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1813" cy="7559675"/>
  <p:notesSz cx="10691813" cy="7559675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397F2-778C-424C-869C-5A673DE9BBB3}" v="17" dt="2024-04-19T10:38:22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ustria@cogitanda.com" TargetMode="External"/><Relationship Id="rId5" Type="http://schemas.openxmlformats.org/officeDocument/2006/relationships/hyperlink" Target="http://www.cogitanda.at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447" y="-14093"/>
            <a:ext cx="3628728" cy="5643269"/>
          </a:xfrm>
          <a:prstGeom prst="rect">
            <a:avLst/>
          </a:prstGeom>
          <a:noFill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304" y="0"/>
            <a:ext cx="2869400" cy="1003303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378004" y="5140264"/>
            <a:ext cx="2843999" cy="1728000"/>
          </a:xfrm>
          <a:custGeom>
            <a:avLst/>
            <a:gdLst/>
            <a:ahLst/>
            <a:cxnLst/>
            <a:rect l="0" t="0" r="0" b="0"/>
            <a:pathLst>
              <a:path w="2843999" h="1728000">
                <a:moveTo>
                  <a:pt x="71996" y="0"/>
                </a:moveTo>
                <a:cubicBezTo>
                  <a:pt x="32233" y="0"/>
                  <a:pt x="0" y="32232"/>
                  <a:pt x="0" y="71996"/>
                </a:cubicBezTo>
                <a:lnTo>
                  <a:pt x="0" y="1656003"/>
                </a:lnTo>
                <a:cubicBezTo>
                  <a:pt x="0" y="1695767"/>
                  <a:pt x="32233" y="1728000"/>
                  <a:pt x="71996" y="1728000"/>
                </a:cubicBezTo>
                <a:lnTo>
                  <a:pt x="2771990" y="1728000"/>
                </a:lnTo>
                <a:cubicBezTo>
                  <a:pt x="2811754" y="1728000"/>
                  <a:pt x="2843999" y="1695767"/>
                  <a:pt x="2843999" y="1656003"/>
                </a:cubicBezTo>
                <a:lnTo>
                  <a:pt x="2843999" y="71996"/>
                </a:lnTo>
                <a:cubicBezTo>
                  <a:pt x="2843999" y="32232"/>
                  <a:pt x="2811754" y="0"/>
                  <a:pt x="2771990" y="0"/>
                </a:cubicBezTo>
                <a:close/>
                <a:moveTo>
                  <a:pt x="71996" y="0"/>
                </a:moveTo>
              </a:path>
            </a:pathLst>
          </a:custGeom>
          <a:solidFill>
            <a:srgbClr val="0059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305" y="0"/>
            <a:ext cx="3247389" cy="2711462"/>
          </a:xfrm>
          <a:prstGeom prst="rect">
            <a:avLst/>
          </a:prstGeom>
          <a:noFill/>
        </p:spPr>
      </p:pic>
      <p:sp>
        <p:nvSpPr>
          <p:cNvPr id="127" name="Freeform 127"/>
          <p:cNvSpPr/>
          <p:nvPr/>
        </p:nvSpPr>
        <p:spPr>
          <a:xfrm>
            <a:off x="3599994" y="2122011"/>
            <a:ext cx="2988005" cy="1151991"/>
          </a:xfrm>
          <a:custGeom>
            <a:avLst/>
            <a:gdLst/>
            <a:ahLst/>
            <a:cxnLst/>
            <a:rect l="0" t="0" r="0" b="0"/>
            <a:pathLst>
              <a:path w="2988005" h="1151991">
                <a:moveTo>
                  <a:pt x="2988005" y="1079995"/>
                </a:moveTo>
                <a:lnTo>
                  <a:pt x="2988005" y="71996"/>
                </a:lnTo>
                <a:cubicBezTo>
                  <a:pt x="2988005" y="32233"/>
                  <a:pt x="2955773" y="0"/>
                  <a:pt x="2916009" y="0"/>
                </a:cubicBezTo>
                <a:lnTo>
                  <a:pt x="0" y="0"/>
                </a:lnTo>
                <a:lnTo>
                  <a:pt x="0" y="1151991"/>
                </a:lnTo>
                <a:lnTo>
                  <a:pt x="2916009" y="1151991"/>
                </a:lnTo>
                <a:cubicBezTo>
                  <a:pt x="2955773" y="1151991"/>
                  <a:pt x="2988005" y="1119758"/>
                  <a:pt x="2988005" y="1079995"/>
                </a:cubicBezTo>
              </a:path>
            </a:pathLst>
          </a:custGeom>
          <a:solidFill>
            <a:srgbClr val="0059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6446" y="936116"/>
            <a:ext cx="3140409" cy="5064639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8172001" y="5387756"/>
            <a:ext cx="2519997" cy="1152004"/>
          </a:xfrm>
          <a:custGeom>
            <a:avLst/>
            <a:gdLst/>
            <a:ahLst/>
            <a:cxnLst/>
            <a:rect l="0" t="0" r="0" b="0"/>
            <a:pathLst>
              <a:path w="2519997" h="1152004">
                <a:moveTo>
                  <a:pt x="2519997" y="0"/>
                </a:moveTo>
                <a:lnTo>
                  <a:pt x="71996" y="0"/>
                </a:lnTo>
                <a:cubicBezTo>
                  <a:pt x="32233" y="0"/>
                  <a:pt x="0" y="32232"/>
                  <a:pt x="0" y="71996"/>
                </a:cubicBezTo>
                <a:lnTo>
                  <a:pt x="0" y="1079995"/>
                </a:lnTo>
                <a:cubicBezTo>
                  <a:pt x="0" y="1119758"/>
                  <a:pt x="32233" y="1152004"/>
                  <a:pt x="71996" y="1152004"/>
                </a:cubicBezTo>
                <a:lnTo>
                  <a:pt x="2519997" y="1152004"/>
                </a:lnTo>
                <a:close/>
                <a:moveTo>
                  <a:pt x="2519997" y="0"/>
                </a:moveTo>
              </a:path>
            </a:pathLst>
          </a:custGeom>
          <a:solidFill>
            <a:srgbClr val="0059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Rectangle 130"/>
          <p:cNvSpPr/>
          <p:nvPr/>
        </p:nvSpPr>
        <p:spPr>
          <a:xfrm>
            <a:off x="706859" y="5605265"/>
            <a:ext cx="2082002" cy="426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0" b="0" i="0" spc="0" baseline="0" dirty="0">
                <a:solidFill>
                  <a:srgbClr val="FFFFFF"/>
                </a:solidFill>
                <a:latin typeface="Arial"/>
              </a:rPr>
              <a:t>COGITANDA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2778210" y="5655037"/>
            <a:ext cx="114933" cy="168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7" b="0" i="0" spc="0" baseline="0" dirty="0">
                <a:solidFill>
                  <a:srgbClr val="FFFFFF"/>
                </a:solidFill>
                <a:latin typeface="Arial"/>
              </a:rPr>
              <a:t>®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897982" y="6005365"/>
            <a:ext cx="172002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0" b="0" i="0" spc="0" baseline="0" dirty="0" err="1">
                <a:solidFill>
                  <a:srgbClr val="FFFFFF"/>
                </a:solidFill>
                <a:latin typeface="Arial"/>
              </a:rPr>
              <a:t>Prévention</a:t>
            </a:r>
            <a:endParaRPr lang="en-US" sz="2800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Rectangle 134"/>
          <p:cNvSpPr/>
          <p:nvPr/>
        </p:nvSpPr>
        <p:spPr>
          <a:xfrm>
            <a:off x="3978000" y="2364339"/>
            <a:ext cx="2281394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400"/>
              </a:spcBef>
            </a:pPr>
            <a:r>
              <a:rPr lang="de-DE" sz="2300" b="0" spc="-35" dirty="0">
                <a:solidFill>
                  <a:srgbClr val="FFFFFF"/>
                </a:solidFill>
                <a:latin typeface="Gilroy Light"/>
                <a:cs typeface="Gilroy Light"/>
              </a:rPr>
              <a:t>La </a:t>
            </a:r>
            <a:r>
              <a:rPr lang="de-DE" sz="2300" b="0" spc="-35" dirty="0" err="1">
                <a:solidFill>
                  <a:srgbClr val="FFFFFF"/>
                </a:solidFill>
                <a:latin typeface="Gilroy Light"/>
                <a:cs typeface="Gilroy Light"/>
              </a:rPr>
              <a:t>cybersécurité</a:t>
            </a:r>
            <a:r>
              <a:rPr lang="de-DE" sz="2300" b="0" spc="-35" dirty="0">
                <a:solidFill>
                  <a:srgbClr val="FFFFFF"/>
                </a:solidFill>
                <a:latin typeface="Gilroy Light"/>
                <a:cs typeface="Gilroy Light"/>
              </a:rPr>
              <a:t> se </a:t>
            </a:r>
          </a:p>
          <a:p>
            <a:pPr marL="12700" marR="5080">
              <a:lnSpc>
                <a:spcPts val="2500"/>
              </a:lnSpc>
              <a:spcBef>
                <a:spcPts val="400"/>
              </a:spcBef>
            </a:pPr>
            <a:r>
              <a:rPr lang="de-DE" sz="2300" b="0" spc="-35" dirty="0" err="1">
                <a:solidFill>
                  <a:srgbClr val="FFFFFF"/>
                </a:solidFill>
                <a:latin typeface="Gilroy Light"/>
                <a:cs typeface="Gilroy Light"/>
              </a:rPr>
              <a:t>planifie</a:t>
            </a:r>
            <a:endParaRPr lang="de-DE" sz="2300" dirty="0">
              <a:latin typeface="Gilroy Light"/>
              <a:cs typeface="Gilroy Light"/>
            </a:endParaRPr>
          </a:p>
        </p:txBody>
      </p:sp>
      <p:sp>
        <p:nvSpPr>
          <p:cNvPr id="135" name="Rectangle 135"/>
          <p:cNvSpPr/>
          <p:nvPr/>
        </p:nvSpPr>
        <p:spPr>
          <a:xfrm>
            <a:off x="8513999" y="5641723"/>
            <a:ext cx="1441420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5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Light"/>
                <a:cs typeface="Gilroy Light"/>
              </a:rPr>
              <a:t>Devenez</a:t>
            </a:r>
            <a:r>
              <a:rPr kumimoji="0" lang="de-DE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Light"/>
                <a:cs typeface="Gilroy Light"/>
              </a:rPr>
              <a:t> </a:t>
            </a:r>
          </a:p>
          <a:p>
            <a:pPr marL="12700" marR="5080" lvl="0" indent="0" defTabSz="914400" eaLnBrk="1" fontAlgn="auto" latinLnBrk="0" hangingPunct="1">
              <a:lnSpc>
                <a:spcPts val="25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Light"/>
                <a:cs typeface="Gilroy Light"/>
              </a:rPr>
              <a:t>partenaire</a:t>
            </a:r>
            <a:r>
              <a:rPr kumimoji="0" lang="de-DE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Light"/>
                <a:cs typeface="Gilroy Light"/>
              </a:rPr>
              <a:t> !</a:t>
            </a:r>
            <a:endParaRPr kumimoji="0" lang="de-DE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roy Light"/>
              <a:cs typeface="Gilroy Light"/>
            </a:endParaRPr>
          </a:p>
        </p:txBody>
      </p:sp>
      <p:pic>
        <p:nvPicPr>
          <p:cNvPr id="2" name="Grafik 1" descr="Ein Bild, das Text, Schrift, Grafiken, Logo enthält.">
            <a:extLst>
              <a:ext uri="{FF2B5EF4-FFF2-40B4-BE49-F238E27FC236}">
                <a16:creationId xmlns:a16="http://schemas.microsoft.com/office/drawing/2014/main" id="{BE569995-3461-7C2F-49AB-8FD6D19F5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08251"/>
            <a:ext cx="3082655" cy="58680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CE85C91F-C68A-B2CC-8E59-31D5D2A6D415}"/>
              </a:ext>
            </a:extLst>
          </p:cNvPr>
          <p:cNvSpPr txBox="1"/>
          <p:nvPr/>
        </p:nvSpPr>
        <p:spPr>
          <a:xfrm>
            <a:off x="3980656" y="4681204"/>
            <a:ext cx="2730500" cy="96051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Notre mission est claire : </a:t>
            </a:r>
            <a:r>
              <a:rPr lang="fr-FR" sz="1000" b="1" spc="10" dirty="0">
                <a:solidFill>
                  <a:srgbClr val="005D75"/>
                </a:solidFill>
                <a:latin typeface="Gilroy Bold"/>
              </a:rPr>
              <a:t>communiquer, apporter et renforcer la cybersécurité parce que la prévention est la meilleure protection. </a:t>
            </a: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Nous donnons aux entreprises de toutes tailles et de tous secteurs les moyens de naviguer sur ce terrain menaçant avec confiance et résilience.</a:t>
            </a:r>
            <a:endParaRPr sz="1000" dirty="0">
              <a:latin typeface="Gilroy Light"/>
              <a:cs typeface="Gilroy 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85CBD9B4-DB38-5665-4C86-5DDDC451F4DF}"/>
              </a:ext>
            </a:extLst>
          </p:cNvPr>
          <p:cNvSpPr txBox="1"/>
          <p:nvPr/>
        </p:nvSpPr>
        <p:spPr>
          <a:xfrm>
            <a:off x="3982388" y="5909516"/>
            <a:ext cx="2811780" cy="80047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33020" algn="just">
              <a:lnSpc>
                <a:spcPct val="104200"/>
              </a:lnSpc>
              <a:spcBef>
                <a:spcPts val="50"/>
              </a:spcBef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Avec </a:t>
            </a:r>
            <a:r>
              <a:rPr lang="fr-FR" sz="1000" b="1" spc="10" dirty="0">
                <a:solidFill>
                  <a:srgbClr val="005D75"/>
                </a:solidFill>
                <a:latin typeface="Gilroy Bold"/>
              </a:rPr>
              <a:t>une équipe dédiée d'experts en sécurité de l'information</a:t>
            </a: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, nous vous aidons à accroître votre sensibilisation à la sécurité, à augmenter votre niveau de sécurité et à maximiser votre résilience en trois étapes.</a:t>
            </a:r>
            <a:endParaRPr sz="1000" dirty="0">
              <a:latin typeface="Gilroy Light"/>
              <a:cs typeface="Gilroy Ligh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BF876D0-B463-4878-1D6F-4317F5589804}"/>
              </a:ext>
            </a:extLst>
          </p:cNvPr>
          <p:cNvSpPr txBox="1"/>
          <p:nvPr/>
        </p:nvSpPr>
        <p:spPr>
          <a:xfrm>
            <a:off x="3978000" y="3712264"/>
            <a:ext cx="2543175" cy="812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50"/>
              </a:spcBef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Dans le monde d'aujourd'hui, les données et les informations sont une monnaie d'échange. Les risques de cyber attaques, d'espionnage numérique et de violations de données sont une réalité omniprésente. </a:t>
            </a:r>
            <a:endParaRPr sz="1000" dirty="0">
              <a:latin typeface="Gilroy Light"/>
              <a:cs typeface="Gilroy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/>
          <p:cNvSpPr/>
          <p:nvPr/>
        </p:nvSpPr>
        <p:spPr>
          <a:xfrm>
            <a:off x="378002" y="13"/>
            <a:ext cx="2844000" cy="7251738"/>
          </a:xfrm>
          <a:custGeom>
            <a:avLst/>
            <a:gdLst/>
            <a:ahLst/>
            <a:cxnLst/>
            <a:rect l="0" t="0" r="0" b="0"/>
            <a:pathLst>
              <a:path w="2844000" h="7251738">
                <a:moveTo>
                  <a:pt x="0" y="7251738"/>
                </a:moveTo>
                <a:lnTo>
                  <a:pt x="2844000" y="7251738"/>
                </a:lnTo>
                <a:lnTo>
                  <a:pt x="2844000" y="0"/>
                </a:lnTo>
                <a:lnTo>
                  <a:pt x="0" y="0"/>
                </a:lnTo>
                <a:lnTo>
                  <a:pt x="0" y="7251738"/>
                </a:lnTo>
                <a:close/>
              </a:path>
            </a:pathLst>
          </a:custGeom>
          <a:solidFill>
            <a:srgbClr val="E8F0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3978008" y="13"/>
            <a:ext cx="2735999" cy="7182015"/>
          </a:xfrm>
          <a:custGeom>
            <a:avLst/>
            <a:gdLst/>
            <a:ahLst/>
            <a:cxnLst/>
            <a:rect l="0" t="0" r="0" b="0"/>
            <a:pathLst>
              <a:path w="2735999" h="7182015">
                <a:moveTo>
                  <a:pt x="0" y="7182015"/>
                </a:moveTo>
                <a:lnTo>
                  <a:pt x="2735999" y="7182015"/>
                </a:lnTo>
                <a:lnTo>
                  <a:pt x="2735999" y="0"/>
                </a:lnTo>
                <a:lnTo>
                  <a:pt x="0" y="0"/>
                </a:lnTo>
                <a:lnTo>
                  <a:pt x="0" y="7182015"/>
                </a:lnTo>
                <a:close/>
              </a:path>
            </a:pathLst>
          </a:custGeom>
          <a:solidFill>
            <a:srgbClr val="E8F0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2155309" y="435317"/>
            <a:ext cx="648411" cy="378244"/>
          </a:xfrm>
          <a:custGeom>
            <a:avLst/>
            <a:gdLst/>
            <a:ahLst/>
            <a:cxnLst/>
            <a:rect l="0" t="0" r="0" b="0"/>
            <a:pathLst>
              <a:path w="648411" h="378244">
                <a:moveTo>
                  <a:pt x="648411" y="378244"/>
                </a:moveTo>
                <a:lnTo>
                  <a:pt x="648411" y="125349"/>
                </a:lnTo>
                <a:cubicBezTo>
                  <a:pt x="648411" y="109830"/>
                  <a:pt x="640334" y="94247"/>
                  <a:pt x="628790" y="85090"/>
                </a:cubicBezTo>
                <a:lnTo>
                  <a:pt x="529755" y="0"/>
                </a:lnTo>
                <a:lnTo>
                  <a:pt x="324206" y="0"/>
                </a:lnTo>
                <a:lnTo>
                  <a:pt x="118656" y="0"/>
                </a:lnTo>
                <a:lnTo>
                  <a:pt x="19635" y="85090"/>
                </a:lnTo>
                <a:cubicBezTo>
                  <a:pt x="8078" y="94247"/>
                  <a:pt x="0" y="109830"/>
                  <a:pt x="0" y="125349"/>
                </a:cubicBezTo>
                <a:lnTo>
                  <a:pt x="0" y="378244"/>
                </a:lnTo>
                <a:close/>
                <a:moveTo>
                  <a:pt x="648411" y="378244"/>
                </a:moveTo>
              </a:path>
            </a:pathLst>
          </a:custGeom>
          <a:solidFill>
            <a:srgbClr val="E8F0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2155309" y="435317"/>
            <a:ext cx="648411" cy="378244"/>
          </a:xfrm>
          <a:custGeom>
            <a:avLst/>
            <a:gdLst/>
            <a:ahLst/>
            <a:cxnLst/>
            <a:rect l="0" t="0" r="0" b="0"/>
            <a:pathLst>
              <a:path w="648411" h="378244">
                <a:moveTo>
                  <a:pt x="648411" y="378244"/>
                </a:moveTo>
                <a:lnTo>
                  <a:pt x="648411" y="125349"/>
                </a:lnTo>
                <a:cubicBezTo>
                  <a:pt x="648411" y="109830"/>
                  <a:pt x="640334" y="94247"/>
                  <a:pt x="628790" y="85090"/>
                </a:cubicBezTo>
                <a:lnTo>
                  <a:pt x="529755" y="0"/>
                </a:lnTo>
                <a:lnTo>
                  <a:pt x="324206" y="0"/>
                </a:lnTo>
                <a:lnTo>
                  <a:pt x="118656" y="0"/>
                </a:lnTo>
                <a:lnTo>
                  <a:pt x="19635" y="85090"/>
                </a:lnTo>
                <a:cubicBezTo>
                  <a:pt x="8078" y="94247"/>
                  <a:pt x="0" y="109830"/>
                  <a:pt x="0" y="125349"/>
                </a:cubicBezTo>
                <a:lnTo>
                  <a:pt x="0" y="378244"/>
                </a:lnTo>
                <a:lnTo>
                  <a:pt x="648411" y="378244"/>
                </a:lnTo>
                <a:close/>
                <a:moveTo>
                  <a:pt x="648411" y="378244"/>
                </a:moveTo>
              </a:path>
            </a:pathLst>
          </a:custGeom>
          <a:noFill/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2276890" y="670267"/>
            <a:ext cx="405256" cy="237858"/>
          </a:xfrm>
          <a:custGeom>
            <a:avLst/>
            <a:gdLst/>
            <a:ahLst/>
            <a:cxnLst/>
            <a:rect l="0" t="0" r="0" b="0"/>
            <a:pathLst>
              <a:path w="405256" h="237858">
                <a:moveTo>
                  <a:pt x="0" y="0"/>
                </a:moveTo>
                <a:lnTo>
                  <a:pt x="0" y="205943"/>
                </a:lnTo>
                <a:cubicBezTo>
                  <a:pt x="0" y="223570"/>
                  <a:pt x="14287" y="237858"/>
                  <a:pt x="31915" y="237858"/>
                </a:cubicBezTo>
                <a:lnTo>
                  <a:pt x="373341" y="237858"/>
                </a:lnTo>
                <a:cubicBezTo>
                  <a:pt x="390969" y="237858"/>
                  <a:pt x="405256" y="223570"/>
                  <a:pt x="405256" y="205943"/>
                </a:cubicBezTo>
                <a:lnTo>
                  <a:pt x="405256" y="1930"/>
                </a:lnTo>
              </a:path>
            </a:pathLst>
          </a:custGeom>
          <a:solidFill>
            <a:srgbClr val="E8F0F5">
              <a:alpha val="100000"/>
            </a:srgbClr>
          </a:solidFill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2155313" y="583917"/>
            <a:ext cx="648411" cy="364731"/>
          </a:xfrm>
          <a:custGeom>
            <a:avLst/>
            <a:gdLst/>
            <a:ahLst/>
            <a:cxnLst/>
            <a:rect l="0" t="0" r="0" b="0"/>
            <a:pathLst>
              <a:path w="648411" h="364731">
                <a:moveTo>
                  <a:pt x="0" y="0"/>
                </a:moveTo>
                <a:lnTo>
                  <a:pt x="0" y="324205"/>
                </a:lnTo>
                <a:cubicBezTo>
                  <a:pt x="0" y="346583"/>
                  <a:pt x="18148" y="364731"/>
                  <a:pt x="40525" y="364731"/>
                </a:cubicBezTo>
                <a:lnTo>
                  <a:pt x="324205" y="364731"/>
                </a:lnTo>
                <a:lnTo>
                  <a:pt x="607885" y="364731"/>
                </a:lnTo>
                <a:cubicBezTo>
                  <a:pt x="630262" y="364731"/>
                  <a:pt x="648411" y="346583"/>
                  <a:pt x="648411" y="324205"/>
                </a:cubicBezTo>
                <a:lnTo>
                  <a:pt x="648411" y="0"/>
                </a:lnTo>
              </a:path>
            </a:pathLst>
          </a:custGeom>
          <a:solidFill>
            <a:srgbClr val="E8F0F5">
              <a:alpha val="100000"/>
            </a:srgbClr>
          </a:solidFill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2608066" y="735647"/>
            <a:ext cx="158191" cy="164642"/>
          </a:xfrm>
          <a:custGeom>
            <a:avLst/>
            <a:gdLst/>
            <a:ahLst/>
            <a:cxnLst/>
            <a:rect l="0" t="0" r="0" b="0"/>
            <a:pathLst>
              <a:path w="158191" h="164642">
                <a:moveTo>
                  <a:pt x="0" y="0"/>
                </a:moveTo>
                <a:lnTo>
                  <a:pt x="158191" y="164642"/>
                </a:lnTo>
              </a:path>
            </a:pathLst>
          </a:custGeom>
          <a:noFill/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2197952" y="735647"/>
            <a:ext cx="158191" cy="164642"/>
          </a:xfrm>
          <a:custGeom>
            <a:avLst/>
            <a:gdLst/>
            <a:ahLst/>
            <a:cxnLst/>
            <a:rect l="0" t="0" r="0" b="0"/>
            <a:pathLst>
              <a:path w="158191" h="164642">
                <a:moveTo>
                  <a:pt x="0" y="164642"/>
                </a:moveTo>
                <a:lnTo>
                  <a:pt x="158191" y="0"/>
                </a:lnTo>
              </a:path>
            </a:pathLst>
          </a:custGeom>
          <a:noFill/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2276887" y="303816"/>
            <a:ext cx="405256" cy="368376"/>
          </a:xfrm>
          <a:custGeom>
            <a:avLst/>
            <a:gdLst/>
            <a:ahLst/>
            <a:cxnLst/>
            <a:rect l="0" t="0" r="0" b="0"/>
            <a:pathLst>
              <a:path w="405256" h="368376">
                <a:moveTo>
                  <a:pt x="405256" y="368376"/>
                </a:moveTo>
                <a:lnTo>
                  <a:pt x="405256" y="31915"/>
                </a:lnTo>
                <a:cubicBezTo>
                  <a:pt x="405256" y="14288"/>
                  <a:pt x="390969" y="0"/>
                  <a:pt x="373341" y="0"/>
                </a:cubicBezTo>
                <a:lnTo>
                  <a:pt x="31915" y="0"/>
                </a:lnTo>
                <a:cubicBezTo>
                  <a:pt x="14287" y="0"/>
                  <a:pt x="0" y="14288"/>
                  <a:pt x="0" y="31915"/>
                </a:cubicBezTo>
                <a:lnTo>
                  <a:pt x="0" y="366446"/>
                </a:lnTo>
              </a:path>
            </a:pathLst>
          </a:custGeom>
          <a:solidFill>
            <a:srgbClr val="E8F0F5">
              <a:alpha val="100000"/>
            </a:srgbClr>
          </a:solidFill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2204506" y="613052"/>
            <a:ext cx="545680" cy="159981"/>
          </a:xfrm>
          <a:custGeom>
            <a:avLst/>
            <a:gdLst/>
            <a:ahLst/>
            <a:cxnLst/>
            <a:rect l="0" t="0" r="0" b="0"/>
            <a:pathLst>
              <a:path w="545680" h="159981">
                <a:moveTo>
                  <a:pt x="545680" y="3556"/>
                </a:moveTo>
                <a:cubicBezTo>
                  <a:pt x="487159" y="51485"/>
                  <a:pt x="390321" y="130784"/>
                  <a:pt x="377317" y="138302"/>
                </a:cubicBezTo>
                <a:cubicBezTo>
                  <a:pt x="358610" y="149110"/>
                  <a:pt x="319595" y="159981"/>
                  <a:pt x="275005" y="159981"/>
                </a:cubicBezTo>
                <a:cubicBezTo>
                  <a:pt x="230428" y="159981"/>
                  <a:pt x="191401" y="149110"/>
                  <a:pt x="172707" y="138302"/>
                </a:cubicBezTo>
                <a:cubicBezTo>
                  <a:pt x="159372" y="130594"/>
                  <a:pt x="57937" y="47447"/>
                  <a:pt x="0" y="0"/>
                </a:cubicBezTo>
              </a:path>
            </a:pathLst>
          </a:custGeom>
          <a:solidFill>
            <a:srgbClr val="E8F0F5">
              <a:alpha val="100000"/>
            </a:srgbClr>
          </a:solidFill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287995" y="1377005"/>
            <a:ext cx="7038009" cy="252006"/>
          </a:xfrm>
          <a:custGeom>
            <a:avLst/>
            <a:gdLst/>
            <a:ahLst/>
            <a:cxnLst/>
            <a:rect l="0" t="0" r="0" b="0"/>
            <a:pathLst>
              <a:path w="7038009" h="252006">
                <a:moveTo>
                  <a:pt x="36004" y="0"/>
                </a:moveTo>
                <a:cubicBezTo>
                  <a:pt x="16116" y="0"/>
                  <a:pt x="0" y="16116"/>
                  <a:pt x="0" y="36004"/>
                </a:cubicBezTo>
                <a:lnTo>
                  <a:pt x="0" y="216001"/>
                </a:lnTo>
                <a:cubicBezTo>
                  <a:pt x="0" y="235877"/>
                  <a:pt x="16116" y="252006"/>
                  <a:pt x="36004" y="252006"/>
                </a:cubicBezTo>
                <a:lnTo>
                  <a:pt x="7002005" y="252006"/>
                </a:lnTo>
                <a:cubicBezTo>
                  <a:pt x="7021879" y="252006"/>
                  <a:pt x="7038009" y="235877"/>
                  <a:pt x="7038009" y="216001"/>
                </a:cubicBezTo>
                <a:lnTo>
                  <a:pt x="7038009" y="36004"/>
                </a:lnTo>
                <a:cubicBezTo>
                  <a:pt x="7038009" y="16116"/>
                  <a:pt x="7021879" y="0"/>
                  <a:pt x="7002005" y="0"/>
                </a:cubicBezTo>
                <a:close/>
                <a:moveTo>
                  <a:pt x="36004" y="0"/>
                </a:moveTo>
              </a:path>
            </a:pathLst>
          </a:custGeom>
          <a:solidFill>
            <a:srgbClr val="005972">
              <a:alpha val="100000"/>
            </a:srgbClr>
          </a:solidFill>
          <a:ln w="8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287995" y="3432606"/>
            <a:ext cx="7038009" cy="252006"/>
          </a:xfrm>
          <a:custGeom>
            <a:avLst/>
            <a:gdLst/>
            <a:ahLst/>
            <a:cxnLst/>
            <a:rect l="0" t="0" r="0" b="0"/>
            <a:pathLst>
              <a:path w="7038009" h="252006">
                <a:moveTo>
                  <a:pt x="36004" y="0"/>
                </a:moveTo>
                <a:cubicBezTo>
                  <a:pt x="16116" y="0"/>
                  <a:pt x="0" y="16116"/>
                  <a:pt x="0" y="36004"/>
                </a:cubicBezTo>
                <a:lnTo>
                  <a:pt x="0" y="216001"/>
                </a:lnTo>
                <a:cubicBezTo>
                  <a:pt x="0" y="235877"/>
                  <a:pt x="16116" y="252006"/>
                  <a:pt x="36004" y="252006"/>
                </a:cubicBezTo>
                <a:lnTo>
                  <a:pt x="7002005" y="252006"/>
                </a:lnTo>
                <a:cubicBezTo>
                  <a:pt x="7021879" y="252006"/>
                  <a:pt x="7038009" y="235877"/>
                  <a:pt x="7038009" y="216001"/>
                </a:cubicBezTo>
                <a:lnTo>
                  <a:pt x="7038009" y="36004"/>
                </a:lnTo>
                <a:cubicBezTo>
                  <a:pt x="7038009" y="16116"/>
                  <a:pt x="7021879" y="0"/>
                  <a:pt x="7002005" y="0"/>
                </a:cubicBezTo>
                <a:close/>
                <a:moveTo>
                  <a:pt x="36004" y="0"/>
                </a:moveTo>
              </a:path>
            </a:pathLst>
          </a:custGeom>
          <a:solidFill>
            <a:srgbClr val="005972">
              <a:alpha val="100000"/>
            </a:srgbClr>
          </a:solidFill>
          <a:ln w="8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287995" y="5358256"/>
            <a:ext cx="7038009" cy="252006"/>
          </a:xfrm>
          <a:custGeom>
            <a:avLst/>
            <a:gdLst/>
            <a:ahLst/>
            <a:cxnLst/>
            <a:rect l="0" t="0" r="0" b="0"/>
            <a:pathLst>
              <a:path w="7038009" h="252006">
                <a:moveTo>
                  <a:pt x="36004" y="0"/>
                </a:moveTo>
                <a:cubicBezTo>
                  <a:pt x="16116" y="0"/>
                  <a:pt x="0" y="16116"/>
                  <a:pt x="0" y="36004"/>
                </a:cubicBezTo>
                <a:lnTo>
                  <a:pt x="0" y="216001"/>
                </a:lnTo>
                <a:cubicBezTo>
                  <a:pt x="0" y="235877"/>
                  <a:pt x="16116" y="252006"/>
                  <a:pt x="36004" y="252006"/>
                </a:cubicBezTo>
                <a:lnTo>
                  <a:pt x="7002005" y="252006"/>
                </a:lnTo>
                <a:cubicBezTo>
                  <a:pt x="7021879" y="252006"/>
                  <a:pt x="7038009" y="235877"/>
                  <a:pt x="7038009" y="216001"/>
                </a:cubicBezTo>
                <a:lnTo>
                  <a:pt x="7038009" y="36004"/>
                </a:lnTo>
                <a:cubicBezTo>
                  <a:pt x="7038009" y="16116"/>
                  <a:pt x="7021879" y="0"/>
                  <a:pt x="7002005" y="0"/>
                </a:cubicBezTo>
                <a:close/>
                <a:moveTo>
                  <a:pt x="36004" y="0"/>
                </a:moveTo>
              </a:path>
            </a:pathLst>
          </a:custGeom>
          <a:solidFill>
            <a:srgbClr val="005972">
              <a:alpha val="100000"/>
            </a:srgbClr>
          </a:solidFill>
          <a:ln w="8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5885912" y="909235"/>
            <a:ext cx="657046" cy="433895"/>
          </a:xfrm>
          <a:custGeom>
            <a:avLst/>
            <a:gdLst/>
            <a:ahLst/>
            <a:cxnLst/>
            <a:rect l="0" t="0" r="0" b="0"/>
            <a:pathLst>
              <a:path w="657046" h="433895">
                <a:moveTo>
                  <a:pt x="596950" y="0"/>
                </a:moveTo>
                <a:cubicBezTo>
                  <a:pt x="630986" y="0"/>
                  <a:pt x="657046" y="25920"/>
                  <a:pt x="657046" y="57899"/>
                </a:cubicBezTo>
                <a:lnTo>
                  <a:pt x="657046" y="433895"/>
                </a:lnTo>
                <a:lnTo>
                  <a:pt x="0" y="433895"/>
                </a:lnTo>
                <a:lnTo>
                  <a:pt x="0" y="57899"/>
                </a:lnTo>
                <a:cubicBezTo>
                  <a:pt x="0" y="24828"/>
                  <a:pt x="20561" y="0"/>
                  <a:pt x="54597" y="0"/>
                </a:cubicBezTo>
                <a:close/>
                <a:moveTo>
                  <a:pt x="596950" y="0"/>
                </a:moveTo>
              </a:path>
            </a:pathLst>
          </a:custGeom>
          <a:solidFill>
            <a:srgbClr val="E8F0F5">
              <a:alpha val="100000"/>
            </a:srgbClr>
          </a:solidFill>
          <a:ln w="8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5885912" y="909235"/>
            <a:ext cx="657046" cy="433895"/>
          </a:xfrm>
          <a:custGeom>
            <a:avLst/>
            <a:gdLst/>
            <a:ahLst/>
            <a:cxnLst/>
            <a:rect l="0" t="0" r="0" b="0"/>
            <a:pathLst>
              <a:path w="657046" h="433895">
                <a:moveTo>
                  <a:pt x="596950" y="0"/>
                </a:moveTo>
                <a:cubicBezTo>
                  <a:pt x="630986" y="0"/>
                  <a:pt x="657046" y="25920"/>
                  <a:pt x="657046" y="57899"/>
                </a:cubicBezTo>
                <a:lnTo>
                  <a:pt x="657046" y="433895"/>
                </a:lnTo>
                <a:lnTo>
                  <a:pt x="0" y="433895"/>
                </a:lnTo>
                <a:lnTo>
                  <a:pt x="0" y="57899"/>
                </a:lnTo>
                <a:cubicBezTo>
                  <a:pt x="0" y="24828"/>
                  <a:pt x="20561" y="0"/>
                  <a:pt x="54597" y="0"/>
                </a:cubicBezTo>
                <a:lnTo>
                  <a:pt x="596950" y="0"/>
                </a:lnTo>
                <a:close/>
                <a:moveTo>
                  <a:pt x="596950" y="0"/>
                </a:moveTo>
              </a:path>
            </a:pathLst>
          </a:custGeom>
          <a:noFill/>
          <a:ln w="8889" cap="flat" cmpd="sng">
            <a:solidFill>
              <a:srgbClr val="00597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5823938" y="1343133"/>
            <a:ext cx="768616" cy="99174"/>
          </a:xfrm>
          <a:custGeom>
            <a:avLst/>
            <a:gdLst/>
            <a:ahLst/>
            <a:cxnLst/>
            <a:rect l="0" t="0" r="0" b="0"/>
            <a:pathLst>
              <a:path w="768616" h="99174">
                <a:moveTo>
                  <a:pt x="768616" y="0"/>
                </a:moveTo>
                <a:lnTo>
                  <a:pt x="0" y="0"/>
                </a:lnTo>
                <a:lnTo>
                  <a:pt x="0" y="12280"/>
                </a:lnTo>
                <a:cubicBezTo>
                  <a:pt x="0" y="55676"/>
                  <a:pt x="35166" y="99174"/>
                  <a:pt x="78562" y="99174"/>
                </a:cubicBezTo>
                <a:lnTo>
                  <a:pt x="690054" y="99174"/>
                </a:lnTo>
                <a:cubicBezTo>
                  <a:pt x="733438" y="99174"/>
                  <a:pt x="768616" y="55676"/>
                  <a:pt x="768616" y="12280"/>
                </a:cubicBezTo>
                <a:close/>
                <a:moveTo>
                  <a:pt x="768616" y="0"/>
                </a:moveTo>
              </a:path>
            </a:pathLst>
          </a:custGeom>
          <a:solidFill>
            <a:srgbClr val="E8F0F5">
              <a:alpha val="100000"/>
            </a:srgbClr>
          </a:solidFill>
          <a:ln w="88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5823938" y="1343133"/>
            <a:ext cx="768616" cy="99174"/>
          </a:xfrm>
          <a:custGeom>
            <a:avLst/>
            <a:gdLst/>
            <a:ahLst/>
            <a:cxnLst/>
            <a:rect l="0" t="0" r="0" b="0"/>
            <a:pathLst>
              <a:path w="768616" h="99174">
                <a:moveTo>
                  <a:pt x="768616" y="0"/>
                </a:moveTo>
                <a:lnTo>
                  <a:pt x="0" y="0"/>
                </a:lnTo>
                <a:lnTo>
                  <a:pt x="0" y="12280"/>
                </a:lnTo>
                <a:cubicBezTo>
                  <a:pt x="0" y="55676"/>
                  <a:pt x="35166" y="99174"/>
                  <a:pt x="78562" y="99174"/>
                </a:cubicBezTo>
                <a:lnTo>
                  <a:pt x="690054" y="99174"/>
                </a:lnTo>
                <a:cubicBezTo>
                  <a:pt x="733438" y="99174"/>
                  <a:pt x="768616" y="55676"/>
                  <a:pt x="768616" y="12280"/>
                </a:cubicBezTo>
                <a:lnTo>
                  <a:pt x="768616" y="0"/>
                </a:lnTo>
                <a:close/>
                <a:moveTo>
                  <a:pt x="768616" y="0"/>
                </a:moveTo>
              </a:path>
            </a:pathLst>
          </a:custGeom>
          <a:noFill/>
          <a:ln w="8889" cap="flat" cmpd="sng">
            <a:solidFill>
              <a:srgbClr val="00597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" name="Picture 15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8358" y="941681"/>
            <a:ext cx="592163" cy="468185"/>
          </a:xfrm>
          <a:prstGeom prst="rect">
            <a:avLst/>
          </a:prstGeom>
          <a:noFill/>
        </p:spPr>
      </p:pic>
      <p:sp>
        <p:nvSpPr>
          <p:cNvPr id="154" name="Freeform 154"/>
          <p:cNvSpPr/>
          <p:nvPr/>
        </p:nvSpPr>
        <p:spPr>
          <a:xfrm>
            <a:off x="6195845" y="748078"/>
            <a:ext cx="396709" cy="377837"/>
          </a:xfrm>
          <a:custGeom>
            <a:avLst/>
            <a:gdLst/>
            <a:ahLst/>
            <a:cxnLst/>
            <a:rect l="0" t="0" r="0" b="0"/>
            <a:pathLst>
              <a:path w="396709" h="377837">
                <a:moveTo>
                  <a:pt x="396709" y="37185"/>
                </a:moveTo>
                <a:lnTo>
                  <a:pt x="396709" y="236168"/>
                </a:lnTo>
                <a:cubicBezTo>
                  <a:pt x="396709" y="256361"/>
                  <a:pt x="380339" y="272731"/>
                  <a:pt x="360159" y="272731"/>
                </a:cubicBezTo>
                <a:lnTo>
                  <a:pt x="159600" y="272731"/>
                </a:lnTo>
                <a:lnTo>
                  <a:pt x="84124" y="368591"/>
                </a:lnTo>
                <a:cubicBezTo>
                  <a:pt x="76847" y="377837"/>
                  <a:pt x="61988" y="372680"/>
                  <a:pt x="61988" y="360920"/>
                </a:cubicBezTo>
                <a:lnTo>
                  <a:pt x="61988" y="272731"/>
                </a:lnTo>
                <a:lnTo>
                  <a:pt x="37401" y="272731"/>
                </a:lnTo>
                <a:cubicBezTo>
                  <a:pt x="16827" y="272731"/>
                  <a:pt x="0" y="255904"/>
                  <a:pt x="0" y="235330"/>
                </a:cubicBezTo>
                <a:lnTo>
                  <a:pt x="0" y="37185"/>
                </a:lnTo>
                <a:cubicBezTo>
                  <a:pt x="0" y="16650"/>
                  <a:pt x="16649" y="0"/>
                  <a:pt x="37198" y="0"/>
                </a:cubicBezTo>
                <a:lnTo>
                  <a:pt x="359524" y="0"/>
                </a:lnTo>
                <a:cubicBezTo>
                  <a:pt x="380060" y="0"/>
                  <a:pt x="396709" y="16650"/>
                  <a:pt x="396709" y="37185"/>
                </a:cubicBezTo>
              </a:path>
            </a:pathLst>
          </a:custGeom>
          <a:solidFill>
            <a:srgbClr val="E8F0F5">
              <a:alpha val="100000"/>
            </a:srgbClr>
          </a:solidFill>
          <a:ln w="88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6195845" y="748078"/>
            <a:ext cx="396709" cy="377837"/>
          </a:xfrm>
          <a:custGeom>
            <a:avLst/>
            <a:gdLst/>
            <a:ahLst/>
            <a:cxnLst/>
            <a:rect l="0" t="0" r="0" b="0"/>
            <a:pathLst>
              <a:path w="396709" h="377837">
                <a:moveTo>
                  <a:pt x="396709" y="37185"/>
                </a:moveTo>
                <a:lnTo>
                  <a:pt x="396709" y="236168"/>
                </a:lnTo>
                <a:cubicBezTo>
                  <a:pt x="396709" y="256361"/>
                  <a:pt x="380339" y="272731"/>
                  <a:pt x="360159" y="272731"/>
                </a:cubicBezTo>
                <a:lnTo>
                  <a:pt x="159600" y="272731"/>
                </a:lnTo>
                <a:lnTo>
                  <a:pt x="84124" y="368591"/>
                </a:lnTo>
                <a:cubicBezTo>
                  <a:pt x="76847" y="377837"/>
                  <a:pt x="61988" y="372680"/>
                  <a:pt x="61988" y="360920"/>
                </a:cubicBezTo>
                <a:lnTo>
                  <a:pt x="61988" y="272731"/>
                </a:lnTo>
                <a:lnTo>
                  <a:pt x="37401" y="272731"/>
                </a:lnTo>
                <a:cubicBezTo>
                  <a:pt x="16827" y="272731"/>
                  <a:pt x="0" y="255904"/>
                  <a:pt x="0" y="235330"/>
                </a:cubicBezTo>
                <a:lnTo>
                  <a:pt x="0" y="37185"/>
                </a:lnTo>
                <a:cubicBezTo>
                  <a:pt x="0" y="16650"/>
                  <a:pt x="16649" y="0"/>
                  <a:pt x="37198" y="0"/>
                </a:cubicBezTo>
                <a:lnTo>
                  <a:pt x="359524" y="0"/>
                </a:lnTo>
                <a:cubicBezTo>
                  <a:pt x="380060" y="0"/>
                  <a:pt x="396709" y="16650"/>
                  <a:pt x="396709" y="37185"/>
                </a:cubicBezTo>
                <a:close/>
                <a:moveTo>
                  <a:pt x="396709" y="37185"/>
                </a:moveTo>
              </a:path>
            </a:pathLst>
          </a:custGeom>
          <a:noFill/>
          <a:ln w="8889" cap="flat" cmpd="sng">
            <a:solidFill>
              <a:srgbClr val="00597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747" y="1164833"/>
            <a:ext cx="356616" cy="153809"/>
          </a:xfrm>
          <a:prstGeom prst="rect">
            <a:avLst/>
          </a:prstGeom>
          <a:noFill/>
        </p:spPr>
      </p:pic>
      <p:sp>
        <p:nvSpPr>
          <p:cNvPr id="157" name="Freeform 157"/>
          <p:cNvSpPr/>
          <p:nvPr/>
        </p:nvSpPr>
        <p:spPr>
          <a:xfrm>
            <a:off x="6077966" y="1052104"/>
            <a:ext cx="97204" cy="97205"/>
          </a:xfrm>
          <a:custGeom>
            <a:avLst/>
            <a:gdLst/>
            <a:ahLst/>
            <a:cxnLst/>
            <a:rect l="0" t="0" r="0" b="0"/>
            <a:pathLst>
              <a:path w="97204" h="97205">
                <a:moveTo>
                  <a:pt x="48602" y="97205"/>
                </a:moveTo>
                <a:cubicBezTo>
                  <a:pt x="75437" y="97205"/>
                  <a:pt x="97204" y="75450"/>
                  <a:pt x="97204" y="48603"/>
                </a:cubicBezTo>
                <a:cubicBezTo>
                  <a:pt x="97204" y="21767"/>
                  <a:pt x="75437" y="0"/>
                  <a:pt x="48602" y="0"/>
                </a:cubicBezTo>
                <a:cubicBezTo>
                  <a:pt x="21767" y="0"/>
                  <a:pt x="0" y="21767"/>
                  <a:pt x="0" y="48603"/>
                </a:cubicBezTo>
                <a:cubicBezTo>
                  <a:pt x="0" y="75450"/>
                  <a:pt x="21767" y="97205"/>
                  <a:pt x="48602" y="97205"/>
                </a:cubicBezTo>
              </a:path>
            </a:pathLst>
          </a:custGeom>
          <a:solidFill>
            <a:srgbClr val="E8F0F5">
              <a:alpha val="100000"/>
            </a:srgbClr>
          </a:solidFill>
          <a:ln w="88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6077966" y="1052104"/>
            <a:ext cx="97204" cy="97205"/>
          </a:xfrm>
          <a:custGeom>
            <a:avLst/>
            <a:gdLst/>
            <a:ahLst/>
            <a:cxnLst/>
            <a:rect l="0" t="0" r="0" b="0"/>
            <a:pathLst>
              <a:path w="97204" h="97205">
                <a:moveTo>
                  <a:pt x="48602" y="97205"/>
                </a:moveTo>
                <a:cubicBezTo>
                  <a:pt x="75437" y="97205"/>
                  <a:pt x="97204" y="75450"/>
                  <a:pt x="97204" y="48603"/>
                </a:cubicBezTo>
                <a:cubicBezTo>
                  <a:pt x="97204" y="21767"/>
                  <a:pt x="75437" y="0"/>
                  <a:pt x="48602" y="0"/>
                </a:cubicBezTo>
                <a:cubicBezTo>
                  <a:pt x="21767" y="0"/>
                  <a:pt x="0" y="21767"/>
                  <a:pt x="0" y="48603"/>
                </a:cubicBezTo>
                <a:cubicBezTo>
                  <a:pt x="0" y="75450"/>
                  <a:pt x="21767" y="97205"/>
                  <a:pt x="48602" y="97205"/>
                </a:cubicBezTo>
                <a:close/>
                <a:moveTo>
                  <a:pt x="48602" y="97205"/>
                </a:moveTo>
              </a:path>
            </a:pathLst>
          </a:custGeom>
          <a:noFill/>
          <a:ln w="8889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2333491" y="402794"/>
            <a:ext cx="292061" cy="238073"/>
          </a:xfrm>
          <a:custGeom>
            <a:avLst/>
            <a:gdLst/>
            <a:ahLst/>
            <a:cxnLst/>
            <a:rect l="0" t="0" r="0" b="0"/>
            <a:pathLst>
              <a:path w="292061" h="238073">
                <a:moveTo>
                  <a:pt x="290334" y="225120"/>
                </a:moveTo>
                <a:lnTo>
                  <a:pt x="190779" y="64554"/>
                </a:lnTo>
                <a:lnTo>
                  <a:pt x="153238" y="4014"/>
                </a:lnTo>
                <a:cubicBezTo>
                  <a:pt x="151650" y="1461"/>
                  <a:pt x="149022" y="0"/>
                  <a:pt x="146024" y="0"/>
                </a:cubicBezTo>
                <a:lnTo>
                  <a:pt x="146024" y="0"/>
                </a:lnTo>
                <a:cubicBezTo>
                  <a:pt x="143027" y="0"/>
                  <a:pt x="140398" y="1461"/>
                  <a:pt x="138811" y="4014"/>
                </a:cubicBezTo>
                <a:lnTo>
                  <a:pt x="101270" y="64554"/>
                </a:lnTo>
                <a:lnTo>
                  <a:pt x="1714" y="225120"/>
                </a:lnTo>
                <a:cubicBezTo>
                  <a:pt x="76" y="227774"/>
                  <a:pt x="0" y="230987"/>
                  <a:pt x="1511" y="233717"/>
                </a:cubicBezTo>
                <a:cubicBezTo>
                  <a:pt x="3035" y="236448"/>
                  <a:pt x="5804" y="238073"/>
                  <a:pt x="8928" y="238073"/>
                </a:cubicBezTo>
                <a:lnTo>
                  <a:pt x="65824" y="238073"/>
                </a:lnTo>
                <a:lnTo>
                  <a:pt x="226225" y="238073"/>
                </a:lnTo>
                <a:lnTo>
                  <a:pt x="283121" y="238073"/>
                </a:lnTo>
                <a:cubicBezTo>
                  <a:pt x="286245" y="238073"/>
                  <a:pt x="289014" y="236448"/>
                  <a:pt x="290537" y="233717"/>
                </a:cubicBezTo>
                <a:cubicBezTo>
                  <a:pt x="292061" y="230987"/>
                  <a:pt x="291984" y="227774"/>
                  <a:pt x="290334" y="225120"/>
                </a:cubicBezTo>
              </a:path>
            </a:pathLst>
          </a:custGeom>
          <a:solidFill>
            <a:srgbClr val="E8F0F5">
              <a:alpha val="100000"/>
            </a:srgbClr>
          </a:solidFill>
          <a:ln w="88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2333491" y="402794"/>
            <a:ext cx="292061" cy="238073"/>
          </a:xfrm>
          <a:custGeom>
            <a:avLst/>
            <a:gdLst/>
            <a:ahLst/>
            <a:cxnLst/>
            <a:rect l="0" t="0" r="0" b="0"/>
            <a:pathLst>
              <a:path w="292061" h="238073">
                <a:moveTo>
                  <a:pt x="290334" y="225120"/>
                </a:moveTo>
                <a:lnTo>
                  <a:pt x="190779" y="64554"/>
                </a:lnTo>
                <a:lnTo>
                  <a:pt x="153238" y="4014"/>
                </a:lnTo>
                <a:cubicBezTo>
                  <a:pt x="151650" y="1461"/>
                  <a:pt x="149022" y="0"/>
                  <a:pt x="146024" y="0"/>
                </a:cubicBezTo>
                <a:lnTo>
                  <a:pt x="146024" y="0"/>
                </a:lnTo>
                <a:cubicBezTo>
                  <a:pt x="143027" y="0"/>
                  <a:pt x="140398" y="1461"/>
                  <a:pt x="138811" y="4014"/>
                </a:cubicBezTo>
                <a:lnTo>
                  <a:pt x="101270" y="64554"/>
                </a:lnTo>
                <a:lnTo>
                  <a:pt x="1714" y="225120"/>
                </a:lnTo>
                <a:cubicBezTo>
                  <a:pt x="76" y="227774"/>
                  <a:pt x="0" y="230987"/>
                  <a:pt x="1511" y="233717"/>
                </a:cubicBezTo>
                <a:cubicBezTo>
                  <a:pt x="3035" y="236448"/>
                  <a:pt x="5804" y="238073"/>
                  <a:pt x="8928" y="238073"/>
                </a:cubicBezTo>
                <a:lnTo>
                  <a:pt x="65824" y="238073"/>
                </a:lnTo>
                <a:lnTo>
                  <a:pt x="226225" y="238073"/>
                </a:lnTo>
                <a:lnTo>
                  <a:pt x="283121" y="238073"/>
                </a:lnTo>
                <a:cubicBezTo>
                  <a:pt x="286245" y="238073"/>
                  <a:pt x="289014" y="236448"/>
                  <a:pt x="290537" y="233717"/>
                </a:cubicBezTo>
                <a:cubicBezTo>
                  <a:pt x="292061" y="230987"/>
                  <a:pt x="291984" y="227774"/>
                  <a:pt x="290334" y="225120"/>
                </a:cubicBezTo>
                <a:close/>
                <a:moveTo>
                  <a:pt x="290334" y="225120"/>
                </a:moveTo>
              </a:path>
            </a:pathLst>
          </a:custGeom>
          <a:noFill/>
          <a:ln w="8623" cap="flat" cmpd="sng">
            <a:solidFill>
              <a:srgbClr val="005972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6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8721" y="463556"/>
            <a:ext cx="41592" cy="153199"/>
          </a:xfrm>
          <a:prstGeom prst="rect">
            <a:avLst/>
          </a:prstGeom>
          <a:noFill/>
        </p:spPr>
      </p:pic>
      <p:sp>
        <p:nvSpPr>
          <p:cNvPr id="185" name="Freeform 185">
            <a:hlinkClick r:id="rId5"/>
          </p:cNvPr>
          <p:cNvSpPr/>
          <p:nvPr/>
        </p:nvSpPr>
        <p:spPr>
          <a:xfrm>
            <a:off x="7470003" y="502470"/>
            <a:ext cx="2843999" cy="5498287"/>
          </a:xfrm>
          <a:custGeom>
            <a:avLst/>
            <a:gdLst/>
            <a:ahLst/>
            <a:cxnLst/>
            <a:rect l="0" t="0" r="0" b="0"/>
            <a:pathLst>
              <a:path w="2843999" h="5498287">
                <a:moveTo>
                  <a:pt x="71996" y="0"/>
                </a:moveTo>
                <a:cubicBezTo>
                  <a:pt x="32233" y="0"/>
                  <a:pt x="0" y="32232"/>
                  <a:pt x="0" y="71996"/>
                </a:cubicBezTo>
                <a:lnTo>
                  <a:pt x="0" y="5426278"/>
                </a:lnTo>
                <a:cubicBezTo>
                  <a:pt x="0" y="5466054"/>
                  <a:pt x="32233" y="5498287"/>
                  <a:pt x="71996" y="5498287"/>
                </a:cubicBezTo>
                <a:lnTo>
                  <a:pt x="2771990" y="5498287"/>
                </a:lnTo>
                <a:cubicBezTo>
                  <a:pt x="2811754" y="5498287"/>
                  <a:pt x="2843999" y="5466054"/>
                  <a:pt x="2843999" y="5426278"/>
                </a:cubicBezTo>
                <a:lnTo>
                  <a:pt x="2843999" y="71996"/>
                </a:lnTo>
                <a:cubicBezTo>
                  <a:pt x="2843999" y="32232"/>
                  <a:pt x="2811754" y="0"/>
                  <a:pt x="2771990" y="0"/>
                </a:cubicBezTo>
                <a:close/>
                <a:moveTo>
                  <a:pt x="71996" y="0"/>
                </a:moveTo>
              </a:path>
            </a:pathLst>
          </a:custGeom>
          <a:solidFill>
            <a:srgbClr val="005972">
              <a:alpha val="100000"/>
            </a:srgbClr>
          </a:solidFill>
          <a:ln w="888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8788666" y="1925362"/>
            <a:ext cx="1140548" cy="1150061"/>
          </a:xfrm>
          <a:custGeom>
            <a:avLst/>
            <a:gdLst/>
            <a:ahLst/>
            <a:cxnLst/>
            <a:rect l="0" t="0" r="0" b="0"/>
            <a:pathLst>
              <a:path w="1140548" h="1150061">
                <a:moveTo>
                  <a:pt x="912279" y="0"/>
                </a:moveTo>
                <a:lnTo>
                  <a:pt x="997991" y="0"/>
                </a:lnTo>
                <a:cubicBezTo>
                  <a:pt x="1076731" y="0"/>
                  <a:pt x="1140548" y="63830"/>
                  <a:pt x="1140548" y="142570"/>
                </a:cubicBezTo>
                <a:lnTo>
                  <a:pt x="1140548" y="670369"/>
                </a:lnTo>
                <a:cubicBezTo>
                  <a:pt x="1140548" y="749109"/>
                  <a:pt x="1076731" y="812939"/>
                  <a:pt x="997991" y="812939"/>
                </a:cubicBezTo>
                <a:lnTo>
                  <a:pt x="902945" y="812939"/>
                </a:lnTo>
                <a:lnTo>
                  <a:pt x="902945" y="1087297"/>
                </a:lnTo>
                <a:cubicBezTo>
                  <a:pt x="902945" y="1128293"/>
                  <a:pt x="854494" y="1150061"/>
                  <a:pt x="823837" y="1122819"/>
                </a:cubicBezTo>
                <a:lnTo>
                  <a:pt x="475234" y="812939"/>
                </a:lnTo>
                <a:lnTo>
                  <a:pt x="142571" y="812939"/>
                </a:lnTo>
                <a:cubicBezTo>
                  <a:pt x="63831" y="812939"/>
                  <a:pt x="0" y="749109"/>
                  <a:pt x="0" y="670369"/>
                </a:cubicBezTo>
                <a:lnTo>
                  <a:pt x="0" y="524179"/>
                </a:lnTo>
              </a:path>
            </a:pathLst>
          </a:custGeom>
          <a:noFill/>
          <a:ln w="1016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7854778" y="1346083"/>
            <a:ext cx="1729168" cy="1371980"/>
          </a:xfrm>
          <a:custGeom>
            <a:avLst/>
            <a:gdLst/>
            <a:ahLst/>
            <a:cxnLst/>
            <a:rect l="0" t="0" r="0" b="0"/>
            <a:pathLst>
              <a:path w="1729168" h="1371980">
                <a:moveTo>
                  <a:pt x="0" y="142570"/>
                </a:moveTo>
                <a:lnTo>
                  <a:pt x="0" y="852893"/>
                </a:lnTo>
                <a:cubicBezTo>
                  <a:pt x="0" y="931633"/>
                  <a:pt x="63830" y="995463"/>
                  <a:pt x="142570" y="995463"/>
                </a:cubicBezTo>
                <a:lnTo>
                  <a:pt x="246608" y="995463"/>
                </a:lnTo>
                <a:lnTo>
                  <a:pt x="246608" y="1308442"/>
                </a:lnTo>
                <a:cubicBezTo>
                  <a:pt x="246608" y="1350771"/>
                  <a:pt x="297802" y="1371980"/>
                  <a:pt x="327736" y="1342046"/>
                </a:cubicBezTo>
                <a:lnTo>
                  <a:pt x="674319" y="995463"/>
                </a:lnTo>
                <a:lnTo>
                  <a:pt x="1604594" y="995463"/>
                </a:lnTo>
                <a:cubicBezTo>
                  <a:pt x="1683346" y="995463"/>
                  <a:pt x="1729168" y="931633"/>
                  <a:pt x="1729168" y="852893"/>
                </a:cubicBezTo>
                <a:lnTo>
                  <a:pt x="1720164" y="142570"/>
                </a:lnTo>
                <a:cubicBezTo>
                  <a:pt x="1720164" y="63831"/>
                  <a:pt x="1656346" y="0"/>
                  <a:pt x="1577594" y="0"/>
                </a:cubicBezTo>
                <a:lnTo>
                  <a:pt x="142570" y="0"/>
                </a:lnTo>
                <a:cubicBezTo>
                  <a:pt x="63830" y="0"/>
                  <a:pt x="0" y="63831"/>
                  <a:pt x="0" y="142570"/>
                </a:cubicBezTo>
                <a:close/>
                <a:moveTo>
                  <a:pt x="0" y="142570"/>
                </a:moveTo>
              </a:path>
            </a:pathLst>
          </a:custGeom>
          <a:noFill/>
          <a:ln w="1016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Rectangle 189"/>
          <p:cNvSpPr/>
          <p:nvPr/>
        </p:nvSpPr>
        <p:spPr>
          <a:xfrm>
            <a:off x="4158000" y="483518"/>
            <a:ext cx="1684757" cy="7078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00" b="0" i="0" spc="0" baseline="0" dirty="0">
                <a:solidFill>
                  <a:srgbClr val="005972"/>
                </a:solidFill>
                <a:latin typeface="Arial"/>
              </a:rPr>
              <a:t>Prendre des </a:t>
            </a:r>
          </a:p>
          <a:p>
            <a:pPr marL="0"/>
            <a:r>
              <a:rPr lang="en-US" sz="2300" dirty="0" err="1">
                <a:solidFill>
                  <a:srgbClr val="005972"/>
                </a:solidFill>
                <a:latin typeface="Arial"/>
              </a:rPr>
              <a:t>mesures</a:t>
            </a:r>
            <a:endParaRPr lang="en-US" sz="2300" b="0" i="0" spc="0" baseline="0" dirty="0">
              <a:solidFill>
                <a:srgbClr val="005972"/>
              </a:solidFill>
              <a:latin typeface="Arial"/>
            </a:endParaRPr>
          </a:p>
        </p:txBody>
      </p:sp>
      <p:sp>
        <p:nvSpPr>
          <p:cNvPr id="190" name="Rectangle 190"/>
          <p:cNvSpPr/>
          <p:nvPr/>
        </p:nvSpPr>
        <p:spPr>
          <a:xfrm>
            <a:off x="557867" y="483518"/>
            <a:ext cx="1407437" cy="7078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l"/>
            <a:r>
              <a:rPr lang="en-US" sz="2300" dirty="0">
                <a:solidFill>
                  <a:srgbClr val="005972"/>
                </a:solidFill>
                <a:latin typeface="Arial"/>
              </a:rPr>
              <a:t>Identifier</a:t>
            </a:r>
          </a:p>
          <a:p>
            <a:pPr marL="0" algn="l"/>
            <a:r>
              <a:rPr lang="en-US" sz="2300" dirty="0">
                <a:solidFill>
                  <a:srgbClr val="005972"/>
                </a:solidFill>
                <a:latin typeface="Arial"/>
              </a:rPr>
              <a:t>les </a:t>
            </a:r>
            <a:r>
              <a:rPr lang="en-US" sz="2300" dirty="0" err="1">
                <a:solidFill>
                  <a:srgbClr val="005972"/>
                </a:solidFill>
                <a:latin typeface="Arial"/>
              </a:rPr>
              <a:t>risques</a:t>
            </a:r>
            <a:endParaRPr lang="en-US" sz="2300" dirty="0">
              <a:solidFill>
                <a:srgbClr val="005972"/>
              </a:solidFill>
              <a:latin typeface="Arial"/>
            </a:endParaRPr>
          </a:p>
        </p:txBody>
      </p:sp>
      <p:sp>
        <p:nvSpPr>
          <p:cNvPr id="199" name="Rectangle 199"/>
          <p:cNvSpPr/>
          <p:nvPr/>
        </p:nvSpPr>
        <p:spPr>
          <a:xfrm>
            <a:off x="576696" y="3478278"/>
            <a:ext cx="274754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0" b="1" dirty="0">
                <a:solidFill>
                  <a:srgbClr val="FFFFFF"/>
                </a:solidFill>
                <a:latin typeface="Arial"/>
              </a:rPr>
              <a:t>CONSEIL EN SÉCURITÉ INFORMATIQUE</a:t>
            </a:r>
            <a:endParaRPr lang="en-US" sz="11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Rectangle 202"/>
          <p:cNvSpPr/>
          <p:nvPr/>
        </p:nvSpPr>
        <p:spPr>
          <a:xfrm>
            <a:off x="7717559" y="4457022"/>
            <a:ext cx="1909177" cy="12330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50" b="0" i="0" spc="0" baseline="0" dirty="0">
                <a:solidFill>
                  <a:srgbClr val="FFFFFF"/>
                </a:solidFill>
                <a:latin typeface="Gilroy Light"/>
              </a:rPr>
              <a:t>COGITANDA France SAS </a:t>
            </a:r>
          </a:p>
          <a:p>
            <a:pPr marL="0">
              <a:lnSpc>
                <a:spcPts val="1139"/>
              </a:lnSpc>
            </a:pPr>
            <a:r>
              <a:rPr lang="en-US" sz="950" b="0" i="0" spc="0" baseline="0" dirty="0">
                <a:solidFill>
                  <a:srgbClr val="FFFFFF"/>
                </a:solidFill>
                <a:latin typeface="Gilroy Light"/>
              </a:rPr>
              <a:t>65 rue La </a:t>
            </a:r>
            <a:r>
              <a:rPr lang="en-US" sz="950" b="0" i="0" spc="0" baseline="0" dirty="0" err="1">
                <a:solidFill>
                  <a:srgbClr val="FFFFFF"/>
                </a:solidFill>
                <a:latin typeface="Gilroy Light"/>
              </a:rPr>
              <a:t>Boétie</a:t>
            </a:r>
            <a:r>
              <a:rPr lang="en-US" sz="950" b="0" i="0" spc="0" baseline="0" dirty="0">
                <a:solidFill>
                  <a:srgbClr val="FFFFFF"/>
                </a:solidFill>
                <a:latin typeface="Gilroy Light"/>
              </a:rPr>
              <a:t> </a:t>
            </a:r>
          </a:p>
          <a:p>
            <a:pPr marL="0">
              <a:lnSpc>
                <a:spcPts val="1140"/>
              </a:lnSpc>
            </a:pPr>
            <a:r>
              <a:rPr lang="en-US" sz="950" b="0" i="0" spc="0" baseline="0" dirty="0">
                <a:solidFill>
                  <a:srgbClr val="FFFFFF"/>
                </a:solidFill>
                <a:latin typeface="Gilroy Light"/>
              </a:rPr>
              <a:t>75008 Paris</a:t>
            </a:r>
          </a:p>
          <a:p>
            <a:pPr marL="0">
              <a:lnSpc>
                <a:spcPts val="1707"/>
              </a:lnSpc>
            </a:pPr>
            <a:endParaRPr lang="en-US" sz="950" b="0" i="0" spc="0" baseline="0" dirty="0">
              <a:solidFill>
                <a:srgbClr val="FFFFFF"/>
              </a:solidFill>
              <a:latin typeface="Gilroy Light"/>
            </a:endParaRPr>
          </a:p>
          <a:p>
            <a:pPr marL="0">
              <a:lnSpc>
                <a:spcPts val="1707"/>
              </a:lnSpc>
            </a:pPr>
            <a:r>
              <a:rPr lang="en-US" sz="950" b="0" i="0" spc="0" baseline="0" dirty="0">
                <a:solidFill>
                  <a:srgbClr val="FFFFFF"/>
                </a:solidFill>
                <a:latin typeface="Gilroy Light"/>
              </a:rPr>
              <a:t>E-Mail: </a:t>
            </a:r>
            <a:r>
              <a:rPr lang="en-US" sz="950" u="sng" dirty="0">
                <a:solidFill>
                  <a:schemeClr val="bg1"/>
                </a:solidFill>
                <a:latin typeface="Gilroy Light"/>
              </a:rPr>
              <a:t>prevention-FR</a:t>
            </a:r>
            <a:r>
              <a:rPr lang="en-US" sz="950" b="0" i="0" u="sng" spc="0" baseline="0" dirty="0">
                <a:solidFill>
                  <a:schemeClr val="bg1"/>
                </a:solidFill>
                <a:latin typeface="Gilroy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@cogitanda.com</a:t>
            </a:r>
            <a:endParaRPr lang="en-US" sz="950" b="0" i="0" u="sng" spc="0" baseline="0" dirty="0">
              <a:solidFill>
                <a:schemeClr val="bg1"/>
              </a:solidFill>
              <a:latin typeface="Gilroy Light"/>
            </a:endParaRPr>
          </a:p>
          <a:p>
            <a:pPr marL="0">
              <a:lnSpc>
                <a:spcPts val="1199"/>
              </a:lnSpc>
            </a:pPr>
            <a:r>
              <a:rPr lang="en-US" sz="950" b="0" i="0" spc="0" baseline="0" dirty="0" err="1">
                <a:solidFill>
                  <a:srgbClr val="FFFFFF"/>
                </a:solidFill>
                <a:latin typeface="Gilroy Light"/>
              </a:rPr>
              <a:t>Téléphone</a:t>
            </a:r>
            <a:r>
              <a:rPr lang="en-US" sz="950" b="0" i="0" spc="0" baseline="0" dirty="0">
                <a:solidFill>
                  <a:srgbClr val="FFFFFF"/>
                </a:solidFill>
                <a:latin typeface="Gilroy Light"/>
              </a:rPr>
              <a:t> : +33 1 86 65 45 25</a:t>
            </a:r>
          </a:p>
          <a:p>
            <a:pPr marL="0">
              <a:lnSpc>
                <a:spcPts val="1948"/>
              </a:lnSpc>
            </a:pPr>
            <a:r>
              <a:rPr lang="en-US" sz="1100" b="1" i="0" spc="0" baseline="0" dirty="0">
                <a:solidFill>
                  <a:srgbClr val="0000FF"/>
                </a:solidFill>
                <a:latin typeface="Gilroy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www.cogitanda.</a:t>
            </a:r>
            <a:r>
              <a:rPr lang="en-US" sz="1100" b="1" dirty="0">
                <a:solidFill>
                  <a:srgbClr val="0000FF"/>
                </a:solidFill>
                <a:latin typeface="Gilroy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US" sz="1100" b="1" i="0" spc="0" baseline="0" dirty="0">
              <a:solidFill>
                <a:schemeClr val="bg1"/>
              </a:solidFill>
              <a:latin typeface="Gilroy Ligh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object 31">
            <a:extLst>
              <a:ext uri="{FF2B5EF4-FFF2-40B4-BE49-F238E27FC236}">
                <a16:creationId xmlns:a16="http://schemas.microsoft.com/office/drawing/2014/main" id="{3680B3D9-35DE-C3B7-9AE6-A899C154305F}"/>
              </a:ext>
            </a:extLst>
          </p:cNvPr>
          <p:cNvSpPr txBox="1"/>
          <p:nvPr/>
        </p:nvSpPr>
        <p:spPr>
          <a:xfrm>
            <a:off x="536778" y="1400122"/>
            <a:ext cx="355590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100" b="1" dirty="0">
                <a:solidFill>
                  <a:srgbClr val="FFFFFF"/>
                </a:solidFill>
                <a:latin typeface="Gilroy Bold"/>
                <a:cs typeface="Gilroy Bold"/>
              </a:rPr>
              <a:t>IDENTIFICATION DES RISQUES DE SÉCURITÉ INFORMATIQUE</a:t>
            </a:r>
            <a:endParaRPr sz="1100" dirty="0">
              <a:latin typeface="Gilroy Bold"/>
              <a:cs typeface="Gilroy Bold"/>
            </a:endParaRPr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84CB7EC7-1FE2-5B9D-4A35-098C9F696BAA}"/>
              </a:ext>
            </a:extLst>
          </p:cNvPr>
          <p:cNvSpPr txBox="1"/>
          <p:nvPr/>
        </p:nvSpPr>
        <p:spPr>
          <a:xfrm>
            <a:off x="557867" y="5395009"/>
            <a:ext cx="506890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100" b="1" dirty="0">
                <a:solidFill>
                  <a:srgbClr val="FFFFFF"/>
                </a:solidFill>
                <a:latin typeface="Gilroy Bold"/>
                <a:cs typeface="Gilroy Bold"/>
              </a:rPr>
              <a:t>FORMATION À LA SÉCURITÉ INFORMATIQUE ET SENSIBILISATION DU PERSONNEL</a:t>
            </a:r>
            <a:endParaRPr sz="1100" dirty="0">
              <a:latin typeface="Gilroy Bold"/>
              <a:cs typeface="Gilroy Bold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15D67B84-BB0C-32A4-4857-6A951B4C07A8}"/>
              </a:ext>
            </a:extLst>
          </p:cNvPr>
          <p:cNvSpPr txBox="1"/>
          <p:nvPr/>
        </p:nvSpPr>
        <p:spPr>
          <a:xfrm>
            <a:off x="623940" y="1877618"/>
            <a:ext cx="2414905" cy="11462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0" marR="27305" indent="-107950">
              <a:lnSpc>
                <a:spcPct val="104200"/>
              </a:lnSpc>
              <a:spcBef>
                <a:spcPts val="50"/>
              </a:spcBef>
              <a:buChar char="•"/>
              <a:tabLst>
                <a:tab pos="120650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Test et évaluation indépendants de votre niveau de cybersécurité</a:t>
            </a:r>
          </a:p>
          <a:p>
            <a:pPr marL="120650" marR="27305" indent="-107950">
              <a:lnSpc>
                <a:spcPct val="104200"/>
              </a:lnSpc>
              <a:spcBef>
                <a:spcPts val="50"/>
              </a:spcBef>
              <a:buChar char="•"/>
              <a:tabLst>
                <a:tab pos="120650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Transparence sur les failles de sécurité et mesure des risques</a:t>
            </a:r>
          </a:p>
          <a:p>
            <a:pPr marL="120650" marR="27305" indent="-107950">
              <a:lnSpc>
                <a:spcPct val="104200"/>
              </a:lnSpc>
              <a:spcBef>
                <a:spcPts val="50"/>
              </a:spcBef>
              <a:buChar char="•"/>
              <a:tabLst>
                <a:tab pos="120650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Rapport final et fourniture de recommandations d'action classées par ordre de priorité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31BD87BB-CB46-42B5-EA1D-3F63FFC4BBE9}"/>
              </a:ext>
            </a:extLst>
          </p:cNvPr>
          <p:cNvSpPr txBox="1"/>
          <p:nvPr/>
        </p:nvSpPr>
        <p:spPr>
          <a:xfrm>
            <a:off x="619200" y="3932384"/>
            <a:ext cx="2349500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Experts en cybersécurité à vos côtés </a:t>
            </a:r>
          </a:p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Vision holistique et conception de votre sécurité de l'information</a:t>
            </a:r>
          </a:p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Renforcement de votre organisation interne</a:t>
            </a: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C1669822-D543-3C93-BED8-1A0DD365D94F}"/>
              </a:ext>
            </a:extLst>
          </p:cNvPr>
          <p:cNvSpPr txBox="1"/>
          <p:nvPr/>
        </p:nvSpPr>
        <p:spPr>
          <a:xfrm>
            <a:off x="619200" y="5797004"/>
            <a:ext cx="2221865" cy="98616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0" marR="5080" indent="-107950">
              <a:lnSpc>
                <a:spcPct val="104200"/>
              </a:lnSpc>
              <a:spcBef>
                <a:spcPts val="50"/>
              </a:spcBef>
              <a:buChar char="•"/>
              <a:tabLst>
                <a:tab pos="120650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Développement de connaissances dans la durée grâce à une formation régulière</a:t>
            </a:r>
            <a:endParaRPr lang="fr-FR" sz="1000" dirty="0">
              <a:solidFill>
                <a:srgbClr val="231F20"/>
              </a:solidFill>
              <a:latin typeface="Gilroy Light"/>
              <a:cs typeface="Gilroy Light"/>
            </a:endParaRPr>
          </a:p>
          <a:p>
            <a:pPr marL="120650" marR="5080" indent="-107950">
              <a:lnSpc>
                <a:spcPct val="104200"/>
              </a:lnSpc>
              <a:spcBef>
                <a:spcPts val="50"/>
              </a:spcBef>
              <a:buChar char="•"/>
              <a:tabLst>
                <a:tab pos="120650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Renforcement de votre sensibilisation à la cybersécurité</a:t>
            </a:r>
          </a:p>
          <a:p>
            <a:pPr marL="120650" marR="5080" indent="-107950">
              <a:lnSpc>
                <a:spcPct val="104200"/>
              </a:lnSpc>
              <a:spcBef>
                <a:spcPts val="50"/>
              </a:spcBef>
              <a:buChar char="•"/>
              <a:tabLst>
                <a:tab pos="120650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Détection précoce des menaces afin de limiter les risques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85C81E7-F925-30E0-FFA9-8509F9DE0960}"/>
              </a:ext>
            </a:extLst>
          </p:cNvPr>
          <p:cNvSpPr txBox="1"/>
          <p:nvPr/>
        </p:nvSpPr>
        <p:spPr>
          <a:xfrm>
            <a:off x="4158000" y="1724158"/>
            <a:ext cx="2368550" cy="171200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10"/>
              </a:spcBef>
            </a:pPr>
            <a:r>
              <a:rPr lang="fr-FR" sz="950" b="0" dirty="0">
                <a:solidFill>
                  <a:srgbClr val="231F20"/>
                </a:solidFill>
                <a:latin typeface="Gilroy Light"/>
                <a:cs typeface="Gilroy Light"/>
              </a:rPr>
              <a:t>En tant qu'experts en cybersécurité, nous vérifions vos principales mesures de sécurité techniques et organisationnelles, et vous donnons une vue d'ensemble efficace de votre niveau de cybersécurité, par exemple au moyen: </a:t>
            </a:r>
          </a:p>
          <a:p>
            <a:pPr marL="137795" indent="-107314">
              <a:spcBef>
                <a:spcPts val="60"/>
              </a:spcBef>
              <a:buFont typeface="Arial" panose="020B0604020202020204" pitchFamily="34" charset="0"/>
              <a:buChar char="•"/>
              <a:tabLst>
                <a:tab pos="137795" algn="l"/>
              </a:tabLst>
            </a:pPr>
            <a:r>
              <a:rPr lang="fr-FR" sz="1000" dirty="0">
                <a:solidFill>
                  <a:srgbClr val="231F20"/>
                </a:solidFill>
                <a:latin typeface="Gilroy Light"/>
              </a:rPr>
              <a:t>D’un contrôle de base de la sécurité informatique</a:t>
            </a:r>
          </a:p>
          <a:p>
            <a:pPr marL="137795" indent="-107314">
              <a:spcBef>
                <a:spcPts val="60"/>
              </a:spcBef>
              <a:buFont typeface="Arial" panose="020B0604020202020204" pitchFamily="34" charset="0"/>
              <a:buChar char="•"/>
              <a:tabLst>
                <a:tab pos="137795" algn="l"/>
              </a:tabLst>
            </a:pPr>
            <a:r>
              <a:rPr lang="fr-FR" sz="1000" dirty="0">
                <a:solidFill>
                  <a:srgbClr val="231F20"/>
                </a:solidFill>
                <a:latin typeface="Gilroy Light"/>
              </a:rPr>
              <a:t>D’un contrôle de la sécurité informatique</a:t>
            </a:r>
          </a:p>
          <a:p>
            <a:pPr marL="137795" indent="-107314">
              <a:spcBef>
                <a:spcPts val="60"/>
              </a:spcBef>
              <a:buFont typeface="Arial" panose="020B0604020202020204" pitchFamily="34" charset="0"/>
              <a:buChar char="•"/>
              <a:tabLst>
                <a:tab pos="137795" algn="l"/>
              </a:tabLst>
            </a:pPr>
            <a:r>
              <a:rPr lang="fr-FR" sz="1000" dirty="0">
                <a:solidFill>
                  <a:srgbClr val="231F20"/>
                </a:solidFill>
                <a:latin typeface="Gilroy Light"/>
              </a:rPr>
              <a:t>D’une analyse des vulnérabilités informatiques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890CEA1-2425-34CD-CADE-D8E5976F0A28}"/>
              </a:ext>
            </a:extLst>
          </p:cNvPr>
          <p:cNvSpPr txBox="1"/>
          <p:nvPr/>
        </p:nvSpPr>
        <p:spPr>
          <a:xfrm>
            <a:off x="4158000" y="3893374"/>
            <a:ext cx="2305050" cy="1463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700"/>
              </a:lnSpc>
              <a:spcBef>
                <a:spcPts val="100"/>
              </a:spcBef>
            </a:pPr>
            <a:r>
              <a:rPr lang="fr-FR" sz="950" b="0" dirty="0">
                <a:solidFill>
                  <a:srgbClr val="231F20"/>
                </a:solidFill>
                <a:latin typeface="Gilroy Light"/>
                <a:cs typeface="Gilroy Light"/>
              </a:rPr>
              <a:t>Nous apportons un soutien personnalisé aux entreprises de toutes tailles et de tous secteurs sur toutes les questions relatives à la sécurité de l'information, par exemple</a:t>
            </a:r>
            <a:endParaRPr lang="de-DE" sz="950" dirty="0">
              <a:latin typeface="Gilroy Light"/>
              <a:cs typeface="Gilroy Light"/>
            </a:endParaRPr>
          </a:p>
          <a:p>
            <a:pPr marL="137795" indent="-107314">
              <a:lnSpc>
                <a:spcPct val="100000"/>
              </a:lnSpc>
              <a:spcBef>
                <a:spcPts val="60"/>
              </a:spcBef>
              <a:buChar char="•"/>
              <a:tabLst>
                <a:tab pos="137795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Recommandation de dispositifs de sécurité</a:t>
            </a:r>
          </a:p>
          <a:p>
            <a:pPr marL="137795" indent="-107314">
              <a:lnSpc>
                <a:spcPct val="100000"/>
              </a:lnSpc>
              <a:spcBef>
                <a:spcPts val="60"/>
              </a:spcBef>
              <a:buChar char="•"/>
              <a:tabLst>
                <a:tab pos="137795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Conseil en matière de réglementation</a:t>
            </a:r>
          </a:p>
          <a:p>
            <a:pPr marL="137795" indent="-107314">
              <a:lnSpc>
                <a:spcPct val="100000"/>
              </a:lnSpc>
              <a:spcBef>
                <a:spcPts val="60"/>
              </a:spcBef>
              <a:buChar char="•"/>
              <a:tabLst>
                <a:tab pos="137795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Vision externe de la sécurité de l'information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2E902B02-DF21-AD7F-F32A-725A45AEA130}"/>
              </a:ext>
            </a:extLst>
          </p:cNvPr>
          <p:cNvSpPr txBox="1"/>
          <p:nvPr/>
        </p:nvSpPr>
        <p:spPr>
          <a:xfrm>
            <a:off x="4158000" y="5712525"/>
            <a:ext cx="2472821" cy="1310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l">
              <a:lnSpc>
                <a:spcPct val="109700"/>
              </a:lnSpc>
              <a:spcBef>
                <a:spcPts val="100"/>
              </a:spcBef>
            </a:pPr>
            <a:r>
              <a:rPr lang="fr-FR" sz="950" b="0" spc="5" dirty="0">
                <a:solidFill>
                  <a:srgbClr val="231F20"/>
                </a:solidFill>
                <a:latin typeface="Gilroy Light"/>
                <a:cs typeface="Gilroy Light"/>
              </a:rPr>
              <a:t>Nos offres comprennent des solutions pérennes pour la formation et le perfectionnement de vos collaborateurs sur les thèmes de la sécurité de l'information, par exemple :</a:t>
            </a:r>
            <a:endParaRPr lang="de-DE" sz="950" dirty="0">
              <a:latin typeface="Gilroy Light"/>
              <a:cs typeface="Gilroy Light"/>
            </a:endParaRPr>
          </a:p>
          <a:p>
            <a:pPr marL="163195" indent="-107314" algn="l">
              <a:lnSpc>
                <a:spcPct val="100000"/>
              </a:lnSpc>
              <a:spcBef>
                <a:spcPts val="60"/>
              </a:spcBef>
              <a:buChar char="•"/>
              <a:tabLst>
                <a:tab pos="163195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Simulation d'hameçonnage</a:t>
            </a:r>
          </a:p>
          <a:p>
            <a:pPr marL="163195" indent="-107314" algn="l">
              <a:lnSpc>
                <a:spcPct val="100000"/>
              </a:lnSpc>
              <a:spcBef>
                <a:spcPts val="60"/>
              </a:spcBef>
              <a:buChar char="•"/>
              <a:tabLst>
                <a:tab pos="163195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COGITANDA </a:t>
            </a:r>
            <a:r>
              <a:rPr lang="fr-FR" sz="1000" b="0" dirty="0" err="1">
                <a:solidFill>
                  <a:srgbClr val="231F20"/>
                </a:solidFill>
                <a:latin typeface="Gilroy Light"/>
                <a:cs typeface="Gilroy Light"/>
              </a:rPr>
              <a:t>Academy</a:t>
            </a:r>
            <a:endParaRPr lang="fr-FR" sz="1000" b="0" dirty="0">
              <a:solidFill>
                <a:srgbClr val="231F20"/>
              </a:solidFill>
              <a:latin typeface="Gilroy Light"/>
              <a:cs typeface="Gilroy Light"/>
            </a:endParaRPr>
          </a:p>
          <a:p>
            <a:pPr marL="163195" indent="-107314" algn="l">
              <a:lnSpc>
                <a:spcPct val="100000"/>
              </a:lnSpc>
              <a:spcBef>
                <a:spcPts val="60"/>
              </a:spcBef>
              <a:buChar char="•"/>
              <a:tabLst>
                <a:tab pos="163195" algn="l"/>
              </a:tabLst>
            </a:pPr>
            <a:r>
              <a:rPr lang="fr-FR" sz="1000" b="0" dirty="0">
                <a:solidFill>
                  <a:srgbClr val="231F20"/>
                </a:solidFill>
                <a:latin typeface="Gilroy Light"/>
                <a:cs typeface="Gilroy Light"/>
              </a:rPr>
              <a:t>Formations spécifiques à la cybercriminalité auprès d’un groupe cible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5D96749-1767-72F9-B9FD-80FF346BD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650" y="6398156"/>
            <a:ext cx="2839161" cy="586800"/>
          </a:xfrm>
          <a:prstGeom prst="rect">
            <a:avLst/>
          </a:prstGeom>
        </p:spPr>
      </p:pic>
      <p:sp>
        <p:nvSpPr>
          <p:cNvPr id="2" name="object 51">
            <a:extLst>
              <a:ext uri="{FF2B5EF4-FFF2-40B4-BE49-F238E27FC236}">
                <a16:creationId xmlns:a16="http://schemas.microsoft.com/office/drawing/2014/main" id="{5E530356-B47A-63CA-BAF3-2CA7B3C4E044}"/>
              </a:ext>
            </a:extLst>
          </p:cNvPr>
          <p:cNvSpPr txBox="1"/>
          <p:nvPr/>
        </p:nvSpPr>
        <p:spPr>
          <a:xfrm>
            <a:off x="7979769" y="1485770"/>
            <a:ext cx="1554615" cy="54630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>
              <a:defRPr kern="0"/>
            </a:defPPr>
          </a:lstStyle>
          <a:p>
            <a:pPr marL="38100" marR="30480">
              <a:lnSpc>
                <a:spcPts val="1300"/>
              </a:lnSpc>
              <a:spcBef>
                <a:spcPts val="160"/>
              </a:spcBef>
            </a:pPr>
            <a:r>
              <a:rPr lang="fr-FR" sz="1100" b="1" dirty="0">
                <a:solidFill>
                  <a:srgbClr val="FFFFFF"/>
                </a:solidFill>
                <a:latin typeface="Gilroy Bold"/>
                <a:cs typeface="Gilroy Bold"/>
              </a:rPr>
              <a:t>Contactez-nous pour </a:t>
            </a:r>
          </a:p>
          <a:p>
            <a:pPr marL="38100" marR="30480">
              <a:lnSpc>
                <a:spcPts val="1300"/>
              </a:lnSpc>
              <a:spcBef>
                <a:spcPts val="160"/>
              </a:spcBef>
            </a:pPr>
            <a:r>
              <a:rPr lang="fr-FR" sz="1100" b="1" dirty="0">
                <a:solidFill>
                  <a:srgbClr val="FFFFFF"/>
                </a:solidFill>
                <a:latin typeface="Gilroy Bold"/>
                <a:cs typeface="Gilroy Bold"/>
              </a:rPr>
              <a:t>un rendez-vous personnalisé.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Personnalisé</PresentationFormat>
  <Paragraphs>47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Gilroy Bold</vt:lpstr>
      <vt:lpstr>Gilroy Light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Louis</dc:creator>
  <cp:lastModifiedBy>Claire Louis</cp:lastModifiedBy>
  <cp:revision>2</cp:revision>
  <dcterms:modified xsi:type="dcterms:W3CDTF">2024-04-22T08:33:22Z</dcterms:modified>
</cp:coreProperties>
</file>