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72" r:id="rId4"/>
    <p:sldId id="273" r:id="rId5"/>
    <p:sldId id="277" r:id="rId6"/>
    <p:sldId id="278" r:id="rId7"/>
    <p:sldId id="279" r:id="rId8"/>
    <p:sldId id="280" r:id="rId9"/>
    <p:sldId id="281" r:id="rId10"/>
    <p:sldId id="274" r:id="rId11"/>
    <p:sldId id="27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719BE-DC2C-4D8B-BC17-8A7FD1CF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807E8D-2854-4E77-843E-65A56F63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D4B83-BBF9-479A-8DA5-0B85078A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C0635-E6AE-4952-971F-BBFD444C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D4081-E708-4DAE-94BE-81E521BD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1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2D153-32B7-4C6D-8396-7FD5F021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ED1FAA-26BB-4990-976E-7C9E51520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0DF86-149F-4091-9286-8F5EFB2F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2A94D-FD3E-4AC3-B718-4183DA74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14A9C-2BA1-4A7D-AAD7-7398D9FA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800462-D1C3-4118-9E69-91528EEDE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20173D-61C6-44CF-99C3-40629D3BC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756B4-DFE0-4AA2-B3F7-07263381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574D4-6A0D-4E8D-A293-13FB5BF8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4D0D1-FA73-4D0C-B02C-C0869D74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3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877D6-2260-4D9C-B868-4BF29D6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AD35C-CEC3-4CCE-B17A-37C23AFE7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827A5-9DA5-4F11-AE2E-7494C93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FAFECB-B396-46F8-824D-0931FE1C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880C2-74F0-4C64-AFD1-5F50AA66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9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4AF20-AF8A-44A2-9E4E-EE0E854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2F7912-27E3-48DC-B785-66A054BB9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2ABF23-BF53-4FC6-97A8-3D31B159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EA083-9273-477A-A79E-BCAB8355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65EF74-E7DE-497B-9F21-0E8902D1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843EC-A102-4BE9-84FC-AD0CEB66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FFCC0A-FE58-46C3-A3BD-D7AEFF5D9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30CEC9-4F29-4591-9A1E-716371BF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F6288-FF8F-4A62-A628-612C4FA1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168184-472C-4DDC-AEB0-5F305CBB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5F04F1-5630-4E29-BCAD-7566FDE2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9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2CE25-7543-4ADB-BD38-FE020243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0632E2-5024-4F46-BF2F-C92B9A36E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26413-6126-4A61-A7E7-3BF66B621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D2C05C-221A-4AC7-B466-31471DBEE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E10B76-D3D3-4287-B9B6-D8B5C08CA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D3D723-6AA3-4806-9197-C78EC1E8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9F2944-C2B5-4726-9D74-9E0300FD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F1FF2F-68C3-44EA-B35A-F86C2BA5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4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5BD22-C4C8-49B8-9BC2-E9C1B989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E4E910-8931-4C36-B394-9998E75A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480F28-5A18-4664-A8A9-F28DC2B8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7F28F7-7F19-4BE8-B600-DE9C62C2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9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1C60E3-1456-41FA-804C-BEC6D83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FBE25C-623B-4A23-9186-DD907C1A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0EF85B-C44B-4987-BF32-2A13FE59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6E992-F18C-40A4-8AD6-37DBABAC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A662F-2169-4181-8465-5FB9D4F3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093FCD-1497-4610-A5A5-F007FE1F4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3D066C-E1EE-4C6A-9A72-D8123978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3C8766-853F-4187-8E67-5F1D1D51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3E7BB5-3352-4B88-828F-67C3F37E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28DE7-35F2-406E-8C53-2031E1EC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BD8BCF-81E9-4BE4-9BB5-488E0F037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BA6D95-55DB-4535-83D8-230542D3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441F4E-5F0F-4438-96A2-026E8818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888B24-73FA-4614-825B-62D6ADC4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AB87A8-BF1F-4A92-918B-DB9E0676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836EF-8D89-45C1-ABA7-8653BA0A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036CE8-C700-4DB0-8AD2-2C7AA6286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85798-CFFB-430D-B999-A8ED7C1A9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AE4F-9BBA-4716-8D9B-92EFBBF0C3B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440534-C700-4338-8AC0-6620C40ED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845F0-1770-491E-B4EB-558A34E7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.chateau@bpgo.fr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hise-fff.com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servatoiredelafranchise.fr/" TargetMode="External"/><Relationship Id="rId5" Type="http://schemas.openxmlformats.org/officeDocument/2006/relationships/hyperlink" Target="http://www.franchisedirecte.fr/" TargetMode="External"/><Relationship Id="rId4" Type="http://schemas.openxmlformats.org/officeDocument/2006/relationships/hyperlink" Target="http://www.toute-la-franchis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3A49BBF-E021-4D58-A6F0-49C1D9C1371E}"/>
              </a:ext>
            </a:extLst>
          </p:cNvPr>
          <p:cNvSpPr txBox="1"/>
          <p:nvPr/>
        </p:nvSpPr>
        <p:spPr>
          <a:xfrm>
            <a:off x="4470086" y="3623578"/>
            <a:ext cx="57179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Si vous êtes en réflexion sur le sujet, si vous avez des questions, …</a:t>
            </a:r>
          </a:p>
          <a:p>
            <a:pPr algn="ctr"/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hlinkClick r:id="rId3"/>
              </a:rPr>
              <a:t>m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hlinkClick r:id="rId3"/>
              </a:rPr>
              <a:t>ichel.chateau@bpgo.fr</a:t>
            </a:r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06 03 20 63 57</a:t>
            </a:r>
          </a:p>
          <a:p>
            <a:pPr algn="ctr"/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 VOTRE DISPOSITION 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999" y="5384800"/>
            <a:ext cx="1422414" cy="9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131" y="1195401"/>
            <a:ext cx="1889850" cy="19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, télévision, écran, moniteur&#10;&#10;Description générée automatiquement">
            <a:extLst>
              <a:ext uri="{FF2B5EF4-FFF2-40B4-BE49-F238E27FC236}">
                <a16:creationId xmlns:a16="http://schemas.microsoft.com/office/drawing/2014/main" id="{1B0F89F4-1B1A-4831-9169-6AEC3A11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0AE54D-CD81-41AF-AD59-0D0378260E1D}"/>
              </a:ext>
            </a:extLst>
          </p:cNvPr>
          <p:cNvSpPr txBox="1"/>
          <p:nvPr/>
        </p:nvSpPr>
        <p:spPr>
          <a:xfrm>
            <a:off x="-1185" y="301350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DEMARRER UNE NOUVELLE VIE EN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S’INSTALLANT AVEC UNE FRANCHISE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489" y="4996873"/>
            <a:ext cx="1328389" cy="8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74433C6E-3082-4DE4-B181-A016DC84F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91A852-7BCE-4049-BD7A-92FDB163B429}"/>
              </a:ext>
            </a:extLst>
          </p:cNvPr>
          <p:cNvSpPr txBox="1"/>
          <p:nvPr/>
        </p:nvSpPr>
        <p:spPr>
          <a:xfrm>
            <a:off x="4542740" y="1530880"/>
            <a:ext cx="6790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DEMARRER UNE NOUVELLE VIE EN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S’INSTALLANT AVEC UNE FRANCHISE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6A7D13-3C33-4D1B-A550-72A77AB773D2}"/>
              </a:ext>
            </a:extLst>
          </p:cNvPr>
          <p:cNvSpPr txBox="1"/>
          <p:nvPr/>
        </p:nvSpPr>
        <p:spPr>
          <a:xfrm>
            <a:off x="4528760" y="2483405"/>
            <a:ext cx="6462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6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Franchir le cap de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s’installer à son compte,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ne pas vouloir « y aller seul », se donner quelques garanties de réussite, se faire aider dans son projet, …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 pourquoi pas avec une enseigne connue ?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999" y="5384800"/>
            <a:ext cx="142241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photo&#10;&#10;Description générée automatiquement">
            <a:extLst>
              <a:ext uri="{FF2B5EF4-FFF2-40B4-BE49-F238E27FC236}">
                <a16:creationId xmlns:a16="http://schemas.microsoft.com/office/drawing/2014/main" id="{058A4C97-3F79-4059-9682-56E4FA5F3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EB37F6-8DC4-473F-8530-32929D346B9D}"/>
              </a:ext>
            </a:extLst>
          </p:cNvPr>
          <p:cNvSpPr txBox="1"/>
          <p:nvPr/>
        </p:nvSpPr>
        <p:spPr>
          <a:xfrm>
            <a:off x="4537148" y="852333"/>
            <a:ext cx="470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LA PARTICIPATION DE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492B47-EA5A-46A5-AE1F-102CB092B459}"/>
              </a:ext>
            </a:extLst>
          </p:cNvPr>
          <p:cNvSpPr txBox="1"/>
          <p:nvPr/>
        </p:nvSpPr>
        <p:spPr>
          <a:xfrm>
            <a:off x="4537149" y="2316586"/>
            <a:ext cx="4145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Michel CHATEAU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Responsable « Commerce Organisé »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310" y="2125947"/>
            <a:ext cx="1262427" cy="12122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999" y="5384800"/>
            <a:ext cx="1422414" cy="9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78" y="2999913"/>
            <a:ext cx="3468840" cy="11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F96CCA-A899-422B-89B7-70ADC5552293}"/>
              </a:ext>
            </a:extLst>
          </p:cNvPr>
          <p:cNvSpPr txBox="1"/>
          <p:nvPr/>
        </p:nvSpPr>
        <p:spPr>
          <a:xfrm>
            <a:off x="1025238" y="1034473"/>
            <a:ext cx="9033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Idée n° 1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: SE PREPARER PSYCHOLOGIQUEMENT A DEVENIR CHEF D’ENTREPRISE</a:t>
            </a:r>
          </a:p>
          <a:p>
            <a:endParaRPr lang="fr-FR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La création d’entreprise passe par une première validation du projet avec ses proches (conjoint, enfants, parents, …).</a:t>
            </a: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S’installer, c’est plus d’amplitude horaire, plus de déplacements professionnels, …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999" y="5384800"/>
            <a:ext cx="1422414" cy="900000"/>
          </a:xfrm>
          <a:prstGeom prst="rect">
            <a:avLst/>
          </a:prstGeom>
        </p:spPr>
      </p:pic>
      <p:sp>
        <p:nvSpPr>
          <p:cNvPr id="6" name="Triangle isocèle 5"/>
          <p:cNvSpPr>
            <a:spLocks noChangeAspect="1"/>
          </p:cNvSpPr>
          <p:nvPr/>
        </p:nvSpPr>
        <p:spPr>
          <a:xfrm>
            <a:off x="5151703" y="2664000"/>
            <a:ext cx="1332000" cy="114257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286037" y="2558882"/>
            <a:ext cx="7200000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429165" y="1727885"/>
            <a:ext cx="6686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				 	            VIE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PRIVEE				PROFESSIONNELLE</a:t>
            </a:r>
            <a:endParaRPr lang="fr-F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6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F96CCA-A899-422B-89B7-70ADC5552293}"/>
              </a:ext>
            </a:extLst>
          </p:cNvPr>
          <p:cNvSpPr txBox="1"/>
          <p:nvPr/>
        </p:nvSpPr>
        <p:spPr>
          <a:xfrm>
            <a:off x="1025238" y="1034473"/>
            <a:ext cx="90331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Idée n° 2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: CHOISIR SON PROJET</a:t>
            </a:r>
          </a:p>
          <a:p>
            <a:endParaRPr lang="fr-FR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                  Créer ou reprendre une affaire ?		       Quel métier est fait pour moi ?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				</a:t>
            </a:r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Mes c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ompétences commerciales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?</a:t>
            </a:r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				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 Compétences en gestion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RH ?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			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    Compétences techniques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(*) Commerce Organisé : Relation contractuelle entre un point de vente et une</a:t>
            </a:r>
          </a:p>
          <a:p>
            <a:r>
              <a:rPr lang="fr-FR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enseigne, que ce soit en franchise, en commission-affiliation, en contrat de </a:t>
            </a:r>
          </a:p>
          <a:p>
            <a:r>
              <a:rPr lang="fr-FR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licence de marque, en concession, en contrat de partenariat,  …</a:t>
            </a: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999" y="5384800"/>
            <a:ext cx="1422414" cy="9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719" y="1846407"/>
            <a:ext cx="4229100" cy="20383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057" y="1693466"/>
            <a:ext cx="3185160" cy="23442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648" y="2660072"/>
            <a:ext cx="609809" cy="9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4" y="1714"/>
            <a:ext cx="12192000" cy="68562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F96CCA-A899-422B-89B7-70ADC5552293}"/>
              </a:ext>
            </a:extLst>
          </p:cNvPr>
          <p:cNvSpPr txBox="1"/>
          <p:nvPr/>
        </p:nvSpPr>
        <p:spPr>
          <a:xfrm>
            <a:off x="1025237" y="1034473"/>
            <a:ext cx="105202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Idée n° 3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: RECHERCHER LES INFORMATIONS</a:t>
            </a:r>
          </a:p>
          <a:p>
            <a:endParaRPr lang="fr-FR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Une fois l’activité choisie (et sous réserve que des enseignes couvrent cette activité), trouver l’information :</a:t>
            </a: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Sur internet :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hlinkClick r:id="rId3"/>
              </a:rPr>
              <a:t>www.franchise-fff.com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hlinkClick r:id="rId4"/>
              </a:rPr>
              <a:t>www.toute-la-franchise.com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,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hlinkClick r:id="rId5"/>
              </a:rPr>
              <a:t>www.franchisedirecte.fr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,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hlinkClick r:id="rId6"/>
              </a:rPr>
              <a:t>www.observatoiredelafranchise.fr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… </a:t>
            </a:r>
          </a:p>
          <a:p>
            <a:r>
              <a:rPr lang="fr-FR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fr-FR" sz="10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Prise de contact / Rencontrer les développeurs réseau des enseignes / Obtenir le DIP (Document d’Information Précontractuel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qui fournit toutes les informations sur l’enseigne) /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Visibilité sur ce que cela coûte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d’adhérer à l’enseigne (royalties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 et ce que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cela rapporte.</a:t>
            </a:r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fr-FR" sz="10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Faire jouer son réseau</a:t>
            </a:r>
          </a:p>
          <a:p>
            <a:r>
              <a:rPr lang="fr-FR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fr-FR" sz="10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Aller voir sur le terrain</a:t>
            </a: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u="sng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Important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: </a:t>
            </a: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Prendre des informations mais surtout ressentir les choses au contact du terrain.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Bon feeling avec le ou les représentants de l’enseigne ?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Est-ce que la réalité au quotidien de l’enseigne est conforme à ce que j’avais imaginé (immersion en présentiel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dans un point de vente existant) ?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Le processus de recrutement de l’enseigne est aussi là pour vous aider à ne pas vous tromper (est-ce que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l’enseigne valide votre candidature et considère que vous êtes fait pour ce métier ?)</a:t>
            </a:r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7999" y="5384800"/>
            <a:ext cx="142241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F96CCA-A899-422B-89B7-70ADC5552293}"/>
              </a:ext>
            </a:extLst>
          </p:cNvPr>
          <p:cNvSpPr txBox="1"/>
          <p:nvPr/>
        </p:nvSpPr>
        <p:spPr>
          <a:xfrm>
            <a:off x="1025237" y="1034473"/>
            <a:ext cx="105202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Idée n° 4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: VALIDER SON PROJET</a:t>
            </a:r>
          </a:p>
          <a:p>
            <a:endParaRPr lang="fr-FR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Une fois l’enseigne retenue, commence une démarche sur plusieurs fronts :</a:t>
            </a: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La recherche du local : trouver un local (emplacement n° 1 ou pas), estimer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les travaux d’aménagement (devis), …</a:t>
            </a:r>
          </a:p>
          <a:p>
            <a:r>
              <a:rPr lang="fr-FR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fr-FR" sz="10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Les formalités juridiques : se faire aider pour la création d’une personne morale, faire les démarches administratives, …</a:t>
            </a:r>
          </a:p>
          <a:p>
            <a:r>
              <a:rPr lang="fr-FR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fr-FR" sz="10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La recherche des clients : a minima une étude locale de marché pour analyser les potentiels et la concurrence existante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(obligatoire pour définir précisément un chiffre d’affaires prévisionnel), de possibles premières démarches commerciales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pour engranger des partenariats (cas de enseignes travaillant avec des prescripteurs), …</a:t>
            </a:r>
          </a:p>
          <a:p>
            <a:r>
              <a:rPr lang="fr-FR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fr-FR" sz="10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Le financement - Avant le RDV bancaire, prendre le temps pour la présentation de son projet :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 définition précise du besoin de financement : montant global mais aussi affectation par postes (immobilier,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travaux, matériel, informatique, stock, besoin de fonds de roulement, …)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 apport personnel et éventuels financements extérieurs (NACRE, </a:t>
            </a:r>
            <a:r>
              <a:rPr lang="fr-FR" sz="1400" dirty="0" err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crowfunding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prêts d’honneur, …)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 un prévisionnel réaliste et explicable (explication du chiffre d’affaire, …)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 pitch de présentation (pourquoi je m’installe, quelles opportunités, forces et points de vigilance de mon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projet, …)</a:t>
            </a: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u="sng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Important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:	L’enseigne vous apporte des éléments pour préparer tout cela … même si vous restez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une entité indépendante d’elle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999" y="5384800"/>
            <a:ext cx="1422414" cy="9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105" y="904975"/>
            <a:ext cx="3670269" cy="1349460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561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5F96CCA-A899-422B-89B7-70ADC5552293}"/>
              </a:ext>
            </a:extLst>
          </p:cNvPr>
          <p:cNvSpPr txBox="1"/>
          <p:nvPr/>
        </p:nvSpPr>
        <p:spPr>
          <a:xfrm>
            <a:off x="1025237" y="1034473"/>
            <a:ext cx="105202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Idée n° 5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: LE JOUR DE L’OUVERTURE, ETRE EN PLEINE FORME POUR GERER DANS LA DUREE …</a:t>
            </a:r>
          </a:p>
          <a:p>
            <a:endParaRPr lang="fr-FR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Le grand jour de l’ouverture est arrivé …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… mais ce n’est pas un aboutissement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	… juste le début de l’aventure !</a:t>
            </a:r>
          </a:p>
          <a:p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Ä"/>
            </a:pP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J’ai eu une super idée, je représente une superbe enseigne, …  Encore faut-il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le faire savoir (communication locale, réseaux sociaux, …) !</a:t>
            </a:r>
          </a:p>
          <a:p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Ä"/>
            </a:pP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Les semaines et les mois passent … Mes chiffres sont-ils en phase avec le 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business plan initial ?  Si non, quelles mesures correctives ?</a:t>
            </a: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Ä"/>
            </a:pP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Les années passent … 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   	Mon modèle économique est-il toujours d’actualité ?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Comment évolue la concurrence ?  Cette concurrence est-elle d’ailleurs toujours la même ?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Mon canal de vente est-il toujours adapté aux changements comportementaux de mes clients (internet,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réseaux sociaux, vente à distance, …) ?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La réglementation liée à mon métier a changé : Est-ce que je me suis adapté ?</a:t>
            </a:r>
          </a:p>
          <a:p>
            <a:endParaRPr lang="fr-FR" sz="1400" dirty="0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400" u="sng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Important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: L’enseigne doit logiquement vous accompagner dans cette veille sur la réglementation,</a:t>
            </a:r>
          </a:p>
          <a:p>
            <a:r>
              <a:rPr lang="fr-FR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l’adaptation de son offre aux changements de comportements, …</a:t>
            </a:r>
            <a:endParaRPr lang="fr-FR" sz="14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999" y="5384800"/>
            <a:ext cx="1422414" cy="9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835" y="1597282"/>
            <a:ext cx="2548659" cy="2240137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39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898</Words>
  <Application>Microsoft Office PowerPoint</Application>
  <PresentationFormat>Grand écran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TRANCHARD</dc:creator>
  <cp:lastModifiedBy>CHATEAU Michel (BPGO)</cp:lastModifiedBy>
  <cp:revision>38</cp:revision>
  <dcterms:created xsi:type="dcterms:W3CDTF">2020-03-02T14:58:42Z</dcterms:created>
  <dcterms:modified xsi:type="dcterms:W3CDTF">2020-11-19T12:42:26Z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8a19f0c-bea1-442e-a475-ed109d9ec508_Enabled">
    <vt:lpwstr>True</vt:lpwstr>
  </property>
  <property fmtid="{D5CDD505-2E9C-101B-9397-08002B2CF9AE}" pid="3" name="MSIP_Label_48a19f0c-bea1-442e-a475-ed109d9ec508_SiteId">
    <vt:lpwstr>d5bb6d35-8a82-4329-b49a-5030bd6497ab</vt:lpwstr>
  </property>
  <property fmtid="{D5CDD505-2E9C-101B-9397-08002B2CF9AE}" pid="4" name="MSIP_Label_48a19f0c-bea1-442e-a475-ed109d9ec508_Owner">
    <vt:lpwstr>Michel.CHATEAU@bpgo.fr</vt:lpwstr>
  </property>
  <property fmtid="{D5CDD505-2E9C-101B-9397-08002B2CF9AE}" pid="5" name="MSIP_Label_48a19f0c-bea1-442e-a475-ed109d9ec508_SetDate">
    <vt:lpwstr>2020-11-19T08:00:44.3698589Z</vt:lpwstr>
  </property>
  <property fmtid="{D5CDD505-2E9C-101B-9397-08002B2CF9AE}" pid="6" name="MSIP_Label_48a19f0c-bea1-442e-a475-ed109d9ec508_Name">
    <vt:lpwstr>C2 - Interne BPCE</vt:lpwstr>
  </property>
  <property fmtid="{D5CDD505-2E9C-101B-9397-08002B2CF9AE}" pid="7" name="MSIP_Label_48a19f0c-bea1-442e-a475-ed109d9ec508_Application">
    <vt:lpwstr>Microsoft Azure Information Protection</vt:lpwstr>
  </property>
  <property fmtid="{D5CDD505-2E9C-101B-9397-08002B2CF9AE}" pid="8" name="MSIP_Label_48a19f0c-bea1-442e-a475-ed109d9ec508_Extended_MSFT_Method">
    <vt:lpwstr>Automatic</vt:lpwstr>
  </property>
  <property fmtid="{D5CDD505-2E9C-101B-9397-08002B2CF9AE}" pid="9" name="Sensitivity">
    <vt:lpwstr>C2 - Interne BPCE</vt:lpwstr>
  </property>
</Properties>
</file>