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1" r:id="rId11"/>
    <p:sldId id="272" r:id="rId12"/>
    <p:sldId id="273" r:id="rId13"/>
    <p:sldId id="274" r:id="rId14"/>
    <p:sldId id="275" r:id="rId15"/>
    <p:sldId id="276" r:id="rId16"/>
    <p:sldId id="270" r:id="rId17"/>
    <p:sldId id="268" r:id="rId18"/>
    <p:sldId id="269" r:id="rId19"/>
  </p:sldIdLst>
  <p:sldSz cx="12204700" cy="6858000"/>
  <p:notesSz cx="122047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94660"/>
  </p:normalViewPr>
  <p:slideViewPr>
    <p:cSldViewPr>
      <p:cViewPr varScale="1">
        <p:scale>
          <a:sx n="70" d="100"/>
          <a:sy n="70" d="100"/>
        </p:scale>
        <p:origin x="4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79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13563" y="0"/>
            <a:ext cx="52879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A836C-FCC1-4136-A1BB-F4FE02F191A3}" type="datetimeFigureOut">
              <a:rPr lang="fr-FR" smtClean="0"/>
              <a:t>16/11/2020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43363" y="857250"/>
            <a:ext cx="41179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220788" y="3300413"/>
            <a:ext cx="976312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79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13563" y="6513513"/>
            <a:ext cx="52879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BB750-B823-49CB-B13F-49640B7C0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30124" lvl="2">
              <a:buFont typeface="Wingdings" pitchFamily="2" charset="2"/>
              <a:buChar char="§"/>
              <a:defRPr/>
            </a:pPr>
            <a:r>
              <a:rPr lang="fr-FR" sz="2500" b="1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Immobilier adapté à l’activité </a:t>
            </a:r>
            <a:r>
              <a:rPr lang="fr-FR" sz="2500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 jeunes pousses à un coût attractif, souplesse des contrats </a:t>
            </a:r>
          </a:p>
          <a:p>
            <a:pPr marL="430124" lvl="2">
              <a:buFont typeface="Wingdings" pitchFamily="2" charset="2"/>
              <a:buChar char="§"/>
              <a:defRPr/>
            </a:pPr>
            <a:r>
              <a:rPr lang="fr-FR" sz="2500" b="1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Equipements et services partagés </a:t>
            </a:r>
            <a:r>
              <a:rPr lang="fr-FR" sz="2500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réduire vos charges et vous concentrer sur l’essentiel</a:t>
            </a:r>
          </a:p>
          <a:p>
            <a:pPr marL="430124" lvl="2">
              <a:buFont typeface="Wingdings" pitchFamily="2" charset="2"/>
              <a:buChar char="§"/>
              <a:defRPr/>
            </a:pPr>
            <a:r>
              <a:rPr lang="fr-FR" sz="2500" b="1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Accompagnement personnalisé </a:t>
            </a:r>
            <a:r>
              <a:rPr lang="fr-FR" sz="2500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vous aider à piloter votre nouvelle activité</a:t>
            </a:r>
          </a:p>
          <a:p>
            <a:pPr marL="430124" lvl="2">
              <a:buFont typeface="Wingdings" pitchFamily="2" charset="2"/>
              <a:buChar char="§"/>
              <a:defRPr/>
            </a:pPr>
            <a:r>
              <a:rPr lang="fr-FR" sz="2500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500" b="1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Accès à un réseau de partenaires </a:t>
            </a:r>
            <a:r>
              <a:rPr lang="fr-FR" sz="2500" i="1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(CMA, CCI, plateformes prêt d’honneur, ADIE, FONDES, BGE…)</a:t>
            </a:r>
          </a:p>
          <a:p>
            <a:pPr marL="430124" lvl="2">
              <a:buFont typeface="Wingdings" pitchFamily="2" charset="2"/>
              <a:buChar char="§"/>
              <a:defRPr/>
            </a:pPr>
            <a:r>
              <a:rPr lang="fr-FR" sz="2500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500" b="1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Insertion dans le tissu économique local </a:t>
            </a:r>
            <a:r>
              <a:rPr lang="fr-FR" sz="2500" dirty="0" smtClean="0">
                <a:solidFill>
                  <a:srgbClr val="FB740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facilitée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31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A97A3-03BA-426F-B318-CA980DE49933}" type="slidenum">
              <a:rPr lang="fr-FR" altLang="fr-FR"/>
              <a:pPr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35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solidFill>
                  <a:srgbClr val="00B0F0"/>
                </a:solidFill>
                <a:latin typeface="Verdana" panose="020B0604030504040204" pitchFamily="34" charset="0"/>
              </a:rPr>
              <a:t>préavis sont courts </a:t>
            </a:r>
          </a:p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77F227-B54D-4927-BC76-6C4C6E134E6B}" type="slidenum">
              <a:rPr lang="fr-FR" altLang="fr-FR"/>
              <a:pPr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57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Accueil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 physique et téléphonique (renseignements des visiteurs et clients, réception des colis)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Permanence téléphonique 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(renvoi temporaire, prise de messages)</a:t>
            </a:r>
            <a:endParaRPr lang="fr-FR" altLang="fr-FR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Service courrier 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(réception du matin, envoi du soir, distribution : courriers, télécopies) et accès à la machine à affranchir 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Service documentation 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(accès aux journaux, revues, livres…) 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Mise à disposition des salles de réunion 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à titre professionnel, dans toutes les pépinières du Réseau Pépinières de l'Ouest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Prêt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 du vidéoprojecteur dans les locaux de la pépinière 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Accès au matériel 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(relieuse, plieuse, agrafeuse, destructeur de documents…) 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Télésurveillance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 des parties communes de la pépinière </a:t>
            </a:r>
          </a:p>
          <a:p>
            <a:r>
              <a:rPr lang="fr-FR" altLang="fr-FR" b="1" smtClean="0">
                <a:solidFill>
                  <a:srgbClr val="003399"/>
                </a:solidFill>
                <a:latin typeface="Verdana" panose="020B0604030504040204" pitchFamily="34" charset="0"/>
              </a:rPr>
              <a:t>Promotion </a:t>
            </a:r>
            <a:r>
              <a:rPr lang="fr-FR" altLang="fr-FR" smtClean="0">
                <a:solidFill>
                  <a:srgbClr val="003399"/>
                </a:solidFill>
                <a:latin typeface="Verdana" panose="020B0604030504040204" pitchFamily="34" charset="0"/>
              </a:rPr>
              <a:t>de la pépinière et des créateurs d'entreprises</a:t>
            </a:r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79DD7D-59CD-4DC9-959D-11FBA57FDAA7}" type="slidenum">
              <a:rPr lang="fr-FR" altLang="fr-FR"/>
              <a:pPr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845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416B6C-71DC-4897-AD04-81B324FAE372}" type="slidenum">
              <a:rPr lang="fr-FR" altLang="fr-FR"/>
              <a:pPr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713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AA1917-36B8-4F25-90C3-350E838D5027}" type="slidenum">
              <a:rPr lang="fr-FR" altLang="fr-FR"/>
              <a:pPr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815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solidFill>
                  <a:srgbClr val="00B0F0"/>
                </a:solidFill>
                <a:latin typeface="Verdana" panose="020B0604030504040204" pitchFamily="34" charset="0"/>
              </a:rPr>
              <a:t>favorisent l'échange et la promotion entre les différentes entreprises du Réseau notamment en organisant des rencontres inter-pepinières </a:t>
            </a:r>
            <a:endParaRPr lang="fr-FR" altLang="fr-FR" smtClean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2118CF-6DB0-4929-AFEF-09234D5129C6}" type="slidenum">
              <a:rPr lang="fr-FR" altLang="fr-FR"/>
              <a:pPr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055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2188875" cy="6854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82" y="0"/>
            <a:ext cx="1218886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9244" cy="1738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5545" y="487692"/>
            <a:ext cx="7993608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5898" y="1797024"/>
            <a:ext cx="4984750" cy="1580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82041" y="6450291"/>
            <a:ext cx="2825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7.jpeg"/><Relationship Id="rId5" Type="http://schemas.openxmlformats.org/officeDocument/2006/relationships/image" Target="../media/image43.jpeg"/><Relationship Id="rId10" Type="http://schemas.openxmlformats.org/officeDocument/2006/relationships/image" Target="../media/image7.png"/><Relationship Id="rId4" Type="http://schemas.openxmlformats.org/officeDocument/2006/relationships/image" Target="../media/image42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oworkingnantes.com" TargetMode="External"/><Relationship Id="rId5" Type="http://schemas.openxmlformats.org/officeDocument/2006/relationships/hyperlink" Target="mailto:meryl.magnet@nantes-am.com" TargetMode="External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image" Target="../media/image7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http://www.coworkingnantes.com/" TargetMode="Externa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3.png"/><Relationship Id="rId7" Type="http://schemas.openxmlformats.org/officeDocument/2006/relationships/image" Target="../media/image3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Où installer </a:t>
            </a:r>
            <a:r>
              <a:rPr spc="-10" dirty="0"/>
              <a:t>votre </a:t>
            </a:r>
            <a:r>
              <a:rPr spc="-5" dirty="0"/>
              <a:t>entreprise</a:t>
            </a:r>
            <a:r>
              <a:rPr spc="-65" dirty="0"/>
              <a:t> </a:t>
            </a:r>
            <a:r>
              <a:rPr dirty="0"/>
              <a:t>?</a:t>
            </a:r>
          </a:p>
          <a:p>
            <a:pPr algn="ctr">
              <a:lnSpc>
                <a:spcPct val="100000"/>
              </a:lnSpc>
            </a:pPr>
            <a:r>
              <a:rPr sz="3600" spc="-5" dirty="0"/>
              <a:t>Pépinières </a:t>
            </a:r>
            <a:r>
              <a:rPr sz="3600" dirty="0"/>
              <a:t>&amp;</a:t>
            </a:r>
            <a:r>
              <a:rPr sz="3600" spc="-30" dirty="0"/>
              <a:t> </a:t>
            </a:r>
            <a:r>
              <a:rPr sz="3600" spc="-5" dirty="0"/>
              <a:t>Coworking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6840359"/>
            <a:ext cx="12189460" cy="14604"/>
          </a:xfrm>
          <a:custGeom>
            <a:avLst/>
            <a:gdLst/>
            <a:ahLst/>
            <a:cxnLst/>
            <a:rect l="l" t="t" r="r" b="b"/>
            <a:pathLst>
              <a:path w="12189460" h="14604">
                <a:moveTo>
                  <a:pt x="0" y="14401"/>
                </a:moveTo>
                <a:lnTo>
                  <a:pt x="12188875" y="14401"/>
                </a:lnTo>
                <a:lnTo>
                  <a:pt x="12188875" y="0"/>
                </a:lnTo>
                <a:lnTo>
                  <a:pt x="0" y="0"/>
                </a:lnTo>
                <a:lnTo>
                  <a:pt x="0" y="14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35637"/>
            <a:ext cx="12189460" cy="1419225"/>
          </a:xfrm>
          <a:custGeom>
            <a:avLst/>
            <a:gdLst/>
            <a:ahLst/>
            <a:cxnLst/>
            <a:rect l="l" t="t" r="r" b="b"/>
            <a:pathLst>
              <a:path w="12189460" h="1419225">
                <a:moveTo>
                  <a:pt x="6094437" y="1419123"/>
                </a:moveTo>
                <a:lnTo>
                  <a:pt x="0" y="1419123"/>
                </a:lnTo>
                <a:lnTo>
                  <a:pt x="0" y="0"/>
                </a:lnTo>
                <a:lnTo>
                  <a:pt x="12188875" y="0"/>
                </a:lnTo>
                <a:lnTo>
                  <a:pt x="12188875" y="1419123"/>
                </a:lnTo>
                <a:lnTo>
                  <a:pt x="6094437" y="1419123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35269"/>
            <a:ext cx="3289325" cy="1422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0115" y="5493956"/>
            <a:ext cx="2870276" cy="127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8762" y="5459768"/>
            <a:ext cx="2685961" cy="1366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ZoneTexte 5"/>
          <p:cNvSpPr txBox="1">
            <a:spLocks noChangeArrowheads="1"/>
          </p:cNvSpPr>
          <p:nvPr/>
        </p:nvSpPr>
        <p:spPr bwMode="auto">
          <a:xfrm>
            <a:off x="387350" y="1633466"/>
            <a:ext cx="93964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Immobilier adapté à un coût attractif</a:t>
            </a:r>
          </a:p>
          <a:p>
            <a:pPr marL="963613" lvl="2" indent="-514350">
              <a:buFont typeface="+mj-lt"/>
              <a:buAutoNum type="arabicPeriod"/>
              <a:defRPr/>
            </a:pP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Equipements et services partagés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Accompagnement personnalisé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Accès à un réseau de partenaires</a:t>
            </a:r>
            <a:endParaRPr lang="fr-FR" sz="2800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63613" lvl="2" indent="-514350">
              <a:buFont typeface="+mj-lt"/>
              <a:buAutoNum type="arabicPeriod"/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Insertion dans le tissu économique local </a:t>
            </a:r>
          </a:p>
          <a:p>
            <a:pPr marL="449263" lvl="2">
              <a:buFont typeface="Wingdings" pitchFamily="2" charset="2"/>
              <a:buChar char="§"/>
              <a:defRPr/>
            </a:pPr>
            <a:endParaRPr lang="fr-FR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539750" y="428625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 c’est mieux?</a:t>
            </a:r>
          </a:p>
          <a:p>
            <a:pPr>
              <a:defRPr/>
            </a:pPr>
            <a:endParaRPr lang="fr-FR" sz="3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692150" y="1028700"/>
            <a:ext cx="6376557" cy="12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5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539750" y="428626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 c’est mieux?</a:t>
            </a:r>
          </a:p>
          <a:p>
            <a:pPr>
              <a:defRPr/>
            </a:pPr>
            <a:endParaRPr lang="fr-FR" sz="36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539750" y="1835151"/>
            <a:ext cx="828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r-FR" altLang="fr-F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Immobilier adapté à un coût attractif</a:t>
            </a:r>
            <a:endParaRPr lang="fr-FR" alt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3" name="Espace réservé du contenu 2"/>
          <p:cNvSpPr>
            <a:spLocks noGrp="1"/>
          </p:cNvSpPr>
          <p:nvPr>
            <p:ph idx="4294967295"/>
          </p:nvPr>
        </p:nvSpPr>
        <p:spPr>
          <a:xfrm>
            <a:off x="513118" y="2565401"/>
            <a:ext cx="8821737" cy="3743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2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Loyers en-dessous des tarifs du marché privé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000" b="1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Convention d’occupation de 2 ans </a:t>
            </a:r>
          </a:p>
          <a:p>
            <a:pPr>
              <a:defRPr/>
            </a:pPr>
            <a:r>
              <a:rPr lang="fr-FR" sz="25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(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3 ans selon structure) </a:t>
            </a:r>
          </a:p>
          <a:p>
            <a:pPr>
              <a:defRPr/>
            </a:pPr>
            <a:r>
              <a:rPr lang="fr-FR" sz="25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renouvelable </a:t>
            </a: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fois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000" b="1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Souplesse des contrats </a:t>
            </a:r>
          </a:p>
        </p:txBody>
      </p:sp>
      <p:sp>
        <p:nvSpPr>
          <p:cNvPr id="6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92150" y="1028701"/>
            <a:ext cx="6376557" cy="12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3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539750" y="392908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 c’est mieux?</a:t>
            </a:r>
          </a:p>
          <a:p>
            <a:pPr>
              <a:defRPr/>
            </a:pPr>
            <a:endParaRPr lang="fr-FR" sz="36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539750" y="1818086"/>
            <a:ext cx="7389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2.Equipements et services partagés</a:t>
            </a:r>
            <a:endParaRPr lang="fr-FR" alt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7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2565401"/>
            <a:ext cx="11277600" cy="37433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endParaRPr lang="fr-FR" sz="25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Accueil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physique et téléphonique</a:t>
            </a:r>
          </a:p>
          <a:p>
            <a:pPr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Permanence téléphonique</a:t>
            </a:r>
            <a:endParaRPr lang="fr-FR" sz="25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 courrier</a:t>
            </a:r>
            <a:endParaRPr lang="fr-FR" sz="25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 documentation</a:t>
            </a:r>
            <a:endParaRPr lang="fr-FR" sz="25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Mise à disposition des salles de réunion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toutes les pépinières du Réseau PRO</a:t>
            </a:r>
          </a:p>
          <a:p>
            <a:pPr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Accès au petit matériel…</a:t>
            </a:r>
            <a:endParaRPr lang="fr-FR" sz="25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92150" y="992983"/>
            <a:ext cx="6376557" cy="12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22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768350" y="457200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 c’est mieux?</a:t>
            </a:r>
          </a:p>
          <a:p>
            <a:pPr>
              <a:defRPr/>
            </a:pPr>
            <a:endParaRPr lang="fr-FR" sz="36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844550" y="1828800"/>
            <a:ext cx="709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3.Accompagnement personnalisé</a:t>
            </a:r>
            <a:endParaRPr lang="fr-FR" alt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81" name="Espace réservé du contenu 2"/>
          <p:cNvSpPr>
            <a:spLocks noGrp="1"/>
          </p:cNvSpPr>
          <p:nvPr>
            <p:ph idx="4294967295"/>
          </p:nvPr>
        </p:nvSpPr>
        <p:spPr>
          <a:xfrm>
            <a:off x="844550" y="2819400"/>
            <a:ext cx="10668000" cy="2376487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Accompagnement de la conduite du projet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Suivi régulier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l’activité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Réunions d’information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organisées </a:t>
            </a:r>
          </a:p>
          <a:p>
            <a:pPr eaLnBrk="1" hangingPunct="1">
              <a:buFontTx/>
              <a:buNone/>
              <a:defRPr/>
            </a:pP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sur un thème lié à la création d’entreprises </a:t>
            </a:r>
          </a:p>
          <a:p>
            <a:pPr eaLnBrk="1" hangingPunct="1">
              <a:buFontTx/>
              <a:buNone/>
              <a:defRPr/>
            </a:pP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ou au quotidien du jeune chef d’entreprises  </a:t>
            </a:r>
          </a:p>
        </p:txBody>
      </p:sp>
      <p:sp>
        <p:nvSpPr>
          <p:cNvPr id="6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869097" y="1057275"/>
            <a:ext cx="6376557" cy="12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3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656135" y="449417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 c’est mieux?</a:t>
            </a:r>
          </a:p>
          <a:p>
            <a:pPr>
              <a:defRPr/>
            </a:pPr>
            <a:endParaRPr lang="fr-FR" sz="36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64570" y="1695700"/>
            <a:ext cx="7273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accent1"/>
                </a:solidFill>
                <a:latin typeface="Verdana" panose="020B0604030504040204" pitchFamily="34" charset="0"/>
              </a:rPr>
              <a:t>4.Accès à un réseau de partenaires</a:t>
            </a:r>
            <a:endParaRPr lang="fr-FR" altLang="fr-FR" sz="2800" dirty="0">
              <a:solidFill>
                <a:schemeClr val="accent1"/>
              </a:solidFill>
            </a:endParaRPr>
          </a:p>
        </p:txBody>
      </p:sp>
      <p:pic>
        <p:nvPicPr>
          <p:cNvPr id="14342" name="Picture 4" descr="http://www.cilsn.asso.fr/cms/800logofon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49748"/>
            <a:ext cx="30257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://reponsinfo.fr/wp-content/uploads/2013/12/logo_cc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94" y="5691400"/>
            <a:ext cx="865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://entreprises-qui-recrutent.fr/assets/uploads/logo_c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4" y="5807642"/>
            <a:ext cx="15827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http://upload.wikimedia.org/wikipedia/fr/7/7d/Logo_R%C3%A9seau_Entreprend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32" y="4181910"/>
            <a:ext cx="18732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http://www.adie-fondsdedotation.org/sites/default/files/Adi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4" y="2621082"/>
            <a:ext cx="10683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1835150" y="5141391"/>
            <a:ext cx="87137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fr-FR" sz="2500" b="1" kern="0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348" name="Picture 13" descr="IPDL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588844"/>
            <a:ext cx="2628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>
            <a:off x="664570" y="1040644"/>
            <a:ext cx="6376557" cy="1262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Les Sup’Porteurs de la Création 4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5" y="5596831"/>
            <a:ext cx="2070726" cy="10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564049" y="1773239"/>
            <a:ext cx="8988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 dirty="0">
                <a:solidFill>
                  <a:schemeClr val="accent1"/>
                </a:solidFill>
                <a:latin typeface="Verdana" panose="020B0604030504040204" pitchFamily="34" charset="0"/>
              </a:rPr>
              <a:t>5.Insertion dans le tissu économique local</a:t>
            </a:r>
            <a:endParaRPr lang="fr-FR" altLang="fr-FR" sz="2800" dirty="0">
              <a:solidFill>
                <a:schemeClr val="accent1"/>
              </a:solidFill>
            </a:endParaRPr>
          </a:p>
        </p:txBody>
      </p:sp>
      <p:sp>
        <p:nvSpPr>
          <p:cNvPr id="26628" name="Espace réservé du contenu 2"/>
          <p:cNvSpPr>
            <a:spLocks noGrp="1"/>
          </p:cNvSpPr>
          <p:nvPr>
            <p:ph idx="4294967295"/>
          </p:nvPr>
        </p:nvSpPr>
        <p:spPr>
          <a:xfrm>
            <a:off x="564049" y="2584595"/>
            <a:ext cx="11175206" cy="414972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z="2500" b="1" u="sng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Objectif </a:t>
            </a: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Rompre l’isolement du créateur</a:t>
            </a:r>
          </a:p>
          <a:p>
            <a:pPr eaLnBrk="1" hangingPunct="1">
              <a:defRPr/>
            </a:pPr>
            <a:endParaRPr lang="fr-FR" sz="2500" b="1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Convivialité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 sein de la pépinière, </a:t>
            </a:r>
            <a:r>
              <a:rPr lang="fr-FR" sz="25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contacts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les autres créateurs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Echanges de carnets d’adresses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Mise en relation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avec les clubs </a:t>
            </a:r>
            <a:r>
              <a:rPr lang="fr-FR" sz="2500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d’entreprises, les </a:t>
            </a:r>
            <a:r>
              <a:rPr lang="fr-FR" sz="250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UCA…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fr-FR" sz="25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Rencontres et visites d'entreprises </a:t>
            </a:r>
          </a:p>
          <a:p>
            <a:pPr eaLnBrk="1" hangingPunct="1">
              <a:defRPr/>
            </a:pPr>
            <a:endParaRPr lang="fr-FR" sz="2500" b="1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defRPr/>
            </a:pPr>
            <a:endParaRPr lang="fr-FR" sz="2500" b="1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564049" y="341313"/>
            <a:ext cx="7743826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Pourquoi c’est mieux?</a:t>
            </a:r>
          </a:p>
          <a:p>
            <a:pPr>
              <a:defRPr/>
            </a:pPr>
            <a:endParaRPr lang="fr-FR" sz="3600" b="1" dirty="0">
              <a:solidFill>
                <a:schemeClr val="bg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7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151"/>
            <a:ext cx="6376913" cy="12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36" y="317423"/>
            <a:ext cx="10219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locaux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accompagnement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4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pépinière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350" y="1992660"/>
            <a:ext cx="11430000" cy="1810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buFontTx/>
              <a:buNone/>
            </a:pPr>
            <a:r>
              <a:rPr lang="fr-FR" altLang="fr-FR" sz="2800" b="1" u="sng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Un taux </a:t>
            </a:r>
            <a:r>
              <a:rPr lang="fr-FR" altLang="fr-FR" sz="2800" b="1" u="sng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de pérennité </a:t>
            </a:r>
            <a:r>
              <a:rPr lang="fr-FR" altLang="fr-FR" sz="2800" b="1" u="sng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au-dessus </a:t>
            </a:r>
            <a:r>
              <a:rPr lang="fr-FR" altLang="fr-FR" sz="2800" b="1" u="sng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de la </a:t>
            </a:r>
            <a:r>
              <a:rPr lang="fr-FR" altLang="fr-FR" sz="2800" b="1" u="sng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moyenne nationale </a:t>
            </a:r>
            <a:endParaRPr lang="fr-FR" altLang="fr-FR" sz="2800" b="1" u="sng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fr-FR" altLang="fr-FR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pour une entreprise </a:t>
            </a:r>
            <a:r>
              <a:rPr lang="fr-FR" altLang="fr-FR" sz="28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nouvellement </a:t>
            </a:r>
            <a:r>
              <a:rPr lang="fr-FR" altLang="fr-FR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créée</a:t>
            </a:r>
          </a:p>
          <a:p>
            <a:pPr>
              <a:buFontTx/>
              <a:buNone/>
            </a:pPr>
            <a:r>
              <a:rPr lang="fr-FR" altLang="fr-FR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lorsque celle-ci </a:t>
            </a:r>
            <a:r>
              <a:rPr lang="fr-FR" altLang="fr-FR" sz="28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a </a:t>
            </a:r>
            <a:r>
              <a:rPr lang="fr-FR" altLang="fr-FR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bénéficié </a:t>
            </a:r>
            <a:r>
              <a:rPr lang="fr-FR" altLang="fr-FR" sz="28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d’un </a:t>
            </a:r>
            <a:r>
              <a:rPr lang="fr-FR" altLang="fr-FR" sz="2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démarrage en </a:t>
            </a:r>
            <a:r>
              <a:rPr lang="fr-FR" altLang="fr-FR" sz="28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</a:rPr>
              <a:t>pépinière</a:t>
            </a:r>
            <a:r>
              <a:rPr lang="fr-FR" altLang="fr-FR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. </a:t>
            </a:r>
            <a:endParaRPr lang="fr-FR" altLang="fr-FR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3572199"/>
            <a:ext cx="3810000" cy="26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441" y="6462991"/>
            <a:ext cx="2317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spc="-5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3682" y="908151"/>
            <a:ext cx="6376913" cy="12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8736" y="303377"/>
            <a:ext cx="2909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Qui </a:t>
            </a:r>
            <a:r>
              <a:rPr sz="3600" spc="-20" dirty="0">
                <a:solidFill>
                  <a:srgbClr val="FFFFFF"/>
                </a:solidFill>
                <a:latin typeface="Calibri"/>
                <a:cs typeface="Calibri"/>
              </a:rPr>
              <a:t>contacter</a:t>
            </a:r>
            <a:r>
              <a:rPr sz="3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734" y="1853514"/>
            <a:ext cx="5397842" cy="4609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26150" y="1676400"/>
            <a:ext cx="5810885" cy="4381327"/>
          </a:xfrm>
          <a:prstGeom prst="rect">
            <a:avLst/>
          </a:prstGeom>
          <a:solidFill>
            <a:srgbClr val="B1B1B1"/>
          </a:solidFill>
        </p:spPr>
        <p:txBody>
          <a:bodyPr vert="horz" wrap="square" lIns="0" tIns="26034" rIns="0" bIns="0" rtlCol="0">
            <a:spAutoFit/>
          </a:bodyPr>
          <a:lstStyle/>
          <a:p>
            <a:pPr marL="375285" indent="-285750">
              <a:lnSpc>
                <a:spcPts val="1735"/>
              </a:lnSpc>
              <a:spcBef>
                <a:spcPts val="204"/>
              </a:spcBef>
              <a:buFont typeface="Courier New" panose="02070309020205020404" pitchFamily="49" charset="0"/>
              <a:buChar char="o"/>
            </a:pP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Nantes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Métropole</a:t>
            </a:r>
            <a:endParaRPr sz="1500" dirty="0">
              <a:latin typeface="Arial"/>
              <a:cs typeface="Arial"/>
            </a:endParaRPr>
          </a:p>
          <a:p>
            <a:pPr marL="89535" marR="1040130">
              <a:lnSpc>
                <a:spcPts val="167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pôles de proximité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pour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vous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informer,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orienter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et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accompagner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vers </a:t>
            </a:r>
            <a:r>
              <a:rPr sz="1500" b="1" spc="-10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solution</a:t>
            </a: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immobilière</a:t>
            </a:r>
            <a:endParaRPr sz="15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50"/>
              </a:spcBef>
              <a:buFont typeface="Courier New" panose="02070309020205020404" pitchFamily="49" charset="0"/>
              <a:buChar char="o"/>
            </a:pPr>
            <a:endParaRPr sz="1400" dirty="0">
              <a:latin typeface="Times New Roman"/>
              <a:cs typeface="Times New Roman"/>
            </a:endParaRPr>
          </a:p>
          <a:p>
            <a:pPr marL="375285" marR="518159" indent="-285750">
              <a:lnSpc>
                <a:spcPts val="1670"/>
              </a:lnSpc>
              <a:buFont typeface="Courier New" panose="02070309020205020404" pitchFamily="49" charset="0"/>
              <a:buChar char="o"/>
            </a:pP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Nantes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Métropole Aménagement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pépinières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500" b="1" spc="-5" dirty="0" err="1">
                <a:solidFill>
                  <a:srgbClr val="FFFFFF"/>
                </a:solidFill>
                <a:latin typeface="Arial"/>
                <a:cs typeface="Arial"/>
              </a:rPr>
              <a:t>hôtels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d'entreprises</a:t>
            </a:r>
            <a:r>
              <a:rPr lang="fr-FR"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  <a:p>
            <a:pPr marL="89535" marR="518159">
              <a:lnSpc>
                <a:spcPts val="1670"/>
              </a:lnSpc>
            </a:pPr>
            <a:r>
              <a:rPr lang="fr-FR" sz="1500" b="1" spc="-5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  <a:hlinkClick r:id="rId5"/>
              </a:rPr>
              <a:t>meryl.magnet@nantes-am.com</a:t>
            </a:r>
            <a:endParaRPr sz="150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375285" indent="-285750">
              <a:lnSpc>
                <a:spcPts val="1735"/>
              </a:lnSpc>
              <a:spcBef>
                <a:spcPts val="1495"/>
              </a:spcBef>
              <a:buFont typeface="Courier New" panose="02070309020205020404" pitchFamily="49" charset="0"/>
              <a:buChar char="o"/>
            </a:pP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espaces de Coworking</a:t>
            </a:r>
            <a:r>
              <a:rPr sz="15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89535" marR="287655">
              <a:lnSpc>
                <a:spcPts val="1660"/>
              </a:lnSpc>
              <a:spcBef>
                <a:spcPts val="10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collectif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coworking Nantes </a:t>
            </a:r>
            <a:endParaRPr lang="fr-FR" sz="15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89535" marR="287655">
              <a:lnSpc>
                <a:spcPts val="1660"/>
              </a:lnSpc>
              <a:spcBef>
                <a:spcPts val="105"/>
              </a:spcBef>
            </a:pPr>
            <a:r>
              <a:rPr sz="1500" b="1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info@coworkingnantes.com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)  les autres </a:t>
            </a:r>
            <a:r>
              <a:rPr sz="1500" b="1" dirty="0" err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fr-FR"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coworking</a:t>
            </a: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(en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direct)</a:t>
            </a:r>
            <a:endParaRPr sz="1500" dirty="0">
              <a:latin typeface="Arial"/>
              <a:cs typeface="Arial"/>
            </a:endParaRPr>
          </a:p>
          <a:p>
            <a:pPr marL="428625" indent="-285750">
              <a:lnSpc>
                <a:spcPct val="100000"/>
              </a:lnSpc>
              <a:spcBef>
                <a:spcPts val="1510"/>
              </a:spcBef>
              <a:buFont typeface="Courier New" panose="02070309020205020404" pitchFamily="49" charset="0"/>
              <a:buChar char="o"/>
            </a:pPr>
            <a:r>
              <a:rPr sz="1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Atlanpole</a:t>
            </a: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incubation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15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35"/>
              </a:spcBef>
              <a:buFont typeface="Courier New" panose="02070309020205020404" pitchFamily="49" charset="0"/>
              <a:buChar char="o"/>
            </a:pPr>
            <a:endParaRPr sz="1300" dirty="0">
              <a:latin typeface="Times New Roman"/>
              <a:cs typeface="Times New Roman"/>
            </a:endParaRPr>
          </a:p>
          <a:p>
            <a:pPr marL="428625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agences</a:t>
            </a:r>
            <a:r>
              <a:rPr sz="15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immobilières</a:t>
            </a:r>
            <a:endParaRPr sz="15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35"/>
              </a:spcBef>
              <a:buFont typeface="Courier New" panose="02070309020205020404" pitchFamily="49" charset="0"/>
              <a:buChar char="o"/>
            </a:pPr>
            <a:endParaRPr sz="1300" dirty="0">
              <a:latin typeface="Times New Roman"/>
              <a:cs typeface="Times New Roman"/>
            </a:endParaRPr>
          </a:p>
          <a:p>
            <a:pPr marL="375285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petites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annonces</a:t>
            </a:r>
            <a:endParaRPr sz="150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Font typeface="Courier New" panose="02070309020205020404" pitchFamily="49" charset="0"/>
              <a:buChar char="o"/>
            </a:pPr>
            <a:endParaRPr sz="1300" dirty="0">
              <a:latin typeface="Times New Roman"/>
              <a:cs typeface="Times New Roman"/>
            </a:endParaRPr>
          </a:p>
          <a:p>
            <a:pPr marL="428625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sz="1500" b="1" spc="-25" dirty="0" err="1" smtClean="0">
                <a:solidFill>
                  <a:srgbClr val="FFFFFF"/>
                </a:solidFill>
                <a:latin typeface="Arial"/>
                <a:cs typeface="Arial"/>
              </a:rPr>
              <a:t>Votre</a:t>
            </a:r>
            <a:r>
              <a:rPr sz="15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réseau…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0"/>
            <a:ext cx="11102340" cy="2698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006FBF"/>
                </a:solidFill>
                <a:latin typeface="Calibri"/>
                <a:cs typeface="Calibri"/>
              </a:rPr>
              <a:t>Retrouvez-nous </a:t>
            </a:r>
            <a:r>
              <a:rPr sz="3600" b="1" spc="-10" dirty="0">
                <a:solidFill>
                  <a:srgbClr val="006FBF"/>
                </a:solidFill>
                <a:latin typeface="Calibri"/>
                <a:cs typeface="Calibri"/>
              </a:rPr>
              <a:t>sur </a:t>
            </a:r>
            <a:r>
              <a:rPr sz="3600" b="1" spc="-5" dirty="0">
                <a:solidFill>
                  <a:srgbClr val="006FBF"/>
                </a:solidFill>
                <a:latin typeface="Calibri"/>
                <a:cs typeface="Calibri"/>
              </a:rPr>
              <a:t>nos </a:t>
            </a:r>
            <a:r>
              <a:rPr sz="3600" b="1" spc="-20" dirty="0">
                <a:solidFill>
                  <a:srgbClr val="006FBF"/>
                </a:solidFill>
                <a:latin typeface="Calibri"/>
                <a:cs typeface="Calibri"/>
              </a:rPr>
              <a:t>stands</a:t>
            </a:r>
            <a:r>
              <a:rPr sz="3600" b="1" spc="-1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6FBF"/>
                </a:solidFill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  <a:p>
            <a:pPr marL="12065" algn="ctr">
              <a:spcBef>
                <a:spcPts val="3790"/>
              </a:spcBef>
              <a:tabLst>
                <a:tab pos="584835" algn="l"/>
              </a:tabLst>
            </a:pPr>
            <a:r>
              <a:rPr sz="2800" b="1" spc="-20" dirty="0">
                <a:solidFill>
                  <a:srgbClr val="006FBF"/>
                </a:solidFill>
                <a:latin typeface="Calibri"/>
                <a:cs typeface="Calibri"/>
              </a:rPr>
              <a:t>Nantes </a:t>
            </a:r>
            <a:r>
              <a:rPr sz="2800" b="1" spc="-15" dirty="0">
                <a:solidFill>
                  <a:srgbClr val="006FBF"/>
                </a:solidFill>
                <a:latin typeface="Calibri"/>
                <a:cs typeface="Calibri"/>
              </a:rPr>
              <a:t>Métropole </a:t>
            </a:r>
            <a:r>
              <a:rPr sz="2800" b="1" dirty="0">
                <a:solidFill>
                  <a:srgbClr val="006FBF"/>
                </a:solidFill>
                <a:latin typeface="Calibri"/>
                <a:cs typeface="Calibri"/>
              </a:rPr>
              <a:t>&amp; </a:t>
            </a:r>
            <a:r>
              <a:rPr sz="2800" b="1" spc="-5" dirty="0" smtClean="0">
                <a:solidFill>
                  <a:srgbClr val="006FBF"/>
                </a:solidFill>
                <a:latin typeface="Calibri"/>
                <a:cs typeface="Calibri"/>
              </a:rPr>
              <a:t>CARENE</a:t>
            </a:r>
            <a:endParaRPr lang="fr-FR" sz="2800" dirty="0">
              <a:latin typeface="Calibri"/>
              <a:cs typeface="Calibri"/>
            </a:endParaRPr>
          </a:p>
          <a:p>
            <a:pPr marL="12065" algn="ctr">
              <a:lnSpc>
                <a:spcPts val="5015"/>
              </a:lnSpc>
              <a:spcBef>
                <a:spcPts val="3790"/>
              </a:spcBef>
              <a:tabLst>
                <a:tab pos="584835" algn="l"/>
              </a:tabLst>
            </a:pPr>
            <a:r>
              <a:rPr sz="2800" b="1" spc="-10" dirty="0" err="1" smtClean="0">
                <a:solidFill>
                  <a:srgbClr val="006FBF"/>
                </a:solidFill>
                <a:latin typeface="Calibri"/>
                <a:cs typeface="Calibri"/>
              </a:rPr>
              <a:t>Collectif</a:t>
            </a:r>
            <a:r>
              <a:rPr sz="2800" b="1" spc="-10" dirty="0" smtClean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800" b="1" spc="-10" dirty="0" err="1">
                <a:solidFill>
                  <a:srgbClr val="006FBF"/>
                </a:solidFill>
                <a:latin typeface="Calibri"/>
                <a:cs typeface="Calibri"/>
              </a:rPr>
              <a:t>Coworking</a:t>
            </a:r>
            <a:r>
              <a:rPr sz="2800" b="1" spc="-10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006FBF"/>
                </a:solidFill>
                <a:latin typeface="Calibri"/>
                <a:cs typeface="Calibri"/>
              </a:rPr>
              <a:t>Nantes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35637"/>
            <a:ext cx="12189460" cy="1419225"/>
          </a:xfrm>
          <a:custGeom>
            <a:avLst/>
            <a:gdLst/>
            <a:ahLst/>
            <a:cxnLst/>
            <a:rect l="l" t="t" r="r" b="b"/>
            <a:pathLst>
              <a:path w="12189460" h="1419225">
                <a:moveTo>
                  <a:pt x="6094437" y="1419123"/>
                </a:moveTo>
                <a:lnTo>
                  <a:pt x="0" y="1419123"/>
                </a:lnTo>
                <a:lnTo>
                  <a:pt x="0" y="0"/>
                </a:lnTo>
                <a:lnTo>
                  <a:pt x="12188875" y="0"/>
                </a:lnTo>
                <a:lnTo>
                  <a:pt x="12188875" y="1419123"/>
                </a:lnTo>
                <a:lnTo>
                  <a:pt x="6094437" y="1419123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35282"/>
            <a:ext cx="3289325" cy="1404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7239" y="5547956"/>
            <a:ext cx="2870276" cy="127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3164" y="5454370"/>
            <a:ext cx="2685961" cy="1366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3149" y="5722213"/>
            <a:ext cx="974877" cy="981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592"/>
            <a:ext cx="2849753" cy="19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36" y="303733"/>
            <a:ext cx="5483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étapes et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7093" y="2423871"/>
            <a:ext cx="7744843" cy="1574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0005" y="1929955"/>
            <a:ext cx="1292860" cy="670560"/>
          </a:xfrm>
          <a:custGeom>
            <a:avLst/>
            <a:gdLst/>
            <a:ahLst/>
            <a:cxnLst/>
            <a:rect l="l" t="t" r="r" b="b"/>
            <a:pathLst>
              <a:path w="1292860" h="670560">
                <a:moveTo>
                  <a:pt x="1204556" y="0"/>
                </a:moveTo>
                <a:lnTo>
                  <a:pt x="87477" y="0"/>
                </a:lnTo>
                <a:lnTo>
                  <a:pt x="82435" y="368"/>
                </a:lnTo>
                <a:lnTo>
                  <a:pt x="46075" y="12242"/>
                </a:lnTo>
                <a:lnTo>
                  <a:pt x="14757" y="42125"/>
                </a:lnTo>
                <a:lnTo>
                  <a:pt x="1079" y="77762"/>
                </a:lnTo>
                <a:lnTo>
                  <a:pt x="0" y="87490"/>
                </a:lnTo>
                <a:lnTo>
                  <a:pt x="0" y="582841"/>
                </a:lnTo>
                <a:lnTo>
                  <a:pt x="711" y="587883"/>
                </a:lnTo>
                <a:lnTo>
                  <a:pt x="1079" y="592569"/>
                </a:lnTo>
                <a:lnTo>
                  <a:pt x="17640" y="632167"/>
                </a:lnTo>
                <a:lnTo>
                  <a:pt x="46075" y="657720"/>
                </a:lnTo>
                <a:lnTo>
                  <a:pt x="82435" y="669607"/>
                </a:lnTo>
                <a:lnTo>
                  <a:pt x="87477" y="669963"/>
                </a:lnTo>
                <a:lnTo>
                  <a:pt x="92151" y="669963"/>
                </a:lnTo>
                <a:lnTo>
                  <a:pt x="92151" y="670318"/>
                </a:lnTo>
                <a:lnTo>
                  <a:pt x="1204912" y="669963"/>
                </a:lnTo>
                <a:lnTo>
                  <a:pt x="1209954" y="669239"/>
                </a:lnTo>
                <a:lnTo>
                  <a:pt x="1214640" y="668883"/>
                </a:lnTo>
                <a:lnTo>
                  <a:pt x="1254239" y="652322"/>
                </a:lnTo>
                <a:lnTo>
                  <a:pt x="1279791" y="623887"/>
                </a:lnTo>
                <a:lnTo>
                  <a:pt x="1291678" y="587527"/>
                </a:lnTo>
                <a:lnTo>
                  <a:pt x="1292034" y="577799"/>
                </a:lnTo>
                <a:lnTo>
                  <a:pt x="1292390" y="577799"/>
                </a:lnTo>
                <a:lnTo>
                  <a:pt x="1292034" y="87490"/>
                </a:lnTo>
                <a:lnTo>
                  <a:pt x="1279791" y="46088"/>
                </a:lnTo>
                <a:lnTo>
                  <a:pt x="1249908" y="14770"/>
                </a:lnTo>
                <a:lnTo>
                  <a:pt x="1214272" y="1079"/>
                </a:lnTo>
                <a:lnTo>
                  <a:pt x="1209598" y="368"/>
                </a:lnTo>
                <a:lnTo>
                  <a:pt x="1204556" y="0"/>
                </a:lnTo>
                <a:close/>
              </a:path>
            </a:pathLst>
          </a:custGeom>
          <a:solidFill>
            <a:srgbClr val="17A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18094" y="2069909"/>
            <a:ext cx="575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ée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9524" y="1924557"/>
            <a:ext cx="3051810" cy="670560"/>
          </a:xfrm>
          <a:custGeom>
            <a:avLst/>
            <a:gdLst/>
            <a:ahLst/>
            <a:cxnLst/>
            <a:rect l="l" t="t" r="r" b="b"/>
            <a:pathLst>
              <a:path w="3051809" h="670560">
                <a:moveTo>
                  <a:pt x="2963519" y="0"/>
                </a:moveTo>
                <a:lnTo>
                  <a:pt x="87477" y="0"/>
                </a:lnTo>
                <a:lnTo>
                  <a:pt x="82435" y="368"/>
                </a:lnTo>
                <a:lnTo>
                  <a:pt x="46075" y="12242"/>
                </a:lnTo>
                <a:lnTo>
                  <a:pt x="14757" y="42125"/>
                </a:lnTo>
                <a:lnTo>
                  <a:pt x="1079" y="77762"/>
                </a:lnTo>
                <a:lnTo>
                  <a:pt x="0" y="87477"/>
                </a:lnTo>
                <a:lnTo>
                  <a:pt x="0" y="582841"/>
                </a:lnTo>
                <a:lnTo>
                  <a:pt x="711" y="587882"/>
                </a:lnTo>
                <a:lnTo>
                  <a:pt x="1079" y="592556"/>
                </a:lnTo>
                <a:lnTo>
                  <a:pt x="17640" y="632167"/>
                </a:lnTo>
                <a:lnTo>
                  <a:pt x="46075" y="657720"/>
                </a:lnTo>
                <a:lnTo>
                  <a:pt x="82435" y="669607"/>
                </a:lnTo>
                <a:lnTo>
                  <a:pt x="87477" y="669963"/>
                </a:lnTo>
                <a:lnTo>
                  <a:pt x="92151" y="669963"/>
                </a:lnTo>
                <a:lnTo>
                  <a:pt x="92151" y="670318"/>
                </a:lnTo>
                <a:lnTo>
                  <a:pt x="2963875" y="669963"/>
                </a:lnTo>
                <a:lnTo>
                  <a:pt x="2968917" y="669239"/>
                </a:lnTo>
                <a:lnTo>
                  <a:pt x="2973590" y="668883"/>
                </a:lnTo>
                <a:lnTo>
                  <a:pt x="3013201" y="652322"/>
                </a:lnTo>
                <a:lnTo>
                  <a:pt x="3038754" y="623887"/>
                </a:lnTo>
                <a:lnTo>
                  <a:pt x="3050641" y="587527"/>
                </a:lnTo>
                <a:lnTo>
                  <a:pt x="3050997" y="577799"/>
                </a:lnTo>
                <a:lnTo>
                  <a:pt x="3051352" y="577799"/>
                </a:lnTo>
                <a:lnTo>
                  <a:pt x="3050997" y="87477"/>
                </a:lnTo>
                <a:lnTo>
                  <a:pt x="3038754" y="46088"/>
                </a:lnTo>
                <a:lnTo>
                  <a:pt x="3008871" y="14757"/>
                </a:lnTo>
                <a:lnTo>
                  <a:pt x="2973235" y="1079"/>
                </a:lnTo>
                <a:lnTo>
                  <a:pt x="2968561" y="368"/>
                </a:lnTo>
                <a:lnTo>
                  <a:pt x="2963519" y="0"/>
                </a:lnTo>
                <a:close/>
              </a:path>
            </a:pathLst>
          </a:custGeom>
          <a:solidFill>
            <a:srgbClr val="17A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4222" y="2063787"/>
            <a:ext cx="27393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Création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démarrage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58200" y="1924557"/>
            <a:ext cx="2826385" cy="670560"/>
          </a:xfrm>
          <a:custGeom>
            <a:avLst/>
            <a:gdLst/>
            <a:ahLst/>
            <a:cxnLst/>
            <a:rect l="l" t="t" r="r" b="b"/>
            <a:pathLst>
              <a:path w="2826384" h="670560">
                <a:moveTo>
                  <a:pt x="2738158" y="0"/>
                </a:moveTo>
                <a:lnTo>
                  <a:pt x="87477" y="0"/>
                </a:lnTo>
                <a:lnTo>
                  <a:pt x="82435" y="368"/>
                </a:lnTo>
                <a:lnTo>
                  <a:pt x="46075" y="12242"/>
                </a:lnTo>
                <a:lnTo>
                  <a:pt x="14757" y="42125"/>
                </a:lnTo>
                <a:lnTo>
                  <a:pt x="1079" y="77762"/>
                </a:lnTo>
                <a:lnTo>
                  <a:pt x="0" y="87477"/>
                </a:lnTo>
                <a:lnTo>
                  <a:pt x="0" y="582841"/>
                </a:lnTo>
                <a:lnTo>
                  <a:pt x="723" y="587882"/>
                </a:lnTo>
                <a:lnTo>
                  <a:pt x="1079" y="592556"/>
                </a:lnTo>
                <a:lnTo>
                  <a:pt x="17640" y="632167"/>
                </a:lnTo>
                <a:lnTo>
                  <a:pt x="46075" y="657720"/>
                </a:lnTo>
                <a:lnTo>
                  <a:pt x="82435" y="669607"/>
                </a:lnTo>
                <a:lnTo>
                  <a:pt x="87477" y="669963"/>
                </a:lnTo>
                <a:lnTo>
                  <a:pt x="92163" y="669963"/>
                </a:lnTo>
                <a:lnTo>
                  <a:pt x="92163" y="670318"/>
                </a:lnTo>
                <a:lnTo>
                  <a:pt x="2738513" y="669963"/>
                </a:lnTo>
                <a:lnTo>
                  <a:pt x="2743555" y="669239"/>
                </a:lnTo>
                <a:lnTo>
                  <a:pt x="2748241" y="668883"/>
                </a:lnTo>
                <a:lnTo>
                  <a:pt x="2787840" y="652322"/>
                </a:lnTo>
                <a:lnTo>
                  <a:pt x="2813405" y="623887"/>
                </a:lnTo>
                <a:lnTo>
                  <a:pt x="2825280" y="587527"/>
                </a:lnTo>
                <a:lnTo>
                  <a:pt x="2825635" y="577799"/>
                </a:lnTo>
                <a:lnTo>
                  <a:pt x="2826004" y="577799"/>
                </a:lnTo>
                <a:lnTo>
                  <a:pt x="2825635" y="87477"/>
                </a:lnTo>
                <a:lnTo>
                  <a:pt x="2813405" y="46088"/>
                </a:lnTo>
                <a:lnTo>
                  <a:pt x="2783522" y="14757"/>
                </a:lnTo>
                <a:lnTo>
                  <a:pt x="2747886" y="1079"/>
                </a:lnTo>
                <a:lnTo>
                  <a:pt x="2743200" y="368"/>
                </a:lnTo>
                <a:lnTo>
                  <a:pt x="2738158" y="0"/>
                </a:lnTo>
                <a:close/>
              </a:path>
            </a:pathLst>
          </a:custGeom>
          <a:solidFill>
            <a:srgbClr val="17A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45460" y="2063787"/>
            <a:ext cx="2052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Développement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1075" y="3564356"/>
            <a:ext cx="2228850" cy="751205"/>
          </a:xfrm>
          <a:custGeom>
            <a:avLst/>
            <a:gdLst/>
            <a:ahLst/>
            <a:cxnLst/>
            <a:rect l="l" t="t" r="r" b="b"/>
            <a:pathLst>
              <a:path w="2228850" h="751204">
                <a:moveTo>
                  <a:pt x="1114564" y="0"/>
                </a:moveTo>
                <a:lnTo>
                  <a:pt x="1056246" y="368"/>
                </a:lnTo>
                <a:lnTo>
                  <a:pt x="997927" y="2158"/>
                </a:lnTo>
                <a:lnTo>
                  <a:pt x="940320" y="4686"/>
                </a:lnTo>
                <a:lnTo>
                  <a:pt x="882726" y="8280"/>
                </a:lnTo>
                <a:lnTo>
                  <a:pt x="826198" y="12966"/>
                </a:lnTo>
                <a:lnTo>
                  <a:pt x="770407" y="18364"/>
                </a:lnTo>
                <a:lnTo>
                  <a:pt x="715327" y="24841"/>
                </a:lnTo>
                <a:lnTo>
                  <a:pt x="661327" y="32397"/>
                </a:lnTo>
                <a:lnTo>
                  <a:pt x="608761" y="41046"/>
                </a:lnTo>
                <a:lnTo>
                  <a:pt x="557288" y="50406"/>
                </a:lnTo>
                <a:lnTo>
                  <a:pt x="507606" y="60477"/>
                </a:lnTo>
                <a:lnTo>
                  <a:pt x="459727" y="71640"/>
                </a:lnTo>
                <a:lnTo>
                  <a:pt x="413283" y="83883"/>
                </a:lnTo>
                <a:lnTo>
                  <a:pt x="368998" y="96481"/>
                </a:lnTo>
                <a:lnTo>
                  <a:pt x="326529" y="110159"/>
                </a:lnTo>
                <a:lnTo>
                  <a:pt x="286562" y="124205"/>
                </a:lnTo>
                <a:lnTo>
                  <a:pt x="248767" y="139318"/>
                </a:lnTo>
                <a:lnTo>
                  <a:pt x="213118" y="154800"/>
                </a:lnTo>
                <a:lnTo>
                  <a:pt x="149758" y="187921"/>
                </a:lnTo>
                <a:lnTo>
                  <a:pt x="96850" y="222846"/>
                </a:lnTo>
                <a:lnTo>
                  <a:pt x="54724" y="259562"/>
                </a:lnTo>
                <a:lnTo>
                  <a:pt x="24841" y="297357"/>
                </a:lnTo>
                <a:lnTo>
                  <a:pt x="6489" y="336245"/>
                </a:lnTo>
                <a:lnTo>
                  <a:pt x="368" y="375488"/>
                </a:lnTo>
                <a:lnTo>
                  <a:pt x="0" y="375488"/>
                </a:lnTo>
                <a:lnTo>
                  <a:pt x="6121" y="414718"/>
                </a:lnTo>
                <a:lnTo>
                  <a:pt x="24485" y="453605"/>
                </a:lnTo>
                <a:lnTo>
                  <a:pt x="54724" y="491401"/>
                </a:lnTo>
                <a:lnTo>
                  <a:pt x="96850" y="528129"/>
                </a:lnTo>
                <a:lnTo>
                  <a:pt x="149758" y="563041"/>
                </a:lnTo>
                <a:lnTo>
                  <a:pt x="213118" y="596163"/>
                </a:lnTo>
                <a:lnTo>
                  <a:pt x="248767" y="611644"/>
                </a:lnTo>
                <a:lnTo>
                  <a:pt x="286562" y="626402"/>
                </a:lnTo>
                <a:lnTo>
                  <a:pt x="326885" y="640803"/>
                </a:lnTo>
                <a:lnTo>
                  <a:pt x="368998" y="654126"/>
                </a:lnTo>
                <a:lnTo>
                  <a:pt x="413638" y="667080"/>
                </a:lnTo>
                <a:lnTo>
                  <a:pt x="459727" y="678967"/>
                </a:lnTo>
                <a:lnTo>
                  <a:pt x="507961" y="690117"/>
                </a:lnTo>
                <a:lnTo>
                  <a:pt x="557644" y="700201"/>
                </a:lnTo>
                <a:lnTo>
                  <a:pt x="608761" y="709561"/>
                </a:lnTo>
                <a:lnTo>
                  <a:pt x="661327" y="718197"/>
                </a:lnTo>
                <a:lnTo>
                  <a:pt x="715327" y="725766"/>
                </a:lnTo>
                <a:lnTo>
                  <a:pt x="770407" y="732243"/>
                </a:lnTo>
                <a:lnTo>
                  <a:pt x="826198" y="738009"/>
                </a:lnTo>
                <a:lnTo>
                  <a:pt x="883081" y="742327"/>
                </a:lnTo>
                <a:lnTo>
                  <a:pt x="940320" y="745921"/>
                </a:lnTo>
                <a:lnTo>
                  <a:pt x="998283" y="748449"/>
                </a:lnTo>
                <a:lnTo>
                  <a:pt x="1056246" y="750239"/>
                </a:lnTo>
                <a:lnTo>
                  <a:pt x="1114564" y="750608"/>
                </a:lnTo>
                <a:lnTo>
                  <a:pt x="1114564" y="750963"/>
                </a:lnTo>
                <a:lnTo>
                  <a:pt x="1172883" y="750608"/>
                </a:lnTo>
                <a:lnTo>
                  <a:pt x="1231201" y="748804"/>
                </a:lnTo>
                <a:lnTo>
                  <a:pt x="1288808" y="746277"/>
                </a:lnTo>
                <a:lnTo>
                  <a:pt x="1346403" y="742683"/>
                </a:lnTo>
                <a:lnTo>
                  <a:pt x="1402918" y="738009"/>
                </a:lnTo>
                <a:lnTo>
                  <a:pt x="1458721" y="732599"/>
                </a:lnTo>
                <a:lnTo>
                  <a:pt x="1513801" y="726122"/>
                </a:lnTo>
                <a:lnTo>
                  <a:pt x="1567802" y="718565"/>
                </a:lnTo>
                <a:lnTo>
                  <a:pt x="1620367" y="709917"/>
                </a:lnTo>
                <a:lnTo>
                  <a:pt x="1671840" y="700557"/>
                </a:lnTo>
                <a:lnTo>
                  <a:pt x="1721523" y="690486"/>
                </a:lnTo>
                <a:lnTo>
                  <a:pt x="1769402" y="679322"/>
                </a:lnTo>
                <a:lnTo>
                  <a:pt x="1815845" y="667080"/>
                </a:lnTo>
                <a:lnTo>
                  <a:pt x="1860118" y="654481"/>
                </a:lnTo>
                <a:lnTo>
                  <a:pt x="1902599" y="640803"/>
                </a:lnTo>
                <a:lnTo>
                  <a:pt x="1942566" y="626757"/>
                </a:lnTo>
                <a:lnTo>
                  <a:pt x="1980361" y="611644"/>
                </a:lnTo>
                <a:lnTo>
                  <a:pt x="2015998" y="596163"/>
                </a:lnTo>
                <a:lnTo>
                  <a:pt x="2079358" y="563041"/>
                </a:lnTo>
                <a:lnTo>
                  <a:pt x="2132279" y="528129"/>
                </a:lnTo>
                <a:lnTo>
                  <a:pt x="2174405" y="491401"/>
                </a:lnTo>
                <a:lnTo>
                  <a:pt x="2204288" y="453605"/>
                </a:lnTo>
                <a:lnTo>
                  <a:pt x="2222639" y="414718"/>
                </a:lnTo>
                <a:lnTo>
                  <a:pt x="2228761" y="375488"/>
                </a:lnTo>
                <a:lnTo>
                  <a:pt x="2227326" y="355688"/>
                </a:lnTo>
                <a:lnTo>
                  <a:pt x="2215083" y="316801"/>
                </a:lnTo>
                <a:lnTo>
                  <a:pt x="2190965" y="278282"/>
                </a:lnTo>
                <a:lnTo>
                  <a:pt x="2154605" y="240842"/>
                </a:lnTo>
                <a:lnTo>
                  <a:pt x="2107438" y="204838"/>
                </a:lnTo>
                <a:lnTo>
                  <a:pt x="2049119" y="171005"/>
                </a:lnTo>
                <a:lnTo>
                  <a:pt x="1980361" y="139318"/>
                </a:lnTo>
                <a:lnTo>
                  <a:pt x="1942566" y="124205"/>
                </a:lnTo>
                <a:lnTo>
                  <a:pt x="1902244" y="109804"/>
                </a:lnTo>
                <a:lnTo>
                  <a:pt x="1860118" y="96481"/>
                </a:lnTo>
                <a:lnTo>
                  <a:pt x="1815845" y="83527"/>
                </a:lnTo>
                <a:lnTo>
                  <a:pt x="1769402" y="71640"/>
                </a:lnTo>
                <a:lnTo>
                  <a:pt x="1721523" y="60477"/>
                </a:lnTo>
                <a:lnTo>
                  <a:pt x="1671840" y="50406"/>
                </a:lnTo>
                <a:lnTo>
                  <a:pt x="1620367" y="41046"/>
                </a:lnTo>
                <a:lnTo>
                  <a:pt x="1567802" y="32397"/>
                </a:lnTo>
                <a:lnTo>
                  <a:pt x="1513801" y="24841"/>
                </a:lnTo>
                <a:lnTo>
                  <a:pt x="1458721" y="18364"/>
                </a:lnTo>
                <a:lnTo>
                  <a:pt x="1402918" y="12966"/>
                </a:lnTo>
                <a:lnTo>
                  <a:pt x="1346047" y="8280"/>
                </a:lnTo>
                <a:lnTo>
                  <a:pt x="1288808" y="4686"/>
                </a:lnTo>
                <a:lnTo>
                  <a:pt x="1231201" y="2158"/>
                </a:lnTo>
                <a:lnTo>
                  <a:pt x="1172883" y="368"/>
                </a:lnTo>
                <a:lnTo>
                  <a:pt x="11145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3822" y="3774135"/>
            <a:ext cx="1244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Incubateurs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643" y="4741202"/>
            <a:ext cx="2228850" cy="751205"/>
          </a:xfrm>
          <a:custGeom>
            <a:avLst/>
            <a:gdLst/>
            <a:ahLst/>
            <a:cxnLst/>
            <a:rect l="l" t="t" r="r" b="b"/>
            <a:pathLst>
              <a:path w="2228850" h="751204">
                <a:moveTo>
                  <a:pt x="1114552" y="0"/>
                </a:moveTo>
                <a:lnTo>
                  <a:pt x="1056233" y="355"/>
                </a:lnTo>
                <a:lnTo>
                  <a:pt x="997915" y="2159"/>
                </a:lnTo>
                <a:lnTo>
                  <a:pt x="940320" y="4673"/>
                </a:lnTo>
                <a:lnTo>
                  <a:pt x="882713" y="8280"/>
                </a:lnTo>
                <a:lnTo>
                  <a:pt x="826198" y="12954"/>
                </a:lnTo>
                <a:lnTo>
                  <a:pt x="770394" y="18364"/>
                </a:lnTo>
                <a:lnTo>
                  <a:pt x="715314" y="24841"/>
                </a:lnTo>
                <a:lnTo>
                  <a:pt x="661314" y="32397"/>
                </a:lnTo>
                <a:lnTo>
                  <a:pt x="608761" y="41033"/>
                </a:lnTo>
                <a:lnTo>
                  <a:pt x="557276" y="50393"/>
                </a:lnTo>
                <a:lnTo>
                  <a:pt x="507593" y="60477"/>
                </a:lnTo>
                <a:lnTo>
                  <a:pt x="459714" y="71640"/>
                </a:lnTo>
                <a:lnTo>
                  <a:pt x="413270" y="83883"/>
                </a:lnTo>
                <a:lnTo>
                  <a:pt x="368998" y="96481"/>
                </a:lnTo>
                <a:lnTo>
                  <a:pt x="326517" y="110159"/>
                </a:lnTo>
                <a:lnTo>
                  <a:pt x="286550" y="124193"/>
                </a:lnTo>
                <a:lnTo>
                  <a:pt x="248754" y="139319"/>
                </a:lnTo>
                <a:lnTo>
                  <a:pt x="213118" y="154800"/>
                </a:lnTo>
                <a:lnTo>
                  <a:pt x="149758" y="187921"/>
                </a:lnTo>
                <a:lnTo>
                  <a:pt x="96837" y="222834"/>
                </a:lnTo>
                <a:lnTo>
                  <a:pt x="54711" y="259562"/>
                </a:lnTo>
                <a:lnTo>
                  <a:pt x="24841" y="297357"/>
                </a:lnTo>
                <a:lnTo>
                  <a:pt x="6476" y="336232"/>
                </a:lnTo>
                <a:lnTo>
                  <a:pt x="355" y="375475"/>
                </a:lnTo>
                <a:lnTo>
                  <a:pt x="0" y="375475"/>
                </a:lnTo>
                <a:lnTo>
                  <a:pt x="6121" y="414718"/>
                </a:lnTo>
                <a:lnTo>
                  <a:pt x="24472" y="453593"/>
                </a:lnTo>
                <a:lnTo>
                  <a:pt x="54711" y="491401"/>
                </a:lnTo>
                <a:lnTo>
                  <a:pt x="96837" y="528116"/>
                </a:lnTo>
                <a:lnTo>
                  <a:pt x="149758" y="563041"/>
                </a:lnTo>
                <a:lnTo>
                  <a:pt x="213118" y="596163"/>
                </a:lnTo>
                <a:lnTo>
                  <a:pt x="248754" y="611632"/>
                </a:lnTo>
                <a:lnTo>
                  <a:pt x="286550" y="626402"/>
                </a:lnTo>
                <a:lnTo>
                  <a:pt x="326872" y="640803"/>
                </a:lnTo>
                <a:lnTo>
                  <a:pt x="368998" y="654113"/>
                </a:lnTo>
                <a:lnTo>
                  <a:pt x="413639" y="667080"/>
                </a:lnTo>
                <a:lnTo>
                  <a:pt x="459714" y="678954"/>
                </a:lnTo>
                <a:lnTo>
                  <a:pt x="507961" y="690118"/>
                </a:lnTo>
                <a:lnTo>
                  <a:pt x="557631" y="700201"/>
                </a:lnTo>
                <a:lnTo>
                  <a:pt x="608761" y="709561"/>
                </a:lnTo>
                <a:lnTo>
                  <a:pt x="661314" y="718197"/>
                </a:lnTo>
                <a:lnTo>
                  <a:pt x="715314" y="725754"/>
                </a:lnTo>
                <a:lnTo>
                  <a:pt x="770394" y="732243"/>
                </a:lnTo>
                <a:lnTo>
                  <a:pt x="826198" y="737997"/>
                </a:lnTo>
                <a:lnTo>
                  <a:pt x="883081" y="742315"/>
                </a:lnTo>
                <a:lnTo>
                  <a:pt x="940320" y="745921"/>
                </a:lnTo>
                <a:lnTo>
                  <a:pt x="998270" y="748436"/>
                </a:lnTo>
                <a:lnTo>
                  <a:pt x="1056233" y="750239"/>
                </a:lnTo>
                <a:lnTo>
                  <a:pt x="1114552" y="750595"/>
                </a:lnTo>
                <a:lnTo>
                  <a:pt x="1114552" y="750963"/>
                </a:lnTo>
                <a:lnTo>
                  <a:pt x="1172870" y="750595"/>
                </a:lnTo>
                <a:lnTo>
                  <a:pt x="1231201" y="748792"/>
                </a:lnTo>
                <a:lnTo>
                  <a:pt x="1288795" y="746277"/>
                </a:lnTo>
                <a:lnTo>
                  <a:pt x="1346390" y="742683"/>
                </a:lnTo>
                <a:lnTo>
                  <a:pt x="1402918" y="737997"/>
                </a:lnTo>
                <a:lnTo>
                  <a:pt x="1458721" y="732599"/>
                </a:lnTo>
                <a:lnTo>
                  <a:pt x="1513801" y="726122"/>
                </a:lnTo>
                <a:lnTo>
                  <a:pt x="1567802" y="718553"/>
                </a:lnTo>
                <a:lnTo>
                  <a:pt x="1620354" y="709917"/>
                </a:lnTo>
                <a:lnTo>
                  <a:pt x="1671840" y="700557"/>
                </a:lnTo>
                <a:lnTo>
                  <a:pt x="1721510" y="690473"/>
                </a:lnTo>
                <a:lnTo>
                  <a:pt x="1769402" y="679323"/>
                </a:lnTo>
                <a:lnTo>
                  <a:pt x="1815833" y="667080"/>
                </a:lnTo>
                <a:lnTo>
                  <a:pt x="1860118" y="654481"/>
                </a:lnTo>
                <a:lnTo>
                  <a:pt x="1902599" y="640803"/>
                </a:lnTo>
                <a:lnTo>
                  <a:pt x="1942553" y="626757"/>
                </a:lnTo>
                <a:lnTo>
                  <a:pt x="1980361" y="611632"/>
                </a:lnTo>
                <a:lnTo>
                  <a:pt x="2015997" y="596163"/>
                </a:lnTo>
                <a:lnTo>
                  <a:pt x="2079358" y="563041"/>
                </a:lnTo>
                <a:lnTo>
                  <a:pt x="2132279" y="528116"/>
                </a:lnTo>
                <a:lnTo>
                  <a:pt x="2174392" y="491401"/>
                </a:lnTo>
                <a:lnTo>
                  <a:pt x="2204275" y="453593"/>
                </a:lnTo>
                <a:lnTo>
                  <a:pt x="2222639" y="414718"/>
                </a:lnTo>
                <a:lnTo>
                  <a:pt x="2228761" y="375475"/>
                </a:lnTo>
                <a:lnTo>
                  <a:pt x="2227313" y="355676"/>
                </a:lnTo>
                <a:lnTo>
                  <a:pt x="2215070" y="316801"/>
                </a:lnTo>
                <a:lnTo>
                  <a:pt x="2190953" y="278282"/>
                </a:lnTo>
                <a:lnTo>
                  <a:pt x="2154593" y="240842"/>
                </a:lnTo>
                <a:lnTo>
                  <a:pt x="2107438" y="204838"/>
                </a:lnTo>
                <a:lnTo>
                  <a:pt x="2049119" y="170992"/>
                </a:lnTo>
                <a:lnTo>
                  <a:pt x="1980361" y="139319"/>
                </a:lnTo>
                <a:lnTo>
                  <a:pt x="1942553" y="124193"/>
                </a:lnTo>
                <a:lnTo>
                  <a:pt x="1902231" y="109804"/>
                </a:lnTo>
                <a:lnTo>
                  <a:pt x="1860118" y="96481"/>
                </a:lnTo>
                <a:lnTo>
                  <a:pt x="1815833" y="83515"/>
                </a:lnTo>
                <a:lnTo>
                  <a:pt x="1769402" y="71640"/>
                </a:lnTo>
                <a:lnTo>
                  <a:pt x="1721510" y="60477"/>
                </a:lnTo>
                <a:lnTo>
                  <a:pt x="1671840" y="50393"/>
                </a:lnTo>
                <a:lnTo>
                  <a:pt x="1620354" y="41033"/>
                </a:lnTo>
                <a:lnTo>
                  <a:pt x="1567802" y="32397"/>
                </a:lnTo>
                <a:lnTo>
                  <a:pt x="1513801" y="24841"/>
                </a:lnTo>
                <a:lnTo>
                  <a:pt x="1458721" y="18364"/>
                </a:lnTo>
                <a:lnTo>
                  <a:pt x="1402918" y="12954"/>
                </a:lnTo>
                <a:lnTo>
                  <a:pt x="1346034" y="8280"/>
                </a:lnTo>
                <a:lnTo>
                  <a:pt x="1288795" y="4673"/>
                </a:lnTo>
                <a:lnTo>
                  <a:pt x="1231201" y="2159"/>
                </a:lnTo>
                <a:lnTo>
                  <a:pt x="1172870" y="355"/>
                </a:lnTo>
                <a:lnTo>
                  <a:pt x="1114552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6345" y="4951691"/>
            <a:ext cx="1109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domicile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85476" y="3638524"/>
            <a:ext cx="2228850" cy="751205"/>
          </a:xfrm>
          <a:custGeom>
            <a:avLst/>
            <a:gdLst/>
            <a:ahLst/>
            <a:cxnLst/>
            <a:rect l="l" t="t" r="r" b="b"/>
            <a:pathLst>
              <a:path w="2228850" h="751204">
                <a:moveTo>
                  <a:pt x="1114564" y="0"/>
                </a:moveTo>
                <a:lnTo>
                  <a:pt x="1056246" y="355"/>
                </a:lnTo>
                <a:lnTo>
                  <a:pt x="997927" y="2159"/>
                </a:lnTo>
                <a:lnTo>
                  <a:pt x="940320" y="4673"/>
                </a:lnTo>
                <a:lnTo>
                  <a:pt x="882726" y="8280"/>
                </a:lnTo>
                <a:lnTo>
                  <a:pt x="826198" y="12954"/>
                </a:lnTo>
                <a:lnTo>
                  <a:pt x="770407" y="18351"/>
                </a:lnTo>
                <a:lnTo>
                  <a:pt x="715327" y="24841"/>
                </a:lnTo>
                <a:lnTo>
                  <a:pt x="661327" y="32397"/>
                </a:lnTo>
                <a:lnTo>
                  <a:pt x="608761" y="41033"/>
                </a:lnTo>
                <a:lnTo>
                  <a:pt x="557288" y="50393"/>
                </a:lnTo>
                <a:lnTo>
                  <a:pt x="507606" y="60477"/>
                </a:lnTo>
                <a:lnTo>
                  <a:pt x="459727" y="71640"/>
                </a:lnTo>
                <a:lnTo>
                  <a:pt x="413283" y="83870"/>
                </a:lnTo>
                <a:lnTo>
                  <a:pt x="368998" y="96469"/>
                </a:lnTo>
                <a:lnTo>
                  <a:pt x="326529" y="110159"/>
                </a:lnTo>
                <a:lnTo>
                  <a:pt x="286562" y="124193"/>
                </a:lnTo>
                <a:lnTo>
                  <a:pt x="248767" y="139319"/>
                </a:lnTo>
                <a:lnTo>
                  <a:pt x="213118" y="154800"/>
                </a:lnTo>
                <a:lnTo>
                  <a:pt x="149758" y="187909"/>
                </a:lnTo>
                <a:lnTo>
                  <a:pt x="96850" y="222834"/>
                </a:lnTo>
                <a:lnTo>
                  <a:pt x="54724" y="259549"/>
                </a:lnTo>
                <a:lnTo>
                  <a:pt x="24841" y="297357"/>
                </a:lnTo>
                <a:lnTo>
                  <a:pt x="6489" y="336232"/>
                </a:lnTo>
                <a:lnTo>
                  <a:pt x="368" y="375475"/>
                </a:lnTo>
                <a:lnTo>
                  <a:pt x="0" y="375475"/>
                </a:lnTo>
                <a:lnTo>
                  <a:pt x="6121" y="414718"/>
                </a:lnTo>
                <a:lnTo>
                  <a:pt x="24485" y="453593"/>
                </a:lnTo>
                <a:lnTo>
                  <a:pt x="54724" y="491401"/>
                </a:lnTo>
                <a:lnTo>
                  <a:pt x="96850" y="528116"/>
                </a:lnTo>
                <a:lnTo>
                  <a:pt x="149758" y="563029"/>
                </a:lnTo>
                <a:lnTo>
                  <a:pt x="213118" y="596150"/>
                </a:lnTo>
                <a:lnTo>
                  <a:pt x="248767" y="611632"/>
                </a:lnTo>
                <a:lnTo>
                  <a:pt x="286562" y="626389"/>
                </a:lnTo>
                <a:lnTo>
                  <a:pt x="326885" y="640791"/>
                </a:lnTo>
                <a:lnTo>
                  <a:pt x="368998" y="654113"/>
                </a:lnTo>
                <a:lnTo>
                  <a:pt x="413638" y="667080"/>
                </a:lnTo>
                <a:lnTo>
                  <a:pt x="459727" y="678954"/>
                </a:lnTo>
                <a:lnTo>
                  <a:pt x="507961" y="690118"/>
                </a:lnTo>
                <a:lnTo>
                  <a:pt x="557644" y="700189"/>
                </a:lnTo>
                <a:lnTo>
                  <a:pt x="608761" y="709561"/>
                </a:lnTo>
                <a:lnTo>
                  <a:pt x="661327" y="718197"/>
                </a:lnTo>
                <a:lnTo>
                  <a:pt x="715327" y="725754"/>
                </a:lnTo>
                <a:lnTo>
                  <a:pt x="770407" y="732231"/>
                </a:lnTo>
                <a:lnTo>
                  <a:pt x="826198" y="737997"/>
                </a:lnTo>
                <a:lnTo>
                  <a:pt x="883081" y="742315"/>
                </a:lnTo>
                <a:lnTo>
                  <a:pt x="940320" y="745909"/>
                </a:lnTo>
                <a:lnTo>
                  <a:pt x="998283" y="748436"/>
                </a:lnTo>
                <a:lnTo>
                  <a:pt x="1056246" y="750239"/>
                </a:lnTo>
                <a:lnTo>
                  <a:pt x="1114564" y="750595"/>
                </a:lnTo>
                <a:lnTo>
                  <a:pt x="1114564" y="750951"/>
                </a:lnTo>
                <a:lnTo>
                  <a:pt x="1172883" y="750595"/>
                </a:lnTo>
                <a:lnTo>
                  <a:pt x="1231201" y="748792"/>
                </a:lnTo>
                <a:lnTo>
                  <a:pt x="1288808" y="746277"/>
                </a:lnTo>
                <a:lnTo>
                  <a:pt x="1346403" y="742670"/>
                </a:lnTo>
                <a:lnTo>
                  <a:pt x="1402918" y="737997"/>
                </a:lnTo>
                <a:lnTo>
                  <a:pt x="1458722" y="732599"/>
                </a:lnTo>
                <a:lnTo>
                  <a:pt x="1513801" y="726109"/>
                </a:lnTo>
                <a:lnTo>
                  <a:pt x="1567802" y="718553"/>
                </a:lnTo>
                <a:lnTo>
                  <a:pt x="1620367" y="709917"/>
                </a:lnTo>
                <a:lnTo>
                  <a:pt x="1671840" y="700557"/>
                </a:lnTo>
                <a:lnTo>
                  <a:pt x="1721523" y="690473"/>
                </a:lnTo>
                <a:lnTo>
                  <a:pt x="1769402" y="679310"/>
                </a:lnTo>
                <a:lnTo>
                  <a:pt x="1815846" y="667080"/>
                </a:lnTo>
                <a:lnTo>
                  <a:pt x="1860118" y="654469"/>
                </a:lnTo>
                <a:lnTo>
                  <a:pt x="1902599" y="640791"/>
                </a:lnTo>
                <a:lnTo>
                  <a:pt x="1942566" y="626757"/>
                </a:lnTo>
                <a:lnTo>
                  <a:pt x="1980361" y="611632"/>
                </a:lnTo>
                <a:lnTo>
                  <a:pt x="2015998" y="596150"/>
                </a:lnTo>
                <a:lnTo>
                  <a:pt x="2079358" y="563029"/>
                </a:lnTo>
                <a:lnTo>
                  <a:pt x="2132279" y="528116"/>
                </a:lnTo>
                <a:lnTo>
                  <a:pt x="2174405" y="491401"/>
                </a:lnTo>
                <a:lnTo>
                  <a:pt x="2204288" y="453593"/>
                </a:lnTo>
                <a:lnTo>
                  <a:pt x="2222639" y="414718"/>
                </a:lnTo>
                <a:lnTo>
                  <a:pt x="2228761" y="375475"/>
                </a:lnTo>
                <a:lnTo>
                  <a:pt x="2227326" y="355676"/>
                </a:lnTo>
                <a:lnTo>
                  <a:pt x="2215083" y="316801"/>
                </a:lnTo>
                <a:lnTo>
                  <a:pt x="2190965" y="278269"/>
                </a:lnTo>
                <a:lnTo>
                  <a:pt x="2154605" y="240830"/>
                </a:lnTo>
                <a:lnTo>
                  <a:pt x="2107438" y="204838"/>
                </a:lnTo>
                <a:lnTo>
                  <a:pt x="2049119" y="170992"/>
                </a:lnTo>
                <a:lnTo>
                  <a:pt x="1980361" y="139319"/>
                </a:lnTo>
                <a:lnTo>
                  <a:pt x="1942566" y="124193"/>
                </a:lnTo>
                <a:lnTo>
                  <a:pt x="1902244" y="109791"/>
                </a:lnTo>
                <a:lnTo>
                  <a:pt x="1860118" y="96469"/>
                </a:lnTo>
                <a:lnTo>
                  <a:pt x="1815846" y="83515"/>
                </a:lnTo>
                <a:lnTo>
                  <a:pt x="1769402" y="71640"/>
                </a:lnTo>
                <a:lnTo>
                  <a:pt x="1721523" y="60477"/>
                </a:lnTo>
                <a:lnTo>
                  <a:pt x="1671840" y="50393"/>
                </a:lnTo>
                <a:lnTo>
                  <a:pt x="1620367" y="41033"/>
                </a:lnTo>
                <a:lnTo>
                  <a:pt x="1567802" y="32397"/>
                </a:lnTo>
                <a:lnTo>
                  <a:pt x="1513801" y="24841"/>
                </a:lnTo>
                <a:lnTo>
                  <a:pt x="1458722" y="18351"/>
                </a:lnTo>
                <a:lnTo>
                  <a:pt x="1402918" y="12954"/>
                </a:lnTo>
                <a:lnTo>
                  <a:pt x="1346047" y="8280"/>
                </a:lnTo>
                <a:lnTo>
                  <a:pt x="1288808" y="4673"/>
                </a:lnTo>
                <a:lnTo>
                  <a:pt x="1231201" y="2159"/>
                </a:lnTo>
                <a:lnTo>
                  <a:pt x="1172883" y="355"/>
                </a:lnTo>
                <a:lnTo>
                  <a:pt x="111456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50219" y="3849370"/>
            <a:ext cx="1100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Pépinières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05797" y="4662004"/>
            <a:ext cx="3202940" cy="751205"/>
          </a:xfrm>
          <a:custGeom>
            <a:avLst/>
            <a:gdLst/>
            <a:ahLst/>
            <a:cxnLst/>
            <a:rect l="l" t="t" r="r" b="b"/>
            <a:pathLst>
              <a:path w="3202940" h="751204">
                <a:moveTo>
                  <a:pt x="1601279" y="0"/>
                </a:moveTo>
                <a:lnTo>
                  <a:pt x="1517408" y="355"/>
                </a:lnTo>
                <a:lnTo>
                  <a:pt x="1350721" y="4673"/>
                </a:lnTo>
                <a:lnTo>
                  <a:pt x="1268285" y="8280"/>
                </a:lnTo>
                <a:lnTo>
                  <a:pt x="1106284" y="18351"/>
                </a:lnTo>
                <a:lnTo>
                  <a:pt x="1027442" y="24841"/>
                </a:lnTo>
                <a:lnTo>
                  <a:pt x="950036" y="32397"/>
                </a:lnTo>
                <a:lnTo>
                  <a:pt x="874445" y="41033"/>
                </a:lnTo>
                <a:lnTo>
                  <a:pt x="800646" y="50393"/>
                </a:lnTo>
                <a:lnTo>
                  <a:pt x="729005" y="60477"/>
                </a:lnTo>
                <a:lnTo>
                  <a:pt x="660247" y="71640"/>
                </a:lnTo>
                <a:lnTo>
                  <a:pt x="593648" y="83515"/>
                </a:lnTo>
                <a:lnTo>
                  <a:pt x="529920" y="96469"/>
                </a:lnTo>
                <a:lnTo>
                  <a:pt x="469087" y="109791"/>
                </a:lnTo>
                <a:lnTo>
                  <a:pt x="411124" y="124193"/>
                </a:lnTo>
                <a:lnTo>
                  <a:pt x="356768" y="139319"/>
                </a:lnTo>
                <a:lnTo>
                  <a:pt x="305638" y="154800"/>
                </a:lnTo>
                <a:lnTo>
                  <a:pt x="258483" y="170992"/>
                </a:lnTo>
                <a:lnTo>
                  <a:pt x="214566" y="187553"/>
                </a:lnTo>
                <a:lnTo>
                  <a:pt x="174599" y="204838"/>
                </a:lnTo>
                <a:lnTo>
                  <a:pt x="138607" y="222834"/>
                </a:lnTo>
                <a:lnTo>
                  <a:pt x="78486" y="259549"/>
                </a:lnTo>
                <a:lnTo>
                  <a:pt x="34925" y="297357"/>
                </a:lnTo>
                <a:lnTo>
                  <a:pt x="8648" y="336232"/>
                </a:lnTo>
                <a:lnTo>
                  <a:pt x="0" y="375475"/>
                </a:lnTo>
                <a:lnTo>
                  <a:pt x="2158" y="395274"/>
                </a:lnTo>
                <a:lnTo>
                  <a:pt x="19799" y="434149"/>
                </a:lnTo>
                <a:lnTo>
                  <a:pt x="54724" y="472681"/>
                </a:lnTo>
                <a:lnTo>
                  <a:pt x="106921" y="509752"/>
                </a:lnTo>
                <a:lnTo>
                  <a:pt x="174967" y="545757"/>
                </a:lnTo>
                <a:lnTo>
                  <a:pt x="214922" y="563029"/>
                </a:lnTo>
                <a:lnTo>
                  <a:pt x="258838" y="579958"/>
                </a:lnTo>
                <a:lnTo>
                  <a:pt x="306362" y="596150"/>
                </a:lnTo>
                <a:lnTo>
                  <a:pt x="357479" y="611632"/>
                </a:lnTo>
                <a:lnTo>
                  <a:pt x="411848" y="626389"/>
                </a:lnTo>
                <a:lnTo>
                  <a:pt x="469442" y="640791"/>
                </a:lnTo>
                <a:lnTo>
                  <a:pt x="530288" y="654113"/>
                </a:lnTo>
                <a:lnTo>
                  <a:pt x="594004" y="667080"/>
                </a:lnTo>
                <a:lnTo>
                  <a:pt x="660603" y="678954"/>
                </a:lnTo>
                <a:lnTo>
                  <a:pt x="729716" y="690118"/>
                </a:lnTo>
                <a:lnTo>
                  <a:pt x="801001" y="700189"/>
                </a:lnTo>
                <a:lnTo>
                  <a:pt x="874801" y="709549"/>
                </a:lnTo>
                <a:lnTo>
                  <a:pt x="950404" y="718197"/>
                </a:lnTo>
                <a:lnTo>
                  <a:pt x="1027798" y="725754"/>
                </a:lnTo>
                <a:lnTo>
                  <a:pt x="1106639" y="732231"/>
                </a:lnTo>
                <a:lnTo>
                  <a:pt x="1186916" y="737997"/>
                </a:lnTo>
                <a:lnTo>
                  <a:pt x="1351076" y="745909"/>
                </a:lnTo>
                <a:lnTo>
                  <a:pt x="1517408" y="750239"/>
                </a:lnTo>
                <a:lnTo>
                  <a:pt x="1601279" y="750595"/>
                </a:lnTo>
                <a:lnTo>
                  <a:pt x="1601279" y="750951"/>
                </a:lnTo>
                <a:lnTo>
                  <a:pt x="1685163" y="750595"/>
                </a:lnTo>
                <a:lnTo>
                  <a:pt x="1851837" y="746277"/>
                </a:lnTo>
                <a:lnTo>
                  <a:pt x="1934286" y="742670"/>
                </a:lnTo>
                <a:lnTo>
                  <a:pt x="2095919" y="732599"/>
                </a:lnTo>
                <a:lnTo>
                  <a:pt x="2175116" y="726109"/>
                </a:lnTo>
                <a:lnTo>
                  <a:pt x="2252522" y="718553"/>
                </a:lnTo>
                <a:lnTo>
                  <a:pt x="2328125" y="709917"/>
                </a:lnTo>
                <a:lnTo>
                  <a:pt x="2401925" y="700557"/>
                </a:lnTo>
                <a:lnTo>
                  <a:pt x="2473198" y="690473"/>
                </a:lnTo>
                <a:lnTo>
                  <a:pt x="2542324" y="679310"/>
                </a:lnTo>
                <a:lnTo>
                  <a:pt x="2608922" y="667080"/>
                </a:lnTo>
                <a:lnTo>
                  <a:pt x="2672638" y="654469"/>
                </a:lnTo>
                <a:lnTo>
                  <a:pt x="2733484" y="640791"/>
                </a:lnTo>
                <a:lnTo>
                  <a:pt x="2791079" y="626757"/>
                </a:lnTo>
                <a:lnTo>
                  <a:pt x="2845447" y="611632"/>
                </a:lnTo>
                <a:lnTo>
                  <a:pt x="2896565" y="596150"/>
                </a:lnTo>
                <a:lnTo>
                  <a:pt x="2944088" y="579958"/>
                </a:lnTo>
                <a:lnTo>
                  <a:pt x="2987636" y="563029"/>
                </a:lnTo>
                <a:lnTo>
                  <a:pt x="3027603" y="545757"/>
                </a:lnTo>
                <a:lnTo>
                  <a:pt x="3063963" y="528116"/>
                </a:lnTo>
                <a:lnTo>
                  <a:pt x="3123717" y="491401"/>
                </a:lnTo>
                <a:lnTo>
                  <a:pt x="3167278" y="453593"/>
                </a:lnTo>
                <a:lnTo>
                  <a:pt x="3193567" y="414718"/>
                </a:lnTo>
                <a:lnTo>
                  <a:pt x="3202203" y="375475"/>
                </a:lnTo>
                <a:lnTo>
                  <a:pt x="3202559" y="375475"/>
                </a:lnTo>
                <a:lnTo>
                  <a:pt x="3193923" y="336232"/>
                </a:lnTo>
                <a:lnTo>
                  <a:pt x="3167646" y="297357"/>
                </a:lnTo>
                <a:lnTo>
                  <a:pt x="3124085" y="259549"/>
                </a:lnTo>
                <a:lnTo>
                  <a:pt x="3063963" y="222834"/>
                </a:lnTo>
                <a:lnTo>
                  <a:pt x="3027959" y="204838"/>
                </a:lnTo>
                <a:lnTo>
                  <a:pt x="2988005" y="187909"/>
                </a:lnTo>
                <a:lnTo>
                  <a:pt x="2944088" y="170992"/>
                </a:lnTo>
                <a:lnTo>
                  <a:pt x="2896920" y="154800"/>
                </a:lnTo>
                <a:lnTo>
                  <a:pt x="2845803" y="139319"/>
                </a:lnTo>
                <a:lnTo>
                  <a:pt x="2791447" y="124193"/>
                </a:lnTo>
                <a:lnTo>
                  <a:pt x="2733484" y="109791"/>
                </a:lnTo>
                <a:lnTo>
                  <a:pt x="2672638" y="96469"/>
                </a:lnTo>
                <a:lnTo>
                  <a:pt x="2608922" y="83515"/>
                </a:lnTo>
                <a:lnTo>
                  <a:pt x="2542324" y="71640"/>
                </a:lnTo>
                <a:lnTo>
                  <a:pt x="2473566" y="60477"/>
                </a:lnTo>
                <a:lnTo>
                  <a:pt x="2401925" y="50393"/>
                </a:lnTo>
                <a:lnTo>
                  <a:pt x="2328125" y="41033"/>
                </a:lnTo>
                <a:lnTo>
                  <a:pt x="2252522" y="32397"/>
                </a:lnTo>
                <a:lnTo>
                  <a:pt x="2175116" y="24841"/>
                </a:lnTo>
                <a:lnTo>
                  <a:pt x="2096287" y="18351"/>
                </a:lnTo>
                <a:lnTo>
                  <a:pt x="1934286" y="8280"/>
                </a:lnTo>
                <a:lnTo>
                  <a:pt x="1851837" y="4673"/>
                </a:lnTo>
                <a:lnTo>
                  <a:pt x="1685163" y="355"/>
                </a:lnTo>
                <a:lnTo>
                  <a:pt x="160127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51465" y="4872850"/>
            <a:ext cx="2313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Espaces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Coworking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63565" y="5630405"/>
            <a:ext cx="2589530" cy="853440"/>
          </a:xfrm>
          <a:custGeom>
            <a:avLst/>
            <a:gdLst/>
            <a:ahLst/>
            <a:cxnLst/>
            <a:rect l="l" t="t" r="r" b="b"/>
            <a:pathLst>
              <a:path w="2589529" h="853439">
                <a:moveTo>
                  <a:pt x="1294549" y="0"/>
                </a:moveTo>
                <a:lnTo>
                  <a:pt x="1229029" y="711"/>
                </a:lnTo>
                <a:lnTo>
                  <a:pt x="1163510" y="2159"/>
                </a:lnTo>
                <a:lnTo>
                  <a:pt x="1098359" y="5029"/>
                </a:lnTo>
                <a:lnTo>
                  <a:pt x="1033919" y="8636"/>
                </a:lnTo>
                <a:lnTo>
                  <a:pt x="969835" y="13677"/>
                </a:lnTo>
                <a:lnTo>
                  <a:pt x="906830" y="19431"/>
                </a:lnTo>
                <a:lnTo>
                  <a:pt x="844550" y="26631"/>
                </a:lnTo>
                <a:lnTo>
                  <a:pt x="783716" y="34556"/>
                </a:lnTo>
                <a:lnTo>
                  <a:pt x="724319" y="43561"/>
                </a:lnTo>
                <a:lnTo>
                  <a:pt x="665988" y="53632"/>
                </a:lnTo>
                <a:lnTo>
                  <a:pt x="609473" y="64439"/>
                </a:lnTo>
                <a:lnTo>
                  <a:pt x="554748" y="76314"/>
                </a:lnTo>
                <a:lnTo>
                  <a:pt x="501840" y="89281"/>
                </a:lnTo>
                <a:lnTo>
                  <a:pt x="451078" y="102958"/>
                </a:lnTo>
                <a:lnTo>
                  <a:pt x="402120" y="117360"/>
                </a:lnTo>
                <a:lnTo>
                  <a:pt x="356031" y="132829"/>
                </a:lnTo>
                <a:lnTo>
                  <a:pt x="311759" y="148678"/>
                </a:lnTo>
                <a:lnTo>
                  <a:pt x="270357" y="165595"/>
                </a:lnTo>
                <a:lnTo>
                  <a:pt x="231470" y="182880"/>
                </a:lnTo>
                <a:lnTo>
                  <a:pt x="195478" y="200875"/>
                </a:lnTo>
                <a:lnTo>
                  <a:pt x="132118" y="238671"/>
                </a:lnTo>
                <a:lnTo>
                  <a:pt x="80276" y="278638"/>
                </a:lnTo>
                <a:lnTo>
                  <a:pt x="41033" y="319671"/>
                </a:lnTo>
                <a:lnTo>
                  <a:pt x="14757" y="362153"/>
                </a:lnTo>
                <a:lnTo>
                  <a:pt x="1435" y="404990"/>
                </a:lnTo>
                <a:lnTo>
                  <a:pt x="0" y="426593"/>
                </a:lnTo>
                <a:lnTo>
                  <a:pt x="1790" y="448919"/>
                </a:lnTo>
                <a:lnTo>
                  <a:pt x="16192" y="493191"/>
                </a:lnTo>
                <a:lnTo>
                  <a:pt x="44272" y="537108"/>
                </a:lnTo>
                <a:lnTo>
                  <a:pt x="86398" y="579234"/>
                </a:lnTo>
                <a:lnTo>
                  <a:pt x="141477" y="620280"/>
                </a:lnTo>
                <a:lnTo>
                  <a:pt x="209156" y="658799"/>
                </a:lnTo>
                <a:lnTo>
                  <a:pt x="247675" y="677151"/>
                </a:lnTo>
                <a:lnTo>
                  <a:pt x="288709" y="694791"/>
                </a:lnTo>
                <a:lnTo>
                  <a:pt x="332993" y="711720"/>
                </a:lnTo>
                <a:lnTo>
                  <a:pt x="379437" y="727913"/>
                </a:lnTo>
                <a:lnTo>
                  <a:pt x="428751" y="743394"/>
                </a:lnTo>
                <a:lnTo>
                  <a:pt x="480237" y="757796"/>
                </a:lnTo>
                <a:lnTo>
                  <a:pt x="533869" y="771474"/>
                </a:lnTo>
                <a:lnTo>
                  <a:pt x="589673" y="784072"/>
                </a:lnTo>
                <a:lnTo>
                  <a:pt x="647636" y="795591"/>
                </a:lnTo>
                <a:lnTo>
                  <a:pt x="707034" y="806399"/>
                </a:lnTo>
                <a:lnTo>
                  <a:pt x="768235" y="816114"/>
                </a:lnTo>
                <a:lnTo>
                  <a:pt x="830872" y="824395"/>
                </a:lnTo>
                <a:lnTo>
                  <a:pt x="894588" y="831951"/>
                </a:lnTo>
                <a:lnTo>
                  <a:pt x="959751" y="838428"/>
                </a:lnTo>
                <a:lnTo>
                  <a:pt x="1025639" y="843470"/>
                </a:lnTo>
                <a:lnTo>
                  <a:pt x="1092238" y="847432"/>
                </a:lnTo>
                <a:lnTo>
                  <a:pt x="1159192" y="850671"/>
                </a:lnTo>
                <a:lnTo>
                  <a:pt x="1226870" y="852119"/>
                </a:lnTo>
                <a:lnTo>
                  <a:pt x="1294549" y="852830"/>
                </a:lnTo>
                <a:lnTo>
                  <a:pt x="1362240" y="852119"/>
                </a:lnTo>
                <a:lnTo>
                  <a:pt x="1429918" y="850315"/>
                </a:lnTo>
                <a:lnTo>
                  <a:pt x="1496872" y="847432"/>
                </a:lnTo>
                <a:lnTo>
                  <a:pt x="1563471" y="843470"/>
                </a:lnTo>
                <a:lnTo>
                  <a:pt x="1629714" y="838428"/>
                </a:lnTo>
                <a:lnTo>
                  <a:pt x="1694510" y="831951"/>
                </a:lnTo>
                <a:lnTo>
                  <a:pt x="1758238" y="824395"/>
                </a:lnTo>
                <a:lnTo>
                  <a:pt x="1820875" y="815759"/>
                </a:lnTo>
                <a:lnTo>
                  <a:pt x="1882076" y="806399"/>
                </a:lnTo>
                <a:lnTo>
                  <a:pt x="1941830" y="795591"/>
                </a:lnTo>
                <a:lnTo>
                  <a:pt x="1999437" y="784072"/>
                </a:lnTo>
                <a:lnTo>
                  <a:pt x="2055228" y="771474"/>
                </a:lnTo>
                <a:lnTo>
                  <a:pt x="2108873" y="757796"/>
                </a:lnTo>
                <a:lnTo>
                  <a:pt x="2160714" y="743394"/>
                </a:lnTo>
                <a:lnTo>
                  <a:pt x="2209672" y="727913"/>
                </a:lnTo>
                <a:lnTo>
                  <a:pt x="2256472" y="711720"/>
                </a:lnTo>
                <a:lnTo>
                  <a:pt x="2300389" y="694791"/>
                </a:lnTo>
                <a:lnTo>
                  <a:pt x="2341435" y="676795"/>
                </a:lnTo>
                <a:lnTo>
                  <a:pt x="2379954" y="658431"/>
                </a:lnTo>
                <a:lnTo>
                  <a:pt x="2415235" y="639356"/>
                </a:lnTo>
                <a:lnTo>
                  <a:pt x="2476792" y="599757"/>
                </a:lnTo>
                <a:lnTo>
                  <a:pt x="2525394" y="557999"/>
                </a:lnTo>
                <a:lnTo>
                  <a:pt x="2560319" y="514794"/>
                </a:lnTo>
                <a:lnTo>
                  <a:pt x="2581554" y="470877"/>
                </a:lnTo>
                <a:lnTo>
                  <a:pt x="2588755" y="426237"/>
                </a:lnTo>
                <a:lnTo>
                  <a:pt x="2589110" y="426237"/>
                </a:lnTo>
                <a:lnTo>
                  <a:pt x="2581910" y="381596"/>
                </a:lnTo>
                <a:lnTo>
                  <a:pt x="2560675" y="337680"/>
                </a:lnTo>
                <a:lnTo>
                  <a:pt x="2525394" y="294474"/>
                </a:lnTo>
                <a:lnTo>
                  <a:pt x="2476792" y="252717"/>
                </a:lnTo>
                <a:lnTo>
                  <a:pt x="2415235" y="213118"/>
                </a:lnTo>
                <a:lnTo>
                  <a:pt x="2379954" y="194030"/>
                </a:lnTo>
                <a:lnTo>
                  <a:pt x="2341435" y="175679"/>
                </a:lnTo>
                <a:lnTo>
                  <a:pt x="2300389" y="158038"/>
                </a:lnTo>
                <a:lnTo>
                  <a:pt x="2256116" y="141109"/>
                </a:lnTo>
                <a:lnTo>
                  <a:pt x="2209672" y="124917"/>
                </a:lnTo>
                <a:lnTo>
                  <a:pt x="2160358" y="109435"/>
                </a:lnTo>
                <a:lnTo>
                  <a:pt x="2108873" y="95034"/>
                </a:lnTo>
                <a:lnTo>
                  <a:pt x="2055228" y="81356"/>
                </a:lnTo>
                <a:lnTo>
                  <a:pt x="1999437" y="68757"/>
                </a:lnTo>
                <a:lnTo>
                  <a:pt x="1941474" y="57238"/>
                </a:lnTo>
                <a:lnTo>
                  <a:pt x="1882076" y="46431"/>
                </a:lnTo>
                <a:lnTo>
                  <a:pt x="1820875" y="36715"/>
                </a:lnTo>
                <a:lnTo>
                  <a:pt x="1758238" y="28435"/>
                </a:lnTo>
                <a:lnTo>
                  <a:pt x="1694510" y="20878"/>
                </a:lnTo>
                <a:lnTo>
                  <a:pt x="1629359" y="14389"/>
                </a:lnTo>
                <a:lnTo>
                  <a:pt x="1563471" y="9359"/>
                </a:lnTo>
                <a:lnTo>
                  <a:pt x="1496872" y="5397"/>
                </a:lnTo>
                <a:lnTo>
                  <a:pt x="1429918" y="2159"/>
                </a:lnTo>
                <a:lnTo>
                  <a:pt x="1362240" y="711"/>
                </a:lnTo>
                <a:lnTo>
                  <a:pt x="1294549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19940" y="5891288"/>
            <a:ext cx="1807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Centres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d’affaires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91197" y="4078439"/>
            <a:ext cx="2589530" cy="751205"/>
          </a:xfrm>
          <a:custGeom>
            <a:avLst/>
            <a:gdLst/>
            <a:ahLst/>
            <a:cxnLst/>
            <a:rect l="l" t="t" r="r" b="b"/>
            <a:pathLst>
              <a:path w="2589529" h="751204">
                <a:moveTo>
                  <a:pt x="1294561" y="0"/>
                </a:moveTo>
                <a:lnTo>
                  <a:pt x="1226883" y="355"/>
                </a:lnTo>
                <a:lnTo>
                  <a:pt x="1159205" y="2158"/>
                </a:lnTo>
                <a:lnTo>
                  <a:pt x="1091882" y="4686"/>
                </a:lnTo>
                <a:lnTo>
                  <a:pt x="1025283" y="8280"/>
                </a:lnTo>
                <a:lnTo>
                  <a:pt x="959396" y="12954"/>
                </a:lnTo>
                <a:lnTo>
                  <a:pt x="894600" y="18364"/>
                </a:lnTo>
                <a:lnTo>
                  <a:pt x="830516" y="24841"/>
                </a:lnTo>
                <a:lnTo>
                  <a:pt x="767880" y="32397"/>
                </a:lnTo>
                <a:lnTo>
                  <a:pt x="706678" y="41046"/>
                </a:lnTo>
                <a:lnTo>
                  <a:pt x="647280" y="50406"/>
                </a:lnTo>
                <a:lnTo>
                  <a:pt x="589318" y="60477"/>
                </a:lnTo>
                <a:lnTo>
                  <a:pt x="533526" y="71640"/>
                </a:lnTo>
                <a:lnTo>
                  <a:pt x="479882" y="83515"/>
                </a:lnTo>
                <a:lnTo>
                  <a:pt x="428396" y="96481"/>
                </a:lnTo>
                <a:lnTo>
                  <a:pt x="379082" y="109804"/>
                </a:lnTo>
                <a:lnTo>
                  <a:pt x="332638" y="124206"/>
                </a:lnTo>
                <a:lnTo>
                  <a:pt x="288366" y="139319"/>
                </a:lnTo>
                <a:lnTo>
                  <a:pt x="247319" y="154800"/>
                </a:lnTo>
                <a:lnTo>
                  <a:pt x="208800" y="171005"/>
                </a:lnTo>
                <a:lnTo>
                  <a:pt x="173520" y="187566"/>
                </a:lnTo>
                <a:lnTo>
                  <a:pt x="111963" y="222834"/>
                </a:lnTo>
                <a:lnTo>
                  <a:pt x="63360" y="259562"/>
                </a:lnTo>
                <a:lnTo>
                  <a:pt x="28447" y="297357"/>
                </a:lnTo>
                <a:lnTo>
                  <a:pt x="7200" y="336245"/>
                </a:lnTo>
                <a:lnTo>
                  <a:pt x="0" y="375475"/>
                </a:lnTo>
                <a:lnTo>
                  <a:pt x="1803" y="395274"/>
                </a:lnTo>
                <a:lnTo>
                  <a:pt x="16205" y="434162"/>
                </a:lnTo>
                <a:lnTo>
                  <a:pt x="44284" y="472681"/>
                </a:lnTo>
                <a:lnTo>
                  <a:pt x="86398" y="509765"/>
                </a:lnTo>
                <a:lnTo>
                  <a:pt x="141477" y="545757"/>
                </a:lnTo>
                <a:lnTo>
                  <a:pt x="209156" y="579958"/>
                </a:lnTo>
                <a:lnTo>
                  <a:pt x="247688" y="596163"/>
                </a:lnTo>
                <a:lnTo>
                  <a:pt x="289077" y="611644"/>
                </a:lnTo>
                <a:lnTo>
                  <a:pt x="333006" y="626402"/>
                </a:lnTo>
                <a:lnTo>
                  <a:pt x="379437" y="640803"/>
                </a:lnTo>
                <a:lnTo>
                  <a:pt x="428764" y="654126"/>
                </a:lnTo>
                <a:lnTo>
                  <a:pt x="480237" y="667080"/>
                </a:lnTo>
                <a:lnTo>
                  <a:pt x="533882" y="678954"/>
                </a:lnTo>
                <a:lnTo>
                  <a:pt x="590041" y="690118"/>
                </a:lnTo>
                <a:lnTo>
                  <a:pt x="647636" y="700201"/>
                </a:lnTo>
                <a:lnTo>
                  <a:pt x="707047" y="709561"/>
                </a:lnTo>
                <a:lnTo>
                  <a:pt x="768248" y="718197"/>
                </a:lnTo>
                <a:lnTo>
                  <a:pt x="830884" y="725754"/>
                </a:lnTo>
                <a:lnTo>
                  <a:pt x="894600" y="732243"/>
                </a:lnTo>
                <a:lnTo>
                  <a:pt x="959764" y="737997"/>
                </a:lnTo>
                <a:lnTo>
                  <a:pt x="1025639" y="742314"/>
                </a:lnTo>
                <a:lnTo>
                  <a:pt x="1092238" y="745921"/>
                </a:lnTo>
                <a:lnTo>
                  <a:pt x="1159205" y="748436"/>
                </a:lnTo>
                <a:lnTo>
                  <a:pt x="1226883" y="750239"/>
                </a:lnTo>
                <a:lnTo>
                  <a:pt x="1294561" y="750595"/>
                </a:lnTo>
                <a:lnTo>
                  <a:pt x="1294561" y="750963"/>
                </a:lnTo>
                <a:lnTo>
                  <a:pt x="1362240" y="750595"/>
                </a:lnTo>
                <a:lnTo>
                  <a:pt x="1429918" y="748804"/>
                </a:lnTo>
                <a:lnTo>
                  <a:pt x="1496885" y="746277"/>
                </a:lnTo>
                <a:lnTo>
                  <a:pt x="1563484" y="742683"/>
                </a:lnTo>
                <a:lnTo>
                  <a:pt x="1629727" y="737997"/>
                </a:lnTo>
                <a:lnTo>
                  <a:pt x="1694522" y="732599"/>
                </a:lnTo>
                <a:lnTo>
                  <a:pt x="1758238" y="726122"/>
                </a:lnTo>
                <a:lnTo>
                  <a:pt x="1820887" y="718566"/>
                </a:lnTo>
                <a:lnTo>
                  <a:pt x="1882076" y="709917"/>
                </a:lnTo>
                <a:lnTo>
                  <a:pt x="1941842" y="700557"/>
                </a:lnTo>
                <a:lnTo>
                  <a:pt x="1999437" y="690486"/>
                </a:lnTo>
                <a:lnTo>
                  <a:pt x="2055240" y="679323"/>
                </a:lnTo>
                <a:lnTo>
                  <a:pt x="2108885" y="667080"/>
                </a:lnTo>
                <a:lnTo>
                  <a:pt x="2160727" y="654481"/>
                </a:lnTo>
                <a:lnTo>
                  <a:pt x="2209685" y="640803"/>
                </a:lnTo>
                <a:lnTo>
                  <a:pt x="2256485" y="626757"/>
                </a:lnTo>
                <a:lnTo>
                  <a:pt x="2300401" y="611644"/>
                </a:lnTo>
                <a:lnTo>
                  <a:pt x="2341448" y="596163"/>
                </a:lnTo>
                <a:lnTo>
                  <a:pt x="2379967" y="579958"/>
                </a:lnTo>
                <a:lnTo>
                  <a:pt x="2415247" y="563041"/>
                </a:lnTo>
                <a:lnTo>
                  <a:pt x="2476804" y="528116"/>
                </a:lnTo>
                <a:lnTo>
                  <a:pt x="2525407" y="491401"/>
                </a:lnTo>
                <a:lnTo>
                  <a:pt x="2560319" y="453605"/>
                </a:lnTo>
                <a:lnTo>
                  <a:pt x="2581567" y="414718"/>
                </a:lnTo>
                <a:lnTo>
                  <a:pt x="2588767" y="375475"/>
                </a:lnTo>
                <a:lnTo>
                  <a:pt x="2589123" y="375475"/>
                </a:lnTo>
                <a:lnTo>
                  <a:pt x="2581922" y="336245"/>
                </a:lnTo>
                <a:lnTo>
                  <a:pt x="2560688" y="297357"/>
                </a:lnTo>
                <a:lnTo>
                  <a:pt x="2525763" y="259562"/>
                </a:lnTo>
                <a:lnTo>
                  <a:pt x="2477160" y="222834"/>
                </a:lnTo>
                <a:lnTo>
                  <a:pt x="2415603" y="187921"/>
                </a:lnTo>
                <a:lnTo>
                  <a:pt x="2380322" y="171005"/>
                </a:lnTo>
                <a:lnTo>
                  <a:pt x="2341803" y="154800"/>
                </a:lnTo>
                <a:lnTo>
                  <a:pt x="2300757" y="139319"/>
                </a:lnTo>
                <a:lnTo>
                  <a:pt x="2256485" y="124206"/>
                </a:lnTo>
                <a:lnTo>
                  <a:pt x="2210041" y="109804"/>
                </a:lnTo>
                <a:lnTo>
                  <a:pt x="2160727" y="96481"/>
                </a:lnTo>
                <a:lnTo>
                  <a:pt x="2109241" y="83515"/>
                </a:lnTo>
                <a:lnTo>
                  <a:pt x="2055596" y="71640"/>
                </a:lnTo>
                <a:lnTo>
                  <a:pt x="1999805" y="60477"/>
                </a:lnTo>
                <a:lnTo>
                  <a:pt x="1941842" y="50406"/>
                </a:lnTo>
                <a:lnTo>
                  <a:pt x="1882444" y="41046"/>
                </a:lnTo>
                <a:lnTo>
                  <a:pt x="1821243" y="32397"/>
                </a:lnTo>
                <a:lnTo>
                  <a:pt x="1758607" y="24841"/>
                </a:lnTo>
                <a:lnTo>
                  <a:pt x="1694522" y="18364"/>
                </a:lnTo>
                <a:lnTo>
                  <a:pt x="1629727" y="12954"/>
                </a:lnTo>
                <a:lnTo>
                  <a:pt x="1563839" y="8280"/>
                </a:lnTo>
                <a:lnTo>
                  <a:pt x="1497241" y="4686"/>
                </a:lnTo>
                <a:lnTo>
                  <a:pt x="1429918" y="2158"/>
                </a:lnTo>
                <a:lnTo>
                  <a:pt x="1362240" y="355"/>
                </a:lnTo>
                <a:lnTo>
                  <a:pt x="1294561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47216" y="4288574"/>
            <a:ext cx="2080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Hôtels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d’entreprises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28926" y="4785118"/>
            <a:ext cx="2985135" cy="853440"/>
          </a:xfrm>
          <a:custGeom>
            <a:avLst/>
            <a:gdLst/>
            <a:ahLst/>
            <a:cxnLst/>
            <a:rect l="l" t="t" r="r" b="b"/>
            <a:pathLst>
              <a:path w="2985134" h="853439">
                <a:moveTo>
                  <a:pt x="1492554" y="0"/>
                </a:moveTo>
                <a:lnTo>
                  <a:pt x="1341348" y="2158"/>
                </a:lnTo>
                <a:lnTo>
                  <a:pt x="1191958" y="8636"/>
                </a:lnTo>
                <a:lnTo>
                  <a:pt x="1118158" y="13677"/>
                </a:lnTo>
                <a:lnTo>
                  <a:pt x="1045438" y="19443"/>
                </a:lnTo>
                <a:lnTo>
                  <a:pt x="973797" y="26644"/>
                </a:lnTo>
                <a:lnTo>
                  <a:pt x="903592" y="34556"/>
                </a:lnTo>
                <a:lnTo>
                  <a:pt x="834834" y="43561"/>
                </a:lnTo>
                <a:lnTo>
                  <a:pt x="767880" y="53644"/>
                </a:lnTo>
                <a:lnTo>
                  <a:pt x="702716" y="64439"/>
                </a:lnTo>
                <a:lnTo>
                  <a:pt x="639356" y="76326"/>
                </a:lnTo>
                <a:lnTo>
                  <a:pt x="578510" y="89281"/>
                </a:lnTo>
                <a:lnTo>
                  <a:pt x="519836" y="102958"/>
                </a:lnTo>
                <a:lnTo>
                  <a:pt x="463676" y="117360"/>
                </a:lnTo>
                <a:lnTo>
                  <a:pt x="410387" y="132842"/>
                </a:lnTo>
                <a:lnTo>
                  <a:pt x="359638" y="148678"/>
                </a:lnTo>
                <a:lnTo>
                  <a:pt x="311759" y="165595"/>
                </a:lnTo>
                <a:lnTo>
                  <a:pt x="267119" y="182880"/>
                </a:lnTo>
                <a:lnTo>
                  <a:pt x="225348" y="200875"/>
                </a:lnTo>
                <a:lnTo>
                  <a:pt x="187198" y="219595"/>
                </a:lnTo>
                <a:lnTo>
                  <a:pt x="152273" y="238683"/>
                </a:lnTo>
                <a:lnTo>
                  <a:pt x="92519" y="278638"/>
                </a:lnTo>
                <a:lnTo>
                  <a:pt x="47510" y="319684"/>
                </a:lnTo>
                <a:lnTo>
                  <a:pt x="16916" y="362165"/>
                </a:lnTo>
                <a:lnTo>
                  <a:pt x="1790" y="405002"/>
                </a:lnTo>
                <a:lnTo>
                  <a:pt x="0" y="426605"/>
                </a:lnTo>
                <a:lnTo>
                  <a:pt x="2158" y="448919"/>
                </a:lnTo>
                <a:lnTo>
                  <a:pt x="18719" y="493204"/>
                </a:lnTo>
                <a:lnTo>
                  <a:pt x="51117" y="537121"/>
                </a:lnTo>
                <a:lnTo>
                  <a:pt x="99352" y="579247"/>
                </a:lnTo>
                <a:lnTo>
                  <a:pt x="163068" y="620280"/>
                </a:lnTo>
                <a:lnTo>
                  <a:pt x="200520" y="639724"/>
                </a:lnTo>
                <a:lnTo>
                  <a:pt x="241198" y="658799"/>
                </a:lnTo>
                <a:lnTo>
                  <a:pt x="285470" y="677163"/>
                </a:lnTo>
                <a:lnTo>
                  <a:pt x="332994" y="694804"/>
                </a:lnTo>
                <a:lnTo>
                  <a:pt x="383755" y="711720"/>
                </a:lnTo>
                <a:lnTo>
                  <a:pt x="437756" y="727925"/>
                </a:lnTo>
                <a:lnTo>
                  <a:pt x="494271" y="743407"/>
                </a:lnTo>
                <a:lnTo>
                  <a:pt x="553669" y="757796"/>
                </a:lnTo>
                <a:lnTo>
                  <a:pt x="615594" y="771486"/>
                </a:lnTo>
                <a:lnTo>
                  <a:pt x="680034" y="784085"/>
                </a:lnTo>
                <a:lnTo>
                  <a:pt x="746632" y="795604"/>
                </a:lnTo>
                <a:lnTo>
                  <a:pt x="815390" y="806399"/>
                </a:lnTo>
                <a:lnTo>
                  <a:pt x="885951" y="816127"/>
                </a:lnTo>
                <a:lnTo>
                  <a:pt x="957948" y="824395"/>
                </a:lnTo>
                <a:lnTo>
                  <a:pt x="1031392" y="831964"/>
                </a:lnTo>
                <a:lnTo>
                  <a:pt x="1106271" y="838441"/>
                </a:lnTo>
                <a:lnTo>
                  <a:pt x="1182230" y="843483"/>
                </a:lnTo>
                <a:lnTo>
                  <a:pt x="1336675" y="850684"/>
                </a:lnTo>
                <a:lnTo>
                  <a:pt x="1492554" y="852843"/>
                </a:lnTo>
                <a:lnTo>
                  <a:pt x="1570672" y="852119"/>
                </a:lnTo>
                <a:lnTo>
                  <a:pt x="1648434" y="850315"/>
                </a:lnTo>
                <a:lnTo>
                  <a:pt x="1725828" y="847445"/>
                </a:lnTo>
                <a:lnTo>
                  <a:pt x="1802879" y="843483"/>
                </a:lnTo>
                <a:lnTo>
                  <a:pt x="1878837" y="838441"/>
                </a:lnTo>
                <a:lnTo>
                  <a:pt x="1953717" y="831964"/>
                </a:lnTo>
                <a:lnTo>
                  <a:pt x="2027516" y="824395"/>
                </a:lnTo>
                <a:lnTo>
                  <a:pt x="2099513" y="815759"/>
                </a:lnTo>
                <a:lnTo>
                  <a:pt x="2170074" y="806399"/>
                </a:lnTo>
                <a:lnTo>
                  <a:pt x="2238832" y="795604"/>
                </a:lnTo>
                <a:lnTo>
                  <a:pt x="2305430" y="784085"/>
                </a:lnTo>
                <a:lnTo>
                  <a:pt x="2369515" y="771486"/>
                </a:lnTo>
                <a:lnTo>
                  <a:pt x="2431796" y="757796"/>
                </a:lnTo>
                <a:lnTo>
                  <a:pt x="2491193" y="743407"/>
                </a:lnTo>
                <a:lnTo>
                  <a:pt x="2547708" y="727925"/>
                </a:lnTo>
                <a:lnTo>
                  <a:pt x="2601353" y="711720"/>
                </a:lnTo>
                <a:lnTo>
                  <a:pt x="2652115" y="694804"/>
                </a:lnTo>
                <a:lnTo>
                  <a:pt x="2699638" y="676795"/>
                </a:lnTo>
                <a:lnTo>
                  <a:pt x="2743911" y="658444"/>
                </a:lnTo>
                <a:lnTo>
                  <a:pt x="2784957" y="639356"/>
                </a:lnTo>
                <a:lnTo>
                  <a:pt x="2822028" y="619925"/>
                </a:lnTo>
                <a:lnTo>
                  <a:pt x="2855874" y="599757"/>
                </a:lnTo>
                <a:lnTo>
                  <a:pt x="2911678" y="557999"/>
                </a:lnTo>
                <a:lnTo>
                  <a:pt x="2951987" y="514807"/>
                </a:lnTo>
                <a:lnTo>
                  <a:pt x="2976473" y="470877"/>
                </a:lnTo>
                <a:lnTo>
                  <a:pt x="2984754" y="426237"/>
                </a:lnTo>
                <a:lnTo>
                  <a:pt x="2985109" y="426237"/>
                </a:lnTo>
                <a:lnTo>
                  <a:pt x="2976829" y="381596"/>
                </a:lnTo>
                <a:lnTo>
                  <a:pt x="2952356" y="337680"/>
                </a:lnTo>
                <a:lnTo>
                  <a:pt x="2911678" y="294487"/>
                </a:lnTo>
                <a:lnTo>
                  <a:pt x="2855874" y="252717"/>
                </a:lnTo>
                <a:lnTo>
                  <a:pt x="2822028" y="232562"/>
                </a:lnTo>
                <a:lnTo>
                  <a:pt x="2784589" y="213118"/>
                </a:lnTo>
                <a:lnTo>
                  <a:pt x="2743911" y="194043"/>
                </a:lnTo>
                <a:lnTo>
                  <a:pt x="2699638" y="175679"/>
                </a:lnTo>
                <a:lnTo>
                  <a:pt x="2652115" y="158038"/>
                </a:lnTo>
                <a:lnTo>
                  <a:pt x="2601353" y="141122"/>
                </a:lnTo>
                <a:lnTo>
                  <a:pt x="2547353" y="124917"/>
                </a:lnTo>
                <a:lnTo>
                  <a:pt x="2490838" y="109435"/>
                </a:lnTo>
                <a:lnTo>
                  <a:pt x="2431440" y="95046"/>
                </a:lnTo>
                <a:lnTo>
                  <a:pt x="2369515" y="81356"/>
                </a:lnTo>
                <a:lnTo>
                  <a:pt x="2305075" y="68757"/>
                </a:lnTo>
                <a:lnTo>
                  <a:pt x="2238476" y="57238"/>
                </a:lnTo>
                <a:lnTo>
                  <a:pt x="2169718" y="46443"/>
                </a:lnTo>
                <a:lnTo>
                  <a:pt x="2099157" y="36715"/>
                </a:lnTo>
                <a:lnTo>
                  <a:pt x="2027148" y="28435"/>
                </a:lnTo>
                <a:lnTo>
                  <a:pt x="1953717" y="20878"/>
                </a:lnTo>
                <a:lnTo>
                  <a:pt x="1878837" y="14401"/>
                </a:lnTo>
                <a:lnTo>
                  <a:pt x="1802879" y="9359"/>
                </a:lnTo>
                <a:lnTo>
                  <a:pt x="1648434" y="2158"/>
                </a:lnTo>
                <a:lnTo>
                  <a:pt x="1492554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399143" y="4894453"/>
            <a:ext cx="1645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2610" marR="5080" indent="-550545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Parc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immobilier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privé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592"/>
            <a:ext cx="2849753" cy="19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9978" y="217334"/>
            <a:ext cx="6600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Focus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sur la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r>
              <a:rPr sz="4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coworking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978" y="1927694"/>
            <a:ext cx="54032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Wingdings"/>
                <a:cs typeface="Wingdings"/>
              </a:rPr>
              <a:t>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Calibri"/>
                <a:cs typeface="Calibri"/>
              </a:rPr>
              <a:t>2 </a:t>
            </a:r>
            <a:r>
              <a:rPr sz="3600" b="1" spc="-10" dirty="0">
                <a:latin typeface="Calibri"/>
                <a:cs typeface="Calibri"/>
              </a:rPr>
              <a:t>notions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Clés: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4000" b="1" spc="-5" dirty="0">
                <a:solidFill>
                  <a:srgbClr val="7F7F7F"/>
                </a:solidFill>
                <a:latin typeface="Calibri"/>
                <a:cs typeface="Calibri"/>
              </a:rPr>
              <a:t>Le </a:t>
            </a:r>
            <a:r>
              <a:rPr sz="4000" b="1" spc="-20" dirty="0">
                <a:solidFill>
                  <a:srgbClr val="7F7F7F"/>
                </a:solidFill>
                <a:latin typeface="Calibri"/>
                <a:cs typeface="Calibri"/>
              </a:rPr>
              <a:t>partage </a:t>
            </a:r>
            <a:r>
              <a:rPr sz="4000" b="1" spc="-5" dirty="0">
                <a:solidFill>
                  <a:srgbClr val="7F7F7F"/>
                </a:solidFill>
                <a:latin typeface="Calibri"/>
                <a:cs typeface="Calibri"/>
              </a:rPr>
              <a:t>des</a:t>
            </a:r>
            <a:r>
              <a:rPr sz="4000" b="1" spc="-7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7F7F7F"/>
                </a:solidFill>
                <a:latin typeface="Calibri"/>
                <a:cs typeface="Calibri"/>
              </a:rPr>
              <a:t>espaces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F7F7F"/>
              </a:buClr>
              <a:buFont typeface="Arial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584200" indent="-572135">
              <a:lnSpc>
                <a:spcPct val="100000"/>
              </a:lnSpc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4000" b="1" spc="-5" dirty="0">
                <a:solidFill>
                  <a:srgbClr val="7F7F7F"/>
                </a:solidFill>
                <a:latin typeface="Calibri"/>
                <a:cs typeface="Calibri"/>
              </a:rPr>
              <a:t>Le </a:t>
            </a:r>
            <a:r>
              <a:rPr sz="4000" b="1" spc="-35" dirty="0">
                <a:solidFill>
                  <a:srgbClr val="7F7F7F"/>
                </a:solidFill>
                <a:latin typeface="Calibri"/>
                <a:cs typeface="Calibri"/>
              </a:rPr>
              <a:t>travail </a:t>
            </a:r>
            <a:r>
              <a:rPr sz="4000" b="1" dirty="0">
                <a:solidFill>
                  <a:srgbClr val="7F7F7F"/>
                </a:solidFill>
                <a:latin typeface="Calibri"/>
                <a:cs typeface="Calibri"/>
              </a:rPr>
              <a:t>en</a:t>
            </a:r>
            <a:r>
              <a:rPr sz="4000" b="1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7F7F7F"/>
                </a:solidFill>
                <a:latin typeface="Calibri"/>
                <a:cs typeface="Calibri"/>
              </a:rPr>
              <a:t>réseau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7889" y="5896094"/>
            <a:ext cx="686874" cy="691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6924" y="1917725"/>
            <a:ext cx="3062160" cy="2043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80200" y="3961803"/>
            <a:ext cx="3085922" cy="2123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592"/>
            <a:ext cx="2849753" cy="19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36" y="303733"/>
            <a:ext cx="7548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Des espaces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partagés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coworking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0474" y="1901164"/>
            <a:ext cx="5120640" cy="743585"/>
          </a:xfrm>
          <a:custGeom>
            <a:avLst/>
            <a:gdLst/>
            <a:ahLst/>
            <a:cxnLst/>
            <a:rect l="l" t="t" r="r" b="b"/>
            <a:pathLst>
              <a:path w="5120640" h="743585">
                <a:moveTo>
                  <a:pt x="2560319" y="743394"/>
                </a:moveTo>
                <a:lnTo>
                  <a:pt x="0" y="743394"/>
                </a:lnTo>
                <a:lnTo>
                  <a:pt x="0" y="0"/>
                </a:lnTo>
                <a:lnTo>
                  <a:pt x="5120284" y="0"/>
                </a:lnTo>
                <a:lnTo>
                  <a:pt x="5120284" y="743394"/>
                </a:lnTo>
                <a:lnTo>
                  <a:pt x="2560319" y="743394"/>
                </a:lnTo>
                <a:close/>
              </a:path>
            </a:pathLst>
          </a:custGeom>
          <a:ln w="57239">
            <a:solidFill>
              <a:srgbClr val="19A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77338" y="2032088"/>
            <a:ext cx="8187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7325" algn="l"/>
              </a:tabLst>
            </a:pP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C’est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pour…	</a:t>
            </a:r>
            <a:r>
              <a:rPr sz="3000" spc="-5" dirty="0">
                <a:latin typeface="Calibri"/>
                <a:cs typeface="Calibri"/>
              </a:rPr>
              <a:t>Ce </a:t>
            </a:r>
            <a:r>
              <a:rPr sz="3000" spc="-55" dirty="0">
                <a:latin typeface="Calibri"/>
                <a:cs typeface="Calibri"/>
              </a:rPr>
              <a:t>n’est </a:t>
            </a:r>
            <a:r>
              <a:rPr sz="3000" spc="-5" dirty="0">
                <a:latin typeface="Calibri"/>
                <a:cs typeface="Calibri"/>
              </a:rPr>
              <a:t>pas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pour…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3618" y="3171139"/>
            <a:ext cx="3698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Certaines </a:t>
            </a:r>
            <a:r>
              <a:rPr sz="2000" spc="-10" dirty="0">
                <a:latin typeface="Calibri"/>
                <a:cs typeface="Calibri"/>
              </a:rPr>
              <a:t>professions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réglementées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8134" y="3155657"/>
            <a:ext cx="11493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3618" y="3658577"/>
            <a:ext cx="28403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Les </a:t>
            </a:r>
            <a:r>
              <a:rPr sz="2000" spc="-10" dirty="0">
                <a:latin typeface="Calibri"/>
                <a:cs typeface="Calibri"/>
              </a:rPr>
              <a:t>grosses </a:t>
            </a:r>
            <a:r>
              <a:rPr sz="2000" spc="-5" dirty="0">
                <a:latin typeface="Calibri"/>
                <a:cs typeface="Calibri"/>
              </a:rPr>
              <a:t>équipes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(mais…)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815" y="2924530"/>
            <a:ext cx="1581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2000" b="1" spc="-10" dirty="0">
                <a:latin typeface="Calibri"/>
                <a:cs typeface="Calibri"/>
              </a:rPr>
              <a:t>Pour </a:t>
            </a:r>
            <a:r>
              <a:rPr sz="2000" b="1" spc="-15" dirty="0">
                <a:latin typeface="Calibri"/>
                <a:cs typeface="Calibri"/>
              </a:rPr>
              <a:t>TOUS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015" y="3215411"/>
            <a:ext cx="1149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1775" y="3229457"/>
            <a:ext cx="4225925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5" dirty="0">
                <a:latin typeface="Calibri"/>
                <a:cs typeface="Calibri"/>
              </a:rPr>
              <a:t>Tous </a:t>
            </a:r>
            <a:r>
              <a:rPr sz="2000" b="1" spc="-5" dirty="0">
                <a:latin typeface="Calibri"/>
                <a:cs typeface="Calibri"/>
              </a:rPr>
              <a:t>les </a:t>
            </a:r>
            <a:r>
              <a:rPr sz="2000" b="1" spc="-10" dirty="0">
                <a:latin typeface="Calibri"/>
                <a:cs typeface="Calibri"/>
              </a:rPr>
              <a:t>secteurs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d’activités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000" b="1" spc="-15" dirty="0">
                <a:latin typeface="Calibri"/>
                <a:cs typeface="Calibri"/>
              </a:rPr>
              <a:t>Et </a:t>
            </a:r>
            <a:r>
              <a:rPr sz="2000" b="1" spc="-5" dirty="0">
                <a:latin typeface="Calibri"/>
                <a:cs typeface="Calibri"/>
              </a:rPr>
              <a:t>tous les professionnels! </a:t>
            </a:r>
            <a:r>
              <a:rPr sz="1800" i="1" spc="-5" dirty="0">
                <a:latin typeface="Calibri"/>
                <a:cs typeface="Calibri"/>
              </a:rPr>
              <a:t>(ou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presque)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410"/>
              </a:lnSpc>
              <a:spcBef>
                <a:spcPts val="70"/>
              </a:spcBef>
            </a:pPr>
            <a:r>
              <a:rPr sz="2000" dirty="0">
                <a:latin typeface="Calibri"/>
                <a:cs typeface="Calibri"/>
              </a:rPr>
              <a:t>Mais </a:t>
            </a:r>
            <a:r>
              <a:rPr sz="2000" spc="-5" dirty="0">
                <a:latin typeface="Calibri"/>
                <a:cs typeface="Calibri"/>
              </a:rPr>
              <a:t>aussi </a:t>
            </a:r>
            <a:r>
              <a:rPr sz="2000" b="1" spc="-5" dirty="0">
                <a:latin typeface="Calibri"/>
                <a:cs typeface="Calibri"/>
              </a:rPr>
              <a:t>les particuliers, les étudiants,  les associations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..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815" y="4678451"/>
            <a:ext cx="1149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4575" y="4692497"/>
            <a:ext cx="4888865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Les </a:t>
            </a:r>
            <a:r>
              <a:rPr sz="2000" b="1" spc="-10" dirty="0">
                <a:latin typeface="Calibri"/>
                <a:cs typeface="Calibri"/>
              </a:rPr>
              <a:t>porteurs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projet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000" spc="-5" dirty="0">
                <a:latin typeface="Calibri"/>
                <a:cs typeface="Calibri"/>
              </a:rPr>
              <a:t>Les </a:t>
            </a:r>
            <a:r>
              <a:rPr sz="2000" spc="-10" dirty="0">
                <a:latin typeface="Calibri"/>
                <a:cs typeface="Calibri"/>
              </a:rPr>
              <a:t>entrepreneurs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développement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410"/>
              </a:lnSpc>
              <a:spcBef>
                <a:spcPts val="70"/>
              </a:spcBef>
            </a:pPr>
            <a:r>
              <a:rPr sz="2000" spc="-5" dirty="0">
                <a:latin typeface="Calibri"/>
                <a:cs typeface="Calibri"/>
              </a:rPr>
              <a:t>Les </a:t>
            </a:r>
            <a:r>
              <a:rPr sz="2000" spc="-10" dirty="0">
                <a:latin typeface="Calibri"/>
                <a:cs typeface="Calibri"/>
              </a:rPr>
              <a:t>entreprises </a:t>
            </a:r>
            <a:r>
              <a:rPr sz="2000" dirty="0">
                <a:latin typeface="Calibri"/>
                <a:cs typeface="Calibri"/>
              </a:rPr>
              <a:t>qui </a:t>
            </a:r>
            <a:r>
              <a:rPr sz="2000" spc="-10" dirty="0">
                <a:latin typeface="Calibri"/>
                <a:cs typeface="Calibri"/>
              </a:rPr>
              <a:t>recherchent </a:t>
            </a:r>
            <a:r>
              <a:rPr sz="2000" b="1" spc="-5" dirty="0">
                <a:latin typeface="Calibri"/>
                <a:cs typeface="Calibri"/>
              </a:rPr>
              <a:t>le </a:t>
            </a:r>
            <a:r>
              <a:rPr sz="2000" b="1" spc="-10" dirty="0">
                <a:latin typeface="Calibri"/>
                <a:cs typeface="Calibri"/>
              </a:rPr>
              <a:t>contact </a:t>
            </a:r>
            <a:r>
              <a:rPr sz="2000" b="1" spc="-15" dirty="0">
                <a:latin typeface="Calibri"/>
                <a:cs typeface="Calibri"/>
              </a:rPr>
              <a:t>avec 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milieu</a:t>
            </a:r>
            <a:r>
              <a:rPr sz="2000" b="1" spc="-10" dirty="0">
                <a:latin typeface="Calibri"/>
                <a:cs typeface="Calibri"/>
              </a:rPr>
              <a:t> entrepreneurial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57111" y="4362856"/>
            <a:ext cx="2820949" cy="2080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74668" y="294855"/>
            <a:ext cx="904671" cy="9107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592"/>
            <a:ext cx="2849753" cy="19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36" y="303733"/>
            <a:ext cx="7548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Des espaces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partagés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coworking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40474" y="1901164"/>
            <a:ext cx="5120640" cy="743585"/>
          </a:xfrm>
          <a:custGeom>
            <a:avLst/>
            <a:gdLst/>
            <a:ahLst/>
            <a:cxnLst/>
            <a:rect l="l" t="t" r="r" b="b"/>
            <a:pathLst>
              <a:path w="5120640" h="743585">
                <a:moveTo>
                  <a:pt x="2560319" y="743394"/>
                </a:moveTo>
                <a:lnTo>
                  <a:pt x="0" y="743394"/>
                </a:lnTo>
                <a:lnTo>
                  <a:pt x="0" y="0"/>
                </a:lnTo>
                <a:lnTo>
                  <a:pt x="5120284" y="0"/>
                </a:lnTo>
                <a:lnTo>
                  <a:pt x="5120284" y="743394"/>
                </a:lnTo>
                <a:lnTo>
                  <a:pt x="2560319" y="743394"/>
                </a:lnTo>
                <a:close/>
              </a:path>
            </a:pathLst>
          </a:custGeom>
          <a:ln w="57239">
            <a:solidFill>
              <a:srgbClr val="19A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04414" y="2032088"/>
            <a:ext cx="7686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9420" algn="l"/>
              </a:tabLst>
            </a:pP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Av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	</a:t>
            </a:r>
            <a:r>
              <a:rPr sz="3000" spc="-10" dirty="0">
                <a:latin typeface="Calibri"/>
                <a:cs typeface="Calibri"/>
              </a:rPr>
              <a:t>In</a:t>
            </a:r>
            <a:r>
              <a:rPr sz="3000" spc="-2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o</a:t>
            </a:r>
            <a:r>
              <a:rPr sz="3000" spc="-50" dirty="0">
                <a:latin typeface="Calibri"/>
                <a:cs typeface="Calibri"/>
              </a:rPr>
              <a:t>n</a:t>
            </a:r>
            <a:r>
              <a:rPr sz="3000" spc="-35" dirty="0">
                <a:latin typeface="Calibri"/>
                <a:cs typeface="Calibri"/>
              </a:rPr>
              <a:t>v</a:t>
            </a:r>
            <a:r>
              <a:rPr sz="3000" spc="-5" dirty="0">
                <a:latin typeface="Calibri"/>
                <a:cs typeface="Calibri"/>
              </a:rPr>
              <a:t>é</a:t>
            </a:r>
            <a:r>
              <a:rPr sz="3000" spc="-10" dirty="0">
                <a:latin typeface="Calibri"/>
                <a:cs typeface="Calibri"/>
              </a:rPr>
              <a:t>ni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ts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18134" y="3000857"/>
            <a:ext cx="1149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4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0857" y="3014891"/>
            <a:ext cx="2737485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Changer ses habitudes  Lieu de </a:t>
            </a:r>
            <a:r>
              <a:rPr sz="2000" spc="-10" dirty="0">
                <a:latin typeface="Calibri"/>
                <a:cs typeface="Calibri"/>
              </a:rPr>
              <a:t>vie </a:t>
            </a:r>
            <a:r>
              <a:rPr sz="2000" dirty="0">
                <a:latin typeface="Calibri"/>
                <a:cs typeface="Calibri"/>
              </a:rPr>
              <a:t>/ </a:t>
            </a:r>
            <a:r>
              <a:rPr sz="2000" spc="-5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convivialité  </a:t>
            </a:r>
            <a:r>
              <a:rPr sz="2000" spc="-15" dirty="0">
                <a:latin typeface="Calibri"/>
                <a:cs typeface="Calibri"/>
              </a:rPr>
              <a:t>Pas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partout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060" y="2975292"/>
            <a:ext cx="114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060" y="3889692"/>
            <a:ext cx="11493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4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0899" y="2989338"/>
            <a:ext cx="3611879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Permet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rompre </a:t>
            </a:r>
            <a:r>
              <a:rPr sz="2000" b="1" spc="-5" dirty="0">
                <a:latin typeface="Calibri"/>
                <a:cs typeface="Calibri"/>
              </a:rPr>
              <a:t>l’isolement  Mutualisation </a:t>
            </a:r>
            <a:r>
              <a:rPr sz="2000" spc="-5" dirty="0">
                <a:latin typeface="Calibri"/>
                <a:cs typeface="Calibri"/>
              </a:rPr>
              <a:t>des équipements et  aménagement</a:t>
            </a:r>
            <a:endParaRPr sz="2000">
              <a:latin typeface="Calibri"/>
              <a:cs typeface="Calibri"/>
            </a:endParaRPr>
          </a:p>
          <a:p>
            <a:pPr marL="12700" marR="153416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Propice </a:t>
            </a:r>
            <a:r>
              <a:rPr sz="2000" dirty="0">
                <a:latin typeface="Calibri"/>
                <a:cs typeface="Calibri"/>
              </a:rPr>
              <a:t>au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business  </a:t>
            </a:r>
            <a:r>
              <a:rPr sz="2000" b="1" spc="-10" dirty="0">
                <a:latin typeface="Calibri"/>
                <a:cs typeface="Calibri"/>
              </a:rPr>
              <a:t>Convivialité</a:t>
            </a:r>
            <a:endParaRPr sz="2000">
              <a:latin typeface="Calibri"/>
              <a:cs typeface="Calibri"/>
            </a:endParaRPr>
          </a:p>
          <a:p>
            <a:pPr marL="12700" marR="1574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Cadre propice </a:t>
            </a:r>
            <a:r>
              <a:rPr sz="2000" dirty="0">
                <a:latin typeface="Calibri"/>
                <a:cs typeface="Calibri"/>
              </a:rPr>
              <a:t>au </a:t>
            </a:r>
            <a:r>
              <a:rPr sz="2000" spc="-20" dirty="0">
                <a:latin typeface="Calibri"/>
                <a:cs typeface="Calibri"/>
              </a:rPr>
              <a:t>travail </a:t>
            </a:r>
            <a:r>
              <a:rPr sz="2000" dirty="0">
                <a:latin typeface="Calibri"/>
                <a:cs typeface="Calibri"/>
              </a:rPr>
              <a:t>/ </a:t>
            </a:r>
            <a:r>
              <a:rPr sz="2000" b="1" spc="-10" dirty="0">
                <a:latin typeface="Calibri"/>
                <a:cs typeface="Calibri"/>
              </a:rPr>
              <a:t>confort  Flexibilité </a:t>
            </a:r>
            <a:r>
              <a:rPr sz="2000" spc="-10" dirty="0">
                <a:latin typeface="Calibri"/>
                <a:cs typeface="Calibri"/>
              </a:rPr>
              <a:t>et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accessibilité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10365" y="4628527"/>
            <a:ext cx="2460599" cy="2006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889" y="5896094"/>
            <a:ext cx="686874" cy="691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592"/>
            <a:ext cx="2849753" cy="19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36" y="303733"/>
            <a:ext cx="7548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Des espaces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partagés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coworking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5318" y="2640609"/>
            <a:ext cx="1249565" cy="524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3122" y="4004640"/>
            <a:ext cx="1892160" cy="320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04158" y="4716005"/>
            <a:ext cx="1681556" cy="312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0285" y="4095000"/>
            <a:ext cx="1687322" cy="526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2791" y="2279878"/>
            <a:ext cx="1270211" cy="13122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9255" y="3921493"/>
            <a:ext cx="1080018" cy="9511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483" y="3762972"/>
            <a:ext cx="1334507" cy="7199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1478" y="2577592"/>
            <a:ext cx="1179715" cy="7167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47084" y="5629312"/>
            <a:ext cx="1458353" cy="3718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68069" y="5293205"/>
            <a:ext cx="972875" cy="723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6722" y="5559120"/>
            <a:ext cx="1213561" cy="69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3103" y="5265000"/>
            <a:ext cx="1331651" cy="7358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3998" y="2489034"/>
            <a:ext cx="1639074" cy="7196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6843" y="2683433"/>
            <a:ext cx="2032914" cy="4456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12108" y="271449"/>
            <a:ext cx="1137958" cy="11455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3178" y="1861820"/>
            <a:ext cx="77552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50 espaces de coworking sur l'agglomération </a:t>
            </a:r>
            <a:r>
              <a:rPr sz="2400" spc="-10" dirty="0">
                <a:latin typeface="Arial"/>
                <a:cs typeface="Arial"/>
              </a:rPr>
              <a:t>nantaise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037"/>
            <a:ext cx="6376557" cy="12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592"/>
            <a:ext cx="2849753" cy="1940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2017" y="303733"/>
            <a:ext cx="8811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4000" b="0" spc="-10" dirty="0">
                <a:solidFill>
                  <a:srgbClr val="FFFFFF"/>
                </a:solidFill>
                <a:latin typeface="Calibri"/>
                <a:cs typeface="Calibri"/>
              </a:rPr>
              <a:t>Collectif </a:t>
            </a:r>
            <a:r>
              <a:rPr sz="4000" b="0" spc="-15" dirty="0">
                <a:solidFill>
                  <a:srgbClr val="FFFFFF"/>
                </a:solidFill>
                <a:latin typeface="Calibri"/>
                <a:cs typeface="Calibri"/>
              </a:rPr>
              <a:t>Coworking Métropole</a:t>
            </a:r>
            <a:r>
              <a:rPr sz="40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-15" dirty="0">
                <a:solidFill>
                  <a:srgbClr val="FFFFFF"/>
                </a:solidFill>
                <a:latin typeface="Calibri"/>
                <a:cs typeface="Calibri"/>
              </a:rPr>
              <a:t>Nantaise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822" y="1953318"/>
            <a:ext cx="4368800" cy="217487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POURQUOI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UN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COLLECTIF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?</a:t>
            </a:r>
            <a:endParaRPr sz="2000">
              <a:latin typeface="Arial Black"/>
              <a:cs typeface="Arial Black"/>
            </a:endParaRPr>
          </a:p>
          <a:p>
            <a:pPr marL="354965" indent="-342900">
              <a:lnSpc>
                <a:spcPct val="100000"/>
              </a:lnSpc>
              <a:spcBef>
                <a:spcPts val="125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Des </a:t>
            </a:r>
            <a:r>
              <a:rPr sz="2000" spc="5" dirty="0">
                <a:latin typeface="Arial Black"/>
                <a:cs typeface="Arial Black"/>
              </a:rPr>
              <a:t>valeurs</a:t>
            </a:r>
            <a:r>
              <a:rPr sz="2000" spc="-114" dirty="0">
                <a:latin typeface="Arial Black"/>
                <a:cs typeface="Arial Black"/>
              </a:rPr>
              <a:t> </a:t>
            </a:r>
            <a:r>
              <a:rPr sz="2000" dirty="0">
                <a:latin typeface="Arial"/>
                <a:cs typeface="Arial"/>
              </a:rPr>
              <a:t>communes</a:t>
            </a:r>
            <a:endParaRPr sz="20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La </a:t>
            </a:r>
            <a:r>
              <a:rPr sz="2000" dirty="0">
                <a:latin typeface="Arial Black"/>
                <a:cs typeface="Arial Black"/>
              </a:rPr>
              <a:t>même </a:t>
            </a:r>
            <a:r>
              <a:rPr sz="2000" spc="-5" dirty="0">
                <a:latin typeface="Arial Black"/>
                <a:cs typeface="Arial Black"/>
              </a:rPr>
              <a:t>vision </a:t>
            </a:r>
            <a:r>
              <a:rPr sz="2000" spc="-5" dirty="0">
                <a:latin typeface="Arial"/>
                <a:cs typeface="Arial"/>
              </a:rPr>
              <a:t>du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 Black"/>
                <a:cs typeface="Arial Black"/>
              </a:rPr>
              <a:t>coworking</a:t>
            </a:r>
            <a:endParaRPr sz="2000">
              <a:latin typeface="Arial Black"/>
              <a:cs typeface="Arial Black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Un </a:t>
            </a:r>
            <a:r>
              <a:rPr sz="2000" dirty="0">
                <a:latin typeface="Arial Black"/>
                <a:cs typeface="Arial Black"/>
              </a:rPr>
              <a:t>même </a:t>
            </a:r>
            <a:r>
              <a:rPr sz="2000" spc="-10" dirty="0">
                <a:latin typeface="Arial Black"/>
                <a:cs typeface="Arial Black"/>
              </a:rPr>
              <a:t>état</a:t>
            </a:r>
            <a:r>
              <a:rPr sz="2000" dirty="0">
                <a:latin typeface="Arial Black"/>
                <a:cs typeface="Arial Black"/>
              </a:rPr>
              <a:t> </a:t>
            </a:r>
            <a:r>
              <a:rPr sz="2000" spc="-5" dirty="0">
                <a:latin typeface="Arial Black"/>
                <a:cs typeface="Arial Black"/>
              </a:rPr>
              <a:t>d'esprit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OBJECTIF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: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822" y="4102100"/>
            <a:ext cx="6458585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Rendre </a:t>
            </a:r>
            <a:r>
              <a:rPr sz="2000" spc="-5" dirty="0">
                <a:latin typeface="Arial Black"/>
                <a:cs typeface="Arial Black"/>
              </a:rPr>
              <a:t>plus </a:t>
            </a:r>
            <a:r>
              <a:rPr sz="2000" dirty="0">
                <a:latin typeface="Arial Black"/>
                <a:cs typeface="Arial Black"/>
              </a:rPr>
              <a:t>lisible </a:t>
            </a:r>
            <a:r>
              <a:rPr sz="2000" spc="5" dirty="0">
                <a:latin typeface="Arial Black"/>
                <a:cs typeface="Arial Black"/>
              </a:rPr>
              <a:t>l'offre </a:t>
            </a:r>
            <a:r>
              <a:rPr sz="2000" dirty="0">
                <a:latin typeface="Arial"/>
                <a:cs typeface="Arial"/>
              </a:rPr>
              <a:t>pour les </a:t>
            </a:r>
            <a:r>
              <a:rPr sz="2000" spc="-5" dirty="0">
                <a:latin typeface="Arial"/>
                <a:cs typeface="Arial"/>
              </a:rPr>
              <a:t>futurs  </a:t>
            </a:r>
            <a:r>
              <a:rPr sz="2000" dirty="0">
                <a:latin typeface="Arial"/>
                <a:cs typeface="Arial"/>
              </a:rPr>
              <a:t>coworkers</a:t>
            </a:r>
            <a:endParaRPr sz="2000">
              <a:latin typeface="Arial"/>
              <a:cs typeface="Arial"/>
            </a:endParaRPr>
          </a:p>
          <a:p>
            <a:pPr marL="354965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Créer </a:t>
            </a:r>
            <a:r>
              <a:rPr sz="2000" spc="-5" dirty="0">
                <a:latin typeface="Arial"/>
                <a:cs typeface="Arial"/>
              </a:rPr>
              <a:t>plus </a:t>
            </a:r>
            <a:r>
              <a:rPr sz="2000" dirty="0">
                <a:latin typeface="Arial"/>
                <a:cs typeface="Arial"/>
              </a:rPr>
              <a:t>de </a:t>
            </a:r>
            <a:r>
              <a:rPr sz="2000" spc="-5" dirty="0">
                <a:latin typeface="Arial Black"/>
                <a:cs typeface="Arial Black"/>
              </a:rPr>
              <a:t>lien </a:t>
            </a:r>
            <a:r>
              <a:rPr sz="2000" dirty="0">
                <a:latin typeface="Arial"/>
                <a:cs typeface="Arial"/>
              </a:rPr>
              <a:t>entre les coworkers actuels de  chaque espace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coworking </a:t>
            </a:r>
            <a:r>
              <a:rPr sz="2000" spc="-5" dirty="0">
                <a:latin typeface="Arial"/>
                <a:cs typeface="Arial"/>
              </a:rPr>
              <a:t>dans la </a:t>
            </a:r>
            <a:r>
              <a:rPr sz="2000" dirty="0">
                <a:latin typeface="Arial"/>
                <a:cs typeface="Arial"/>
              </a:rPr>
              <a:t>métropole de  </a:t>
            </a:r>
            <a:r>
              <a:rPr sz="2000" spc="-5" dirty="0">
                <a:latin typeface="Arial"/>
                <a:cs typeface="Arial"/>
              </a:rPr>
              <a:t>Nantes</a:t>
            </a:r>
            <a:endParaRPr sz="2000">
              <a:latin typeface="Arial"/>
              <a:cs typeface="Arial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Arial Black"/>
                <a:cs typeface="Arial Black"/>
              </a:rPr>
              <a:t>Faciliter </a:t>
            </a:r>
            <a:r>
              <a:rPr sz="2000" spc="-5" dirty="0">
                <a:latin typeface="Arial Black"/>
                <a:cs typeface="Arial Black"/>
              </a:rPr>
              <a:t>les </a:t>
            </a:r>
            <a:r>
              <a:rPr sz="2000" spc="-10" dirty="0">
                <a:latin typeface="Arial Black"/>
                <a:cs typeface="Arial Black"/>
              </a:rPr>
              <a:t>échanges </a:t>
            </a:r>
            <a:r>
              <a:rPr sz="2000" spc="-5" dirty="0">
                <a:latin typeface="Arial"/>
                <a:cs typeface="Arial"/>
              </a:rPr>
              <a:t>entre les </a:t>
            </a:r>
            <a:r>
              <a:rPr sz="2000" dirty="0">
                <a:latin typeface="Arial"/>
                <a:cs typeface="Arial"/>
              </a:rPr>
              <a:t>responsables de  ces espaces </a:t>
            </a:r>
            <a:r>
              <a:rPr sz="2000" spc="-5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coworking.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90153" y="2080450"/>
            <a:ext cx="1504797" cy="148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3055" y="3594150"/>
            <a:ext cx="16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FF"/>
                </a:solidFill>
                <a:latin typeface="Arial Black"/>
                <a:cs typeface="Arial Black"/>
                <a:hlinkClick r:id="rId5"/>
              </a:rPr>
              <a:t>c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3055" y="3797541"/>
            <a:ext cx="16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FF"/>
                </a:solidFill>
                <a:latin typeface="Arial Black"/>
                <a:cs typeface="Arial Black"/>
                <a:hlinkClick r:id="rId5"/>
              </a:rPr>
              <a:t>c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64397" y="4153331"/>
            <a:ext cx="1156309" cy="1147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682" y="908151"/>
            <a:ext cx="6376913" cy="12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36" y="317423"/>
            <a:ext cx="10219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locaux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accompagnement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4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pépinière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9740" y="1629257"/>
            <a:ext cx="84912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Le </a:t>
            </a:r>
            <a:r>
              <a:rPr sz="3200" b="1" spc="-10" dirty="0">
                <a:latin typeface="Calibri"/>
                <a:cs typeface="Calibri"/>
              </a:rPr>
              <a:t>concept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950720" algn="l"/>
                <a:tab pos="2336800" algn="l"/>
                <a:tab pos="4539615" algn="l"/>
                <a:tab pos="4925060" algn="l"/>
              </a:tabLst>
            </a:pPr>
            <a:r>
              <a:rPr sz="3200" b="1" spc="-5" dirty="0">
                <a:latin typeface="Calibri"/>
                <a:cs typeface="Calibri"/>
              </a:rPr>
              <a:t>des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locaux	</a:t>
            </a:r>
            <a:r>
              <a:rPr sz="3200" b="1" dirty="0">
                <a:latin typeface="Calibri"/>
                <a:cs typeface="Calibri"/>
              </a:rPr>
              <a:t>+	</a:t>
            </a:r>
            <a:r>
              <a:rPr sz="3200" b="1" spc="-5" dirty="0">
                <a:latin typeface="Calibri"/>
                <a:cs typeface="Calibri"/>
              </a:rPr>
              <a:t>des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services	+	un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accompagnement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6095" y="5935941"/>
            <a:ext cx="77717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libri"/>
                <a:cs typeface="Calibri"/>
              </a:rPr>
              <a:t>pour des </a:t>
            </a:r>
            <a:r>
              <a:rPr sz="3200" b="1" spc="-10" dirty="0">
                <a:latin typeface="Calibri"/>
                <a:cs typeface="Calibri"/>
              </a:rPr>
              <a:t>conditions </a:t>
            </a:r>
            <a:r>
              <a:rPr sz="3200" b="1" dirty="0">
                <a:latin typeface="Calibri"/>
                <a:cs typeface="Calibri"/>
              </a:rPr>
              <a:t>de </a:t>
            </a:r>
            <a:r>
              <a:rPr sz="3200" b="1" spc="-15" dirty="0">
                <a:latin typeface="Calibri"/>
                <a:cs typeface="Calibri"/>
              </a:rPr>
              <a:t>démarrage </a:t>
            </a:r>
            <a:r>
              <a:rPr sz="3200" b="1" spc="-10" dirty="0">
                <a:latin typeface="Calibri"/>
                <a:cs typeface="Calibri"/>
              </a:rPr>
              <a:t>optimales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95996" y="3095637"/>
            <a:ext cx="4030916" cy="268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4001" y="3095637"/>
            <a:ext cx="4002836" cy="26629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741" y="639314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3682" y="908151"/>
            <a:ext cx="6376913" cy="12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2361" y="4917605"/>
            <a:ext cx="2849753" cy="1940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8736" y="317423"/>
            <a:ext cx="10219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locaux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accompagnement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4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pépinière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36001" y="2051646"/>
            <a:ext cx="2271598" cy="3418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3643" y="4180319"/>
            <a:ext cx="3239274" cy="21542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0356" y="1727644"/>
            <a:ext cx="3028315" cy="20149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5085" y="4103268"/>
            <a:ext cx="3021838" cy="2264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69859" y="3766934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Couëron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Créatic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4624" y="3731297"/>
            <a:ext cx="140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Nantes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Créatic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90661" y="5567654"/>
            <a:ext cx="112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Hub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Créatic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2018" y="6367945"/>
            <a:ext cx="1173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Rezé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Créatic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0934" y="6431305"/>
            <a:ext cx="175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CIL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(Saint-Nazaire)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5" y="1727645"/>
            <a:ext cx="3028069" cy="2014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801</Words>
  <Application>Microsoft Office PowerPoint</Application>
  <PresentationFormat>Personnalisé</PresentationFormat>
  <Paragraphs>178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Times New Roman</vt:lpstr>
      <vt:lpstr>Verdana</vt:lpstr>
      <vt:lpstr>Wingdings</vt:lpstr>
      <vt:lpstr>Office Theme</vt:lpstr>
      <vt:lpstr>Où installer votre entreprise ? Pépinières &amp; Coworking</vt:lpstr>
      <vt:lpstr>Les étapes et les solutions</vt:lpstr>
      <vt:lpstr>Focus sur la solution coworking</vt:lpstr>
      <vt:lpstr>Des espaces partagés : le coworking</vt:lpstr>
      <vt:lpstr>Des espaces partagés : le coworking</vt:lpstr>
      <vt:lpstr>Des espaces partagés : le coworking</vt:lpstr>
      <vt:lpstr>Le Collectif Coworking Métropole Nantaise</vt:lpstr>
      <vt:lpstr>Des locaux et un accompagnement : la pépinière</vt:lpstr>
      <vt:lpstr>Des locaux et un accompagnement : la pépinière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locaux et un accompagnement : la pépinière</vt:lpstr>
      <vt:lpstr>Qui contacter ?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Meryl Magnet</cp:lastModifiedBy>
  <cp:revision>13</cp:revision>
  <dcterms:created xsi:type="dcterms:W3CDTF">2020-11-13T14:25:36Z</dcterms:created>
  <dcterms:modified xsi:type="dcterms:W3CDTF">2020-11-16T16:05:06Z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2019-11-20T00:00:00Z</vt:filetime>
  </property>
  <property fmtid="{D5CDD505-2E9C-101B-9397-08002B2CF9AE}" pid="3" name="Creator">
    <vt:lpwstr>Impress</vt:lpwstr>
  </property>
  <property fmtid="{D5CDD505-2E9C-101B-9397-08002B2CF9AE}" pid="4" name="LastSaved">
    <vt:filetime>2019-11-20T00:00:00Z</vt:filetime>
  </property>
</Properties>
</file>