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6" r:id="rId2"/>
    <p:sldId id="271" r:id="rId3"/>
    <p:sldId id="272" r:id="rId4"/>
    <p:sldId id="273" r:id="rId5"/>
    <p:sldId id="275" r:id="rId6"/>
    <p:sldId id="309"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276"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434" autoAdjust="0"/>
  </p:normalViewPr>
  <p:slideViewPr>
    <p:cSldViewPr snapToGrid="0">
      <p:cViewPr varScale="1">
        <p:scale>
          <a:sx n="70" d="100"/>
          <a:sy n="70"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08653-F6BC-46CA-BE50-060B3E47B6B2}" type="datetimeFigureOut">
              <a:rPr lang="fr-FR" smtClean="0"/>
              <a:t>19/11/2020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BBBB4-679D-43C8-BDA3-12720CBFF6C4}" type="slidenum">
              <a:rPr lang="fr-FR" smtClean="0"/>
              <a:t>‹N°›</a:t>
            </a:fld>
            <a:endParaRPr lang="fr-FR"/>
          </a:p>
        </p:txBody>
      </p:sp>
    </p:spTree>
    <p:extLst>
      <p:ext uri="{BB962C8B-B14F-4D97-AF65-F5344CB8AC3E}">
        <p14:creationId xmlns:p14="http://schemas.microsoft.com/office/powerpoint/2010/main" val="376054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Oui</a:t>
            </a:r>
            <a:r>
              <a:rPr lang="fr-FR" baseline="0" dirty="0" smtClean="0"/>
              <a:t> les formalités d’entreprise sont obligatoires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90BBBB4-679D-43C8-BDA3-12720CBFF6C4}" type="slidenum">
              <a:rPr lang="fr-FR" smtClean="0"/>
              <a:t>5</a:t>
            </a:fld>
            <a:endParaRPr lang="fr-FR"/>
          </a:p>
        </p:txBody>
      </p:sp>
    </p:spTree>
    <p:extLst>
      <p:ext uri="{BB962C8B-B14F-4D97-AF65-F5344CB8AC3E}">
        <p14:creationId xmlns:p14="http://schemas.microsoft.com/office/powerpoint/2010/main" val="141119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Guichet Entreprises n’accompagne pas le déclarant. </a:t>
            </a:r>
          </a:p>
          <a:p>
            <a:r>
              <a:rPr lang="fr-FR" dirty="0" smtClean="0"/>
              <a:t>Des acteurs publics et privés, conseillent les créateurs et les chefs d’entreprise dans  le choix du statut juridique, du régime fiscal et social, etc.</a:t>
            </a:r>
          </a:p>
          <a:p>
            <a:endParaRPr lang="fr-FR" dirty="0"/>
          </a:p>
        </p:txBody>
      </p:sp>
      <p:sp>
        <p:nvSpPr>
          <p:cNvPr id="4" name="Espace réservé du numéro de diapositive 3"/>
          <p:cNvSpPr>
            <a:spLocks noGrp="1"/>
          </p:cNvSpPr>
          <p:nvPr>
            <p:ph type="sldNum" sz="quarter" idx="10"/>
          </p:nvPr>
        </p:nvSpPr>
        <p:spPr/>
        <p:txBody>
          <a:bodyPr/>
          <a:lstStyle/>
          <a:p>
            <a:fld id="{E90BBBB4-679D-43C8-BDA3-12720CBFF6C4}" type="slidenum">
              <a:rPr lang="fr-FR" smtClean="0"/>
              <a:t>8</a:t>
            </a:fld>
            <a:endParaRPr lang="fr-FR"/>
          </a:p>
        </p:txBody>
      </p:sp>
    </p:spTree>
    <p:extLst>
      <p:ext uri="{BB962C8B-B14F-4D97-AF65-F5344CB8AC3E}">
        <p14:creationId xmlns:p14="http://schemas.microsoft.com/office/powerpoint/2010/main" val="20393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panose="020B0604020202020204" pitchFamily="34" charset="0"/>
                <a:ea typeface="+mn-ea"/>
                <a:cs typeface="Arial" panose="020B0604020202020204" pitchFamily="34" charset="0"/>
              </a:rPr>
              <a:t>La réalisation de votre démarche sur guichet-entreprises.fr est totalement gratuite.</a:t>
            </a:r>
          </a:p>
          <a:p>
            <a:r>
              <a:rPr lang="fr-FR" sz="1200" kern="1200" dirty="0" smtClean="0">
                <a:solidFill>
                  <a:schemeClr val="tx1"/>
                </a:solidFill>
                <a:effectLst/>
                <a:latin typeface="Arial" panose="020B0604020202020204" pitchFamily="34" charset="0"/>
                <a:ea typeface="+mn-ea"/>
                <a:cs typeface="Arial" panose="020B0604020202020204" pitchFamily="34" charset="0"/>
              </a:rPr>
              <a:t>Si des frais vous sont demandés, ils sont liés à l’immatriculation de votre activité au registre du commerce et des sociétés (RCS) et/ou au répertoire des métiers (RM).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Arial" panose="020B0604020202020204" pitchFamily="34" charset="0"/>
                <a:ea typeface="+mn-ea"/>
                <a:cs typeface="Arial" panose="020B0604020202020204" pitchFamily="34" charset="0"/>
              </a:rPr>
              <a:t>Tous les paiements effectués sur guichet-entreprises.fr sont sécurisés.</a:t>
            </a: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r>
              <a:rPr lang="fr-FR" sz="1200" kern="1200" dirty="0" smtClean="0">
                <a:solidFill>
                  <a:schemeClr val="tx1"/>
                </a:solidFill>
                <a:effectLst/>
                <a:latin typeface="Arial" panose="020B0604020202020204" pitchFamily="34" charset="0"/>
                <a:ea typeface="+mn-ea"/>
                <a:cs typeface="Arial" panose="020B0604020202020204" pitchFamily="34" charset="0"/>
              </a:rPr>
              <a:t>L’homologation sécurité délivrée au 1</a:t>
            </a:r>
            <a:r>
              <a:rPr lang="fr-FR" sz="1200" kern="1200" baseline="30000" dirty="0" smtClean="0">
                <a:solidFill>
                  <a:schemeClr val="tx1"/>
                </a:solidFill>
                <a:effectLst/>
                <a:latin typeface="Arial" panose="020B0604020202020204" pitchFamily="34" charset="0"/>
                <a:ea typeface="+mn-ea"/>
                <a:cs typeface="Arial" panose="020B0604020202020204" pitchFamily="34" charset="0"/>
              </a:rPr>
              <a:t>er</a:t>
            </a:r>
            <a:r>
              <a:rPr lang="fr-FR" sz="1200" kern="1200" dirty="0" smtClean="0">
                <a:solidFill>
                  <a:schemeClr val="tx1"/>
                </a:solidFill>
                <a:effectLst/>
                <a:latin typeface="Arial" panose="020B0604020202020204" pitchFamily="34" charset="0"/>
                <a:ea typeface="+mn-ea"/>
                <a:cs typeface="Arial" panose="020B0604020202020204" pitchFamily="34" charset="0"/>
              </a:rPr>
              <a:t> juin 2019 pour une durée de 30 mois.</a:t>
            </a:r>
          </a:p>
          <a:p>
            <a:r>
              <a:rPr lang="fr-FR" sz="1200" kern="1200" dirty="0" smtClean="0">
                <a:solidFill>
                  <a:schemeClr val="tx1"/>
                </a:solidFill>
                <a:effectLst/>
                <a:latin typeface="Arial" panose="020B0604020202020204" pitchFamily="34" charset="0"/>
                <a:ea typeface="+mn-ea"/>
                <a:cs typeface="Arial" panose="020B0604020202020204" pitchFamily="34" charset="0"/>
              </a:rPr>
              <a:t>garantie</a:t>
            </a:r>
            <a:r>
              <a:rPr lang="fr-FR" sz="1200" kern="1200" baseline="0" dirty="0" smtClean="0">
                <a:solidFill>
                  <a:schemeClr val="tx1"/>
                </a:solidFill>
                <a:effectLst/>
                <a:latin typeface="Arial" panose="020B0604020202020204" pitchFamily="34" charset="0"/>
                <a:ea typeface="+mn-ea"/>
                <a:cs typeface="Arial" panose="020B0604020202020204" pitchFamily="34" charset="0"/>
              </a:rPr>
              <a:t> </a:t>
            </a:r>
            <a:r>
              <a:rPr lang="fr-FR" sz="1200" kern="1200" dirty="0" smtClean="0">
                <a:solidFill>
                  <a:schemeClr val="tx1"/>
                </a:solidFill>
                <a:effectLst/>
                <a:latin typeface="Arial" panose="020B0604020202020204" pitchFamily="34" charset="0"/>
                <a:ea typeface="+mn-ea"/>
                <a:cs typeface="Arial" panose="020B0604020202020204" pitchFamily="34" charset="0"/>
              </a:rPr>
              <a:t>conformité aux exigences de l’ANSSI (Agence Nationale de Sécurité des Systèmes d’Informations) en matière de sécurisation d’accès, de saisie, de conservation, de traitement et d’échanges des données.</a:t>
            </a:r>
          </a:p>
          <a:p>
            <a:pPr marL="0" indent="0">
              <a:buFontTx/>
              <a:buNone/>
            </a:pPr>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fr-FR" dirty="0" smtClean="0"/>
              <a:t>Système comprenant des règles métier : orientation du dossier vers le bon CFE et vers le bon teneur de registre</a:t>
            </a:r>
          </a:p>
          <a:p>
            <a:pPr marL="0" indent="0">
              <a:buFontTx/>
              <a:buNone/>
            </a:pPr>
            <a:endParaRPr lang="fr-FR" dirty="0" smtClean="0"/>
          </a:p>
          <a:p>
            <a:pPr marL="0" indent="0">
              <a:buFontTx/>
              <a:buNone/>
            </a:pPr>
            <a:r>
              <a:rPr lang="fr-FR" dirty="0" smtClean="0"/>
              <a:t>Détecte le besoin en qualification relatif à l’activité artisanale réglementée (JQPA)</a:t>
            </a: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90BBBB4-679D-43C8-BDA3-12720CBFF6C4}" type="slidenum">
              <a:rPr lang="fr-FR" smtClean="0"/>
              <a:t>9</a:t>
            </a:fld>
            <a:endParaRPr lang="fr-FR"/>
          </a:p>
        </p:txBody>
      </p:sp>
    </p:spTree>
    <p:extLst>
      <p:ext uri="{BB962C8B-B14F-4D97-AF65-F5344CB8AC3E}">
        <p14:creationId xmlns:p14="http://schemas.microsoft.com/office/powerpoint/2010/main" val="201776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u="sng" kern="1200" dirty="0" smtClean="0">
                <a:solidFill>
                  <a:schemeClr val="tx1"/>
                </a:solidFill>
                <a:effectLst/>
                <a:latin typeface="Arial" panose="020B0604020202020204" pitchFamily="34" charset="0"/>
                <a:ea typeface="+mn-ea"/>
                <a:cs typeface="Arial" panose="020B0604020202020204" pitchFamily="34" charset="0"/>
              </a:rPr>
              <a:t>Une fois le dossier validé par le déclarant, le Guichet Entreprises le transmet immédiatement au CFE compétent pour traitement. Le CFE est la seule autorité habilitée à étudier le dossier.</a:t>
            </a:r>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endParaRPr lang="fr-FR" sz="1200" kern="1200" dirty="0" smtClean="0">
              <a:solidFill>
                <a:schemeClr val="tx1"/>
              </a:solidFill>
              <a:effectLst/>
              <a:latin typeface="Arial" panose="020B0604020202020204" pitchFamily="34" charset="0"/>
              <a:ea typeface="+mn-ea"/>
              <a:cs typeface="Arial" panose="020B0604020202020204" pitchFamily="34" charset="0"/>
            </a:endParaRPr>
          </a:p>
          <a:p>
            <a:r>
              <a:rPr lang="fr-FR" sz="1200" kern="1200" dirty="0" smtClean="0">
                <a:solidFill>
                  <a:schemeClr val="tx1"/>
                </a:solidFill>
                <a:effectLst/>
                <a:latin typeface="Arial" panose="020B0604020202020204" pitchFamily="34" charset="0"/>
                <a:ea typeface="+mn-ea"/>
                <a:cs typeface="Arial" panose="020B0604020202020204" pitchFamily="34" charset="0"/>
              </a:rPr>
              <a:t>Le Guichet Entreprises travaille en partenariat avec l’ensemble des Centres de Formalités des Entreprises (CFE) qui restent compétents pour traiter et retransmettre les formalités aux différentes autorités compétentes. Les CFE sont au nombre de cinq :</a:t>
            </a:r>
          </a:p>
          <a:p>
            <a:pPr lvl="0"/>
            <a:r>
              <a:rPr lang="fr-FR" sz="1200" kern="1200" dirty="0" smtClean="0">
                <a:solidFill>
                  <a:schemeClr val="tx1"/>
                </a:solidFill>
                <a:effectLst/>
                <a:latin typeface="Arial" panose="020B0604020202020204" pitchFamily="34" charset="0"/>
                <a:ea typeface="+mn-ea"/>
                <a:cs typeface="Arial" panose="020B0604020202020204" pitchFamily="34" charset="0"/>
              </a:rPr>
              <a:t>Chambres d’agriculture, </a:t>
            </a:r>
          </a:p>
          <a:p>
            <a:pPr lvl="0"/>
            <a:r>
              <a:rPr lang="fr-FR" sz="1200" kern="1200" dirty="0" smtClean="0">
                <a:solidFill>
                  <a:schemeClr val="tx1"/>
                </a:solidFill>
                <a:effectLst/>
                <a:latin typeface="Arial" panose="020B0604020202020204" pitchFamily="34" charset="0"/>
                <a:ea typeface="+mn-ea"/>
                <a:cs typeface="Arial" panose="020B0604020202020204" pitchFamily="34" charset="0"/>
              </a:rPr>
              <a:t>Chambres de Métiers et de l’Artisanat, </a:t>
            </a:r>
          </a:p>
          <a:p>
            <a:pPr lvl="0"/>
            <a:r>
              <a:rPr lang="fr-FR" sz="1200" kern="1200" dirty="0" smtClean="0">
                <a:solidFill>
                  <a:schemeClr val="tx1"/>
                </a:solidFill>
                <a:effectLst/>
                <a:latin typeface="Arial" panose="020B0604020202020204" pitchFamily="34" charset="0"/>
                <a:ea typeface="+mn-ea"/>
                <a:cs typeface="Arial" panose="020B0604020202020204" pitchFamily="34" charset="0"/>
              </a:rPr>
              <a:t>CCI France, </a:t>
            </a:r>
          </a:p>
          <a:p>
            <a:pPr lvl="0"/>
            <a:r>
              <a:rPr lang="fr-FR" sz="1200" kern="1200" dirty="0" smtClean="0">
                <a:solidFill>
                  <a:schemeClr val="tx1"/>
                </a:solidFill>
                <a:effectLst/>
                <a:latin typeface="Arial" panose="020B0604020202020204" pitchFamily="34" charset="0"/>
                <a:ea typeface="+mn-ea"/>
                <a:cs typeface="Arial" panose="020B0604020202020204" pitchFamily="34" charset="0"/>
              </a:rPr>
              <a:t>Les Greffiers des Tribunaux de Commerce, </a:t>
            </a:r>
          </a:p>
          <a:p>
            <a:pPr lvl="0"/>
            <a:r>
              <a:rPr lang="fr-FR" sz="1200" kern="1200" dirty="0" smtClean="0">
                <a:solidFill>
                  <a:schemeClr val="tx1"/>
                </a:solidFill>
                <a:effectLst/>
                <a:latin typeface="Arial" panose="020B0604020202020204" pitchFamily="34" charset="0"/>
                <a:ea typeface="+mn-ea"/>
                <a:cs typeface="Arial" panose="020B0604020202020204" pitchFamily="34" charset="0"/>
              </a:rPr>
              <a:t>URSSAF.</a:t>
            </a:r>
          </a:p>
          <a:p>
            <a:endParaRPr lang="fr-FR" dirty="0"/>
          </a:p>
        </p:txBody>
      </p:sp>
      <p:sp>
        <p:nvSpPr>
          <p:cNvPr id="4" name="Espace réservé du numéro de diapositive 3"/>
          <p:cNvSpPr>
            <a:spLocks noGrp="1"/>
          </p:cNvSpPr>
          <p:nvPr>
            <p:ph type="sldNum" sz="quarter" idx="10"/>
          </p:nvPr>
        </p:nvSpPr>
        <p:spPr/>
        <p:txBody>
          <a:bodyPr/>
          <a:lstStyle/>
          <a:p>
            <a:fld id="{E90BBBB4-679D-43C8-BDA3-12720CBFF6C4}" type="slidenum">
              <a:rPr lang="fr-FR" smtClean="0"/>
              <a:t>10</a:t>
            </a:fld>
            <a:endParaRPr lang="fr-FR"/>
          </a:p>
        </p:txBody>
      </p:sp>
    </p:spTree>
    <p:extLst>
      <p:ext uri="{BB962C8B-B14F-4D97-AF65-F5344CB8AC3E}">
        <p14:creationId xmlns:p14="http://schemas.microsoft.com/office/powerpoint/2010/main" val="365081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90BBBB4-679D-43C8-BDA3-12720CBFF6C4}" type="slidenum">
              <a:rPr lang="fr-FR" smtClean="0"/>
              <a:t>11</a:t>
            </a:fld>
            <a:endParaRPr lang="fr-FR"/>
          </a:p>
        </p:txBody>
      </p:sp>
    </p:spTree>
    <p:extLst>
      <p:ext uri="{BB962C8B-B14F-4D97-AF65-F5344CB8AC3E}">
        <p14:creationId xmlns:p14="http://schemas.microsoft.com/office/powerpoint/2010/main" val="21523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B3719BE-DC2C-4D8B-BC17-8A7FD1CF8CC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A7807E8D-2854-4E77-843E-65A56F63C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25D4B83-BBF9-479A-8DA5-0B85078AA13C}"/>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45FC0635-E6AE-4952-971F-BBFD444CB9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534D4081-E708-4DAE-94BE-81E521BD56EF}"/>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408651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CB2D153-32B7-4C6D-8396-7FD5F02156B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ADED1FAA-26BB-4990-976E-7C9E51520EE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E40DF86-149F-4091-9286-8F5EFB2FBB70}"/>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3B22A94D-FD3E-4AC3-B718-4183DA74A0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E6F14A9C-2BA1-4A7D-AAD7-7398D9FA14D3}"/>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86020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E1800462-D1C3-4118-9E69-91528EEDEB3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D620173D-61C6-44CF-99C3-40629D3BCAD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E2756B4-DFE0-4AA2-B3F7-07263381D112}"/>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FFE574D4-6A0D-4E8D-A293-13FB5BF8E4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37C4D0D1-FA73-4D0C-B02C-C0869D741F03}"/>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27593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11877D6-2260-4D9C-B868-4BF29D69B0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69DAD35C-CEC3-4CCE-B17A-37C23AFE773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51827A5-9DA5-4F11-AE2E-7494C93AC854}"/>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20FAFECB-B396-46F8-824D-0931FE1C4E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6E4880C2-74F0-4C64-AFD1-5F50AA66237A}"/>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316296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54AF20-AF8A-44A2-9E4E-EE0E8548BE2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BA2F7912-27E3-48DC-B785-66A054BB93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212ABF23-BF53-4FC6-97A8-3D31B159E1C0}"/>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FB5EA083-9273-477A-A79E-BCAB835521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9F65EF74-E7DE-497B-9F21-0E8902D1853F}"/>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188818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28843EC-A102-4BE9-84FC-AD0CEB66AA6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DEFFCC0A-FE58-46C3-A3BD-D7AEFF5D9A5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D430CEC9-4F29-4591-9A1E-716371BF13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DABF6288-FF8F-4A62-A628-612C4FA1CC69}"/>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6" name="Espace réservé du pied de page 5">
            <a:extLst>
              <a:ext uri="{FF2B5EF4-FFF2-40B4-BE49-F238E27FC236}">
                <a16:creationId xmlns="" xmlns:a16="http://schemas.microsoft.com/office/drawing/2014/main" id="{BB168184-472C-4DDC-AEB0-5F305CBB12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295F04F1-5630-4E29-BCAD-7566FDE2C1B9}"/>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263590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552CE25-7543-4ADB-BD38-FE020243DA0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730632E2-5024-4F46-BF2F-C92B9A36E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90F26413-6126-4A61-A7E7-3BF66B6216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21D2C05C-221A-4AC7-B466-31471DBEE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C0E10B76-D3D3-4287-B9B6-D8B5C08CA8F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BED3D723-6AA3-4806-9197-C78EC1E8FB20}"/>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8" name="Espace réservé du pied de page 7">
            <a:extLst>
              <a:ext uri="{FF2B5EF4-FFF2-40B4-BE49-F238E27FC236}">
                <a16:creationId xmlns="" xmlns:a16="http://schemas.microsoft.com/office/drawing/2014/main" id="{DA9F2944-C2B5-4726-9D74-9E0300FD719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0CF1FF2F-68C3-44EA-B35A-F86C2BA5F570}"/>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340854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E5BD22-C4C8-49B8-9BC2-E9C1B9892F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9CE4E910-8931-4C36-B394-9998E75ACE56}"/>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4" name="Espace réservé du pied de page 3">
            <a:extLst>
              <a:ext uri="{FF2B5EF4-FFF2-40B4-BE49-F238E27FC236}">
                <a16:creationId xmlns="" xmlns:a16="http://schemas.microsoft.com/office/drawing/2014/main" id="{DF480F28-5A18-4664-A8A9-F28DC2B8E64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5C7F28F7-7F19-4BE8-B600-DE9C62C2B551}"/>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231895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CA1C60E3-1456-41FA-804C-BEC6D833D85D}"/>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3" name="Espace réservé du pied de page 2">
            <a:extLst>
              <a:ext uri="{FF2B5EF4-FFF2-40B4-BE49-F238E27FC236}">
                <a16:creationId xmlns="" xmlns:a16="http://schemas.microsoft.com/office/drawing/2014/main" id="{63FBE25C-623B-4A23-9186-DD907C1A149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280EF85B-C44B-4987-BF32-2A13FE59CC3C}"/>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355182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0E6E992-F18C-40A4-8AD6-37DBABAC52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CEAA662F-2169-4181-8465-5FB9D4F3A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B2093FCD-1497-4610-A5A5-F007FE1F4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2F3D066C-E1EE-4C6A-9A72-D812397886DA}"/>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6" name="Espace réservé du pied de page 5">
            <a:extLst>
              <a:ext uri="{FF2B5EF4-FFF2-40B4-BE49-F238E27FC236}">
                <a16:creationId xmlns="" xmlns:a16="http://schemas.microsoft.com/office/drawing/2014/main" id="{B23C8766-853F-4187-8E67-5F1D1D51F4B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873E7BB5-3352-4B88-828F-67C3F37E6AE5}"/>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238162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6228DE7-35F2-406E-8C53-2031E1EC5B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B4BD8BCF-81E9-4BE4-9BB5-488E0F037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30BA6D95-55DB-4535-83D8-230542D3F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00441F4E-5F0F-4438-96A2-026E8818CD3B}"/>
              </a:ext>
            </a:extLst>
          </p:cNvPr>
          <p:cNvSpPr>
            <a:spLocks noGrp="1"/>
          </p:cNvSpPr>
          <p:nvPr>
            <p:ph type="dt" sz="half" idx="10"/>
          </p:nvPr>
        </p:nvSpPr>
        <p:spPr/>
        <p:txBody>
          <a:bodyPr/>
          <a:lstStyle/>
          <a:p>
            <a:fld id="{0032AE4F-9BBA-4716-8D9B-92EFBBF0C3B0}" type="datetimeFigureOut">
              <a:rPr lang="fr-FR" smtClean="0"/>
              <a:t>19/11/2020</a:t>
            </a:fld>
            <a:endParaRPr lang="fr-FR"/>
          </a:p>
        </p:txBody>
      </p:sp>
      <p:sp>
        <p:nvSpPr>
          <p:cNvPr id="6" name="Espace réservé du pied de page 5">
            <a:extLst>
              <a:ext uri="{FF2B5EF4-FFF2-40B4-BE49-F238E27FC236}">
                <a16:creationId xmlns="" xmlns:a16="http://schemas.microsoft.com/office/drawing/2014/main" id="{C9888B24-73FA-4614-825B-62D6ADC4E6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3AB87A8-BF1F-4A92-918B-DB9E067611B6}"/>
              </a:ext>
            </a:extLst>
          </p:cNvPr>
          <p:cNvSpPr>
            <a:spLocks noGrp="1"/>
          </p:cNvSpPr>
          <p:nvPr>
            <p:ph type="sldNum" sz="quarter" idx="12"/>
          </p:nvPr>
        </p:nvSpPr>
        <p:spPr/>
        <p:txBody>
          <a:bodyPr/>
          <a:lstStyle/>
          <a:p>
            <a:fld id="{1929063F-79A2-409B-B3DF-18CC1A863428}" type="slidenum">
              <a:rPr lang="fr-FR" smtClean="0"/>
              <a:t>‹N°›</a:t>
            </a:fld>
            <a:endParaRPr lang="fr-FR"/>
          </a:p>
        </p:txBody>
      </p:sp>
    </p:spTree>
    <p:extLst>
      <p:ext uri="{BB962C8B-B14F-4D97-AF65-F5344CB8AC3E}">
        <p14:creationId xmlns:p14="http://schemas.microsoft.com/office/powerpoint/2010/main" val="262498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CD2836EF-8D89-45C1-ABA7-8653BA0AD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0F036CE8-C700-4DB0-8AD2-2C7AA6286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7B85798-CFFB-430D-B999-A8ED7C1A9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2AE4F-9BBA-4716-8D9B-92EFBBF0C3B0}" type="datetimeFigureOut">
              <a:rPr lang="fr-FR" smtClean="0"/>
              <a:t>19/11/2020</a:t>
            </a:fld>
            <a:endParaRPr lang="fr-FR"/>
          </a:p>
        </p:txBody>
      </p:sp>
      <p:sp>
        <p:nvSpPr>
          <p:cNvPr id="5" name="Espace réservé du pied de page 4">
            <a:extLst>
              <a:ext uri="{FF2B5EF4-FFF2-40B4-BE49-F238E27FC236}">
                <a16:creationId xmlns="" xmlns:a16="http://schemas.microsoft.com/office/drawing/2014/main" id="{46440534-C700-4338-8AC0-6620C40ED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113845F0-1770-491E-B4EB-558A34E70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9063F-79A2-409B-B3DF-18CC1A863428}" type="slidenum">
              <a:rPr lang="fr-FR" smtClean="0"/>
              <a:t>‹N°›</a:t>
            </a:fld>
            <a:endParaRPr lang="fr-FR"/>
          </a:p>
        </p:txBody>
      </p:sp>
    </p:spTree>
    <p:extLst>
      <p:ext uri="{BB962C8B-B14F-4D97-AF65-F5344CB8AC3E}">
        <p14:creationId xmlns:p14="http://schemas.microsoft.com/office/powerpoint/2010/main" val="3148013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cran, moniteur, télévision, photo&#10;&#10;Description générée automatiquement">
            <a:extLst>
              <a:ext uri="{FF2B5EF4-FFF2-40B4-BE49-F238E27FC236}">
                <a16:creationId xmlns="" xmlns:a16="http://schemas.microsoft.com/office/drawing/2014/main" id="{EE6F76AB-5DCF-4D9A-8F2D-E90046D5E2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77325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180562" y="1906363"/>
            <a:ext cx="10032642" cy="2677656"/>
          </a:xfrm>
          <a:prstGeom prst="rect">
            <a:avLst/>
          </a:prstGeom>
        </p:spPr>
        <p:txBody>
          <a:bodyPr wrap="square">
            <a:spAutoFit/>
          </a:bodyPr>
          <a:lstStyle/>
          <a:p>
            <a:r>
              <a:rPr lang="fr-FR" sz="2400" dirty="0"/>
              <a:t>Le Guichet Entreprises adresse concomitamment votre dossier  :</a:t>
            </a:r>
          </a:p>
          <a:p>
            <a:endParaRPr lang="fr-FR" sz="2400" dirty="0"/>
          </a:p>
          <a:p>
            <a:pPr marL="285750" indent="-285750">
              <a:buFontTx/>
              <a:buChar char="-"/>
            </a:pPr>
            <a:r>
              <a:rPr lang="fr-FR" sz="2400" dirty="0"/>
              <a:t>Au CFE (Centre de Formalités des Entreprises) qui est l’interlocuteur unique entre le déclarant et les administrations ; </a:t>
            </a:r>
          </a:p>
          <a:p>
            <a:pPr marL="285750" indent="-285750">
              <a:buFontTx/>
              <a:buChar char="-"/>
            </a:pPr>
            <a:endParaRPr lang="fr-FR" sz="2400" dirty="0"/>
          </a:p>
          <a:p>
            <a:pPr marL="285750" indent="-285750">
              <a:buFontTx/>
              <a:buChar char="-"/>
            </a:pPr>
            <a:r>
              <a:rPr lang="fr-FR" sz="2400" dirty="0"/>
              <a:t>Le cas échéant, au teneur de registre (RCS, RM, RSAC, RSEIRL).</a:t>
            </a:r>
          </a:p>
          <a:p>
            <a:pPr lvl="0">
              <a:defRPr/>
            </a:pPr>
            <a:endParaRPr lang="fr-FR" sz="2400" dirty="0">
              <a:cs typeface="Arial"/>
            </a:endParaRPr>
          </a:p>
        </p:txBody>
      </p:sp>
      <p:sp>
        <p:nvSpPr>
          <p:cNvPr id="4" name="Rectangle 3"/>
          <p:cNvSpPr/>
          <p:nvPr/>
        </p:nvSpPr>
        <p:spPr>
          <a:xfrm>
            <a:off x="1180562" y="943368"/>
            <a:ext cx="5511060" cy="523220"/>
          </a:xfrm>
          <a:prstGeom prst="rect">
            <a:avLst/>
          </a:prstGeom>
        </p:spPr>
        <p:txBody>
          <a:bodyPr wrap="none">
            <a:spAutoFit/>
          </a:bodyPr>
          <a:lstStyle/>
          <a:p>
            <a:r>
              <a:rPr lang="fr-FR" sz="2800" b="1" dirty="0">
                <a:solidFill>
                  <a:schemeClr val="accent2"/>
                </a:solidFill>
              </a:rPr>
              <a:t>Comment mon dossier est-il traité </a:t>
            </a:r>
            <a:r>
              <a:rPr lang="fr-FR" sz="2800" b="1" dirty="0" smtClean="0">
                <a:solidFill>
                  <a:schemeClr val="accent2"/>
                </a:solidFill>
              </a:rPr>
              <a:t>?</a:t>
            </a:r>
            <a:endParaRPr lang="fr-FR" sz="2800" b="1" dirty="0">
              <a:solidFill>
                <a:schemeClr val="accent2"/>
              </a:solidFill>
            </a:endParaRPr>
          </a:p>
        </p:txBody>
      </p:sp>
    </p:spTree>
    <p:extLst>
      <p:ext uri="{BB962C8B-B14F-4D97-AF65-F5344CB8AC3E}">
        <p14:creationId xmlns:p14="http://schemas.microsoft.com/office/powerpoint/2010/main" val="281784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180562" y="1906363"/>
            <a:ext cx="10032642" cy="3046988"/>
          </a:xfrm>
          <a:prstGeom prst="rect">
            <a:avLst/>
          </a:prstGeom>
        </p:spPr>
        <p:txBody>
          <a:bodyPr wrap="square">
            <a:spAutoFit/>
          </a:bodyPr>
          <a:lstStyle/>
          <a:p>
            <a:r>
              <a:rPr lang="fr-FR" sz="2400" dirty="0"/>
              <a:t>Le CFE compétent est déterminé en fonction  :</a:t>
            </a:r>
          </a:p>
          <a:p>
            <a:pPr marL="342900" indent="-342900">
              <a:buFontTx/>
              <a:buChar char="-"/>
            </a:pPr>
            <a:endParaRPr lang="fr-FR" sz="2400" dirty="0"/>
          </a:p>
          <a:p>
            <a:pPr marL="800100" lvl="1" indent="-342900">
              <a:buFontTx/>
              <a:buChar char="-"/>
            </a:pPr>
            <a:r>
              <a:rPr lang="fr-FR" sz="2400" dirty="0"/>
              <a:t>de la nature de l’activité ;</a:t>
            </a:r>
          </a:p>
          <a:p>
            <a:pPr marL="342900" indent="-342900">
              <a:buFontTx/>
              <a:buChar char="-"/>
            </a:pPr>
            <a:endParaRPr lang="fr-FR" sz="2400" dirty="0"/>
          </a:p>
          <a:p>
            <a:pPr marL="800100" lvl="1" indent="-342900">
              <a:buFontTx/>
              <a:buChar char="-"/>
            </a:pPr>
            <a:r>
              <a:rPr lang="fr-FR" sz="2400" dirty="0"/>
              <a:t>de la forme juridique choisie ;</a:t>
            </a:r>
          </a:p>
          <a:p>
            <a:pPr marL="342900" indent="-342900">
              <a:buFontTx/>
              <a:buChar char="-"/>
            </a:pPr>
            <a:endParaRPr lang="fr-FR" sz="2400" dirty="0"/>
          </a:p>
          <a:p>
            <a:pPr marL="800100" lvl="1" indent="-342900">
              <a:buFontTx/>
              <a:buChar char="-"/>
            </a:pPr>
            <a:r>
              <a:rPr lang="fr-FR" sz="2400" dirty="0"/>
              <a:t>de la localisation géographique du siège de l’activité.</a:t>
            </a:r>
          </a:p>
          <a:p>
            <a:pPr marL="342900" lvl="0" indent="-342900">
              <a:buFontTx/>
              <a:buChar char="-"/>
              <a:defRPr/>
            </a:pPr>
            <a:endParaRPr lang="fr-FR" sz="2400" dirty="0">
              <a:cs typeface="Arial"/>
            </a:endParaRPr>
          </a:p>
        </p:txBody>
      </p:sp>
      <p:sp>
        <p:nvSpPr>
          <p:cNvPr id="3" name="Rectangle 2"/>
          <p:cNvSpPr/>
          <p:nvPr/>
        </p:nvSpPr>
        <p:spPr>
          <a:xfrm>
            <a:off x="1180562" y="789480"/>
            <a:ext cx="8079347" cy="523220"/>
          </a:xfrm>
          <a:prstGeom prst="rect">
            <a:avLst/>
          </a:prstGeom>
        </p:spPr>
        <p:txBody>
          <a:bodyPr wrap="square">
            <a:spAutoFit/>
          </a:bodyPr>
          <a:lstStyle/>
          <a:p>
            <a:pPr lvl="0"/>
            <a:r>
              <a:rPr lang="fr-FR" sz="2800" b="1" dirty="0">
                <a:solidFill>
                  <a:schemeClr val="accent2"/>
                </a:solidFill>
              </a:rPr>
              <a:t>A quel CFE mon dossier est-il envoyé ? </a:t>
            </a:r>
            <a:endParaRPr kumimoji="0" lang="fr-FR" sz="2800" b="1"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847369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079679" y="1637669"/>
            <a:ext cx="10032642" cy="4893647"/>
          </a:xfrm>
          <a:prstGeom prst="rect">
            <a:avLst/>
          </a:prstGeom>
        </p:spPr>
        <p:txBody>
          <a:bodyPr wrap="square">
            <a:spAutoFit/>
          </a:bodyPr>
          <a:lstStyle/>
          <a:p>
            <a:pPr marL="342900" indent="-342900">
              <a:buFontTx/>
              <a:buChar char="-"/>
            </a:pPr>
            <a:r>
              <a:rPr lang="fr-FR" sz="2200" b="1" dirty="0"/>
              <a:t>Chambres des métiers et de l’artisanat (CMA) </a:t>
            </a:r>
            <a:r>
              <a:rPr lang="fr-FR" sz="2200" dirty="0"/>
              <a:t>: entreprises exerçant une activité artisanale </a:t>
            </a:r>
            <a:r>
              <a:rPr lang="fr-FR" sz="2200" dirty="0" smtClean="0"/>
              <a:t>;</a:t>
            </a:r>
          </a:p>
          <a:p>
            <a:pPr marL="342900" indent="-342900">
              <a:buFontTx/>
              <a:buChar char="-"/>
            </a:pPr>
            <a:endParaRPr lang="fr-FR" sz="2200" dirty="0"/>
          </a:p>
          <a:p>
            <a:pPr marL="342900" indent="-342900">
              <a:buFontTx/>
              <a:buChar char="-"/>
            </a:pPr>
            <a:r>
              <a:rPr lang="fr-FR" sz="2200" b="1" dirty="0"/>
              <a:t>Chambres de commerce et d’industrie (CCI) </a:t>
            </a:r>
            <a:r>
              <a:rPr lang="fr-FR" sz="2200" dirty="0"/>
              <a:t>: commerçants et sociétés commerciales hors activité artisanale </a:t>
            </a:r>
            <a:r>
              <a:rPr lang="fr-FR" sz="2200" dirty="0" smtClean="0"/>
              <a:t>;</a:t>
            </a:r>
          </a:p>
          <a:p>
            <a:pPr marL="342900" indent="-342900">
              <a:buFontTx/>
              <a:buChar char="-"/>
            </a:pPr>
            <a:endParaRPr lang="fr-FR" sz="2200" dirty="0"/>
          </a:p>
          <a:p>
            <a:pPr marL="342900" indent="-342900">
              <a:buFontTx/>
              <a:buChar char="-"/>
            </a:pPr>
            <a:r>
              <a:rPr lang="fr-FR" sz="2200" b="1" dirty="0"/>
              <a:t>Chambres d’agricultures (CA) </a:t>
            </a:r>
            <a:r>
              <a:rPr lang="fr-FR" sz="2200" dirty="0"/>
              <a:t>: agriculteurs </a:t>
            </a:r>
            <a:r>
              <a:rPr lang="fr-FR" sz="2200" dirty="0" smtClean="0"/>
              <a:t>;</a:t>
            </a:r>
          </a:p>
          <a:p>
            <a:pPr marL="342900" indent="-342900">
              <a:buFontTx/>
              <a:buChar char="-"/>
            </a:pPr>
            <a:endParaRPr lang="fr-FR" sz="2200" dirty="0"/>
          </a:p>
          <a:p>
            <a:pPr marL="342900" indent="-342900">
              <a:buFontTx/>
              <a:buChar char="-"/>
            </a:pPr>
            <a:r>
              <a:rPr lang="fr-FR" sz="2200" b="1" dirty="0"/>
              <a:t>Greffes du Tribunal de Commerce (GTC) </a:t>
            </a:r>
            <a:r>
              <a:rPr lang="fr-FR" sz="2200" dirty="0"/>
              <a:t>: sociétés civiles et agents commerciaux </a:t>
            </a:r>
            <a:r>
              <a:rPr lang="fr-FR" sz="2200" dirty="0" smtClean="0"/>
              <a:t>;</a:t>
            </a:r>
          </a:p>
          <a:p>
            <a:pPr marL="342900" indent="-342900">
              <a:buFontTx/>
              <a:buChar char="-"/>
            </a:pPr>
            <a:endParaRPr lang="fr-FR" sz="2200" dirty="0"/>
          </a:p>
          <a:p>
            <a:pPr marL="342900" indent="-342900">
              <a:buFontTx/>
              <a:buChar char="-"/>
            </a:pPr>
            <a:r>
              <a:rPr lang="fr-FR" sz="2200" b="1" dirty="0"/>
              <a:t>URSSAF (ACOSS) </a:t>
            </a:r>
            <a:r>
              <a:rPr lang="fr-FR" sz="2200" dirty="0"/>
              <a:t>: activités </a:t>
            </a:r>
            <a:r>
              <a:rPr lang="fr-FR" sz="2200" dirty="0" smtClean="0"/>
              <a:t>libérales </a:t>
            </a:r>
            <a:r>
              <a:rPr lang="fr-FR" sz="2200" dirty="0"/>
              <a:t>exercées en entreprises individuelles </a:t>
            </a:r>
            <a:endParaRPr lang="fr-FR" sz="2200" dirty="0" smtClean="0"/>
          </a:p>
          <a:p>
            <a:r>
              <a:rPr lang="fr-FR" sz="2200" dirty="0"/>
              <a:t> </a:t>
            </a:r>
            <a:r>
              <a:rPr lang="fr-FR" sz="2200" dirty="0" smtClean="0"/>
              <a:t>    (</a:t>
            </a:r>
            <a:r>
              <a:rPr lang="fr-FR" sz="2200" dirty="0"/>
              <a:t>micro-entrepreneurs ou non</a:t>
            </a:r>
            <a:r>
              <a:rPr lang="fr-FR" sz="2200" dirty="0" smtClean="0"/>
              <a:t>).</a:t>
            </a:r>
          </a:p>
          <a:p>
            <a:pPr marL="342900" indent="-342900">
              <a:buFontTx/>
              <a:buChar char="-"/>
            </a:pPr>
            <a:endParaRPr lang="fr-FR" sz="2400" dirty="0"/>
          </a:p>
          <a:p>
            <a:pPr marL="342900" lvl="0" indent="-342900">
              <a:buFontTx/>
              <a:buChar char="-"/>
              <a:defRPr/>
            </a:pPr>
            <a:endParaRPr lang="fr-FR" sz="2400" dirty="0">
              <a:cs typeface="Arial"/>
            </a:endParaRPr>
          </a:p>
        </p:txBody>
      </p:sp>
      <p:sp>
        <p:nvSpPr>
          <p:cNvPr id="3" name="Rectangle 2"/>
          <p:cNvSpPr/>
          <p:nvPr/>
        </p:nvSpPr>
        <p:spPr>
          <a:xfrm>
            <a:off x="1180562" y="802359"/>
            <a:ext cx="10230120" cy="523220"/>
          </a:xfrm>
          <a:prstGeom prst="rect">
            <a:avLst/>
          </a:prstGeom>
        </p:spPr>
        <p:txBody>
          <a:bodyPr wrap="square">
            <a:spAutoFit/>
          </a:bodyPr>
          <a:lstStyle/>
          <a:p>
            <a:pPr lvl="0"/>
            <a:r>
              <a:rPr lang="fr-FR" sz="2800" b="1" dirty="0">
                <a:solidFill>
                  <a:schemeClr val="accent2"/>
                </a:solidFill>
              </a:rPr>
              <a:t>CFE compétent en fonction de l’activité et du statut juridique</a:t>
            </a:r>
            <a:endParaRPr kumimoji="0" lang="fr-FR" sz="2800" b="1"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24436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180562" y="2409956"/>
            <a:ext cx="10032642" cy="2308324"/>
          </a:xfrm>
          <a:prstGeom prst="rect">
            <a:avLst/>
          </a:prstGeom>
        </p:spPr>
        <p:txBody>
          <a:bodyPr wrap="square">
            <a:spAutoFit/>
          </a:bodyPr>
          <a:lstStyle/>
          <a:p>
            <a:r>
              <a:rPr lang="fr-FR" sz="2400" dirty="0"/>
              <a:t>Le délai de traitement de votre dossier dépend </a:t>
            </a:r>
            <a:r>
              <a:rPr lang="fr-FR" sz="2400" b="1" dirty="0"/>
              <a:t>uniquement</a:t>
            </a:r>
            <a:r>
              <a:rPr lang="fr-FR" sz="2400" dirty="0"/>
              <a:t> du CFE compétent où il a été envoyé. </a:t>
            </a:r>
          </a:p>
          <a:p>
            <a:endParaRPr lang="fr-FR" sz="2400" dirty="0"/>
          </a:p>
          <a:p>
            <a:endParaRPr lang="fr-FR" sz="2400" dirty="0"/>
          </a:p>
          <a:p>
            <a:r>
              <a:rPr lang="fr-FR" sz="2400" dirty="0"/>
              <a:t>Pour toute information concernant votre dossier vous devez contacter ce CFE. </a:t>
            </a:r>
          </a:p>
          <a:p>
            <a:pPr lvl="0">
              <a:defRPr/>
            </a:pPr>
            <a:endParaRPr lang="fr-FR" sz="2400" dirty="0">
              <a:cs typeface="Arial"/>
            </a:endParaRPr>
          </a:p>
        </p:txBody>
      </p:sp>
      <p:sp>
        <p:nvSpPr>
          <p:cNvPr id="4" name="Rectangle 3"/>
          <p:cNvSpPr/>
          <p:nvPr/>
        </p:nvSpPr>
        <p:spPr>
          <a:xfrm>
            <a:off x="1180562" y="943368"/>
            <a:ext cx="5680081" cy="523220"/>
          </a:xfrm>
          <a:prstGeom prst="rect">
            <a:avLst/>
          </a:prstGeom>
        </p:spPr>
        <p:txBody>
          <a:bodyPr wrap="none">
            <a:spAutoFit/>
          </a:bodyPr>
          <a:lstStyle/>
          <a:p>
            <a:r>
              <a:rPr lang="fr-FR" sz="2800" b="1" dirty="0">
                <a:solidFill>
                  <a:schemeClr val="accent2"/>
                </a:solidFill>
              </a:rPr>
              <a:t>Quels sont les délais de traitement ? </a:t>
            </a:r>
          </a:p>
        </p:txBody>
      </p:sp>
    </p:spTree>
    <p:extLst>
      <p:ext uri="{BB962C8B-B14F-4D97-AF65-F5344CB8AC3E}">
        <p14:creationId xmlns:p14="http://schemas.microsoft.com/office/powerpoint/2010/main" val="2869454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4" name="Rectangle 3"/>
          <p:cNvSpPr/>
          <p:nvPr/>
        </p:nvSpPr>
        <p:spPr>
          <a:xfrm>
            <a:off x="1180562" y="943368"/>
            <a:ext cx="8589531" cy="523220"/>
          </a:xfrm>
          <a:prstGeom prst="rect">
            <a:avLst/>
          </a:prstGeom>
        </p:spPr>
        <p:txBody>
          <a:bodyPr wrap="none">
            <a:spAutoFit/>
          </a:bodyPr>
          <a:lstStyle/>
          <a:p>
            <a:r>
              <a:rPr lang="fr-FR" sz="2800" b="1" dirty="0">
                <a:solidFill>
                  <a:schemeClr val="accent2"/>
                </a:solidFill>
              </a:rPr>
              <a:t>Comment faire ma formalité sur guichet-entreprises.fr ? </a:t>
            </a:r>
          </a:p>
        </p:txBody>
      </p:sp>
      <p:pic>
        <p:nvPicPr>
          <p:cNvPr id="3" name="Image 2"/>
          <p:cNvPicPr>
            <a:picLocks noChangeAspect="1"/>
          </p:cNvPicPr>
          <p:nvPr/>
        </p:nvPicPr>
        <p:blipFill>
          <a:blip r:embed="rId4"/>
          <a:stretch>
            <a:fillRect/>
          </a:stretch>
        </p:blipFill>
        <p:spPr>
          <a:xfrm>
            <a:off x="2767295" y="1466588"/>
            <a:ext cx="6170643" cy="4769252"/>
          </a:xfrm>
          <a:prstGeom prst="rect">
            <a:avLst/>
          </a:prstGeom>
        </p:spPr>
      </p:pic>
    </p:spTree>
    <p:extLst>
      <p:ext uri="{BB962C8B-B14F-4D97-AF65-F5344CB8AC3E}">
        <p14:creationId xmlns:p14="http://schemas.microsoft.com/office/powerpoint/2010/main" val="419558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1801357" y="736649"/>
            <a:ext cx="8316117" cy="5382987"/>
          </a:xfrm>
          <a:prstGeom prst="rect">
            <a:avLst/>
          </a:prstGeom>
        </p:spPr>
      </p:pic>
    </p:spTree>
    <p:extLst>
      <p:ext uri="{BB962C8B-B14F-4D97-AF65-F5344CB8AC3E}">
        <p14:creationId xmlns:p14="http://schemas.microsoft.com/office/powerpoint/2010/main" val="391615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1909682" y="581912"/>
            <a:ext cx="7944148" cy="5692462"/>
          </a:xfrm>
          <a:prstGeom prst="rect">
            <a:avLst/>
          </a:prstGeom>
        </p:spPr>
      </p:pic>
    </p:spTree>
    <p:extLst>
      <p:ext uri="{BB962C8B-B14F-4D97-AF65-F5344CB8AC3E}">
        <p14:creationId xmlns:p14="http://schemas.microsoft.com/office/powerpoint/2010/main" val="343135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579550" y="1164396"/>
            <a:ext cx="10692730" cy="3742456"/>
          </a:xfrm>
          <a:prstGeom prst="rect">
            <a:avLst/>
          </a:prstGeom>
        </p:spPr>
      </p:pic>
    </p:spTree>
    <p:extLst>
      <p:ext uri="{BB962C8B-B14F-4D97-AF65-F5344CB8AC3E}">
        <p14:creationId xmlns:p14="http://schemas.microsoft.com/office/powerpoint/2010/main" val="386260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876990" y="797586"/>
            <a:ext cx="10404904" cy="4592702"/>
          </a:xfrm>
          <a:prstGeom prst="rect">
            <a:avLst/>
          </a:prstGeom>
        </p:spPr>
      </p:pic>
    </p:spTree>
    <p:extLst>
      <p:ext uri="{BB962C8B-B14F-4D97-AF65-F5344CB8AC3E}">
        <p14:creationId xmlns:p14="http://schemas.microsoft.com/office/powerpoint/2010/main" val="83861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2703489" y="803926"/>
            <a:ext cx="6414753" cy="5248434"/>
          </a:xfrm>
          <a:prstGeom prst="rect">
            <a:avLst/>
          </a:prstGeom>
        </p:spPr>
      </p:pic>
    </p:spTree>
    <p:extLst>
      <p:ext uri="{BB962C8B-B14F-4D97-AF65-F5344CB8AC3E}">
        <p14:creationId xmlns:p14="http://schemas.microsoft.com/office/powerpoint/2010/main" val="378643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 télévision, écran, moniteur&#10;&#10;Description générée automatiquement">
            <a:extLst>
              <a:ext uri="{FF2B5EF4-FFF2-40B4-BE49-F238E27FC236}">
                <a16:creationId xmlns="" xmlns:a16="http://schemas.microsoft.com/office/drawing/2014/main" id="{1B0F89F4-1B1A-4831-9169-6AEC3A114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6" name="ZoneTexte 5">
            <a:extLst>
              <a:ext uri="{FF2B5EF4-FFF2-40B4-BE49-F238E27FC236}">
                <a16:creationId xmlns="" xmlns:a16="http://schemas.microsoft.com/office/drawing/2014/main" id="{650AE54D-CD81-41AF-AD59-0D0378260E1D}"/>
              </a:ext>
            </a:extLst>
          </p:cNvPr>
          <p:cNvSpPr txBox="1"/>
          <p:nvPr/>
        </p:nvSpPr>
        <p:spPr>
          <a:xfrm>
            <a:off x="1159099" y="2446832"/>
            <a:ext cx="9968247" cy="1754326"/>
          </a:xfrm>
          <a:prstGeom prst="rect">
            <a:avLst/>
          </a:prstGeom>
          <a:noFill/>
        </p:spPr>
        <p:txBody>
          <a:bodyPr wrap="square" rtlCol="0">
            <a:spAutoFit/>
          </a:bodyPr>
          <a:lstStyle/>
          <a:p>
            <a:pPr algn="ctr"/>
            <a:r>
              <a:rPr lang="fr-FR" sz="3600" b="1" dirty="0">
                <a:solidFill>
                  <a:schemeClr val="bg1"/>
                </a:solidFill>
                <a:latin typeface="Arial" panose="020B0604020202020204" pitchFamily="34" charset="0"/>
                <a:cs typeface="Arial" panose="020B0604020202020204" pitchFamily="34" charset="0"/>
              </a:rPr>
              <a:t>Créateurs d’entreprise, réalisez vos formalités gratuitement, en ligne et en toute sécurité </a:t>
            </a:r>
            <a:r>
              <a:rPr lang="fr-FR" sz="3600" b="1" dirty="0" smtClean="0">
                <a:solidFill>
                  <a:schemeClr val="bg1"/>
                </a:solidFill>
                <a:latin typeface="Arial" panose="020B0604020202020204" pitchFamily="34" charset="0"/>
                <a:cs typeface="Arial" panose="020B0604020202020204" pitchFamily="34" charset="0"/>
              </a:rPr>
              <a:t>avec le Guichet Entreprises</a:t>
            </a:r>
            <a:endParaRPr lang="fr-FR" sz="3600" b="1" dirty="0">
              <a:solidFill>
                <a:schemeClr val="bg1"/>
              </a:solidFill>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274" y="4809284"/>
            <a:ext cx="1568020" cy="1127595"/>
          </a:xfrm>
          <a:prstGeom prst="rect">
            <a:avLst/>
          </a:prstGeom>
        </p:spPr>
      </p:pic>
    </p:spTree>
    <p:extLst>
      <p:ext uri="{BB962C8B-B14F-4D97-AF65-F5344CB8AC3E}">
        <p14:creationId xmlns:p14="http://schemas.microsoft.com/office/powerpoint/2010/main" val="39913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1674254" y="766372"/>
            <a:ext cx="8546060" cy="5323542"/>
          </a:xfrm>
          <a:prstGeom prst="rect">
            <a:avLst/>
          </a:prstGeom>
        </p:spPr>
      </p:pic>
    </p:spTree>
    <p:extLst>
      <p:ext uri="{BB962C8B-B14F-4D97-AF65-F5344CB8AC3E}">
        <p14:creationId xmlns:p14="http://schemas.microsoft.com/office/powerpoint/2010/main" val="160594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2186834" y="734096"/>
            <a:ext cx="7069986" cy="5447763"/>
          </a:xfrm>
          <a:prstGeom prst="rect">
            <a:avLst/>
          </a:prstGeom>
        </p:spPr>
      </p:pic>
    </p:spTree>
    <p:extLst>
      <p:ext uri="{BB962C8B-B14F-4D97-AF65-F5344CB8AC3E}">
        <p14:creationId xmlns:p14="http://schemas.microsoft.com/office/powerpoint/2010/main" val="19047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2166109" y="611465"/>
            <a:ext cx="7338499" cy="5563215"/>
          </a:xfrm>
          <a:prstGeom prst="rect">
            <a:avLst/>
          </a:prstGeom>
        </p:spPr>
      </p:pic>
    </p:spTree>
    <p:extLst>
      <p:ext uri="{BB962C8B-B14F-4D97-AF65-F5344CB8AC3E}">
        <p14:creationId xmlns:p14="http://schemas.microsoft.com/office/powerpoint/2010/main" val="82313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2196548" y="553791"/>
            <a:ext cx="7146435" cy="5653825"/>
          </a:xfrm>
          <a:prstGeom prst="rect">
            <a:avLst/>
          </a:prstGeom>
        </p:spPr>
      </p:pic>
    </p:spTree>
    <p:extLst>
      <p:ext uri="{BB962C8B-B14F-4D97-AF65-F5344CB8AC3E}">
        <p14:creationId xmlns:p14="http://schemas.microsoft.com/office/powerpoint/2010/main" val="1932101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2187606" y="611465"/>
            <a:ext cx="7423362" cy="5673425"/>
          </a:xfrm>
          <a:prstGeom prst="rect">
            <a:avLst/>
          </a:prstGeom>
        </p:spPr>
      </p:pic>
    </p:spTree>
    <p:extLst>
      <p:ext uri="{BB962C8B-B14F-4D97-AF65-F5344CB8AC3E}">
        <p14:creationId xmlns:p14="http://schemas.microsoft.com/office/powerpoint/2010/main" val="2259136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1704029" y="656822"/>
            <a:ext cx="8266522" cy="5602311"/>
          </a:xfrm>
          <a:prstGeom prst="rect">
            <a:avLst/>
          </a:prstGeom>
        </p:spPr>
      </p:pic>
    </p:spTree>
    <p:extLst>
      <p:ext uri="{BB962C8B-B14F-4D97-AF65-F5344CB8AC3E}">
        <p14:creationId xmlns:p14="http://schemas.microsoft.com/office/powerpoint/2010/main" val="1823459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1035881" y="1420194"/>
            <a:ext cx="10120237" cy="4017612"/>
          </a:xfrm>
          <a:prstGeom prst="rect">
            <a:avLst/>
          </a:prstGeom>
        </p:spPr>
      </p:pic>
    </p:spTree>
    <p:extLst>
      <p:ext uri="{BB962C8B-B14F-4D97-AF65-F5344CB8AC3E}">
        <p14:creationId xmlns:p14="http://schemas.microsoft.com/office/powerpoint/2010/main" val="84661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2301884" y="576242"/>
            <a:ext cx="6996663" cy="5703801"/>
          </a:xfrm>
          <a:prstGeom prst="rect">
            <a:avLst/>
          </a:prstGeom>
        </p:spPr>
      </p:pic>
    </p:spTree>
    <p:extLst>
      <p:ext uri="{BB962C8B-B14F-4D97-AF65-F5344CB8AC3E}">
        <p14:creationId xmlns:p14="http://schemas.microsoft.com/office/powerpoint/2010/main" val="43409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978588" y="925730"/>
            <a:ext cx="8520700" cy="5030583"/>
          </a:xfrm>
          <a:prstGeom prst="rect">
            <a:avLst/>
          </a:prstGeom>
        </p:spPr>
      </p:pic>
    </p:spTree>
    <p:extLst>
      <p:ext uri="{BB962C8B-B14F-4D97-AF65-F5344CB8AC3E}">
        <p14:creationId xmlns:p14="http://schemas.microsoft.com/office/powerpoint/2010/main" val="2165521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1407013" y="716936"/>
            <a:ext cx="8348667" cy="5130073"/>
          </a:xfrm>
          <a:prstGeom prst="rect">
            <a:avLst/>
          </a:prstGeom>
        </p:spPr>
      </p:pic>
    </p:spTree>
    <p:extLst>
      <p:ext uri="{BB962C8B-B14F-4D97-AF65-F5344CB8AC3E}">
        <p14:creationId xmlns:p14="http://schemas.microsoft.com/office/powerpoint/2010/main" val="317336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oniteur, écran, télévision, équipement électronique&#10;&#10;Description générée automatiquement">
            <a:extLst>
              <a:ext uri="{FF2B5EF4-FFF2-40B4-BE49-F238E27FC236}">
                <a16:creationId xmlns="" xmlns:a16="http://schemas.microsoft.com/office/drawing/2014/main" id="{74433C6E-3082-4DE4-B181-A016DC84F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 xmlns:a16="http://schemas.microsoft.com/office/drawing/2014/main" id="{1091A852-7BCE-4049-BD7A-92FDB163B429}"/>
              </a:ext>
            </a:extLst>
          </p:cNvPr>
          <p:cNvSpPr txBox="1"/>
          <p:nvPr/>
        </p:nvSpPr>
        <p:spPr>
          <a:xfrm>
            <a:off x="4542741" y="1530880"/>
            <a:ext cx="7009608" cy="1200329"/>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Créateurs d’entreprise, réalisez vos formalités gratuitement, en ligne et en toute sécurité </a:t>
            </a:r>
            <a:r>
              <a:rPr lang="fr-FR" sz="2400" dirty="0" smtClean="0">
                <a:latin typeface="Arial" panose="020B0604020202020204" pitchFamily="34" charset="0"/>
                <a:cs typeface="Arial" panose="020B0604020202020204" pitchFamily="34" charset="0"/>
              </a:rPr>
              <a:t>avec le Guichet Entreprises</a:t>
            </a:r>
            <a:endParaRPr lang="fr-FR" sz="24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 xmlns:a16="http://schemas.microsoft.com/office/drawing/2014/main" id="{BC6A7D13-3C33-4D1B-A550-72A77AB773D2}"/>
              </a:ext>
            </a:extLst>
          </p:cNvPr>
          <p:cNvSpPr txBox="1"/>
          <p:nvPr/>
        </p:nvSpPr>
        <p:spPr>
          <a:xfrm>
            <a:off x="4542741" y="2998560"/>
            <a:ext cx="7140327" cy="923330"/>
          </a:xfrm>
          <a:prstGeom prst="rect">
            <a:avLst/>
          </a:prstGeom>
          <a:noFill/>
        </p:spPr>
        <p:txBody>
          <a:bodyPr wrap="square" rtlCol="0">
            <a:spAutoFit/>
          </a:bodyPr>
          <a:lstStyle/>
          <a:p>
            <a:endParaRPr lang="fr-FR" b="1" dirty="0">
              <a:latin typeface="Arial" panose="020B0604020202020204" pitchFamily="34" charset="0"/>
              <a:ea typeface="Segoe UI" panose="020B0502040204020203" pitchFamily="34" charset="0"/>
              <a:cs typeface="Arial" panose="020B0604020202020204" pitchFamily="34" charset="0"/>
            </a:endParaRPr>
          </a:p>
          <a:p>
            <a:r>
              <a:rPr lang="fr-FR" dirty="0">
                <a:latin typeface="Arial" panose="020B0604020202020204" pitchFamily="34" charset="0"/>
                <a:ea typeface="Segoe UI" panose="020B0502040204020203" pitchFamily="34" charset="0"/>
                <a:cs typeface="Arial" panose="020B0604020202020204" pitchFamily="34" charset="0"/>
              </a:rPr>
              <a:t>Grâce à Guichet-entreprises.fr, réalisez toutes vos formalités d’immatriculation à distance et en 10 mn, la preuve en images.</a:t>
            </a:r>
            <a:endParaRPr lang="fr-FR" dirty="0">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Tree>
    <p:extLst>
      <p:ext uri="{BB962C8B-B14F-4D97-AF65-F5344CB8AC3E}">
        <p14:creationId xmlns:p14="http://schemas.microsoft.com/office/powerpoint/2010/main" val="2461601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1729634" y="618187"/>
            <a:ext cx="7929523" cy="5540815"/>
          </a:xfrm>
          <a:prstGeom prst="rect">
            <a:avLst/>
          </a:prstGeom>
        </p:spPr>
      </p:pic>
    </p:spTree>
    <p:extLst>
      <p:ext uri="{BB962C8B-B14F-4D97-AF65-F5344CB8AC3E}">
        <p14:creationId xmlns:p14="http://schemas.microsoft.com/office/powerpoint/2010/main" val="253481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1112697" y="857484"/>
            <a:ext cx="8863012" cy="4731947"/>
          </a:xfrm>
          <a:prstGeom prst="rect">
            <a:avLst/>
          </a:prstGeom>
        </p:spPr>
      </p:pic>
    </p:spTree>
    <p:extLst>
      <p:ext uri="{BB962C8B-B14F-4D97-AF65-F5344CB8AC3E}">
        <p14:creationId xmlns:p14="http://schemas.microsoft.com/office/powerpoint/2010/main" val="135034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2255269" y="644280"/>
            <a:ext cx="7069035" cy="5561303"/>
          </a:xfrm>
          <a:prstGeom prst="rect">
            <a:avLst/>
          </a:prstGeom>
        </p:spPr>
      </p:pic>
    </p:spTree>
    <p:extLst>
      <p:ext uri="{BB962C8B-B14F-4D97-AF65-F5344CB8AC3E}">
        <p14:creationId xmlns:p14="http://schemas.microsoft.com/office/powerpoint/2010/main" val="4220045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1940615" y="857911"/>
            <a:ext cx="8027634" cy="4838160"/>
          </a:xfrm>
          <a:prstGeom prst="rect">
            <a:avLst/>
          </a:prstGeom>
        </p:spPr>
      </p:pic>
    </p:spTree>
    <p:extLst>
      <p:ext uri="{BB962C8B-B14F-4D97-AF65-F5344CB8AC3E}">
        <p14:creationId xmlns:p14="http://schemas.microsoft.com/office/powerpoint/2010/main" val="148092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878807" y="540912"/>
            <a:ext cx="10526135" cy="4984125"/>
          </a:xfrm>
          <a:prstGeom prst="rect">
            <a:avLst/>
          </a:prstGeom>
        </p:spPr>
      </p:pic>
    </p:spTree>
    <p:extLst>
      <p:ext uri="{BB962C8B-B14F-4D97-AF65-F5344CB8AC3E}">
        <p14:creationId xmlns:p14="http://schemas.microsoft.com/office/powerpoint/2010/main" val="3292400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2562123" y="601458"/>
            <a:ext cx="6767258" cy="5606159"/>
          </a:xfrm>
          <a:prstGeom prst="rect">
            <a:avLst/>
          </a:prstGeom>
        </p:spPr>
      </p:pic>
    </p:spTree>
    <p:extLst>
      <p:ext uri="{BB962C8B-B14F-4D97-AF65-F5344CB8AC3E}">
        <p14:creationId xmlns:p14="http://schemas.microsoft.com/office/powerpoint/2010/main" val="1589965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724045" y="1166104"/>
            <a:ext cx="9749055" cy="3882414"/>
          </a:xfrm>
          <a:prstGeom prst="rect">
            <a:avLst/>
          </a:prstGeom>
        </p:spPr>
      </p:pic>
    </p:spTree>
    <p:extLst>
      <p:ext uri="{BB962C8B-B14F-4D97-AF65-F5344CB8AC3E}">
        <p14:creationId xmlns:p14="http://schemas.microsoft.com/office/powerpoint/2010/main" val="53883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2" name="Image 1"/>
          <p:cNvPicPr>
            <a:picLocks noChangeAspect="1"/>
          </p:cNvPicPr>
          <p:nvPr/>
        </p:nvPicPr>
        <p:blipFill>
          <a:blip r:embed="rId4"/>
          <a:stretch>
            <a:fillRect/>
          </a:stretch>
        </p:blipFill>
        <p:spPr>
          <a:xfrm>
            <a:off x="817243" y="811367"/>
            <a:ext cx="9300231" cy="4622541"/>
          </a:xfrm>
          <a:prstGeom prst="rect">
            <a:avLst/>
          </a:prstGeom>
        </p:spPr>
      </p:pic>
    </p:spTree>
    <p:extLst>
      <p:ext uri="{BB962C8B-B14F-4D97-AF65-F5344CB8AC3E}">
        <p14:creationId xmlns:p14="http://schemas.microsoft.com/office/powerpoint/2010/main" val="2325970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pic>
        <p:nvPicPr>
          <p:cNvPr id="3" name="Image 2"/>
          <p:cNvPicPr>
            <a:picLocks noChangeAspect="1"/>
          </p:cNvPicPr>
          <p:nvPr/>
        </p:nvPicPr>
        <p:blipFill>
          <a:blip r:embed="rId4"/>
          <a:stretch>
            <a:fillRect/>
          </a:stretch>
        </p:blipFill>
        <p:spPr>
          <a:xfrm>
            <a:off x="1980843" y="2700465"/>
            <a:ext cx="8230313" cy="1457070"/>
          </a:xfrm>
          <a:prstGeom prst="rect">
            <a:avLst/>
          </a:prstGeom>
        </p:spPr>
      </p:pic>
    </p:spTree>
    <p:extLst>
      <p:ext uri="{BB962C8B-B14F-4D97-AF65-F5344CB8AC3E}">
        <p14:creationId xmlns:p14="http://schemas.microsoft.com/office/powerpoint/2010/main" val="213500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cran, moniteur, télévision, photo&#10;&#10;Description générée automatiquement">
            <a:extLst>
              <a:ext uri="{FF2B5EF4-FFF2-40B4-BE49-F238E27FC236}">
                <a16:creationId xmlns="" xmlns:a16="http://schemas.microsoft.com/office/drawing/2014/main" id="{EE6F76AB-5DCF-4D9A-8F2D-E90046D5E2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18242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oniteur, écran, télévision, photo&#10;&#10;Description générée automatiquement">
            <a:extLst>
              <a:ext uri="{FF2B5EF4-FFF2-40B4-BE49-F238E27FC236}">
                <a16:creationId xmlns="" xmlns:a16="http://schemas.microsoft.com/office/drawing/2014/main" id="{058A4C97-3F79-4059-9682-56E4FA5F33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7" name="ZoneTexte 6">
            <a:extLst>
              <a:ext uri="{FF2B5EF4-FFF2-40B4-BE49-F238E27FC236}">
                <a16:creationId xmlns="" xmlns:a16="http://schemas.microsoft.com/office/drawing/2014/main" id="{5CEB37F6-8DC4-473F-8530-32929D346B9D}"/>
              </a:ext>
            </a:extLst>
          </p:cNvPr>
          <p:cNvSpPr txBox="1"/>
          <p:nvPr/>
        </p:nvSpPr>
        <p:spPr>
          <a:xfrm>
            <a:off x="4537148" y="852333"/>
            <a:ext cx="4702030"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AVEC LA PARTICIPATION DE</a:t>
            </a:r>
            <a:endParaRPr lang="fr-FR" sz="24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 xmlns:a16="http://schemas.microsoft.com/office/drawing/2014/main" id="{E0492B47-EA5A-46A5-AE1F-102CB092B459}"/>
              </a:ext>
            </a:extLst>
          </p:cNvPr>
          <p:cNvSpPr txBox="1"/>
          <p:nvPr/>
        </p:nvSpPr>
        <p:spPr>
          <a:xfrm>
            <a:off x="4537149" y="2463965"/>
            <a:ext cx="6731866" cy="369332"/>
          </a:xfrm>
          <a:prstGeom prst="rect">
            <a:avLst/>
          </a:prstGeom>
          <a:noFill/>
        </p:spPr>
        <p:txBody>
          <a:bodyPr wrap="square" rtlCol="0">
            <a:spAutoFit/>
          </a:bodyPr>
          <a:lstStyle/>
          <a:p>
            <a:r>
              <a:rPr lang="fr-FR" b="1" dirty="0" smtClean="0">
                <a:latin typeface="Arial" panose="020B0604020202020204" pitchFamily="34" charset="0"/>
                <a:ea typeface="Segoe UI" panose="020B0502040204020203" pitchFamily="34" charset="0"/>
                <a:cs typeface="Arial" panose="020B0604020202020204" pitchFamily="34" charset="0"/>
              </a:rPr>
              <a:t>DUMONT – CHRISTINE </a:t>
            </a:r>
            <a:r>
              <a:rPr lang="fr-FR" b="1" dirty="0" smtClean="0">
                <a:latin typeface="Arial" panose="020B0604020202020204" pitchFamily="34" charset="0"/>
                <a:ea typeface="Segoe UI" panose="020B0502040204020203" pitchFamily="34" charset="0"/>
                <a:cs typeface="Arial" panose="020B0604020202020204" pitchFamily="34" charset="0"/>
              </a:rPr>
              <a:t>– CHARGÉE DE MISSION - INPI</a:t>
            </a:r>
            <a:endParaRPr lang="fr-FR" b="1" dirty="0">
              <a:latin typeface="Arial" panose="020B0604020202020204" pitchFamily="34" charset="0"/>
              <a:ea typeface="Segoe UI" panose="020B0502040204020203" pitchFamily="34" charset="0"/>
              <a:cs typeface="Arial" panose="020B0604020202020204" pitchFamily="3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Tree>
    <p:extLst>
      <p:ext uri="{BB962C8B-B14F-4D97-AF65-F5344CB8AC3E}">
        <p14:creationId xmlns:p14="http://schemas.microsoft.com/office/powerpoint/2010/main" val="68274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4"/>
            <a:ext cx="12192000" cy="685628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3" name="Rectangle 2"/>
          <p:cNvSpPr/>
          <p:nvPr/>
        </p:nvSpPr>
        <p:spPr>
          <a:xfrm>
            <a:off x="1180562" y="789480"/>
            <a:ext cx="8079347" cy="523220"/>
          </a:xfrm>
          <a:prstGeom prst="rect">
            <a:avLst/>
          </a:prstGeom>
        </p:spPr>
        <p:txBody>
          <a:bodyPr wrap="square">
            <a:spAutoFit/>
          </a:bodyPr>
          <a:lstStyle/>
          <a:p>
            <a:pPr lvl="0"/>
            <a:r>
              <a:rPr lang="fr-FR" sz="2800" b="1" kern="0" dirty="0">
                <a:solidFill>
                  <a:schemeClr val="accent2"/>
                </a:solidFill>
                <a:latin typeface="Inpi"/>
                <a:ea typeface="+mj-ea"/>
                <a:cs typeface="+mj-cs"/>
              </a:rPr>
              <a:t>Pourquoi les formalités d’entreprise ? </a:t>
            </a:r>
            <a:endParaRPr kumimoji="0" lang="fr-FR" sz="1800" b="0" i="0" u="none" strike="noStrike" kern="0" cap="none" spc="0" normalizeH="0" baseline="0" noProof="0" dirty="0" smtClean="0">
              <a:ln>
                <a:noFill/>
              </a:ln>
              <a:solidFill>
                <a:schemeClr val="accent2"/>
              </a:solidFill>
              <a:effectLst/>
              <a:uLnTx/>
              <a:uFillTx/>
            </a:endParaRPr>
          </a:p>
        </p:txBody>
      </p:sp>
      <p:sp>
        <p:nvSpPr>
          <p:cNvPr id="4" name="Rectangle 3"/>
          <p:cNvSpPr/>
          <p:nvPr/>
        </p:nvSpPr>
        <p:spPr>
          <a:xfrm>
            <a:off x="1685498" y="2100466"/>
            <a:ext cx="8590616" cy="2308324"/>
          </a:xfrm>
          <a:prstGeom prst="rect">
            <a:avLst/>
          </a:prstGeom>
        </p:spPr>
        <p:txBody>
          <a:bodyPr wrap="square">
            <a:spAutoFit/>
          </a:bodyPr>
          <a:lstStyle/>
          <a:p>
            <a:r>
              <a:rPr lang="fr-FR" sz="2400" dirty="0"/>
              <a:t>Les formalités d’entreprise ont 2 fonctions :</a:t>
            </a:r>
          </a:p>
          <a:p>
            <a:endParaRPr lang="fr-FR" sz="2400" dirty="0"/>
          </a:p>
          <a:p>
            <a:r>
              <a:rPr lang="fr-FR" sz="2400" dirty="0" smtClean="0"/>
              <a:t>- Donner </a:t>
            </a:r>
            <a:r>
              <a:rPr lang="fr-FR" sz="2400" dirty="0"/>
              <a:t>une existence légale à l’entreprise ;</a:t>
            </a:r>
          </a:p>
          <a:p>
            <a:endParaRPr lang="fr-FR" sz="2400" dirty="0"/>
          </a:p>
          <a:p>
            <a:r>
              <a:rPr lang="fr-FR" sz="2400" dirty="0" smtClean="0"/>
              <a:t>- Informer </a:t>
            </a:r>
            <a:r>
              <a:rPr lang="fr-FR" sz="2400" dirty="0"/>
              <a:t>les administrations compétentes (Services fiscaux, Insee, Urssaf, etc.) de la création de votre entreprise.</a:t>
            </a:r>
          </a:p>
        </p:txBody>
      </p:sp>
    </p:spTree>
    <p:extLst>
      <p:ext uri="{BB962C8B-B14F-4D97-AF65-F5344CB8AC3E}">
        <p14:creationId xmlns:p14="http://schemas.microsoft.com/office/powerpoint/2010/main" val="3227225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4"/>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455313" y="1772356"/>
            <a:ext cx="8409903" cy="4154984"/>
          </a:xfrm>
          <a:prstGeom prst="rect">
            <a:avLst/>
          </a:prstGeom>
        </p:spPr>
        <p:txBody>
          <a:bodyPr wrap="square">
            <a:spAutoFit/>
          </a:bodyPr>
          <a:lstStyle/>
          <a:p>
            <a:pPr lvl="0">
              <a:defRPr/>
            </a:pPr>
            <a:r>
              <a:rPr lang="fr-FR" sz="2400" dirty="0">
                <a:cs typeface="Arial"/>
              </a:rPr>
              <a:t>Il existe 3 grands types de formalités :</a:t>
            </a:r>
          </a:p>
          <a:p>
            <a:pPr lvl="0">
              <a:defRPr/>
            </a:pPr>
            <a:endParaRPr lang="fr-FR" sz="2400" dirty="0">
              <a:cs typeface="Arial"/>
            </a:endParaRPr>
          </a:p>
          <a:p>
            <a:pPr marL="342900" lvl="0" indent="-342900">
              <a:buFontTx/>
              <a:buChar char="-"/>
              <a:defRPr/>
            </a:pPr>
            <a:r>
              <a:rPr lang="fr-FR" sz="2400" dirty="0">
                <a:cs typeface="Arial"/>
              </a:rPr>
              <a:t>la </a:t>
            </a:r>
            <a:r>
              <a:rPr lang="fr-FR" sz="2400" b="1" dirty="0">
                <a:cs typeface="Arial"/>
              </a:rPr>
              <a:t>création </a:t>
            </a:r>
            <a:r>
              <a:rPr lang="fr-FR" sz="2400" dirty="0">
                <a:cs typeface="Arial"/>
              </a:rPr>
              <a:t>(immatriculation ou déclaration de début d’activité) qui permet de donner une existence légale à une structure ;</a:t>
            </a:r>
          </a:p>
          <a:p>
            <a:pPr marL="342900" lvl="0" indent="-342900">
              <a:buFontTx/>
              <a:buChar char="-"/>
              <a:defRPr/>
            </a:pPr>
            <a:endParaRPr lang="fr-FR" sz="2400" dirty="0">
              <a:cs typeface="Arial"/>
            </a:endParaRPr>
          </a:p>
          <a:p>
            <a:pPr marL="342900" lvl="0" indent="-342900">
              <a:buFontTx/>
              <a:buChar char="-"/>
              <a:defRPr/>
            </a:pPr>
            <a:r>
              <a:rPr lang="fr-FR" sz="2400" dirty="0">
                <a:cs typeface="Arial"/>
              </a:rPr>
              <a:t>les </a:t>
            </a:r>
            <a:r>
              <a:rPr lang="fr-FR" sz="2400" b="1" dirty="0">
                <a:cs typeface="Arial"/>
              </a:rPr>
              <a:t>modifications </a:t>
            </a:r>
            <a:r>
              <a:rPr lang="fr-FR" sz="2400" dirty="0">
                <a:cs typeface="Arial"/>
              </a:rPr>
              <a:t>(changement d’activité, d’adresse, de nom, du nombre d’associés, etc.) qui permettent de mettre à jour les informations relatives à son entreprise ;                                                 </a:t>
            </a:r>
          </a:p>
          <a:p>
            <a:pPr lvl="0">
              <a:defRPr/>
            </a:pPr>
            <a:r>
              <a:rPr lang="fr-FR" sz="2400" dirty="0">
                <a:cs typeface="Arial"/>
              </a:rPr>
              <a:t>      </a:t>
            </a:r>
          </a:p>
          <a:p>
            <a:pPr marL="342900" lvl="0" indent="-342900">
              <a:buFontTx/>
              <a:buChar char="-"/>
              <a:defRPr/>
            </a:pPr>
            <a:r>
              <a:rPr lang="fr-FR" sz="2400" dirty="0">
                <a:cs typeface="Arial"/>
              </a:rPr>
              <a:t>la </a:t>
            </a:r>
            <a:r>
              <a:rPr lang="fr-FR" sz="2400" b="1" dirty="0">
                <a:cs typeface="Arial"/>
              </a:rPr>
              <a:t>cessation d’activité </a:t>
            </a:r>
            <a:r>
              <a:rPr lang="fr-FR" sz="2400" dirty="0">
                <a:cs typeface="Arial"/>
              </a:rPr>
              <a:t>qui met fin à l’existence légale de la structure.</a:t>
            </a:r>
            <a:endParaRPr lang="fr-FR" sz="2400" dirty="0">
              <a:cs typeface="Arial"/>
            </a:endParaRPr>
          </a:p>
        </p:txBody>
      </p:sp>
      <p:sp>
        <p:nvSpPr>
          <p:cNvPr id="3" name="Rectangle 2"/>
          <p:cNvSpPr/>
          <p:nvPr/>
        </p:nvSpPr>
        <p:spPr>
          <a:xfrm>
            <a:off x="1180562" y="789480"/>
            <a:ext cx="8079347"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chemeClr val="accent2"/>
                </a:solidFill>
                <a:effectLst/>
                <a:uLnTx/>
                <a:uFillTx/>
                <a:latin typeface="Inpi"/>
                <a:ea typeface="+mj-ea"/>
                <a:cs typeface="+mj-cs"/>
              </a:rPr>
              <a:t>Les différentes formalités d’entreprise </a:t>
            </a:r>
            <a:endParaRPr kumimoji="0" lang="fr-FR" sz="1800" b="0"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2216258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455313" y="1939783"/>
            <a:ext cx="8409903" cy="2677656"/>
          </a:xfrm>
          <a:prstGeom prst="rect">
            <a:avLst/>
          </a:prstGeom>
        </p:spPr>
        <p:txBody>
          <a:bodyPr wrap="square">
            <a:spAutoFit/>
          </a:bodyPr>
          <a:lstStyle/>
          <a:p>
            <a:pPr marL="342900" lvl="0" indent="-342900">
              <a:buFontTx/>
              <a:buChar char="-"/>
              <a:defRPr/>
            </a:pPr>
            <a:endParaRPr lang="fr-FR" sz="2400" dirty="0">
              <a:cs typeface="Arial"/>
            </a:endParaRPr>
          </a:p>
          <a:p>
            <a:pPr marL="342900" lvl="0" indent="-342900">
              <a:buFontTx/>
              <a:buChar char="-"/>
              <a:defRPr/>
            </a:pPr>
            <a:r>
              <a:rPr lang="fr-FR" sz="2400" dirty="0">
                <a:cs typeface="Arial"/>
              </a:rPr>
              <a:t>d’un ou plusieurs </a:t>
            </a:r>
            <a:r>
              <a:rPr lang="fr-FR" sz="2400" b="1" dirty="0">
                <a:cs typeface="Arial"/>
              </a:rPr>
              <a:t>CERFA</a:t>
            </a:r>
            <a:r>
              <a:rPr lang="fr-FR" sz="2400" dirty="0">
                <a:cs typeface="Arial"/>
              </a:rPr>
              <a:t> ;</a:t>
            </a:r>
          </a:p>
          <a:p>
            <a:pPr marL="342900" lvl="0" indent="-342900">
              <a:buFontTx/>
              <a:buChar char="-"/>
              <a:defRPr/>
            </a:pPr>
            <a:endParaRPr lang="fr-FR" sz="2400" dirty="0">
              <a:cs typeface="Arial"/>
            </a:endParaRPr>
          </a:p>
          <a:p>
            <a:pPr marL="342900" lvl="0" indent="-342900">
              <a:buFontTx/>
              <a:buChar char="-"/>
              <a:defRPr/>
            </a:pPr>
            <a:r>
              <a:rPr lang="fr-FR" sz="2400" dirty="0">
                <a:cs typeface="Arial"/>
              </a:rPr>
              <a:t>d’une ou plusieurs </a:t>
            </a:r>
            <a:r>
              <a:rPr lang="fr-FR" sz="2400" b="1" dirty="0">
                <a:cs typeface="Arial"/>
              </a:rPr>
              <a:t>pièces justificatives </a:t>
            </a:r>
            <a:r>
              <a:rPr lang="fr-FR" sz="2400" dirty="0">
                <a:cs typeface="Arial"/>
              </a:rPr>
              <a:t>(</a:t>
            </a:r>
            <a:r>
              <a:rPr lang="fr-FR" sz="2400" i="1" dirty="0">
                <a:cs typeface="Arial"/>
              </a:rPr>
              <a:t>a minima </a:t>
            </a:r>
            <a:r>
              <a:rPr lang="fr-FR" sz="2400" dirty="0">
                <a:cs typeface="Arial"/>
              </a:rPr>
              <a:t>du justificatif d’identité du déclarant) ;</a:t>
            </a:r>
          </a:p>
          <a:p>
            <a:pPr marL="342900" lvl="0" indent="-342900">
              <a:buFontTx/>
              <a:buChar char="-"/>
              <a:defRPr/>
            </a:pPr>
            <a:endParaRPr lang="fr-FR" sz="2400" dirty="0">
              <a:cs typeface="Arial"/>
            </a:endParaRPr>
          </a:p>
          <a:p>
            <a:pPr marL="342900" lvl="0" indent="-342900">
              <a:buFontTx/>
              <a:buChar char="-"/>
              <a:defRPr/>
            </a:pPr>
            <a:r>
              <a:rPr lang="fr-FR" sz="2400" dirty="0">
                <a:cs typeface="Arial"/>
              </a:rPr>
              <a:t>éventuellement, d’un </a:t>
            </a:r>
            <a:r>
              <a:rPr lang="fr-FR" sz="2400" b="1" dirty="0">
                <a:cs typeface="Arial"/>
              </a:rPr>
              <a:t>paiement</a:t>
            </a:r>
            <a:r>
              <a:rPr lang="fr-FR" sz="2400" dirty="0">
                <a:cs typeface="Arial"/>
              </a:rPr>
              <a:t>.</a:t>
            </a:r>
            <a:endParaRPr lang="fr-FR" sz="2400" dirty="0">
              <a:cs typeface="Arial"/>
            </a:endParaRPr>
          </a:p>
        </p:txBody>
      </p:sp>
      <p:sp>
        <p:nvSpPr>
          <p:cNvPr id="3" name="Rectangle 2"/>
          <p:cNvSpPr/>
          <p:nvPr/>
        </p:nvSpPr>
        <p:spPr>
          <a:xfrm>
            <a:off x="1180562" y="789480"/>
            <a:ext cx="8079347"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chemeClr val="accent2"/>
                </a:solidFill>
                <a:effectLst/>
                <a:uLnTx/>
                <a:uFillTx/>
                <a:latin typeface="Inpi"/>
                <a:ea typeface="+mj-ea"/>
                <a:cs typeface="+mj-cs"/>
              </a:rPr>
              <a:t>Une formalité est composée…</a:t>
            </a:r>
            <a:endParaRPr kumimoji="0" lang="fr-FR" sz="1800" b="0"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33842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180562" y="1906363"/>
            <a:ext cx="10032642" cy="3046988"/>
          </a:xfrm>
          <a:prstGeom prst="rect">
            <a:avLst/>
          </a:prstGeom>
        </p:spPr>
        <p:txBody>
          <a:bodyPr wrap="square">
            <a:spAutoFit/>
          </a:bodyPr>
          <a:lstStyle/>
          <a:p>
            <a:pPr marL="342900" lvl="0" indent="-342900">
              <a:buFontTx/>
              <a:buChar char="-"/>
              <a:defRPr/>
            </a:pPr>
            <a:r>
              <a:rPr lang="fr-FR" sz="2400" dirty="0" smtClean="0">
                <a:cs typeface="Arial"/>
              </a:rPr>
              <a:t>Réalise </a:t>
            </a:r>
            <a:r>
              <a:rPr lang="fr-FR" sz="2400" dirty="0">
                <a:cs typeface="Arial"/>
              </a:rPr>
              <a:t>les formalités de création de son entreprise </a:t>
            </a:r>
            <a:r>
              <a:rPr lang="fr-FR" sz="2400" dirty="0" smtClean="0">
                <a:cs typeface="Arial"/>
              </a:rPr>
              <a:t>;</a:t>
            </a:r>
            <a:endParaRPr lang="fr-FR" sz="2400" dirty="0">
              <a:cs typeface="Arial"/>
            </a:endParaRPr>
          </a:p>
          <a:p>
            <a:pPr marL="342900" lvl="0" indent="-342900">
              <a:buFontTx/>
              <a:buChar char="-"/>
              <a:defRPr/>
            </a:pPr>
            <a:r>
              <a:rPr lang="fr-FR" sz="2400" dirty="0">
                <a:cs typeface="Arial"/>
              </a:rPr>
              <a:t>Fait évoluer son entreprise (modifie l’adresse de son activité, change le nom commercial de sa société…) ; </a:t>
            </a:r>
          </a:p>
          <a:p>
            <a:pPr marL="342900" lvl="0" indent="-342900">
              <a:buFontTx/>
              <a:buChar char="-"/>
              <a:defRPr/>
            </a:pPr>
            <a:r>
              <a:rPr lang="fr-FR" sz="2400" dirty="0">
                <a:cs typeface="Arial"/>
              </a:rPr>
              <a:t>Cesse temporairement ou définitivement son activité.</a:t>
            </a:r>
          </a:p>
          <a:p>
            <a:pPr marL="342900" lvl="0" indent="-342900">
              <a:buFontTx/>
              <a:buChar char="-"/>
              <a:defRPr/>
            </a:pPr>
            <a:endParaRPr lang="fr-FR" sz="2400" dirty="0">
              <a:cs typeface="Arial"/>
            </a:endParaRPr>
          </a:p>
          <a:p>
            <a:pPr marL="342900" lvl="0" indent="-342900">
              <a:buFontTx/>
              <a:buChar char="-"/>
              <a:defRPr/>
            </a:pPr>
            <a:endParaRPr lang="fr-FR" sz="2400" dirty="0">
              <a:cs typeface="Arial"/>
            </a:endParaRPr>
          </a:p>
          <a:p>
            <a:pPr marL="342900" lvl="0" indent="-342900">
              <a:buFontTx/>
              <a:buChar char="-"/>
              <a:defRPr/>
            </a:pPr>
            <a:r>
              <a:rPr lang="fr-FR" sz="2400" dirty="0">
                <a:cs typeface="Arial"/>
              </a:rPr>
              <a:t>Guichet Entreprises </a:t>
            </a:r>
            <a:r>
              <a:rPr lang="fr-FR" sz="2400" b="1" dirty="0">
                <a:solidFill>
                  <a:schemeClr val="accent2"/>
                </a:solidFill>
                <a:cs typeface="Arial"/>
              </a:rPr>
              <a:t>n’accompagne pas </a:t>
            </a:r>
            <a:r>
              <a:rPr lang="fr-FR" sz="2400" dirty="0">
                <a:cs typeface="Arial"/>
              </a:rPr>
              <a:t>le déclarant </a:t>
            </a:r>
          </a:p>
          <a:p>
            <a:pPr marL="342900" lvl="0" indent="-342900">
              <a:buFontTx/>
              <a:buChar char="-"/>
              <a:defRPr/>
            </a:pPr>
            <a:endParaRPr lang="fr-FR" sz="2400" dirty="0">
              <a:cs typeface="Arial"/>
            </a:endParaRPr>
          </a:p>
        </p:txBody>
      </p:sp>
      <p:sp>
        <p:nvSpPr>
          <p:cNvPr id="3" name="Rectangle 2"/>
          <p:cNvSpPr/>
          <p:nvPr/>
        </p:nvSpPr>
        <p:spPr>
          <a:xfrm>
            <a:off x="1180562" y="789480"/>
            <a:ext cx="8079347" cy="523220"/>
          </a:xfrm>
          <a:prstGeom prst="rect">
            <a:avLst/>
          </a:prstGeom>
        </p:spPr>
        <p:txBody>
          <a:bodyPr wrap="square">
            <a:spAutoFit/>
          </a:bodyPr>
          <a:lstStyle/>
          <a:p>
            <a:pPr lvl="0"/>
            <a:r>
              <a:rPr lang="fr-FR" sz="2800" b="1" dirty="0">
                <a:solidFill>
                  <a:schemeClr val="accent2"/>
                </a:solidFill>
              </a:rPr>
              <a:t>Sur guichet-entreprises.fr, le déclarant</a:t>
            </a:r>
            <a:endParaRPr kumimoji="0" lang="fr-FR" sz="2800" b="1"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4128833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moniteur, écran, télévision, équipement électronique&#10;&#10;Description générée automatiquement">
            <a:extLst>
              <a:ext uri="{FF2B5EF4-FFF2-40B4-BE49-F238E27FC236}">
                <a16:creationId xmlns="" xmlns:a16="http://schemas.microsoft.com/office/drawing/2014/main" id="{0412388F-68F5-4340-B6CC-3DB27DF9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474" y="5266484"/>
            <a:ext cx="1568020" cy="1127595"/>
          </a:xfrm>
          <a:prstGeom prst="rect">
            <a:avLst/>
          </a:prstGeom>
        </p:spPr>
      </p:pic>
      <p:sp>
        <p:nvSpPr>
          <p:cNvPr id="2" name="Rectangle 1"/>
          <p:cNvSpPr/>
          <p:nvPr/>
        </p:nvSpPr>
        <p:spPr>
          <a:xfrm>
            <a:off x="1180562" y="1906363"/>
            <a:ext cx="10032642" cy="2677656"/>
          </a:xfrm>
          <a:prstGeom prst="rect">
            <a:avLst/>
          </a:prstGeom>
        </p:spPr>
        <p:txBody>
          <a:bodyPr wrap="square">
            <a:spAutoFit/>
          </a:bodyPr>
          <a:lstStyle/>
          <a:p>
            <a:pPr marL="342900" indent="-342900">
              <a:buFontTx/>
              <a:buChar char="-"/>
            </a:pPr>
            <a:r>
              <a:rPr lang="fr-FR" sz="2400" dirty="0" smtClean="0"/>
              <a:t>Site </a:t>
            </a:r>
            <a:r>
              <a:rPr lang="fr-FR" sz="2400" dirty="0"/>
              <a:t>gratuit </a:t>
            </a:r>
            <a:r>
              <a:rPr lang="fr-FR" sz="2400" dirty="0" smtClean="0"/>
              <a:t>;</a:t>
            </a:r>
          </a:p>
          <a:p>
            <a:endParaRPr lang="fr-FR" sz="2400" dirty="0" smtClean="0"/>
          </a:p>
          <a:p>
            <a:pPr marL="342900" indent="-342900">
              <a:buFontTx/>
              <a:buChar char="-"/>
            </a:pPr>
            <a:r>
              <a:rPr lang="fr-FR" sz="2400" dirty="0" smtClean="0"/>
              <a:t>Site </a:t>
            </a:r>
            <a:r>
              <a:rPr lang="fr-FR" sz="2400" dirty="0"/>
              <a:t>sécurisé </a:t>
            </a:r>
            <a:r>
              <a:rPr lang="fr-FR" sz="2400" dirty="0" smtClean="0"/>
              <a:t>;</a:t>
            </a:r>
          </a:p>
          <a:p>
            <a:pPr marL="342900" indent="-342900">
              <a:buFontTx/>
              <a:buChar char="-"/>
            </a:pPr>
            <a:endParaRPr lang="fr-FR" sz="2400" dirty="0"/>
          </a:p>
          <a:p>
            <a:pPr marL="342900" indent="-342900">
              <a:buFontTx/>
              <a:buChar char="-"/>
            </a:pPr>
            <a:r>
              <a:rPr lang="fr-FR" sz="2400" dirty="0" smtClean="0"/>
              <a:t>Système </a:t>
            </a:r>
            <a:r>
              <a:rPr lang="fr-FR" sz="2400" dirty="0"/>
              <a:t>comprenant des règles métier orientant le dossier vers les organismes compétents pour traitement.</a:t>
            </a:r>
          </a:p>
          <a:p>
            <a:pPr marL="342900" lvl="0" indent="-342900">
              <a:buFontTx/>
              <a:buChar char="-"/>
              <a:defRPr/>
            </a:pPr>
            <a:endParaRPr lang="fr-FR" sz="2400" dirty="0">
              <a:cs typeface="Arial"/>
            </a:endParaRPr>
          </a:p>
        </p:txBody>
      </p:sp>
      <p:sp>
        <p:nvSpPr>
          <p:cNvPr id="3" name="Rectangle 2"/>
          <p:cNvSpPr/>
          <p:nvPr/>
        </p:nvSpPr>
        <p:spPr>
          <a:xfrm>
            <a:off x="1180562" y="789480"/>
            <a:ext cx="8079347" cy="523220"/>
          </a:xfrm>
          <a:prstGeom prst="rect">
            <a:avLst/>
          </a:prstGeom>
        </p:spPr>
        <p:txBody>
          <a:bodyPr wrap="square">
            <a:spAutoFit/>
          </a:bodyPr>
          <a:lstStyle/>
          <a:p>
            <a:pPr lvl="0"/>
            <a:r>
              <a:rPr lang="fr-FR" sz="2800" b="1" dirty="0">
                <a:solidFill>
                  <a:schemeClr val="accent2"/>
                </a:solidFill>
              </a:rPr>
              <a:t>Pourquoi choisir le Guichet Entreprises ? </a:t>
            </a:r>
            <a:endParaRPr kumimoji="0" lang="fr-FR" sz="2800" b="1"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22006207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712</Words>
  <Application>Microsoft Office PowerPoint</Application>
  <PresentationFormat>Grand écran</PresentationFormat>
  <Paragraphs>100</Paragraphs>
  <Slides>39</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Calibri Light</vt:lpstr>
      <vt:lpstr>Inpi</vt:lpstr>
      <vt:lpstr>Segoe UI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TRANCHARD</dc:creator>
  <cp:lastModifiedBy>Dumont Christine</cp:lastModifiedBy>
  <cp:revision>28</cp:revision>
  <dcterms:created xsi:type="dcterms:W3CDTF">2020-03-02T14:58:42Z</dcterms:created>
  <dcterms:modified xsi:type="dcterms:W3CDTF">2020-11-19T11:46:38Z</dcterms:modified>
</cp:coreProperties>
</file>