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6" r:id="rId2"/>
    <p:sldId id="271" r:id="rId3"/>
    <p:sldId id="272" r:id="rId4"/>
    <p:sldId id="273" r:id="rId5"/>
    <p:sldId id="275" r:id="rId6"/>
    <p:sldId id="278" r:id="rId7"/>
    <p:sldId id="279" r:id="rId8"/>
    <p:sldId id="280" r:id="rId9"/>
    <p:sldId id="282" r:id="rId10"/>
    <p:sldId id="283" r:id="rId11"/>
    <p:sldId id="284" r:id="rId12"/>
    <p:sldId id="285" r:id="rId13"/>
    <p:sldId id="286" r:id="rId14"/>
    <p:sldId id="287" r:id="rId15"/>
    <p:sldId id="289" r:id="rId16"/>
    <p:sldId id="290" r:id="rId17"/>
    <p:sldId id="293" r:id="rId18"/>
    <p:sldId id="294" r:id="rId19"/>
    <p:sldId id="295" r:id="rId20"/>
    <p:sldId id="296" r:id="rId21"/>
    <p:sldId id="276" r:id="rId2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9" autoAdjust="0"/>
    <p:restoredTop sz="97540" autoAdjust="0"/>
  </p:normalViewPr>
  <p:slideViewPr>
    <p:cSldViewPr snapToGrid="0">
      <p:cViewPr varScale="1">
        <p:scale>
          <a:sx n="110" d="100"/>
          <a:sy n="110" d="100"/>
        </p:scale>
        <p:origin x="576"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6" d="100"/>
          <a:sy n="116" d="100"/>
        </p:scale>
        <p:origin x="51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423CA08-FEE3-425F-9809-13EAAC9A726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1BCB37B-44A5-48C4-A9C6-A95A0C7C52C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3D662F-0679-421A-B39E-0B9080B1306E}" type="datetimeFigureOut">
              <a:rPr lang="fr-FR" smtClean="0"/>
              <a:t>18/11/2020</a:t>
            </a:fld>
            <a:endParaRPr lang="fr-FR"/>
          </a:p>
        </p:txBody>
      </p:sp>
      <p:sp>
        <p:nvSpPr>
          <p:cNvPr id="4" name="Espace réservé du pied de page 3">
            <a:extLst>
              <a:ext uri="{FF2B5EF4-FFF2-40B4-BE49-F238E27FC236}">
                <a16:creationId xmlns:a16="http://schemas.microsoft.com/office/drawing/2014/main" id="{3D445CE4-9300-4C7B-8108-93BB675C5B1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48C6AA2-83F4-473F-BFCF-6E24FAF0E6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8D52CF1-079B-46C2-8458-9E4F5E0858C2}" type="slidenum">
              <a:rPr lang="fr-FR" smtClean="0"/>
              <a:t>‹N°›</a:t>
            </a:fld>
            <a:endParaRPr lang="fr-FR"/>
          </a:p>
        </p:txBody>
      </p:sp>
    </p:spTree>
    <p:extLst>
      <p:ext uri="{BB962C8B-B14F-4D97-AF65-F5344CB8AC3E}">
        <p14:creationId xmlns:p14="http://schemas.microsoft.com/office/powerpoint/2010/main" val="38693979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90DE6B4-70A9-4925-826C-93ED58134D81}" type="datetimeFigureOut">
              <a:rPr lang="fr-FR" smtClean="0"/>
              <a:t>18/11/2020</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BA63481-693C-4FCC-83CB-B0B377B76DD0}" type="slidenum">
              <a:rPr lang="fr-FR" smtClean="0"/>
              <a:t>‹N°›</a:t>
            </a:fld>
            <a:endParaRPr lang="fr-FR"/>
          </a:p>
        </p:txBody>
      </p:sp>
    </p:spTree>
    <p:extLst>
      <p:ext uri="{BB962C8B-B14F-4D97-AF65-F5344CB8AC3E}">
        <p14:creationId xmlns:p14="http://schemas.microsoft.com/office/powerpoint/2010/main" val="18398192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5" name="Espace réservé du pied de page 4">
            <a:extLst>
              <a:ext uri="{FF2B5EF4-FFF2-40B4-BE49-F238E27FC236}">
                <a16:creationId xmlns:a16="http://schemas.microsoft.com/office/drawing/2014/main" id="{77937681-A0DA-4F2B-ABA5-088B2954C2E4}"/>
              </a:ext>
            </a:extLst>
          </p:cNvPr>
          <p:cNvSpPr>
            <a:spLocks noGrp="1"/>
          </p:cNvSpPr>
          <p:nvPr>
            <p:ph type="ftr" sz="quarter" idx="4"/>
          </p:nvPr>
        </p:nvSpPr>
        <p:spPr/>
        <p:txBody>
          <a:bodyPr/>
          <a:lstStyle/>
          <a:p>
            <a:endParaRPr lang="fr-FR"/>
          </a:p>
        </p:txBody>
      </p:sp>
      <p:sp>
        <p:nvSpPr>
          <p:cNvPr id="6" name="Espace réservé du numéro de diapositive 5">
            <a:extLst>
              <a:ext uri="{FF2B5EF4-FFF2-40B4-BE49-F238E27FC236}">
                <a16:creationId xmlns:a16="http://schemas.microsoft.com/office/drawing/2014/main" id="{D7427DA5-EB0D-4C63-9DE0-89486919E3C9}"/>
              </a:ext>
            </a:extLst>
          </p:cNvPr>
          <p:cNvSpPr>
            <a:spLocks noGrp="1"/>
          </p:cNvSpPr>
          <p:nvPr>
            <p:ph type="sldNum" sz="quarter" idx="5"/>
          </p:nvPr>
        </p:nvSpPr>
        <p:spPr/>
        <p:txBody>
          <a:bodyPr/>
          <a:lstStyle/>
          <a:p>
            <a:fld id="{7BA63481-693C-4FCC-83CB-B0B377B76DD0}" type="slidenum">
              <a:rPr lang="fr-FR" smtClean="0"/>
              <a:t>18</a:t>
            </a:fld>
            <a:endParaRPr lang="fr-FR"/>
          </a:p>
        </p:txBody>
      </p:sp>
    </p:spTree>
    <p:extLst>
      <p:ext uri="{BB962C8B-B14F-4D97-AF65-F5344CB8AC3E}">
        <p14:creationId xmlns:p14="http://schemas.microsoft.com/office/powerpoint/2010/main" val="277513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719BE-DC2C-4D8B-BC17-8A7FD1CF8C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7807E8D-2854-4E77-843E-65A56F63C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25D4B83-BBF9-479A-8DA5-0B85078AA13C}"/>
              </a:ext>
            </a:extLst>
          </p:cNvPr>
          <p:cNvSpPr>
            <a:spLocks noGrp="1"/>
          </p:cNvSpPr>
          <p:nvPr>
            <p:ph type="dt" sz="half" idx="10"/>
          </p:nvPr>
        </p:nvSpPr>
        <p:spPr/>
        <p:txBody>
          <a:bodyPr/>
          <a:lstStyle/>
          <a:p>
            <a:fld id="{D4F0F543-42AC-4450-9C00-0336FA783318}" type="datetime1">
              <a:rPr lang="fr-FR" smtClean="0"/>
              <a:t>18/11/2020</a:t>
            </a:fld>
            <a:endParaRPr lang="fr-FR"/>
          </a:p>
        </p:txBody>
      </p:sp>
      <p:sp>
        <p:nvSpPr>
          <p:cNvPr id="5" name="Espace réservé du pied de page 4">
            <a:extLst>
              <a:ext uri="{FF2B5EF4-FFF2-40B4-BE49-F238E27FC236}">
                <a16:creationId xmlns:a16="http://schemas.microsoft.com/office/drawing/2014/main" id="{45FC0635-E6AE-4952-971F-BBFD444CB9C1}"/>
              </a:ext>
            </a:extLst>
          </p:cNvPr>
          <p:cNvSpPr>
            <a:spLocks noGrp="1"/>
          </p:cNvSpPr>
          <p:nvPr>
            <p:ph type="ftr" sz="quarter" idx="11"/>
          </p:nvPr>
        </p:nvSpPr>
        <p:spPr/>
        <p:txBody>
          <a:bodyPr/>
          <a:lstStyle/>
          <a:p>
            <a:r>
              <a:rPr lang="fr-FR"/>
              <a:t>1</a:t>
            </a:r>
          </a:p>
        </p:txBody>
      </p:sp>
      <p:sp>
        <p:nvSpPr>
          <p:cNvPr id="6" name="Espace réservé du numéro de diapositive 5">
            <a:extLst>
              <a:ext uri="{FF2B5EF4-FFF2-40B4-BE49-F238E27FC236}">
                <a16:creationId xmlns:a16="http://schemas.microsoft.com/office/drawing/2014/main" id="{534D4081-E708-4DAE-94BE-81E521BD56EF}"/>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408651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2D153-32B7-4C6D-8396-7FD5F02156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DED1FAA-26BB-4990-976E-7C9E51520EE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40DF86-149F-4091-9286-8F5EFB2FBB70}"/>
              </a:ext>
            </a:extLst>
          </p:cNvPr>
          <p:cNvSpPr>
            <a:spLocks noGrp="1"/>
          </p:cNvSpPr>
          <p:nvPr>
            <p:ph type="dt" sz="half" idx="10"/>
          </p:nvPr>
        </p:nvSpPr>
        <p:spPr/>
        <p:txBody>
          <a:bodyPr/>
          <a:lstStyle/>
          <a:p>
            <a:fld id="{4456D50D-640E-4A94-BCD6-B6218A32F119}" type="datetime1">
              <a:rPr lang="fr-FR" smtClean="0"/>
              <a:t>18/11/2020</a:t>
            </a:fld>
            <a:endParaRPr lang="fr-FR"/>
          </a:p>
        </p:txBody>
      </p:sp>
      <p:sp>
        <p:nvSpPr>
          <p:cNvPr id="5" name="Espace réservé du pied de page 4">
            <a:extLst>
              <a:ext uri="{FF2B5EF4-FFF2-40B4-BE49-F238E27FC236}">
                <a16:creationId xmlns:a16="http://schemas.microsoft.com/office/drawing/2014/main" id="{3B22A94D-FD3E-4AC3-B718-4183DA74A074}"/>
              </a:ext>
            </a:extLst>
          </p:cNvPr>
          <p:cNvSpPr>
            <a:spLocks noGrp="1"/>
          </p:cNvSpPr>
          <p:nvPr>
            <p:ph type="ftr" sz="quarter" idx="11"/>
          </p:nvPr>
        </p:nvSpPr>
        <p:spPr/>
        <p:txBody>
          <a:bodyPr/>
          <a:lstStyle/>
          <a:p>
            <a:r>
              <a:rPr lang="fr-FR"/>
              <a:t>1</a:t>
            </a:r>
          </a:p>
        </p:txBody>
      </p:sp>
      <p:sp>
        <p:nvSpPr>
          <p:cNvPr id="6" name="Espace réservé du numéro de diapositive 5">
            <a:extLst>
              <a:ext uri="{FF2B5EF4-FFF2-40B4-BE49-F238E27FC236}">
                <a16:creationId xmlns:a16="http://schemas.microsoft.com/office/drawing/2014/main" id="{E6F14A9C-2BA1-4A7D-AAD7-7398D9FA14D3}"/>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86020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1800462-D1C3-4118-9E69-91528EEDEB3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620173D-61C6-44CF-99C3-40629D3BCAD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2756B4-DFE0-4AA2-B3F7-07263381D112}"/>
              </a:ext>
            </a:extLst>
          </p:cNvPr>
          <p:cNvSpPr>
            <a:spLocks noGrp="1"/>
          </p:cNvSpPr>
          <p:nvPr>
            <p:ph type="dt" sz="half" idx="10"/>
          </p:nvPr>
        </p:nvSpPr>
        <p:spPr/>
        <p:txBody>
          <a:bodyPr/>
          <a:lstStyle/>
          <a:p>
            <a:fld id="{0AE61B8D-FECB-4F0A-9680-382B9382B2FE}" type="datetime1">
              <a:rPr lang="fr-FR" smtClean="0"/>
              <a:t>18/11/2020</a:t>
            </a:fld>
            <a:endParaRPr lang="fr-FR"/>
          </a:p>
        </p:txBody>
      </p:sp>
      <p:sp>
        <p:nvSpPr>
          <p:cNvPr id="5" name="Espace réservé du pied de page 4">
            <a:extLst>
              <a:ext uri="{FF2B5EF4-FFF2-40B4-BE49-F238E27FC236}">
                <a16:creationId xmlns:a16="http://schemas.microsoft.com/office/drawing/2014/main" id="{FFE574D4-6A0D-4E8D-A293-13FB5BF8E41C}"/>
              </a:ext>
            </a:extLst>
          </p:cNvPr>
          <p:cNvSpPr>
            <a:spLocks noGrp="1"/>
          </p:cNvSpPr>
          <p:nvPr>
            <p:ph type="ftr" sz="quarter" idx="11"/>
          </p:nvPr>
        </p:nvSpPr>
        <p:spPr/>
        <p:txBody>
          <a:bodyPr/>
          <a:lstStyle/>
          <a:p>
            <a:r>
              <a:rPr lang="fr-FR"/>
              <a:t>1</a:t>
            </a:r>
          </a:p>
        </p:txBody>
      </p:sp>
      <p:sp>
        <p:nvSpPr>
          <p:cNvPr id="6" name="Espace réservé du numéro de diapositive 5">
            <a:extLst>
              <a:ext uri="{FF2B5EF4-FFF2-40B4-BE49-F238E27FC236}">
                <a16:creationId xmlns:a16="http://schemas.microsoft.com/office/drawing/2014/main" id="{37C4D0D1-FA73-4D0C-B02C-C0869D741F03}"/>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75936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877D6-2260-4D9C-B868-4BF29D69B0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9DAD35C-CEC3-4CCE-B17A-37C23AFE773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51827A5-9DA5-4F11-AE2E-7494C93AC854}"/>
              </a:ext>
            </a:extLst>
          </p:cNvPr>
          <p:cNvSpPr>
            <a:spLocks noGrp="1"/>
          </p:cNvSpPr>
          <p:nvPr>
            <p:ph type="dt" sz="half" idx="10"/>
          </p:nvPr>
        </p:nvSpPr>
        <p:spPr/>
        <p:txBody>
          <a:bodyPr/>
          <a:lstStyle/>
          <a:p>
            <a:fld id="{1FB49711-813D-48BE-8CCE-370088D01FD7}" type="datetime1">
              <a:rPr lang="fr-FR" smtClean="0"/>
              <a:t>18/11/2020</a:t>
            </a:fld>
            <a:endParaRPr lang="fr-FR"/>
          </a:p>
        </p:txBody>
      </p:sp>
      <p:sp>
        <p:nvSpPr>
          <p:cNvPr id="5" name="Espace réservé du pied de page 4">
            <a:extLst>
              <a:ext uri="{FF2B5EF4-FFF2-40B4-BE49-F238E27FC236}">
                <a16:creationId xmlns:a16="http://schemas.microsoft.com/office/drawing/2014/main" id="{20FAFECB-B396-46F8-824D-0931FE1C4E76}"/>
              </a:ext>
            </a:extLst>
          </p:cNvPr>
          <p:cNvSpPr>
            <a:spLocks noGrp="1"/>
          </p:cNvSpPr>
          <p:nvPr>
            <p:ph type="ftr" sz="quarter" idx="11"/>
          </p:nvPr>
        </p:nvSpPr>
        <p:spPr/>
        <p:txBody>
          <a:bodyPr/>
          <a:lstStyle/>
          <a:p>
            <a:r>
              <a:rPr lang="fr-FR"/>
              <a:t>1</a:t>
            </a:r>
          </a:p>
        </p:txBody>
      </p:sp>
      <p:sp>
        <p:nvSpPr>
          <p:cNvPr id="6" name="Espace réservé du numéro de diapositive 5">
            <a:extLst>
              <a:ext uri="{FF2B5EF4-FFF2-40B4-BE49-F238E27FC236}">
                <a16:creationId xmlns:a16="http://schemas.microsoft.com/office/drawing/2014/main" id="{6E4880C2-74F0-4C64-AFD1-5F50AA66237A}"/>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316296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54AF20-AF8A-44A2-9E4E-EE0E8548BE2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A2F7912-27E3-48DC-B785-66A054BB93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12ABF23-BF53-4FC6-97A8-3D31B159E1C0}"/>
              </a:ext>
            </a:extLst>
          </p:cNvPr>
          <p:cNvSpPr>
            <a:spLocks noGrp="1"/>
          </p:cNvSpPr>
          <p:nvPr>
            <p:ph type="dt" sz="half" idx="10"/>
          </p:nvPr>
        </p:nvSpPr>
        <p:spPr/>
        <p:txBody>
          <a:bodyPr/>
          <a:lstStyle/>
          <a:p>
            <a:fld id="{0DF35D6D-D484-40E7-AF20-BB7F6B12942A}" type="datetime1">
              <a:rPr lang="fr-FR" smtClean="0"/>
              <a:t>18/11/2020</a:t>
            </a:fld>
            <a:endParaRPr lang="fr-FR"/>
          </a:p>
        </p:txBody>
      </p:sp>
      <p:sp>
        <p:nvSpPr>
          <p:cNvPr id="5" name="Espace réservé du pied de page 4">
            <a:extLst>
              <a:ext uri="{FF2B5EF4-FFF2-40B4-BE49-F238E27FC236}">
                <a16:creationId xmlns:a16="http://schemas.microsoft.com/office/drawing/2014/main" id="{FB5EA083-9273-477A-A79E-BCAB835521A0}"/>
              </a:ext>
            </a:extLst>
          </p:cNvPr>
          <p:cNvSpPr>
            <a:spLocks noGrp="1"/>
          </p:cNvSpPr>
          <p:nvPr>
            <p:ph type="ftr" sz="quarter" idx="11"/>
          </p:nvPr>
        </p:nvSpPr>
        <p:spPr/>
        <p:txBody>
          <a:bodyPr/>
          <a:lstStyle/>
          <a:p>
            <a:r>
              <a:rPr lang="fr-FR"/>
              <a:t>1</a:t>
            </a:r>
          </a:p>
        </p:txBody>
      </p:sp>
      <p:sp>
        <p:nvSpPr>
          <p:cNvPr id="6" name="Espace réservé du numéro de diapositive 5">
            <a:extLst>
              <a:ext uri="{FF2B5EF4-FFF2-40B4-BE49-F238E27FC236}">
                <a16:creationId xmlns:a16="http://schemas.microsoft.com/office/drawing/2014/main" id="{9F65EF74-E7DE-497B-9F21-0E8902D1853F}"/>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188818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843EC-A102-4BE9-84FC-AD0CEB66AA6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EFFCC0A-FE58-46C3-A3BD-D7AEFF5D9A5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430CEC9-4F29-4591-9A1E-716371BF13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ABF6288-FF8F-4A62-A628-612C4FA1CC69}"/>
              </a:ext>
            </a:extLst>
          </p:cNvPr>
          <p:cNvSpPr>
            <a:spLocks noGrp="1"/>
          </p:cNvSpPr>
          <p:nvPr>
            <p:ph type="dt" sz="half" idx="10"/>
          </p:nvPr>
        </p:nvSpPr>
        <p:spPr/>
        <p:txBody>
          <a:bodyPr/>
          <a:lstStyle/>
          <a:p>
            <a:fld id="{D1BC54EC-A241-4BF3-8F8D-8C9917DDC1E2}" type="datetime1">
              <a:rPr lang="fr-FR" smtClean="0"/>
              <a:t>18/11/2020</a:t>
            </a:fld>
            <a:endParaRPr lang="fr-FR"/>
          </a:p>
        </p:txBody>
      </p:sp>
      <p:sp>
        <p:nvSpPr>
          <p:cNvPr id="6" name="Espace réservé du pied de page 5">
            <a:extLst>
              <a:ext uri="{FF2B5EF4-FFF2-40B4-BE49-F238E27FC236}">
                <a16:creationId xmlns:a16="http://schemas.microsoft.com/office/drawing/2014/main" id="{BB168184-472C-4DDC-AEB0-5F305CBB12C9}"/>
              </a:ext>
            </a:extLst>
          </p:cNvPr>
          <p:cNvSpPr>
            <a:spLocks noGrp="1"/>
          </p:cNvSpPr>
          <p:nvPr>
            <p:ph type="ftr" sz="quarter" idx="11"/>
          </p:nvPr>
        </p:nvSpPr>
        <p:spPr/>
        <p:txBody>
          <a:bodyPr/>
          <a:lstStyle/>
          <a:p>
            <a:r>
              <a:rPr lang="fr-FR"/>
              <a:t>1</a:t>
            </a:r>
          </a:p>
        </p:txBody>
      </p:sp>
      <p:sp>
        <p:nvSpPr>
          <p:cNvPr id="7" name="Espace réservé du numéro de diapositive 6">
            <a:extLst>
              <a:ext uri="{FF2B5EF4-FFF2-40B4-BE49-F238E27FC236}">
                <a16:creationId xmlns:a16="http://schemas.microsoft.com/office/drawing/2014/main" id="{295F04F1-5630-4E29-BCAD-7566FDE2C1B9}"/>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63590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52CE25-7543-4ADB-BD38-FE020243DA0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30632E2-5024-4F46-BF2F-C92B9A36EF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0F26413-6126-4A61-A7E7-3BF66B6216C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1D2C05C-221A-4AC7-B466-31471DBEE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0E10B76-D3D3-4287-B9B6-D8B5C08CA8F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ED3D723-6AA3-4806-9197-C78EC1E8FB20}"/>
              </a:ext>
            </a:extLst>
          </p:cNvPr>
          <p:cNvSpPr>
            <a:spLocks noGrp="1"/>
          </p:cNvSpPr>
          <p:nvPr>
            <p:ph type="dt" sz="half" idx="10"/>
          </p:nvPr>
        </p:nvSpPr>
        <p:spPr/>
        <p:txBody>
          <a:bodyPr/>
          <a:lstStyle/>
          <a:p>
            <a:fld id="{08566FD2-5852-45EC-8CA9-BA2F5F9D243B}" type="datetime1">
              <a:rPr lang="fr-FR" smtClean="0"/>
              <a:t>18/11/2020</a:t>
            </a:fld>
            <a:endParaRPr lang="fr-FR"/>
          </a:p>
        </p:txBody>
      </p:sp>
      <p:sp>
        <p:nvSpPr>
          <p:cNvPr id="8" name="Espace réservé du pied de page 7">
            <a:extLst>
              <a:ext uri="{FF2B5EF4-FFF2-40B4-BE49-F238E27FC236}">
                <a16:creationId xmlns:a16="http://schemas.microsoft.com/office/drawing/2014/main" id="{DA9F2944-C2B5-4726-9D74-9E0300FD719B}"/>
              </a:ext>
            </a:extLst>
          </p:cNvPr>
          <p:cNvSpPr>
            <a:spLocks noGrp="1"/>
          </p:cNvSpPr>
          <p:nvPr>
            <p:ph type="ftr" sz="quarter" idx="11"/>
          </p:nvPr>
        </p:nvSpPr>
        <p:spPr/>
        <p:txBody>
          <a:bodyPr/>
          <a:lstStyle/>
          <a:p>
            <a:r>
              <a:rPr lang="fr-FR"/>
              <a:t>1</a:t>
            </a:r>
          </a:p>
        </p:txBody>
      </p:sp>
      <p:sp>
        <p:nvSpPr>
          <p:cNvPr id="9" name="Espace réservé du numéro de diapositive 8">
            <a:extLst>
              <a:ext uri="{FF2B5EF4-FFF2-40B4-BE49-F238E27FC236}">
                <a16:creationId xmlns:a16="http://schemas.microsoft.com/office/drawing/2014/main" id="{0CF1FF2F-68C3-44EA-B35A-F86C2BA5F570}"/>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340854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5BD22-C4C8-49B8-9BC2-E9C1B9892F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CE4E910-8931-4C36-B394-9998E75ACE56}"/>
              </a:ext>
            </a:extLst>
          </p:cNvPr>
          <p:cNvSpPr>
            <a:spLocks noGrp="1"/>
          </p:cNvSpPr>
          <p:nvPr>
            <p:ph type="dt" sz="half" idx="10"/>
          </p:nvPr>
        </p:nvSpPr>
        <p:spPr/>
        <p:txBody>
          <a:bodyPr/>
          <a:lstStyle/>
          <a:p>
            <a:fld id="{E1700892-DA14-4C5C-BA85-D055A450DBDE}" type="datetime1">
              <a:rPr lang="fr-FR" smtClean="0"/>
              <a:t>18/11/2020</a:t>
            </a:fld>
            <a:endParaRPr lang="fr-FR"/>
          </a:p>
        </p:txBody>
      </p:sp>
      <p:sp>
        <p:nvSpPr>
          <p:cNvPr id="4" name="Espace réservé du pied de page 3">
            <a:extLst>
              <a:ext uri="{FF2B5EF4-FFF2-40B4-BE49-F238E27FC236}">
                <a16:creationId xmlns:a16="http://schemas.microsoft.com/office/drawing/2014/main" id="{DF480F28-5A18-4664-A8A9-F28DC2B8E647}"/>
              </a:ext>
            </a:extLst>
          </p:cNvPr>
          <p:cNvSpPr>
            <a:spLocks noGrp="1"/>
          </p:cNvSpPr>
          <p:nvPr>
            <p:ph type="ftr" sz="quarter" idx="11"/>
          </p:nvPr>
        </p:nvSpPr>
        <p:spPr/>
        <p:txBody>
          <a:bodyPr/>
          <a:lstStyle/>
          <a:p>
            <a:r>
              <a:rPr lang="fr-FR"/>
              <a:t>1</a:t>
            </a:r>
          </a:p>
        </p:txBody>
      </p:sp>
      <p:sp>
        <p:nvSpPr>
          <p:cNvPr id="5" name="Espace réservé du numéro de diapositive 4">
            <a:extLst>
              <a:ext uri="{FF2B5EF4-FFF2-40B4-BE49-F238E27FC236}">
                <a16:creationId xmlns:a16="http://schemas.microsoft.com/office/drawing/2014/main" id="{5C7F28F7-7F19-4BE8-B600-DE9C62C2B551}"/>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31895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A1C60E3-1456-41FA-804C-BEC6D833D85D}"/>
              </a:ext>
            </a:extLst>
          </p:cNvPr>
          <p:cNvSpPr>
            <a:spLocks noGrp="1"/>
          </p:cNvSpPr>
          <p:nvPr>
            <p:ph type="dt" sz="half" idx="10"/>
          </p:nvPr>
        </p:nvSpPr>
        <p:spPr/>
        <p:txBody>
          <a:bodyPr/>
          <a:lstStyle/>
          <a:p>
            <a:fld id="{21A6E68B-4BBC-4373-A77E-E4E5E3002F7D}" type="datetime1">
              <a:rPr lang="fr-FR" smtClean="0"/>
              <a:t>18/11/2020</a:t>
            </a:fld>
            <a:endParaRPr lang="fr-FR"/>
          </a:p>
        </p:txBody>
      </p:sp>
      <p:sp>
        <p:nvSpPr>
          <p:cNvPr id="3" name="Espace réservé du pied de page 2">
            <a:extLst>
              <a:ext uri="{FF2B5EF4-FFF2-40B4-BE49-F238E27FC236}">
                <a16:creationId xmlns:a16="http://schemas.microsoft.com/office/drawing/2014/main" id="{63FBE25C-623B-4A23-9186-DD907C1A1495}"/>
              </a:ext>
            </a:extLst>
          </p:cNvPr>
          <p:cNvSpPr>
            <a:spLocks noGrp="1"/>
          </p:cNvSpPr>
          <p:nvPr>
            <p:ph type="ftr" sz="quarter" idx="11"/>
          </p:nvPr>
        </p:nvSpPr>
        <p:spPr/>
        <p:txBody>
          <a:bodyPr/>
          <a:lstStyle/>
          <a:p>
            <a:r>
              <a:rPr lang="fr-FR"/>
              <a:t>1</a:t>
            </a:r>
          </a:p>
        </p:txBody>
      </p:sp>
      <p:sp>
        <p:nvSpPr>
          <p:cNvPr id="4" name="Espace réservé du numéro de diapositive 3">
            <a:extLst>
              <a:ext uri="{FF2B5EF4-FFF2-40B4-BE49-F238E27FC236}">
                <a16:creationId xmlns:a16="http://schemas.microsoft.com/office/drawing/2014/main" id="{280EF85B-C44B-4987-BF32-2A13FE59CC3C}"/>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355182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6E992-F18C-40A4-8AD6-37DBABAC52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EAA662F-2169-4181-8465-5FB9D4F3A8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2093FCD-1497-4610-A5A5-F007FE1F4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F3D066C-E1EE-4C6A-9A72-D812397886DA}"/>
              </a:ext>
            </a:extLst>
          </p:cNvPr>
          <p:cNvSpPr>
            <a:spLocks noGrp="1"/>
          </p:cNvSpPr>
          <p:nvPr>
            <p:ph type="dt" sz="half" idx="10"/>
          </p:nvPr>
        </p:nvSpPr>
        <p:spPr/>
        <p:txBody>
          <a:bodyPr/>
          <a:lstStyle/>
          <a:p>
            <a:fld id="{DBE935A4-1509-4A71-ABF6-4E0DF087334B}" type="datetime1">
              <a:rPr lang="fr-FR" smtClean="0"/>
              <a:t>18/11/2020</a:t>
            </a:fld>
            <a:endParaRPr lang="fr-FR"/>
          </a:p>
        </p:txBody>
      </p:sp>
      <p:sp>
        <p:nvSpPr>
          <p:cNvPr id="6" name="Espace réservé du pied de page 5">
            <a:extLst>
              <a:ext uri="{FF2B5EF4-FFF2-40B4-BE49-F238E27FC236}">
                <a16:creationId xmlns:a16="http://schemas.microsoft.com/office/drawing/2014/main" id="{B23C8766-853F-4187-8E67-5F1D1D51F4BA}"/>
              </a:ext>
            </a:extLst>
          </p:cNvPr>
          <p:cNvSpPr>
            <a:spLocks noGrp="1"/>
          </p:cNvSpPr>
          <p:nvPr>
            <p:ph type="ftr" sz="quarter" idx="11"/>
          </p:nvPr>
        </p:nvSpPr>
        <p:spPr/>
        <p:txBody>
          <a:bodyPr/>
          <a:lstStyle/>
          <a:p>
            <a:r>
              <a:rPr lang="fr-FR"/>
              <a:t>1</a:t>
            </a:r>
          </a:p>
        </p:txBody>
      </p:sp>
      <p:sp>
        <p:nvSpPr>
          <p:cNvPr id="7" name="Espace réservé du numéro de diapositive 6">
            <a:extLst>
              <a:ext uri="{FF2B5EF4-FFF2-40B4-BE49-F238E27FC236}">
                <a16:creationId xmlns:a16="http://schemas.microsoft.com/office/drawing/2014/main" id="{873E7BB5-3352-4B88-828F-67C3F37E6AE5}"/>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38162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228DE7-35F2-406E-8C53-2031E1EC5B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4BD8BCF-81E9-4BE4-9BB5-488E0F037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0BA6D95-55DB-4535-83D8-230542D3F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441F4E-5F0F-4438-96A2-026E8818CD3B}"/>
              </a:ext>
            </a:extLst>
          </p:cNvPr>
          <p:cNvSpPr>
            <a:spLocks noGrp="1"/>
          </p:cNvSpPr>
          <p:nvPr>
            <p:ph type="dt" sz="half" idx="10"/>
          </p:nvPr>
        </p:nvSpPr>
        <p:spPr/>
        <p:txBody>
          <a:bodyPr/>
          <a:lstStyle/>
          <a:p>
            <a:fld id="{DB4FE426-80DF-4EBC-A7BA-9CEEFA62AD63}" type="datetime1">
              <a:rPr lang="fr-FR" smtClean="0"/>
              <a:t>18/11/2020</a:t>
            </a:fld>
            <a:endParaRPr lang="fr-FR"/>
          </a:p>
        </p:txBody>
      </p:sp>
      <p:sp>
        <p:nvSpPr>
          <p:cNvPr id="6" name="Espace réservé du pied de page 5">
            <a:extLst>
              <a:ext uri="{FF2B5EF4-FFF2-40B4-BE49-F238E27FC236}">
                <a16:creationId xmlns:a16="http://schemas.microsoft.com/office/drawing/2014/main" id="{C9888B24-73FA-4614-825B-62D6ADC4E6DC}"/>
              </a:ext>
            </a:extLst>
          </p:cNvPr>
          <p:cNvSpPr>
            <a:spLocks noGrp="1"/>
          </p:cNvSpPr>
          <p:nvPr>
            <p:ph type="ftr" sz="quarter" idx="11"/>
          </p:nvPr>
        </p:nvSpPr>
        <p:spPr/>
        <p:txBody>
          <a:bodyPr/>
          <a:lstStyle/>
          <a:p>
            <a:r>
              <a:rPr lang="fr-FR"/>
              <a:t>1</a:t>
            </a:r>
          </a:p>
        </p:txBody>
      </p:sp>
      <p:sp>
        <p:nvSpPr>
          <p:cNvPr id="7" name="Espace réservé du numéro de diapositive 6">
            <a:extLst>
              <a:ext uri="{FF2B5EF4-FFF2-40B4-BE49-F238E27FC236}">
                <a16:creationId xmlns:a16="http://schemas.microsoft.com/office/drawing/2014/main" id="{E3AB87A8-BF1F-4A92-918B-DB9E067611B6}"/>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62498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D2836EF-8D89-45C1-ABA7-8653BA0AD6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036CE8-C700-4DB0-8AD2-2C7AA6286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B85798-CFFB-430D-B999-A8ED7C1A9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08D05-9E0D-46EC-8640-740DEECE8C48}" type="datetime1">
              <a:rPr lang="fr-FR" smtClean="0"/>
              <a:t>18/11/2020</a:t>
            </a:fld>
            <a:endParaRPr lang="fr-FR"/>
          </a:p>
        </p:txBody>
      </p:sp>
      <p:sp>
        <p:nvSpPr>
          <p:cNvPr id="5" name="Espace réservé du pied de page 4">
            <a:extLst>
              <a:ext uri="{FF2B5EF4-FFF2-40B4-BE49-F238E27FC236}">
                <a16:creationId xmlns:a16="http://schemas.microsoft.com/office/drawing/2014/main" id="{46440534-C700-4338-8AC0-6620C40ED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1</a:t>
            </a:r>
          </a:p>
        </p:txBody>
      </p:sp>
      <p:sp>
        <p:nvSpPr>
          <p:cNvPr id="6" name="Espace réservé du numéro de diapositive 5">
            <a:extLst>
              <a:ext uri="{FF2B5EF4-FFF2-40B4-BE49-F238E27FC236}">
                <a16:creationId xmlns:a16="http://schemas.microsoft.com/office/drawing/2014/main" id="{113845F0-1770-491E-B4EB-558A34E70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9063F-79A2-409B-B3DF-18CC1A863428}" type="slidenum">
              <a:rPr lang="fr-FR" smtClean="0"/>
              <a:t>‹N°›</a:t>
            </a:fld>
            <a:endParaRPr lang="fr-FR"/>
          </a:p>
        </p:txBody>
      </p:sp>
    </p:spTree>
    <p:extLst>
      <p:ext uri="{BB962C8B-B14F-4D97-AF65-F5344CB8AC3E}">
        <p14:creationId xmlns:p14="http://schemas.microsoft.com/office/powerpoint/2010/main" val="3148013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écran, moniteur, télévision, photo&#10;&#10;Description générée automatiquement">
            <a:extLst>
              <a:ext uri="{FF2B5EF4-FFF2-40B4-BE49-F238E27FC236}">
                <a16:creationId xmlns:a16="http://schemas.microsoft.com/office/drawing/2014/main" id="{EE6F76AB-5DCF-4D9A-8F2D-E90046D5E2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4" name="Espace réservé du numéro de diapositive 3">
            <a:extLst>
              <a:ext uri="{FF2B5EF4-FFF2-40B4-BE49-F238E27FC236}">
                <a16:creationId xmlns:a16="http://schemas.microsoft.com/office/drawing/2014/main" id="{5BC3D028-6B76-46A8-B9AE-30B9F5816AB4}"/>
              </a:ext>
            </a:extLst>
          </p:cNvPr>
          <p:cNvSpPr>
            <a:spLocks noGrp="1"/>
          </p:cNvSpPr>
          <p:nvPr>
            <p:ph type="sldNum" sz="quarter" idx="12"/>
          </p:nvPr>
        </p:nvSpPr>
        <p:spPr>
          <a:xfrm>
            <a:off x="4724400" y="6421664"/>
            <a:ext cx="2743200" cy="365125"/>
          </a:xfrm>
        </p:spPr>
        <p:txBody>
          <a:bodyPr/>
          <a:lstStyle/>
          <a:p>
            <a:pPr algn="ctr"/>
            <a:fld id="{1929063F-79A2-409B-B3DF-18CC1A863428}" type="slidenum">
              <a:rPr lang="fr-FR" sz="1600" b="1" smtClean="0">
                <a:solidFill>
                  <a:schemeClr val="bg1"/>
                </a:solidFill>
              </a:rPr>
              <a:pPr algn="ctr"/>
              <a:t>1</a:t>
            </a:fld>
            <a:endParaRPr lang="fr-FR" sz="1600" b="1" dirty="0">
              <a:solidFill>
                <a:schemeClr val="bg1"/>
              </a:solidFill>
            </a:endParaRPr>
          </a:p>
        </p:txBody>
      </p:sp>
    </p:spTree>
    <p:extLst>
      <p:ext uri="{BB962C8B-B14F-4D97-AF65-F5344CB8AC3E}">
        <p14:creationId xmlns:p14="http://schemas.microsoft.com/office/powerpoint/2010/main" val="2773250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003"/>
            <a:ext cx="12192000" cy="6856286"/>
          </a:xfrm>
          <a:prstGeom prst="rect">
            <a:avLst/>
          </a:prstGeom>
        </p:spPr>
      </p:pic>
      <p:sp>
        <p:nvSpPr>
          <p:cNvPr id="2" name="Rectangle 1"/>
          <p:cNvSpPr/>
          <p:nvPr/>
        </p:nvSpPr>
        <p:spPr>
          <a:xfrm>
            <a:off x="2400887" y="637736"/>
            <a:ext cx="7535593" cy="4524315"/>
          </a:xfrm>
          <a:prstGeom prst="rect">
            <a:avLst/>
          </a:prstGeom>
        </p:spPr>
        <p:txBody>
          <a:bodyPr wrap="square">
            <a:spAutoFit/>
          </a:bodyPr>
          <a:lstStyle/>
          <a:p>
            <a:pPr algn="just"/>
            <a:r>
              <a:rPr lang="fr-FR" b="1" u="sng" dirty="0">
                <a:latin typeface="Arial" panose="020B0604020202020204" pitchFamily="34" charset="0"/>
                <a:cs typeface="Arial" panose="020B0604020202020204" pitchFamily="34" charset="0"/>
              </a:rPr>
              <a:t>Les besoins à financer :</a:t>
            </a:r>
          </a:p>
          <a:p>
            <a:pPr algn="just"/>
            <a:endParaRPr lang="fr-FR" b="1" u="sng"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Quels sont-ils ? </a:t>
            </a:r>
          </a:p>
          <a:p>
            <a:pPr marL="285750" indent="-285750" algn="just">
              <a:buFontTx/>
              <a:buChar char="-"/>
            </a:pPr>
            <a:r>
              <a:rPr lang="fr-FR" dirty="0">
                <a:latin typeface="Arial" panose="020B0604020202020204" pitchFamily="34" charset="0"/>
                <a:cs typeface="Arial" panose="020B0604020202020204" pitchFamily="34" charset="0"/>
              </a:rPr>
              <a:t>investissements, </a:t>
            </a:r>
          </a:p>
          <a:p>
            <a:pPr marL="285750" indent="-285750" algn="just">
              <a:buFontTx/>
              <a:buChar char="-"/>
            </a:pPr>
            <a:r>
              <a:rPr lang="fr-FR" dirty="0">
                <a:latin typeface="Arial" panose="020B0604020202020204" pitchFamily="34" charset="0"/>
                <a:cs typeface="Arial" panose="020B0604020202020204" pitchFamily="34" charset="0"/>
              </a:rPr>
              <a:t>fonds de roulement, </a:t>
            </a:r>
          </a:p>
          <a:p>
            <a:pPr marL="285750" indent="-285750" algn="just">
              <a:buFontTx/>
              <a:buChar char="-"/>
            </a:pPr>
            <a:r>
              <a:rPr lang="fr-FR" dirty="0">
                <a:latin typeface="Arial" panose="020B0604020202020204" pitchFamily="34" charset="0"/>
                <a:cs typeface="Arial" panose="020B0604020202020204" pitchFamily="34" charset="0"/>
              </a:rPr>
              <a:t>remboursements d’emprunts</a:t>
            </a:r>
          </a:p>
          <a:p>
            <a:pPr algn="just"/>
            <a:endParaRPr lang="fr-FR"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Le créateur doit identifier le montant du financement dont il a besoin pour :</a:t>
            </a:r>
          </a:p>
          <a:p>
            <a:pPr marL="285750" indent="-285750" algn="just">
              <a:buFontTx/>
              <a:buChar char="-"/>
            </a:pPr>
            <a:r>
              <a:rPr lang="fr-FR" dirty="0">
                <a:latin typeface="Arial" panose="020B0604020202020204" pitchFamily="34" charset="0"/>
                <a:cs typeface="Arial" panose="020B0604020202020204" pitchFamily="34" charset="0"/>
              </a:rPr>
              <a:t>Financer ses investissements</a:t>
            </a:r>
          </a:p>
          <a:p>
            <a:pPr marL="285750" indent="-285750" algn="just">
              <a:buFontTx/>
              <a:buChar char="-"/>
            </a:pPr>
            <a:r>
              <a:rPr lang="fr-FR" dirty="0">
                <a:latin typeface="Arial" panose="020B0604020202020204" pitchFamily="34" charset="0"/>
                <a:cs typeface="Arial" panose="020B0604020202020204" pitchFamily="34" charset="0"/>
              </a:rPr>
              <a:t>Financer son fonds de roulement</a:t>
            </a:r>
            <a:endParaRPr lang="fr-FR" sz="1200"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solidFill>
                  <a:srgbClr val="FF0000"/>
                </a:solidFill>
                <a:latin typeface="Arial" panose="020B0604020202020204" pitchFamily="34" charset="0"/>
                <a:cs typeface="Arial" panose="020B0604020202020204" pitchFamily="34" charset="0"/>
              </a:rPr>
              <a:t>La détermination des investissements et leur financement </a:t>
            </a:r>
            <a:r>
              <a:rPr lang="fr-FR" dirty="0">
                <a:latin typeface="Arial" panose="020B0604020202020204" pitchFamily="34" charset="0"/>
                <a:cs typeface="Arial" panose="020B0604020202020204" pitchFamily="34" charset="0"/>
              </a:rPr>
              <a:t>(ressources propres, emprunt, crédit-bail, subventions, etc.) </a:t>
            </a:r>
            <a:r>
              <a:rPr lang="fr-FR" dirty="0">
                <a:solidFill>
                  <a:srgbClr val="FF0000"/>
                </a:solidFill>
                <a:latin typeface="Arial" panose="020B0604020202020204" pitchFamily="34" charset="0"/>
                <a:cs typeface="Arial" panose="020B0604020202020204" pitchFamily="34" charset="0"/>
              </a:rPr>
              <a:t>ne pose généralement pas de problème. Ce n’est pas le cas de la détermination du BFR, plus complexe…</a:t>
            </a:r>
            <a:endParaRPr lang="fr-FR" dirty="0">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B1EF3159-60F8-4D31-8B1B-F0F651BB8FE1}"/>
              </a:ext>
            </a:extLst>
          </p:cNvPr>
          <p:cNvSpPr>
            <a:spLocks noGrp="1"/>
          </p:cNvSpPr>
          <p:nvPr>
            <p:ph type="sldNum" sz="quarter" idx="12"/>
          </p:nvPr>
        </p:nvSpPr>
        <p:spPr>
          <a:xfrm>
            <a:off x="4724400" y="6337689"/>
            <a:ext cx="2743200" cy="365125"/>
          </a:xfrm>
        </p:spPr>
        <p:txBody>
          <a:bodyPr/>
          <a:lstStyle/>
          <a:p>
            <a:pPr algn="ctr"/>
            <a:fld id="{1929063F-79A2-409B-B3DF-18CC1A863428}" type="slidenum">
              <a:rPr lang="fr-FR" sz="1600" b="1" smtClean="0">
                <a:solidFill>
                  <a:schemeClr val="bg1"/>
                </a:solidFill>
              </a:rPr>
              <a:pPr algn="ctr"/>
              <a:t>10</a:t>
            </a:fld>
            <a:endParaRPr lang="fr-FR" sz="1600" b="1" dirty="0">
              <a:solidFill>
                <a:schemeClr val="bg1"/>
              </a:solidFill>
            </a:endParaRPr>
          </a:p>
        </p:txBody>
      </p:sp>
      <p:pic>
        <p:nvPicPr>
          <p:cNvPr id="6" name="Image 5">
            <a:extLst>
              <a:ext uri="{FF2B5EF4-FFF2-40B4-BE49-F238E27FC236}">
                <a16:creationId xmlns:a16="http://schemas.microsoft.com/office/drawing/2014/main" id="{B3CB1710-AF6B-4B67-9865-980EF6636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947" y="5767581"/>
            <a:ext cx="2251658" cy="452683"/>
          </a:xfrm>
          <a:prstGeom prst="rect">
            <a:avLst/>
          </a:prstGeom>
        </p:spPr>
      </p:pic>
    </p:spTree>
    <p:extLst>
      <p:ext uri="{BB962C8B-B14F-4D97-AF65-F5344CB8AC3E}">
        <p14:creationId xmlns:p14="http://schemas.microsoft.com/office/powerpoint/2010/main" val="341431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044506" y="1059766"/>
            <a:ext cx="7621658" cy="4401205"/>
          </a:xfrm>
          <a:prstGeom prst="rect">
            <a:avLst/>
          </a:prstGeom>
          <a:noFill/>
        </p:spPr>
        <p:txBody>
          <a:bodyPr wrap="square" rtlCol="0">
            <a:spAutoFit/>
          </a:bodyPr>
          <a:lstStyle/>
          <a:p>
            <a:pPr algn="just"/>
            <a:r>
              <a:rPr lang="fr-FR" sz="1400" b="1" u="sng" dirty="0">
                <a:latin typeface="Arial" panose="020B0604020202020204" pitchFamily="34" charset="0"/>
                <a:cs typeface="Arial" panose="020B0604020202020204" pitchFamily="34" charset="0"/>
              </a:rPr>
              <a:t>Déterminer le BFR</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La détermination du </a:t>
            </a:r>
            <a:r>
              <a:rPr lang="fr-FR" sz="1400" b="1" dirty="0">
                <a:latin typeface="Arial" panose="020B0604020202020204" pitchFamily="34" charset="0"/>
                <a:cs typeface="Arial" panose="020B0604020202020204" pitchFamily="34" charset="0"/>
              </a:rPr>
              <a:t>BFR </a:t>
            </a:r>
            <a:r>
              <a:rPr lang="fr-FR" sz="1400" dirty="0">
                <a:latin typeface="Arial" panose="020B0604020202020204" pitchFamily="34" charset="0"/>
                <a:cs typeface="Arial" panose="020B0604020202020204" pitchFamily="34" charset="0"/>
              </a:rPr>
              <a:t>exige du créateur une </a:t>
            </a:r>
            <a:r>
              <a:rPr lang="fr-FR" sz="1400" b="1" dirty="0">
                <a:latin typeface="Arial" panose="020B0604020202020204" pitchFamily="34" charset="0"/>
                <a:cs typeface="Arial" panose="020B0604020202020204" pitchFamily="34" charset="0"/>
              </a:rPr>
              <a:t>réflexion plus approfondie </a:t>
            </a:r>
            <a:r>
              <a:rPr lang="fr-FR" sz="1400" dirty="0">
                <a:latin typeface="Arial" panose="020B0604020202020204" pitchFamily="34" charset="0"/>
                <a:cs typeface="Arial" panose="020B0604020202020204" pitchFamily="34" charset="0"/>
              </a:rPr>
              <a:t>: la situation où le créateur va vendre son produit ou service en étant payé le jour même et en payant le même jour ses fournisseurs n’existe pas !</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Il y aura le plus souvent un décalage dans le temps qui amènera le créateur à devoir </a:t>
            </a:r>
            <a:r>
              <a:rPr lang="fr-FR" sz="1400" b="1" dirty="0">
                <a:latin typeface="Arial" panose="020B0604020202020204" pitchFamily="34" charset="0"/>
                <a:cs typeface="Arial" panose="020B0604020202020204" pitchFamily="34" charset="0"/>
              </a:rPr>
              <a:t>estimer une trésorerie de départ </a:t>
            </a:r>
            <a:r>
              <a:rPr lang="fr-FR" sz="1400" dirty="0">
                <a:latin typeface="Arial" panose="020B0604020202020204" pitchFamily="34" charset="0"/>
                <a:cs typeface="Arial" panose="020B0604020202020204" pitchFamily="34" charset="0"/>
              </a:rPr>
              <a:t>pour « amorcer la pompe », sachant que le décalage de paiement des fournisseurs ne suffira pas à équilibrer le décalage de paiement par les clients.</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Outre ce décalage obligeant à se constituer une trésorerie de départ, le </a:t>
            </a:r>
            <a:r>
              <a:rPr lang="fr-FR" sz="1400" b="1" dirty="0">
                <a:latin typeface="Arial" panose="020B0604020202020204" pitchFamily="34" charset="0"/>
                <a:cs typeface="Arial" panose="020B0604020202020204" pitchFamily="34" charset="0"/>
              </a:rPr>
              <a:t>BFR proviendra en plus des stocks nécessaires à l’activité </a:t>
            </a:r>
            <a:r>
              <a:rPr lang="fr-FR" sz="1400" dirty="0">
                <a:latin typeface="Arial" panose="020B0604020202020204" pitchFamily="34" charset="0"/>
                <a:cs typeface="Arial" panose="020B0604020202020204" pitchFamily="34" charset="0"/>
              </a:rPr>
              <a:t>et qui ne sont pas (encore) financés par l’activité  elle-même.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Il va sans dire que le </a:t>
            </a:r>
            <a:r>
              <a:rPr lang="fr-FR" sz="1400" b="1" dirty="0">
                <a:latin typeface="Arial" panose="020B0604020202020204" pitchFamily="34" charset="0"/>
                <a:cs typeface="Arial" panose="020B0604020202020204" pitchFamily="34" charset="0"/>
              </a:rPr>
              <a:t>BFR </a:t>
            </a:r>
            <a:r>
              <a:rPr lang="fr-FR" sz="1400" dirty="0">
                <a:latin typeface="Arial" panose="020B0604020202020204" pitchFamily="34" charset="0"/>
                <a:cs typeface="Arial" panose="020B0604020202020204" pitchFamily="34" charset="0"/>
              </a:rPr>
              <a:t>doit faire l’objet de la plus grande </a:t>
            </a:r>
            <a:r>
              <a:rPr lang="fr-FR" sz="1400" b="1" dirty="0">
                <a:latin typeface="Arial" panose="020B0604020202020204" pitchFamily="34" charset="0"/>
                <a:cs typeface="Arial" panose="020B0604020202020204" pitchFamily="34" charset="0"/>
              </a:rPr>
              <a:t>vigilance</a:t>
            </a:r>
            <a:r>
              <a:rPr lang="fr-FR" sz="1400" dirty="0">
                <a:latin typeface="Arial" panose="020B0604020202020204" pitchFamily="34" charset="0"/>
                <a:cs typeface="Arial" panose="020B0604020202020204" pitchFamily="34" charset="0"/>
              </a:rPr>
              <a:t> du créateur dans son impact financier, d’autant que ce besoin est proportionnel à l’activité : </a:t>
            </a:r>
            <a:r>
              <a:rPr lang="fr-FR" sz="1400" b="1" dirty="0">
                <a:latin typeface="Arial" panose="020B0604020202020204" pitchFamily="34" charset="0"/>
                <a:cs typeface="Arial" panose="020B0604020202020204" pitchFamily="34" charset="0"/>
              </a:rPr>
              <a:t>plus l’activité est importante, plus fort sera le BFR. </a:t>
            </a:r>
          </a:p>
          <a:p>
            <a:pPr algn="just"/>
            <a:endParaRPr lang="fr-FR" sz="1400" dirty="0">
              <a:latin typeface="Arial" panose="020B0604020202020204" pitchFamily="34" charset="0"/>
              <a:cs typeface="Arial" panose="020B0604020202020204" pitchFamily="34" charset="0"/>
            </a:endParaRPr>
          </a:p>
          <a:p>
            <a:pPr algn="just"/>
            <a:r>
              <a:rPr lang="fr-FR" sz="1400" dirty="0">
                <a:solidFill>
                  <a:srgbClr val="FF0000"/>
                </a:solidFill>
                <a:latin typeface="Arial" panose="020B0604020202020204" pitchFamily="34" charset="0"/>
                <a:cs typeface="Arial" panose="020B0604020202020204" pitchFamily="34" charset="0"/>
              </a:rPr>
              <a:t>La détermination et le financement de ce BFR qui est </a:t>
            </a:r>
            <a:r>
              <a:rPr lang="fr-FR" sz="1400" b="1" dirty="0">
                <a:solidFill>
                  <a:srgbClr val="FF0000"/>
                </a:solidFill>
                <a:latin typeface="Arial" panose="020B0604020202020204" pitchFamily="34" charset="0"/>
                <a:cs typeface="Arial" panose="020B0604020202020204" pitchFamily="34" charset="0"/>
              </a:rPr>
              <a:t>intrinsèque à l’activité</a:t>
            </a:r>
            <a:r>
              <a:rPr lang="fr-FR" sz="1400" dirty="0">
                <a:solidFill>
                  <a:srgbClr val="FF0000"/>
                </a:solidFill>
                <a:latin typeface="Arial" panose="020B0604020202020204" pitchFamily="34" charset="0"/>
                <a:cs typeface="Arial" panose="020B0604020202020204" pitchFamily="34" charset="0"/>
              </a:rPr>
              <a:t>, est le « nerf de la guerre » : c’est l’énergie dont a besoin le projet pour avancer qui devient alors vitale.</a:t>
            </a:r>
          </a:p>
        </p:txBody>
      </p:sp>
      <p:sp>
        <p:nvSpPr>
          <p:cNvPr id="4" name="Espace réservé du numéro de diapositive 3">
            <a:extLst>
              <a:ext uri="{FF2B5EF4-FFF2-40B4-BE49-F238E27FC236}">
                <a16:creationId xmlns:a16="http://schemas.microsoft.com/office/drawing/2014/main" id="{7266B7D7-FB6E-4D71-9714-0015A1CDD8B3}"/>
              </a:ext>
            </a:extLst>
          </p:cNvPr>
          <p:cNvSpPr>
            <a:spLocks noGrp="1"/>
          </p:cNvSpPr>
          <p:nvPr>
            <p:ph type="sldNum" sz="quarter" idx="12"/>
          </p:nvPr>
        </p:nvSpPr>
        <p:spPr>
          <a:xfrm>
            <a:off x="4483735" y="6421664"/>
            <a:ext cx="2743200" cy="365125"/>
          </a:xfrm>
        </p:spPr>
        <p:txBody>
          <a:bodyPr/>
          <a:lstStyle/>
          <a:p>
            <a:pPr algn="ctr"/>
            <a:fld id="{1929063F-79A2-409B-B3DF-18CC1A863428}" type="slidenum">
              <a:rPr lang="fr-FR" sz="1600" b="1" smtClean="0">
                <a:solidFill>
                  <a:schemeClr val="bg1"/>
                </a:solidFill>
              </a:rPr>
              <a:pPr algn="ctr"/>
              <a:t>11</a:t>
            </a:fld>
            <a:endParaRPr lang="fr-FR" sz="1600" b="1" dirty="0">
              <a:solidFill>
                <a:schemeClr val="bg1"/>
              </a:solidFill>
            </a:endParaRPr>
          </a:p>
        </p:txBody>
      </p:sp>
      <p:pic>
        <p:nvPicPr>
          <p:cNvPr id="5" name="Image 4">
            <a:extLst>
              <a:ext uri="{FF2B5EF4-FFF2-40B4-BE49-F238E27FC236}">
                <a16:creationId xmlns:a16="http://schemas.microsoft.com/office/drawing/2014/main" id="{9BD79463-3FF3-4A0A-B9C0-6BBE9B9F2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672046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14"/>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016370" y="1041009"/>
            <a:ext cx="7621658" cy="4832092"/>
          </a:xfrm>
          <a:prstGeom prst="rect">
            <a:avLst/>
          </a:prstGeom>
          <a:noFill/>
        </p:spPr>
        <p:txBody>
          <a:bodyPr wrap="square" rtlCol="0">
            <a:spAutoFit/>
          </a:bodyPr>
          <a:lstStyle/>
          <a:p>
            <a:pPr algn="just"/>
            <a:r>
              <a:rPr lang="fr-FR" sz="1400" b="1" u="sng" dirty="0">
                <a:latin typeface="Arial" panose="020B0604020202020204" pitchFamily="34" charset="0"/>
                <a:cs typeface="Arial" panose="020B0604020202020204" pitchFamily="34" charset="0"/>
              </a:rPr>
              <a:t>Maîtriser le BFR</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Un des enjeux du créateur est de </a:t>
            </a:r>
            <a:r>
              <a:rPr lang="fr-FR" sz="1400" b="1" dirty="0">
                <a:latin typeface="Arial" panose="020B0604020202020204" pitchFamily="34" charset="0"/>
                <a:cs typeface="Arial" panose="020B0604020202020204" pitchFamily="34" charset="0"/>
              </a:rPr>
              <a:t>maîtriser le BFR </a:t>
            </a:r>
            <a:r>
              <a:rPr lang="fr-FR" sz="1400" dirty="0">
                <a:latin typeface="Arial" panose="020B0604020202020204" pitchFamily="34" charset="0"/>
                <a:cs typeface="Arial" panose="020B0604020202020204" pitchFamily="34" charset="0"/>
              </a:rPr>
              <a:t>: gérer drastiquement les stocks tout en limitant le délai clients et en obtenant le délai fournisseur.</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Prenons en exemple un magasin de détail avec une prévision à 3 ans :</a:t>
            </a: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 BFR (hors impact TVA pour simplifier) est le suivant :</a:t>
            </a: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En première année, le montant du </a:t>
            </a:r>
            <a:r>
              <a:rPr lang="fr-FR" sz="1400" b="1" dirty="0">
                <a:latin typeface="Arial" panose="020B0604020202020204" pitchFamily="34" charset="0"/>
                <a:cs typeface="Arial" panose="020B0604020202020204" pitchFamily="34" charset="0"/>
              </a:rPr>
              <a:t>BFR à financer </a:t>
            </a:r>
            <a:r>
              <a:rPr lang="fr-FR" sz="1400" dirty="0">
                <a:latin typeface="Arial" panose="020B0604020202020204" pitchFamily="34" charset="0"/>
                <a:cs typeface="Arial" panose="020B0604020202020204" pitchFamily="34" charset="0"/>
              </a:rPr>
              <a:t>représente 116 K€, soit 60 jours de CA HT et que le financement du BFR en années 2 et 3 ne pose plus de problème : </a:t>
            </a:r>
            <a:r>
              <a:rPr lang="fr-FR" sz="1400" b="1" dirty="0">
                <a:latin typeface="Arial" panose="020B0604020202020204" pitchFamily="34" charset="0"/>
                <a:cs typeface="Arial" panose="020B0604020202020204" pitchFamily="34" charset="0"/>
              </a:rPr>
              <a:t>les flux générés permettent de financer le BFR.</a:t>
            </a:r>
          </a:p>
        </p:txBody>
      </p:sp>
      <p:pic>
        <p:nvPicPr>
          <p:cNvPr id="2" name="Image 1"/>
          <p:cNvPicPr>
            <a:picLocks noChangeAspect="1"/>
          </p:cNvPicPr>
          <p:nvPr/>
        </p:nvPicPr>
        <p:blipFill>
          <a:blip r:embed="rId3"/>
          <a:stretch>
            <a:fillRect/>
          </a:stretch>
        </p:blipFill>
        <p:spPr>
          <a:xfrm>
            <a:off x="2091398" y="2404802"/>
            <a:ext cx="2949525" cy="957377"/>
          </a:xfrm>
          <a:prstGeom prst="rect">
            <a:avLst/>
          </a:prstGeom>
        </p:spPr>
      </p:pic>
      <p:pic>
        <p:nvPicPr>
          <p:cNvPr id="3" name="Image 2"/>
          <p:cNvPicPr>
            <a:picLocks noChangeAspect="1"/>
          </p:cNvPicPr>
          <p:nvPr/>
        </p:nvPicPr>
        <p:blipFill>
          <a:blip r:embed="rId4"/>
          <a:stretch>
            <a:fillRect/>
          </a:stretch>
        </p:blipFill>
        <p:spPr>
          <a:xfrm>
            <a:off x="2053884" y="3730391"/>
            <a:ext cx="2987039" cy="1422302"/>
          </a:xfrm>
          <a:prstGeom prst="rect">
            <a:avLst/>
          </a:prstGeom>
        </p:spPr>
      </p:pic>
      <p:sp>
        <p:nvSpPr>
          <p:cNvPr id="6" name="Espace réservé du numéro de diapositive 5">
            <a:extLst>
              <a:ext uri="{FF2B5EF4-FFF2-40B4-BE49-F238E27FC236}">
                <a16:creationId xmlns:a16="http://schemas.microsoft.com/office/drawing/2014/main" id="{EDB5EDCD-3863-4A79-951B-FF65CD95FB06}"/>
              </a:ext>
            </a:extLst>
          </p:cNvPr>
          <p:cNvSpPr>
            <a:spLocks noGrp="1"/>
          </p:cNvSpPr>
          <p:nvPr>
            <p:ph type="sldNum" sz="quarter" idx="12"/>
          </p:nvPr>
        </p:nvSpPr>
        <p:spPr>
          <a:xfrm>
            <a:off x="4724400" y="6483088"/>
            <a:ext cx="2743200" cy="365125"/>
          </a:xfrm>
        </p:spPr>
        <p:txBody>
          <a:bodyPr/>
          <a:lstStyle/>
          <a:p>
            <a:pPr algn="ctr"/>
            <a:fld id="{1929063F-79A2-409B-B3DF-18CC1A863428}" type="slidenum">
              <a:rPr lang="fr-FR" sz="1600" b="1" smtClean="0">
                <a:solidFill>
                  <a:schemeClr val="bg1"/>
                </a:solidFill>
              </a:rPr>
              <a:pPr algn="ctr"/>
              <a:t>12</a:t>
            </a:fld>
            <a:endParaRPr lang="fr-FR" sz="1600" b="1" dirty="0">
              <a:solidFill>
                <a:schemeClr val="bg1"/>
              </a:solidFill>
            </a:endParaRPr>
          </a:p>
        </p:txBody>
      </p:sp>
      <p:pic>
        <p:nvPicPr>
          <p:cNvPr id="10" name="Image 9">
            <a:extLst>
              <a:ext uri="{FF2B5EF4-FFF2-40B4-BE49-F238E27FC236}">
                <a16:creationId xmlns:a16="http://schemas.microsoft.com/office/drawing/2014/main" id="{9B488397-C700-4A54-A02C-19AAE03E12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293428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044506" y="1059766"/>
            <a:ext cx="7621658" cy="3539430"/>
          </a:xfrm>
          <a:prstGeom prst="rect">
            <a:avLst/>
          </a:prstGeom>
          <a:noFill/>
        </p:spPr>
        <p:txBody>
          <a:bodyPr wrap="square" rtlCol="0">
            <a:spAutoFit/>
          </a:bodyPr>
          <a:lstStyle/>
          <a:p>
            <a:pPr algn="just"/>
            <a:r>
              <a:rPr lang="fr-FR" sz="1400" b="1" u="sng" dirty="0">
                <a:latin typeface="Arial" panose="020B0604020202020204" pitchFamily="34" charset="0"/>
                <a:cs typeface="Arial" panose="020B0604020202020204" pitchFamily="34" charset="0"/>
              </a:rPr>
              <a:t>Point d’étape sur l’importance du BFR</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On voit bien que la </a:t>
            </a:r>
            <a:r>
              <a:rPr lang="fr-FR" sz="1400" b="1" dirty="0">
                <a:latin typeface="Arial" panose="020B0604020202020204" pitchFamily="34" charset="0"/>
                <a:cs typeface="Arial" panose="020B0604020202020204" pitchFamily="34" charset="0"/>
              </a:rPr>
              <a:t>prise en compte des besoins liés à l’activité </a:t>
            </a:r>
            <a:r>
              <a:rPr lang="fr-FR" sz="1400" dirty="0">
                <a:latin typeface="Arial" panose="020B0604020202020204" pitchFamily="34" charset="0"/>
                <a:cs typeface="Arial" panose="020B0604020202020204" pitchFamily="34" charset="0"/>
              </a:rPr>
              <a:t>est la </a:t>
            </a:r>
            <a:r>
              <a:rPr lang="fr-FR" sz="1400" b="1" dirty="0">
                <a:latin typeface="Arial" panose="020B0604020202020204" pitchFamily="34" charset="0"/>
                <a:cs typeface="Arial" panose="020B0604020202020204" pitchFamily="34" charset="0"/>
              </a:rPr>
              <a:t>première étape </a:t>
            </a:r>
            <a:r>
              <a:rPr lang="fr-FR" sz="1400" dirty="0">
                <a:latin typeface="Arial" panose="020B0604020202020204" pitchFamily="34" charset="0"/>
                <a:cs typeface="Arial" panose="020B0604020202020204" pitchFamily="34" charset="0"/>
              </a:rPr>
              <a:t>importante dans la compréhension des flux de trésorerie.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Au-delà du chiffrage des investissements, </a:t>
            </a:r>
            <a:r>
              <a:rPr lang="fr-FR" sz="1400" b="1" dirty="0">
                <a:latin typeface="Arial" panose="020B0604020202020204" pitchFamily="34" charset="0"/>
                <a:cs typeface="Arial" panose="020B0604020202020204" pitchFamily="34" charset="0"/>
              </a:rPr>
              <a:t>l’entrepreneur devra impérativement identifier les besoins en fonds de roulement car ils sont significatifs et peuvent augmenter très rapidement </a:t>
            </a:r>
            <a:r>
              <a:rPr lang="fr-FR" sz="1400" dirty="0">
                <a:latin typeface="Arial" panose="020B0604020202020204" pitchFamily="34" charset="0"/>
                <a:cs typeface="Arial" panose="020B0604020202020204" pitchFamily="34" charset="0"/>
              </a:rPr>
              <a:t>au fur et à mesure du développement de l’entreprise car directement liés à l’évolution du CA,</a:t>
            </a:r>
          </a:p>
          <a:p>
            <a:pPr algn="just"/>
            <a:endParaRPr lang="fr-FR" sz="1400" dirty="0">
              <a:latin typeface="Arial" panose="020B0604020202020204" pitchFamily="34" charset="0"/>
              <a:cs typeface="Arial" panose="020B0604020202020204" pitchFamily="34" charset="0"/>
            </a:endParaRPr>
          </a:p>
          <a:p>
            <a:pPr algn="just"/>
            <a:r>
              <a:rPr lang="fr-FR" sz="1400" b="1" dirty="0">
                <a:solidFill>
                  <a:srgbClr val="FF0000"/>
                </a:solidFill>
                <a:latin typeface="Arial" panose="020B0604020202020204" pitchFamily="34" charset="0"/>
                <a:cs typeface="Arial" panose="020B0604020202020204" pitchFamily="34" charset="0"/>
              </a:rPr>
              <a:t>Oublier ou minimiser ce poste </a:t>
            </a:r>
            <a:r>
              <a:rPr lang="fr-FR" sz="1400" dirty="0">
                <a:solidFill>
                  <a:srgbClr val="FF0000"/>
                </a:solidFill>
                <a:latin typeface="Arial" panose="020B0604020202020204" pitchFamily="34" charset="0"/>
                <a:cs typeface="Arial" panose="020B0604020202020204" pitchFamily="34" charset="0"/>
              </a:rPr>
              <a:t>aurait pour conséquence, de </a:t>
            </a:r>
            <a:r>
              <a:rPr lang="fr-FR" sz="1400" b="1" dirty="0">
                <a:solidFill>
                  <a:srgbClr val="FF0000"/>
                </a:solidFill>
                <a:latin typeface="Arial" panose="020B0604020202020204" pitchFamily="34" charset="0"/>
                <a:cs typeface="Arial" panose="020B0604020202020204" pitchFamily="34" charset="0"/>
              </a:rPr>
              <a:t>perdre toute crédibilité et cohérence </a:t>
            </a:r>
            <a:r>
              <a:rPr lang="fr-FR" sz="1400" dirty="0">
                <a:solidFill>
                  <a:srgbClr val="FF0000"/>
                </a:solidFill>
                <a:latin typeface="Arial" panose="020B0604020202020204" pitchFamily="34" charset="0"/>
                <a:cs typeface="Arial" panose="020B0604020202020204" pitchFamily="34" charset="0"/>
              </a:rPr>
              <a:t>vis-à-vis des partenaires financiers et d’être en </a:t>
            </a:r>
            <a:r>
              <a:rPr lang="fr-FR" sz="1400" b="1" dirty="0">
                <a:solidFill>
                  <a:srgbClr val="FF0000"/>
                </a:solidFill>
                <a:latin typeface="Arial" panose="020B0604020202020204" pitchFamily="34" charset="0"/>
                <a:cs typeface="Arial" panose="020B0604020202020204" pitchFamily="34" charset="0"/>
              </a:rPr>
              <a:t>incapacité de financer la croissance </a:t>
            </a:r>
            <a:r>
              <a:rPr lang="fr-FR" sz="1400" dirty="0">
                <a:solidFill>
                  <a:srgbClr val="FF0000"/>
                </a:solidFill>
                <a:latin typeface="Arial" panose="020B0604020202020204" pitchFamily="34" charset="0"/>
                <a:cs typeface="Arial" panose="020B0604020202020204" pitchFamily="34" charset="0"/>
              </a:rPr>
              <a:t>de l’activité, ce qui serait un comble et la fin annoncée du projet !</a:t>
            </a:r>
          </a:p>
          <a:p>
            <a:pPr algn="just"/>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pPr marL="285750" indent="-285750">
              <a:buFontTx/>
              <a:buChar char="-"/>
            </a:pPr>
            <a:endParaRPr lang="fr-FR" sz="14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6AED8056-6417-4F6B-822F-2CA5235378D8}"/>
              </a:ext>
            </a:extLst>
          </p:cNvPr>
          <p:cNvSpPr>
            <a:spLocks noGrp="1"/>
          </p:cNvSpPr>
          <p:nvPr>
            <p:ph type="sldNum" sz="quarter" idx="12"/>
          </p:nvPr>
        </p:nvSpPr>
        <p:spPr>
          <a:xfrm>
            <a:off x="4724400" y="6522099"/>
            <a:ext cx="2743200" cy="236699"/>
          </a:xfrm>
        </p:spPr>
        <p:txBody>
          <a:bodyPr/>
          <a:lstStyle/>
          <a:p>
            <a:pPr algn="ctr"/>
            <a:fld id="{1929063F-79A2-409B-B3DF-18CC1A863428}" type="slidenum">
              <a:rPr lang="fr-FR" sz="1600" b="1" smtClean="0">
                <a:solidFill>
                  <a:schemeClr val="bg1"/>
                </a:solidFill>
              </a:rPr>
              <a:pPr algn="ctr"/>
              <a:t>13</a:t>
            </a:fld>
            <a:endParaRPr lang="fr-FR" sz="1600" b="1" dirty="0">
              <a:solidFill>
                <a:schemeClr val="bg1"/>
              </a:solidFill>
            </a:endParaRPr>
          </a:p>
        </p:txBody>
      </p:sp>
      <p:pic>
        <p:nvPicPr>
          <p:cNvPr id="5" name="Image 4">
            <a:extLst>
              <a:ext uri="{FF2B5EF4-FFF2-40B4-BE49-F238E27FC236}">
                <a16:creationId xmlns:a16="http://schemas.microsoft.com/office/drawing/2014/main" id="{6F0BD9E5-5BBA-48DA-B6B7-A51DC146F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86997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044506" y="1116037"/>
            <a:ext cx="7621658" cy="4832092"/>
          </a:xfrm>
          <a:prstGeom prst="rect">
            <a:avLst/>
          </a:prstGeom>
          <a:noFill/>
        </p:spPr>
        <p:txBody>
          <a:bodyPr wrap="square" rtlCol="0">
            <a:spAutoFit/>
          </a:bodyPr>
          <a:lstStyle/>
          <a:p>
            <a:pPr algn="just"/>
            <a:r>
              <a:rPr lang="fr-FR" sz="1400" b="1" u="sng" dirty="0">
                <a:latin typeface="Arial" panose="020B0604020202020204" pitchFamily="34" charset="0"/>
                <a:cs typeface="Arial" panose="020B0604020202020204" pitchFamily="34" charset="0"/>
              </a:rPr>
              <a:t>Les ressources de financement  </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Une fois le plan de trésorerie établi et validé avec son expert-comptable, le créateur va s’attacher à </a:t>
            </a:r>
            <a:r>
              <a:rPr lang="fr-FR" sz="1400" b="1" dirty="0">
                <a:latin typeface="Arial" panose="020B0604020202020204" pitchFamily="34" charset="0"/>
                <a:cs typeface="Arial" panose="020B0604020202020204" pitchFamily="34" charset="0"/>
              </a:rPr>
              <a:t>formaliser les ressources du financement de son projet</a:t>
            </a:r>
            <a:r>
              <a:rPr lang="fr-FR" sz="1400" dirty="0">
                <a:latin typeface="Arial" panose="020B0604020202020204" pitchFamily="34" charset="0"/>
                <a:cs typeface="Arial" panose="020B0604020202020204" pitchFamily="34" charset="0"/>
              </a:rPr>
              <a:t>, avec au cœur de cette problématique la capacité d’autofinancement (CAF), encore appelée </a:t>
            </a:r>
            <a:r>
              <a:rPr lang="fr-FR" sz="1400" dirty="0" err="1">
                <a:latin typeface="Arial" panose="020B0604020202020204" pitchFamily="34" charset="0"/>
                <a:cs typeface="Arial" panose="020B0604020202020204" pitchFamily="34" charset="0"/>
              </a:rPr>
              <a:t>casflow</a:t>
            </a:r>
            <a:r>
              <a:rPr lang="fr-FR" sz="1400" dirty="0">
                <a:latin typeface="Arial" panose="020B0604020202020204" pitchFamily="34" charset="0"/>
                <a:cs typeface="Arial" panose="020B0604020202020204" pitchFamily="34" charset="0"/>
              </a:rPr>
              <a:t>.</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La CAF correspond à la trésorerie que serait capable de générer l’exploitation si toutes les opérations étaient encaissées et payées au comptant.</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On ne prend dans la CAF que les montants encaissables et décaissables : les dotations aux amortissements sont exclues puisque seul l’investissement est payé et non pas son amortissement annuel.</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Les </a:t>
            </a:r>
            <a:r>
              <a:rPr lang="fr-FR" sz="1400" b="1" dirty="0">
                <a:latin typeface="Arial" panose="020B0604020202020204" pitchFamily="34" charset="0"/>
                <a:cs typeface="Arial" panose="020B0604020202020204" pitchFamily="34" charset="0"/>
              </a:rPr>
              <a:t>ressources de financement </a:t>
            </a:r>
            <a:r>
              <a:rPr lang="fr-FR" sz="1400" dirty="0">
                <a:latin typeface="Arial" panose="020B0604020202020204" pitchFamily="34" charset="0"/>
                <a:cs typeface="Arial" panose="020B0604020202020204" pitchFamily="34" charset="0"/>
              </a:rPr>
              <a:t>seront de deux sortes :</a:t>
            </a:r>
          </a:p>
          <a:p>
            <a:pPr marL="285750" indent="-285750" algn="just">
              <a:buFontTx/>
              <a:buChar char="-"/>
            </a:pPr>
            <a:r>
              <a:rPr lang="fr-FR" sz="1400" dirty="0">
                <a:latin typeface="Arial" panose="020B0604020202020204" pitchFamily="34" charset="0"/>
                <a:cs typeface="Arial" panose="020B0604020202020204" pitchFamily="34" charset="0"/>
              </a:rPr>
              <a:t>Apports personnels</a:t>
            </a:r>
          </a:p>
          <a:p>
            <a:pPr marL="285750" indent="-285750" algn="just">
              <a:buFontTx/>
              <a:buChar char="-"/>
            </a:pPr>
            <a:r>
              <a:rPr lang="fr-FR" sz="1400" dirty="0">
                <a:latin typeface="Arial" panose="020B0604020202020204" pitchFamily="34" charset="0"/>
                <a:cs typeface="Arial" panose="020B0604020202020204" pitchFamily="34" charset="0"/>
              </a:rPr>
              <a:t>Emprunts et aides financières (externes)</a:t>
            </a:r>
          </a:p>
          <a:p>
            <a:pPr marL="285750" indent="-285750">
              <a:buFontTx/>
              <a:buChar char="-"/>
            </a:pPr>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pPr marL="285750" indent="-285750">
              <a:buFontTx/>
              <a:buChar char="-"/>
            </a:pPr>
            <a:endParaRPr lang="fr-FR" sz="1400" dirty="0">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870A665E-2DA0-42C9-AF72-48592EC61B0C}"/>
              </a:ext>
            </a:extLst>
          </p:cNvPr>
          <p:cNvSpPr>
            <a:spLocks noGrp="1"/>
          </p:cNvSpPr>
          <p:nvPr>
            <p:ph type="sldNum" sz="quarter" idx="12"/>
          </p:nvPr>
        </p:nvSpPr>
        <p:spPr>
          <a:xfrm>
            <a:off x="4483735" y="6436124"/>
            <a:ext cx="2743200" cy="365125"/>
          </a:xfrm>
        </p:spPr>
        <p:txBody>
          <a:bodyPr/>
          <a:lstStyle/>
          <a:p>
            <a:pPr algn="ctr"/>
            <a:fld id="{1929063F-79A2-409B-B3DF-18CC1A863428}" type="slidenum">
              <a:rPr lang="fr-FR" sz="1600" b="1" smtClean="0">
                <a:solidFill>
                  <a:schemeClr val="bg1"/>
                </a:solidFill>
              </a:rPr>
              <a:pPr algn="ctr"/>
              <a:t>14</a:t>
            </a:fld>
            <a:endParaRPr lang="fr-FR" sz="1600" b="1" dirty="0">
              <a:solidFill>
                <a:schemeClr val="bg1"/>
              </a:solidFill>
            </a:endParaRPr>
          </a:p>
        </p:txBody>
      </p:sp>
      <p:pic>
        <p:nvPicPr>
          <p:cNvPr id="4" name="Image 3">
            <a:extLst>
              <a:ext uri="{FF2B5EF4-FFF2-40B4-BE49-F238E27FC236}">
                <a16:creationId xmlns:a16="http://schemas.microsoft.com/office/drawing/2014/main" id="{159F9306-0DDA-431F-BD03-DDA6F8A5B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1783691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1978857" y="1045699"/>
            <a:ext cx="7621658" cy="3970318"/>
          </a:xfrm>
          <a:prstGeom prst="rect">
            <a:avLst/>
          </a:prstGeom>
          <a:noFill/>
        </p:spPr>
        <p:txBody>
          <a:bodyPr wrap="square" rtlCol="0">
            <a:spAutoFit/>
          </a:bodyPr>
          <a:lstStyle/>
          <a:p>
            <a:endParaRPr lang="fr-FR" sz="1400" dirty="0">
              <a:latin typeface="Arial" panose="020B0604020202020204" pitchFamily="34" charset="0"/>
              <a:cs typeface="Arial" panose="020B0604020202020204" pitchFamily="34" charset="0"/>
            </a:endParaRPr>
          </a:p>
          <a:p>
            <a:pPr algn="just"/>
            <a:r>
              <a:rPr lang="fr-FR" sz="1400" b="1" u="sng" dirty="0">
                <a:latin typeface="Arial" panose="020B0604020202020204" pitchFamily="34" charset="0"/>
                <a:cs typeface="Arial" panose="020B0604020202020204" pitchFamily="34" charset="0"/>
              </a:rPr>
              <a:t>Présentation de la situation de trésorerie, plan de financement et flux de trésorerie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Ces </a:t>
            </a:r>
            <a:r>
              <a:rPr lang="fr-FR" sz="1400" b="1" dirty="0">
                <a:latin typeface="Arial" panose="020B0604020202020204" pitchFamily="34" charset="0"/>
                <a:cs typeface="Arial" panose="020B0604020202020204" pitchFamily="34" charset="0"/>
              </a:rPr>
              <a:t>tableaux de synthèse </a:t>
            </a:r>
            <a:r>
              <a:rPr lang="fr-FR" sz="1400" dirty="0">
                <a:latin typeface="Arial" panose="020B0604020202020204" pitchFamily="34" charset="0"/>
                <a:cs typeface="Arial" panose="020B0604020202020204" pitchFamily="34" charset="0"/>
              </a:rPr>
              <a:t>récapitulent les données financières des besoins à financer et des ressources de financement.</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 </a:t>
            </a:r>
            <a:r>
              <a:rPr lang="fr-FR" sz="1400" b="1" dirty="0">
                <a:latin typeface="Arial" panose="020B0604020202020204" pitchFamily="34" charset="0"/>
                <a:cs typeface="Arial" panose="020B0604020202020204" pitchFamily="34" charset="0"/>
              </a:rPr>
              <a:t>plan de financement  </a:t>
            </a:r>
            <a:r>
              <a:rPr lang="fr-FR" sz="1400" dirty="0">
                <a:latin typeface="Arial" panose="020B0604020202020204" pitchFamily="34" charset="0"/>
                <a:cs typeface="Arial" panose="020B0604020202020204" pitchFamily="34" charset="0"/>
              </a:rPr>
              <a:t>répertorie les </a:t>
            </a:r>
            <a:r>
              <a:rPr lang="fr-FR" sz="1400" b="1" dirty="0">
                <a:latin typeface="Arial" panose="020B0604020202020204" pitchFamily="34" charset="0"/>
                <a:cs typeface="Arial" panose="020B0604020202020204" pitchFamily="34" charset="0"/>
              </a:rPr>
              <a:t>besoins</a:t>
            </a:r>
            <a:r>
              <a:rPr lang="fr-FR" sz="1400" dirty="0">
                <a:latin typeface="Arial" panose="020B0604020202020204" pitchFamily="34" charset="0"/>
                <a:cs typeface="Arial" panose="020B0604020202020204" pitchFamily="34" charset="0"/>
              </a:rPr>
              <a:t> de financement (investissements, BFR, remboursements d’emprunts), les </a:t>
            </a:r>
            <a:r>
              <a:rPr lang="fr-FR" sz="1400" b="1" dirty="0">
                <a:latin typeface="Arial" panose="020B0604020202020204" pitchFamily="34" charset="0"/>
                <a:cs typeface="Arial" panose="020B0604020202020204" pitchFamily="34" charset="0"/>
              </a:rPr>
              <a:t>ressources</a:t>
            </a:r>
            <a:r>
              <a:rPr lang="fr-FR" sz="1400" dirty="0">
                <a:latin typeface="Arial" panose="020B0604020202020204" pitchFamily="34" charset="0"/>
                <a:cs typeface="Arial" panose="020B0604020202020204" pitchFamily="34" charset="0"/>
              </a:rPr>
              <a:t> de financement (apports, emprunts, CAF) et la variation de trésorerie.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 plan de financement s’avère utile mais peut aussi être remplacé avantageusement par un </a:t>
            </a:r>
            <a:r>
              <a:rPr lang="fr-FR" sz="1400" b="1" dirty="0">
                <a:latin typeface="Arial" panose="020B0604020202020204" pitchFamily="34" charset="0"/>
                <a:cs typeface="Arial" panose="020B0604020202020204" pitchFamily="34" charset="0"/>
              </a:rPr>
              <a:t>tableau de flux de trésorerie </a:t>
            </a:r>
            <a:r>
              <a:rPr lang="fr-FR" sz="1400" dirty="0">
                <a:latin typeface="Arial" panose="020B0604020202020204" pitchFamily="34" charset="0"/>
                <a:cs typeface="Arial" panose="020B0604020202020204" pitchFamily="34" charset="0"/>
              </a:rPr>
              <a:t>qui reprend les mêmes éléments que le plan de financement, mais permettra en plus de </a:t>
            </a:r>
            <a:r>
              <a:rPr lang="fr-FR" sz="1400" b="1" dirty="0">
                <a:latin typeface="Arial" panose="020B0604020202020204" pitchFamily="34" charset="0"/>
                <a:cs typeface="Arial" panose="020B0604020202020204" pitchFamily="34" charset="0"/>
              </a:rPr>
              <a:t>visualiser comment on passe du résultat à la trésorerie de l’entreprise.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 tableau de flux de trésorerie constitue un outil précieux et indispensable au créateur pour cette raison : </a:t>
            </a:r>
            <a:r>
              <a:rPr lang="fr-FR" sz="1400" b="1" dirty="0">
                <a:solidFill>
                  <a:srgbClr val="FF0000"/>
                </a:solidFill>
                <a:latin typeface="Arial" panose="020B0604020202020204" pitchFamily="34" charset="0"/>
                <a:cs typeface="Arial" panose="020B0604020202020204" pitchFamily="34" charset="0"/>
              </a:rPr>
              <a:t>passer du résultat à la trésorerie</a:t>
            </a:r>
            <a:r>
              <a:rPr lang="fr-FR" sz="1400" dirty="0">
                <a:latin typeface="Arial" panose="020B0604020202020204" pitchFamily="34" charset="0"/>
                <a:cs typeface="Arial" panose="020B0604020202020204" pitchFamily="34" charset="0"/>
              </a:rPr>
              <a:t>.</a:t>
            </a:r>
          </a:p>
          <a:p>
            <a:pPr marL="285750" indent="-285750">
              <a:buFontTx/>
              <a:buChar char="-"/>
            </a:pPr>
            <a:endParaRPr lang="fr-FR" sz="1400" dirty="0">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56296DB-3AE9-4DB9-BDF8-E882DE8331E5}"/>
              </a:ext>
            </a:extLst>
          </p:cNvPr>
          <p:cNvSpPr>
            <a:spLocks noGrp="1"/>
          </p:cNvSpPr>
          <p:nvPr>
            <p:ph type="sldNum" sz="quarter" idx="12"/>
          </p:nvPr>
        </p:nvSpPr>
        <p:spPr>
          <a:xfrm>
            <a:off x="4418086" y="6451312"/>
            <a:ext cx="2743200" cy="365125"/>
          </a:xfrm>
        </p:spPr>
        <p:txBody>
          <a:bodyPr/>
          <a:lstStyle/>
          <a:p>
            <a:pPr algn="ctr"/>
            <a:fld id="{1929063F-79A2-409B-B3DF-18CC1A863428}" type="slidenum">
              <a:rPr lang="fr-FR" sz="1600" b="1" smtClean="0">
                <a:solidFill>
                  <a:schemeClr val="bg1"/>
                </a:solidFill>
              </a:rPr>
              <a:pPr algn="ctr"/>
              <a:t>15</a:t>
            </a:fld>
            <a:endParaRPr lang="fr-FR" sz="1600" b="1" dirty="0">
              <a:solidFill>
                <a:schemeClr val="bg1"/>
              </a:solidFill>
            </a:endParaRPr>
          </a:p>
        </p:txBody>
      </p:sp>
      <p:pic>
        <p:nvPicPr>
          <p:cNvPr id="4" name="Image 3">
            <a:extLst>
              <a:ext uri="{FF2B5EF4-FFF2-40B4-BE49-F238E27FC236}">
                <a16:creationId xmlns:a16="http://schemas.microsoft.com/office/drawing/2014/main" id="{79B17395-F6F9-4928-BC0C-8889C10FA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20020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044505" y="1059766"/>
            <a:ext cx="9298743" cy="738664"/>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Composantes du tableau de flux de trésorerie, du résultat à la trésorerie générée :</a:t>
            </a:r>
          </a:p>
          <a:p>
            <a:endParaRPr lang="fr-FR" sz="1400" dirty="0">
              <a:latin typeface="Arial" panose="020B0604020202020204" pitchFamily="34" charset="0"/>
              <a:cs typeface="Arial" panose="020B0604020202020204" pitchFamily="34" charset="0"/>
            </a:endParaRPr>
          </a:p>
          <a:p>
            <a:pPr marL="285750" indent="-285750">
              <a:buFontTx/>
              <a:buChar char="-"/>
            </a:pPr>
            <a:endParaRPr lang="fr-FR" sz="1400"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2092493" y="1429098"/>
            <a:ext cx="4449349" cy="4321126"/>
          </a:xfrm>
          <a:prstGeom prst="rect">
            <a:avLst/>
          </a:prstGeom>
        </p:spPr>
      </p:pic>
      <p:sp>
        <p:nvSpPr>
          <p:cNvPr id="4" name="Espace réservé du numéro de diapositive 3">
            <a:extLst>
              <a:ext uri="{FF2B5EF4-FFF2-40B4-BE49-F238E27FC236}">
                <a16:creationId xmlns:a16="http://schemas.microsoft.com/office/drawing/2014/main" id="{6B98DD6C-86F4-4765-A031-57A129148B15}"/>
              </a:ext>
            </a:extLst>
          </p:cNvPr>
          <p:cNvSpPr>
            <a:spLocks noGrp="1"/>
          </p:cNvSpPr>
          <p:nvPr>
            <p:ph type="sldNum" sz="quarter" idx="12"/>
          </p:nvPr>
        </p:nvSpPr>
        <p:spPr>
          <a:xfrm>
            <a:off x="4724400" y="6421664"/>
            <a:ext cx="2743200" cy="365125"/>
          </a:xfrm>
        </p:spPr>
        <p:txBody>
          <a:bodyPr/>
          <a:lstStyle/>
          <a:p>
            <a:pPr algn="ctr"/>
            <a:fld id="{1929063F-79A2-409B-B3DF-18CC1A863428}" type="slidenum">
              <a:rPr lang="fr-FR" sz="1600" b="1" smtClean="0">
                <a:solidFill>
                  <a:schemeClr val="bg1"/>
                </a:solidFill>
              </a:rPr>
              <a:pPr algn="ctr"/>
              <a:t>16</a:t>
            </a:fld>
            <a:endParaRPr lang="fr-FR" sz="1600" b="1" dirty="0">
              <a:solidFill>
                <a:schemeClr val="bg1"/>
              </a:solidFill>
            </a:endParaRPr>
          </a:p>
        </p:txBody>
      </p:sp>
      <p:pic>
        <p:nvPicPr>
          <p:cNvPr id="11" name="Image 10">
            <a:extLst>
              <a:ext uri="{FF2B5EF4-FFF2-40B4-BE49-F238E27FC236}">
                <a16:creationId xmlns:a16="http://schemas.microsoft.com/office/drawing/2014/main" id="{B3984453-1D24-42EA-BD4E-6538AE8CD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694041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044506" y="1059766"/>
            <a:ext cx="7621658" cy="3754874"/>
          </a:xfrm>
          <a:prstGeom prst="rect">
            <a:avLst/>
          </a:prstGeom>
          <a:noFill/>
        </p:spPr>
        <p:txBody>
          <a:bodyPr wrap="square" rtlCol="0">
            <a:spAutoFit/>
          </a:bodyPr>
          <a:lstStyle/>
          <a:p>
            <a:endParaRPr lang="fr-FR" sz="1400" dirty="0">
              <a:latin typeface="Arial" panose="020B0604020202020204" pitchFamily="34" charset="0"/>
              <a:cs typeface="Arial" panose="020B0604020202020204" pitchFamily="34" charset="0"/>
            </a:endParaRPr>
          </a:p>
          <a:p>
            <a:pPr algn="just"/>
            <a:r>
              <a:rPr lang="fr-FR" sz="1400" b="1" u="sng" dirty="0">
                <a:latin typeface="Arial" panose="020B0604020202020204" pitchFamily="34" charset="0"/>
                <a:cs typeface="Arial" panose="020B0604020202020204" pitchFamily="34" charset="0"/>
              </a:rPr>
              <a:t>Anticiper et être agile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Si le compte de résultat permet d’expliquer le lien existant entre l’activité (chiffre d’affaires) et le résultat, le tableau de flux de trésorerie ou le plan de financement permettent de comprendre </a:t>
            </a:r>
            <a:r>
              <a:rPr lang="fr-FR" sz="1400" b="1" dirty="0">
                <a:latin typeface="Arial" panose="020B0604020202020204" pitchFamily="34" charset="0"/>
                <a:cs typeface="Arial" panose="020B0604020202020204" pitchFamily="34" charset="0"/>
              </a:rPr>
              <a:t>comment se forme la trésorerie à partir de ce résultat</a:t>
            </a:r>
            <a:r>
              <a:rPr lang="fr-FR" sz="1400" dirty="0">
                <a:latin typeface="Arial" panose="020B0604020202020204" pitchFamily="34" charset="0"/>
                <a:cs typeface="Arial" panose="020B0604020202020204" pitchFamily="34" charset="0"/>
              </a:rPr>
              <a:t>.</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Cette démarche est essentielle pour l’entrepreneur, souvent mal comprise par de nombreux chefs d’entreprises – en création mais pas seulement…</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Avec le tableau de flux de trésorerie, le porteur de projet est en mesure de </a:t>
            </a:r>
            <a:r>
              <a:rPr lang="fr-FR" sz="1400" b="1" dirty="0">
                <a:latin typeface="Arial" panose="020B0604020202020204" pitchFamily="34" charset="0"/>
                <a:cs typeface="Arial" panose="020B0604020202020204" pitchFamily="34" charset="0"/>
              </a:rPr>
              <a:t>simuler très simplement avec son expert-comptable l’impact sur la trésorerie de situations diverses </a:t>
            </a:r>
            <a:r>
              <a:rPr lang="fr-FR" sz="1400" dirty="0">
                <a:latin typeface="Arial" panose="020B0604020202020204" pitchFamily="34" charset="0"/>
                <a:cs typeface="Arial" panose="020B0604020202020204" pitchFamily="34" charset="0"/>
              </a:rPr>
              <a:t>(variation du niveau d’activité par exemple) et alors </a:t>
            </a:r>
            <a:r>
              <a:rPr lang="fr-FR" sz="1400" b="1" dirty="0">
                <a:latin typeface="Arial" panose="020B0604020202020204" pitchFamily="34" charset="0"/>
                <a:cs typeface="Arial" panose="020B0604020202020204" pitchFamily="34" charset="0"/>
              </a:rPr>
              <a:t>acquérir une vraie agilité : anticiper et adapter</a:t>
            </a:r>
            <a:r>
              <a:rPr lang="fr-FR" sz="1400" dirty="0">
                <a:latin typeface="Arial" panose="020B0604020202020204" pitchFamily="34" charset="0"/>
                <a:cs typeface="Arial" panose="020B0604020202020204" pitchFamily="34" charset="0"/>
              </a:rPr>
              <a:t>.</a:t>
            </a:r>
          </a:p>
          <a:p>
            <a:pPr algn="just"/>
            <a:endParaRPr lang="fr-FR" sz="1400" dirty="0">
              <a:latin typeface="Arial" panose="020B0604020202020204" pitchFamily="34" charset="0"/>
              <a:cs typeface="Arial" panose="020B0604020202020204" pitchFamily="34" charset="0"/>
            </a:endParaRPr>
          </a:p>
          <a:p>
            <a:pPr algn="just"/>
            <a:r>
              <a:rPr lang="fr-FR" sz="1400" dirty="0">
                <a:solidFill>
                  <a:srgbClr val="FF0000"/>
                </a:solidFill>
                <a:latin typeface="Arial" panose="020B0604020202020204" pitchFamily="34" charset="0"/>
                <a:cs typeface="Arial" panose="020B0604020202020204" pitchFamily="34" charset="0"/>
              </a:rPr>
              <a:t>Cette transition permet d’aborder maintenant les </a:t>
            </a:r>
            <a:r>
              <a:rPr lang="fr-FR" sz="1400" b="1" dirty="0">
                <a:solidFill>
                  <a:srgbClr val="FF0000"/>
                </a:solidFill>
                <a:latin typeface="Arial" panose="020B0604020202020204" pitchFamily="34" charset="0"/>
                <a:cs typeface="Arial" panose="020B0604020202020204" pitchFamily="34" charset="0"/>
              </a:rPr>
              <a:t>outils dont bénéficie l’entrepreneur en création avec son expert-comptable, co-pilote de l’entreprise</a:t>
            </a:r>
            <a:r>
              <a:rPr lang="fr-FR" sz="1400" dirty="0">
                <a:solidFill>
                  <a:srgbClr val="FF0000"/>
                </a:solidFill>
                <a:latin typeface="Arial" panose="020B0604020202020204" pitchFamily="34" charset="0"/>
                <a:cs typeface="Arial" panose="020B0604020202020204" pitchFamily="34" charset="0"/>
              </a:rPr>
              <a:t>.</a:t>
            </a:r>
          </a:p>
        </p:txBody>
      </p:sp>
      <p:sp>
        <p:nvSpPr>
          <p:cNvPr id="4" name="Espace réservé du numéro de diapositive 3">
            <a:extLst>
              <a:ext uri="{FF2B5EF4-FFF2-40B4-BE49-F238E27FC236}">
                <a16:creationId xmlns:a16="http://schemas.microsoft.com/office/drawing/2014/main" id="{4A7FBC0A-8633-4E0A-8C67-CDE87EDB6D6D}"/>
              </a:ext>
            </a:extLst>
          </p:cNvPr>
          <p:cNvSpPr>
            <a:spLocks noGrp="1"/>
          </p:cNvSpPr>
          <p:nvPr>
            <p:ph type="sldNum" sz="quarter" idx="12"/>
          </p:nvPr>
        </p:nvSpPr>
        <p:spPr>
          <a:xfrm>
            <a:off x="4483735" y="6417373"/>
            <a:ext cx="2743200" cy="365125"/>
          </a:xfrm>
        </p:spPr>
        <p:txBody>
          <a:bodyPr/>
          <a:lstStyle/>
          <a:p>
            <a:pPr algn="ctr"/>
            <a:fld id="{1929063F-79A2-409B-B3DF-18CC1A863428}" type="slidenum">
              <a:rPr lang="fr-FR" sz="1600" b="1" smtClean="0">
                <a:solidFill>
                  <a:schemeClr val="bg1"/>
                </a:solidFill>
              </a:rPr>
              <a:pPr algn="ctr"/>
              <a:t>17</a:t>
            </a:fld>
            <a:endParaRPr lang="fr-FR" sz="1600" b="1" dirty="0">
              <a:solidFill>
                <a:schemeClr val="bg1"/>
              </a:solidFill>
            </a:endParaRPr>
          </a:p>
        </p:txBody>
      </p:sp>
      <p:pic>
        <p:nvPicPr>
          <p:cNvPr id="6" name="Image 5">
            <a:extLst>
              <a:ext uri="{FF2B5EF4-FFF2-40B4-BE49-F238E27FC236}">
                <a16:creationId xmlns:a16="http://schemas.microsoft.com/office/drawing/2014/main" id="{AA0BA535-FF11-4BF3-A673-03E114FCD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23274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044506" y="1059766"/>
            <a:ext cx="7621658" cy="4401205"/>
          </a:xfrm>
          <a:prstGeom prst="rect">
            <a:avLst/>
          </a:prstGeom>
          <a:noFill/>
        </p:spPr>
        <p:txBody>
          <a:bodyPr wrap="square" rtlCol="0">
            <a:spAutoFit/>
          </a:bodyPr>
          <a:lstStyle/>
          <a:p>
            <a:pPr algn="just"/>
            <a:r>
              <a:rPr lang="fr-FR" sz="1400" b="1" u="sng" dirty="0">
                <a:latin typeface="Arial" panose="020B0604020202020204" pitchFamily="34" charset="0"/>
                <a:cs typeface="Arial" panose="020B0604020202020204" pitchFamily="34" charset="0"/>
              </a:rPr>
              <a:t>Indicateurs, tableaux de bord et outils de pilotage de la trésorerie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Au démarrage de l’activité, l’expert-comptable pourra mettre en place un </a:t>
            </a:r>
            <a:r>
              <a:rPr lang="fr-FR" sz="1400" b="1" dirty="0">
                <a:latin typeface="Arial" panose="020B0604020202020204" pitchFamily="34" charset="0"/>
                <a:cs typeface="Arial" panose="020B0604020202020204" pitchFamily="34" charset="0"/>
              </a:rPr>
              <a:t>ensemble d’indicateurs</a:t>
            </a:r>
            <a:r>
              <a:rPr lang="fr-FR" sz="1400" dirty="0">
                <a:latin typeface="Arial" panose="020B0604020202020204" pitchFamily="34" charset="0"/>
                <a:cs typeface="Arial" panose="020B0604020202020204" pitchFamily="34" charset="0"/>
              </a:rPr>
              <a:t> pour aider le créateur à piloter l’entreprise. </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 choix de ces indicateurs dépend de l’activité (négoce, service, production), des clients (B to B ou to C), des fournisseurs, etc.</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Parmi les outils de pilotage, l’expert-comptable va travailler avec le créateur sur les </a:t>
            </a:r>
            <a:r>
              <a:rPr lang="fr-FR" sz="1400" b="1" dirty="0">
                <a:latin typeface="Arial" panose="020B0604020202020204" pitchFamily="34" charset="0"/>
                <a:cs typeface="Arial" panose="020B0604020202020204" pitchFamily="34" charset="0"/>
              </a:rPr>
              <a:t>postes essentiels pour surveiller et anticiper la trésorerie : </a:t>
            </a:r>
            <a:r>
              <a:rPr lang="fr-FR" sz="1400" dirty="0">
                <a:latin typeface="Arial" panose="020B0604020202020204" pitchFamily="34" charset="0"/>
                <a:cs typeface="Arial" panose="020B0604020202020204" pitchFamily="34" charset="0"/>
              </a:rPr>
              <a:t>maîtrise des délais de paiement, gestion de la rotation des stocks, etc.</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Une </a:t>
            </a:r>
            <a:r>
              <a:rPr lang="fr-FR" sz="1400" b="1" dirty="0">
                <a:latin typeface="Arial" panose="020B0604020202020204" pitchFamily="34" charset="0"/>
                <a:cs typeface="Arial" panose="020B0604020202020204" pitchFamily="34" charset="0"/>
              </a:rPr>
              <a:t>comparaison périodique entre les objectifs et la réalité </a:t>
            </a:r>
            <a:r>
              <a:rPr lang="fr-FR" sz="1400" dirty="0">
                <a:latin typeface="Arial" panose="020B0604020202020204" pitchFamily="34" charset="0"/>
                <a:cs typeface="Arial" panose="020B0604020202020204" pitchFamily="34" charset="0"/>
              </a:rPr>
              <a:t>permettront certes de constater mais surtout de </a:t>
            </a:r>
            <a:r>
              <a:rPr lang="fr-FR" sz="1400" b="1" dirty="0">
                <a:latin typeface="Arial" panose="020B0604020202020204" pitchFamily="34" charset="0"/>
                <a:cs typeface="Arial" panose="020B0604020202020204" pitchFamily="34" charset="0"/>
              </a:rPr>
              <a:t>rectifier le tir</a:t>
            </a:r>
            <a:r>
              <a:rPr lang="fr-FR" sz="1400" dirty="0">
                <a:latin typeface="Arial" panose="020B0604020202020204" pitchFamily="34" charset="0"/>
                <a:cs typeface="Arial" panose="020B0604020202020204" pitchFamily="34" charset="0"/>
              </a:rPr>
              <a:t> en temps réel.</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La mise en place de </a:t>
            </a:r>
            <a:r>
              <a:rPr lang="fr-FR" sz="1400" b="1" dirty="0">
                <a:latin typeface="Arial" panose="020B0604020202020204" pitchFamily="34" charset="0"/>
                <a:cs typeface="Arial" panose="020B0604020202020204" pitchFamily="34" charset="0"/>
              </a:rPr>
              <a:t>tableaux de bord </a:t>
            </a:r>
            <a:r>
              <a:rPr lang="fr-FR" sz="1400" dirty="0">
                <a:latin typeface="Arial" panose="020B0604020202020204" pitchFamily="34" charset="0"/>
                <a:cs typeface="Arial" panose="020B0604020202020204" pitchFamily="34" charset="0"/>
              </a:rPr>
              <a:t>est alors essentielle pour piloter en connaissance de cause et anticiper les décisions.</a:t>
            </a:r>
          </a:p>
          <a:p>
            <a:pPr algn="just"/>
            <a:endParaRPr lang="fr-FR" sz="1400" dirty="0">
              <a:latin typeface="Arial" panose="020B0604020202020204" pitchFamily="34" charset="0"/>
              <a:cs typeface="Arial" panose="020B0604020202020204" pitchFamily="34" charset="0"/>
            </a:endParaRPr>
          </a:p>
          <a:p>
            <a:pPr algn="just"/>
            <a:r>
              <a:rPr lang="fr-FR" sz="1400" dirty="0">
                <a:solidFill>
                  <a:srgbClr val="FF0000"/>
                </a:solidFill>
                <a:latin typeface="Arial" panose="020B0604020202020204" pitchFamily="34" charset="0"/>
                <a:cs typeface="Arial" panose="020B0604020202020204" pitchFamily="34" charset="0"/>
              </a:rPr>
              <a:t>Dans un contexte de crise sanitaire et surtout en phase de création, il est incontournable d’avoir les bons outils et d’être assisté de son expert-comptable, partenaire de l’entreprise.</a:t>
            </a:r>
          </a:p>
        </p:txBody>
      </p:sp>
      <p:sp>
        <p:nvSpPr>
          <p:cNvPr id="3" name="Espace réservé du numéro de diapositive 2">
            <a:extLst>
              <a:ext uri="{FF2B5EF4-FFF2-40B4-BE49-F238E27FC236}">
                <a16:creationId xmlns:a16="http://schemas.microsoft.com/office/drawing/2014/main" id="{19A5A989-11A7-404A-A686-B75470FB6EC9}"/>
              </a:ext>
            </a:extLst>
          </p:cNvPr>
          <p:cNvSpPr>
            <a:spLocks noGrp="1"/>
          </p:cNvSpPr>
          <p:nvPr>
            <p:ph type="sldNum" sz="quarter" idx="12"/>
          </p:nvPr>
        </p:nvSpPr>
        <p:spPr>
          <a:xfrm>
            <a:off x="4724400" y="6450455"/>
            <a:ext cx="2743200" cy="365125"/>
          </a:xfrm>
        </p:spPr>
        <p:txBody>
          <a:bodyPr/>
          <a:lstStyle/>
          <a:p>
            <a:pPr algn="ctr"/>
            <a:fld id="{1929063F-79A2-409B-B3DF-18CC1A863428}" type="slidenum">
              <a:rPr lang="fr-FR" sz="1600" b="1" smtClean="0">
                <a:solidFill>
                  <a:schemeClr val="bg1"/>
                </a:solidFill>
              </a:rPr>
              <a:pPr algn="ctr"/>
              <a:t>18</a:t>
            </a:fld>
            <a:endParaRPr lang="fr-FR" sz="1600" b="1" dirty="0">
              <a:solidFill>
                <a:schemeClr val="bg1"/>
              </a:solidFill>
            </a:endParaRPr>
          </a:p>
        </p:txBody>
      </p:sp>
      <p:pic>
        <p:nvPicPr>
          <p:cNvPr id="4" name="Image 3">
            <a:extLst>
              <a:ext uri="{FF2B5EF4-FFF2-40B4-BE49-F238E27FC236}">
                <a16:creationId xmlns:a16="http://schemas.microsoft.com/office/drawing/2014/main" id="{4E47621D-A425-4DE2-8358-C4B41D5D81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438527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044506" y="1059766"/>
            <a:ext cx="7621658" cy="3970318"/>
          </a:xfrm>
          <a:prstGeom prst="rect">
            <a:avLst/>
          </a:prstGeom>
          <a:noFill/>
        </p:spPr>
        <p:txBody>
          <a:bodyPr wrap="square" rtlCol="0">
            <a:spAutoFit/>
          </a:bodyPr>
          <a:lstStyle/>
          <a:p>
            <a:pPr algn="just"/>
            <a:r>
              <a:rPr lang="fr-FR" sz="1400" b="1" u="sng" dirty="0">
                <a:latin typeface="Arial" panose="020B0604020202020204" pitchFamily="34" charset="0"/>
                <a:cs typeface="Arial" panose="020B0604020202020204" pitchFamily="34" charset="0"/>
              </a:rPr>
              <a:t>Suivre les indicateurs jouant sur la trésorerie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Il ne faut pas attendre la fin de l’exercice comptable pour constater les réalisations mais </a:t>
            </a:r>
            <a:r>
              <a:rPr lang="fr-FR" sz="1400" b="1" dirty="0">
                <a:latin typeface="Arial" panose="020B0604020202020204" pitchFamily="34" charset="0"/>
                <a:cs typeface="Arial" panose="020B0604020202020204" pitchFamily="34" charset="0"/>
              </a:rPr>
              <a:t>contrôler périodiquement </a:t>
            </a:r>
            <a:r>
              <a:rPr lang="fr-FR" sz="1400" dirty="0">
                <a:latin typeface="Arial" panose="020B0604020202020204" pitchFamily="34" charset="0"/>
                <a:cs typeface="Arial" panose="020B0604020202020204" pitchFamily="34" charset="0"/>
              </a:rPr>
              <a:t>pour surveiller et ajuster la rentabilité et la trésorerie :</a:t>
            </a:r>
          </a:p>
          <a:p>
            <a:pPr algn="just"/>
            <a:endParaRPr lang="fr-FR" sz="1400" dirty="0">
              <a:latin typeface="Arial" panose="020B0604020202020204" pitchFamily="34" charset="0"/>
              <a:cs typeface="Arial" panose="020B0604020202020204" pitchFamily="34" charset="0"/>
            </a:endParaRPr>
          </a:p>
          <a:p>
            <a:pPr marL="285750" indent="-285750" algn="just">
              <a:buFontTx/>
              <a:buChar char="-"/>
            </a:pPr>
            <a:r>
              <a:rPr lang="fr-FR" sz="1400" b="1" dirty="0">
                <a:latin typeface="Arial" panose="020B0604020202020204" pitchFamily="34" charset="0"/>
                <a:cs typeface="Arial" panose="020B0604020202020204" pitchFamily="34" charset="0"/>
              </a:rPr>
              <a:t>Surveiller la rentabilité </a:t>
            </a:r>
            <a:r>
              <a:rPr lang="fr-FR" sz="1400" dirty="0">
                <a:latin typeface="Arial" panose="020B0604020202020204" pitchFamily="34" charset="0"/>
                <a:cs typeface="Arial" panose="020B0604020202020204" pitchFamily="34" charset="0"/>
              </a:rPr>
              <a:t>: indicateurs de CA, de marge, de suivi des frais généraux avec  mise en place d’un tableau de bord de comparaison périodique des réalisations/prévisions</a:t>
            </a:r>
          </a:p>
          <a:p>
            <a:pPr algn="just"/>
            <a:endParaRPr lang="fr-FR" sz="1400" dirty="0">
              <a:latin typeface="Arial" panose="020B0604020202020204" pitchFamily="34" charset="0"/>
              <a:cs typeface="Arial" panose="020B0604020202020204" pitchFamily="34" charset="0"/>
            </a:endParaRPr>
          </a:p>
          <a:p>
            <a:pPr marL="285750" indent="-285750" algn="just">
              <a:buFontTx/>
              <a:buChar char="-"/>
            </a:pPr>
            <a:r>
              <a:rPr lang="fr-FR" sz="1400" b="1" dirty="0">
                <a:latin typeface="Arial" panose="020B0604020202020204" pitchFamily="34" charset="0"/>
                <a:cs typeface="Arial" panose="020B0604020202020204" pitchFamily="34" charset="0"/>
              </a:rPr>
              <a:t>Maîtrise du BFR </a:t>
            </a:r>
            <a:r>
              <a:rPr lang="fr-FR" sz="1400" dirty="0">
                <a:latin typeface="Arial" panose="020B0604020202020204" pitchFamily="34" charset="0"/>
                <a:cs typeface="Arial" panose="020B0604020202020204" pitchFamily="34" charset="0"/>
              </a:rPr>
              <a:t>en surveillant les </a:t>
            </a:r>
            <a:r>
              <a:rPr lang="fr-FR" sz="1400" b="1" dirty="0">
                <a:latin typeface="Arial" panose="020B0604020202020204" pitchFamily="34" charset="0"/>
                <a:cs typeface="Arial" panose="020B0604020202020204" pitchFamily="34" charset="0"/>
              </a:rPr>
              <a:t>délais clients, fournisseurs et stocks </a:t>
            </a:r>
            <a:r>
              <a:rPr lang="fr-FR" sz="1400" dirty="0">
                <a:latin typeface="Arial" panose="020B0604020202020204" pitchFamily="34" charset="0"/>
                <a:cs typeface="Arial" panose="020B0604020202020204" pitchFamily="34" charset="0"/>
              </a:rPr>
              <a:t>: la maîtrise de ces postes à un </a:t>
            </a:r>
            <a:r>
              <a:rPr lang="fr-FR" sz="1400" b="1" dirty="0">
                <a:latin typeface="Arial" panose="020B0604020202020204" pitchFamily="34" charset="0"/>
                <a:cs typeface="Arial" panose="020B0604020202020204" pitchFamily="34" charset="0"/>
              </a:rPr>
              <a:t>impact direct sur la trésorerie</a:t>
            </a:r>
            <a:r>
              <a:rPr lang="fr-FR" sz="1400" dirty="0">
                <a:latin typeface="Arial" panose="020B0604020202020204" pitchFamily="34" charset="0"/>
                <a:cs typeface="Arial" panose="020B0604020202020204" pitchFamily="34" charset="0"/>
              </a:rPr>
              <a:t>. A titre d’exemple, pour une entreprise qui réalise un CA annuel de 350.000 €, chaque jour de crédit client représente près de 1.000 € en trésorerie, ce qui revient à dire que la trésorerie à financer qui est « dehors », est de 30.000 € si le délai de règlement clients est de 30 jours. Le moindre dérapage peut dégrader rapidement la trésorerie. Le conseil sera d’établir des conditions générales de ventes acceptées du client, de facturer dès que la prestation ou la livraison est faite et de surveiller la bonne application du délai de règlement convenu. Un suivi hebdomadaire ou mensuel des règlements clients sera à mettre en place pour surveiller cet indicateur.</a:t>
            </a:r>
          </a:p>
          <a:p>
            <a:pPr marL="285750" indent="-285750" algn="just">
              <a:buFontTx/>
              <a:buChar char="-"/>
            </a:pPr>
            <a:endParaRPr lang="fr-FR" sz="1400" dirty="0">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964E0631-2C5B-4971-8C0F-D9B2FC5659F6}"/>
              </a:ext>
            </a:extLst>
          </p:cNvPr>
          <p:cNvSpPr>
            <a:spLocks noGrp="1"/>
          </p:cNvSpPr>
          <p:nvPr>
            <p:ph type="sldNum" sz="quarter" idx="12"/>
          </p:nvPr>
        </p:nvSpPr>
        <p:spPr>
          <a:xfrm>
            <a:off x="4724400" y="6469116"/>
            <a:ext cx="2743200" cy="365125"/>
          </a:xfrm>
        </p:spPr>
        <p:txBody>
          <a:bodyPr/>
          <a:lstStyle/>
          <a:p>
            <a:pPr algn="ctr"/>
            <a:fld id="{1929063F-79A2-409B-B3DF-18CC1A863428}" type="slidenum">
              <a:rPr lang="fr-FR" sz="1600" b="1" smtClean="0">
                <a:solidFill>
                  <a:schemeClr val="bg1"/>
                </a:solidFill>
              </a:rPr>
              <a:pPr algn="ctr"/>
              <a:t>19</a:t>
            </a:fld>
            <a:endParaRPr lang="fr-FR" sz="1600" b="1" dirty="0">
              <a:solidFill>
                <a:schemeClr val="bg1"/>
              </a:solidFill>
            </a:endParaRPr>
          </a:p>
        </p:txBody>
      </p:sp>
      <p:pic>
        <p:nvPicPr>
          <p:cNvPr id="4" name="Image 3">
            <a:extLst>
              <a:ext uri="{FF2B5EF4-FFF2-40B4-BE49-F238E27FC236}">
                <a16:creationId xmlns:a16="http://schemas.microsoft.com/office/drawing/2014/main" id="{DC9364A9-ABB5-4996-9126-8EC077980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8756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intérieur, télévision, écran, moniteur&#10;&#10;Description générée automatiquement">
            <a:extLst>
              <a:ext uri="{FF2B5EF4-FFF2-40B4-BE49-F238E27FC236}">
                <a16:creationId xmlns:a16="http://schemas.microsoft.com/office/drawing/2014/main" id="{1B0F89F4-1B1A-4831-9169-6AEC3A114C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6584" cy="6858000"/>
          </a:xfrm>
          <a:prstGeom prst="rect">
            <a:avLst/>
          </a:prstGeom>
        </p:spPr>
      </p:pic>
      <p:sp>
        <p:nvSpPr>
          <p:cNvPr id="6" name="ZoneTexte 5">
            <a:extLst>
              <a:ext uri="{FF2B5EF4-FFF2-40B4-BE49-F238E27FC236}">
                <a16:creationId xmlns:a16="http://schemas.microsoft.com/office/drawing/2014/main" id="{650AE54D-CD81-41AF-AD59-0D0378260E1D}"/>
              </a:ext>
            </a:extLst>
          </p:cNvPr>
          <p:cNvSpPr txBox="1"/>
          <p:nvPr/>
        </p:nvSpPr>
        <p:spPr>
          <a:xfrm>
            <a:off x="197223" y="2274838"/>
            <a:ext cx="12192000" cy="2308324"/>
          </a:xfrm>
          <a:prstGeom prst="rect">
            <a:avLst/>
          </a:prstGeom>
          <a:noFill/>
        </p:spPr>
        <p:txBody>
          <a:bodyPr wrap="square" rtlCol="0">
            <a:spAutoFit/>
          </a:bodyPr>
          <a:lstStyle/>
          <a:p>
            <a:pPr algn="ctr"/>
            <a:r>
              <a:rPr lang="fr-FR" sz="4800" b="1" dirty="0">
                <a:solidFill>
                  <a:schemeClr val="bg1"/>
                </a:solidFill>
                <a:latin typeface="Arial" panose="020B0604020202020204" pitchFamily="34" charset="0"/>
                <a:cs typeface="Arial" panose="020B0604020202020204" pitchFamily="34" charset="0"/>
              </a:rPr>
              <a:t>Créateurs d’entreprise : </a:t>
            </a:r>
          </a:p>
          <a:p>
            <a:pPr algn="ctr"/>
            <a:r>
              <a:rPr lang="fr-FR" sz="4800" b="1" dirty="0">
                <a:solidFill>
                  <a:schemeClr val="bg1"/>
                </a:solidFill>
                <a:latin typeface="Arial" panose="020B0604020202020204" pitchFamily="34" charset="0"/>
                <a:cs typeface="Arial" panose="020B0604020202020204" pitchFamily="34" charset="0"/>
              </a:rPr>
              <a:t>comment gérer votre trésorerie </a:t>
            </a:r>
          </a:p>
          <a:p>
            <a:pPr algn="ctr"/>
            <a:r>
              <a:rPr lang="fr-FR" sz="4800" b="1" dirty="0">
                <a:solidFill>
                  <a:schemeClr val="bg1"/>
                </a:solidFill>
                <a:latin typeface="Arial" panose="020B0604020202020204" pitchFamily="34" charset="0"/>
                <a:cs typeface="Arial" panose="020B0604020202020204" pitchFamily="34" charset="0"/>
              </a:rPr>
              <a:t>en période de crise</a:t>
            </a:r>
          </a:p>
        </p:txBody>
      </p:sp>
      <p:sp>
        <p:nvSpPr>
          <p:cNvPr id="2" name="AutoShape 2" descr="Ordre des experts-comptables des Pays de Loire"/>
          <p:cNvSpPr>
            <a:spLocks noChangeAspect="1" noChangeArrowheads="1"/>
          </p:cNvSpPr>
          <p:nvPr/>
        </p:nvSpPr>
        <p:spPr bwMode="auto">
          <a:xfrm>
            <a:off x="155575" y="-838200"/>
            <a:ext cx="17526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Espace réservé du numéro de diapositive 3">
            <a:extLst>
              <a:ext uri="{FF2B5EF4-FFF2-40B4-BE49-F238E27FC236}">
                <a16:creationId xmlns:a16="http://schemas.microsoft.com/office/drawing/2014/main" id="{B9F67BF2-36EB-4EED-BFCD-FFECE1543248}"/>
              </a:ext>
            </a:extLst>
          </p:cNvPr>
          <p:cNvSpPr>
            <a:spLocks noGrp="1"/>
          </p:cNvSpPr>
          <p:nvPr>
            <p:ph type="sldNum" sz="quarter" idx="12"/>
          </p:nvPr>
        </p:nvSpPr>
        <p:spPr>
          <a:xfrm>
            <a:off x="4721692" y="6389703"/>
            <a:ext cx="2743200" cy="365125"/>
          </a:xfrm>
        </p:spPr>
        <p:txBody>
          <a:bodyPr/>
          <a:lstStyle/>
          <a:p>
            <a:pPr algn="ctr"/>
            <a:fld id="{1929063F-79A2-409B-B3DF-18CC1A863428}" type="slidenum">
              <a:rPr lang="fr-FR" sz="1600" b="1" smtClean="0">
                <a:solidFill>
                  <a:schemeClr val="bg1"/>
                </a:solidFill>
              </a:rPr>
              <a:pPr algn="ctr"/>
              <a:t>2</a:t>
            </a:fld>
            <a:endParaRPr lang="fr-FR" sz="1600" b="1" dirty="0">
              <a:solidFill>
                <a:schemeClr val="bg1"/>
              </a:solidFill>
            </a:endParaRPr>
          </a:p>
        </p:txBody>
      </p:sp>
      <p:pic>
        <p:nvPicPr>
          <p:cNvPr id="9" name="Image 8">
            <a:extLst>
              <a:ext uri="{FF2B5EF4-FFF2-40B4-BE49-F238E27FC236}">
                <a16:creationId xmlns:a16="http://schemas.microsoft.com/office/drawing/2014/main" id="{3EEB96E3-017C-464C-953D-9CB24F732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553" y="5274964"/>
            <a:ext cx="1456373" cy="292795"/>
          </a:xfrm>
          <a:prstGeom prst="rect">
            <a:avLst/>
          </a:prstGeom>
        </p:spPr>
      </p:pic>
    </p:spTree>
    <p:extLst>
      <p:ext uri="{BB962C8B-B14F-4D97-AF65-F5344CB8AC3E}">
        <p14:creationId xmlns:p14="http://schemas.microsoft.com/office/powerpoint/2010/main" val="399136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077331" y="1116037"/>
            <a:ext cx="7621658" cy="4832092"/>
          </a:xfrm>
          <a:prstGeom prst="rect">
            <a:avLst/>
          </a:prstGeom>
          <a:noFill/>
        </p:spPr>
        <p:txBody>
          <a:bodyPr wrap="square" rtlCol="0">
            <a:spAutoFit/>
          </a:bodyPr>
          <a:lstStyle/>
          <a:p>
            <a:pPr algn="just"/>
            <a:r>
              <a:rPr lang="fr-FR" sz="1400" b="1" u="sng" dirty="0">
                <a:latin typeface="Arial" panose="020B0604020202020204" pitchFamily="34" charset="0"/>
                <a:cs typeface="Arial" panose="020B0604020202020204" pitchFamily="34" charset="0"/>
              </a:rPr>
              <a:t>Accompagnement de l’expert-comptable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L’entrepreneur peut certes se débrouiller seul dans le pilotage de son activité mais trouvera un appui essentiel auprès de son expert-comptable avec des outils interactifs. </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Des outils informatiques d’aide à la gestion faciliteront les actions à mettre en place :</a:t>
            </a:r>
          </a:p>
          <a:p>
            <a:pPr marL="285750" indent="-285750" algn="just">
              <a:buFontTx/>
              <a:buChar char="-"/>
            </a:pPr>
            <a:r>
              <a:rPr lang="fr-FR" sz="1400" dirty="0">
                <a:latin typeface="Arial" panose="020B0604020202020204" pitchFamily="34" charset="0"/>
                <a:cs typeface="Arial" panose="020B0604020202020204" pitchFamily="34" charset="0"/>
              </a:rPr>
              <a:t>Tableaux de bord dynamiques reliés en temps réel aux flux économiques et financiers</a:t>
            </a:r>
          </a:p>
          <a:p>
            <a:pPr marL="285750" indent="-285750" algn="just">
              <a:buFontTx/>
              <a:buChar char="-"/>
            </a:pPr>
            <a:r>
              <a:rPr lang="fr-FR" sz="1400" dirty="0">
                <a:latin typeface="Arial" panose="020B0604020202020204" pitchFamily="34" charset="0"/>
                <a:cs typeface="Arial" panose="020B0604020202020204" pitchFamily="34" charset="0"/>
              </a:rPr>
              <a:t>Outils informatiques en mode SAAS pour un connexion permanente et interactive</a:t>
            </a:r>
          </a:p>
          <a:p>
            <a:pPr marL="285750" indent="-285750" algn="just">
              <a:buFontTx/>
              <a:buChar char="-"/>
            </a:pPr>
            <a:r>
              <a:rPr lang="fr-FR" sz="1400" dirty="0">
                <a:latin typeface="Arial" panose="020B0604020202020204" pitchFamily="34" charset="0"/>
                <a:cs typeface="Arial" panose="020B0604020202020204" pitchFamily="34" charset="0"/>
              </a:rPr>
              <a:t>Automatisation des </a:t>
            </a:r>
            <a:r>
              <a:rPr lang="fr-FR" sz="1400" dirty="0" err="1">
                <a:latin typeface="Arial" panose="020B0604020202020204" pitchFamily="34" charset="0"/>
                <a:cs typeface="Arial" panose="020B0604020202020204" pitchFamily="34" charset="0"/>
              </a:rPr>
              <a:t>reportings</a:t>
            </a:r>
            <a:r>
              <a:rPr lang="fr-FR" sz="1400" dirty="0">
                <a:latin typeface="Arial" panose="020B0604020202020204" pitchFamily="34" charset="0"/>
                <a:cs typeface="Arial" panose="020B0604020202020204" pitchFamily="34" charset="0"/>
              </a:rPr>
              <a:t> et indicateurs de performance</a:t>
            </a:r>
          </a:p>
          <a:p>
            <a:pPr marL="285750" indent="-285750" algn="just">
              <a:buFontTx/>
              <a:buChar char="-"/>
            </a:pPr>
            <a:r>
              <a:rPr lang="fr-FR" sz="1400" dirty="0">
                <a:latin typeface="Arial" panose="020B0604020202020204" pitchFamily="34" charset="0"/>
                <a:cs typeface="Arial" panose="020B0604020202020204" pitchFamily="34" charset="0"/>
              </a:rPr>
              <a:t>Modélisation et pilotage de la trésorerie</a:t>
            </a:r>
          </a:p>
          <a:p>
            <a:pPr marL="285750" indent="-285750" algn="just">
              <a:buFontTx/>
              <a:buChar char="-"/>
            </a:pPr>
            <a:r>
              <a:rPr lang="fr-FR" sz="1400" dirty="0">
                <a:latin typeface="Arial" panose="020B0604020202020204" pitchFamily="34" charset="0"/>
                <a:cs typeface="Arial" panose="020B0604020202020204" pitchFamily="34" charset="0"/>
              </a:rPr>
              <a:t>Mise en place de gestion déléguée du poste client </a:t>
            </a:r>
            <a:r>
              <a:rPr lang="fr-FR" sz="1400">
                <a:latin typeface="Arial" panose="020B0604020202020204" pitchFamily="34" charset="0"/>
                <a:cs typeface="Arial" panose="020B0604020202020204" pitchFamily="34" charset="0"/>
              </a:rPr>
              <a:t>par l’expert-comptable</a:t>
            </a:r>
            <a:endParaRPr lang="fr-FR" sz="1400" dirty="0">
              <a:latin typeface="Arial" panose="020B0604020202020204" pitchFamily="34" charset="0"/>
              <a:cs typeface="Arial" panose="020B0604020202020204" pitchFamily="34" charset="0"/>
            </a:endParaRP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Les </a:t>
            </a:r>
            <a:r>
              <a:rPr lang="fr-FR" sz="1400" b="1" dirty="0">
                <a:latin typeface="Arial" panose="020B0604020202020204" pitchFamily="34" charset="0"/>
                <a:cs typeface="Arial" panose="020B0604020202020204" pitchFamily="34" charset="0"/>
              </a:rPr>
              <a:t>indicateurs de suivi de la rentabilité et de la trésorerie </a:t>
            </a:r>
            <a:r>
              <a:rPr lang="fr-FR" sz="1400" dirty="0">
                <a:latin typeface="Arial" panose="020B0604020202020204" pitchFamily="34" charset="0"/>
                <a:cs typeface="Arial" panose="020B0604020202020204" pitchFamily="34" charset="0"/>
              </a:rPr>
              <a:t>sont essentiels et permettent une </a:t>
            </a:r>
            <a:r>
              <a:rPr lang="fr-FR" sz="1400" b="1" dirty="0">
                <a:latin typeface="Arial" panose="020B0604020202020204" pitchFamily="34" charset="0"/>
                <a:cs typeface="Arial" panose="020B0604020202020204" pitchFamily="34" charset="0"/>
              </a:rPr>
              <a:t>réactivité pour agir et anticiper </a:t>
            </a:r>
            <a:r>
              <a:rPr lang="fr-FR" sz="1400" dirty="0">
                <a:latin typeface="Arial" panose="020B0604020202020204" pitchFamily="34" charset="0"/>
                <a:cs typeface="Arial" panose="020B0604020202020204" pitchFamily="34" charset="0"/>
              </a:rPr>
              <a:t>les besoins auprès des partenaires bancaires notamment. </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En cas de difficulté financière, la banque appréciera l’anticipation qui facilitera les solutions adaptées mises en place sans attendre qu’il soit trop tard.</a:t>
            </a:r>
          </a:p>
          <a:p>
            <a:pPr algn="just"/>
            <a:endParaRPr lang="fr-FR" sz="1400" dirty="0">
              <a:latin typeface="Arial" panose="020B0604020202020204" pitchFamily="34" charset="0"/>
              <a:cs typeface="Arial" panose="020B0604020202020204" pitchFamily="34" charset="0"/>
            </a:endParaRPr>
          </a:p>
          <a:p>
            <a:pPr algn="just"/>
            <a:r>
              <a:rPr lang="fr-FR" sz="1400" dirty="0">
                <a:solidFill>
                  <a:srgbClr val="FF0000"/>
                </a:solidFill>
                <a:latin typeface="Arial" panose="020B0604020202020204" pitchFamily="34" charset="0"/>
                <a:cs typeface="Arial" panose="020B0604020202020204" pitchFamily="34" charset="0"/>
              </a:rPr>
              <a:t>L’expert-comptable est au cœur des flux comptables et financiers pour </a:t>
            </a:r>
            <a:r>
              <a:rPr lang="fr-FR" sz="1400" dirty="0" err="1">
                <a:solidFill>
                  <a:srgbClr val="FF0000"/>
                </a:solidFill>
                <a:latin typeface="Arial" panose="020B0604020202020204" pitchFamily="34" charset="0"/>
                <a:cs typeface="Arial" panose="020B0604020202020204" pitchFamily="34" charset="0"/>
              </a:rPr>
              <a:t>co-piloter</a:t>
            </a:r>
            <a:r>
              <a:rPr lang="fr-FR" sz="1400" dirty="0">
                <a:solidFill>
                  <a:srgbClr val="FF0000"/>
                </a:solidFill>
                <a:latin typeface="Arial" panose="020B0604020202020204" pitchFamily="34" charset="0"/>
                <a:cs typeface="Arial" panose="020B0604020202020204" pitchFamily="34" charset="0"/>
              </a:rPr>
              <a:t> l’entreprise avec son dirigeant.</a:t>
            </a:r>
          </a:p>
          <a:p>
            <a:pPr marL="285750" indent="-285750" algn="just">
              <a:buFontTx/>
              <a:buChar char="-"/>
            </a:pPr>
            <a:endParaRPr lang="fr-FR" sz="14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8EF176A3-BC18-42CC-A420-F57F619D8961}"/>
              </a:ext>
            </a:extLst>
          </p:cNvPr>
          <p:cNvSpPr>
            <a:spLocks noGrp="1"/>
          </p:cNvSpPr>
          <p:nvPr>
            <p:ph type="sldNum" sz="quarter" idx="12"/>
          </p:nvPr>
        </p:nvSpPr>
        <p:spPr>
          <a:xfrm>
            <a:off x="4724400" y="6441374"/>
            <a:ext cx="2743200" cy="365125"/>
          </a:xfrm>
        </p:spPr>
        <p:txBody>
          <a:bodyPr/>
          <a:lstStyle/>
          <a:p>
            <a:pPr algn="ctr"/>
            <a:fld id="{1929063F-79A2-409B-B3DF-18CC1A863428}" type="slidenum">
              <a:rPr lang="fr-FR" sz="1600" b="1" smtClean="0">
                <a:solidFill>
                  <a:schemeClr val="bg1"/>
                </a:solidFill>
              </a:rPr>
              <a:pPr algn="ctr"/>
              <a:t>20</a:t>
            </a:fld>
            <a:endParaRPr lang="fr-FR" sz="1600" b="1" dirty="0">
              <a:solidFill>
                <a:schemeClr val="bg1"/>
              </a:solidFill>
            </a:endParaRPr>
          </a:p>
        </p:txBody>
      </p:sp>
      <p:pic>
        <p:nvPicPr>
          <p:cNvPr id="5" name="Image 4">
            <a:extLst>
              <a:ext uri="{FF2B5EF4-FFF2-40B4-BE49-F238E27FC236}">
                <a16:creationId xmlns:a16="http://schemas.microsoft.com/office/drawing/2014/main" id="{20F57154-F16E-41F4-B5F6-37C009256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5608" y="5870338"/>
            <a:ext cx="2251658" cy="452683"/>
          </a:xfrm>
          <a:prstGeom prst="rect">
            <a:avLst/>
          </a:prstGeom>
        </p:spPr>
      </p:pic>
    </p:spTree>
    <p:extLst>
      <p:ext uri="{BB962C8B-B14F-4D97-AF65-F5344CB8AC3E}">
        <p14:creationId xmlns:p14="http://schemas.microsoft.com/office/powerpoint/2010/main" val="749242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écran, moniteur, télévision, photo&#10;&#10;Description générée automatiquement">
            <a:extLst>
              <a:ext uri="{FF2B5EF4-FFF2-40B4-BE49-F238E27FC236}">
                <a16:creationId xmlns:a16="http://schemas.microsoft.com/office/drawing/2014/main" id="{EE6F76AB-5DCF-4D9A-8F2D-E90046D5E2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4" name="Espace réservé du numéro de diapositive 3">
            <a:extLst>
              <a:ext uri="{FF2B5EF4-FFF2-40B4-BE49-F238E27FC236}">
                <a16:creationId xmlns:a16="http://schemas.microsoft.com/office/drawing/2014/main" id="{3A704D16-69BC-46A7-A4FA-13D14027D3FB}"/>
              </a:ext>
            </a:extLst>
          </p:cNvPr>
          <p:cNvSpPr>
            <a:spLocks noGrp="1"/>
          </p:cNvSpPr>
          <p:nvPr>
            <p:ph type="sldNum" sz="quarter" idx="12"/>
          </p:nvPr>
        </p:nvSpPr>
        <p:spPr/>
        <p:txBody>
          <a:bodyPr/>
          <a:lstStyle/>
          <a:p>
            <a:fld id="{1929063F-79A2-409B-B3DF-18CC1A863428}" type="slidenum">
              <a:rPr lang="fr-FR" smtClean="0"/>
              <a:t>21</a:t>
            </a:fld>
            <a:endParaRPr lang="fr-FR"/>
          </a:p>
        </p:txBody>
      </p:sp>
    </p:spTree>
    <p:extLst>
      <p:ext uri="{BB962C8B-B14F-4D97-AF65-F5344CB8AC3E}">
        <p14:creationId xmlns:p14="http://schemas.microsoft.com/office/powerpoint/2010/main" val="218242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ZoneTexte 5">
            <a:extLst>
              <a:ext uri="{FF2B5EF4-FFF2-40B4-BE49-F238E27FC236}">
                <a16:creationId xmlns:a16="http://schemas.microsoft.com/office/drawing/2014/main" id="{1091A852-7BCE-4049-BD7A-92FDB163B429}"/>
              </a:ext>
            </a:extLst>
          </p:cNvPr>
          <p:cNvSpPr txBox="1"/>
          <p:nvPr/>
        </p:nvSpPr>
        <p:spPr>
          <a:xfrm>
            <a:off x="4513482" y="1177197"/>
            <a:ext cx="4702030" cy="1200329"/>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Créateurs d’entreprise : comment gérer votre trésorerie en période de crise ?</a:t>
            </a:r>
          </a:p>
        </p:txBody>
      </p:sp>
      <p:sp>
        <p:nvSpPr>
          <p:cNvPr id="7" name="ZoneTexte 6">
            <a:extLst>
              <a:ext uri="{FF2B5EF4-FFF2-40B4-BE49-F238E27FC236}">
                <a16:creationId xmlns:a16="http://schemas.microsoft.com/office/drawing/2014/main" id="{BC6A7D13-3C33-4D1B-A550-72A77AB773D2}"/>
              </a:ext>
            </a:extLst>
          </p:cNvPr>
          <p:cNvSpPr txBox="1"/>
          <p:nvPr/>
        </p:nvSpPr>
        <p:spPr>
          <a:xfrm>
            <a:off x="4528759" y="2505670"/>
            <a:ext cx="7140327" cy="1415772"/>
          </a:xfrm>
          <a:prstGeom prst="rect">
            <a:avLst/>
          </a:prstGeom>
          <a:noFill/>
        </p:spPr>
        <p:txBody>
          <a:bodyPr wrap="square" rtlCol="0">
            <a:spAutoFit/>
          </a:bodyPr>
          <a:lstStyle/>
          <a:p>
            <a:r>
              <a:rPr lang="fr-FR" sz="1600" b="1" dirty="0">
                <a:latin typeface="Arial" panose="020B0604020202020204" pitchFamily="34" charset="0"/>
                <a:ea typeface="Segoe UI" panose="020B0502040204020203" pitchFamily="34" charset="0"/>
                <a:cs typeface="Arial" panose="020B0604020202020204" pitchFamily="34" charset="0"/>
              </a:rPr>
              <a:t>DESCRIPTIF </a:t>
            </a:r>
            <a:endParaRPr lang="fr-FR" sz="1400" dirty="0">
              <a:latin typeface="Arial" panose="020B0604020202020204" pitchFamily="34" charset="0"/>
              <a:ea typeface="Segoe UI" panose="020B0502040204020203" pitchFamily="34" charset="0"/>
              <a:cs typeface="Arial" panose="020B0604020202020204" pitchFamily="34" charset="0"/>
            </a:endParaRPr>
          </a:p>
          <a:p>
            <a:r>
              <a:rPr lang="fr-FR" sz="1400" dirty="0">
                <a:latin typeface="Arial" panose="020B0604020202020204" pitchFamily="34" charset="0"/>
                <a:ea typeface="Segoe UI" panose="020B0502040204020203" pitchFamily="34" charset="0"/>
                <a:cs typeface="Arial" panose="020B0604020202020204" pitchFamily="34" charset="0"/>
              </a:rPr>
              <a:t>Le pilotage de la trésorerie de l’entreprise reste un enjeu majeur, surtout en phase de création, et plus encore dans un contexte de crise où nos repères se perdent. L’Expert-Comptable va établir un dossier prévisionnel avec le créateur et déterminer le seuil de rentabilité, la trésorerie de départ (investissement, financements, BFR) et mensuelle à 3 ans. Il va aussi mettre en place les outils de </a:t>
            </a:r>
            <a:r>
              <a:rPr lang="fr-FR" sz="1400" dirty="0" err="1">
                <a:latin typeface="Arial" panose="020B0604020202020204" pitchFamily="34" charset="0"/>
                <a:ea typeface="Segoe UI" panose="020B0502040204020203" pitchFamily="34" charset="0"/>
                <a:cs typeface="Arial" panose="020B0604020202020204" pitchFamily="34" charset="0"/>
              </a:rPr>
              <a:t>co</a:t>
            </a:r>
            <a:r>
              <a:rPr lang="fr-FR" sz="1400" dirty="0">
                <a:latin typeface="Arial" panose="020B0604020202020204" pitchFamily="34" charset="0"/>
                <a:ea typeface="Segoe UI" panose="020B0502040204020203" pitchFamily="34" charset="0"/>
                <a:cs typeface="Arial" panose="020B0604020202020204" pitchFamily="34" charset="0"/>
              </a:rPr>
              <a:t>-pilotage pour prévoir et anticiper l’avenir</a:t>
            </a:r>
          </a:p>
        </p:txBody>
      </p:sp>
      <p:sp>
        <p:nvSpPr>
          <p:cNvPr id="3" name="Espace réservé du numéro de diapositive 2">
            <a:extLst>
              <a:ext uri="{FF2B5EF4-FFF2-40B4-BE49-F238E27FC236}">
                <a16:creationId xmlns:a16="http://schemas.microsoft.com/office/drawing/2014/main" id="{443BA023-863A-46E5-9FD0-02133CC26936}"/>
              </a:ext>
            </a:extLst>
          </p:cNvPr>
          <p:cNvSpPr>
            <a:spLocks noGrp="1"/>
          </p:cNvSpPr>
          <p:nvPr>
            <p:ph type="sldNum" sz="quarter" idx="12"/>
          </p:nvPr>
        </p:nvSpPr>
        <p:spPr>
          <a:xfrm>
            <a:off x="4724400" y="6427112"/>
            <a:ext cx="2743200" cy="365125"/>
          </a:xfrm>
        </p:spPr>
        <p:txBody>
          <a:bodyPr/>
          <a:lstStyle/>
          <a:p>
            <a:pPr algn="ctr"/>
            <a:r>
              <a:rPr lang="fr-FR" sz="1600" b="1" dirty="0">
                <a:solidFill>
                  <a:schemeClr val="bg1"/>
                </a:solidFill>
              </a:rPr>
              <a:t>3</a:t>
            </a:r>
          </a:p>
        </p:txBody>
      </p:sp>
      <p:pic>
        <p:nvPicPr>
          <p:cNvPr id="4" name="Image 3">
            <a:extLst>
              <a:ext uri="{FF2B5EF4-FFF2-40B4-BE49-F238E27FC236}">
                <a16:creationId xmlns:a16="http://schemas.microsoft.com/office/drawing/2014/main" id="{73E2E189-3DE3-43D8-829B-599392E34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246160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photo&#10;&#10;Description générée automatiquement">
            <a:extLst>
              <a:ext uri="{FF2B5EF4-FFF2-40B4-BE49-F238E27FC236}">
                <a16:creationId xmlns:a16="http://schemas.microsoft.com/office/drawing/2014/main" id="{058A4C97-3F79-4059-9682-56E4FA5F33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6" y="0"/>
            <a:ext cx="12186584" cy="6858000"/>
          </a:xfrm>
          <a:prstGeom prst="rect">
            <a:avLst/>
          </a:prstGeom>
        </p:spPr>
      </p:pic>
      <p:sp>
        <p:nvSpPr>
          <p:cNvPr id="7" name="ZoneTexte 6">
            <a:extLst>
              <a:ext uri="{FF2B5EF4-FFF2-40B4-BE49-F238E27FC236}">
                <a16:creationId xmlns:a16="http://schemas.microsoft.com/office/drawing/2014/main" id="{5CEB37F6-8DC4-473F-8530-32929D346B9D}"/>
              </a:ext>
            </a:extLst>
          </p:cNvPr>
          <p:cNvSpPr txBox="1"/>
          <p:nvPr/>
        </p:nvSpPr>
        <p:spPr>
          <a:xfrm>
            <a:off x="4537148" y="852333"/>
            <a:ext cx="4702030"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AVEC LA PARTICIPATION DE</a:t>
            </a:r>
            <a:endParaRPr lang="fr-FR" sz="2400" b="1"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E0492B47-EA5A-46A5-AE1F-102CB092B459}"/>
              </a:ext>
            </a:extLst>
          </p:cNvPr>
          <p:cNvSpPr txBox="1"/>
          <p:nvPr/>
        </p:nvSpPr>
        <p:spPr>
          <a:xfrm>
            <a:off x="4537148" y="2316586"/>
            <a:ext cx="7140327" cy="830997"/>
          </a:xfrm>
          <a:prstGeom prst="rect">
            <a:avLst/>
          </a:prstGeom>
          <a:noFill/>
        </p:spPr>
        <p:txBody>
          <a:bodyPr wrap="square" rtlCol="0">
            <a:spAutoFit/>
          </a:bodyPr>
          <a:lstStyle/>
          <a:p>
            <a:r>
              <a:rPr lang="fr-FR" sz="1600" b="1" dirty="0">
                <a:latin typeface="Arial" panose="020B0604020202020204" pitchFamily="34" charset="0"/>
                <a:ea typeface="Segoe UI" panose="020B0502040204020203" pitchFamily="34" charset="0"/>
                <a:cs typeface="Arial" panose="020B0604020202020204" pitchFamily="34" charset="0"/>
              </a:rPr>
              <a:t>RAIMBAULT Stéphane, expert-comptable, membre élu de la commission entreprise du Conseil Régional de l’Ordre des Experts-Comptables Pays de Loire</a:t>
            </a:r>
          </a:p>
        </p:txBody>
      </p:sp>
      <p:sp>
        <p:nvSpPr>
          <p:cNvPr id="4" name="Espace réservé du numéro de diapositive 3">
            <a:extLst>
              <a:ext uri="{FF2B5EF4-FFF2-40B4-BE49-F238E27FC236}">
                <a16:creationId xmlns:a16="http://schemas.microsoft.com/office/drawing/2014/main" id="{0E7E7A89-1B53-477A-8010-0865B2F48ACF}"/>
              </a:ext>
            </a:extLst>
          </p:cNvPr>
          <p:cNvSpPr>
            <a:spLocks noGrp="1"/>
          </p:cNvSpPr>
          <p:nvPr>
            <p:ph type="sldNum" sz="quarter" idx="12"/>
          </p:nvPr>
        </p:nvSpPr>
        <p:spPr>
          <a:xfrm>
            <a:off x="4724400" y="6421665"/>
            <a:ext cx="2743200" cy="365125"/>
          </a:xfrm>
        </p:spPr>
        <p:txBody>
          <a:bodyPr/>
          <a:lstStyle/>
          <a:p>
            <a:pPr algn="ctr"/>
            <a:fld id="{1929063F-79A2-409B-B3DF-18CC1A863428}" type="slidenum">
              <a:rPr lang="fr-FR" sz="1600" b="1" smtClean="0">
                <a:solidFill>
                  <a:schemeClr val="bg1"/>
                </a:solidFill>
              </a:rPr>
              <a:pPr algn="ctr"/>
              <a:t>4</a:t>
            </a:fld>
            <a:endParaRPr lang="fr-FR" sz="1600" b="1" dirty="0">
              <a:solidFill>
                <a:schemeClr val="bg1"/>
              </a:solidFill>
            </a:endParaRPr>
          </a:p>
        </p:txBody>
      </p:sp>
      <p:pic>
        <p:nvPicPr>
          <p:cNvPr id="11" name="Image 10">
            <a:extLst>
              <a:ext uri="{FF2B5EF4-FFF2-40B4-BE49-F238E27FC236}">
                <a16:creationId xmlns:a16="http://schemas.microsoft.com/office/drawing/2014/main" id="{12A5BAA5-1D0F-4119-BD72-8BFBED1DE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294" y="5850570"/>
            <a:ext cx="2251658" cy="452683"/>
          </a:xfrm>
          <a:prstGeom prst="rect">
            <a:avLst/>
          </a:prstGeom>
        </p:spPr>
      </p:pic>
    </p:spTree>
    <p:extLst>
      <p:ext uri="{BB962C8B-B14F-4D97-AF65-F5344CB8AC3E}">
        <p14:creationId xmlns:p14="http://schemas.microsoft.com/office/powerpoint/2010/main" val="68274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044506" y="1059766"/>
            <a:ext cx="7621658" cy="4401205"/>
          </a:xfrm>
          <a:prstGeom prst="rect">
            <a:avLst/>
          </a:prstGeom>
          <a:noFill/>
        </p:spPr>
        <p:txBody>
          <a:bodyPr wrap="square" rtlCol="0">
            <a:spAutoFit/>
          </a:bodyPr>
          <a:lstStyle/>
          <a:p>
            <a:pPr algn="just"/>
            <a:r>
              <a:rPr lang="fr-FR" sz="1400" b="1" u="sng" dirty="0">
                <a:latin typeface="Arial" panose="020B0604020202020204" pitchFamily="34" charset="0"/>
                <a:ea typeface="Segoe UI" panose="020B0502040204020203" pitchFamily="34" charset="0"/>
                <a:cs typeface="Arial" panose="020B0604020202020204" pitchFamily="34" charset="0"/>
              </a:rPr>
              <a:t>Un projet défini dans UN BP </a:t>
            </a:r>
          </a:p>
          <a:p>
            <a:pPr algn="just"/>
            <a:endParaRPr lang="fr-FR" sz="1400" dirty="0">
              <a:latin typeface="Arial" panose="020B0604020202020204" pitchFamily="34" charset="0"/>
              <a:ea typeface="Segoe UI" panose="020B0502040204020203" pitchFamily="34" charset="0"/>
              <a:cs typeface="Arial" panose="020B0604020202020204" pitchFamily="34" charset="0"/>
            </a:endParaRPr>
          </a:p>
          <a:p>
            <a:pPr algn="just"/>
            <a:r>
              <a:rPr lang="fr-FR" sz="1400" dirty="0">
                <a:latin typeface="Arial" panose="020B0604020202020204" pitchFamily="34" charset="0"/>
                <a:ea typeface="Segoe UI" panose="020B0502040204020203" pitchFamily="34" charset="0"/>
                <a:cs typeface="Arial" panose="020B0604020202020204" pitchFamily="34" charset="0"/>
              </a:rPr>
              <a:t>Toute personne qui se lance dans l’</a:t>
            </a:r>
            <a:r>
              <a:rPr lang="fr-FR" sz="1400" b="1" dirty="0">
                <a:latin typeface="Arial" panose="020B0604020202020204" pitchFamily="34" charset="0"/>
                <a:ea typeface="Segoe UI" panose="020B0502040204020203" pitchFamily="34" charset="0"/>
                <a:cs typeface="Arial" panose="020B0604020202020204" pitchFamily="34" charset="0"/>
              </a:rPr>
              <a:t>aventure de la création </a:t>
            </a:r>
            <a:r>
              <a:rPr lang="fr-FR" sz="1400" dirty="0">
                <a:latin typeface="Arial" panose="020B0604020202020204" pitchFamily="34" charset="0"/>
                <a:ea typeface="Segoe UI" panose="020B0502040204020203" pitchFamily="34" charset="0"/>
                <a:cs typeface="Arial" panose="020B0604020202020204" pitchFamily="34" charset="0"/>
              </a:rPr>
              <a:t>d’entreprise va établir un </a:t>
            </a:r>
            <a:r>
              <a:rPr lang="fr-FR" sz="1400" b="1" dirty="0">
                <a:latin typeface="Arial" panose="020B0604020202020204" pitchFamily="34" charset="0"/>
                <a:ea typeface="Segoe UI" panose="020B0502040204020203" pitchFamily="34" charset="0"/>
                <a:cs typeface="Arial" panose="020B0604020202020204" pitchFamily="34" charset="0"/>
              </a:rPr>
              <a:t>business plan – BP;</a:t>
            </a:r>
          </a:p>
          <a:p>
            <a:pPr algn="just"/>
            <a:r>
              <a:rPr lang="fr-FR" sz="1400" i="1" dirty="0">
                <a:solidFill>
                  <a:srgbClr val="FF0000"/>
                </a:solidFill>
                <a:latin typeface="Arial" panose="020B0604020202020204" pitchFamily="34" charset="0"/>
                <a:ea typeface="Segoe UI" panose="020B0502040204020203" pitchFamily="34" charset="0"/>
                <a:cs typeface="Arial" panose="020B0604020202020204" pitchFamily="34" charset="0"/>
              </a:rPr>
              <a:t>L’objectif :</a:t>
            </a:r>
            <a:r>
              <a:rPr lang="fr-FR" sz="1400" b="1" i="1" dirty="0">
                <a:solidFill>
                  <a:srgbClr val="FF0000"/>
                </a:solidFill>
                <a:latin typeface="Arial" panose="020B0604020202020204" pitchFamily="34" charset="0"/>
                <a:ea typeface="Segoe UI" panose="020B0502040204020203" pitchFamily="34" charset="0"/>
                <a:cs typeface="Arial" panose="020B0604020202020204" pitchFamily="34" charset="0"/>
              </a:rPr>
              <a:t> </a:t>
            </a:r>
            <a:r>
              <a:rPr lang="fr-FR" sz="1400" i="1" dirty="0">
                <a:solidFill>
                  <a:srgbClr val="FF0000"/>
                </a:solidFill>
                <a:latin typeface="Arial" panose="020B0604020202020204" pitchFamily="34" charset="0"/>
                <a:ea typeface="Segoe UI" panose="020B0502040204020203" pitchFamily="34" charset="0"/>
                <a:cs typeface="Arial" panose="020B0604020202020204" pitchFamily="34" charset="0"/>
              </a:rPr>
              <a:t>bien préparer son projet, bien le décrire, maitriser l’environnement et définir la stratégie</a:t>
            </a:r>
            <a:r>
              <a:rPr lang="fr-FR" sz="1400" dirty="0">
                <a:latin typeface="Arial" panose="020B0604020202020204" pitchFamily="34" charset="0"/>
                <a:ea typeface="Segoe UI" panose="020B0502040204020203" pitchFamily="34" charset="0"/>
                <a:cs typeface="Arial" panose="020B0604020202020204" pitchFamily="34" charset="0"/>
              </a:rPr>
              <a:t>.  </a:t>
            </a:r>
            <a:endParaRPr lang="fr-FR" sz="1400" b="1" dirty="0">
              <a:latin typeface="Arial" panose="020B0604020202020204" pitchFamily="34" charset="0"/>
              <a:ea typeface="Segoe UI" panose="020B0502040204020203" pitchFamily="34" charset="0"/>
              <a:cs typeface="Arial" panose="020B0604020202020204" pitchFamily="34" charset="0"/>
            </a:endParaRPr>
          </a:p>
          <a:p>
            <a:pPr algn="just"/>
            <a:endParaRPr lang="fr-FR" sz="1400" dirty="0">
              <a:latin typeface="Arial" panose="020B0604020202020204" pitchFamily="34" charset="0"/>
              <a:ea typeface="Segoe UI" panose="020B0502040204020203" pitchFamily="34" charset="0"/>
              <a:cs typeface="Arial" panose="020B0604020202020204" pitchFamily="34" charset="0"/>
            </a:endParaRPr>
          </a:p>
          <a:p>
            <a:pPr algn="just"/>
            <a:r>
              <a:rPr lang="fr-FR" sz="1400" dirty="0">
                <a:latin typeface="Arial" panose="020B0604020202020204" pitchFamily="34" charset="0"/>
                <a:ea typeface="Segoe UI" panose="020B0502040204020203" pitchFamily="34" charset="0"/>
                <a:cs typeface="Arial" panose="020B0604020202020204" pitchFamily="34" charset="0"/>
              </a:rPr>
              <a:t>Si ce passage obligé d’établir un business plan apparaît souvent comme une </a:t>
            </a:r>
            <a:r>
              <a:rPr lang="fr-FR" sz="1400" b="1" dirty="0">
                <a:latin typeface="Arial" panose="020B0604020202020204" pitchFamily="34" charset="0"/>
                <a:ea typeface="Segoe UI" panose="020B0502040204020203" pitchFamily="34" charset="0"/>
                <a:cs typeface="Arial" panose="020B0604020202020204" pitchFamily="34" charset="0"/>
              </a:rPr>
              <a:t>contrainte</a:t>
            </a:r>
            <a:r>
              <a:rPr lang="fr-FR" sz="1400" dirty="0">
                <a:latin typeface="Arial" panose="020B0604020202020204" pitchFamily="34" charset="0"/>
                <a:ea typeface="Segoe UI" panose="020B0502040204020203" pitchFamily="34" charset="0"/>
                <a:cs typeface="Arial" panose="020B0604020202020204" pitchFamily="34" charset="0"/>
              </a:rPr>
              <a:t>, c’est en réalité une </a:t>
            </a:r>
            <a:r>
              <a:rPr lang="fr-FR" sz="1400" b="1" dirty="0">
                <a:latin typeface="Arial" panose="020B0604020202020204" pitchFamily="34" charset="0"/>
                <a:ea typeface="Segoe UI" panose="020B0502040204020203" pitchFamily="34" charset="0"/>
                <a:cs typeface="Arial" panose="020B0604020202020204" pitchFamily="34" charset="0"/>
              </a:rPr>
              <a:t>véritable opportunité pour le créateur</a:t>
            </a:r>
            <a:r>
              <a:rPr lang="fr-FR" sz="1400" dirty="0">
                <a:latin typeface="Arial" panose="020B0604020202020204" pitchFamily="34" charset="0"/>
                <a:ea typeface="Segoe UI" panose="020B0502040204020203" pitchFamily="34" charset="0"/>
                <a:cs typeface="Arial" panose="020B0604020202020204" pitchFamily="34" charset="0"/>
              </a:rPr>
              <a:t> : c’est </a:t>
            </a:r>
            <a:r>
              <a:rPr lang="fr-FR" sz="1400" dirty="0">
                <a:latin typeface="Arial" panose="020B0604020202020204" pitchFamily="34" charset="0"/>
                <a:cs typeface="Arial" panose="020B0604020202020204" pitchFamily="34" charset="0"/>
              </a:rPr>
              <a:t>une </a:t>
            </a:r>
            <a:r>
              <a:rPr lang="fr-FR" sz="1400" b="1" dirty="0">
                <a:latin typeface="Arial" panose="020B0604020202020204" pitchFamily="34" charset="0"/>
                <a:cs typeface="Arial" panose="020B0604020202020204" pitchFamily="34" charset="0"/>
              </a:rPr>
              <a:t>occasion unique </a:t>
            </a:r>
            <a:r>
              <a:rPr lang="fr-FR" sz="1400" dirty="0">
                <a:latin typeface="Arial" panose="020B0604020202020204" pitchFamily="34" charset="0"/>
                <a:cs typeface="Arial" panose="020B0604020202020204" pitchFamily="34" charset="0"/>
              </a:rPr>
              <a:t>de structurer et formaliser son projet, de se </a:t>
            </a:r>
            <a:r>
              <a:rPr lang="fr-FR" sz="1400" b="1" dirty="0">
                <a:latin typeface="Arial" panose="020B0604020202020204" pitchFamily="34" charset="0"/>
                <a:cs typeface="Arial" panose="020B0604020202020204" pitchFamily="34" charset="0"/>
              </a:rPr>
              <a:t>poser ainsi les bonnes questions </a:t>
            </a:r>
            <a:r>
              <a:rPr lang="fr-FR" sz="1400" dirty="0">
                <a:latin typeface="Arial" panose="020B0604020202020204" pitchFamily="34" charset="0"/>
                <a:cs typeface="Arial" panose="020B0604020202020204" pitchFamily="34" charset="0"/>
              </a:rPr>
              <a:t>pour mieux le présenter à ses partenaires et conseils pour </a:t>
            </a:r>
            <a:r>
              <a:rPr lang="fr-FR" sz="1400" b="1" dirty="0">
                <a:latin typeface="Arial" panose="020B0604020202020204" pitchFamily="34" charset="0"/>
                <a:cs typeface="Arial" panose="020B0604020202020204" pitchFamily="34" charset="0"/>
              </a:rPr>
              <a:t>démontrer une réelle viabilité du projet</a:t>
            </a:r>
            <a:r>
              <a:rPr lang="fr-FR" sz="1400" dirty="0">
                <a:latin typeface="Arial" panose="020B0604020202020204" pitchFamily="34" charset="0"/>
                <a:cs typeface="Arial" panose="020B0604020202020204" pitchFamily="34" charset="0"/>
              </a:rPr>
              <a:t>.</a:t>
            </a:r>
          </a:p>
          <a:p>
            <a:pPr algn="just"/>
            <a:endParaRPr lang="fr-FR" sz="1400" dirty="0">
              <a:latin typeface="Arial" panose="020B0604020202020204" pitchFamily="34" charset="0"/>
              <a:ea typeface="Segoe UI" panose="020B0502040204020203" pitchFamily="34" charset="0"/>
              <a:cs typeface="Arial" panose="020B0604020202020204" pitchFamily="34" charset="0"/>
            </a:endParaRPr>
          </a:p>
          <a:p>
            <a:pPr algn="just"/>
            <a:r>
              <a:rPr lang="fr-FR" sz="1400" dirty="0">
                <a:latin typeface="Arial" panose="020B0604020202020204" pitchFamily="34" charset="0"/>
                <a:ea typeface="Segoe UI" panose="020B0502040204020203" pitchFamily="34" charset="0"/>
                <a:cs typeface="Arial" panose="020B0604020202020204" pitchFamily="34" charset="0"/>
              </a:rPr>
              <a:t>Il sera question à ce moment de :  </a:t>
            </a:r>
          </a:p>
          <a:p>
            <a:pPr marL="285750" indent="-285750" algn="just">
              <a:buFontTx/>
              <a:buChar char="-"/>
            </a:pPr>
            <a:r>
              <a:rPr lang="fr-FR" sz="1400" dirty="0">
                <a:latin typeface="Arial" panose="020B0604020202020204" pitchFamily="34" charset="0"/>
                <a:ea typeface="Segoe UI" panose="020B0502040204020203" pitchFamily="34" charset="0"/>
                <a:cs typeface="Arial" panose="020B0604020202020204" pitchFamily="34" charset="0"/>
              </a:rPr>
              <a:t>décrire la </a:t>
            </a:r>
            <a:r>
              <a:rPr lang="fr-FR" sz="1400" b="1" dirty="0">
                <a:latin typeface="Arial" panose="020B0604020202020204" pitchFamily="34" charset="0"/>
                <a:ea typeface="Segoe UI" panose="020B0502040204020203" pitchFamily="34" charset="0"/>
                <a:cs typeface="Arial" panose="020B0604020202020204" pitchFamily="34" charset="0"/>
              </a:rPr>
              <a:t>vision du projet </a:t>
            </a:r>
            <a:r>
              <a:rPr lang="fr-FR" sz="1400" dirty="0">
                <a:latin typeface="Arial" panose="020B0604020202020204" pitchFamily="34" charset="0"/>
                <a:ea typeface="Segoe UI" panose="020B0502040204020203" pitchFamily="34" charset="0"/>
                <a:cs typeface="Arial" panose="020B0604020202020204" pitchFamily="34" charset="0"/>
              </a:rPr>
              <a:t>et son incarnation par l’équipe et les partenaires</a:t>
            </a:r>
          </a:p>
          <a:p>
            <a:pPr marL="285750" indent="-285750" algn="just">
              <a:buFontTx/>
              <a:buChar char="-"/>
            </a:pPr>
            <a:r>
              <a:rPr lang="fr-FR" sz="1400" dirty="0">
                <a:latin typeface="Arial" panose="020B0604020202020204" pitchFamily="34" charset="0"/>
                <a:cs typeface="Arial" panose="020B0604020202020204" pitchFamily="34" charset="0"/>
              </a:rPr>
              <a:t>décrire un </a:t>
            </a:r>
            <a:r>
              <a:rPr lang="fr-FR" sz="1400" b="1" dirty="0">
                <a:latin typeface="Arial" panose="020B0604020202020204" pitchFamily="34" charset="0"/>
                <a:cs typeface="Arial" panose="020B0604020202020204" pitchFamily="34" charset="0"/>
              </a:rPr>
              <a:t>couple pertinent marché / produit ou service </a:t>
            </a:r>
            <a:endParaRPr lang="fr-FR" sz="1000" dirty="0">
              <a:latin typeface="Arial" panose="020B0604020202020204" pitchFamily="34" charset="0"/>
              <a:cs typeface="Arial" panose="020B0604020202020204" pitchFamily="34" charset="0"/>
            </a:endParaRPr>
          </a:p>
          <a:p>
            <a:pPr marL="285750" indent="-285750" algn="just">
              <a:buFontTx/>
              <a:buChar char="-"/>
            </a:pPr>
            <a:r>
              <a:rPr lang="fr-FR" sz="1400" dirty="0">
                <a:latin typeface="Arial" panose="020B0604020202020204" pitchFamily="34" charset="0"/>
                <a:cs typeface="Arial" panose="020B0604020202020204" pitchFamily="34" charset="0"/>
              </a:rPr>
              <a:t>construire une </a:t>
            </a:r>
            <a:r>
              <a:rPr lang="fr-FR" sz="1400" b="1" dirty="0">
                <a:latin typeface="Arial" panose="020B0604020202020204" pitchFamily="34" charset="0"/>
                <a:cs typeface="Arial" panose="020B0604020202020204" pitchFamily="34" charset="0"/>
              </a:rPr>
              <a:t>stratégie et un plan d’actions adaptés</a:t>
            </a:r>
          </a:p>
          <a:p>
            <a:pPr algn="just"/>
            <a:endParaRPr lang="fr-FR" sz="1400" dirty="0">
              <a:latin typeface="Arial" panose="020B0604020202020204" pitchFamily="34" charset="0"/>
              <a:cs typeface="Arial" panose="020B0604020202020204" pitchFamily="34" charset="0"/>
            </a:endParaRPr>
          </a:p>
          <a:p>
            <a:pPr algn="just"/>
            <a:r>
              <a:rPr lang="fr-FR" sz="1400" dirty="0">
                <a:solidFill>
                  <a:srgbClr val="FF0000"/>
                </a:solidFill>
                <a:latin typeface="Arial" panose="020B0604020202020204" pitchFamily="34" charset="0"/>
                <a:cs typeface="Arial" panose="020B0604020202020204" pitchFamily="34" charset="0"/>
              </a:rPr>
              <a:t>C’est à cet </a:t>
            </a:r>
            <a:r>
              <a:rPr lang="fr-FR" sz="1400" i="1" dirty="0">
                <a:solidFill>
                  <a:srgbClr val="FF0000"/>
                </a:solidFill>
                <a:latin typeface="Arial" panose="020B0604020202020204" pitchFamily="34" charset="0"/>
                <a:cs typeface="Arial" panose="020B0604020202020204" pitchFamily="34" charset="0"/>
              </a:rPr>
              <a:t>instant crucial </a:t>
            </a:r>
            <a:r>
              <a:rPr lang="fr-FR" sz="1400" dirty="0">
                <a:solidFill>
                  <a:srgbClr val="FF0000"/>
                </a:solidFill>
                <a:latin typeface="Arial" panose="020B0604020202020204" pitchFamily="34" charset="0"/>
                <a:cs typeface="Arial" panose="020B0604020202020204" pitchFamily="34" charset="0"/>
              </a:rPr>
              <a:t>que </a:t>
            </a:r>
            <a:r>
              <a:rPr lang="fr-FR" sz="1400" b="1" dirty="0">
                <a:solidFill>
                  <a:srgbClr val="FF0000"/>
                </a:solidFill>
                <a:latin typeface="Arial" panose="020B0604020202020204" pitchFamily="34" charset="0"/>
                <a:cs typeface="Arial" panose="020B0604020202020204" pitchFamily="34" charset="0"/>
              </a:rPr>
              <a:t>l’aspect financier </a:t>
            </a:r>
            <a:r>
              <a:rPr lang="fr-FR" sz="1400" dirty="0">
                <a:solidFill>
                  <a:srgbClr val="FF0000"/>
                </a:solidFill>
                <a:latin typeface="Arial" panose="020B0604020202020204" pitchFamily="34" charset="0"/>
                <a:cs typeface="Arial" panose="020B0604020202020204" pitchFamily="34" charset="0"/>
              </a:rPr>
              <a:t>du business plan devra être abordé.</a:t>
            </a:r>
          </a:p>
          <a:p>
            <a:endParaRPr lang="fr-FR" sz="1400" dirty="0">
              <a:latin typeface="Arial" panose="020B0604020202020204" pitchFamily="34" charset="0"/>
              <a:cs typeface="Arial" panose="020B0604020202020204" pitchFamily="34" charset="0"/>
            </a:endParaRPr>
          </a:p>
          <a:p>
            <a:pPr marL="285750" indent="-285750">
              <a:buFontTx/>
              <a:buChar char="-"/>
            </a:pPr>
            <a:endParaRPr lang="fr-FR" sz="14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DBCDDCD0-F23B-418F-A87B-3E2D650961FF}"/>
              </a:ext>
            </a:extLst>
          </p:cNvPr>
          <p:cNvSpPr>
            <a:spLocks noGrp="1"/>
          </p:cNvSpPr>
          <p:nvPr>
            <p:ph type="sldNum" sz="quarter" idx="12"/>
          </p:nvPr>
        </p:nvSpPr>
        <p:spPr>
          <a:xfrm>
            <a:off x="4724400" y="6421664"/>
            <a:ext cx="2743200" cy="365125"/>
          </a:xfrm>
        </p:spPr>
        <p:txBody>
          <a:bodyPr/>
          <a:lstStyle/>
          <a:p>
            <a:pPr algn="ctr"/>
            <a:fld id="{1929063F-79A2-409B-B3DF-18CC1A863428}" type="slidenum">
              <a:rPr lang="fr-FR" sz="1600" b="1" smtClean="0">
                <a:solidFill>
                  <a:schemeClr val="bg1"/>
                </a:solidFill>
              </a:rPr>
              <a:pPr algn="ctr"/>
              <a:t>5</a:t>
            </a:fld>
            <a:endParaRPr lang="fr-FR" sz="1600" b="1" dirty="0">
              <a:solidFill>
                <a:schemeClr val="bg1"/>
              </a:solidFill>
            </a:endParaRPr>
          </a:p>
        </p:txBody>
      </p:sp>
      <p:pic>
        <p:nvPicPr>
          <p:cNvPr id="5" name="Image 4">
            <a:extLst>
              <a:ext uri="{FF2B5EF4-FFF2-40B4-BE49-F238E27FC236}">
                <a16:creationId xmlns:a16="http://schemas.microsoft.com/office/drawing/2014/main" id="{42F08C30-D708-4906-B420-C948685C9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322722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044506" y="1059766"/>
            <a:ext cx="7621658" cy="523220"/>
          </a:xfrm>
          <a:prstGeom prst="rect">
            <a:avLst/>
          </a:prstGeom>
          <a:noFill/>
        </p:spPr>
        <p:txBody>
          <a:bodyPr wrap="square" rtlCol="0">
            <a:spAutoFit/>
          </a:bodyPr>
          <a:lstStyle/>
          <a:p>
            <a:endParaRPr lang="fr-FR" sz="1400" dirty="0">
              <a:latin typeface="Arial" panose="020B0604020202020204" pitchFamily="34" charset="0"/>
              <a:cs typeface="Arial" panose="020B0604020202020204" pitchFamily="34" charset="0"/>
            </a:endParaRPr>
          </a:p>
          <a:p>
            <a:pPr marL="285750" indent="-285750">
              <a:buFontTx/>
              <a:buChar char="-"/>
            </a:pPr>
            <a:endParaRPr lang="fr-FR" sz="14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15F96CCA-A899-422B-89B7-70ADC5552293}"/>
              </a:ext>
            </a:extLst>
          </p:cNvPr>
          <p:cNvSpPr txBox="1"/>
          <p:nvPr/>
        </p:nvSpPr>
        <p:spPr>
          <a:xfrm>
            <a:off x="2443091" y="872197"/>
            <a:ext cx="7001020" cy="5478423"/>
          </a:xfrm>
          <a:prstGeom prst="rect">
            <a:avLst/>
          </a:prstGeom>
          <a:noFill/>
        </p:spPr>
        <p:txBody>
          <a:bodyPr wrap="square" rtlCol="0">
            <a:spAutoFit/>
          </a:bodyPr>
          <a:lstStyle/>
          <a:p>
            <a:pPr algn="just"/>
            <a:r>
              <a:rPr lang="fr-FR" sz="1400" b="1" u="sng" dirty="0">
                <a:latin typeface="Arial" panose="020B0604020202020204" pitchFamily="34" charset="0"/>
                <a:ea typeface="Segoe UI" panose="020B0502040204020203" pitchFamily="34" charset="0"/>
                <a:cs typeface="Arial" panose="020B0604020202020204" pitchFamily="34" charset="0"/>
              </a:rPr>
              <a:t>Des idées reçues ?</a:t>
            </a:r>
          </a:p>
          <a:p>
            <a:pPr algn="just"/>
            <a:endParaRPr lang="fr-FR" sz="1400" dirty="0">
              <a:latin typeface="Arial" panose="020B0604020202020204" pitchFamily="34" charset="0"/>
              <a:ea typeface="Segoe UI" panose="020B0502040204020203" pitchFamily="34" charset="0"/>
              <a:cs typeface="Arial" panose="020B0604020202020204" pitchFamily="34" charset="0"/>
            </a:endParaRPr>
          </a:p>
          <a:p>
            <a:pPr algn="just"/>
            <a:endParaRPr lang="fr-FR" sz="1400" dirty="0">
              <a:latin typeface="Arial" panose="020B0604020202020204" pitchFamily="34" charset="0"/>
              <a:ea typeface="Segoe UI" panose="020B0502040204020203" pitchFamily="34" charset="0"/>
              <a:cs typeface="Arial" panose="020B0604020202020204" pitchFamily="34" charset="0"/>
            </a:endParaRPr>
          </a:p>
          <a:p>
            <a:pPr algn="just"/>
            <a:r>
              <a:rPr lang="fr-FR" sz="1400" b="1" dirty="0">
                <a:latin typeface="Arial" panose="020B0604020202020204" pitchFamily="34" charset="0"/>
                <a:ea typeface="Segoe UI" panose="020B0502040204020203" pitchFamily="34" charset="0"/>
                <a:cs typeface="Arial" panose="020B0604020202020204" pitchFamily="34" charset="0"/>
              </a:rPr>
              <a:t>Rien n’est gravé dans le marbre </a:t>
            </a:r>
            <a:r>
              <a:rPr lang="fr-FR" sz="1400" dirty="0">
                <a:latin typeface="Arial" panose="020B0604020202020204" pitchFamily="34" charset="0"/>
                <a:ea typeface="Segoe UI" panose="020B0502040204020203" pitchFamily="34" charset="0"/>
                <a:cs typeface="Arial" panose="020B0604020202020204" pitchFamily="34" charset="0"/>
              </a:rPr>
              <a:t>: même si le </a:t>
            </a:r>
            <a:r>
              <a:rPr lang="fr-FR" sz="1400" b="1" dirty="0">
                <a:latin typeface="Arial" panose="020B0604020202020204" pitchFamily="34" charset="0"/>
                <a:ea typeface="Segoe UI" panose="020B0502040204020203" pitchFamily="34" charset="0"/>
                <a:cs typeface="Arial" panose="020B0604020202020204" pitchFamily="34" charset="0"/>
              </a:rPr>
              <a:t>BP est sérieusement établi</a:t>
            </a:r>
            <a:r>
              <a:rPr lang="fr-FR" sz="1400" dirty="0">
                <a:latin typeface="Arial" panose="020B0604020202020204" pitchFamily="34" charset="0"/>
                <a:ea typeface="Segoe UI" panose="020B0502040204020203" pitchFamily="34" charset="0"/>
                <a:cs typeface="Arial" panose="020B0604020202020204" pitchFamily="34" charset="0"/>
              </a:rPr>
              <a:t>, le porteur de projet devra intégrer qu’il sera </a:t>
            </a:r>
            <a:r>
              <a:rPr lang="fr-FR" sz="1400" b="1" dirty="0">
                <a:latin typeface="Arial" panose="020B0604020202020204" pitchFamily="34" charset="0"/>
                <a:ea typeface="Segoe UI" panose="020B0502040204020203" pitchFamily="34" charset="0"/>
                <a:cs typeface="Arial" panose="020B0604020202020204" pitchFamily="34" charset="0"/>
              </a:rPr>
              <a:t>nécessairement évolutif</a:t>
            </a:r>
            <a:r>
              <a:rPr lang="fr-FR" sz="1400" dirty="0">
                <a:latin typeface="Arial" panose="020B0604020202020204" pitchFamily="34" charset="0"/>
                <a:ea typeface="Segoe UI" panose="020B0502040204020203" pitchFamily="34" charset="0"/>
                <a:cs typeface="Arial" panose="020B0604020202020204" pitchFamily="34" charset="0"/>
              </a:rPr>
              <a:t>, surtout sur la </a:t>
            </a:r>
            <a:r>
              <a:rPr lang="fr-FR" sz="1400" b="1" dirty="0">
                <a:latin typeface="Arial" panose="020B0604020202020204" pitchFamily="34" charset="0"/>
                <a:ea typeface="Segoe UI" panose="020B0502040204020203" pitchFamily="34" charset="0"/>
                <a:cs typeface="Arial" panose="020B0604020202020204" pitchFamily="34" charset="0"/>
              </a:rPr>
              <a:t>partie financière </a:t>
            </a:r>
            <a:r>
              <a:rPr lang="fr-FR" sz="1400" dirty="0">
                <a:latin typeface="Arial" panose="020B0604020202020204" pitchFamily="34" charset="0"/>
                <a:ea typeface="Segoe UI" panose="020B0502040204020203" pitchFamily="34" charset="0"/>
                <a:cs typeface="Arial" panose="020B0604020202020204" pitchFamily="34" charset="0"/>
              </a:rPr>
              <a:t>et il importera donc de « faire vivre » le BP</a:t>
            </a:r>
          </a:p>
          <a:p>
            <a:pPr algn="just"/>
            <a:endParaRPr lang="fr-FR" sz="1400" dirty="0">
              <a:latin typeface="Arial" panose="020B0604020202020204" pitchFamily="34" charset="0"/>
              <a:ea typeface="Segoe UI" panose="020B0502040204020203" pitchFamily="34" charset="0"/>
              <a:cs typeface="Arial" panose="020B0604020202020204" pitchFamily="34" charset="0"/>
            </a:endParaRPr>
          </a:p>
          <a:p>
            <a:pPr algn="just"/>
            <a:r>
              <a:rPr lang="fr-FR" sz="1400" dirty="0">
                <a:latin typeface="Arial" panose="020B0604020202020204" pitchFamily="34" charset="0"/>
                <a:ea typeface="Segoe UI" panose="020B0502040204020203" pitchFamily="34" charset="0"/>
                <a:cs typeface="Arial" panose="020B0604020202020204" pitchFamily="34" charset="0"/>
              </a:rPr>
              <a:t>Le </a:t>
            </a:r>
            <a:r>
              <a:rPr lang="fr-FR" sz="1400" b="1" dirty="0">
                <a:latin typeface="Arial" panose="020B0604020202020204" pitchFamily="34" charset="0"/>
                <a:ea typeface="Segoe UI" panose="020B0502040204020203" pitchFamily="34" charset="0"/>
                <a:cs typeface="Arial" panose="020B0604020202020204" pitchFamily="34" charset="0"/>
              </a:rPr>
              <a:t>BP n’est jamais « juste »</a:t>
            </a:r>
            <a:r>
              <a:rPr lang="fr-FR" sz="1400" dirty="0">
                <a:latin typeface="Arial" panose="020B0604020202020204" pitchFamily="34" charset="0"/>
                <a:ea typeface="Segoe UI" panose="020B0502040204020203" pitchFamily="34" charset="0"/>
                <a:cs typeface="Arial" panose="020B0604020202020204" pitchFamily="34" charset="0"/>
              </a:rPr>
              <a:t> : il est établi à un instant T, dans un contexte particulier, fondé sur des hypothèses et qu’il va sans dire que </a:t>
            </a:r>
            <a:r>
              <a:rPr lang="fr-FR" sz="1400" b="1" dirty="0">
                <a:latin typeface="Arial" panose="020B0604020202020204" pitchFamily="34" charset="0"/>
                <a:ea typeface="Segoe UI" panose="020B0502040204020203" pitchFamily="34" charset="0"/>
                <a:cs typeface="Arial" panose="020B0604020202020204" pitchFamily="34" charset="0"/>
              </a:rPr>
              <a:t>rien ne se passe exactement comme prévu… surtout en 2020 ! </a:t>
            </a:r>
            <a:r>
              <a:rPr lang="fr-FR" sz="1400" dirty="0">
                <a:latin typeface="Arial" panose="020B0604020202020204" pitchFamily="34" charset="0"/>
                <a:ea typeface="Segoe UI" panose="020B0502040204020203" pitchFamily="34" charset="0"/>
                <a:cs typeface="Arial" panose="020B0604020202020204" pitchFamily="34" charset="0"/>
              </a:rPr>
              <a:t>Le tout est de </a:t>
            </a:r>
            <a:r>
              <a:rPr lang="fr-FR" sz="1400" b="1" dirty="0">
                <a:latin typeface="Arial" panose="020B0604020202020204" pitchFamily="34" charset="0"/>
                <a:ea typeface="Segoe UI" panose="020B0502040204020203" pitchFamily="34" charset="0"/>
                <a:cs typeface="Arial" panose="020B0604020202020204" pitchFamily="34" charset="0"/>
              </a:rPr>
              <a:t>savoir adapter </a:t>
            </a:r>
            <a:r>
              <a:rPr lang="fr-FR" sz="1400" dirty="0">
                <a:latin typeface="Arial" panose="020B0604020202020204" pitchFamily="34" charset="0"/>
                <a:ea typeface="Segoe UI" panose="020B0502040204020203" pitchFamily="34" charset="0"/>
                <a:cs typeface="Arial" panose="020B0604020202020204" pitchFamily="34" charset="0"/>
              </a:rPr>
              <a:t>le projet à son environnement en constante évolution.</a:t>
            </a:r>
          </a:p>
          <a:p>
            <a:pPr algn="just"/>
            <a:endParaRPr lang="fr-FR" sz="1400" dirty="0">
              <a:latin typeface="Arial" panose="020B0604020202020204" pitchFamily="34" charset="0"/>
              <a:ea typeface="Segoe UI" panose="020B0502040204020203" pitchFamily="34" charset="0"/>
              <a:cs typeface="Arial" panose="020B0604020202020204" pitchFamily="34" charset="0"/>
            </a:endParaRPr>
          </a:p>
          <a:p>
            <a:pPr algn="just"/>
            <a:r>
              <a:rPr lang="fr-FR" sz="1400" b="1" dirty="0">
                <a:latin typeface="Arial" panose="020B0604020202020204" pitchFamily="34" charset="0"/>
                <a:ea typeface="Segoe UI" panose="020B0502040204020203" pitchFamily="34" charset="0"/>
                <a:cs typeface="Arial" panose="020B0604020202020204" pitchFamily="34" charset="0"/>
              </a:rPr>
              <a:t>L’adaptation n’enlève rien à la crédibilité du projet :</a:t>
            </a:r>
            <a:r>
              <a:rPr lang="fr-FR" sz="1400" dirty="0">
                <a:latin typeface="Arial" panose="020B0604020202020204" pitchFamily="34" charset="0"/>
                <a:ea typeface="Segoe UI" panose="020B0502040204020203" pitchFamily="34" charset="0"/>
                <a:cs typeface="Arial" panose="020B0604020202020204" pitchFamily="34" charset="0"/>
              </a:rPr>
              <a:t> la présentation du BP dans son ensemble et en particulier sur la partie financière aux partenaires sollicités vise à les </a:t>
            </a:r>
            <a:r>
              <a:rPr lang="fr-FR" sz="1400" b="1" dirty="0">
                <a:latin typeface="Arial" panose="020B0604020202020204" pitchFamily="34" charset="0"/>
                <a:ea typeface="Segoe UI" panose="020B0502040204020203" pitchFamily="34" charset="0"/>
                <a:cs typeface="Arial" panose="020B0604020202020204" pitchFamily="34" charset="0"/>
              </a:rPr>
              <a:t>convaincre</a:t>
            </a:r>
            <a:r>
              <a:rPr lang="fr-FR" sz="1400" dirty="0">
                <a:latin typeface="Arial" panose="020B0604020202020204" pitchFamily="34" charset="0"/>
                <a:ea typeface="Segoe UI" panose="020B0502040204020203" pitchFamily="34" charset="0"/>
                <a:cs typeface="Arial" panose="020B0604020202020204" pitchFamily="34" charset="0"/>
              </a:rPr>
              <a:t> par sa </a:t>
            </a:r>
            <a:r>
              <a:rPr lang="fr-FR" sz="1400" b="1" dirty="0">
                <a:latin typeface="Arial" panose="020B0604020202020204" pitchFamily="34" charset="0"/>
                <a:ea typeface="Segoe UI" panose="020B0502040204020203" pitchFamily="34" charset="0"/>
                <a:cs typeface="Arial" panose="020B0604020202020204" pitchFamily="34" charset="0"/>
              </a:rPr>
              <a:t>cohérence</a:t>
            </a:r>
            <a:r>
              <a:rPr lang="fr-FR" sz="1400" dirty="0">
                <a:latin typeface="Arial" panose="020B0604020202020204" pitchFamily="34" charset="0"/>
                <a:ea typeface="Segoe UI" panose="020B0502040204020203" pitchFamily="34" charset="0"/>
                <a:cs typeface="Arial" panose="020B0604020202020204" pitchFamily="34" charset="0"/>
              </a:rPr>
              <a:t> et son </a:t>
            </a:r>
            <a:r>
              <a:rPr lang="fr-FR" sz="1400" b="1" dirty="0">
                <a:latin typeface="Arial" panose="020B0604020202020204" pitchFamily="34" charset="0"/>
                <a:ea typeface="Segoe UI" panose="020B0502040204020203" pitchFamily="34" charset="0"/>
                <a:cs typeface="Arial" panose="020B0604020202020204" pitchFamily="34" charset="0"/>
              </a:rPr>
              <a:t>agilité</a:t>
            </a:r>
            <a:r>
              <a:rPr lang="fr-FR" sz="1400" dirty="0">
                <a:latin typeface="Arial" panose="020B0604020202020204" pitchFamily="34" charset="0"/>
                <a:ea typeface="Segoe UI" panose="020B0502040204020203" pitchFamily="34" charset="0"/>
                <a:cs typeface="Arial" panose="020B0604020202020204" pitchFamily="34" charset="0"/>
              </a:rPr>
              <a:t>.</a:t>
            </a:r>
          </a:p>
          <a:p>
            <a:pPr algn="just"/>
            <a:endParaRPr lang="fr-FR" sz="1400" dirty="0">
              <a:latin typeface="Arial" panose="020B0604020202020204" pitchFamily="34" charset="0"/>
              <a:ea typeface="Segoe UI" panose="020B0502040204020203" pitchFamily="34" charset="0"/>
              <a:cs typeface="Arial" panose="020B0604020202020204" pitchFamily="34" charset="0"/>
            </a:endParaRPr>
          </a:p>
          <a:p>
            <a:pPr algn="just"/>
            <a:endParaRPr lang="fr-FR" sz="1400" dirty="0">
              <a:solidFill>
                <a:srgbClr val="FF0000"/>
              </a:solidFill>
              <a:latin typeface="Arial" panose="020B0604020202020204" pitchFamily="34" charset="0"/>
              <a:ea typeface="Segoe UI" panose="020B0502040204020203" pitchFamily="34" charset="0"/>
              <a:cs typeface="Arial" panose="020B0604020202020204" pitchFamily="34" charset="0"/>
            </a:endParaRPr>
          </a:p>
          <a:p>
            <a:pPr algn="just"/>
            <a:r>
              <a:rPr lang="fr-FR" sz="1400" dirty="0">
                <a:solidFill>
                  <a:srgbClr val="FF0000"/>
                </a:solidFill>
                <a:latin typeface="Arial" panose="020B0604020202020204" pitchFamily="34" charset="0"/>
                <a:ea typeface="Segoe UI" panose="020B0502040204020203" pitchFamily="34" charset="0"/>
                <a:cs typeface="Arial" panose="020B0604020202020204" pitchFamily="34" charset="0"/>
              </a:rPr>
              <a:t>La </a:t>
            </a:r>
            <a:r>
              <a:rPr lang="fr-FR" sz="1400" b="1" dirty="0">
                <a:solidFill>
                  <a:srgbClr val="FF0000"/>
                </a:solidFill>
                <a:latin typeface="Arial" panose="020B0604020202020204" pitchFamily="34" charset="0"/>
                <a:ea typeface="Segoe UI" panose="020B0502040204020203" pitchFamily="34" charset="0"/>
                <a:cs typeface="Arial" panose="020B0604020202020204" pitchFamily="34" charset="0"/>
              </a:rPr>
              <a:t>cohérence</a:t>
            </a:r>
            <a:r>
              <a:rPr lang="fr-FR" sz="1400" dirty="0">
                <a:solidFill>
                  <a:srgbClr val="FF0000"/>
                </a:solidFill>
                <a:latin typeface="Arial" panose="020B0604020202020204" pitchFamily="34" charset="0"/>
                <a:ea typeface="Segoe UI" panose="020B0502040204020203" pitchFamily="34" charset="0"/>
                <a:cs typeface="Arial" panose="020B0604020202020204" pitchFamily="34" charset="0"/>
              </a:rPr>
              <a:t> est le véritable Graal du business plan dans sons ensemble : </a:t>
            </a:r>
            <a:r>
              <a:rPr lang="fr-FR" sz="1400" b="1" dirty="0">
                <a:solidFill>
                  <a:srgbClr val="FF0000"/>
                </a:solidFill>
                <a:latin typeface="Arial" panose="020B0604020202020204" pitchFamily="34" charset="0"/>
                <a:ea typeface="Segoe UI" panose="020B0502040204020203" pitchFamily="34" charset="0"/>
                <a:cs typeface="Arial" panose="020B0604020202020204" pitchFamily="34" charset="0"/>
              </a:rPr>
              <a:t>cohérence entre la vision déclinée, les moyens alloués, les objectifs et les résultats attendus</a:t>
            </a:r>
            <a:r>
              <a:rPr lang="fr-FR" sz="1400" dirty="0">
                <a:solidFill>
                  <a:srgbClr val="FF0000"/>
                </a:solidFill>
                <a:latin typeface="Arial" panose="020B0604020202020204" pitchFamily="34" charset="0"/>
                <a:ea typeface="Segoe UI" panose="020B0502040204020203" pitchFamily="34" charset="0"/>
                <a:cs typeface="Arial" panose="020B0604020202020204" pitchFamily="34" charset="0"/>
              </a:rPr>
              <a:t>.</a:t>
            </a:r>
          </a:p>
          <a:p>
            <a:endParaRPr lang="fr-FR" sz="1400" dirty="0">
              <a:solidFill>
                <a:srgbClr val="FF0000"/>
              </a:solidFill>
              <a:latin typeface="Arial" panose="020B0604020202020204" pitchFamily="34" charset="0"/>
              <a:ea typeface="Segoe UI" panose="020B0502040204020203" pitchFamily="34" charset="0"/>
              <a:cs typeface="Arial" panose="020B0604020202020204" pitchFamily="34" charset="0"/>
            </a:endParaRPr>
          </a:p>
          <a:p>
            <a:endParaRPr lang="fr-FR" sz="1400" dirty="0">
              <a:latin typeface="Arial" panose="020B0604020202020204" pitchFamily="34" charset="0"/>
              <a:ea typeface="Segoe UI" panose="020B0502040204020203"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pPr marL="285750" indent="-285750">
              <a:buFontTx/>
              <a:buChar char="-"/>
            </a:pPr>
            <a:endParaRPr lang="fr-FR" sz="14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C5239D05-A01C-4AC7-890A-EE3F9A1CEED1}"/>
              </a:ext>
            </a:extLst>
          </p:cNvPr>
          <p:cNvSpPr>
            <a:spLocks noGrp="1"/>
          </p:cNvSpPr>
          <p:nvPr>
            <p:ph type="sldNum" sz="quarter" idx="12"/>
          </p:nvPr>
        </p:nvSpPr>
        <p:spPr>
          <a:xfrm>
            <a:off x="4724400" y="6421747"/>
            <a:ext cx="2743200" cy="365125"/>
          </a:xfrm>
        </p:spPr>
        <p:txBody>
          <a:bodyPr/>
          <a:lstStyle/>
          <a:p>
            <a:pPr algn="ctr"/>
            <a:fld id="{1929063F-79A2-409B-B3DF-18CC1A863428}" type="slidenum">
              <a:rPr lang="fr-FR" sz="1600" b="1" smtClean="0">
                <a:solidFill>
                  <a:schemeClr val="bg1"/>
                </a:solidFill>
              </a:rPr>
              <a:pPr algn="ctr"/>
              <a:t>6</a:t>
            </a:fld>
            <a:endParaRPr lang="fr-FR" sz="1600" b="1" dirty="0">
              <a:solidFill>
                <a:schemeClr val="bg1"/>
              </a:solidFill>
            </a:endParaRPr>
          </a:p>
        </p:txBody>
      </p:sp>
      <p:pic>
        <p:nvPicPr>
          <p:cNvPr id="6" name="Image 5">
            <a:extLst>
              <a:ext uri="{FF2B5EF4-FFF2-40B4-BE49-F238E27FC236}">
                <a16:creationId xmlns:a16="http://schemas.microsoft.com/office/drawing/2014/main" id="{C870212A-EB19-4BD9-B0B8-1303093D3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17324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725"/>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285171" y="689665"/>
            <a:ext cx="7621658" cy="5478423"/>
          </a:xfrm>
          <a:prstGeom prst="rect">
            <a:avLst/>
          </a:prstGeom>
          <a:noFill/>
        </p:spPr>
        <p:txBody>
          <a:bodyPr wrap="square" rtlCol="0">
            <a:spAutoFit/>
          </a:bodyPr>
          <a:lstStyle/>
          <a:p>
            <a:pPr algn="just"/>
            <a:r>
              <a:rPr lang="fr-FR" sz="1400" b="1" u="sng" dirty="0">
                <a:latin typeface="Arial" panose="020B0604020202020204" pitchFamily="34" charset="0"/>
                <a:cs typeface="Arial" panose="020B0604020202020204" pitchFamily="34" charset="0"/>
              </a:rPr>
              <a:t>L’expert-comptable, un conseil qui compte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L’expert-comptable </a:t>
            </a:r>
            <a:r>
              <a:rPr lang="fr-FR" sz="1400" b="1" dirty="0">
                <a:latin typeface="Arial" panose="020B0604020202020204" pitchFamily="34" charset="0"/>
                <a:cs typeface="Arial" panose="020B0604020202020204" pitchFamily="34" charset="0"/>
              </a:rPr>
              <a:t>peut</a:t>
            </a:r>
            <a:r>
              <a:rPr lang="fr-FR" sz="1400" dirty="0">
                <a:latin typeface="Arial" panose="020B0604020202020204" pitchFamily="34" charset="0"/>
                <a:cs typeface="Arial" panose="020B0604020202020204" pitchFamily="34" charset="0"/>
              </a:rPr>
              <a:t> intervenir sur la première partie du BP en aidant le créateur dans la construction et la vision du projet. Il </a:t>
            </a:r>
            <a:r>
              <a:rPr lang="fr-FR" sz="1400" b="1" dirty="0">
                <a:latin typeface="Arial" panose="020B0604020202020204" pitchFamily="34" charset="0"/>
                <a:cs typeface="Arial" panose="020B0604020202020204" pitchFamily="34" charset="0"/>
              </a:rPr>
              <a:t>doit</a:t>
            </a:r>
            <a:r>
              <a:rPr lang="fr-FR" sz="1400"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nécessairement</a:t>
            </a:r>
            <a:r>
              <a:rPr lang="fr-FR" sz="1400" dirty="0">
                <a:latin typeface="Arial" panose="020B0604020202020204" pitchFamily="34" charset="0"/>
                <a:cs typeface="Arial" panose="020B0604020202020204" pitchFamily="34" charset="0"/>
              </a:rPr>
              <a:t> intervenir sur la partie financière.</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Pour assimiler la </a:t>
            </a:r>
            <a:r>
              <a:rPr lang="fr-FR" sz="1400" b="1" dirty="0">
                <a:latin typeface="Arial" panose="020B0604020202020204" pitchFamily="34" charset="0"/>
                <a:cs typeface="Arial" panose="020B0604020202020204" pitchFamily="34" charset="0"/>
              </a:rPr>
              <a:t>finance entrepreneuriale</a:t>
            </a:r>
            <a:r>
              <a:rPr lang="fr-FR" sz="1400" dirty="0">
                <a:latin typeface="Arial" panose="020B0604020202020204" pitchFamily="34" charset="0"/>
                <a:cs typeface="Arial" panose="020B0604020202020204" pitchFamily="34" charset="0"/>
              </a:rPr>
              <a:t>, un créateur doit être capable de répondre aux question essentielles : </a:t>
            </a:r>
          </a:p>
          <a:p>
            <a:pPr marL="285750" indent="-285750" algn="just">
              <a:buFontTx/>
              <a:buChar char="-"/>
            </a:pPr>
            <a:r>
              <a:rPr lang="fr-FR" sz="1400" dirty="0">
                <a:latin typeface="Arial" panose="020B0604020202020204" pitchFamily="34" charset="0"/>
                <a:cs typeface="Arial" panose="020B0604020202020204" pitchFamily="34" charset="0"/>
              </a:rPr>
              <a:t>Le projet est-il rentable ?</a:t>
            </a:r>
          </a:p>
          <a:p>
            <a:pPr marL="285750" indent="-285750" algn="just">
              <a:buFontTx/>
              <a:buChar char="-"/>
            </a:pPr>
            <a:r>
              <a:rPr lang="fr-FR" sz="1400" dirty="0">
                <a:latin typeface="Arial" panose="020B0604020202020204" pitchFamily="34" charset="0"/>
                <a:cs typeface="Arial" panose="020B0604020202020204" pitchFamily="34" charset="0"/>
              </a:rPr>
              <a:t>Quels sont les besoins financiers pour lancer et faire perdurer le projet ?</a:t>
            </a:r>
          </a:p>
          <a:p>
            <a:pPr algn="just"/>
            <a:r>
              <a:rPr lang="fr-FR" sz="1400" dirty="0">
                <a:latin typeface="Arial" panose="020B0604020202020204" pitchFamily="34" charset="0"/>
                <a:cs typeface="Arial" panose="020B0604020202020204" pitchFamily="34" charset="0"/>
              </a:rPr>
              <a:t> </a:t>
            </a:r>
          </a:p>
          <a:p>
            <a:pPr algn="just"/>
            <a:r>
              <a:rPr lang="fr-FR" sz="1400" dirty="0">
                <a:latin typeface="Arial" panose="020B0604020202020204" pitchFamily="34" charset="0"/>
                <a:cs typeface="Arial" panose="020B0604020202020204" pitchFamily="34" charset="0"/>
              </a:rPr>
              <a:t>C’est à ce moment que le </a:t>
            </a:r>
            <a:r>
              <a:rPr lang="fr-FR" sz="1400" b="1" dirty="0">
                <a:latin typeface="Arial" panose="020B0604020202020204" pitchFamily="34" charset="0"/>
                <a:cs typeface="Arial" panose="020B0604020202020204" pitchFamily="34" charset="0"/>
              </a:rPr>
              <a:t>rôle de l’expert-comptable est essentiel </a:t>
            </a:r>
            <a:r>
              <a:rPr lang="fr-FR" sz="1400" dirty="0">
                <a:latin typeface="Arial" panose="020B0604020202020204" pitchFamily="34" charset="0"/>
                <a:cs typeface="Arial" panose="020B0604020202020204" pitchFamily="34" charset="0"/>
              </a:rPr>
              <a:t>pour conforter et adapter le volet financier du BP pour déterminer :</a:t>
            </a:r>
          </a:p>
          <a:p>
            <a:pPr marL="285750" indent="-285750" algn="just">
              <a:buFontTx/>
              <a:buChar char="-"/>
            </a:pPr>
            <a:r>
              <a:rPr lang="fr-FR" sz="1400" dirty="0">
                <a:latin typeface="Arial" panose="020B0604020202020204" pitchFamily="34" charset="0"/>
                <a:cs typeface="Arial" panose="020B0604020202020204" pitchFamily="34" charset="0"/>
              </a:rPr>
              <a:t>La trésorerie de départ </a:t>
            </a:r>
          </a:p>
          <a:p>
            <a:pPr marL="285750" indent="-285750" algn="just">
              <a:buFontTx/>
              <a:buChar char="-"/>
            </a:pPr>
            <a:r>
              <a:rPr lang="fr-FR" sz="1400" dirty="0">
                <a:latin typeface="Arial" panose="020B0604020202020204" pitchFamily="34" charset="0"/>
                <a:cs typeface="Arial" panose="020B0604020202020204" pitchFamily="34" charset="0"/>
              </a:rPr>
              <a:t>Le seuil de rentabilité  </a:t>
            </a:r>
          </a:p>
          <a:p>
            <a:pPr marL="285750" indent="-285750" algn="just">
              <a:buFontTx/>
              <a:buChar char="-"/>
            </a:pPr>
            <a:r>
              <a:rPr lang="fr-FR" sz="1400" dirty="0">
                <a:latin typeface="Arial" panose="020B0604020202020204" pitchFamily="34" charset="0"/>
                <a:cs typeface="Arial" panose="020B0604020202020204" pitchFamily="34" charset="0"/>
              </a:rPr>
              <a:t>La trésorerie mensuelle.</a:t>
            </a:r>
          </a:p>
          <a:p>
            <a:pPr marL="285750" indent="-285750" algn="just">
              <a:buFontTx/>
              <a:buChar char="-"/>
            </a:pPr>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L’expert-comptable va alors formaliser le volet financier du BP avec le </a:t>
            </a:r>
            <a:r>
              <a:rPr lang="fr-FR" sz="1400" b="1" dirty="0">
                <a:latin typeface="Arial" panose="020B0604020202020204" pitchFamily="34" charset="0"/>
                <a:cs typeface="Arial" panose="020B0604020202020204" pitchFamily="34" charset="0"/>
              </a:rPr>
              <a:t>document prévisionnel généralement </a:t>
            </a:r>
            <a:r>
              <a:rPr lang="fr-FR" sz="1400" dirty="0">
                <a:latin typeface="Arial" panose="020B0604020202020204" pitchFamily="34" charset="0"/>
                <a:cs typeface="Arial" panose="020B0604020202020204" pitchFamily="34" charset="0"/>
              </a:rPr>
              <a:t>établi sur 3 ans et qui sera attesté et signé.</a:t>
            </a:r>
          </a:p>
          <a:p>
            <a:pPr marL="285750" indent="-285750" algn="just">
              <a:buFontTx/>
              <a:buChar char="-"/>
            </a:pPr>
            <a:endParaRPr lang="fr-FR" sz="1400" dirty="0">
              <a:solidFill>
                <a:srgbClr val="FF0000"/>
              </a:solidFill>
              <a:latin typeface="Arial" panose="020B0604020202020204" pitchFamily="34" charset="0"/>
              <a:cs typeface="Arial" panose="020B0604020202020204" pitchFamily="34" charset="0"/>
            </a:endParaRPr>
          </a:p>
          <a:p>
            <a:pPr algn="just"/>
            <a:r>
              <a:rPr lang="fr-FR" sz="1400" b="1" dirty="0">
                <a:solidFill>
                  <a:srgbClr val="FF0000"/>
                </a:solidFill>
                <a:latin typeface="Arial" panose="020B0604020202020204" pitchFamily="34" charset="0"/>
                <a:cs typeface="Arial" panose="020B0604020202020204" pitchFamily="34" charset="0"/>
              </a:rPr>
              <a:t>L’expert-comptable est non seulement présent au démarrage, mais il le sera tout au long  du projet d’entreprise </a:t>
            </a:r>
            <a:r>
              <a:rPr lang="fr-FR" sz="1400" dirty="0">
                <a:solidFill>
                  <a:srgbClr val="FF0000"/>
                </a:solidFill>
                <a:latin typeface="Arial" panose="020B0604020202020204" pitchFamily="34" charset="0"/>
                <a:cs typeface="Arial" panose="020B0604020202020204" pitchFamily="34" charset="0"/>
              </a:rPr>
              <a:t>en proposant un </a:t>
            </a:r>
            <a:r>
              <a:rPr lang="fr-FR" sz="1400" b="1" dirty="0">
                <a:solidFill>
                  <a:srgbClr val="FF0000"/>
                </a:solidFill>
                <a:latin typeface="Arial" panose="020B0604020202020204" pitchFamily="34" charset="0"/>
                <a:cs typeface="Arial" panose="020B0604020202020204" pitchFamily="34" charset="0"/>
              </a:rPr>
              <a:t>accompagnement</a:t>
            </a:r>
            <a:r>
              <a:rPr lang="fr-FR" sz="1400" dirty="0">
                <a:solidFill>
                  <a:srgbClr val="FF0000"/>
                </a:solidFill>
                <a:latin typeface="Arial" panose="020B0604020202020204" pitchFamily="34" charset="0"/>
                <a:cs typeface="Arial" panose="020B0604020202020204" pitchFamily="34" charset="0"/>
              </a:rPr>
              <a:t> sur mesure et un </a:t>
            </a:r>
            <a:r>
              <a:rPr lang="fr-FR" sz="1400" b="1" dirty="0">
                <a:solidFill>
                  <a:srgbClr val="FF0000"/>
                </a:solidFill>
                <a:latin typeface="Arial" panose="020B0604020202020204" pitchFamily="34" charset="0"/>
                <a:cs typeface="Arial" panose="020B0604020202020204" pitchFamily="34" charset="0"/>
              </a:rPr>
              <a:t>conseil</a:t>
            </a:r>
            <a:r>
              <a:rPr lang="fr-FR" sz="1400" dirty="0">
                <a:solidFill>
                  <a:srgbClr val="FF0000"/>
                </a:solidFill>
                <a:latin typeface="Arial" panose="020B0604020202020204" pitchFamily="34" charset="0"/>
                <a:cs typeface="Arial" panose="020B0604020202020204" pitchFamily="34" charset="0"/>
              </a:rPr>
              <a:t> </a:t>
            </a:r>
            <a:r>
              <a:rPr lang="fr-FR" sz="1400" b="1" dirty="0">
                <a:solidFill>
                  <a:srgbClr val="FF0000"/>
                </a:solidFill>
                <a:latin typeface="Arial" panose="020B0604020202020204" pitchFamily="34" charset="0"/>
                <a:cs typeface="Arial" panose="020B0604020202020204" pitchFamily="34" charset="0"/>
              </a:rPr>
              <a:t>adapté</a:t>
            </a:r>
            <a:r>
              <a:rPr lang="fr-FR" sz="1400" dirty="0">
                <a:solidFill>
                  <a:srgbClr val="FF0000"/>
                </a:solidFill>
                <a:latin typeface="Arial" panose="020B0604020202020204" pitchFamily="34" charset="0"/>
                <a:cs typeface="Arial" panose="020B0604020202020204" pitchFamily="34" charset="0"/>
              </a:rPr>
              <a:t> à chaque situation pour </a:t>
            </a:r>
            <a:r>
              <a:rPr lang="fr-FR" sz="1400" b="1" dirty="0" err="1">
                <a:solidFill>
                  <a:srgbClr val="FF0000"/>
                </a:solidFill>
                <a:latin typeface="Arial" panose="020B0604020202020204" pitchFamily="34" charset="0"/>
                <a:cs typeface="Arial" panose="020B0604020202020204" pitchFamily="34" charset="0"/>
              </a:rPr>
              <a:t>co-piloter</a:t>
            </a:r>
            <a:r>
              <a:rPr lang="fr-FR" sz="1400" dirty="0">
                <a:solidFill>
                  <a:srgbClr val="FF0000"/>
                </a:solidFill>
                <a:latin typeface="Arial" panose="020B0604020202020204" pitchFamily="34" charset="0"/>
                <a:cs typeface="Arial" panose="020B0604020202020204" pitchFamily="34" charset="0"/>
              </a:rPr>
              <a:t> le projet avec le chef d’entreprise et </a:t>
            </a:r>
            <a:r>
              <a:rPr lang="fr-FR" sz="1400" b="1" dirty="0">
                <a:solidFill>
                  <a:srgbClr val="FF0000"/>
                </a:solidFill>
                <a:latin typeface="Arial" panose="020B0604020202020204" pitchFamily="34" charset="0"/>
                <a:cs typeface="Arial" panose="020B0604020202020204" pitchFamily="34" charset="0"/>
              </a:rPr>
              <a:t>anticiper les décisions stratégiques</a:t>
            </a:r>
            <a:r>
              <a:rPr lang="fr-FR" sz="1400" dirty="0">
                <a:solidFill>
                  <a:srgbClr val="FF0000"/>
                </a:solidFill>
                <a:latin typeface="Arial" panose="020B0604020202020204" pitchFamily="34" charset="0"/>
                <a:cs typeface="Arial" panose="020B0604020202020204" pitchFamily="34" charset="0"/>
              </a:rPr>
              <a:t>.</a:t>
            </a:r>
          </a:p>
          <a:p>
            <a:pPr algn="just"/>
            <a:endParaRPr lang="fr-FR" sz="1400" dirty="0">
              <a:latin typeface="Arial" panose="020B0604020202020204" pitchFamily="34" charset="0"/>
              <a:cs typeface="Arial" panose="020B0604020202020204" pitchFamily="34" charset="0"/>
            </a:endParaRPr>
          </a:p>
          <a:p>
            <a:pPr marL="285750" indent="-285750">
              <a:buFontTx/>
              <a:buChar char="-"/>
            </a:pPr>
            <a:endParaRPr lang="fr-FR" sz="1400" dirty="0">
              <a:latin typeface="Arial" panose="020B0604020202020204" pitchFamily="34" charset="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5604CBDC-7A3C-4778-A84F-B3F37FCF070A}"/>
              </a:ext>
            </a:extLst>
          </p:cNvPr>
          <p:cNvSpPr>
            <a:spLocks noGrp="1"/>
          </p:cNvSpPr>
          <p:nvPr>
            <p:ph type="sldNum" sz="quarter" idx="12"/>
          </p:nvPr>
        </p:nvSpPr>
        <p:spPr>
          <a:xfrm>
            <a:off x="4724400" y="6375011"/>
            <a:ext cx="2743200" cy="365125"/>
          </a:xfrm>
        </p:spPr>
        <p:txBody>
          <a:bodyPr/>
          <a:lstStyle/>
          <a:p>
            <a:pPr algn="ctr"/>
            <a:fld id="{1929063F-79A2-409B-B3DF-18CC1A863428}" type="slidenum">
              <a:rPr lang="fr-FR" sz="1600" b="1" smtClean="0">
                <a:solidFill>
                  <a:schemeClr val="bg1"/>
                </a:solidFill>
              </a:rPr>
              <a:pPr algn="ctr"/>
              <a:t>7</a:t>
            </a:fld>
            <a:endParaRPr lang="fr-FR" sz="1600" b="1" dirty="0">
              <a:solidFill>
                <a:schemeClr val="bg1"/>
              </a:solidFill>
            </a:endParaRPr>
          </a:p>
        </p:txBody>
      </p:sp>
      <p:pic>
        <p:nvPicPr>
          <p:cNvPr id="4" name="Image 3">
            <a:extLst>
              <a:ext uri="{FF2B5EF4-FFF2-40B4-BE49-F238E27FC236}">
                <a16:creationId xmlns:a16="http://schemas.microsoft.com/office/drawing/2014/main" id="{16CE0EA3-AE21-40E7-BBC8-D7DACFC6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25" y="5807800"/>
            <a:ext cx="2251658" cy="452683"/>
          </a:xfrm>
          <a:prstGeom prst="rect">
            <a:avLst/>
          </a:prstGeom>
        </p:spPr>
      </p:pic>
    </p:spTree>
    <p:extLst>
      <p:ext uri="{BB962C8B-B14F-4D97-AF65-F5344CB8AC3E}">
        <p14:creationId xmlns:p14="http://schemas.microsoft.com/office/powerpoint/2010/main" val="304852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2044506" y="1059766"/>
            <a:ext cx="7621658" cy="4185761"/>
          </a:xfrm>
          <a:prstGeom prst="rect">
            <a:avLst/>
          </a:prstGeom>
          <a:noFill/>
        </p:spPr>
        <p:txBody>
          <a:bodyPr wrap="square" rtlCol="0">
            <a:spAutoFit/>
          </a:bodyPr>
          <a:lstStyle/>
          <a:p>
            <a:pPr algn="just"/>
            <a:r>
              <a:rPr lang="fr-FR" sz="1400" b="1" u="sng" dirty="0">
                <a:latin typeface="Arial" panose="020B0604020202020204" pitchFamily="34" charset="0"/>
                <a:cs typeface="Arial" panose="020B0604020202020204" pitchFamily="34" charset="0"/>
              </a:rPr>
              <a:t>Construire sur des bases solides</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 créateur d’entreprise a certes réfléchi aux besoins financiers de son projet et l’expert-comptable permettra d’accréditer l’approche :</a:t>
            </a:r>
          </a:p>
          <a:p>
            <a:pPr marL="285750" indent="-285750" algn="just">
              <a:buFontTx/>
              <a:buChar char="-"/>
            </a:pPr>
            <a:r>
              <a:rPr lang="fr-FR" sz="1400" dirty="0">
                <a:latin typeface="Arial" panose="020B0604020202020204" pitchFamily="34" charset="0"/>
                <a:cs typeface="Arial" panose="020B0604020202020204" pitchFamily="34" charset="0"/>
              </a:rPr>
              <a:t>dans le </a:t>
            </a:r>
            <a:r>
              <a:rPr lang="fr-FR" sz="1400" b="1" dirty="0">
                <a:latin typeface="Arial" panose="020B0604020202020204" pitchFamily="34" charset="0"/>
                <a:cs typeface="Arial" panose="020B0604020202020204" pitchFamily="34" charset="0"/>
              </a:rPr>
              <a:t>domaine de l’exploitation </a:t>
            </a:r>
            <a:r>
              <a:rPr lang="fr-FR" sz="1400" dirty="0">
                <a:latin typeface="Arial" panose="020B0604020202020204" pitchFamily="34" charset="0"/>
                <a:cs typeface="Arial" panose="020B0604020202020204" pitchFamily="34" charset="0"/>
              </a:rPr>
              <a:t>en répondant à la question de la capacité à générer des bénéfices sur le long terme et dans quelles conditions </a:t>
            </a:r>
          </a:p>
          <a:p>
            <a:pPr marL="285750" indent="-285750" algn="just">
              <a:buFontTx/>
              <a:buChar char="-"/>
            </a:pPr>
            <a:r>
              <a:rPr lang="fr-FR" sz="1400" dirty="0">
                <a:latin typeface="Arial" panose="020B0604020202020204" pitchFamily="34" charset="0"/>
                <a:cs typeface="Arial" panose="020B0604020202020204" pitchFamily="34" charset="0"/>
              </a:rPr>
              <a:t>dans le </a:t>
            </a:r>
            <a:r>
              <a:rPr lang="fr-FR" sz="1400" b="1" dirty="0">
                <a:latin typeface="Arial" panose="020B0604020202020204" pitchFamily="34" charset="0"/>
                <a:cs typeface="Arial" panose="020B0604020202020204" pitchFamily="34" charset="0"/>
              </a:rPr>
              <a:t>domaine du financement </a:t>
            </a:r>
            <a:r>
              <a:rPr lang="fr-FR" sz="1400" dirty="0">
                <a:latin typeface="Arial" panose="020B0604020202020204" pitchFamily="34" charset="0"/>
                <a:cs typeface="Arial" panose="020B0604020202020204" pitchFamily="34" charset="0"/>
              </a:rPr>
              <a:t>dans la phase d’amorçage et de démarrage en déterminant les besoins de trésorerie </a:t>
            </a:r>
          </a:p>
          <a:p>
            <a:pPr marL="285750" indent="-285750" algn="just">
              <a:buFontTx/>
              <a:buChar char="-"/>
            </a:pPr>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Si la </a:t>
            </a:r>
            <a:r>
              <a:rPr lang="fr-FR" sz="1400" b="1" dirty="0">
                <a:latin typeface="Arial" panose="020B0604020202020204" pitchFamily="34" charset="0"/>
                <a:cs typeface="Arial" panose="020B0604020202020204" pitchFamily="34" charset="0"/>
              </a:rPr>
              <a:t>durée du prévisionnel </a:t>
            </a:r>
            <a:r>
              <a:rPr lang="fr-FR" sz="1400" dirty="0">
                <a:latin typeface="Arial" panose="020B0604020202020204" pitchFamily="34" charset="0"/>
                <a:cs typeface="Arial" panose="020B0604020202020204" pitchFamily="34" charset="0"/>
              </a:rPr>
              <a:t>est généralement de </a:t>
            </a:r>
            <a:r>
              <a:rPr lang="fr-FR" sz="1400" b="1" dirty="0">
                <a:latin typeface="Arial" panose="020B0604020202020204" pitchFamily="34" charset="0"/>
                <a:cs typeface="Arial" panose="020B0604020202020204" pitchFamily="34" charset="0"/>
              </a:rPr>
              <a:t>3 ans</a:t>
            </a:r>
            <a:r>
              <a:rPr lang="fr-FR" sz="1400" dirty="0">
                <a:latin typeface="Arial" panose="020B0604020202020204" pitchFamily="34" charset="0"/>
                <a:cs typeface="Arial" panose="020B0604020202020204" pitchFamily="34" charset="0"/>
              </a:rPr>
              <a:t>, c’est parce qu'il est observé que la 3</a:t>
            </a:r>
            <a:r>
              <a:rPr lang="fr-FR" sz="1400" baseline="30000" dirty="0">
                <a:latin typeface="Arial" panose="020B0604020202020204" pitchFamily="34" charset="0"/>
                <a:cs typeface="Arial" panose="020B0604020202020204" pitchFamily="34" charset="0"/>
              </a:rPr>
              <a:t>ème</a:t>
            </a:r>
            <a:r>
              <a:rPr lang="fr-FR" sz="1400" dirty="0">
                <a:latin typeface="Arial" panose="020B0604020202020204" pitchFamily="34" charset="0"/>
                <a:cs typeface="Arial" panose="020B0604020202020204" pitchFamily="34" charset="0"/>
              </a:rPr>
              <a:t> année est celle où l’entreprise atteint son </a:t>
            </a:r>
            <a:r>
              <a:rPr lang="fr-FR" sz="1400" b="1" dirty="0">
                <a:latin typeface="Arial" panose="020B0604020202020204" pitchFamily="34" charset="0"/>
                <a:cs typeface="Arial" panose="020B0604020202020204" pitchFamily="34" charset="0"/>
              </a:rPr>
              <a:t>rythme de croisière </a:t>
            </a:r>
            <a:r>
              <a:rPr lang="fr-FR" sz="1400" dirty="0">
                <a:latin typeface="Arial" panose="020B0604020202020204" pitchFamily="34" charset="0"/>
                <a:cs typeface="Arial" panose="020B0604020202020204" pitchFamily="34" charset="0"/>
              </a:rPr>
              <a:t>avec une</a:t>
            </a:r>
            <a:r>
              <a:rPr lang="fr-FR" sz="1400" b="1"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activité « normale ». </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Une </a:t>
            </a:r>
            <a:r>
              <a:rPr lang="fr-FR" sz="1400" b="1" dirty="0">
                <a:latin typeface="Arial" panose="020B0604020202020204" pitchFamily="34" charset="0"/>
                <a:cs typeface="Arial" panose="020B0604020202020204" pitchFamily="34" charset="0"/>
              </a:rPr>
              <a:t>durée de 5 ans </a:t>
            </a:r>
            <a:r>
              <a:rPr lang="fr-FR" sz="1400" dirty="0">
                <a:latin typeface="Arial" panose="020B0604020202020204" pitchFamily="34" charset="0"/>
                <a:cs typeface="Arial" panose="020B0604020202020204" pitchFamily="34" charset="0"/>
              </a:rPr>
              <a:t>est parfois retenue mais devient moins évidente à appréhender : plus l’horizon est lointain, plus il est difficile d’imaginer l’avenir…</a:t>
            </a:r>
          </a:p>
          <a:p>
            <a:pPr algn="just"/>
            <a:endParaRPr lang="fr-FR" sz="1400" dirty="0">
              <a:latin typeface="Arial" panose="020B0604020202020204" pitchFamily="34" charset="0"/>
              <a:cs typeface="Arial" panose="020B0604020202020204" pitchFamily="34" charset="0"/>
            </a:endParaRPr>
          </a:p>
          <a:p>
            <a:pPr algn="just"/>
            <a:r>
              <a:rPr lang="fr-FR" sz="1400" dirty="0">
                <a:solidFill>
                  <a:srgbClr val="FF0000"/>
                </a:solidFill>
                <a:latin typeface="Arial" panose="020B0604020202020204" pitchFamily="34" charset="0"/>
                <a:cs typeface="Arial" panose="020B0604020202020204" pitchFamily="34" charset="0"/>
              </a:rPr>
              <a:t>Même quand la prévision est restreinte dans sa durée, il n’est pas toujours facile de prévoir l’avenir : 2020 nous l’a rappelé. L</a:t>
            </a:r>
            <a:r>
              <a:rPr lang="fr-FR" sz="1400" b="1" dirty="0">
                <a:solidFill>
                  <a:srgbClr val="FF0000"/>
                </a:solidFill>
                <a:latin typeface="Arial" panose="020B0604020202020204" pitchFamily="34" charset="0"/>
                <a:cs typeface="Arial" panose="020B0604020202020204" pitchFamily="34" charset="0"/>
              </a:rPr>
              <a:t>’agilité de toute entreprise est une force si le terrain est bien préparé à l’origine du projet et si l’entreprise a des bases solides</a:t>
            </a:r>
            <a:r>
              <a:rPr lang="fr-FR" sz="1400" dirty="0">
                <a:solidFill>
                  <a:srgbClr val="FF0000"/>
                </a:solidFill>
                <a:latin typeface="Arial" panose="020B0604020202020204" pitchFamily="34" charset="0"/>
                <a:cs typeface="Arial" panose="020B0604020202020204" pitchFamily="34" charset="0"/>
              </a:rPr>
              <a:t>.</a:t>
            </a:r>
          </a:p>
        </p:txBody>
      </p:sp>
      <p:sp>
        <p:nvSpPr>
          <p:cNvPr id="3" name="Espace réservé du numéro de diapositive 2">
            <a:extLst>
              <a:ext uri="{FF2B5EF4-FFF2-40B4-BE49-F238E27FC236}">
                <a16:creationId xmlns:a16="http://schemas.microsoft.com/office/drawing/2014/main" id="{EA055D5D-E4AF-43E8-A424-371AAEF846F7}"/>
              </a:ext>
            </a:extLst>
          </p:cNvPr>
          <p:cNvSpPr>
            <a:spLocks noGrp="1"/>
          </p:cNvSpPr>
          <p:nvPr>
            <p:ph type="sldNum" sz="quarter" idx="12"/>
          </p:nvPr>
        </p:nvSpPr>
        <p:spPr>
          <a:xfrm>
            <a:off x="4724400" y="6492875"/>
            <a:ext cx="2743200" cy="365125"/>
          </a:xfrm>
        </p:spPr>
        <p:txBody>
          <a:bodyPr/>
          <a:lstStyle/>
          <a:p>
            <a:pPr algn="ctr"/>
            <a:fld id="{1929063F-79A2-409B-B3DF-18CC1A863428}" type="slidenum">
              <a:rPr lang="fr-FR" sz="1600" b="1" smtClean="0">
                <a:solidFill>
                  <a:schemeClr val="bg1"/>
                </a:solidFill>
              </a:rPr>
              <a:pPr algn="ctr"/>
              <a:t>8</a:t>
            </a:fld>
            <a:endParaRPr lang="fr-FR" sz="1600" b="1" dirty="0">
              <a:solidFill>
                <a:schemeClr val="bg1"/>
              </a:solidFill>
            </a:endParaRPr>
          </a:p>
        </p:txBody>
      </p:sp>
      <p:pic>
        <p:nvPicPr>
          <p:cNvPr id="4" name="Image 3">
            <a:extLst>
              <a:ext uri="{FF2B5EF4-FFF2-40B4-BE49-F238E27FC236}">
                <a16:creationId xmlns:a16="http://schemas.microsoft.com/office/drawing/2014/main" id="{52EAB930-B4A2-4683-A866-0643FE202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1534763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moniteur, écran, télévision, équipement électronique&#10;&#10;Description générée automatiquement">
            <a:extLst>
              <a:ext uri="{FF2B5EF4-FFF2-40B4-BE49-F238E27FC236}">
                <a16:creationId xmlns:a16="http://schemas.microsoft.com/office/drawing/2014/main" id="{0412388F-68F5-4340-B6CC-3DB27DF98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8" name="ZoneTexte 7">
            <a:extLst>
              <a:ext uri="{FF2B5EF4-FFF2-40B4-BE49-F238E27FC236}">
                <a16:creationId xmlns:a16="http://schemas.microsoft.com/office/drawing/2014/main" id="{15F96CCA-A899-422B-89B7-70ADC5552293}"/>
              </a:ext>
            </a:extLst>
          </p:cNvPr>
          <p:cNvSpPr txBox="1"/>
          <p:nvPr/>
        </p:nvSpPr>
        <p:spPr>
          <a:xfrm>
            <a:off x="1824112" y="909711"/>
            <a:ext cx="7621658" cy="6340197"/>
          </a:xfrm>
          <a:prstGeom prst="rect">
            <a:avLst/>
          </a:prstGeom>
          <a:noFill/>
        </p:spPr>
        <p:txBody>
          <a:bodyPr wrap="square" rtlCol="0">
            <a:spAutoFit/>
          </a:bodyPr>
          <a:lstStyle/>
          <a:p>
            <a:pPr algn="just"/>
            <a:r>
              <a:rPr lang="fr-FR" sz="1400" b="1" u="sng" dirty="0">
                <a:latin typeface="Arial" panose="020B0604020202020204" pitchFamily="34" charset="0"/>
                <a:cs typeface="Arial" panose="020B0604020202020204" pitchFamily="34" charset="0"/>
              </a:rPr>
              <a:t>Du résultat à  la trésorerie </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 </a:t>
            </a:r>
            <a:r>
              <a:rPr lang="fr-FR" sz="1400" b="1" dirty="0">
                <a:latin typeface="Arial" panose="020B0604020202020204" pitchFamily="34" charset="0"/>
                <a:cs typeface="Arial" panose="020B0604020202020204" pitchFamily="34" charset="0"/>
              </a:rPr>
              <a:t>document prévisionnel </a:t>
            </a:r>
            <a:r>
              <a:rPr lang="fr-FR" sz="1400" dirty="0">
                <a:latin typeface="Arial" panose="020B0604020202020204" pitchFamily="34" charset="0"/>
                <a:cs typeface="Arial" panose="020B0604020202020204" pitchFamily="34" charset="0"/>
              </a:rPr>
              <a:t>comporte principalement :</a:t>
            </a:r>
          </a:p>
          <a:p>
            <a:pPr marL="285750" indent="-285750" algn="just">
              <a:buFontTx/>
              <a:buChar char="-"/>
            </a:pPr>
            <a:r>
              <a:rPr lang="fr-FR" sz="1400" dirty="0">
                <a:latin typeface="Arial" panose="020B0604020202020204" pitchFamily="34" charset="0"/>
                <a:cs typeface="Arial" panose="020B0604020202020204" pitchFamily="34" charset="0"/>
              </a:rPr>
              <a:t>Les investissements</a:t>
            </a:r>
          </a:p>
          <a:p>
            <a:pPr marL="285750" indent="-285750" algn="just">
              <a:buFontTx/>
              <a:buChar char="-"/>
            </a:pPr>
            <a:r>
              <a:rPr lang="fr-FR" sz="1400" dirty="0">
                <a:latin typeface="Arial" panose="020B0604020202020204" pitchFamily="34" charset="0"/>
                <a:cs typeface="Arial" panose="020B0604020202020204" pitchFamily="34" charset="0"/>
              </a:rPr>
              <a:t>La détermination du BFR</a:t>
            </a:r>
          </a:p>
          <a:p>
            <a:pPr marL="285750" indent="-285750" algn="just">
              <a:buFontTx/>
              <a:buChar char="-"/>
            </a:pPr>
            <a:r>
              <a:rPr lang="fr-FR" sz="1400" dirty="0">
                <a:latin typeface="Arial" panose="020B0604020202020204" pitchFamily="34" charset="0"/>
                <a:cs typeface="Arial" panose="020B0604020202020204" pitchFamily="34" charset="0"/>
              </a:rPr>
              <a:t>Les financements</a:t>
            </a:r>
          </a:p>
          <a:p>
            <a:pPr marL="285750" indent="-285750" algn="just">
              <a:buFontTx/>
              <a:buChar char="-"/>
            </a:pPr>
            <a:r>
              <a:rPr lang="fr-FR" sz="1400" dirty="0">
                <a:latin typeface="Arial" panose="020B0604020202020204" pitchFamily="34" charset="0"/>
                <a:cs typeface="Arial" panose="020B0604020202020204" pitchFamily="34" charset="0"/>
              </a:rPr>
              <a:t>La trésorerie de départ</a:t>
            </a:r>
          </a:p>
          <a:p>
            <a:pPr marL="285750" indent="-285750" algn="just">
              <a:buFontTx/>
              <a:buChar char="-"/>
            </a:pPr>
            <a:r>
              <a:rPr lang="fr-FR" sz="1400" dirty="0">
                <a:latin typeface="Arial" panose="020B0604020202020204" pitchFamily="34" charset="0"/>
                <a:cs typeface="Arial" panose="020B0604020202020204" pitchFamily="34" charset="0"/>
              </a:rPr>
              <a:t>Les seuils de rentabilité (financier et économique)</a:t>
            </a:r>
          </a:p>
          <a:p>
            <a:pPr marL="285750" indent="-285750" algn="just">
              <a:buFontTx/>
              <a:buChar char="-"/>
            </a:pPr>
            <a:r>
              <a:rPr lang="fr-FR" sz="1400" dirty="0">
                <a:latin typeface="Arial" panose="020B0604020202020204" pitchFamily="34" charset="0"/>
                <a:cs typeface="Arial" panose="020B0604020202020204" pitchFamily="34" charset="0"/>
              </a:rPr>
              <a:t>La trésorerie mensuelle </a:t>
            </a:r>
          </a:p>
          <a:p>
            <a:pPr marL="285750" indent="-285750" algn="just">
              <a:buFontTx/>
              <a:buChar char="-"/>
            </a:pPr>
            <a:r>
              <a:rPr lang="fr-FR" sz="1400" dirty="0">
                <a:latin typeface="Arial" panose="020B0604020202020204" pitchFamily="34" charset="0"/>
                <a:cs typeface="Arial" panose="020B0604020202020204" pitchFamily="34" charset="0"/>
              </a:rPr>
              <a:t>Le compte de résultat (ou soldes intermédiaires de gestion) qui détermine la rentabilité du projet  </a:t>
            </a:r>
          </a:p>
          <a:p>
            <a:pPr lvl="1"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L’entrepreneur va maintenant devoir comprendre </a:t>
            </a:r>
            <a:r>
              <a:rPr lang="fr-FR" sz="1400" b="1" dirty="0">
                <a:latin typeface="Arial" panose="020B0604020202020204" pitchFamily="34" charset="0"/>
                <a:cs typeface="Arial" panose="020B0604020202020204" pitchFamily="34" charset="0"/>
              </a:rPr>
              <a:t>comment la rentabilité et le résultat prévisionnel se transforment en trésorerie</a:t>
            </a:r>
            <a:r>
              <a:rPr lang="fr-FR" sz="1400" dirty="0">
                <a:latin typeface="Arial" panose="020B0604020202020204" pitchFamily="34" charset="0"/>
                <a:cs typeface="Arial" panose="020B0604020202020204" pitchFamily="34" charset="0"/>
              </a:rPr>
              <a:t>.</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S’il est tentant de </a:t>
            </a:r>
            <a:r>
              <a:rPr lang="fr-FR" sz="1400" b="1" dirty="0">
                <a:latin typeface="Arial" panose="020B0604020202020204" pitchFamily="34" charset="0"/>
                <a:cs typeface="Arial" panose="020B0604020202020204" pitchFamily="34" charset="0"/>
              </a:rPr>
              <a:t>penser que le cash est directement lié au résultat </a:t>
            </a:r>
            <a:r>
              <a:rPr lang="fr-FR" sz="1400" dirty="0">
                <a:latin typeface="Arial" panose="020B0604020202020204" pitchFamily="34" charset="0"/>
                <a:cs typeface="Arial" panose="020B0604020202020204" pitchFamily="34" charset="0"/>
              </a:rPr>
              <a:t>(bénéfice ou perte) dégagé, </a:t>
            </a:r>
            <a:r>
              <a:rPr lang="fr-FR" sz="1400" b="1" dirty="0">
                <a:latin typeface="Arial" panose="020B0604020202020204" pitchFamily="34" charset="0"/>
                <a:cs typeface="Arial" panose="020B0604020202020204" pitchFamily="34" charset="0"/>
              </a:rPr>
              <a:t>rien n’est moins exact </a:t>
            </a:r>
            <a:r>
              <a:rPr lang="fr-FR" sz="1400" dirty="0">
                <a:latin typeface="Arial" panose="020B0604020202020204" pitchFamily="34" charset="0"/>
                <a:cs typeface="Arial" panose="020B0604020202020204" pitchFamily="34" charset="0"/>
              </a:rPr>
              <a:t>!</a:t>
            </a:r>
          </a:p>
          <a:p>
            <a:pPr algn="just"/>
            <a:endParaRPr lang="fr-FR" sz="1400" dirty="0">
              <a:latin typeface="Arial" panose="020B0604020202020204" pitchFamily="34" charset="0"/>
              <a:cs typeface="Arial" panose="020B0604020202020204" pitchFamily="34" charset="0"/>
            </a:endParaRPr>
          </a:p>
          <a:p>
            <a:pPr algn="just"/>
            <a:r>
              <a:rPr lang="fr-FR" sz="1400" dirty="0">
                <a:latin typeface="Arial" panose="020B0604020202020204" pitchFamily="34" charset="0"/>
                <a:cs typeface="Arial" panose="020B0604020202020204" pitchFamily="34" charset="0"/>
              </a:rPr>
              <a:t>La </a:t>
            </a:r>
            <a:r>
              <a:rPr lang="fr-FR" sz="1400" b="1" dirty="0">
                <a:latin typeface="Arial" panose="020B0604020202020204" pitchFamily="34" charset="0"/>
                <a:cs typeface="Arial" panose="020B0604020202020204" pitchFamily="34" charset="0"/>
              </a:rPr>
              <a:t>trésorerie</a:t>
            </a:r>
            <a:r>
              <a:rPr lang="fr-FR" sz="1400" dirty="0">
                <a:latin typeface="Arial" panose="020B0604020202020204" pitchFamily="34" charset="0"/>
                <a:cs typeface="Arial" panose="020B0604020202020204" pitchFamily="34" charset="0"/>
              </a:rPr>
              <a:t> d’une entreprise est la </a:t>
            </a:r>
            <a:r>
              <a:rPr lang="fr-FR" sz="1400" b="1" dirty="0">
                <a:latin typeface="Arial" panose="020B0604020202020204" pitchFamily="34" charset="0"/>
                <a:cs typeface="Arial" panose="020B0604020202020204" pitchFamily="34" charset="0"/>
              </a:rPr>
              <a:t>résultante de flux opposés </a:t>
            </a:r>
            <a:r>
              <a:rPr lang="fr-FR" sz="1400" dirty="0">
                <a:latin typeface="Arial" panose="020B0604020202020204" pitchFamily="34" charset="0"/>
                <a:cs typeface="Arial" panose="020B0604020202020204" pitchFamily="34" charset="0"/>
              </a:rPr>
              <a:t>:</a:t>
            </a:r>
          </a:p>
          <a:p>
            <a:pPr marL="285750" indent="-285750" algn="just">
              <a:buFontTx/>
              <a:buChar char="-"/>
            </a:pPr>
            <a:r>
              <a:rPr lang="fr-FR" sz="1400" dirty="0">
                <a:latin typeface="Arial" panose="020B0604020202020204" pitchFamily="34" charset="0"/>
                <a:cs typeface="Arial" panose="020B0604020202020204" pitchFamily="34" charset="0"/>
              </a:rPr>
              <a:t>Les </a:t>
            </a:r>
            <a:r>
              <a:rPr lang="fr-FR" sz="1400" b="1" dirty="0">
                <a:latin typeface="Arial" panose="020B0604020202020204" pitchFamily="34" charset="0"/>
                <a:cs typeface="Arial" panose="020B0604020202020204" pitchFamily="34" charset="0"/>
              </a:rPr>
              <a:t>besoins</a:t>
            </a:r>
            <a:r>
              <a:rPr lang="fr-FR" sz="1400" dirty="0">
                <a:latin typeface="Arial" panose="020B0604020202020204" pitchFamily="34" charset="0"/>
                <a:cs typeface="Arial" panose="020B0604020202020204" pitchFamily="34" charset="0"/>
              </a:rPr>
              <a:t> que l’entreprise doit financer pour développer son activité</a:t>
            </a:r>
          </a:p>
          <a:p>
            <a:pPr marL="285750" indent="-285750" algn="just">
              <a:buFontTx/>
              <a:buChar char="-"/>
            </a:pPr>
            <a:r>
              <a:rPr lang="fr-FR" sz="1400" dirty="0">
                <a:latin typeface="Arial" panose="020B0604020202020204" pitchFamily="34" charset="0"/>
                <a:cs typeface="Arial" panose="020B0604020202020204" pitchFamily="34" charset="0"/>
              </a:rPr>
              <a:t>Les </a:t>
            </a:r>
            <a:r>
              <a:rPr lang="fr-FR" sz="1400" b="1" dirty="0">
                <a:latin typeface="Arial" panose="020B0604020202020204" pitchFamily="34" charset="0"/>
                <a:cs typeface="Arial" panose="020B0604020202020204" pitchFamily="34" charset="0"/>
              </a:rPr>
              <a:t>ressources</a:t>
            </a:r>
            <a:r>
              <a:rPr lang="fr-FR" sz="1400" dirty="0">
                <a:latin typeface="Arial" panose="020B0604020202020204" pitchFamily="34" charset="0"/>
                <a:cs typeface="Arial" panose="020B0604020202020204" pitchFamily="34" charset="0"/>
              </a:rPr>
              <a:t> financières que l’entreprise ou ses partenaires ont apporté</a:t>
            </a:r>
          </a:p>
          <a:p>
            <a:pPr marL="285750" indent="-285750" algn="just">
              <a:buFontTx/>
              <a:buChar char="-"/>
            </a:pPr>
            <a:r>
              <a:rPr lang="fr-FR" sz="1400" dirty="0">
                <a:latin typeface="Arial" panose="020B0604020202020204" pitchFamily="34" charset="0"/>
                <a:cs typeface="Arial" panose="020B0604020202020204" pitchFamily="34" charset="0"/>
              </a:rPr>
              <a:t>Le </a:t>
            </a:r>
            <a:r>
              <a:rPr lang="fr-FR" sz="1400" b="1" dirty="0">
                <a:latin typeface="Arial" panose="020B0604020202020204" pitchFamily="34" charset="0"/>
                <a:cs typeface="Arial" panose="020B0604020202020204" pitchFamily="34" charset="0"/>
              </a:rPr>
              <a:t>résultat</a:t>
            </a:r>
            <a:r>
              <a:rPr lang="fr-FR" sz="1400" dirty="0">
                <a:latin typeface="Arial" panose="020B0604020202020204" pitchFamily="34" charset="0"/>
                <a:cs typeface="Arial" panose="020B0604020202020204" pitchFamily="34" charset="0"/>
              </a:rPr>
              <a:t> qui incombe (mais pas uniquement) à la formation de la trésorerie</a:t>
            </a: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a:p>
            <a:endParaRPr lang="fr-FR" sz="14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7343A733-4362-4EDC-A8DA-FDF197C7B925}"/>
              </a:ext>
            </a:extLst>
          </p:cNvPr>
          <p:cNvSpPr>
            <a:spLocks noGrp="1"/>
          </p:cNvSpPr>
          <p:nvPr>
            <p:ph type="sldNum" sz="quarter" idx="12"/>
          </p:nvPr>
        </p:nvSpPr>
        <p:spPr>
          <a:xfrm>
            <a:off x="4724400" y="6412334"/>
            <a:ext cx="2743200" cy="365125"/>
          </a:xfrm>
        </p:spPr>
        <p:txBody>
          <a:bodyPr/>
          <a:lstStyle/>
          <a:p>
            <a:pPr algn="ctr"/>
            <a:fld id="{1929063F-79A2-409B-B3DF-18CC1A863428}" type="slidenum">
              <a:rPr lang="fr-FR" sz="1600" b="1" smtClean="0">
                <a:solidFill>
                  <a:schemeClr val="bg1"/>
                </a:solidFill>
              </a:rPr>
              <a:pPr algn="ctr"/>
              <a:t>9</a:t>
            </a:fld>
            <a:endParaRPr lang="fr-FR" sz="1600" b="1" dirty="0">
              <a:solidFill>
                <a:schemeClr val="bg1"/>
              </a:solidFill>
            </a:endParaRPr>
          </a:p>
        </p:txBody>
      </p:sp>
      <p:pic>
        <p:nvPicPr>
          <p:cNvPr id="5" name="Image 4">
            <a:extLst>
              <a:ext uri="{FF2B5EF4-FFF2-40B4-BE49-F238E27FC236}">
                <a16:creationId xmlns:a16="http://schemas.microsoft.com/office/drawing/2014/main" id="{57D0EF03-18F2-4B11-8DF4-D6759EE02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25" y="5850570"/>
            <a:ext cx="2251658" cy="452683"/>
          </a:xfrm>
          <a:prstGeom prst="rect">
            <a:avLst/>
          </a:prstGeom>
        </p:spPr>
      </p:pic>
    </p:spTree>
    <p:extLst>
      <p:ext uri="{BB962C8B-B14F-4D97-AF65-F5344CB8AC3E}">
        <p14:creationId xmlns:p14="http://schemas.microsoft.com/office/powerpoint/2010/main" val="24935718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2440</Words>
  <Application>Microsoft Office PowerPoint</Application>
  <PresentationFormat>Grand écran</PresentationFormat>
  <Paragraphs>229</Paragraphs>
  <Slides>21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Mathilde TRANCHARD</dc:creator>
  <cp:lastModifiedBy>Mathilde TRANCHARD</cp:lastModifiedBy>
  <cp:revision>98</cp:revision>
  <cp:lastPrinted>2020-11-18T07:46:03Z</cp:lastPrinted>
  <dcterms:created xsi:type="dcterms:W3CDTF">2020-03-02T14:58:42Z</dcterms:created>
  <dcterms:modified xsi:type="dcterms:W3CDTF">2020-11-18T16:41:08Z</dcterms:modified>
</cp:coreProperties>
</file>