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2" r:id="rId4"/>
    <p:sldId id="273" r:id="rId5"/>
    <p:sldId id="274" r:id="rId6"/>
    <p:sldId id="275" r:id="rId7"/>
    <p:sldId id="277" r:id="rId8"/>
    <p:sldId id="27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télévision, écran, moniteur&#10;&#10;Description générée automatiquement">
            <a:extLst>
              <a:ext uri="{FF2B5EF4-FFF2-40B4-BE49-F238E27FC236}">
                <a16:creationId xmlns:a16="http://schemas.microsoft.com/office/drawing/2014/main" id="{1B0F89F4-1B1A-4831-9169-6AEC3A114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AE54D-CD81-41AF-AD59-0D0378260E1D}"/>
              </a:ext>
            </a:extLst>
          </p:cNvPr>
          <p:cNvSpPr txBox="1"/>
          <p:nvPr/>
        </p:nvSpPr>
        <p:spPr>
          <a:xfrm>
            <a:off x="2708" y="225132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Entrepreneuriat coopératif : une autre façon d’entreprendre</a:t>
            </a:r>
          </a:p>
        </p:txBody>
      </p:sp>
      <p:pic>
        <p:nvPicPr>
          <p:cNvPr id="8" name="Picture 2" descr="Z:\_STRUCTURE\COMMUNICATION\logos\cpe\CPE_pays de la loi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386"/>
          <a:stretch/>
        </p:blipFill>
        <p:spPr bwMode="auto">
          <a:xfrm>
            <a:off x="10050018" y="4865615"/>
            <a:ext cx="864059" cy="5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74433C6E-3082-4DE4-B181-A016DC84F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91A852-7BCE-4049-BD7A-92FDB163B429}"/>
              </a:ext>
            </a:extLst>
          </p:cNvPr>
          <p:cNvSpPr txBox="1"/>
          <p:nvPr/>
        </p:nvSpPr>
        <p:spPr>
          <a:xfrm>
            <a:off x="4733241" y="1160361"/>
            <a:ext cx="4702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Les coopératives d’activité et d’emploi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6A7D13-3C33-4D1B-A550-72A77AB773D2}"/>
              </a:ext>
            </a:extLst>
          </p:cNvPr>
          <p:cNvSpPr txBox="1"/>
          <p:nvPr/>
        </p:nvSpPr>
        <p:spPr>
          <a:xfrm>
            <a:off x="4528759" y="2821959"/>
            <a:ext cx="7140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Entreprendre autrement avec le statut d’entrepreneur-salarié</a:t>
            </a:r>
          </a:p>
        </p:txBody>
      </p:sp>
      <p:pic>
        <p:nvPicPr>
          <p:cNvPr id="10" name="Picture 2" descr="Z:\_STRUCTURE\COMMUNICATION\logos\cpe\CPE_pays de la loire.jpg">
            <a:extLst>
              <a:ext uri="{FF2B5EF4-FFF2-40B4-BE49-F238E27FC236}">
                <a16:creationId xmlns:a16="http://schemas.microsoft.com/office/drawing/2014/main" id="{36E5DE5D-918C-416B-9CEB-EE6866D70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386"/>
          <a:stretch/>
        </p:blipFill>
        <p:spPr bwMode="auto">
          <a:xfrm>
            <a:off x="10348158" y="5275506"/>
            <a:ext cx="1237040" cy="7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852333"/>
            <a:ext cx="47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LA PARTICIPATION 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8" y="2316586"/>
            <a:ext cx="714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GUILLOT – FABIEN – Directeur – Bâticréateurs44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139D73-90BF-4EF9-A75B-E39D2E251B45}"/>
              </a:ext>
            </a:extLst>
          </p:cNvPr>
          <p:cNvSpPr txBox="1"/>
          <p:nvPr/>
        </p:nvSpPr>
        <p:spPr>
          <a:xfrm>
            <a:off x="4537147" y="3648075"/>
            <a:ext cx="714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BERTRAND – ALEXANDRA – ILLUSTRATRICE – </a:t>
            </a:r>
            <a:r>
              <a:rPr lang="fr-FR" sz="160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Lalex</a:t>
            </a:r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Andrea</a:t>
            </a:r>
          </a:p>
        </p:txBody>
      </p:sp>
      <p:pic>
        <p:nvPicPr>
          <p:cNvPr id="10" name="Picture 2" descr="Z:\_STRUCTURE\COMMUNICATION\logos\cpe\CPE_pays de la loire.jpg">
            <a:extLst>
              <a:ext uri="{FF2B5EF4-FFF2-40B4-BE49-F238E27FC236}">
                <a16:creationId xmlns:a16="http://schemas.microsoft.com/office/drawing/2014/main" id="{739A6CE5-B9C3-4113-A21D-556972578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386"/>
          <a:stretch/>
        </p:blipFill>
        <p:spPr bwMode="auto">
          <a:xfrm>
            <a:off x="10348158" y="5275506"/>
            <a:ext cx="1237040" cy="7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89654" y="664794"/>
            <a:ext cx="6378446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spcAft>
                <a:spcPts val="85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latin typeface="Calibri" pitchFamily="32" charset="0"/>
              </a:rPr>
              <a:t>Son activité en CAE, pourquoi 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69777" y="1236880"/>
            <a:ext cx="6888773" cy="36183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indent="1588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alibri" pitchFamily="32" charset="0"/>
              </a:rPr>
              <a:t>Une Coopérative d’Activité et d’Emploi permet à tout entrepreneur sans discrimination sur sa rentabilité à court terme ou sur son expérience de tester et développer son activité grâce à un cadre sécurisant, en devenant entrepreneur-salarié.</a:t>
            </a:r>
          </a:p>
          <a:p>
            <a:pPr indent="1588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alibri" pitchFamily="32" charset="0"/>
              </a:rPr>
              <a:t>Pourquoi intégrer une CAE ?</a:t>
            </a:r>
            <a:endParaRPr lang="fr-FR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309563" indent="-309563" eaLnBrk="1" hangingPunct="1">
              <a:lnSpc>
                <a:spcPct val="90000"/>
              </a:lnSpc>
              <a:spcBef>
                <a:spcPts val="800"/>
              </a:spcBef>
              <a:buClr>
                <a:srgbClr val="C10238"/>
              </a:buClr>
              <a:buFont typeface="Wingdings" charset="2"/>
              <a:buChar char="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2" charset="0"/>
              </a:rPr>
              <a:t>pour tester son projet et sa capacité à le porter</a:t>
            </a:r>
          </a:p>
          <a:p>
            <a:pPr marL="309563" indent="-309563" eaLnBrk="1" hangingPunct="1">
              <a:lnSpc>
                <a:spcPct val="90000"/>
              </a:lnSpc>
              <a:spcBef>
                <a:spcPts val="800"/>
              </a:spcBef>
              <a:buClr>
                <a:srgbClr val="C10238"/>
              </a:buClr>
              <a:buFont typeface="Wingdings" charset="2"/>
              <a:buChar char="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2" charset="0"/>
              </a:rPr>
              <a:t>pour sécuriser son démarrage par l’accompagnement,</a:t>
            </a:r>
          </a:p>
          <a:p>
            <a:pPr marL="309563" indent="-309563" eaLnBrk="1" hangingPunct="1">
              <a:lnSpc>
                <a:spcPct val="90000"/>
              </a:lnSpc>
              <a:spcBef>
                <a:spcPts val="800"/>
              </a:spcBef>
              <a:buClr>
                <a:srgbClr val="C10238"/>
              </a:buClr>
              <a:buFont typeface="Wingdings" charset="2"/>
              <a:buChar char="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2" charset="0"/>
              </a:rPr>
              <a:t>pour intégrer un réseau d’entrepreneurs et une dynamique collective,</a:t>
            </a:r>
          </a:p>
          <a:p>
            <a:pPr marL="309563" indent="-309563" eaLnBrk="1" hangingPunct="1">
              <a:lnSpc>
                <a:spcPct val="90000"/>
              </a:lnSpc>
              <a:spcBef>
                <a:spcPts val="800"/>
              </a:spcBef>
              <a:buClr>
                <a:srgbClr val="C10238"/>
              </a:buClr>
              <a:buFont typeface="Wingdings" charset="2"/>
              <a:buChar char="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000" dirty="0">
                <a:solidFill>
                  <a:srgbClr val="000000"/>
                </a:solidFill>
                <a:latin typeface="Calibri" pitchFamily="32" charset="0"/>
              </a:rPr>
              <a:t>pour bénéficier du statut salarié,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C10238"/>
              </a:buCl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fr-FR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6" name="Picture 2" descr="Z:\_STRUCTURE\COMMUNICATION\logos\cpe\CPE_pays de la loire.jpg">
            <a:extLst>
              <a:ext uri="{FF2B5EF4-FFF2-40B4-BE49-F238E27FC236}">
                <a16:creationId xmlns:a16="http://schemas.microsoft.com/office/drawing/2014/main" id="{209EA3BD-E1DA-46D6-B2F9-98F3531AA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386"/>
          <a:stretch/>
        </p:blipFill>
        <p:spPr bwMode="auto">
          <a:xfrm>
            <a:off x="10348158" y="5275506"/>
            <a:ext cx="1237040" cy="7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8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5350" y="74289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latin typeface="Calibri" pitchFamily="32" charset="0"/>
              </a:rPr>
              <a:t>La coopérative …</a:t>
            </a:r>
            <a:br>
              <a:rPr lang="fr-FR" sz="2800" b="1" dirty="0">
                <a:latin typeface="Calibri" pitchFamily="32" charset="0"/>
              </a:rPr>
            </a:br>
            <a:r>
              <a:rPr lang="fr-FR" b="1" dirty="0">
                <a:latin typeface="Calibri" pitchFamily="32" charset="0"/>
              </a:rPr>
              <a:t>les profils, les motivations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16" y="1558116"/>
            <a:ext cx="1761327" cy="6068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03145" y="2332065"/>
            <a:ext cx="2305050" cy="302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Conseil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Formation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Gestion administrative et</a:t>
            </a:r>
          </a:p>
          <a:p>
            <a:pPr marL="4763" lvl="1" indent="-3175" eaLnBrk="1" hangingPunct="1">
              <a:spcBef>
                <a:spcPts val="400"/>
              </a:spcBef>
              <a:buClrTx/>
              <a:buFontTx/>
              <a:buNone/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  commerciale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Métiers en environnement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Création artisanale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Activités de vente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Habitât intérieur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Métiers de bouche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Activités touristiques</a:t>
            </a:r>
          </a:p>
          <a:p>
            <a:pPr marL="3175" lvl="1" indent="-3175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Communication, graphisme, web</a:t>
            </a:r>
          </a:p>
          <a:p>
            <a:pPr marL="4763" lvl="1" indent="-3175" eaLnBrk="1" hangingPunct="1">
              <a:spcBef>
                <a:spcPts val="400"/>
              </a:spcBef>
              <a:buClrTx/>
              <a:buFontTx/>
              <a:buNone/>
              <a:tabLst>
                <a:tab pos="3175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5345" y="1539039"/>
            <a:ext cx="1710933" cy="5687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165345" y="2346452"/>
            <a:ext cx="2108200" cy="3243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Assistance informatique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Entretien de la maison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Jardinage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Petit bricolage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Soutien scolaire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Cours à domicile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(gym, sport, bricolage, couture,…)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…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endParaRPr lang="fr-FR" sz="700" dirty="0">
              <a:solidFill>
                <a:srgbClr val="000000"/>
              </a:solidFill>
              <a:latin typeface="Arial" charset="0"/>
            </a:endParaRP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200" dirty="0">
                <a:solidFill>
                  <a:srgbClr val="000000"/>
                </a:solidFill>
                <a:latin typeface="Arial" charset="0"/>
              </a:rPr>
              <a:t>= activités relevant du champ réglementaire de la déclaration dans les services à la personne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6709" y="1450582"/>
            <a:ext cx="1684641" cy="6041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92507" y="2332065"/>
            <a:ext cx="2079625" cy="4141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Agencement intérieur, extérieur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Electricité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Carrelage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Peinture et enduits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Charpente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Plomberie, chauffage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Maçonnerie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…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endParaRPr lang="fr-FR" sz="1300" dirty="0">
              <a:solidFill>
                <a:srgbClr val="000000"/>
              </a:solidFill>
              <a:latin typeface="Arial" charset="0"/>
            </a:endParaRP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200" dirty="0">
                <a:solidFill>
                  <a:srgbClr val="000000"/>
                </a:solidFill>
                <a:latin typeface="Arial" charset="0"/>
              </a:rPr>
              <a:t>= activités relevant du champ de la garantie décennale</a:t>
            </a:r>
          </a:p>
        </p:txBody>
      </p:sp>
      <p:pic>
        <p:nvPicPr>
          <p:cNvPr id="15" name="Picture 3" descr="C:\Users\xxx\Documents\Communication\Logos CAE\o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7261" y="1430859"/>
            <a:ext cx="1267273" cy="623888"/>
          </a:xfrm>
          <a:prstGeom prst="rect">
            <a:avLst/>
          </a:prstGeom>
          <a:noFill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16363" y="2363427"/>
            <a:ext cx="2081212" cy="322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Spectacle vivant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Arts visuels (sculpture, photos, peinture…)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Métiers d’art (joaillerie..)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Edition et livres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Audiovisuel et Média 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Design </a:t>
            </a:r>
          </a:p>
          <a:p>
            <a:pPr marL="7938" lvl="1" indent="-7938" eaLnBrk="1" hangingPunct="1">
              <a:spcBef>
                <a:spcPts val="400"/>
              </a:spcBef>
              <a:buFont typeface="Times New Roman" pitchFamily="16" charset="0"/>
              <a:buBlip>
                <a:blip r:embed="rId4"/>
              </a:buBlip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 Architecture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r>
              <a:rPr lang="fr-FR" sz="1300" dirty="0">
                <a:solidFill>
                  <a:srgbClr val="000000"/>
                </a:solidFill>
                <a:latin typeface="Arial" charset="0"/>
              </a:rPr>
              <a:t>…</a:t>
            </a:r>
          </a:p>
          <a:p>
            <a:pPr marL="9525" lvl="1" indent="-7938" eaLnBrk="1" hangingPunct="1">
              <a:spcBef>
                <a:spcPts val="400"/>
              </a:spcBef>
              <a:buClrTx/>
              <a:buFontTx/>
              <a:buNone/>
              <a:tabLst>
                <a:tab pos="7938" algn="l"/>
                <a:tab pos="455613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</a:tabLst>
            </a:pPr>
            <a:endParaRPr lang="fr-FR" sz="13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2" descr="Z:\_STRUCTURE\COMMUNICATION\logos\cpe\CPE_pays de la loire.jpg">
            <a:extLst>
              <a:ext uri="{FF2B5EF4-FFF2-40B4-BE49-F238E27FC236}">
                <a16:creationId xmlns:a16="http://schemas.microsoft.com/office/drawing/2014/main" id="{E402C3E2-C830-4523-8DBD-B55121724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386"/>
          <a:stretch/>
        </p:blipFill>
        <p:spPr bwMode="auto">
          <a:xfrm>
            <a:off x="10348158" y="5275506"/>
            <a:ext cx="1237040" cy="7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2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5350" y="74289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latin typeface="Calibri" pitchFamily="32" charset="0"/>
              </a:rPr>
              <a:t>La coopérative …</a:t>
            </a:r>
            <a:br>
              <a:rPr lang="fr-FR" sz="2800" b="1" dirty="0">
                <a:latin typeface="Calibri" pitchFamily="32" charset="0"/>
              </a:rPr>
            </a:br>
            <a:r>
              <a:rPr lang="fr-FR" b="1" dirty="0">
                <a:latin typeface="Calibri" pitchFamily="32" charset="0"/>
              </a:rPr>
              <a:t>Parcours de l’entrepreneur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14294"/>
            <a:ext cx="6819900" cy="6029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736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31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281</Words>
  <Application>Microsoft Office PowerPoint</Application>
  <PresentationFormat>Grand écran</PresentationFormat>
  <Paragraphs>55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Mathilde TRANCHARD</cp:lastModifiedBy>
  <cp:revision>17</cp:revision>
  <dcterms:created xsi:type="dcterms:W3CDTF">2020-03-02T14:58:42Z</dcterms:created>
  <dcterms:modified xsi:type="dcterms:W3CDTF">2020-11-17T18:18:46Z</dcterms:modified>
</cp:coreProperties>
</file>