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2" r:id="rId7"/>
    <p:sldId id="270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55069" autoAdjust="0"/>
  </p:normalViewPr>
  <p:slideViewPr>
    <p:cSldViewPr snapToGrid="0">
      <p:cViewPr varScale="1">
        <p:scale>
          <a:sx n="70" d="100"/>
          <a:sy n="70" d="100"/>
        </p:scale>
        <p:origin x="3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F6BE-918D-49FC-A994-C6E886C75FEA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9899-F303-492F-AC74-1C41F32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70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9899-F303-492F-AC74-1C41F3207D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2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9899-F303-492F-AC74-1C41F3207D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8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9899-F303-492F-AC74-1C41F3207DE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9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9899-F303-492F-AC74-1C41F3207DE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3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9899-F303-492F-AC74-1C41F3207D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8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F4005-A03A-49AD-A0E3-E1D2AF744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0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A6F026-CA80-4FA4-87F1-57EC89436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142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42E184-BF95-4F3C-856D-A6CF56FD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17253-13AD-4CE6-B4F2-7FFE89B4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4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B5A29F-D76E-47A5-8618-D1F94F679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08776" y="1237128"/>
            <a:ext cx="1398494" cy="482214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8DC71C-B911-42DE-A3FA-B3D4C8C33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37129"/>
            <a:ext cx="8655424" cy="48221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DD0B1-6A5C-4BC5-BFB3-0060F601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54DBCC-099D-4E8E-A074-8071DAD1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86229-86F2-4EDB-AC6B-95BB6E2B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4" y="1371600"/>
            <a:ext cx="10336306" cy="8191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FC306-14A2-49F3-9B02-DD8C4924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94" y="2393576"/>
            <a:ext cx="10336306" cy="36865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1E9322-B364-4964-8B2B-1063BBEA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1FC79-18FF-45E6-A5F2-07D061B1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B3F30-210F-4431-942C-0508F10A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98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EB0AB-3FA9-474F-BAD7-71C7DFD3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044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8CFCC-F179-456B-9B3E-E09C718C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25CA1-1282-46F5-A2EA-56B5F7E4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0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CF7D6-1C3D-41C1-81F8-76A867C5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207429"/>
            <a:ext cx="10517187" cy="77628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62DA-5D42-44F8-BA97-7062F7A41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58157"/>
            <a:ext cx="5157787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018D16-DDA9-439A-9220-68FB8D3C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831070"/>
            <a:ext cx="5157787" cy="3325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E91DB3-FB07-414D-92A3-D33F1CEB5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6013" y="2183369"/>
            <a:ext cx="5157787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158431-6A3E-4324-B19F-22394A11C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6013" y="2831070"/>
            <a:ext cx="5157787" cy="3325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8A104D-D944-4A44-A7FC-83BBE124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DF9533-1873-4702-96F7-DFF181B0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87125-FFC3-4C18-86F5-42112035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1252631"/>
            <a:ext cx="10995212" cy="68374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EC7ED4-1F5E-4946-B181-B36C88BD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6AC576-6890-4981-9292-906E354A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8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49196E-981D-4D0F-AD5D-315B11A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C3DD7D-D482-42B9-AE7D-7021073C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BE5CE-ECBD-4FC4-8DFC-8615CBF3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83259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3E4D8-A53E-4DC8-9987-C7DBEAFB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1283259"/>
            <a:ext cx="6190129" cy="45825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59F9F2-0DAF-41AD-939A-EC825DFA3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58944"/>
            <a:ext cx="3935413" cy="340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A40D2B-B34B-457E-985B-8534C26D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3E7511-4F2F-4597-B0B0-B05D2B8F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CA6B0-ED23-4FEF-B6CC-B310079C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50577"/>
            <a:ext cx="3932237" cy="9681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1C9206-5FAF-4E6A-81C0-56DBCA902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50577"/>
            <a:ext cx="6045106" cy="4610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7FF842-1290-4647-9B3F-EF0EB5397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9788"/>
            <a:ext cx="3932237" cy="35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97D1E8-4CF6-4509-A743-60F9F8D8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71ECD-C675-4F75-9C5E-1DF63DC4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3D737-C49B-4383-8EDD-C078F9D9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220"/>
            <a:ext cx="10515600" cy="100965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277C6C-F00E-4FF8-8981-6D3C3E5CA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91871"/>
            <a:ext cx="10515600" cy="39445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778CB-4616-4508-B1AB-A73E2090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537EF-F38F-47DB-9542-509CF9E65FD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1AE9B-F097-4354-AE4D-AD90F9DA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9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3D4F514-BB8D-41E3-8B91-345978D26A3D}"/>
              </a:ext>
            </a:extLst>
          </p:cNvPr>
          <p:cNvSpPr txBox="1"/>
          <p:nvPr userDrawn="1"/>
        </p:nvSpPr>
        <p:spPr>
          <a:xfrm>
            <a:off x="6076949" y="164962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n-lt"/>
                <a:ea typeface="DejaVu Sans Condensed" panose="020B0606030804020204" pitchFamily="34" charset="0"/>
                <a:cs typeface="DejaVu Sans Condensed" panose="020B0606030804020204" pitchFamily="34" charset="0"/>
              </a:rPr>
              <a:t>International</a:t>
            </a:r>
            <a:r>
              <a:rPr lang="fr-FR" sz="4400" dirty="0">
                <a:solidFill>
                  <a:schemeClr val="bg1"/>
                </a:solidFill>
                <a:latin typeface="+mn-lt"/>
                <a:ea typeface="DejaVu Sans Condensed" panose="020B0606030804020204" pitchFamily="34" charset="0"/>
                <a:cs typeface="DejaVu Sans Condensed" panose="020B0606030804020204" pitchFamily="34" charset="0"/>
              </a:rPr>
              <a:t> Week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0ACBE2-4202-44D4-AEDB-E814AAF4AE76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" y="106016"/>
            <a:ext cx="1167263" cy="715625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94A3F4-0F15-4B72-BBA0-D162B62F20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39" y="54197"/>
            <a:ext cx="1495634" cy="8192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50938F-3608-4AEF-A3E9-88CBB1B79A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747" y="4946705"/>
            <a:ext cx="1798990" cy="18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A7BCFEE4-4720-4F4E-BB22-C208F883C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148" y="4019209"/>
            <a:ext cx="7873550" cy="2299295"/>
          </a:xfrm>
          <a:noFill/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3399"/>
                </a:solidFill>
              </a:rPr>
              <a:t>V.I.E, la Solution RH pour votre développement à l’international : pour la relance, pensez export !</a:t>
            </a:r>
          </a:p>
          <a:p>
            <a:r>
              <a:rPr lang="fr-FR" sz="2800" b="1" dirty="0">
                <a:solidFill>
                  <a:srgbClr val="003399"/>
                </a:solidFill>
              </a:rPr>
              <a:t>Andreea </a:t>
            </a:r>
            <a:r>
              <a:rPr lang="fr-FR" sz="2800" b="1" dirty="0" err="1">
                <a:solidFill>
                  <a:srgbClr val="003399"/>
                </a:solidFill>
              </a:rPr>
              <a:t>Drondoé</a:t>
            </a:r>
            <a:r>
              <a:rPr lang="fr-FR" sz="2800" b="1" dirty="0">
                <a:solidFill>
                  <a:srgbClr val="003399"/>
                </a:solidFill>
              </a:rPr>
              <a:t> – Conseillère International</a:t>
            </a:r>
          </a:p>
          <a:p>
            <a:r>
              <a:rPr lang="fr-FR" sz="2800" b="1">
                <a:solidFill>
                  <a:srgbClr val="003399"/>
                </a:solidFill>
              </a:rPr>
              <a:t>Team France Export</a:t>
            </a:r>
            <a:endParaRPr lang="fr-FR" sz="28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Définition du taux de rebond en marketing web">
            <a:extLst>
              <a:ext uri="{FF2B5EF4-FFF2-40B4-BE49-F238E27FC236}">
                <a16:creationId xmlns:a16="http://schemas.microsoft.com/office/drawing/2014/main" id="{6553561A-AC56-4056-B476-9EB12C64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59" y="2192457"/>
            <a:ext cx="2745119" cy="18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3E97165-B010-45ED-91B4-6C3F8BF6E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904" y="257068"/>
            <a:ext cx="3043333" cy="2910372"/>
          </a:xfrm>
          <a:prstGeom prst="ellipse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4AEFA1-AD91-4234-9517-58AE84DB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600"/>
          <a:stretch/>
        </p:blipFill>
        <p:spPr>
          <a:xfrm>
            <a:off x="2581359" y="323830"/>
            <a:ext cx="2745119" cy="2787836"/>
          </a:xfrm>
          <a:prstGeom prst="ellipse">
            <a:avLst/>
          </a:prstGeom>
        </p:spPr>
      </p:pic>
      <p:pic>
        <p:nvPicPr>
          <p:cNvPr id="1026" name="Picture 2" descr="Salon des Entrepreneurs Nantes Grand Ouest">
            <a:extLst>
              <a:ext uri="{FF2B5EF4-FFF2-40B4-BE49-F238E27FC236}">
                <a16:creationId xmlns:a16="http://schemas.microsoft.com/office/drawing/2014/main" id="{D71B31AA-8E19-488A-BB14-B413D7AC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63" y="5777713"/>
            <a:ext cx="1959116" cy="8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1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B5178-3A41-4CD2-9E53-E624D255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45" y="291798"/>
            <a:ext cx="10336306" cy="819150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203279"/>
                </a:solidFill>
                <a:latin typeface="+mn-lt"/>
                <a:ea typeface="+mn-ea"/>
                <a:cs typeface="Arial" panose="020B0604020202020204" pitchFamily="34" charset="0"/>
              </a:rPr>
              <a:t>L’ESSENTIEL DU PROGRAMME V.I.E</a:t>
            </a:r>
            <a:br>
              <a:rPr lang="fr-FR" sz="2400" b="1" dirty="0">
                <a:solidFill>
                  <a:srgbClr val="203279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16" name="Rectangle : avec coin arrondi 15">
            <a:extLst>
              <a:ext uri="{FF2B5EF4-FFF2-40B4-BE49-F238E27FC236}">
                <a16:creationId xmlns:a16="http://schemas.microsoft.com/office/drawing/2014/main" id="{5C58463D-11E6-49B8-9147-0BD030AF7FBE}"/>
              </a:ext>
            </a:extLst>
          </p:cNvPr>
          <p:cNvSpPr/>
          <p:nvPr/>
        </p:nvSpPr>
        <p:spPr>
          <a:xfrm rot="10800000">
            <a:off x="2176160" y="2079444"/>
            <a:ext cx="2493209" cy="4295733"/>
          </a:xfrm>
          <a:prstGeom prst="round1Rect">
            <a:avLst/>
          </a:prstGeom>
          <a:solidFill>
            <a:srgbClr val="00B8D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0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 : avec coin arrondi 17">
            <a:extLst>
              <a:ext uri="{FF2B5EF4-FFF2-40B4-BE49-F238E27FC236}">
                <a16:creationId xmlns:a16="http://schemas.microsoft.com/office/drawing/2014/main" id="{2E99466E-10A7-40B5-B815-A81C7D394424}"/>
              </a:ext>
            </a:extLst>
          </p:cNvPr>
          <p:cNvSpPr/>
          <p:nvPr/>
        </p:nvSpPr>
        <p:spPr>
          <a:xfrm rot="10800000">
            <a:off x="4531829" y="2079443"/>
            <a:ext cx="2472396" cy="4347952"/>
          </a:xfrm>
          <a:prstGeom prst="round1Rect">
            <a:avLst/>
          </a:prstGeom>
          <a:solidFill>
            <a:srgbClr val="04357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0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 : avec coin arrondi 19">
            <a:extLst>
              <a:ext uri="{FF2B5EF4-FFF2-40B4-BE49-F238E27FC236}">
                <a16:creationId xmlns:a16="http://schemas.microsoft.com/office/drawing/2014/main" id="{4D18F278-47D4-4419-8052-984409BCFAAB}"/>
              </a:ext>
            </a:extLst>
          </p:cNvPr>
          <p:cNvSpPr/>
          <p:nvPr/>
        </p:nvSpPr>
        <p:spPr>
          <a:xfrm rot="10800000">
            <a:off x="6871873" y="2079446"/>
            <a:ext cx="2652448" cy="4295731"/>
          </a:xfrm>
          <a:prstGeom prst="round1Rect">
            <a:avLst/>
          </a:prstGeom>
          <a:solidFill>
            <a:srgbClr val="D9318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0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826B0E-302C-421A-8129-364DE23E6A9B}"/>
              </a:ext>
            </a:extLst>
          </p:cNvPr>
          <p:cNvSpPr/>
          <p:nvPr/>
        </p:nvSpPr>
        <p:spPr>
          <a:xfrm>
            <a:off x="4456238" y="2553847"/>
            <a:ext cx="2404453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Quels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jeunes talents ?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Nationalité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français(e)s ou ressortissant(e)s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 l’Espace économique européen</a:t>
            </a: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8D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Age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B8D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 18 à 28 ans non révolus, n’ayant encore jamais réalisé de V.I.E </a:t>
            </a: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Casier judiciaire vierge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16679-9998-473D-B92E-A5357893D80E}"/>
              </a:ext>
            </a:extLst>
          </p:cNvPr>
          <p:cNvSpPr/>
          <p:nvPr/>
        </p:nvSpPr>
        <p:spPr>
          <a:xfrm>
            <a:off x="6917454" y="2229399"/>
            <a:ext cx="2539702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Quelles spécialités de mission ?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Développement commercial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Production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Gestion de projets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Ingénierie technique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Finance / Contrôle de gestion / Audit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Administration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Informatique / TIC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Marketing</a:t>
            </a:r>
          </a:p>
          <a:p>
            <a:pPr marL="0" marR="0" lvl="0" indent="0" algn="l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Logistique et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Supply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Chain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etc.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7B0B8687-6635-42E0-8510-800F08C63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091569" y="3211613"/>
            <a:ext cx="3142756" cy="20298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617BFA0-3B40-419C-A24D-798DCA64C84A}"/>
              </a:ext>
            </a:extLst>
          </p:cNvPr>
          <p:cNvSpPr/>
          <p:nvPr/>
        </p:nvSpPr>
        <p:spPr>
          <a:xfrm>
            <a:off x="2176158" y="2079443"/>
            <a:ext cx="2268899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Quelles 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entreprises ?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4357B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Entreprises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droit français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disposant d’une personnalité morale</a:t>
            </a: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4357B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0327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Ayant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0327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1 an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0327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d’existence et 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0327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effectifs salariés en France</a:t>
            </a:r>
          </a:p>
          <a:p>
            <a:pPr marL="254518" marR="0" lvl="0" indent="-254518" algn="l" defTabSz="589417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4357B"/>
              </a:buClr>
              <a:buSzPct val="120000"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Souhaitant se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développer à l’international</a:t>
            </a:r>
          </a:p>
          <a:p>
            <a:pPr marL="0" marR="0" lvl="0" indent="0" algn="ctr" defTabSz="58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6"/>
              </a:spcAft>
              <a:buClr>
                <a:srgbClr val="C4D149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3552EE-0B82-4579-AC7B-32A2FE5ECA13}"/>
              </a:ext>
            </a:extLst>
          </p:cNvPr>
          <p:cNvSpPr/>
          <p:nvPr/>
        </p:nvSpPr>
        <p:spPr>
          <a:xfrm>
            <a:off x="1901033" y="831679"/>
            <a:ext cx="8209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solution RH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clé-en-main permettant de missionner 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jeune talent 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l’étranger pour une durée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 à 24 mois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Salon des Entrepreneurs Nantes Grand Ouest">
            <a:extLst>
              <a:ext uri="{FF2B5EF4-FFF2-40B4-BE49-F238E27FC236}">
                <a16:creationId xmlns:a16="http://schemas.microsoft.com/office/drawing/2014/main" id="{832CE631-495E-416B-B68A-E91A4DD6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63" y="5777713"/>
            <a:ext cx="1959116" cy="8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B5178-3A41-4CD2-9E53-E624D255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41" y="305445"/>
            <a:ext cx="10336306" cy="819150"/>
          </a:xfrm>
        </p:spPr>
        <p:txBody>
          <a:bodyPr/>
          <a:lstStyle/>
          <a:p>
            <a:pPr algn="ctr"/>
            <a:r>
              <a:rPr lang="fr-FR" sz="2400" b="1">
                <a:solidFill>
                  <a:srgbClr val="203279"/>
                </a:solidFill>
                <a:latin typeface="+mn-lt"/>
                <a:ea typeface="+mn-ea"/>
                <a:cs typeface="Arial" panose="020B0604020202020204" pitchFamily="34" charset="0"/>
              </a:rPr>
              <a:t>LE V.I.E, UN BUDGET MAITRISE</a:t>
            </a:r>
            <a:endParaRPr lang="fr-FR" sz="2400" dirty="0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0345F9-C71B-4E99-A939-1A734BC2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7" y="1022907"/>
            <a:ext cx="11492533" cy="5419898"/>
          </a:xfrm>
          <a:prstGeom prst="rect">
            <a:avLst/>
          </a:prstGeom>
        </p:spPr>
      </p:pic>
      <p:pic>
        <p:nvPicPr>
          <p:cNvPr id="4" name="Picture 2" descr="Salon des Entrepreneurs Nantes Grand Ouest">
            <a:extLst>
              <a:ext uri="{FF2B5EF4-FFF2-40B4-BE49-F238E27FC236}">
                <a16:creationId xmlns:a16="http://schemas.microsoft.com/office/drawing/2014/main" id="{7E07CC14-139B-43AD-9A99-92C43BAA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63" y="5777713"/>
            <a:ext cx="1959116" cy="8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B5178-3A41-4CD2-9E53-E624D255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41" y="200234"/>
            <a:ext cx="10336306" cy="819150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203279"/>
                </a:solidFill>
                <a:latin typeface="+mn-lt"/>
                <a:ea typeface="+mn-ea"/>
                <a:cs typeface="Arial" panose="020B0604020202020204" pitchFamily="34" charset="0"/>
              </a:rPr>
              <a:t>Des mesures fiscales et aides financières 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1F462604-2773-4A8A-B7E3-8618F320B756}"/>
              </a:ext>
            </a:extLst>
          </p:cNvPr>
          <p:cNvSpPr txBox="1">
            <a:spLocks/>
          </p:cNvSpPr>
          <p:nvPr/>
        </p:nvSpPr>
        <p:spPr>
          <a:xfrm>
            <a:off x="340326" y="1189762"/>
            <a:ext cx="5071646" cy="3762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22041" rtl="0" eaLnBrk="1" latinLnBrk="0" hangingPunct="1">
              <a:spcBef>
                <a:spcPts val="0"/>
              </a:spcBef>
              <a:buFontTx/>
              <a:buNone/>
              <a:defRPr sz="1477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22041" rtl="0" eaLnBrk="1" latinLnBrk="0" hangingPunct="1">
              <a:spcBef>
                <a:spcPts val="1846"/>
              </a:spcBef>
              <a:buFont typeface="Arial" panose="020B0604020202020204" pitchFamily="34" charset="0"/>
              <a:buNone/>
              <a:defRPr lang="fr-FR" sz="1846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46191" indent="-246191" algn="l" defTabSz="422041" rtl="0" eaLnBrk="1" latinLnBrk="0" hangingPunct="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4715" indent="-168524" algn="l" defTabSz="422041" rtl="0" eaLnBrk="1" latinLnBrk="0" hangingPunct="1">
              <a:spcBef>
                <a:spcPts val="462"/>
              </a:spcBef>
              <a:buFont typeface="Arial" panose="020B0604020202020204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22041" rtl="0" eaLnBrk="1" latinLnBrk="0" hangingPunct="1">
              <a:spcBef>
                <a:spcPts val="1846"/>
              </a:spcBef>
              <a:buFontTx/>
              <a:buNone/>
              <a:defRPr sz="1108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defTabSz="375912">
              <a:spcBef>
                <a:spcPts val="822"/>
              </a:spcBef>
              <a:buClr>
                <a:srgbClr val="005487"/>
              </a:buCl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Exonération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pour l’entreprise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de toutes charges sociales et patronales en France</a:t>
            </a:r>
          </a:p>
          <a:p>
            <a:pPr lvl="2" algn="just" defTabSz="375912">
              <a:spcBef>
                <a:spcPts val="822"/>
              </a:spcBef>
              <a:buClr>
                <a:srgbClr val="005487"/>
              </a:buClr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9282" marR="0" lvl="2" indent="-219282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C9CF00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Déductibilité -en charges- des indemnités V.I.E du résultat courant avant impôt de l’entreprise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(y compris si la structure d’accueil du V.I.E est une filiale / succursale)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</a:p>
          <a:p>
            <a:pPr marL="219282" marR="0" lvl="2" indent="-219282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Crédit d’Impôt Recherche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(pour des missions de R&amp;D réalisées en UE / EEE, hors établissements stables)</a:t>
            </a:r>
          </a:p>
          <a:p>
            <a:pPr marL="219282" marR="0" lvl="2" indent="-219282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00BFD6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Intégration des V.I.E au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quota d’apprentissage</a:t>
            </a:r>
          </a:p>
          <a:p>
            <a:pPr marL="0" marR="0" lvl="2" indent="0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FFC000"/>
              </a:buClr>
              <a:buSzPct val="8000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9282" marR="0" lvl="2" indent="-219282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00BFD6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lvl="2" indent="0" algn="just" defTabSz="375912">
              <a:spcBef>
                <a:spcPts val="822"/>
              </a:spcBef>
              <a:buClr>
                <a:srgbClr val="00BFD6"/>
              </a:buClr>
              <a:buNone/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marL="219282" marR="0" lvl="2" indent="-219282" algn="just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00BFD6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9282" marR="0" lvl="2" indent="-219282" algn="l" defTabSz="375912" rtl="0" eaLnBrk="1" fontAlgn="auto" latinLnBrk="0" hangingPunct="1">
              <a:lnSpc>
                <a:spcPct val="100000"/>
              </a:lnSpc>
              <a:spcBef>
                <a:spcPts val="822"/>
              </a:spcBef>
              <a:spcAft>
                <a:spcPts val="0"/>
              </a:spcAft>
              <a:buClr>
                <a:srgbClr val="00BFD6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fr-FR" sz="131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4B5423D-1AF6-4018-8643-721C70168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57" y="5407810"/>
            <a:ext cx="2108509" cy="60092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38BFE6C-0F59-4A35-A5E5-54F9414A1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02" y="1962671"/>
            <a:ext cx="1448463" cy="6233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50306BB-7D90-44FF-9DF8-9796C9B118CE}"/>
              </a:ext>
            </a:extLst>
          </p:cNvPr>
          <p:cNvSpPr/>
          <p:nvPr/>
        </p:nvSpPr>
        <p:spPr>
          <a:xfrm>
            <a:off x="2020259" y="6257836"/>
            <a:ext cx="6257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5912">
              <a:defRPr/>
            </a:pPr>
            <a:r>
              <a:rPr lang="fr-FR" sz="1100" i="1" dirty="0">
                <a:solidFill>
                  <a:srgbClr val="000000"/>
                </a:solidFill>
              </a:rPr>
              <a:t>* Sous réserve d'acceptation de votre dossier par les organismes gestionnaires (Régions, Bpifrance, etc.). Toute demande de subvention ou de prêt doit être sollicitée avant le démarrage de la mission V.I.E.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9EEC19-A9E2-47CA-A853-C54112E614A9}"/>
              </a:ext>
            </a:extLst>
          </p:cNvPr>
          <p:cNvSpPr/>
          <p:nvPr/>
        </p:nvSpPr>
        <p:spPr>
          <a:xfrm>
            <a:off x="2020259" y="6008736"/>
            <a:ext cx="42316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rgbClr val="002060"/>
                </a:solidFill>
              </a:rPr>
              <a:t>*</a:t>
            </a:r>
            <a:r>
              <a:rPr lang="fr-FR" sz="1100" i="1" dirty="0"/>
              <a:t>Cf. Bulletin officiel des Impôts 4 C-4-10 n°67 du 13 juillet 2010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E96EFBDB-028F-48EF-8556-DA18CD189823}"/>
              </a:ext>
            </a:extLst>
          </p:cNvPr>
          <p:cNvSpPr txBox="1">
            <a:spLocks/>
          </p:cNvSpPr>
          <p:nvPr/>
        </p:nvSpPr>
        <p:spPr>
          <a:xfrm>
            <a:off x="6013305" y="1178723"/>
            <a:ext cx="5159742" cy="301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22041" rtl="0" eaLnBrk="1" latinLnBrk="0" hangingPunct="1">
              <a:spcBef>
                <a:spcPts val="0"/>
              </a:spcBef>
              <a:buFontTx/>
              <a:buNone/>
              <a:defRPr sz="1477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22041" rtl="0" eaLnBrk="1" latinLnBrk="0" hangingPunct="1">
              <a:spcBef>
                <a:spcPts val="1846"/>
              </a:spcBef>
              <a:buFont typeface="Arial" panose="020B0604020202020204" pitchFamily="34" charset="0"/>
              <a:buNone/>
              <a:defRPr lang="fr-FR" sz="1846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46191" indent="-246191" algn="l" defTabSz="422041" rtl="0" eaLnBrk="1" latinLnBrk="0" hangingPunct="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4715" indent="-168524" algn="l" defTabSz="422041" rtl="0" eaLnBrk="1" latinLnBrk="0" hangingPunct="1">
              <a:spcBef>
                <a:spcPts val="462"/>
              </a:spcBef>
              <a:buFont typeface="Arial" panose="020B0604020202020204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22041" rtl="0" eaLnBrk="1" latinLnBrk="0" hangingPunct="1">
              <a:spcBef>
                <a:spcPts val="1846"/>
              </a:spcBef>
              <a:buFontTx/>
              <a:buNone/>
              <a:defRPr sz="1108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282" lvl="2" indent="-219282" algn="just" defTabSz="375912">
              <a:spcBef>
                <a:spcPts val="822"/>
              </a:spcBef>
              <a:buClr>
                <a:srgbClr val="2F8EBF"/>
              </a:buClr>
              <a:defRPr/>
            </a:pPr>
            <a:r>
              <a:rPr lang="fr-FR" sz="1800" dirty="0">
                <a:solidFill>
                  <a:srgbClr val="002060"/>
                </a:solidFill>
              </a:rPr>
              <a:t>Possibilité d’intégration d’un projet V.I.E dans les </a:t>
            </a:r>
            <a:r>
              <a:rPr lang="fr-FR" sz="1800" b="1" dirty="0">
                <a:solidFill>
                  <a:srgbClr val="002060"/>
                </a:solidFill>
              </a:rPr>
              <a:t>solutions Bpifrance pour l’international </a:t>
            </a:r>
            <a:r>
              <a:rPr lang="fr-FR" sz="1800" dirty="0">
                <a:solidFill>
                  <a:srgbClr val="002060"/>
                </a:solidFill>
              </a:rPr>
              <a:t>: Assurance-Prospection, Prêt Croissance International.</a:t>
            </a:r>
          </a:p>
          <a:p>
            <a:pPr marL="0" lvl="2" indent="0" algn="just" defTabSz="375912">
              <a:spcBef>
                <a:spcPts val="822"/>
              </a:spcBef>
              <a:buClr>
                <a:srgbClr val="C9CF00"/>
              </a:buClr>
              <a:buNone/>
              <a:defRPr/>
            </a:pPr>
            <a:endParaRPr lang="fr-FR" sz="1800" dirty="0">
              <a:solidFill>
                <a:srgbClr val="002060"/>
              </a:solidFill>
            </a:endParaRPr>
          </a:p>
          <a:p>
            <a:pPr marL="0" lvl="2" indent="0" algn="just" defTabSz="375912">
              <a:spcBef>
                <a:spcPts val="822"/>
              </a:spcBef>
              <a:buClr>
                <a:srgbClr val="C9CF00"/>
              </a:buClr>
              <a:buNone/>
              <a:defRPr/>
            </a:pPr>
            <a:endParaRPr lang="fr-FR" sz="1800" dirty="0">
              <a:solidFill>
                <a:srgbClr val="002060"/>
              </a:solidFill>
            </a:endParaRPr>
          </a:p>
          <a:p>
            <a:pPr marL="219282" lvl="2" indent="-219282" algn="just" defTabSz="375912">
              <a:spcBef>
                <a:spcPts val="822"/>
              </a:spcBef>
              <a:buClr>
                <a:srgbClr val="C9CF00"/>
              </a:buClr>
              <a:defRPr/>
            </a:pPr>
            <a:r>
              <a:rPr lang="fr-FR" sz="1800" b="1" dirty="0">
                <a:solidFill>
                  <a:srgbClr val="002060"/>
                </a:solidFill>
              </a:rPr>
              <a:t>Aides régionales </a:t>
            </a:r>
            <a:r>
              <a:rPr lang="fr-FR" sz="1800" dirty="0">
                <a:solidFill>
                  <a:srgbClr val="002060"/>
                </a:solidFill>
              </a:rPr>
              <a:t>en Pays de la Loire – la prise en charge de la rémunération du VIE pur 12 mois si mission à caractère commercial</a:t>
            </a:r>
          </a:p>
          <a:p>
            <a:pPr marL="219282" lvl="2" indent="-219282" algn="just" defTabSz="375912">
              <a:spcBef>
                <a:spcPts val="822"/>
              </a:spcBef>
              <a:buClr>
                <a:srgbClr val="C9CF00"/>
              </a:buClr>
              <a:defRPr/>
            </a:pPr>
            <a:endParaRPr lang="fr-FR" sz="1800" dirty="0">
              <a:solidFill>
                <a:srgbClr val="002060"/>
              </a:solidFill>
            </a:endParaRPr>
          </a:p>
          <a:p>
            <a:pPr marL="219282" lvl="2" indent="-219282" algn="just" defTabSz="375912">
              <a:spcBef>
                <a:spcPts val="822"/>
              </a:spcBef>
              <a:buClr>
                <a:srgbClr val="C9CF00"/>
              </a:buClr>
              <a:defRPr/>
            </a:pPr>
            <a:r>
              <a:rPr lang="fr-FR" sz="1800" dirty="0">
                <a:solidFill>
                  <a:srgbClr val="002060"/>
                </a:solidFill>
              </a:rPr>
              <a:t>A partir de 2021 le Chèque Relance Export</a:t>
            </a:r>
          </a:p>
          <a:p>
            <a:pPr algn="just" defTabSz="375912">
              <a:defRPr/>
            </a:pPr>
            <a:endParaRPr lang="fr-FR" sz="1316" dirty="0">
              <a:solidFill>
                <a:srgbClr val="000000"/>
              </a:solidFill>
            </a:endParaRPr>
          </a:p>
        </p:txBody>
      </p:sp>
      <p:pic>
        <p:nvPicPr>
          <p:cNvPr id="9" name="Picture 2" descr="Salon des Entrepreneurs Nantes Grand Ouest">
            <a:extLst>
              <a:ext uri="{FF2B5EF4-FFF2-40B4-BE49-F238E27FC236}">
                <a16:creationId xmlns:a16="http://schemas.microsoft.com/office/drawing/2014/main" id="{70F59322-A8B5-4DE2-AE0D-2E493115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63" y="5777713"/>
            <a:ext cx="1959116" cy="8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0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0CF5F5-2113-4A1A-9D70-48C9C054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581" y="269614"/>
            <a:ext cx="2387628" cy="63187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0542F3-9A93-466E-9D62-E858AB5EA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37" y="4168225"/>
            <a:ext cx="3522096" cy="2192505"/>
          </a:xfrm>
          <a:prstGeom prst="rect">
            <a:avLst/>
          </a:prstGeom>
        </p:spPr>
      </p:pic>
      <p:pic>
        <p:nvPicPr>
          <p:cNvPr id="7" name="Picture 2" descr="VegInnov - Production maraichère Professionnalisée en Afrique">
            <a:extLst>
              <a:ext uri="{FF2B5EF4-FFF2-40B4-BE49-F238E27FC236}">
                <a16:creationId xmlns:a16="http://schemas.microsoft.com/office/drawing/2014/main" id="{8D380509-40A6-4AFA-9282-5857D5EC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93" y="3124435"/>
            <a:ext cx="3616646" cy="9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cepteur en solutions techniques - Divatec">
            <a:extLst>
              <a:ext uri="{FF2B5EF4-FFF2-40B4-BE49-F238E27FC236}">
                <a16:creationId xmlns:a16="http://schemas.microsoft.com/office/drawing/2014/main" id="{E9C21C14-A9FC-41BE-A659-A29260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68" y="965771"/>
            <a:ext cx="3200021" cy="14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F2D0BB-FF0F-47C8-9AA7-29967FB35E39}"/>
              </a:ext>
            </a:extLst>
          </p:cNvPr>
          <p:cNvSpPr txBox="1"/>
          <p:nvPr/>
        </p:nvSpPr>
        <p:spPr>
          <a:xfrm>
            <a:off x="3964059" y="965770"/>
            <a:ext cx="4263881" cy="272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23338C"/>
                </a:solidFill>
              </a:rPr>
              <a:t>M Jean-Michel </a:t>
            </a:r>
            <a:r>
              <a:rPr lang="en-US" sz="3600" b="1" dirty="0" err="1">
                <a:solidFill>
                  <a:srgbClr val="23338C"/>
                </a:solidFill>
              </a:rPr>
              <a:t>Mahé</a:t>
            </a:r>
            <a:r>
              <a:rPr lang="en-US" sz="3600" b="1" dirty="0">
                <a:solidFill>
                  <a:srgbClr val="23338C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23338C"/>
                </a:solidFill>
              </a:rPr>
              <a:t>DIRIGEANT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23338C"/>
                </a:solidFill>
              </a:rPr>
              <a:t>Divatec</a:t>
            </a:r>
            <a:endParaRPr lang="en-US" sz="2400" dirty="0">
              <a:solidFill>
                <a:srgbClr val="23338C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400" dirty="0">
                <a:solidFill>
                  <a:srgbClr val="23338C"/>
                </a:solidFill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B624A5-5FCC-47AA-8B81-8CB07EAD908E}"/>
              </a:ext>
            </a:extLst>
          </p:cNvPr>
          <p:cNvSpPr txBox="1"/>
          <p:nvPr/>
        </p:nvSpPr>
        <p:spPr>
          <a:xfrm>
            <a:off x="4455009" y="3167389"/>
            <a:ext cx="377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3338C"/>
                </a:solidFill>
              </a:rPr>
              <a:t>Maraichage hors sol =&gt;</a:t>
            </a:r>
          </a:p>
        </p:txBody>
      </p:sp>
    </p:spTree>
    <p:extLst>
      <p:ext uri="{BB962C8B-B14F-4D97-AF65-F5344CB8AC3E}">
        <p14:creationId xmlns:p14="http://schemas.microsoft.com/office/powerpoint/2010/main" val="169039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E4DAC8-85FB-474F-B949-5C6930EA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1" y="787488"/>
            <a:ext cx="5628290" cy="60705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681759-3EE1-4B83-B206-BA6F17BE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5" y="1263723"/>
            <a:ext cx="5932462" cy="54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Questions-Réponses sur le Viager">
            <a:extLst>
              <a:ext uri="{FF2B5EF4-FFF2-40B4-BE49-F238E27FC236}">
                <a16:creationId xmlns:a16="http://schemas.microsoft.com/office/drawing/2014/main" id="{CAFEF493-61D1-4962-AA60-AC6A8602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91" y="2362796"/>
            <a:ext cx="3960218" cy="26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re 10">
            <a:extLst>
              <a:ext uri="{FF2B5EF4-FFF2-40B4-BE49-F238E27FC236}">
                <a16:creationId xmlns:a16="http://schemas.microsoft.com/office/drawing/2014/main" id="{5BD994F5-2993-4AC9-A6F2-D4678C7643E4}"/>
              </a:ext>
            </a:extLst>
          </p:cNvPr>
          <p:cNvSpPr txBox="1">
            <a:spLocks/>
          </p:cNvSpPr>
          <p:nvPr/>
        </p:nvSpPr>
        <p:spPr>
          <a:xfrm>
            <a:off x="838200" y="3703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032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MERCI POUR VOTRE ATTENTION !</a:t>
            </a:r>
          </a:p>
        </p:txBody>
      </p:sp>
      <p:pic>
        <p:nvPicPr>
          <p:cNvPr id="11" name="Picture 2" descr="Salon des Entrepreneurs Nantes Grand Ouest">
            <a:extLst>
              <a:ext uri="{FF2B5EF4-FFF2-40B4-BE49-F238E27FC236}">
                <a16:creationId xmlns:a16="http://schemas.microsoft.com/office/drawing/2014/main" id="{AB71A907-4CD0-46AD-9768-DCC8CBC2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63" y="5777713"/>
            <a:ext cx="1959116" cy="8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41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90C2D8EA84F4E95BC55B02508E5B3" ma:contentTypeVersion="13" ma:contentTypeDescription="Crée un document." ma:contentTypeScope="" ma:versionID="342ae5e95141f47e46c712d123eec341">
  <xsd:schema xmlns:xsd="http://www.w3.org/2001/XMLSchema" xmlns:xs="http://www.w3.org/2001/XMLSchema" xmlns:p="http://schemas.microsoft.com/office/2006/metadata/properties" xmlns:ns3="7a8d1d94-76bb-45a3-a31c-53de0d88c319" xmlns:ns4="9a0f5805-1225-4e37-8a05-0d445e255a5b" targetNamespace="http://schemas.microsoft.com/office/2006/metadata/properties" ma:root="true" ma:fieldsID="38e9f1a62ac534283e95263adb4c39d5" ns3:_="" ns4:_="">
    <xsd:import namespace="7a8d1d94-76bb-45a3-a31c-53de0d88c319"/>
    <xsd:import namespace="9a0f5805-1225-4e37-8a05-0d445e255a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d1d94-76bb-45a3-a31c-53de0d88c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f5805-1225-4e37-8a05-0d445e255a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0515C-2A28-478F-B4A3-4D6A1382E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d1d94-76bb-45a3-a31c-53de0d88c319"/>
    <ds:schemaRef ds:uri="9a0f5805-1225-4e37-8a05-0d445e255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5781C3-8184-46CC-8D95-7CA5B1823F38}">
  <ds:schemaRefs>
    <ds:schemaRef ds:uri="http://purl.org/dc/elements/1.1/"/>
    <ds:schemaRef ds:uri="http://schemas.microsoft.com/office/2006/metadata/properties"/>
    <ds:schemaRef ds:uri="7a8d1d94-76bb-45a3-a31c-53de0d88c31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0f5805-1225-4e37-8a05-0d445e255a5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EA946A-75CB-44D0-8B99-B2A9F374EB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402</Words>
  <Application>Microsoft Office PowerPoint</Application>
  <PresentationFormat>Grand écran</PresentationFormat>
  <Paragraphs>58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 3</vt:lpstr>
      <vt:lpstr>Thème Office</vt:lpstr>
      <vt:lpstr>Présentation PowerPoint</vt:lpstr>
      <vt:lpstr>L’ESSENTIEL DU PROGRAMME V.I.E </vt:lpstr>
      <vt:lpstr>LE V.I.E, UN BUDGET MAITRISE</vt:lpstr>
      <vt:lpstr>Des mesures fiscales et aides financières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DRONDOÉ,Andreea</dc:creator>
  <cp:lastModifiedBy>DRONDOÉ,Andreea</cp:lastModifiedBy>
  <cp:revision>8</cp:revision>
  <dcterms:created xsi:type="dcterms:W3CDTF">2020-11-20T14:06:05Z</dcterms:created>
  <dcterms:modified xsi:type="dcterms:W3CDTF">2020-11-24T09:04:50Z</dcterms:modified>
</cp:coreProperties>
</file>