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61" r:id="rId3"/>
    <p:sldId id="362" r:id="rId4"/>
    <p:sldId id="363" r:id="rId5"/>
    <p:sldId id="364" r:id="rId6"/>
    <p:sldId id="365" r:id="rId7"/>
    <p:sldId id="366" r:id="rId8"/>
    <p:sldId id="367" r:id="rId9"/>
    <p:sldId id="368" r:id="rId10"/>
    <p:sldId id="369" r:id="rId11"/>
    <p:sldId id="370" r:id="rId12"/>
    <p:sldId id="371" r:id="rId13"/>
    <p:sldId id="394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D682B02F-C9DF-4E83-B11A-D340B866D941}">
          <p14:sldIdLst>
            <p14:sldId id="257"/>
          </p14:sldIdLst>
        </p14:section>
        <p14:section name="11h15 - 11h30" id="{BF7F2C18-3904-4494-9C0C-8ACD5FDB6C32}">
          <p14:sldIdLst>
            <p14:sldId id="2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9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C7FC35-ECC6-F0A4-B16B-CC33F0D7A692}" v="3" dt="2022-11-30T19:22:20.4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4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10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07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DVODSKI, Julia" userId="S::julia.nadvodski@infopro-digital.com::cd4750aa-3af2-4684-9612-b2b1651d3a47" providerId="AD" clId="Web-{0EC7FC35-ECC6-F0A4-B16B-CC33F0D7A692}"/>
    <pc:docChg chg="delSld modSld modSection">
      <pc:chgData name="NADVODSKI, Julia" userId="S::julia.nadvodski@infopro-digital.com::cd4750aa-3af2-4684-9612-b2b1651d3a47" providerId="AD" clId="Web-{0EC7FC35-ECC6-F0A4-B16B-CC33F0D7A692}" dt="2022-11-30T19:22:20.441" v="1"/>
      <pc:docMkLst>
        <pc:docMk/>
      </pc:docMkLst>
      <pc:sldChg chg="modSp">
        <pc:chgData name="NADVODSKI, Julia" userId="S::julia.nadvodski@infopro-digital.com::cd4750aa-3af2-4684-9612-b2b1651d3a47" providerId="AD" clId="Web-{0EC7FC35-ECC6-F0A4-B16B-CC33F0D7A692}" dt="2022-11-30T19:19:51.172" v="0" actId="20577"/>
        <pc:sldMkLst>
          <pc:docMk/>
          <pc:sldMk cId="1598840337" sldId="261"/>
        </pc:sldMkLst>
        <pc:spChg chg="mod">
          <ac:chgData name="NADVODSKI, Julia" userId="S::julia.nadvodski@infopro-digital.com::cd4750aa-3af2-4684-9612-b2b1651d3a47" providerId="AD" clId="Web-{0EC7FC35-ECC6-F0A4-B16B-CC33F0D7A692}" dt="2022-11-30T19:19:51.172" v="0" actId="20577"/>
          <ac:spMkLst>
            <pc:docMk/>
            <pc:sldMk cId="1598840337" sldId="261"/>
            <ac:spMk id="4" creationId="{7C1C275E-66F3-F0DB-69F2-827715D7222B}"/>
          </ac:spMkLst>
        </pc:spChg>
      </pc:sldChg>
      <pc:sldChg chg="del">
        <pc:chgData name="NADVODSKI, Julia" userId="S::julia.nadvodski@infopro-digital.com::cd4750aa-3af2-4684-9612-b2b1651d3a47" providerId="AD" clId="Web-{0EC7FC35-ECC6-F0A4-B16B-CC33F0D7A692}" dt="2022-11-30T19:22:20.441" v="1"/>
        <pc:sldMkLst>
          <pc:docMk/>
          <pc:sldMk cId="3289392433" sldId="33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2FF00C-DB92-4728-96B5-B1325FA594E1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B6A90-28B4-4830-A8F6-E3B0A6D3CA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526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789F9-6B00-4762-8505-601C1FC1500E}" type="slidenum">
              <a:rPr lang="fr-FR" smtClean="0"/>
              <a:t>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632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6A111B-37F7-4384-BAAE-4305C81FD346}" type="slidenum">
              <a:rPr lang="fr-FR" smtClean="0"/>
              <a:t>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4522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B4349-5D6D-9449-B59F-942593F8B35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1168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1295-2B86-4AB6-87E8-2F3F94A94906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D09E-CBA7-4AF2-BFE3-54BFDA13F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865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1295-2B86-4AB6-87E8-2F3F94A94906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D09E-CBA7-4AF2-BFE3-54BFDA13F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8873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1295-2B86-4AB6-87E8-2F3F94A94906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D09E-CBA7-4AF2-BFE3-54BFDA13F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9056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arbre&#10;&#10;Description générée automatiquement">
            <a:extLst>
              <a:ext uri="{FF2B5EF4-FFF2-40B4-BE49-F238E27FC236}">
                <a16:creationId xmlns="" xmlns:a16="http://schemas.microsoft.com/office/drawing/2014/main" id="{72FDB2E4-205F-2635-A256-1BFAEE2CFE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04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7">
            <a:extLst>
              <a:ext uri="{FF2B5EF4-FFF2-40B4-BE49-F238E27FC236}">
                <a16:creationId xmlns="" xmlns:a16="http://schemas.microsoft.com/office/drawing/2014/main" id="{53EE6C3A-D260-4842-6134-06F757A24F93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 bwMode="auto">
          <a:xfrm>
            <a:off x="1215514" y="2315343"/>
            <a:ext cx="2576860" cy="2576860"/>
          </a:xfrm>
          <a:prstGeom prst="flowChartConnector">
            <a:avLst/>
          </a:prstGeom>
          <a:solidFill>
            <a:schemeClr val="bg1"/>
          </a:solidFill>
          <a:ln w="76200" cmpd="sng">
            <a:solidFill>
              <a:srgbClr val="86BC24"/>
            </a:solidFill>
            <a:round/>
            <a:headEnd/>
            <a:tailEnd/>
          </a:ln>
        </p:spPr>
        <p:txBody>
          <a:bodyPr/>
          <a:lstStyle>
            <a:lvl1pPr marL="0" indent="0" algn="ctr">
              <a:buFontTx/>
              <a:buNone/>
              <a:defRPr sz="1200" b="1"/>
            </a:lvl1pPr>
          </a:lstStyle>
          <a:p>
            <a:pPr lvl="0"/>
            <a:r>
              <a:rPr lang="fr-FR" noProof="0" dirty="0"/>
              <a:t>METTRE PHOTO</a:t>
            </a:r>
          </a:p>
        </p:txBody>
      </p:sp>
      <p:pic>
        <p:nvPicPr>
          <p:cNvPr id="12" name="Image 11" descr="Une image contenant plafond&#10;&#10;Description générée automatiquement">
            <a:extLst>
              <a:ext uri="{FF2B5EF4-FFF2-40B4-BE49-F238E27FC236}">
                <a16:creationId xmlns="" xmlns:a16="http://schemas.microsoft.com/office/drawing/2014/main" id="{663853A7-DDDF-1FE9-BE2C-FD5453EAEB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4278" y="2"/>
            <a:ext cx="546692" cy="6857999"/>
          </a:xfrm>
          <a:prstGeom prst="rect">
            <a:avLst/>
          </a:prstGeom>
        </p:spPr>
      </p:pic>
      <p:pic>
        <p:nvPicPr>
          <p:cNvPr id="13" name="Image 12" descr="Une image contenant bâtiment, extérieur&#10;&#10;Description générée automatiquement">
            <a:extLst>
              <a:ext uri="{FF2B5EF4-FFF2-40B4-BE49-F238E27FC236}">
                <a16:creationId xmlns="" xmlns:a16="http://schemas.microsoft.com/office/drawing/2014/main" id="{E6D286ED-DB80-9C74-1D65-094A79B63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2035" y="2"/>
            <a:ext cx="546693" cy="6858000"/>
          </a:xfrm>
          <a:prstGeom prst="rect">
            <a:avLst/>
          </a:prstGeom>
        </p:spPr>
      </p:pic>
      <p:pic>
        <p:nvPicPr>
          <p:cNvPr id="14" name="Image 13" descr="Une image contenant herbe, extérieur, arbre, conteneur&#10;&#10;Description générée automatiquement">
            <a:extLst>
              <a:ext uri="{FF2B5EF4-FFF2-40B4-BE49-F238E27FC236}">
                <a16:creationId xmlns="" xmlns:a16="http://schemas.microsoft.com/office/drawing/2014/main" id="{D969CABF-0092-58A2-0320-51DB681241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9793" y="2"/>
            <a:ext cx="546693" cy="6858000"/>
          </a:xfrm>
          <a:prstGeom prst="rect">
            <a:avLst/>
          </a:prstGeom>
        </p:spPr>
      </p:pic>
      <p:pic>
        <p:nvPicPr>
          <p:cNvPr id="15" name="Image 14" descr="Une image contenant extérieur, bâtiment&#10;&#10;Description générée automatiquement">
            <a:extLst>
              <a:ext uri="{FF2B5EF4-FFF2-40B4-BE49-F238E27FC236}">
                <a16:creationId xmlns="" xmlns:a16="http://schemas.microsoft.com/office/drawing/2014/main" id="{2FDEC334-9619-08FC-7B1C-A3D8ACBA03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7550" y="2"/>
            <a:ext cx="546694" cy="6858000"/>
          </a:xfrm>
          <a:prstGeom prst="rect">
            <a:avLst/>
          </a:prstGeom>
        </p:spPr>
      </p:pic>
      <p:pic>
        <p:nvPicPr>
          <p:cNvPr id="16" name="Image 15" descr="Une image contenant plafond&#10;&#10;Description générée automatiquement">
            <a:extLst>
              <a:ext uri="{FF2B5EF4-FFF2-40B4-BE49-F238E27FC236}">
                <a16:creationId xmlns="" xmlns:a16="http://schemas.microsoft.com/office/drawing/2014/main" id="{749D5AB1-2999-D5BD-7B29-8DC12E718B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45308" y="1"/>
            <a:ext cx="546692" cy="685799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4D8AE2CF-D96E-1B2E-41EC-DD2AE31B2423}"/>
              </a:ext>
            </a:extLst>
          </p:cNvPr>
          <p:cNvSpPr txBox="1"/>
          <p:nvPr userDrawn="1"/>
        </p:nvSpPr>
        <p:spPr>
          <a:xfrm>
            <a:off x="918848" y="6421555"/>
            <a:ext cx="67636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LeMoniteurEvent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400" b="1" dirty="0">
                <a:solidFill>
                  <a:srgbClr val="86B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Suivez-nous 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Bâtirpourleclimat</a:t>
            </a:r>
            <a:endParaRPr lang="fr-FR" sz="1400" b="1" dirty="0">
              <a:solidFill>
                <a:schemeClr val="tx1"/>
              </a:solidFill>
            </a:endParaRPr>
          </a:p>
        </p:txBody>
      </p:sp>
      <p:pic>
        <p:nvPicPr>
          <p:cNvPr id="17" name="Image 16" descr="Une image contenant piscine à balles&#10;&#10;Description générée automatiquement">
            <a:extLst>
              <a:ext uri="{FF2B5EF4-FFF2-40B4-BE49-F238E27FC236}">
                <a16:creationId xmlns="" xmlns:a16="http://schemas.microsoft.com/office/drawing/2014/main" id="{9083D696-A929-7336-A182-90B4FBDF9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645" y="6391458"/>
            <a:ext cx="705300" cy="349783"/>
          </a:xfrm>
          <a:prstGeom prst="rect">
            <a:avLst/>
          </a:prstGeom>
        </p:spPr>
      </p:pic>
      <p:pic>
        <p:nvPicPr>
          <p:cNvPr id="18" name="Image 17" descr="Une image contenant texte&#10;&#10;Description générée automatiquement">
            <a:extLst>
              <a:ext uri="{FF2B5EF4-FFF2-40B4-BE49-F238E27FC236}">
                <a16:creationId xmlns="" xmlns:a16="http://schemas.microsoft.com/office/drawing/2014/main" id="{DF13062E-4211-E09B-AEDB-B25FE88D78D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35152"/>
            <a:ext cx="1386077" cy="1386077"/>
          </a:xfrm>
          <a:prstGeom prst="rect">
            <a:avLst/>
          </a:prstGeom>
        </p:spPr>
      </p:pic>
      <p:sp>
        <p:nvSpPr>
          <p:cNvPr id="20" name="Espace réservé du texte 5">
            <a:extLst>
              <a:ext uri="{FF2B5EF4-FFF2-40B4-BE49-F238E27FC236}">
                <a16:creationId xmlns="" xmlns:a16="http://schemas.microsoft.com/office/drawing/2014/main" id="{A1EDA446-1DF7-2A16-284E-738EA77DDE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91501" y="288465"/>
            <a:ext cx="7430201" cy="975256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de la session</a:t>
            </a:r>
          </a:p>
        </p:txBody>
      </p:sp>
    </p:spTree>
    <p:extLst>
      <p:ext uri="{BB962C8B-B14F-4D97-AF65-F5344CB8AC3E}">
        <p14:creationId xmlns:p14="http://schemas.microsoft.com/office/powerpoint/2010/main" val="35644736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LOGOS 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fond&#10;&#10;Description générée automatiquement">
            <a:extLst>
              <a:ext uri="{FF2B5EF4-FFF2-40B4-BE49-F238E27FC236}">
                <a16:creationId xmlns="" xmlns:a16="http://schemas.microsoft.com/office/drawing/2014/main" id="{C3A2D36C-E523-5236-D5CD-A0B19012A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68688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4063C2C-5881-8655-628C-843059CB2677}"/>
              </a:ext>
            </a:extLst>
          </p:cNvPr>
          <p:cNvSpPr/>
          <p:nvPr userDrawn="1"/>
        </p:nvSpPr>
        <p:spPr>
          <a:xfrm>
            <a:off x="1597980" y="276467"/>
            <a:ext cx="8984201" cy="4976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="" xmlns:a16="http://schemas.microsoft.com/office/drawing/2014/main" id="{A888D40F-91B4-8BFC-973F-6CADFA4C61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7025" y="644138"/>
            <a:ext cx="7726113" cy="388087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806731AA-FD94-A48F-087F-BA18AA5482DD}"/>
              </a:ext>
            </a:extLst>
          </p:cNvPr>
          <p:cNvSpPr txBox="1"/>
          <p:nvPr userDrawn="1"/>
        </p:nvSpPr>
        <p:spPr>
          <a:xfrm>
            <a:off x="3025010" y="4330655"/>
            <a:ext cx="6258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4400" b="1" dirty="0">
                <a:solidFill>
                  <a:srgbClr val="86B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votre participation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778492" y="5526617"/>
            <a:ext cx="10623176" cy="871217"/>
          </a:xfrm>
          <a:prstGeom prst="rect">
            <a:avLst/>
          </a:prstGeom>
          <a:solidFill>
            <a:srgbClr val="86BC24"/>
          </a:solidFill>
          <a:ln>
            <a:solidFill>
              <a:srgbClr val="86BC2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/>
              <a:t>RENDEZ-VOUS</a:t>
            </a:r>
            <a:r>
              <a:rPr lang="fr-FR" sz="4000" b="1" baseline="0" dirty="0"/>
              <a:t> SUR L’ESPACE NETWORKING</a:t>
            </a:r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3391498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69" y="2949274"/>
            <a:ext cx="4689856" cy="392582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429718" y="-2"/>
            <a:ext cx="8204617" cy="6875099"/>
          </a:xfrm>
          <a:prstGeom prst="rect">
            <a:avLst/>
          </a:prstGeom>
        </p:spPr>
      </p:pic>
      <p:sp>
        <p:nvSpPr>
          <p:cNvPr id="9" name="Triangle isocèle 8"/>
          <p:cNvSpPr/>
          <p:nvPr userDrawn="1"/>
        </p:nvSpPr>
        <p:spPr>
          <a:xfrm rot="10800000">
            <a:off x="159895" y="-1"/>
            <a:ext cx="7485088" cy="5686269"/>
          </a:xfrm>
          <a:prstGeom prst="triangle">
            <a:avLst/>
          </a:prstGeom>
          <a:solidFill>
            <a:srgbClr val="475A6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10" name="Triangle isocèle 9"/>
          <p:cNvSpPr/>
          <p:nvPr userDrawn="1"/>
        </p:nvSpPr>
        <p:spPr>
          <a:xfrm rot="10800000">
            <a:off x="-34949" y="-3"/>
            <a:ext cx="6900397" cy="4996721"/>
          </a:xfrm>
          <a:prstGeom prst="triangle">
            <a:avLst>
              <a:gd name="adj" fmla="val 48670"/>
            </a:avLst>
          </a:prstGeom>
          <a:solidFill>
            <a:srgbClr val="475A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866" y="395805"/>
            <a:ext cx="3956782" cy="1053244"/>
          </a:xfrm>
          <a:prstGeom prst="rect">
            <a:avLst/>
          </a:prstGeom>
        </p:spPr>
      </p:pic>
      <p:sp>
        <p:nvSpPr>
          <p:cNvPr id="1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5248060" y="6492875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7673DB82-E7CD-418F-88A2-C18800B18F4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6476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1600"/>
            <a:ext cx="12192000" cy="406400"/>
          </a:xfrm>
          <a:prstGeom prst="rect">
            <a:avLst/>
          </a:prstGeom>
        </p:spPr>
      </p:pic>
      <p:sp>
        <p:nvSpPr>
          <p:cNvPr id="3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4724400" y="647700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7673DB82-E7CD-418F-88A2-C18800B18F4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9829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 class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1600"/>
            <a:ext cx="12192000" cy="406400"/>
          </a:xfrm>
          <a:prstGeom prst="rect">
            <a:avLst/>
          </a:prstGeom>
        </p:spPr>
      </p:pic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724400" y="6472238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5C756386-9C79-41D3-9391-205C4C9CBB5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7710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1295-2B86-4AB6-87E8-2F3F94A94906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D09E-CBA7-4AF2-BFE3-54BFDA13F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621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1295-2B86-4AB6-87E8-2F3F94A94906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D09E-CBA7-4AF2-BFE3-54BFDA13F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9237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1295-2B86-4AB6-87E8-2F3F94A94906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D09E-CBA7-4AF2-BFE3-54BFDA13F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8415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1295-2B86-4AB6-87E8-2F3F94A94906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D09E-CBA7-4AF2-BFE3-54BFDA13F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9741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1295-2B86-4AB6-87E8-2F3F94A94906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D09E-CBA7-4AF2-BFE3-54BFDA13F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671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1295-2B86-4AB6-87E8-2F3F94A94906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D09E-CBA7-4AF2-BFE3-54BFDA13F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6166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1295-2B86-4AB6-87E8-2F3F94A94906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D09E-CBA7-4AF2-BFE3-54BFDA13F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3876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1295-2B86-4AB6-87E8-2F3F94A94906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D09E-CBA7-4AF2-BFE3-54BFDA13F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3832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A1295-2B86-4AB6-87E8-2F3F94A94906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D09E-CBA7-4AF2-BFE3-54BFDA13F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5760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6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jpeg"/><Relationship Id="rId26" Type="http://schemas.openxmlformats.org/officeDocument/2006/relationships/image" Target="../media/image43.png"/><Relationship Id="rId3" Type="http://schemas.openxmlformats.org/officeDocument/2006/relationships/image" Target="../media/image20.jpeg"/><Relationship Id="rId21" Type="http://schemas.openxmlformats.org/officeDocument/2006/relationships/image" Target="../media/image38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jpeg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20" Type="http://schemas.openxmlformats.org/officeDocument/2006/relationships/image" Target="../media/image37.jpe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24" Type="http://schemas.openxmlformats.org/officeDocument/2006/relationships/image" Target="../media/image41.pn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23" Type="http://schemas.openxmlformats.org/officeDocument/2006/relationships/image" Target="../media/image40.png"/><Relationship Id="rId28" Type="http://schemas.openxmlformats.org/officeDocument/2006/relationships/image" Target="../media/image45.png"/><Relationship Id="rId10" Type="http://schemas.openxmlformats.org/officeDocument/2006/relationships/image" Target="../media/image27.png"/><Relationship Id="rId19" Type="http://schemas.openxmlformats.org/officeDocument/2006/relationships/image" Target="../media/image36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png"/><Relationship Id="rId30" Type="http://schemas.openxmlformats.org/officeDocument/2006/relationships/image" Target="../media/image4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856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0D053AAF-1338-48FB-B9F4-7DE329F89189}"/>
              </a:ext>
            </a:extLst>
          </p:cNvPr>
          <p:cNvSpPr txBox="1"/>
          <p:nvPr/>
        </p:nvSpPr>
        <p:spPr>
          <a:xfrm>
            <a:off x="2469030" y="343734"/>
            <a:ext cx="9321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4400">
                <a:solidFill>
                  <a:srgbClr val="4B5D6B"/>
                </a:solidFill>
                <a:latin typeface="Century Gothic" panose="020B0502020202020204" pitchFamily="34" charset="0"/>
              </a:defRPr>
            </a:lvl1pPr>
          </a:lstStyle>
          <a:p>
            <a:pPr algn="ctr" defTabSz="609630">
              <a:defRPr/>
            </a:pPr>
            <a:r>
              <a:rPr lang="fr-FR" sz="2933" b="1" dirty="0"/>
              <a:t>ZOOM sur les 7 flux Agence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5A66DE03-20FF-4EEC-B5AA-8E250D905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969" y="1064795"/>
            <a:ext cx="8876631" cy="499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96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71033C99-9CDD-4C07-BCB4-38ADC7E73C43}"/>
              </a:ext>
            </a:extLst>
          </p:cNvPr>
          <p:cNvSpPr txBox="1"/>
          <p:nvPr/>
        </p:nvSpPr>
        <p:spPr>
          <a:xfrm>
            <a:off x="2469030" y="343734"/>
            <a:ext cx="9321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4400">
                <a:solidFill>
                  <a:srgbClr val="4B5D6B"/>
                </a:solidFill>
                <a:latin typeface="Century Gothic" panose="020B0502020202020204" pitchFamily="34" charset="0"/>
              </a:defRPr>
            </a:lvl1pPr>
          </a:lstStyle>
          <a:p>
            <a:pPr algn="ctr"/>
            <a:r>
              <a:rPr lang="fr-FR" sz="2933" b="1" dirty="0"/>
              <a:t>Espace de collecte 7 flux Magasin</a:t>
            </a:r>
          </a:p>
        </p:txBody>
      </p:sp>
      <p:pic>
        <p:nvPicPr>
          <p:cNvPr id="6" name="Image 5" descr="Une image contenant équipement électronique, circuit&#10;&#10;Description générée automatiquement">
            <a:extLst>
              <a:ext uri="{FF2B5EF4-FFF2-40B4-BE49-F238E27FC236}">
                <a16:creationId xmlns="" xmlns:a16="http://schemas.microsoft.com/office/drawing/2014/main" id="{D1259209-B576-4EA1-947B-A1F4D854C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09" y="1008774"/>
            <a:ext cx="8252065" cy="3966814"/>
          </a:xfrm>
          <a:prstGeom prst="rect">
            <a:avLst/>
          </a:prstGeom>
        </p:spPr>
      </p:pic>
      <p:pic>
        <p:nvPicPr>
          <p:cNvPr id="9" name="Image 8" descr="Une image contenant texte, boîtier&#10;&#10;Description générée automatiquement">
            <a:extLst>
              <a:ext uri="{FF2B5EF4-FFF2-40B4-BE49-F238E27FC236}">
                <a16:creationId xmlns="" xmlns:a16="http://schemas.microsoft.com/office/drawing/2014/main" id="{4B55F6C3-5518-43EA-8938-6FA950778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811" y="3181823"/>
            <a:ext cx="4742050" cy="266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97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0D053AAF-1338-48FB-B9F4-7DE329F89189}"/>
              </a:ext>
            </a:extLst>
          </p:cNvPr>
          <p:cNvSpPr txBox="1"/>
          <p:nvPr/>
        </p:nvSpPr>
        <p:spPr>
          <a:xfrm>
            <a:off x="2469030" y="343734"/>
            <a:ext cx="9321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4400">
                <a:solidFill>
                  <a:srgbClr val="4B5D6B"/>
                </a:solidFill>
                <a:latin typeface="Century Gothic" panose="020B0502020202020204" pitchFamily="34" charset="0"/>
              </a:defRPr>
            </a:lvl1pPr>
          </a:lstStyle>
          <a:p>
            <a:pPr algn="ctr" defTabSz="609630">
              <a:defRPr/>
            </a:pPr>
            <a:r>
              <a:rPr lang="fr-FR" sz="2933" b="1" dirty="0"/>
              <a:t>ZOOM sur les 7 flux Magasin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6AE0405D-7F32-407D-B094-8BA48B93E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06" y="966881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87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301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8F243F12-D1FE-0934-841E-C9A73FB8477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591501" y="288464"/>
            <a:ext cx="7430201" cy="1314557"/>
          </a:xfrm>
        </p:spPr>
        <p:txBody>
          <a:bodyPr>
            <a:noAutofit/>
          </a:bodyPr>
          <a:lstStyle/>
          <a:p>
            <a:r>
              <a:rPr lang="fr-FR" sz="2400" dirty="0"/>
              <a:t>Le point de vue du négociant</a:t>
            </a:r>
          </a:p>
          <a:p>
            <a:r>
              <a:rPr lang="fr-FR" sz="2400" dirty="0"/>
              <a:t>La REP : une opportunité de service à saisir </a:t>
            </a:r>
          </a:p>
          <a:p>
            <a:endParaRPr lang="fr-FR" sz="2200" dirty="0"/>
          </a:p>
        </p:txBody>
      </p:sp>
      <p:sp>
        <p:nvSpPr>
          <p:cNvPr id="4" name="Espace réservé du texte 14">
            <a:extLst>
              <a:ext uri="{FF2B5EF4-FFF2-40B4-BE49-F238E27FC236}">
                <a16:creationId xmlns="" xmlns:a16="http://schemas.microsoft.com/office/drawing/2014/main" id="{7C1C275E-66F3-F0DB-69F2-827715D7222B}"/>
              </a:ext>
            </a:extLst>
          </p:cNvPr>
          <p:cNvSpPr txBox="1">
            <a:spLocks/>
          </p:cNvSpPr>
          <p:nvPr/>
        </p:nvSpPr>
        <p:spPr bwMode="auto">
          <a:xfrm>
            <a:off x="4120444" y="2921214"/>
            <a:ext cx="4746978" cy="136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fr-FR" altLang="fr-FR" sz="2500" b="1" dirty="0">
                <a:latin typeface="Arial"/>
                <a:ea typeface="ＭＳ Ｐゴシック"/>
                <a:cs typeface="Arial"/>
              </a:rPr>
              <a:t>Laurent CHAMEROY</a:t>
            </a:r>
            <a:endParaRPr lang="fr-FR" altLang="fr-FR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fr-FR" altLang="fr-FR" sz="2500" i="1" dirty="0">
                <a:latin typeface="Arial" panose="020B0604020202020204" pitchFamily="34" charset="0"/>
                <a:cs typeface="Arial" panose="020B0604020202020204" pitchFamily="34" charset="0"/>
              </a:rPr>
              <a:t>Directeur général et financier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fr-FR" altLang="fr-FR" sz="2500" b="1" dirty="0">
                <a:solidFill>
                  <a:srgbClr val="86B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GROUPE SAMSE</a:t>
            </a:r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" r="54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8840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191097" y="4412919"/>
            <a:ext cx="5676276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334" b="1" dirty="0">
                <a:solidFill>
                  <a:srgbClr val="475A69"/>
                </a:solidFill>
                <a:latin typeface="Century Gothic" panose="020B0502020202020204" pitchFamily="34" charset="0"/>
              </a:rPr>
              <a:t>Bâtir pour le Climat 2022</a:t>
            </a:r>
          </a:p>
        </p:txBody>
      </p:sp>
    </p:spTree>
    <p:extLst>
      <p:ext uri="{BB962C8B-B14F-4D97-AF65-F5344CB8AC3E}">
        <p14:creationId xmlns:p14="http://schemas.microsoft.com/office/powerpoint/2010/main" val="3122556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88" b="5971"/>
          <a:stretch/>
        </p:blipFill>
        <p:spPr>
          <a:xfrm>
            <a:off x="0" y="0"/>
            <a:ext cx="2252133" cy="6451600"/>
          </a:xfrm>
          <a:prstGeom prst="rect">
            <a:avLst/>
          </a:prstGeom>
        </p:spPr>
      </p:pic>
      <p:sp>
        <p:nvSpPr>
          <p:cNvPr id="6" name="Triangle isocèle 5"/>
          <p:cNvSpPr/>
          <p:nvPr/>
        </p:nvSpPr>
        <p:spPr>
          <a:xfrm rot="5400000">
            <a:off x="-262558" y="1763833"/>
            <a:ext cx="3457572" cy="2923935"/>
          </a:xfrm>
          <a:prstGeom prst="triangle">
            <a:avLst>
              <a:gd name="adj" fmla="val 49292"/>
            </a:avLst>
          </a:prstGeom>
          <a:solidFill>
            <a:srgbClr val="475A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7" name="ZoneTexte 6"/>
          <p:cNvSpPr txBox="1"/>
          <p:nvPr/>
        </p:nvSpPr>
        <p:spPr>
          <a:xfrm>
            <a:off x="2626659" y="100449"/>
            <a:ext cx="8946777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33" b="1" dirty="0">
                <a:solidFill>
                  <a:srgbClr val="4B5D6B"/>
                </a:solidFill>
                <a:latin typeface="Century Gothic" panose="020B0502020202020204" pitchFamily="34" charset="0"/>
              </a:rPr>
              <a:t>Un groupe multirégional et indépendant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828" y="613410"/>
            <a:ext cx="4388570" cy="436790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56" y="4446701"/>
            <a:ext cx="4681481" cy="182857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FFB89B09-60A4-44FC-95E1-70F5AEF60B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087" y="579436"/>
            <a:ext cx="4667513" cy="421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06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8074823" y="620780"/>
            <a:ext cx="3815901" cy="1991577"/>
            <a:chOff x="7629067" y="896992"/>
            <a:chExt cx="2522592" cy="1507946"/>
          </a:xfrm>
        </p:grpSpPr>
        <p:sp>
          <p:nvSpPr>
            <p:cNvPr id="12" name="TextBox 11"/>
            <p:cNvSpPr txBox="1"/>
            <p:nvPr/>
          </p:nvSpPr>
          <p:spPr>
            <a:xfrm>
              <a:off x="7629067" y="896992"/>
              <a:ext cx="2520000" cy="633768"/>
            </a:xfrm>
            <a:prstGeom prst="rect">
              <a:avLst/>
            </a:prstGeom>
            <a:solidFill>
              <a:srgbClr val="4B5D6B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defTabSz="484766">
                <a:spcAft>
                  <a:spcPts val="200"/>
                </a:spcAft>
              </a:pPr>
              <a:r>
                <a:rPr lang="fr-FR" sz="2133" b="1" dirty="0">
                  <a:solidFill>
                    <a:prstClr val="white"/>
                  </a:solidFill>
                  <a:latin typeface="Century Gothic" panose="020B0502020202020204" pitchFamily="34" charset="0"/>
                  <a:cs typeface="Times New Roman" pitchFamily="18" charset="0"/>
                </a:rPr>
                <a:t>Bricolage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31659" y="1579139"/>
              <a:ext cx="2520000" cy="825799"/>
            </a:xfrm>
            <a:prstGeom prst="rect">
              <a:avLst/>
            </a:prstGeom>
            <a:solidFill>
              <a:srgbClr val="5B9BD5">
                <a:alpha val="10196"/>
              </a:srgbClr>
            </a:solidFill>
            <a:ln>
              <a:solidFill>
                <a:srgbClr val="4B5D6B"/>
              </a:solidFill>
            </a:ln>
          </p:spPr>
          <p:txBody>
            <a:bodyPr wrap="square" lIns="60000" tIns="144000" rIns="0" bIns="0" rtlCol="0" anchor="t" anchorCtr="0">
              <a:noAutofit/>
            </a:bodyPr>
            <a:lstStyle/>
            <a:p>
              <a:pPr>
                <a:spcAft>
                  <a:spcPts val="2800"/>
                </a:spcAft>
              </a:pPr>
              <a:endParaRPr lang="fr-FR" sz="533" dirty="0">
                <a:solidFill>
                  <a:prstClr val="black"/>
                </a:solidFill>
              </a:endParaRPr>
            </a:p>
          </p:txBody>
        </p:sp>
        <p:pic>
          <p:nvPicPr>
            <p:cNvPr id="28" name="Picture 57" descr="ENTREPOTLOGO petit_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8145" y="1818235"/>
              <a:ext cx="1076398" cy="315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AutoShape 4" descr="data:image/jpg;base64,%20/9j/4AAQSkZJRgABAQEAYABgAAD/2wBDAAUDBAQEAwUEBAQFBQUGBwwIBwcHBw8LCwkMEQ8SEhEPERETFhwXExQaFRERGCEYGh0dHx8fExciJCIeJBweHx7/2wBDAQUFBQcGBw4ICA4eFBEUHh4eHh4eHh4eHh4eHh4eHh4eHh4eHh4eHh4eHh4eHh4eHh4eHh4eHh4eHh4eHh4eHh7/wAARCAATAF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O8caPqc3jOx1bTJo7Qta/wBn3DyTqgmgkLFwgzkyIRGy8Y5IzyawNF0vx5p2g6NpkEE1nY2FnZxy+Xdwbd0bW5kwwOcYFwDnOfXkAZPxMlh8P/Fi18WeI7GHW/B2tWa6QZmUSDTpS3UDsGI5I56+gBsaFCNb+MI8BrvPhbwVpsP+iucrdXLKuxpR/EFBJAPGRmu76n7infS1/wDget7I4/rXvONtb2/4Ppa7NS007xnNo8k3mMBcQS3E0ebQxS3ZaIAE/NuTiUgkg42g4wBVt5viIbiWZVdbZrgiPNxbHau+M8nPIwsnv8447jz7TbiS48O/HC8tFUeHA00dlGq/uvOSJhKyDoMnaTjviur8CHSbj4O+HV1O3jPh7TbG2muB5W43t0ApWNF/ixIRn+8+F7Nl1MFyK9+qX3q/39LChi+Z2t0b+52+7qX/ABh471D4c+CdV1PxIr3V+9y40iJpEJnRgCgYJ02Zw56HHB+YV1/grULzUvhvpGq6leGO7udLiuLi4VVG1mjDMwBGB16YxXhP7RS+Jh8N9U1TxDoEVrNf3cEUcwvlk+zQK5aOBUC8dMsc8t7Bcd98Qda/4Rf9mJbhH2TSaHbWcPrvljVOPoCT+FbPCR9jTUfilK19+3+ZksTL2s3LaMb2OH8LfEP4kaz8MvFfjn/hI7WK30afbZRyadHtuVGCwYjBBwygY7mur1r4oatP+zjF8QraVdK1ZgEWNYlkjkl83yyAHB+U4Leo9TWf8NPhF/a/wd0LSNc8QapDpV2i6hc6bbLHGsjOd6hn27yMbeM9R7Cs/wDaZs7Vk8B/CnQYVtbe8vUxBF0jjUiNf/Q3OT/dzXXbDVcQqcUtJX205UtvO9jmTr06DqSb1jbfq3v5WG+IviT8QvBvhrwP4k1TUrTVDr43XemvZLGyqdrDy2XBztYdc84+lelfF74kQ+CbbT7Cwsv7S8RatIIdOsd2AWJA3PjkKCQPc/iR5p8NLGDUf2hNe0Dxqz6xeaBGraA10QFghVgV2xrhC214znHUZqJoJ9e/bWMeoBjDpNuJLdG6BVgBUj/gchapnQoyqe9H4YuTtonfVL8bXHGtVjD3X8TUVfW3dnVfFfXPHXw58IWHi6fxLHqlyLuKK/05rSNLV1cHKxEDzFwRwSxz1PpUP/DSngf/AJ9778hWZ+1dNd+JtU8L/DPRP32o3919qmVefKQAqrN6Dl2PstbP/DO/g7/npN+QqIRwioQliV7zvtpp5/oVOWK9tKOHeitvrqeaeDtSvtc1jw34K1a6kvNAk1JZ3tJDkM4/ect94jeSduce2K6/446heeFfia914fuG0+fW9KVdRki6zbH2Kec7WCkjcuD70UV1zivrUY20af8AX4I5oSf1aUuqaPRvEHh/R9M+DVzoNhYx2+mtZrG0KE/MHYb8nOSTk5Oc89a5X4ou+m+PvCGk2DG20+xMMltaxfLEjBigO0cHC8DOcduaKK8vCycpe87/ABfkj0cSlGOn938yr+1Eg1FdM0a8LyWDD7Q0IcqDIMgEkYJ4J9q434jyza14J8MaNqc0txYJaLIITIVBZSyKSRgnC8cmiiu7CaUqXz/U48V/EqfL9D3j4S3Vxd+ANMkuJDI6x+WCf7qnAH5AV4P4unnufjANennlfUbC78m1mLnESBiAoX7uPmPbvRRWGDX7+p8zbFN+xp/I6b4jW8WnfHrTNesQ1vqMkECPMjkb1bKEFc4Py8dOwo/aodvDGo6D420E/YPECyNbfbY/vNFj7rKcqw5PUGiitcPrWoJ9Vb5dvQzr6UqzXR3+Z0v7Otja6h4fl8aX0X2rxDqTlbq/lYtI6jGFGeFXp8qgDgccV6vRRXl41v28/U9HBr9xH0P/2Q=="/>
          <p:cNvSpPr>
            <a:spLocks noChangeAspect="1" noChangeArrowheads="1"/>
          </p:cNvSpPr>
          <p:nvPr/>
        </p:nvSpPr>
        <p:spPr bwMode="auto">
          <a:xfrm>
            <a:off x="1767417" y="5293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3" name="AutoShape 4" descr="http://cumulus2.samse.fr/CIP/preview/image/portals-general-access/58149"/>
          <p:cNvSpPr>
            <a:spLocks noChangeAspect="1" noChangeArrowheads="1"/>
          </p:cNvSpPr>
          <p:nvPr/>
        </p:nvSpPr>
        <p:spPr bwMode="auto">
          <a:xfrm>
            <a:off x="1566333" y="-91017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835" y="1524520"/>
            <a:ext cx="3814614" cy="4909146"/>
          </a:xfrm>
          <a:prstGeom prst="rect">
            <a:avLst/>
          </a:prstGeom>
          <a:solidFill>
            <a:srgbClr val="90A3B2">
              <a:alpha val="30196"/>
            </a:srgbClr>
          </a:solidFill>
          <a:ln>
            <a:solidFill>
              <a:srgbClr val="4B5D6B"/>
            </a:solidFill>
          </a:ln>
        </p:spPr>
        <p:txBody>
          <a:bodyPr wrap="square" lIns="0" tIns="72000" rIns="0" bIns="0" rtlCol="0" anchor="t" anchorCtr="0">
            <a:noAutofit/>
          </a:bodyPr>
          <a:lstStyle/>
          <a:p>
            <a:pPr algn="ctr">
              <a:spcAft>
                <a:spcPts val="8000"/>
              </a:spcAft>
            </a:pPr>
            <a:endParaRPr lang="fr-FR" sz="533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749" y="1045746"/>
            <a:ext cx="3814614" cy="411735"/>
          </a:xfrm>
          <a:prstGeom prst="rect">
            <a:avLst/>
          </a:prstGeom>
          <a:solidFill>
            <a:srgbClr val="4B5D6B"/>
          </a:solidFill>
          <a:ln>
            <a:solidFill>
              <a:srgbClr val="4B5D6B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 defTabSz="484766">
              <a:spcAft>
                <a:spcPts val="200"/>
              </a:spcAft>
            </a:pPr>
            <a:r>
              <a:rPr lang="fr-FR" sz="1333" b="1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Multi-spécialistes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F5FFBFB-D90E-4490-A9D2-463812FDC3AD}"/>
              </a:ext>
            </a:extLst>
          </p:cNvPr>
          <p:cNvSpPr txBox="1"/>
          <p:nvPr/>
        </p:nvSpPr>
        <p:spPr>
          <a:xfrm>
            <a:off x="1799740" y="5462263"/>
            <a:ext cx="386487" cy="2051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733" dirty="0">
                <a:solidFill>
                  <a:prstClr val="black"/>
                </a:solidFill>
              </a:rPr>
              <a:t>(1)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2069DA29-EB8D-4B20-B762-05F1C3F3E816}"/>
              </a:ext>
            </a:extLst>
          </p:cNvPr>
          <p:cNvSpPr txBox="1"/>
          <p:nvPr/>
        </p:nvSpPr>
        <p:spPr>
          <a:xfrm>
            <a:off x="3515089" y="5427407"/>
            <a:ext cx="386487" cy="2051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733" dirty="0">
                <a:solidFill>
                  <a:prstClr val="black"/>
                </a:solidFill>
              </a:rPr>
              <a:t>(1)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2762" y="1511803"/>
            <a:ext cx="3777209" cy="4903531"/>
          </a:xfrm>
          <a:prstGeom prst="rect">
            <a:avLst/>
          </a:prstGeom>
          <a:solidFill>
            <a:srgbClr val="90A3B2">
              <a:alpha val="10196"/>
            </a:srgbClr>
          </a:solidFill>
          <a:ln>
            <a:solidFill>
              <a:srgbClr val="4B5D6B"/>
            </a:solidFill>
          </a:ln>
        </p:spPr>
        <p:txBody>
          <a:bodyPr wrap="square" lIns="60000" tIns="240000" rIns="0" bIns="0" rtlCol="0" anchor="t" anchorCtr="0">
            <a:noAutofit/>
          </a:bodyPr>
          <a:lstStyle/>
          <a:p>
            <a:pPr>
              <a:spcAft>
                <a:spcPts val="3600"/>
              </a:spcAft>
            </a:pPr>
            <a:endParaRPr lang="fr-FR" sz="533" b="1" dirty="0">
              <a:solidFill>
                <a:srgbClr val="4B5D6B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04142" y="1052499"/>
            <a:ext cx="3777209" cy="411264"/>
          </a:xfrm>
          <a:prstGeom prst="rect">
            <a:avLst/>
          </a:prstGeom>
          <a:solidFill>
            <a:srgbClr val="4B5D6B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fr-FR" sz="1333" b="1" dirty="0">
                <a:solidFill>
                  <a:prstClr val="white"/>
                </a:solidFill>
                <a:latin typeface="Century Gothic" panose="020B0502020202020204" pitchFamily="34" charset="0"/>
              </a:rPr>
              <a:t>Spécialistes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824C289F-0DC9-4D56-85C6-2D1396BD9CA8}"/>
              </a:ext>
            </a:extLst>
          </p:cNvPr>
          <p:cNvSpPr/>
          <p:nvPr/>
        </p:nvSpPr>
        <p:spPr>
          <a:xfrm>
            <a:off x="5103757" y="1504806"/>
            <a:ext cx="197797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u="sng" dirty="0">
                <a:solidFill>
                  <a:srgbClr val="3C4B56"/>
                </a:solidFill>
                <a:cs typeface="Arial" pitchFamily="34" charset="0"/>
              </a:rPr>
              <a:t>TP | Adduction d’eau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824C289F-0DC9-4D56-85C6-2D1396BD9CA8}"/>
              </a:ext>
            </a:extLst>
          </p:cNvPr>
          <p:cNvSpPr/>
          <p:nvPr/>
        </p:nvSpPr>
        <p:spPr>
          <a:xfrm>
            <a:off x="5366195" y="2850146"/>
            <a:ext cx="14531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u="sng" dirty="0">
                <a:solidFill>
                  <a:srgbClr val="3C4B56"/>
                </a:solidFill>
                <a:cs typeface="Arial" pitchFamily="34" charset="0"/>
              </a:rPr>
              <a:t>Bois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824C289F-0DC9-4D56-85C6-2D1396BD9CA8}"/>
              </a:ext>
            </a:extLst>
          </p:cNvPr>
          <p:cNvSpPr/>
          <p:nvPr/>
        </p:nvSpPr>
        <p:spPr>
          <a:xfrm>
            <a:off x="6233579" y="4331461"/>
            <a:ext cx="13806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u="sng" dirty="0">
                <a:solidFill>
                  <a:srgbClr val="3C4B56"/>
                </a:solidFill>
                <a:cs typeface="Arial" pitchFamily="34" charset="0"/>
              </a:rPr>
              <a:t>Menuiserie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824C289F-0DC9-4D56-85C6-2D1396BD9CA8}"/>
              </a:ext>
            </a:extLst>
          </p:cNvPr>
          <p:cNvSpPr/>
          <p:nvPr/>
        </p:nvSpPr>
        <p:spPr>
          <a:xfrm>
            <a:off x="4399932" y="4331461"/>
            <a:ext cx="11920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u="sng" dirty="0">
                <a:solidFill>
                  <a:srgbClr val="3C4B56"/>
                </a:solidFill>
                <a:cs typeface="Arial" pitchFamily="34" charset="0"/>
              </a:rPr>
              <a:t>Carrelage</a:t>
            </a:r>
          </a:p>
        </p:txBody>
      </p:sp>
      <p:pic>
        <p:nvPicPr>
          <p:cNvPr id="33" name="Picture 8" descr="logo Christaud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00" y="1903194"/>
            <a:ext cx="1082977" cy="22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logo billma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540" y="2277380"/>
            <a:ext cx="945392" cy="32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logo BTP Eau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735" y="2203232"/>
            <a:ext cx="632463" cy="37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4" descr="Celestin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750" y="1880686"/>
            <a:ext cx="874238" cy="22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0" descr="Henr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146" y="3226670"/>
            <a:ext cx="718238" cy="41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2" descr="logo Bois Mauris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867" y="3240906"/>
            <a:ext cx="970612" cy="37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OllierBois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011" y="3619446"/>
            <a:ext cx="688991" cy="56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8" descr="logo Socobois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34" y="3500974"/>
            <a:ext cx="961995" cy="28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4" descr="Care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455" y="5289543"/>
            <a:ext cx="902287" cy="32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Rectangle 111">
            <a:extLst>
              <a:ext uri="{FF2B5EF4-FFF2-40B4-BE49-F238E27FC236}">
                <a16:creationId xmlns="" xmlns:a16="http://schemas.microsoft.com/office/drawing/2014/main" id="{824C289F-0DC9-4D56-85C6-2D1396BD9CA8}"/>
              </a:ext>
            </a:extLst>
          </p:cNvPr>
          <p:cNvSpPr/>
          <p:nvPr/>
        </p:nvSpPr>
        <p:spPr>
          <a:xfrm>
            <a:off x="6026269" y="5382429"/>
            <a:ext cx="1795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u="sng" dirty="0">
                <a:solidFill>
                  <a:srgbClr val="3C4B56"/>
                </a:solidFill>
                <a:cs typeface="Arial" pitchFamily="34" charset="0"/>
              </a:rPr>
              <a:t>Plaque de plâtre </a:t>
            </a:r>
          </a:p>
          <a:p>
            <a:pPr algn="ctr"/>
            <a:r>
              <a:rPr lang="fr-FR" sz="1000" b="1" u="sng" dirty="0">
                <a:solidFill>
                  <a:srgbClr val="3C4B56"/>
                </a:solidFill>
                <a:cs typeface="Arial" pitchFamily="34" charset="0"/>
              </a:rPr>
              <a:t>Plafond et isolation</a:t>
            </a:r>
          </a:p>
        </p:txBody>
      </p:sp>
      <p:pic>
        <p:nvPicPr>
          <p:cNvPr id="1040" name="Picture 16" descr="Remat à Grenoble (Moirans) et Lyon (Saint-Quentin-Fallavier)">
            <a:extLst>
              <a:ext uri="{FF2B5EF4-FFF2-40B4-BE49-F238E27FC236}">
                <a16:creationId xmlns="" xmlns:a16="http://schemas.microsoft.com/office/drawing/2014/main" id="{DD1AA403-57A6-476E-BDA4-51A2D1BE7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028" y="4736190"/>
            <a:ext cx="746970" cy="1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F1686D0-ED0B-474D-BB5E-28C68D00D621}"/>
              </a:ext>
            </a:extLst>
          </p:cNvPr>
          <p:cNvSpPr/>
          <p:nvPr/>
        </p:nvSpPr>
        <p:spPr>
          <a:xfrm>
            <a:off x="4348829" y="4641628"/>
            <a:ext cx="1294268" cy="1704813"/>
          </a:xfrm>
          <a:prstGeom prst="rect">
            <a:avLst/>
          </a:prstGeom>
          <a:noFill/>
          <a:ln>
            <a:solidFill>
              <a:srgbClr val="4B5D6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>
              <a:solidFill>
                <a:prstClr val="white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99ACC3C0-8EED-4DD5-9C61-3AF08A9D896C}"/>
              </a:ext>
            </a:extLst>
          </p:cNvPr>
          <p:cNvSpPr/>
          <p:nvPr/>
        </p:nvSpPr>
        <p:spPr>
          <a:xfrm>
            <a:off x="6122964" y="4641630"/>
            <a:ext cx="1601853" cy="717471"/>
          </a:xfrm>
          <a:prstGeom prst="rect">
            <a:avLst/>
          </a:prstGeom>
          <a:noFill/>
          <a:ln>
            <a:solidFill>
              <a:srgbClr val="4B5D6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>
              <a:solidFill>
                <a:prstClr val="white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="" xmlns:a16="http://schemas.microsoft.com/office/drawing/2014/main" id="{E658D181-7450-4233-AF56-9EB363531C88}"/>
              </a:ext>
            </a:extLst>
          </p:cNvPr>
          <p:cNvSpPr/>
          <p:nvPr/>
        </p:nvSpPr>
        <p:spPr>
          <a:xfrm>
            <a:off x="6122964" y="5846702"/>
            <a:ext cx="1601853" cy="482691"/>
          </a:xfrm>
          <a:prstGeom prst="rect">
            <a:avLst/>
          </a:prstGeom>
          <a:noFill/>
          <a:ln>
            <a:solidFill>
              <a:srgbClr val="4B5D6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>
              <a:solidFill>
                <a:prstClr val="white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="" xmlns:a16="http://schemas.microsoft.com/office/drawing/2014/main" id="{C6AF9926-D75C-46C2-BA8D-C342110FB85F}"/>
              </a:ext>
            </a:extLst>
          </p:cNvPr>
          <p:cNvSpPr/>
          <p:nvPr/>
        </p:nvSpPr>
        <p:spPr>
          <a:xfrm>
            <a:off x="4245261" y="1782790"/>
            <a:ext cx="3643269" cy="927191"/>
          </a:xfrm>
          <a:prstGeom prst="rect">
            <a:avLst/>
          </a:prstGeom>
          <a:noFill/>
          <a:ln>
            <a:solidFill>
              <a:srgbClr val="4B5D6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>
              <a:solidFill>
                <a:prstClr val="white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="" xmlns:a16="http://schemas.microsoft.com/office/drawing/2014/main" id="{6E571658-B369-4849-B4B1-982B1FFC738E}"/>
              </a:ext>
            </a:extLst>
          </p:cNvPr>
          <p:cNvSpPr/>
          <p:nvPr/>
        </p:nvSpPr>
        <p:spPr>
          <a:xfrm>
            <a:off x="4245261" y="3111738"/>
            <a:ext cx="3643269" cy="1105321"/>
          </a:xfrm>
          <a:prstGeom prst="rect">
            <a:avLst/>
          </a:prstGeom>
          <a:noFill/>
          <a:ln>
            <a:solidFill>
              <a:srgbClr val="4B5D6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>
              <a:solidFill>
                <a:prstClr val="white"/>
              </a:solidFill>
            </a:endParaRPr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247" y="5845987"/>
            <a:ext cx="939741" cy="445400"/>
          </a:xfrm>
          <a:prstGeom prst="rect">
            <a:avLst/>
          </a:prstGeom>
        </p:spPr>
      </p:pic>
      <p:sp>
        <p:nvSpPr>
          <p:cNvPr id="83" name="TextBox 58">
            <a:extLst>
              <a:ext uri="{FF2B5EF4-FFF2-40B4-BE49-F238E27FC236}">
                <a16:creationId xmlns="" xmlns:a16="http://schemas.microsoft.com/office/drawing/2014/main" id="{550E8BBB-2127-4C7F-B889-4228ECF63037}"/>
              </a:ext>
            </a:extLst>
          </p:cNvPr>
          <p:cNvSpPr txBox="1"/>
          <p:nvPr/>
        </p:nvSpPr>
        <p:spPr>
          <a:xfrm>
            <a:off x="284568" y="6492300"/>
            <a:ext cx="10335231" cy="24622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defTabSz="519139"/>
            <a:r>
              <a:rPr lang="fr-FR" sz="1000" dirty="0">
                <a:solidFill>
                  <a:schemeClr val="bg1"/>
                </a:solidFill>
              </a:rPr>
              <a:t>Note :		1. Enseignes affiliées à l’enseigne SAMSE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065" y="4932164"/>
            <a:ext cx="537952" cy="358803"/>
          </a:xfrm>
          <a:prstGeom prst="rect">
            <a:avLst/>
          </a:prstGeom>
        </p:spPr>
      </p:pic>
      <p:sp>
        <p:nvSpPr>
          <p:cNvPr id="67" name="ZoneTexte 66">
            <a:extLst>
              <a:ext uri="{FF2B5EF4-FFF2-40B4-BE49-F238E27FC236}">
                <a16:creationId xmlns="" xmlns:a16="http://schemas.microsoft.com/office/drawing/2014/main" id="{4ECC2F3A-7409-4799-8677-F4F45F798A7B}"/>
              </a:ext>
            </a:extLst>
          </p:cNvPr>
          <p:cNvSpPr txBox="1"/>
          <p:nvPr/>
        </p:nvSpPr>
        <p:spPr>
          <a:xfrm>
            <a:off x="2465363" y="81509"/>
            <a:ext cx="73152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33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Une famille d’enseignes</a:t>
            </a:r>
          </a:p>
        </p:txBody>
      </p:sp>
      <p:sp>
        <p:nvSpPr>
          <p:cNvPr id="63" name="TextBox 7"/>
          <p:cNvSpPr txBox="1"/>
          <p:nvPr/>
        </p:nvSpPr>
        <p:spPr>
          <a:xfrm>
            <a:off x="289749" y="614407"/>
            <a:ext cx="7691602" cy="411735"/>
          </a:xfrm>
          <a:prstGeom prst="rect">
            <a:avLst/>
          </a:prstGeom>
          <a:solidFill>
            <a:srgbClr val="4B5D6B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 defTabSz="484766">
              <a:spcAft>
                <a:spcPts val="200"/>
              </a:spcAft>
            </a:pPr>
            <a:r>
              <a:rPr lang="fr-FR" sz="1867" b="1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Négoce</a:t>
            </a:r>
          </a:p>
        </p:txBody>
      </p:sp>
      <p:sp>
        <p:nvSpPr>
          <p:cNvPr id="48" name="TextBox 13"/>
          <p:cNvSpPr txBox="1"/>
          <p:nvPr/>
        </p:nvSpPr>
        <p:spPr>
          <a:xfrm>
            <a:off x="8074822" y="2798776"/>
            <a:ext cx="3811980" cy="412065"/>
          </a:xfrm>
          <a:prstGeom prst="rect">
            <a:avLst/>
          </a:prstGeom>
          <a:solidFill>
            <a:srgbClr val="4B5D6B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fr-FR" sz="1333" b="1" dirty="0">
                <a:solidFill>
                  <a:prstClr val="white"/>
                </a:solidFill>
                <a:latin typeface="Century Gothic" panose="020B0502020202020204" pitchFamily="34" charset="0"/>
              </a:rPr>
              <a:t>Logistique et Transport</a:t>
            </a:r>
          </a:p>
        </p:txBody>
      </p:sp>
      <p:sp>
        <p:nvSpPr>
          <p:cNvPr id="49" name="TextBox 14"/>
          <p:cNvSpPr txBox="1"/>
          <p:nvPr/>
        </p:nvSpPr>
        <p:spPr>
          <a:xfrm>
            <a:off x="8074822" y="3312456"/>
            <a:ext cx="3811980" cy="3106337"/>
          </a:xfrm>
          <a:prstGeom prst="rect">
            <a:avLst/>
          </a:prstGeom>
          <a:solidFill>
            <a:srgbClr val="726658">
              <a:alpha val="10196"/>
            </a:srgbClr>
          </a:solidFill>
          <a:ln>
            <a:solidFill>
              <a:srgbClr val="4B5D6B"/>
            </a:solidFill>
          </a:ln>
        </p:spPr>
        <p:txBody>
          <a:bodyPr wrap="square" lIns="60000" tIns="144000" rIns="0" bIns="0" rtlCol="0" anchor="t" anchorCtr="0">
            <a:noAutofit/>
          </a:bodyPr>
          <a:lstStyle/>
          <a:p>
            <a:pPr>
              <a:spcAft>
                <a:spcPts val="2000"/>
              </a:spcAft>
            </a:pPr>
            <a:endParaRPr lang="fr-FR" sz="533" b="1" dirty="0">
              <a:solidFill>
                <a:prstClr val="black"/>
              </a:solidFill>
            </a:endParaRPr>
          </a:p>
        </p:txBody>
      </p:sp>
      <p:pic>
        <p:nvPicPr>
          <p:cNvPr id="50" name="Picture 22" descr="MatAppro.pn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905" y="5188869"/>
            <a:ext cx="1033832" cy="44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4" descr="logo SudAppro.jpg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906" y="5842710"/>
            <a:ext cx="1026793" cy="44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AdductionEau.jpg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144" y="5842710"/>
            <a:ext cx="1247061" cy="38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plateforme MatÃ©riaux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143" y="5207801"/>
            <a:ext cx="1231511" cy="38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plateforme bois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143" y="4502575"/>
            <a:ext cx="1205915" cy="47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2" descr="plateforme panneaux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143" y="3784961"/>
            <a:ext cx="1898039" cy="47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EDC22D98-D612-4D60-A529-A2211C406856}"/>
              </a:ext>
            </a:extLst>
          </p:cNvPr>
          <p:cNvSpPr/>
          <p:nvPr/>
        </p:nvSpPr>
        <p:spPr>
          <a:xfrm>
            <a:off x="8088106" y="3408213"/>
            <a:ext cx="18448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u="sng" dirty="0">
                <a:solidFill>
                  <a:srgbClr val="3C4B56"/>
                </a:solidFill>
                <a:cs typeface="Arial" pitchFamily="34" charset="0"/>
              </a:rPr>
              <a:t>Logistique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E1DE7DF4-5B7A-4BA4-A7DE-71EFED2837C2}"/>
              </a:ext>
            </a:extLst>
          </p:cNvPr>
          <p:cNvSpPr/>
          <p:nvPr/>
        </p:nvSpPr>
        <p:spPr>
          <a:xfrm>
            <a:off x="10051881" y="3408213"/>
            <a:ext cx="18448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u="sng" dirty="0">
                <a:solidFill>
                  <a:srgbClr val="3C4B56"/>
                </a:solidFill>
                <a:cs typeface="Arial" pitchFamily="34" charset="0"/>
              </a:rPr>
              <a:t>Transport</a:t>
            </a:r>
          </a:p>
        </p:txBody>
      </p:sp>
      <p:pic>
        <p:nvPicPr>
          <p:cNvPr id="58" name="Picture 12" descr="https://www.groupe-samse.fr/sites/default/files/media/enseignes/schwartz.png">
            <a:extLst>
              <a:ext uri="{FF2B5EF4-FFF2-40B4-BE49-F238E27FC236}">
                <a16:creationId xmlns="" xmlns:a16="http://schemas.microsoft.com/office/drawing/2014/main" id="{CD55285F-EB72-4A26-95EB-B49D634DF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9" b="19689"/>
          <a:stretch/>
        </p:blipFill>
        <p:spPr bwMode="auto">
          <a:xfrm>
            <a:off x="10268862" y="4569513"/>
            <a:ext cx="1379574" cy="35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4" descr="https://www.groupe-samse.fr/sites/default/files/media/enseignes/zanon.png">
            <a:extLst>
              <a:ext uri="{FF2B5EF4-FFF2-40B4-BE49-F238E27FC236}">
                <a16:creationId xmlns="" xmlns:a16="http://schemas.microsoft.com/office/drawing/2014/main" id="{321532A2-1484-442A-BAB5-0FDAC5923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614" y="3876573"/>
            <a:ext cx="1275039" cy="41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" descr="Simc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252" y="3032342"/>
            <a:ext cx="1126219" cy="61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Samse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66" y="1907961"/>
            <a:ext cx="1489516" cy="51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603" y="1694492"/>
            <a:ext cx="1004323" cy="667045"/>
          </a:xfrm>
          <a:prstGeom prst="rect">
            <a:avLst/>
          </a:prstGeom>
        </p:spPr>
      </p:pic>
      <p:pic>
        <p:nvPicPr>
          <p:cNvPr id="64" name="Picture 14" descr="RÃ©sultat de recherche d'images pour &quot;M+ matÃ©riaux logo&quot;">
            <a:extLst>
              <a:ext uri="{FF2B5EF4-FFF2-40B4-BE49-F238E27FC236}">
                <a16:creationId xmlns="" xmlns:a16="http://schemas.microsoft.com/office/drawing/2014/main" id="{44CE7AF2-62B1-42CE-88EA-D2DBFDEE6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66" y="3117504"/>
            <a:ext cx="1283000" cy="61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0" descr="Plattard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507" y="4155727"/>
            <a:ext cx="871912" cy="77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Didier Matériaux">
            <a:extLst>
              <a:ext uri="{FF2B5EF4-FFF2-40B4-BE49-F238E27FC236}">
                <a16:creationId xmlns="" xmlns:a16="http://schemas.microsoft.com/office/drawing/2014/main" id="{3A0EB815-9A81-484B-89CE-7EC078821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76" y="5630144"/>
            <a:ext cx="1089890" cy="38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0" descr="Blanc Matériaux">
            <a:extLst>
              <a:ext uri="{FF2B5EF4-FFF2-40B4-BE49-F238E27FC236}">
                <a16:creationId xmlns="" xmlns:a16="http://schemas.microsoft.com/office/drawing/2014/main" id="{8D884BBC-F2B4-4851-B9D1-9FAE419B0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513" y="5615545"/>
            <a:ext cx="980901" cy="5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="" xmlns:a16="http://schemas.microsoft.com/office/drawing/2014/main" id="{9259A78C-9A10-4264-845F-BE09A309C1E1}"/>
              </a:ext>
            </a:extLst>
          </p:cNvPr>
          <p:cNvSpPr/>
          <p:nvPr/>
        </p:nvSpPr>
        <p:spPr>
          <a:xfrm>
            <a:off x="11176001" y="782007"/>
            <a:ext cx="666735" cy="5387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 b="1" dirty="0"/>
              <a:t>23 %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="" xmlns:a16="http://schemas.microsoft.com/office/drawing/2014/main" id="{20A024E6-B020-42B3-9980-226A01F95D03}"/>
              </a:ext>
            </a:extLst>
          </p:cNvPr>
          <p:cNvSpPr/>
          <p:nvPr/>
        </p:nvSpPr>
        <p:spPr>
          <a:xfrm>
            <a:off x="7223977" y="566613"/>
            <a:ext cx="778432" cy="5387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 b="1" dirty="0"/>
              <a:t>77 %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="" xmlns:a16="http://schemas.microsoft.com/office/drawing/2014/main" id="{AF1367D1-7378-4B3E-8E6A-988541046A01}"/>
              </a:ext>
            </a:extLst>
          </p:cNvPr>
          <p:cNvSpPr/>
          <p:nvPr/>
        </p:nvSpPr>
        <p:spPr>
          <a:xfrm>
            <a:off x="7202919" y="1003516"/>
            <a:ext cx="778432" cy="5387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 b="1" dirty="0"/>
              <a:t>22 %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="" xmlns:a16="http://schemas.microsoft.com/office/drawing/2014/main" id="{1938DDAE-26C5-4970-B6C4-57E56FEFA461}"/>
              </a:ext>
            </a:extLst>
          </p:cNvPr>
          <p:cNvSpPr/>
          <p:nvPr/>
        </p:nvSpPr>
        <p:spPr>
          <a:xfrm>
            <a:off x="3433596" y="982915"/>
            <a:ext cx="778432" cy="5387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 b="1" dirty="0"/>
              <a:t>55 %</a:t>
            </a:r>
          </a:p>
        </p:txBody>
      </p:sp>
    </p:spTree>
    <p:extLst>
      <p:ext uri="{BB962C8B-B14F-4D97-AF65-F5344CB8AC3E}">
        <p14:creationId xmlns:p14="http://schemas.microsoft.com/office/powerpoint/2010/main" val="851859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0">
            <a:extLst>
              <a:ext uri="{FF2B5EF4-FFF2-40B4-BE49-F238E27FC236}">
                <a16:creationId xmlns="" xmlns:a16="http://schemas.microsoft.com/office/drawing/2014/main" id="{D315833A-4A96-4B18-ACDB-3CE2504CA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7506" y="1587621"/>
            <a:ext cx="1296524" cy="468607"/>
          </a:xfrm>
          <a:prstGeom prst="rect">
            <a:avLst/>
          </a:prstGeom>
          <a:solidFill>
            <a:srgbClr val="90A3B2"/>
          </a:solidFill>
          <a:ln w="3175" algn="ctr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0" h="0"/>
          </a:sp3d>
        </p:spPr>
        <p:txBody>
          <a:bodyPr wrap="none" anchor="ctr"/>
          <a:lstStyle/>
          <a:p>
            <a:pPr algn="ctr"/>
            <a:r>
              <a:rPr lang="fr-FR" sz="1333" b="1" dirty="0">
                <a:solidFill>
                  <a:prstClr val="black"/>
                </a:solidFill>
                <a:latin typeface="Century Gothic" panose="020B0502020202020204" pitchFamily="34" charset="0"/>
              </a:rPr>
              <a:t>SALARIES</a:t>
            </a:r>
          </a:p>
        </p:txBody>
      </p:sp>
      <p:sp>
        <p:nvSpPr>
          <p:cNvPr id="7" name="Rectangle 51">
            <a:extLst>
              <a:ext uri="{FF2B5EF4-FFF2-40B4-BE49-F238E27FC236}">
                <a16:creationId xmlns="" xmlns:a16="http://schemas.microsoft.com/office/drawing/2014/main" id="{E52A8456-A23B-47C2-B0BF-0F53DA4E1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400" y="1587621"/>
            <a:ext cx="1296524" cy="468607"/>
          </a:xfrm>
          <a:prstGeom prst="rect">
            <a:avLst/>
          </a:prstGeom>
          <a:solidFill>
            <a:srgbClr val="90A3B2"/>
          </a:solidFill>
          <a:ln w="3175" algn="ctr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0" h="0"/>
          </a:sp3d>
        </p:spPr>
        <p:txBody>
          <a:bodyPr wrap="none" anchor="ctr"/>
          <a:lstStyle/>
          <a:p>
            <a:pPr algn="ctr"/>
            <a:r>
              <a:rPr lang="fr-FR" sz="1333" b="1" dirty="0">
                <a:solidFill>
                  <a:prstClr val="black"/>
                </a:solidFill>
                <a:latin typeface="Century Gothic" panose="020B0502020202020204" pitchFamily="34" charset="0"/>
              </a:rPr>
              <a:t>FAMILLES</a:t>
            </a:r>
          </a:p>
        </p:txBody>
      </p:sp>
      <p:sp>
        <p:nvSpPr>
          <p:cNvPr id="8" name="Rectangle 52">
            <a:extLst>
              <a:ext uri="{FF2B5EF4-FFF2-40B4-BE49-F238E27FC236}">
                <a16:creationId xmlns="" xmlns:a16="http://schemas.microsoft.com/office/drawing/2014/main" id="{F8BE4DBC-31DD-4E72-9650-0EE5581F7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2798" y="1581889"/>
            <a:ext cx="1319041" cy="456617"/>
          </a:xfrm>
          <a:prstGeom prst="rect">
            <a:avLst/>
          </a:prstGeom>
          <a:solidFill>
            <a:srgbClr val="90A3B2"/>
          </a:solidFill>
          <a:ln w="3175" algn="ctr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0" h="0"/>
          </a:sp3d>
        </p:spPr>
        <p:txBody>
          <a:bodyPr wrap="none" anchor="ctr"/>
          <a:lstStyle/>
          <a:p>
            <a:pPr algn="ctr"/>
            <a:r>
              <a:rPr lang="fr-FR" sz="1333" b="1" dirty="0">
                <a:solidFill>
                  <a:prstClr val="black"/>
                </a:solidFill>
                <a:latin typeface="Century Gothic" panose="020B0502020202020204" pitchFamily="34" charset="0"/>
              </a:rPr>
              <a:t>PARTENAIRES</a:t>
            </a:r>
          </a:p>
          <a:p>
            <a:pPr algn="ctr"/>
            <a:r>
              <a:rPr lang="fr-FR" sz="1333" b="1" dirty="0">
                <a:solidFill>
                  <a:prstClr val="black"/>
                </a:solidFill>
                <a:latin typeface="Century Gothic" panose="020B0502020202020204" pitchFamily="34" charset="0"/>
              </a:rPr>
              <a:t>FINANCIERS</a:t>
            </a:r>
          </a:p>
        </p:txBody>
      </p:sp>
      <p:sp>
        <p:nvSpPr>
          <p:cNvPr id="9" name="Rectangle 57">
            <a:extLst>
              <a:ext uri="{FF2B5EF4-FFF2-40B4-BE49-F238E27FC236}">
                <a16:creationId xmlns="" xmlns:a16="http://schemas.microsoft.com/office/drawing/2014/main" id="{4A0A7495-0BFD-40A3-ABA3-A40B43BF5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037" y="2904036"/>
            <a:ext cx="1302712" cy="451414"/>
          </a:xfrm>
          <a:prstGeom prst="rect">
            <a:avLst/>
          </a:prstGeom>
          <a:solidFill>
            <a:srgbClr val="90A3B2"/>
          </a:solidFill>
          <a:ln w="3175" algn="ctr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0" h="0"/>
          </a:sp3d>
        </p:spPr>
        <p:txBody>
          <a:bodyPr wrap="none" anchor="ctr"/>
          <a:lstStyle/>
          <a:p>
            <a:pPr algn="ctr"/>
            <a:r>
              <a:rPr lang="fr-FR" sz="1333" b="1" dirty="0">
                <a:solidFill>
                  <a:prstClr val="black"/>
                </a:solidFill>
                <a:latin typeface="Century Gothic" panose="020B0502020202020204" pitchFamily="34" charset="0"/>
              </a:rPr>
              <a:t>DUMONT </a:t>
            </a:r>
          </a:p>
          <a:p>
            <a:pPr algn="ctr"/>
            <a:r>
              <a:rPr lang="fr-FR" sz="1333" b="1" dirty="0">
                <a:solidFill>
                  <a:prstClr val="black"/>
                </a:solidFill>
                <a:latin typeface="Century Gothic" panose="020B0502020202020204" pitchFamily="34" charset="0"/>
              </a:rPr>
              <a:t>INVESTISSEMENT</a:t>
            </a:r>
          </a:p>
        </p:txBody>
      </p:sp>
      <p:sp>
        <p:nvSpPr>
          <p:cNvPr id="10" name="Rectangle 59">
            <a:extLst>
              <a:ext uri="{FF2B5EF4-FFF2-40B4-BE49-F238E27FC236}">
                <a16:creationId xmlns="" xmlns:a16="http://schemas.microsoft.com/office/drawing/2014/main" id="{3D8BC528-1BE8-4DA5-976A-7EBB2DC99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2782" y="3570428"/>
            <a:ext cx="1272667" cy="451414"/>
          </a:xfrm>
          <a:prstGeom prst="rect">
            <a:avLst/>
          </a:prstGeom>
          <a:solidFill>
            <a:srgbClr val="90A3B2"/>
          </a:solidFill>
          <a:ln w="3175" algn="ctr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0" h="0"/>
          </a:sp3d>
        </p:spPr>
        <p:txBody>
          <a:bodyPr wrap="none" anchor="ctr"/>
          <a:lstStyle/>
          <a:p>
            <a:pPr algn="ctr"/>
            <a:r>
              <a:rPr lang="fr-FR" sz="1333" b="1" dirty="0">
                <a:solidFill>
                  <a:prstClr val="black"/>
                </a:solidFill>
                <a:latin typeface="Century Gothic" panose="020B0502020202020204" pitchFamily="34" charset="0"/>
              </a:rPr>
              <a:t>BOURSE </a:t>
            </a:r>
          </a:p>
          <a:p>
            <a:pPr algn="ctr"/>
            <a:r>
              <a:rPr lang="fr-FR" sz="1333" b="1" dirty="0">
                <a:solidFill>
                  <a:prstClr val="black"/>
                </a:solidFill>
                <a:latin typeface="Century Gothic" panose="020B0502020202020204" pitchFamily="34" charset="0"/>
              </a:rPr>
              <a:t>EURONEXT</a:t>
            </a:r>
          </a:p>
        </p:txBody>
      </p:sp>
      <p:sp>
        <p:nvSpPr>
          <p:cNvPr id="11" name="Rectangle 60">
            <a:extLst>
              <a:ext uri="{FF2B5EF4-FFF2-40B4-BE49-F238E27FC236}">
                <a16:creationId xmlns="" xmlns:a16="http://schemas.microsoft.com/office/drawing/2014/main" id="{DE799240-BDB4-4AEC-9135-707DC22B5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3604" y="4004734"/>
            <a:ext cx="1286614" cy="451414"/>
          </a:xfrm>
          <a:prstGeom prst="rect">
            <a:avLst/>
          </a:prstGeom>
          <a:solidFill>
            <a:srgbClr val="475A69"/>
          </a:solidFill>
          <a:ln w="317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0" h="0"/>
          </a:sp3d>
        </p:spPr>
        <p:txBody>
          <a:bodyPr wrap="none" anchor="ctr"/>
          <a:lstStyle/>
          <a:p>
            <a:pPr algn="ctr"/>
            <a:r>
              <a:rPr lang="fr-FR" sz="1333" b="1" dirty="0">
                <a:solidFill>
                  <a:prstClr val="white"/>
                </a:solidFill>
                <a:latin typeface="Century Gothic" panose="020B0502020202020204" pitchFamily="34" charset="0"/>
              </a:rPr>
              <a:t>SAMSE</a:t>
            </a:r>
          </a:p>
        </p:txBody>
      </p:sp>
      <p:cxnSp>
        <p:nvCxnSpPr>
          <p:cNvPr id="16" name="Connecteur en angle 2">
            <a:extLst>
              <a:ext uri="{FF2B5EF4-FFF2-40B4-BE49-F238E27FC236}">
                <a16:creationId xmlns="" xmlns:a16="http://schemas.microsoft.com/office/drawing/2014/main" id="{366CC2BC-4EFA-4201-8709-484D6C275E41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16200000" flipH="1">
            <a:off x="5938124" y="1363766"/>
            <a:ext cx="847809" cy="2232731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en angle 16">
            <a:extLst>
              <a:ext uri="{FF2B5EF4-FFF2-40B4-BE49-F238E27FC236}">
                <a16:creationId xmlns="" xmlns:a16="http://schemas.microsoft.com/office/drawing/2014/main" id="{67C0CCE3-E964-4DAA-9EC7-680E8EA99AA7}"/>
              </a:ext>
            </a:extLst>
          </p:cNvPr>
          <p:cNvCxnSpPr>
            <a:stCxn id="8" idx="2"/>
            <a:endCxn id="9" idx="0"/>
          </p:cNvCxnSpPr>
          <p:nvPr/>
        </p:nvCxnSpPr>
        <p:spPr>
          <a:xfrm rot="5400000">
            <a:off x="8157591" y="1359309"/>
            <a:ext cx="865531" cy="2223925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="" xmlns:a16="http://schemas.microsoft.com/office/drawing/2014/main" id="{6F759344-CF8C-4F32-951E-9CD499A73599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7465769" y="2056228"/>
            <a:ext cx="11143" cy="910493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="" xmlns:a16="http://schemas.microsoft.com/office/drawing/2014/main" id="{C288766B-196E-417F-9C34-7777C989D8C7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flipH="1">
            <a:off x="7476912" y="3355450"/>
            <a:ext cx="1482" cy="64928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ngle 20481">
            <a:extLst>
              <a:ext uri="{FF2B5EF4-FFF2-40B4-BE49-F238E27FC236}">
                <a16:creationId xmlns="" xmlns:a16="http://schemas.microsoft.com/office/drawing/2014/main" id="{59531328-9F6A-4658-B7F7-E833BDAF7F15}"/>
              </a:ext>
            </a:extLst>
          </p:cNvPr>
          <p:cNvCxnSpPr>
            <a:stCxn id="10" idx="2"/>
            <a:endCxn id="11" idx="1"/>
          </p:cNvCxnSpPr>
          <p:nvPr/>
        </p:nvCxnSpPr>
        <p:spPr>
          <a:xfrm rot="16200000" flipH="1">
            <a:off x="5942061" y="3338897"/>
            <a:ext cx="208599" cy="1574489"/>
          </a:xfrm>
          <a:prstGeom prst="bentConnector2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5310991" y="2115264"/>
            <a:ext cx="61440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33" b="1" i="1" dirty="0">
                <a:solidFill>
                  <a:srgbClr val="4175A5"/>
                </a:solidFill>
                <a:latin typeface="Century Gothic" panose="020B0502020202020204" pitchFamily="34" charset="0"/>
              </a:rPr>
              <a:t>42 %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7515345" y="2115264"/>
            <a:ext cx="61440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33" b="1" i="1" dirty="0">
                <a:solidFill>
                  <a:srgbClr val="4175A5"/>
                </a:solidFill>
                <a:latin typeface="Century Gothic" panose="020B0502020202020204" pitchFamily="34" charset="0"/>
              </a:rPr>
              <a:t>26 %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9748850" y="2115264"/>
            <a:ext cx="61440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33" b="1" i="1" dirty="0">
                <a:solidFill>
                  <a:srgbClr val="4175A5"/>
                </a:solidFill>
                <a:latin typeface="Century Gothic" panose="020B0502020202020204" pitchFamily="34" charset="0"/>
              </a:rPr>
              <a:t>32 %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7304725" y="4536377"/>
            <a:ext cx="61440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33" b="1" i="1" dirty="0">
                <a:solidFill>
                  <a:srgbClr val="4175A5"/>
                </a:solidFill>
                <a:latin typeface="Century Gothic" panose="020B0502020202020204" pitchFamily="34" charset="0"/>
              </a:rPr>
              <a:t>77 %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5321685" y="4514869"/>
            <a:ext cx="61440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33" b="1" i="1" dirty="0">
                <a:solidFill>
                  <a:srgbClr val="4175A5"/>
                </a:solidFill>
                <a:latin typeface="Century Gothic" panose="020B0502020202020204" pitchFamily="34" charset="0"/>
              </a:rPr>
              <a:t>23 %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="" xmlns:a16="http://schemas.microsoft.com/office/drawing/2014/main" id="{4ECC2F3A-7409-4799-8677-F4F45F798A7B}"/>
              </a:ext>
            </a:extLst>
          </p:cNvPr>
          <p:cNvSpPr txBox="1"/>
          <p:nvPr/>
        </p:nvSpPr>
        <p:spPr>
          <a:xfrm>
            <a:off x="2479190" y="141146"/>
            <a:ext cx="9321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4400">
                <a:solidFill>
                  <a:srgbClr val="4B5D6B"/>
                </a:solidFill>
                <a:latin typeface="Century Gothic" panose="020B0502020202020204" pitchFamily="34" charset="0"/>
              </a:defRPr>
            </a:lvl1pPr>
          </a:lstStyle>
          <a:p>
            <a:pPr algn="ctr"/>
            <a:r>
              <a:rPr lang="fr-FR" sz="2933" b="1" dirty="0"/>
              <a:t>Une majorité d’actionnaires familiaux et salariés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4985662" y="6452784"/>
            <a:ext cx="2743200" cy="365125"/>
          </a:xfrm>
        </p:spPr>
        <p:txBody>
          <a:bodyPr/>
          <a:lstStyle/>
          <a:p>
            <a:pPr algn="ctr"/>
            <a:fld id="{7673DB82-E7CD-418F-88A2-C18800B18F40}" type="slidenum">
              <a:rPr lang="fr-FR" smtClean="0"/>
              <a:pPr algn="ctr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5452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 : coins arrondis 21">
            <a:extLst>
              <a:ext uri="{FF2B5EF4-FFF2-40B4-BE49-F238E27FC236}">
                <a16:creationId xmlns="" xmlns:a16="http://schemas.microsoft.com/office/drawing/2014/main" id="{BD8531EB-A81B-46AE-8DE9-DF9D5DD10644}"/>
              </a:ext>
            </a:extLst>
          </p:cNvPr>
          <p:cNvSpPr/>
          <p:nvPr/>
        </p:nvSpPr>
        <p:spPr>
          <a:xfrm>
            <a:off x="1708311" y="5377845"/>
            <a:ext cx="3147499" cy="9943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MDD ou industriels étrangers</a:t>
            </a:r>
          </a:p>
          <a:p>
            <a:pPr algn="ctr"/>
            <a:r>
              <a:rPr lang="fr-FR" dirty="0"/>
              <a:t> n’ayant pas une filiale de facturation française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="" xmlns:a16="http://schemas.microsoft.com/office/drawing/2014/main" id="{95FEE9EE-921B-4C06-ABB6-F41F00980772}"/>
              </a:ext>
            </a:extLst>
          </p:cNvPr>
          <p:cNvSpPr/>
          <p:nvPr/>
        </p:nvSpPr>
        <p:spPr>
          <a:xfrm>
            <a:off x="2976786" y="1251024"/>
            <a:ext cx="1660125" cy="20059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INDUSTRIELS français ou étrangers ayant une filiale de facturation française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="" xmlns:a16="http://schemas.microsoft.com/office/drawing/2014/main" id="{FB04D429-C3AD-48F0-B25B-3BA9ABB94470}"/>
              </a:ext>
            </a:extLst>
          </p:cNvPr>
          <p:cNvSpPr/>
          <p:nvPr/>
        </p:nvSpPr>
        <p:spPr>
          <a:xfrm>
            <a:off x="8037171" y="1699365"/>
            <a:ext cx="1660125" cy="94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CLIENTS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B2DA7A23-6D76-4F09-B2E6-309DDE1C2135}"/>
              </a:ext>
            </a:extLst>
          </p:cNvPr>
          <p:cNvSpPr/>
          <p:nvPr/>
        </p:nvSpPr>
        <p:spPr>
          <a:xfrm>
            <a:off x="464012" y="1659635"/>
            <a:ext cx="1660125" cy="94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 ECO-ORGANISMES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="" xmlns:a16="http://schemas.microsoft.com/office/drawing/2014/main" id="{6686F7B0-2A29-438F-8E01-D689224244C3}"/>
              </a:ext>
            </a:extLst>
          </p:cNvPr>
          <p:cNvSpPr/>
          <p:nvPr/>
        </p:nvSpPr>
        <p:spPr>
          <a:xfrm>
            <a:off x="5473138" y="743796"/>
            <a:ext cx="1842201" cy="55106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Le Groupe est DISTRIBUTEUR de MATERIAUX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Le Groupe est</a:t>
            </a:r>
          </a:p>
          <a:p>
            <a:pPr algn="ctr"/>
            <a:r>
              <a:rPr lang="fr-FR" dirty="0"/>
              <a:t>METTEUR sur le MARCHE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="" xmlns:a16="http://schemas.microsoft.com/office/drawing/2014/main" id="{66978236-F181-4C3B-A2F4-ACEE11F73EE0}"/>
              </a:ext>
            </a:extLst>
          </p:cNvPr>
          <p:cNvSpPr/>
          <p:nvPr/>
        </p:nvSpPr>
        <p:spPr>
          <a:xfrm>
            <a:off x="8116925" y="4308684"/>
            <a:ext cx="1660125" cy="94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CLIENTS</a:t>
            </a:r>
          </a:p>
        </p:txBody>
      </p:sp>
      <p:sp>
        <p:nvSpPr>
          <p:cNvPr id="17" name="Flèche : droite 16">
            <a:extLst>
              <a:ext uri="{FF2B5EF4-FFF2-40B4-BE49-F238E27FC236}">
                <a16:creationId xmlns="" xmlns:a16="http://schemas.microsoft.com/office/drawing/2014/main" id="{E85846CE-424B-492B-993A-D0BD6D93AF2E}"/>
              </a:ext>
            </a:extLst>
          </p:cNvPr>
          <p:cNvSpPr/>
          <p:nvPr/>
        </p:nvSpPr>
        <p:spPr>
          <a:xfrm rot="10800000">
            <a:off x="2106555" y="2028410"/>
            <a:ext cx="811747" cy="37032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 : droite 17">
            <a:extLst>
              <a:ext uri="{FF2B5EF4-FFF2-40B4-BE49-F238E27FC236}">
                <a16:creationId xmlns="" xmlns:a16="http://schemas.microsoft.com/office/drawing/2014/main" id="{36984280-3F94-4CD2-90DC-114C81A42253}"/>
              </a:ext>
            </a:extLst>
          </p:cNvPr>
          <p:cNvSpPr/>
          <p:nvPr/>
        </p:nvSpPr>
        <p:spPr>
          <a:xfrm rot="10800000">
            <a:off x="4636911" y="2028410"/>
            <a:ext cx="759401" cy="37032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 : droite 18">
            <a:extLst>
              <a:ext uri="{FF2B5EF4-FFF2-40B4-BE49-F238E27FC236}">
                <a16:creationId xmlns="" xmlns:a16="http://schemas.microsoft.com/office/drawing/2014/main" id="{628EA948-73EA-4920-8BA2-502E417AB9FB}"/>
              </a:ext>
            </a:extLst>
          </p:cNvPr>
          <p:cNvSpPr/>
          <p:nvPr/>
        </p:nvSpPr>
        <p:spPr>
          <a:xfrm rot="10800000">
            <a:off x="7277841" y="4581019"/>
            <a:ext cx="839084" cy="37032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 : droite 19">
            <a:extLst>
              <a:ext uri="{FF2B5EF4-FFF2-40B4-BE49-F238E27FC236}">
                <a16:creationId xmlns="" xmlns:a16="http://schemas.microsoft.com/office/drawing/2014/main" id="{B5484DE4-A6B8-4F41-AC73-FEA6A8624290}"/>
              </a:ext>
            </a:extLst>
          </p:cNvPr>
          <p:cNvSpPr/>
          <p:nvPr/>
        </p:nvSpPr>
        <p:spPr>
          <a:xfrm rot="10800000">
            <a:off x="7263712" y="2028411"/>
            <a:ext cx="759401" cy="37032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 : droite 20">
            <a:extLst>
              <a:ext uri="{FF2B5EF4-FFF2-40B4-BE49-F238E27FC236}">
                <a16:creationId xmlns="" xmlns:a16="http://schemas.microsoft.com/office/drawing/2014/main" id="{F3DBDC79-7AA9-40D9-9033-3159B3D8BA70}"/>
              </a:ext>
            </a:extLst>
          </p:cNvPr>
          <p:cNvSpPr/>
          <p:nvPr/>
        </p:nvSpPr>
        <p:spPr>
          <a:xfrm rot="10800000">
            <a:off x="1875660" y="4546108"/>
            <a:ext cx="3547541" cy="37032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Graphique 2" descr="Flèche en cercle avec un remplissage uni">
            <a:extLst>
              <a:ext uri="{FF2B5EF4-FFF2-40B4-BE49-F238E27FC236}">
                <a16:creationId xmlns="" xmlns:a16="http://schemas.microsoft.com/office/drawing/2014/main" id="{6AF134EC-C9F9-4983-940B-A3993CEAA3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15599" y="1771760"/>
            <a:ext cx="914400" cy="9144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ED3F8D0E-ECF6-4DCD-9298-A36AEB618EB3}"/>
              </a:ext>
            </a:extLst>
          </p:cNvPr>
          <p:cNvSpPr txBox="1"/>
          <p:nvPr/>
        </p:nvSpPr>
        <p:spPr>
          <a:xfrm>
            <a:off x="11003948" y="199812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1</a:t>
            </a:r>
          </a:p>
        </p:txBody>
      </p:sp>
      <p:pic>
        <p:nvPicPr>
          <p:cNvPr id="24" name="Graphique 23" descr="Flèche en cercle avec un remplissage uni">
            <a:extLst>
              <a:ext uri="{FF2B5EF4-FFF2-40B4-BE49-F238E27FC236}">
                <a16:creationId xmlns="" xmlns:a16="http://schemas.microsoft.com/office/drawing/2014/main" id="{06DADC13-9531-488E-A11A-5D973444BE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15599" y="4187033"/>
            <a:ext cx="914400" cy="9144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="" xmlns:a16="http://schemas.microsoft.com/office/drawing/2014/main" id="{74BB41EC-61D7-429F-BD01-C2D48BD16A5B}"/>
              </a:ext>
            </a:extLst>
          </p:cNvPr>
          <p:cNvSpPr txBox="1"/>
          <p:nvPr/>
        </p:nvSpPr>
        <p:spPr>
          <a:xfrm>
            <a:off x="11003948" y="441340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2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B2C88084-B989-4E20-BF48-FB965D0F6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76" y="276046"/>
            <a:ext cx="1823878" cy="635055"/>
          </a:xfrm>
          <a:prstGeom prst="rect">
            <a:avLst/>
          </a:prstGeom>
        </p:spPr>
      </p:pic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="" xmlns:a16="http://schemas.microsoft.com/office/drawing/2014/main" id="{A85670E8-43EF-4FC9-BEB7-7FC824769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1227" y="5755999"/>
            <a:ext cx="2978447" cy="92690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B5DECD6A-FFB7-4A66-8416-45F4C61FF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442" y="4053977"/>
            <a:ext cx="1323999" cy="1087307"/>
          </a:xfrm>
          <a:prstGeom prst="rect">
            <a:avLst/>
          </a:prstGeom>
        </p:spPr>
      </p:pic>
      <p:sp>
        <p:nvSpPr>
          <p:cNvPr id="26" name="Flèche : droite 25">
            <a:extLst>
              <a:ext uri="{FF2B5EF4-FFF2-40B4-BE49-F238E27FC236}">
                <a16:creationId xmlns="" xmlns:a16="http://schemas.microsoft.com/office/drawing/2014/main" id="{97BF7C3F-751C-4B4F-915D-19A098613DBA}"/>
              </a:ext>
            </a:extLst>
          </p:cNvPr>
          <p:cNvSpPr/>
          <p:nvPr/>
        </p:nvSpPr>
        <p:spPr>
          <a:xfrm rot="8127359">
            <a:off x="1289576" y="3413842"/>
            <a:ext cx="1906433" cy="37032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lèche : droite 1">
            <a:extLst>
              <a:ext uri="{FF2B5EF4-FFF2-40B4-BE49-F238E27FC236}">
                <a16:creationId xmlns="" xmlns:a16="http://schemas.microsoft.com/office/drawing/2014/main" id="{62A16F07-76B1-4551-A24B-AAC83713368A}"/>
              </a:ext>
            </a:extLst>
          </p:cNvPr>
          <p:cNvSpPr/>
          <p:nvPr/>
        </p:nvSpPr>
        <p:spPr>
          <a:xfrm>
            <a:off x="4855810" y="5755999"/>
            <a:ext cx="752510" cy="645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27" name="ZoneTexte 26">
            <a:extLst>
              <a:ext uri="{FF2B5EF4-FFF2-40B4-BE49-F238E27FC236}">
                <a16:creationId xmlns="" xmlns:a16="http://schemas.microsoft.com/office/drawing/2014/main" id="{59979A52-D9C8-49EC-837A-27A3808690C4}"/>
              </a:ext>
            </a:extLst>
          </p:cNvPr>
          <p:cNvSpPr txBox="1"/>
          <p:nvPr/>
        </p:nvSpPr>
        <p:spPr>
          <a:xfrm>
            <a:off x="2479190" y="141146"/>
            <a:ext cx="9321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4400">
                <a:solidFill>
                  <a:srgbClr val="4B5D6B"/>
                </a:solidFill>
                <a:latin typeface="Century Gothic" panose="020B0502020202020204" pitchFamily="34" charset="0"/>
              </a:defRPr>
            </a:lvl1pPr>
          </a:lstStyle>
          <a:p>
            <a:pPr algn="ctr"/>
            <a:r>
              <a:rPr lang="fr-FR" sz="2933" b="1" dirty="0"/>
              <a:t>Eco-contribution: 2 circuits</a:t>
            </a:r>
          </a:p>
        </p:txBody>
      </p:sp>
    </p:spTree>
    <p:extLst>
      <p:ext uri="{BB962C8B-B14F-4D97-AF65-F5344CB8AC3E}">
        <p14:creationId xmlns:p14="http://schemas.microsoft.com/office/powerpoint/2010/main" val="1037439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1336" y="1783977"/>
            <a:ext cx="10531441" cy="4217329"/>
          </a:xfrm>
        </p:spPr>
        <p:txBody>
          <a:bodyPr/>
          <a:lstStyle/>
          <a:p>
            <a:pPr algn="l"/>
            <a:r>
              <a:rPr lang="fr-FR" dirty="0"/>
              <a:t>Une opportunité de rendre service à nos clients et à nos partenaires industriels</a:t>
            </a:r>
          </a:p>
          <a:p>
            <a:pPr algn="l"/>
            <a:r>
              <a:rPr lang="fr-FR" dirty="0"/>
              <a:t>Un engagement responsable cohérent avec notre politique RSE et notre vision 2030</a:t>
            </a:r>
          </a:p>
          <a:p>
            <a:pPr algn="l"/>
            <a:endParaRPr lang="fr-FR" dirty="0"/>
          </a:p>
          <a:p>
            <a:pPr algn="l"/>
            <a:r>
              <a:rPr lang="fr-FR" dirty="0"/>
              <a:t>250 points de vente « </a:t>
            </a:r>
            <a:r>
              <a:rPr lang="fr-FR" dirty="0" err="1"/>
              <a:t>répables</a:t>
            </a:r>
            <a:r>
              <a:rPr lang="fr-FR" dirty="0"/>
              <a:t> » sur 350</a:t>
            </a:r>
          </a:p>
          <a:p>
            <a:pPr marL="381019" indent="-381019" algn="l">
              <a:buFont typeface="Arial" panose="020B0604020202020204" pitchFamily="34" charset="0"/>
              <a:buChar char="•"/>
            </a:pPr>
            <a:r>
              <a:rPr lang="fr-FR" dirty="0"/>
              <a:t>23 sites pilotes pour le groupe </a:t>
            </a:r>
          </a:p>
          <a:p>
            <a:pPr marL="381019" indent="-381019" algn="l">
              <a:buFont typeface="Arial" panose="020B0604020202020204" pitchFamily="34" charset="0"/>
              <a:buChar char="•"/>
            </a:pPr>
            <a:r>
              <a:rPr lang="fr-FR" dirty="0"/>
              <a:t>Mise en service des pilotes prévue entre Janvier et avril 2023</a:t>
            </a:r>
          </a:p>
          <a:p>
            <a:pPr marL="381019" indent="-381019" algn="l">
              <a:buFont typeface="Arial" panose="020B0604020202020204" pitchFamily="34" charset="0"/>
              <a:buChar char="•"/>
            </a:pPr>
            <a:r>
              <a:rPr lang="fr-FR" dirty="0"/>
              <a:t>50% soit 125 points de vente équipés en 2023 et 50% en 2024</a:t>
            </a:r>
          </a:p>
          <a:p>
            <a:pPr algn="l"/>
            <a:endParaRPr lang="fr-FR" dirty="0"/>
          </a:p>
          <a:p>
            <a:pPr algn="l"/>
            <a:r>
              <a:rPr lang="fr-FR" dirty="0"/>
              <a:t>Un partenariat historique et durable avec </a:t>
            </a:r>
            <a:r>
              <a:rPr lang="fr-FR" dirty="0" err="1"/>
              <a:t>Ecomaison</a:t>
            </a:r>
            <a:r>
              <a:rPr lang="fr-FR" dirty="0"/>
              <a:t> (Mobilier, PMCB,ABJ)</a:t>
            </a:r>
          </a:p>
          <a:p>
            <a:pPr algn="l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ECAE10DF-A930-4EEE-BD09-B425BCD19AEF}"/>
              </a:ext>
            </a:extLst>
          </p:cNvPr>
          <p:cNvSpPr txBox="1"/>
          <p:nvPr/>
        </p:nvSpPr>
        <p:spPr>
          <a:xfrm>
            <a:off x="2469030" y="343734"/>
            <a:ext cx="9321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4400">
                <a:solidFill>
                  <a:srgbClr val="4B5D6B"/>
                </a:solidFill>
                <a:latin typeface="Century Gothic" panose="020B0502020202020204" pitchFamily="34" charset="0"/>
              </a:defRPr>
            </a:lvl1pPr>
          </a:lstStyle>
          <a:p>
            <a:pPr algn="ctr"/>
            <a:r>
              <a:rPr lang="fr-FR" sz="2933" b="1" dirty="0"/>
              <a:t>Espace de collecte 7 flux Agence</a:t>
            </a:r>
          </a:p>
        </p:txBody>
      </p:sp>
    </p:spTree>
    <p:extLst>
      <p:ext uri="{BB962C8B-B14F-4D97-AF65-F5344CB8AC3E}">
        <p14:creationId xmlns:p14="http://schemas.microsoft.com/office/powerpoint/2010/main" val="1412650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équipement électronique&#10;&#10;Description générée automatiquement">
            <a:extLst>
              <a:ext uri="{FF2B5EF4-FFF2-40B4-BE49-F238E27FC236}">
                <a16:creationId xmlns="" xmlns:a16="http://schemas.microsoft.com/office/drawing/2014/main" id="{23CB2DF7-2EF8-46CB-B8AC-299554E97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0" y="995299"/>
            <a:ext cx="8241141" cy="4635643"/>
          </a:xfrm>
          <a:prstGeom prst="rect">
            <a:avLst/>
          </a:prstGeom>
        </p:spPr>
      </p:pic>
      <p:pic>
        <p:nvPicPr>
          <p:cNvPr id="10" name="Image 9" descr="Une image contenant équipement électronique&#10;&#10;Description générée automatiquement">
            <a:extLst>
              <a:ext uri="{FF2B5EF4-FFF2-40B4-BE49-F238E27FC236}">
                <a16:creationId xmlns="" xmlns:a16="http://schemas.microsoft.com/office/drawing/2014/main" id="{D23AB27C-7968-492C-9783-872DE413E6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89" y="3429000"/>
            <a:ext cx="5613188" cy="315741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0D053AAF-1338-48FB-B9F4-7DE329F89189}"/>
              </a:ext>
            </a:extLst>
          </p:cNvPr>
          <p:cNvSpPr txBox="1"/>
          <p:nvPr/>
        </p:nvSpPr>
        <p:spPr>
          <a:xfrm>
            <a:off x="2469030" y="343734"/>
            <a:ext cx="9321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4400">
                <a:solidFill>
                  <a:srgbClr val="4B5D6B"/>
                </a:solidFill>
                <a:latin typeface="Century Gothic" panose="020B0502020202020204" pitchFamily="34" charset="0"/>
              </a:defRPr>
            </a:lvl1pPr>
          </a:lstStyle>
          <a:p>
            <a:pPr algn="ctr"/>
            <a:r>
              <a:rPr lang="fr-FR" sz="2933" b="1" dirty="0"/>
              <a:t>Espace de collecte 7 flux Agence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9B99C097-A0F2-4488-A566-A477A66AA621}"/>
              </a:ext>
            </a:extLst>
          </p:cNvPr>
          <p:cNvSpPr txBox="1"/>
          <p:nvPr/>
        </p:nvSpPr>
        <p:spPr>
          <a:xfrm>
            <a:off x="8615681" y="2818472"/>
            <a:ext cx="2285999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4400">
                <a:solidFill>
                  <a:srgbClr val="4B5D6B"/>
                </a:solidFill>
                <a:latin typeface="Century Gothic" panose="020B0502020202020204" pitchFamily="34" charset="0"/>
              </a:defRPr>
            </a:lvl1pPr>
          </a:lstStyle>
          <a:p>
            <a:pPr algn="ctr"/>
            <a:r>
              <a:rPr lang="fr-FR" sz="1333" b="1" dirty="0"/>
              <a:t>Collecte des 7 flux triés et valorisables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3DDE99F5-9AD6-40A1-B6E0-D5B995FCA729}"/>
              </a:ext>
            </a:extLst>
          </p:cNvPr>
          <p:cNvSpPr txBox="1"/>
          <p:nvPr/>
        </p:nvSpPr>
        <p:spPr>
          <a:xfrm>
            <a:off x="1239520" y="1856085"/>
            <a:ext cx="175768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4400">
                <a:solidFill>
                  <a:srgbClr val="4B5D6B"/>
                </a:solidFill>
                <a:latin typeface="Century Gothic" panose="020B0502020202020204" pitchFamily="34" charset="0"/>
              </a:defRPr>
            </a:lvl1pPr>
          </a:lstStyle>
          <a:p>
            <a:pPr algn="ctr"/>
            <a:r>
              <a:rPr lang="fr-FR" sz="1333" b="1" dirty="0"/>
              <a:t>Zone dédiée: 200 à 300 m²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8B0025AE-95E5-476B-8210-711A719F314E}"/>
              </a:ext>
            </a:extLst>
          </p:cNvPr>
          <p:cNvSpPr txBox="1"/>
          <p:nvPr/>
        </p:nvSpPr>
        <p:spPr>
          <a:xfrm>
            <a:off x="1960880" y="5872718"/>
            <a:ext cx="1757680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4400">
                <a:solidFill>
                  <a:srgbClr val="4B5D6B"/>
                </a:solidFill>
                <a:latin typeface="Century Gothic" panose="020B0502020202020204" pitchFamily="34" charset="0"/>
              </a:defRPr>
            </a:lvl1pPr>
          </a:lstStyle>
          <a:p>
            <a:pPr algn="ctr"/>
            <a:r>
              <a:rPr lang="fr-FR" sz="1333" b="1" dirty="0"/>
              <a:t>Adaptation du nombre de flux à l’activité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11D76D4B-F65D-4890-B11C-34BD0015D972}"/>
              </a:ext>
            </a:extLst>
          </p:cNvPr>
          <p:cNvSpPr txBox="1"/>
          <p:nvPr/>
        </p:nvSpPr>
        <p:spPr>
          <a:xfrm>
            <a:off x="3244709" y="4953833"/>
            <a:ext cx="1757680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4400">
                <a:solidFill>
                  <a:srgbClr val="4B5D6B"/>
                </a:solidFill>
                <a:latin typeface="Century Gothic" panose="020B0502020202020204" pitchFamily="34" charset="0"/>
              </a:defRPr>
            </a:lvl1pPr>
          </a:lstStyle>
          <a:p>
            <a:pPr algn="ctr"/>
            <a:r>
              <a:rPr lang="fr-FR" sz="1333" b="1" dirty="0"/>
              <a:t>Accueil CERFA</a:t>
            </a:r>
          </a:p>
          <a:p>
            <a:pPr algn="ctr"/>
            <a:r>
              <a:rPr lang="fr-FR" sz="1333" b="1" dirty="0"/>
              <a:t>Parcours  du détenteur de déchets</a:t>
            </a:r>
          </a:p>
        </p:txBody>
      </p:sp>
    </p:spTree>
    <p:extLst>
      <p:ext uri="{BB962C8B-B14F-4D97-AF65-F5344CB8AC3E}">
        <p14:creationId xmlns:p14="http://schemas.microsoft.com/office/powerpoint/2010/main" val="153617326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236</Words>
  <Application>Microsoft Office PowerPoint</Application>
  <PresentationFormat>Grand écran</PresentationFormat>
  <Paragraphs>89</Paragraphs>
  <Slides>13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0" baseType="lpstr">
      <vt:lpstr>ＭＳ Ｐゴシック</vt:lpstr>
      <vt:lpstr>Arial</vt:lpstr>
      <vt:lpstr>Calibri</vt:lpstr>
      <vt:lpstr>Calibri Light</vt:lpstr>
      <vt:lpstr>Century Gothic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INFOPRO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ANTOINE, Pierre</dc:creator>
  <cp:lastModifiedBy>MASSICARD, Jennifer</cp:lastModifiedBy>
  <cp:revision>41</cp:revision>
  <dcterms:created xsi:type="dcterms:W3CDTF">2022-11-29T09:17:06Z</dcterms:created>
  <dcterms:modified xsi:type="dcterms:W3CDTF">2023-01-04T10:38:45Z</dcterms:modified>
</cp:coreProperties>
</file>