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29" r:id="rId2"/>
    <p:sldId id="331" r:id="rId3"/>
    <p:sldId id="332" r:id="rId4"/>
    <p:sldId id="333" r:id="rId5"/>
    <p:sldId id="334" r:id="rId6"/>
    <p:sldId id="335" r:id="rId7"/>
    <p:sldId id="336" r:id="rId8"/>
    <p:sldId id="337" r:id="rId9"/>
    <p:sldId id="338" r:id="rId10"/>
    <p:sldId id="339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  <p:sldId id="348" r:id="rId20"/>
    <p:sldId id="349" r:id="rId21"/>
    <p:sldId id="350" r:id="rId22"/>
    <p:sldId id="351" r:id="rId23"/>
    <p:sldId id="352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15h15 - 15h45" id="{DA397EC1-48F2-4998-927B-BF076213F258}">
          <p14:sldIdLst>
            <p14:sldId id="329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C7FC35-ECC6-F0A4-B16B-CC33F0D7A692}" v="3" dt="2022-11-30T19:22:20.4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4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10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07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DVODSKI, Julia" userId="S::julia.nadvodski@infopro-digital.com::cd4750aa-3af2-4684-9612-b2b1651d3a47" providerId="AD" clId="Web-{0EC7FC35-ECC6-F0A4-B16B-CC33F0D7A692}"/>
    <pc:docChg chg="delSld modSld modSection">
      <pc:chgData name="NADVODSKI, Julia" userId="S::julia.nadvodski@infopro-digital.com::cd4750aa-3af2-4684-9612-b2b1651d3a47" providerId="AD" clId="Web-{0EC7FC35-ECC6-F0A4-B16B-CC33F0D7A692}" dt="2022-11-30T19:22:20.441" v="1"/>
      <pc:docMkLst>
        <pc:docMk/>
      </pc:docMkLst>
      <pc:sldChg chg="modSp">
        <pc:chgData name="NADVODSKI, Julia" userId="S::julia.nadvodski@infopro-digital.com::cd4750aa-3af2-4684-9612-b2b1651d3a47" providerId="AD" clId="Web-{0EC7FC35-ECC6-F0A4-B16B-CC33F0D7A692}" dt="2022-11-30T19:19:51.172" v="0" actId="20577"/>
        <pc:sldMkLst>
          <pc:docMk/>
          <pc:sldMk cId="1598840337" sldId="261"/>
        </pc:sldMkLst>
        <pc:spChg chg="mod">
          <ac:chgData name="NADVODSKI, Julia" userId="S::julia.nadvodski@infopro-digital.com::cd4750aa-3af2-4684-9612-b2b1651d3a47" providerId="AD" clId="Web-{0EC7FC35-ECC6-F0A4-B16B-CC33F0D7A692}" dt="2022-11-30T19:19:51.172" v="0" actId="20577"/>
          <ac:spMkLst>
            <pc:docMk/>
            <pc:sldMk cId="1598840337" sldId="261"/>
            <ac:spMk id="4" creationId="{7C1C275E-66F3-F0DB-69F2-827715D7222B}"/>
          </ac:spMkLst>
        </pc:spChg>
      </pc:sldChg>
      <pc:sldChg chg="del">
        <pc:chgData name="NADVODSKI, Julia" userId="S::julia.nadvodski@infopro-digital.com::cd4750aa-3af2-4684-9612-b2b1651d3a47" providerId="AD" clId="Web-{0EC7FC35-ECC6-F0A4-B16B-CC33F0D7A692}" dt="2022-11-30T19:22:20.441" v="1"/>
        <pc:sldMkLst>
          <pc:docMk/>
          <pc:sldMk cId="3289392433" sldId="33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2FF00C-DB92-4728-96B5-B1325FA594E1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B6A90-28B4-4830-A8F6-E3B0A6D3CA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526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B4349-5D6D-9449-B59F-942593F8B353}" type="slidenum">
              <a:rPr lang="fr-FR" smtClean="0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2275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1295-2B86-4AB6-87E8-2F3F94A94906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D09E-CBA7-4AF2-BFE3-54BFDA13F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2865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1295-2B86-4AB6-87E8-2F3F94A94906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D09E-CBA7-4AF2-BFE3-54BFDA13F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8873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1295-2B86-4AB6-87E8-2F3F94A94906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D09E-CBA7-4AF2-BFE3-54BFDA13F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9056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arbre&#10;&#10;Description générée automatiquement">
            <a:extLst>
              <a:ext uri="{FF2B5EF4-FFF2-40B4-BE49-F238E27FC236}">
                <a16:creationId xmlns="" xmlns:a16="http://schemas.microsoft.com/office/drawing/2014/main" id="{72FDB2E4-205F-2635-A256-1BFAEE2CFE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04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7">
            <a:extLst>
              <a:ext uri="{FF2B5EF4-FFF2-40B4-BE49-F238E27FC236}">
                <a16:creationId xmlns="" xmlns:a16="http://schemas.microsoft.com/office/drawing/2014/main" id="{53EE6C3A-D260-4842-6134-06F757A24F93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 bwMode="auto">
          <a:xfrm>
            <a:off x="1215514" y="2315343"/>
            <a:ext cx="2576860" cy="2576860"/>
          </a:xfrm>
          <a:prstGeom prst="flowChartConnector">
            <a:avLst/>
          </a:prstGeom>
          <a:solidFill>
            <a:schemeClr val="bg1"/>
          </a:solidFill>
          <a:ln w="76200" cmpd="sng">
            <a:solidFill>
              <a:srgbClr val="86BC24"/>
            </a:solidFill>
            <a:round/>
            <a:headEnd/>
            <a:tailEnd/>
          </a:ln>
        </p:spPr>
        <p:txBody>
          <a:bodyPr/>
          <a:lstStyle>
            <a:lvl1pPr marL="0" indent="0" algn="ctr">
              <a:buFontTx/>
              <a:buNone/>
              <a:defRPr sz="1200" b="1"/>
            </a:lvl1pPr>
          </a:lstStyle>
          <a:p>
            <a:pPr lvl="0"/>
            <a:r>
              <a:rPr lang="fr-FR" noProof="0" dirty="0"/>
              <a:t>METTRE PHOTO</a:t>
            </a:r>
          </a:p>
        </p:txBody>
      </p:sp>
      <p:pic>
        <p:nvPicPr>
          <p:cNvPr id="12" name="Image 11" descr="Une image contenant plafond&#10;&#10;Description générée automatiquement">
            <a:extLst>
              <a:ext uri="{FF2B5EF4-FFF2-40B4-BE49-F238E27FC236}">
                <a16:creationId xmlns="" xmlns:a16="http://schemas.microsoft.com/office/drawing/2014/main" id="{663853A7-DDDF-1FE9-BE2C-FD5453EAEB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4278" y="2"/>
            <a:ext cx="546692" cy="6857999"/>
          </a:xfrm>
          <a:prstGeom prst="rect">
            <a:avLst/>
          </a:prstGeom>
        </p:spPr>
      </p:pic>
      <p:pic>
        <p:nvPicPr>
          <p:cNvPr id="13" name="Image 12" descr="Une image contenant bâtiment, extérieur&#10;&#10;Description générée automatiquement">
            <a:extLst>
              <a:ext uri="{FF2B5EF4-FFF2-40B4-BE49-F238E27FC236}">
                <a16:creationId xmlns="" xmlns:a16="http://schemas.microsoft.com/office/drawing/2014/main" id="{E6D286ED-DB80-9C74-1D65-094A79B63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2035" y="2"/>
            <a:ext cx="546693" cy="6858000"/>
          </a:xfrm>
          <a:prstGeom prst="rect">
            <a:avLst/>
          </a:prstGeom>
        </p:spPr>
      </p:pic>
      <p:pic>
        <p:nvPicPr>
          <p:cNvPr id="14" name="Image 13" descr="Une image contenant herbe, extérieur, arbre, conteneur&#10;&#10;Description générée automatiquement">
            <a:extLst>
              <a:ext uri="{FF2B5EF4-FFF2-40B4-BE49-F238E27FC236}">
                <a16:creationId xmlns="" xmlns:a16="http://schemas.microsoft.com/office/drawing/2014/main" id="{D969CABF-0092-58A2-0320-51DB681241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9793" y="2"/>
            <a:ext cx="546693" cy="6858000"/>
          </a:xfrm>
          <a:prstGeom prst="rect">
            <a:avLst/>
          </a:prstGeom>
        </p:spPr>
      </p:pic>
      <p:pic>
        <p:nvPicPr>
          <p:cNvPr id="15" name="Image 14" descr="Une image contenant extérieur, bâtiment&#10;&#10;Description générée automatiquement">
            <a:extLst>
              <a:ext uri="{FF2B5EF4-FFF2-40B4-BE49-F238E27FC236}">
                <a16:creationId xmlns="" xmlns:a16="http://schemas.microsoft.com/office/drawing/2014/main" id="{2FDEC334-9619-08FC-7B1C-A3D8ACBA03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7550" y="2"/>
            <a:ext cx="546694" cy="6858000"/>
          </a:xfrm>
          <a:prstGeom prst="rect">
            <a:avLst/>
          </a:prstGeom>
        </p:spPr>
      </p:pic>
      <p:pic>
        <p:nvPicPr>
          <p:cNvPr id="16" name="Image 15" descr="Une image contenant plafond&#10;&#10;Description générée automatiquement">
            <a:extLst>
              <a:ext uri="{FF2B5EF4-FFF2-40B4-BE49-F238E27FC236}">
                <a16:creationId xmlns="" xmlns:a16="http://schemas.microsoft.com/office/drawing/2014/main" id="{749D5AB1-2999-D5BD-7B29-8DC12E718B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45308" y="1"/>
            <a:ext cx="546692" cy="685799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4D8AE2CF-D96E-1B2E-41EC-DD2AE31B2423}"/>
              </a:ext>
            </a:extLst>
          </p:cNvPr>
          <p:cNvSpPr txBox="1"/>
          <p:nvPr userDrawn="1"/>
        </p:nvSpPr>
        <p:spPr>
          <a:xfrm>
            <a:off x="918848" y="6421555"/>
            <a:ext cx="67636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LeMoniteurEvent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1400" b="1" dirty="0">
                <a:solidFill>
                  <a:srgbClr val="86B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Suivez-nous 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Bâtirpourleclimat</a:t>
            </a:r>
            <a:endParaRPr lang="fr-FR" sz="1400" b="1" dirty="0">
              <a:solidFill>
                <a:schemeClr val="tx1"/>
              </a:solidFill>
            </a:endParaRPr>
          </a:p>
        </p:txBody>
      </p:sp>
      <p:pic>
        <p:nvPicPr>
          <p:cNvPr id="17" name="Image 16" descr="Une image contenant piscine à balles&#10;&#10;Description générée automatiquement">
            <a:extLst>
              <a:ext uri="{FF2B5EF4-FFF2-40B4-BE49-F238E27FC236}">
                <a16:creationId xmlns="" xmlns:a16="http://schemas.microsoft.com/office/drawing/2014/main" id="{9083D696-A929-7336-A182-90B4FBDF9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645" y="6391458"/>
            <a:ext cx="705300" cy="349783"/>
          </a:xfrm>
          <a:prstGeom prst="rect">
            <a:avLst/>
          </a:prstGeom>
        </p:spPr>
      </p:pic>
      <p:pic>
        <p:nvPicPr>
          <p:cNvPr id="18" name="Image 17" descr="Une image contenant texte&#10;&#10;Description générée automatiquement">
            <a:extLst>
              <a:ext uri="{FF2B5EF4-FFF2-40B4-BE49-F238E27FC236}">
                <a16:creationId xmlns="" xmlns:a16="http://schemas.microsoft.com/office/drawing/2014/main" id="{DF13062E-4211-E09B-AEDB-B25FE88D78D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35152"/>
            <a:ext cx="1386077" cy="1386077"/>
          </a:xfrm>
          <a:prstGeom prst="rect">
            <a:avLst/>
          </a:prstGeom>
        </p:spPr>
      </p:pic>
      <p:sp>
        <p:nvSpPr>
          <p:cNvPr id="20" name="Espace réservé du texte 5">
            <a:extLst>
              <a:ext uri="{FF2B5EF4-FFF2-40B4-BE49-F238E27FC236}">
                <a16:creationId xmlns="" xmlns:a16="http://schemas.microsoft.com/office/drawing/2014/main" id="{A1EDA446-1DF7-2A16-284E-738EA77DDE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91501" y="288465"/>
            <a:ext cx="7430201" cy="975256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de la session</a:t>
            </a:r>
          </a:p>
        </p:txBody>
      </p:sp>
    </p:spTree>
    <p:extLst>
      <p:ext uri="{BB962C8B-B14F-4D97-AF65-F5344CB8AC3E}">
        <p14:creationId xmlns:p14="http://schemas.microsoft.com/office/powerpoint/2010/main" val="35644736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LOGOS 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fond&#10;&#10;Description générée automatiquement">
            <a:extLst>
              <a:ext uri="{FF2B5EF4-FFF2-40B4-BE49-F238E27FC236}">
                <a16:creationId xmlns="" xmlns:a16="http://schemas.microsoft.com/office/drawing/2014/main" id="{C3A2D36C-E523-5236-D5CD-A0B19012A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0" cy="68688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4063C2C-5881-8655-628C-843059CB2677}"/>
              </a:ext>
            </a:extLst>
          </p:cNvPr>
          <p:cNvSpPr/>
          <p:nvPr userDrawn="1"/>
        </p:nvSpPr>
        <p:spPr>
          <a:xfrm>
            <a:off x="1597980" y="276467"/>
            <a:ext cx="8984201" cy="4976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="" xmlns:a16="http://schemas.microsoft.com/office/drawing/2014/main" id="{A888D40F-91B4-8BFC-973F-6CADFA4C61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7025" y="644138"/>
            <a:ext cx="7726113" cy="388087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806731AA-FD94-A48F-087F-BA18AA5482DD}"/>
              </a:ext>
            </a:extLst>
          </p:cNvPr>
          <p:cNvSpPr txBox="1"/>
          <p:nvPr userDrawn="1"/>
        </p:nvSpPr>
        <p:spPr>
          <a:xfrm>
            <a:off x="3025010" y="4330655"/>
            <a:ext cx="6258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4400" b="1" dirty="0">
                <a:solidFill>
                  <a:srgbClr val="86B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votre participation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778492" y="5526617"/>
            <a:ext cx="10623176" cy="871217"/>
          </a:xfrm>
          <a:prstGeom prst="rect">
            <a:avLst/>
          </a:prstGeom>
          <a:solidFill>
            <a:srgbClr val="86BC24"/>
          </a:solidFill>
          <a:ln>
            <a:solidFill>
              <a:srgbClr val="86BC2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/>
              <a:t>RENDEZ-VOUS</a:t>
            </a:r>
            <a:r>
              <a:rPr lang="fr-FR" sz="4000" b="1" baseline="0" dirty="0"/>
              <a:t> SUR L’ESPACE NETWORKING</a:t>
            </a:r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3391498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ATELIER RECYCLE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herbe, extérieur, arbre, conteneur&#10;&#10;Description générée automatiquement">
            <a:extLst>
              <a:ext uri="{FF2B5EF4-FFF2-40B4-BE49-F238E27FC236}">
                <a16:creationId xmlns="" xmlns:a16="http://schemas.microsoft.com/office/drawing/2014/main" id="{F702D0DB-78E5-31BC-0CEF-2E5BFDEA9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364722"/>
            <a:ext cx="12191997" cy="24932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E720BBA-3759-5E1D-0A78-2FDA0A620BC3}"/>
              </a:ext>
            </a:extLst>
          </p:cNvPr>
          <p:cNvSpPr/>
          <p:nvPr userDrawn="1"/>
        </p:nvSpPr>
        <p:spPr>
          <a:xfrm>
            <a:off x="-2" y="-50510"/>
            <a:ext cx="12192000" cy="4495901"/>
          </a:xfrm>
          <a:prstGeom prst="rect">
            <a:avLst/>
          </a:prstGeom>
          <a:solidFill>
            <a:srgbClr val="EF7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3DFDC137-B1FA-F24B-7AA5-844ABE8830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2471" y="-189004"/>
            <a:ext cx="6327058" cy="219751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="" xmlns:a16="http://schemas.microsoft.com/office/drawing/2014/main" id="{74D13EEC-081A-D654-DD28-160D8763C1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0133" y="2155400"/>
            <a:ext cx="9791730" cy="660568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TYPE D’ATELIER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="" xmlns:a16="http://schemas.microsoft.com/office/drawing/2014/main" id="{5980FEC0-C60C-C9AB-3FB0-565BD0E97A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00133" y="3260061"/>
            <a:ext cx="9791730" cy="660568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33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de l’atelier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="" xmlns:a16="http://schemas.microsoft.com/office/drawing/2014/main" id="{88228804-CF9F-1EE4-3807-CF48662545AB}"/>
              </a:ext>
            </a:extLst>
          </p:cNvPr>
          <p:cNvCxnSpPr>
            <a:cxnSpLocks/>
          </p:cNvCxnSpPr>
          <p:nvPr userDrawn="1"/>
        </p:nvCxnSpPr>
        <p:spPr>
          <a:xfrm>
            <a:off x="3614649" y="2894457"/>
            <a:ext cx="496269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Une image contenant texte, signe&#10;&#10;Description générée automatiquement">
            <a:extLst>
              <a:ext uri="{FF2B5EF4-FFF2-40B4-BE49-F238E27FC236}">
                <a16:creationId xmlns="" xmlns:a16="http://schemas.microsoft.com/office/drawing/2014/main" id="{F4A778EB-DAE1-456A-C3EA-BB2AAD10CD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9123" y="5319075"/>
            <a:ext cx="3880625" cy="93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96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MISE E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plafond&#10;&#10;Description générée automatiquement">
            <a:extLst>
              <a:ext uri="{FF2B5EF4-FFF2-40B4-BE49-F238E27FC236}">
                <a16:creationId xmlns="" xmlns:a16="http://schemas.microsoft.com/office/drawing/2014/main" id="{C873E5E7-ACDD-C913-3EF2-17921396B0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132750" cy="687749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E37C5892-F9CA-21F5-63DE-C41EB7274A87}"/>
              </a:ext>
            </a:extLst>
          </p:cNvPr>
          <p:cNvSpPr txBox="1"/>
          <p:nvPr userDrawn="1"/>
        </p:nvSpPr>
        <p:spPr>
          <a:xfrm>
            <a:off x="6742584" y="6412461"/>
            <a:ext cx="45511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LeMoniteurEvent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1400" b="1" dirty="0">
                <a:solidFill>
                  <a:srgbClr val="86B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Suivez-nous 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Bâtirpourleclimat</a:t>
            </a:r>
            <a:endParaRPr lang="fr-FR" sz="1400" b="1" dirty="0">
              <a:solidFill>
                <a:schemeClr val="tx1"/>
              </a:solidFill>
            </a:endParaRPr>
          </a:p>
        </p:txBody>
      </p:sp>
      <p:pic>
        <p:nvPicPr>
          <p:cNvPr id="11" name="Image 10" descr="Une image contenant piscine à balles&#10;&#10;Description générée automatiquement">
            <a:extLst>
              <a:ext uri="{FF2B5EF4-FFF2-40B4-BE49-F238E27FC236}">
                <a16:creationId xmlns="" xmlns:a16="http://schemas.microsoft.com/office/drawing/2014/main" id="{46F3E4FD-726D-7D07-A000-BC50DB9AB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5055" y="6391458"/>
            <a:ext cx="705300" cy="34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98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arbre&#10;&#10;Description générée automatiquement">
            <a:extLst>
              <a:ext uri="{FF2B5EF4-FFF2-40B4-BE49-F238E27FC236}">
                <a16:creationId xmlns="" xmlns:a16="http://schemas.microsoft.com/office/drawing/2014/main" id="{E9733699-4429-611D-55BD-AC67CF441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3C58AEF8-135B-66B9-184D-D40AB28217EF}"/>
              </a:ext>
            </a:extLst>
          </p:cNvPr>
          <p:cNvSpPr txBox="1"/>
          <p:nvPr userDrawn="1"/>
        </p:nvSpPr>
        <p:spPr>
          <a:xfrm>
            <a:off x="3595115" y="5622473"/>
            <a:ext cx="51771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LeMoniteurEvent  </a:t>
            </a:r>
            <a:r>
              <a:rPr lang="fr-FR" sz="1400" b="1" dirty="0">
                <a:solidFill>
                  <a:srgbClr val="86B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Suivez-nous 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#Bâtirpourleclimat</a:t>
            </a:r>
            <a:endParaRPr lang="fr-FR" sz="1400" b="1" dirty="0">
              <a:solidFill>
                <a:schemeClr val="tx1"/>
              </a:solidFill>
            </a:endParaRPr>
          </a:p>
        </p:txBody>
      </p:sp>
      <p:pic>
        <p:nvPicPr>
          <p:cNvPr id="5" name="Image 4" descr="Une image contenant piscine à balles&#10;&#10;Description générée automatiquement">
            <a:extLst>
              <a:ext uri="{FF2B5EF4-FFF2-40B4-BE49-F238E27FC236}">
                <a16:creationId xmlns="" xmlns:a16="http://schemas.microsoft.com/office/drawing/2014/main" id="{CEB2DA93-225C-2D81-4C86-B7C7D54D90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0417" y="5995146"/>
            <a:ext cx="1271165" cy="63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95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1295-2B86-4AB6-87E8-2F3F94A94906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D09E-CBA7-4AF2-BFE3-54BFDA13F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621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1295-2B86-4AB6-87E8-2F3F94A94906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D09E-CBA7-4AF2-BFE3-54BFDA13F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9237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1295-2B86-4AB6-87E8-2F3F94A94906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D09E-CBA7-4AF2-BFE3-54BFDA13F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8415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1295-2B86-4AB6-87E8-2F3F94A94906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D09E-CBA7-4AF2-BFE3-54BFDA13F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9741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1295-2B86-4AB6-87E8-2F3F94A94906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D09E-CBA7-4AF2-BFE3-54BFDA13F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671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1295-2B86-4AB6-87E8-2F3F94A94906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D09E-CBA7-4AF2-BFE3-54BFDA13F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6166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1295-2B86-4AB6-87E8-2F3F94A94906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D09E-CBA7-4AF2-BFE3-54BFDA13F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3876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1295-2B86-4AB6-87E8-2F3F94A94906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D09E-CBA7-4AF2-BFE3-54BFDA13F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3832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A1295-2B86-4AB6-87E8-2F3F94A94906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D09E-CBA7-4AF2-BFE3-54BFDA13F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5760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6" r:id="rId14"/>
    <p:sldLayoutId id="2147483667" r:id="rId15"/>
    <p:sldLayoutId id="2147483672" r:id="rId16"/>
    <p:sldLayoutId id="214748367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412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B97DFB57-6675-43EB-BC09-368F0BA16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291" y="837573"/>
            <a:ext cx="7282340" cy="496414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8CD69457-48E8-4642-B594-1735BB3FA0C6}"/>
              </a:ext>
            </a:extLst>
          </p:cNvPr>
          <p:cNvSpPr txBox="1"/>
          <p:nvPr/>
        </p:nvSpPr>
        <p:spPr>
          <a:xfrm>
            <a:off x="1479063" y="365759"/>
            <a:ext cx="103297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u="sng" dirty="0">
                <a:solidFill>
                  <a:srgbClr val="86B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diagnostic pré-démolition évolue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D717E24D-A1F7-425D-B7DB-0008BD76DE99}"/>
              </a:ext>
            </a:extLst>
          </p:cNvPr>
          <p:cNvSpPr txBox="1"/>
          <p:nvPr/>
        </p:nvSpPr>
        <p:spPr>
          <a:xfrm>
            <a:off x="1312945" y="3952246"/>
            <a:ext cx="3426771" cy="2657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Depuis mars 2012, le diagnostic déchets pré-démolition ou réhabilitation lourde s’appliquait : </a:t>
            </a:r>
          </a:p>
          <a:p>
            <a:pPr marL="627063" indent="-28575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  <a:tabLst>
                <a:tab pos="984250" algn="l"/>
              </a:tabLst>
            </a:pP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 tous les bâtiments comportant une surface de plancher supérieure à 1000 m²</a:t>
            </a:r>
          </a:p>
          <a:p>
            <a:pPr marL="627063" lvl="0" indent="-28575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  <a:tabLst>
                <a:tab pos="984250" algn="l"/>
              </a:tabLst>
            </a:pPr>
            <a:r>
              <a:rPr lang="fr-FR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Ou hébergeant des substances dangereuses, ayant accueilli des activités polluantes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7F9F71ED-3DF8-53A3-6ABA-C53507CE08C0}"/>
              </a:ext>
            </a:extLst>
          </p:cNvPr>
          <p:cNvSpPr txBox="1"/>
          <p:nvPr/>
        </p:nvSpPr>
        <p:spPr>
          <a:xfrm>
            <a:off x="7957038" y="2774509"/>
            <a:ext cx="4073449" cy="2759602"/>
          </a:xfrm>
          <a:custGeom>
            <a:avLst/>
            <a:gdLst>
              <a:gd name="connsiteX0" fmla="*/ 0 w 4073449"/>
              <a:gd name="connsiteY0" fmla="*/ 0 h 2759602"/>
              <a:gd name="connsiteX1" fmla="*/ 4073449 w 4073449"/>
              <a:gd name="connsiteY1" fmla="*/ 0 h 2759602"/>
              <a:gd name="connsiteX2" fmla="*/ 4073449 w 4073449"/>
              <a:gd name="connsiteY2" fmla="*/ 2759602 h 2759602"/>
              <a:gd name="connsiteX3" fmla="*/ 0 w 4073449"/>
              <a:gd name="connsiteY3" fmla="*/ 2759602 h 2759602"/>
              <a:gd name="connsiteX4" fmla="*/ 0 w 4073449"/>
              <a:gd name="connsiteY4" fmla="*/ 0 h 2759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3449" h="2759602" extrusionOk="0">
                <a:moveTo>
                  <a:pt x="0" y="0"/>
                </a:moveTo>
                <a:cubicBezTo>
                  <a:pt x="1727751" y="-5264"/>
                  <a:pt x="3222774" y="84467"/>
                  <a:pt x="4073449" y="0"/>
                </a:cubicBezTo>
                <a:cubicBezTo>
                  <a:pt x="3945276" y="550597"/>
                  <a:pt x="4202599" y="1468675"/>
                  <a:pt x="4073449" y="2759602"/>
                </a:cubicBezTo>
                <a:cubicBezTo>
                  <a:pt x="3130029" y="2865922"/>
                  <a:pt x="1491271" y="2751953"/>
                  <a:pt x="0" y="2759602"/>
                </a:cubicBezTo>
                <a:cubicBezTo>
                  <a:pt x="160128" y="2144234"/>
                  <a:pt x="25049" y="666433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Loi AGEC fait évoluer cet audit vers un diagnostic</a:t>
            </a:r>
            <a:r>
              <a:rPr lang="fr-FR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produits-matériaux-déchets</a:t>
            </a:r>
            <a:r>
              <a:rPr lang="fr-FR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627063" indent="-28575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  <a:tabLst>
                <a:tab pos="984250" algn="l"/>
              </a:tabLst>
            </a:pPr>
            <a:r>
              <a:rPr lang="fr-FR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Applicable aux déconstructions et aux 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réhabilitations significatives</a:t>
            </a:r>
          </a:p>
          <a:p>
            <a:pPr marL="627063" indent="-28575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  <a:tabLst>
                <a:tab pos="984250" algn="l"/>
              </a:tabLst>
            </a:pPr>
            <a:r>
              <a:rPr lang="fr-FR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Avec une 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obligation de réemploi ou réutilisation </a:t>
            </a:r>
            <a:r>
              <a:rPr lang="fr-FR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des matériaux lorsque c’est possible</a:t>
            </a:r>
          </a:p>
          <a:p>
            <a:pPr marL="341313" algn="ctr">
              <a:lnSpc>
                <a:spcPct val="107000"/>
              </a:lnSpc>
              <a:tabLst>
                <a:tab pos="984250" algn="l"/>
              </a:tabLst>
            </a:pPr>
            <a:r>
              <a:rPr lang="fr-FR" sz="16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Des opérations plutôt que des  bâtiments</a:t>
            </a:r>
          </a:p>
          <a:p>
            <a:pPr marL="341313" algn="ctr">
              <a:lnSpc>
                <a:spcPct val="107000"/>
              </a:lnSpc>
              <a:tabLst>
                <a:tab pos="984250" algn="l"/>
              </a:tabLst>
            </a:pPr>
            <a:r>
              <a:rPr lang="fr-FR" sz="16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Champ d’action élargi</a:t>
            </a:r>
            <a:endParaRPr lang="fr-F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233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8CD69457-48E8-4642-B594-1735BB3FA0C6}"/>
              </a:ext>
            </a:extLst>
          </p:cNvPr>
          <p:cNvSpPr txBox="1"/>
          <p:nvPr/>
        </p:nvSpPr>
        <p:spPr>
          <a:xfrm>
            <a:off x="1479063" y="365759"/>
            <a:ext cx="10329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u="sng" dirty="0">
                <a:solidFill>
                  <a:srgbClr val="86B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Décrets d’application de la Loi AGEC</a:t>
            </a:r>
          </a:p>
          <a:p>
            <a:pPr algn="ctr"/>
            <a:r>
              <a:rPr lang="fr-F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(ceux du 25 juin 2021)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D717E24D-A1F7-425D-B7DB-0008BD76DE99}"/>
              </a:ext>
            </a:extLst>
          </p:cNvPr>
          <p:cNvSpPr txBox="1"/>
          <p:nvPr/>
        </p:nvSpPr>
        <p:spPr>
          <a:xfrm>
            <a:off x="1424849" y="1639886"/>
            <a:ext cx="49914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fr-FR" b="1" dirty="0"/>
              <a:t>Le premier décret : </a:t>
            </a:r>
          </a:p>
          <a:p>
            <a:pPr lvl="1" algn="just"/>
            <a:endParaRPr lang="fr-FR" sz="1800" b="1" i="0" u="none" strike="noStrike" baseline="0" dirty="0">
              <a:solidFill>
                <a:srgbClr val="434B52"/>
              </a:solidFill>
              <a:latin typeface="NunitoSemiBoldRegular"/>
            </a:endParaRPr>
          </a:p>
          <a:p>
            <a:pPr lvl="1" algn="just"/>
            <a:r>
              <a:rPr lang="fr-FR" sz="1800" i="0" u="none" strike="noStrike" baseline="0" dirty="0">
                <a:solidFill>
                  <a:srgbClr val="434B52"/>
                </a:solidFill>
                <a:latin typeface="NunitoSemiBoldRegular"/>
              </a:rPr>
              <a:t>-    Les opérations concernées,</a:t>
            </a:r>
          </a:p>
          <a:p>
            <a:pPr marL="742950" lvl="1" indent="-285750" algn="just">
              <a:buFontTx/>
              <a:buChar char="-"/>
            </a:pPr>
            <a:r>
              <a:rPr lang="fr-FR" dirty="0">
                <a:solidFill>
                  <a:srgbClr val="434B52"/>
                </a:solidFill>
                <a:latin typeface="NunitoSemiBoldRegular"/>
              </a:rPr>
              <a:t>La définition des opérations de démolition ou de rénovation significative de bâtiment </a:t>
            </a:r>
          </a:p>
          <a:p>
            <a:pPr marL="742950" lvl="1" indent="-285750" algn="just">
              <a:buFontTx/>
              <a:buChar char="-"/>
            </a:pPr>
            <a:r>
              <a:rPr lang="fr-FR" dirty="0">
                <a:solidFill>
                  <a:srgbClr val="434B52"/>
                </a:solidFill>
                <a:latin typeface="NunitoSemiBoldRegular"/>
              </a:rPr>
              <a:t>L</a:t>
            </a:r>
            <a:r>
              <a:rPr lang="fr-FR" sz="1800" i="0" u="none" strike="noStrike" baseline="0" dirty="0">
                <a:solidFill>
                  <a:srgbClr val="434B52"/>
                </a:solidFill>
                <a:latin typeface="NunitoSemiBoldRegular"/>
              </a:rPr>
              <a:t>e contenu et la forme du diagnostic, </a:t>
            </a:r>
          </a:p>
          <a:p>
            <a:pPr lvl="1" algn="just"/>
            <a:endParaRPr lang="fr-FR" b="1" dirty="0">
              <a:solidFill>
                <a:srgbClr val="434B52"/>
              </a:solidFill>
              <a:latin typeface="NunitoSemiBoldRegular"/>
            </a:endParaRPr>
          </a:p>
          <a:p>
            <a:pPr lvl="1" algn="just"/>
            <a:endParaRPr lang="fr-FR" b="1" dirty="0">
              <a:solidFill>
                <a:srgbClr val="434B52"/>
              </a:solidFill>
              <a:latin typeface="NunitoSemiBoldRegular"/>
            </a:endParaRPr>
          </a:p>
          <a:p>
            <a:pPr lvl="1" algn="just"/>
            <a:endParaRPr lang="fr-FR" b="1" dirty="0">
              <a:solidFill>
                <a:srgbClr val="434B52"/>
              </a:solidFill>
              <a:latin typeface="NunitoSemiBoldRegular"/>
            </a:endParaRPr>
          </a:p>
          <a:p>
            <a:pPr lvl="1" algn="just"/>
            <a:r>
              <a:rPr lang="fr-FR" b="1" dirty="0">
                <a:solidFill>
                  <a:srgbClr val="434B52"/>
                </a:solidFill>
                <a:latin typeface="NunitoSemiBoldRegular"/>
              </a:rPr>
              <a:t>Le deuxième décret : </a:t>
            </a:r>
          </a:p>
          <a:p>
            <a:pPr lvl="1" algn="just"/>
            <a:endParaRPr lang="fr-FR" b="1" dirty="0">
              <a:solidFill>
                <a:srgbClr val="434B52"/>
              </a:solidFill>
              <a:latin typeface="NunitoSemiBoldRegular"/>
            </a:endParaRPr>
          </a:p>
          <a:p>
            <a:pPr lvl="1" algn="just"/>
            <a:r>
              <a:rPr lang="fr-FR" dirty="0">
                <a:solidFill>
                  <a:srgbClr val="434B52"/>
                </a:solidFill>
                <a:latin typeface="NunitoSemiBoldRegular"/>
              </a:rPr>
              <a:t>-    Les compétences du diagnostiqueur</a:t>
            </a:r>
          </a:p>
          <a:p>
            <a:pPr lvl="1" algn="just"/>
            <a:endParaRPr lang="fr-FR" dirty="0">
              <a:solidFill>
                <a:srgbClr val="434B52"/>
              </a:solidFill>
              <a:latin typeface="NunitoSemiBoldRegular"/>
            </a:endParaRPr>
          </a:p>
          <a:p>
            <a:pPr lvl="1" algn="just"/>
            <a:endParaRPr lang="fr-FR" dirty="0">
              <a:solidFill>
                <a:srgbClr val="434B52"/>
              </a:solidFill>
              <a:latin typeface="NunitoSemiBoldRegular"/>
            </a:endParaRPr>
          </a:p>
          <a:p>
            <a:pPr lvl="2" algn="just"/>
            <a:r>
              <a:rPr lang="fr-FR" dirty="0">
                <a:effectLst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F6B4B5BE-E3B2-4899-850E-FDF06D81BC12}"/>
              </a:ext>
            </a:extLst>
          </p:cNvPr>
          <p:cNvSpPr txBox="1"/>
          <p:nvPr/>
        </p:nvSpPr>
        <p:spPr>
          <a:xfrm>
            <a:off x="5913783" y="3429000"/>
            <a:ext cx="6172200" cy="2062103"/>
          </a:xfrm>
          <a:custGeom>
            <a:avLst/>
            <a:gdLst>
              <a:gd name="connsiteX0" fmla="*/ 0 w 6172200"/>
              <a:gd name="connsiteY0" fmla="*/ 0 h 2062103"/>
              <a:gd name="connsiteX1" fmla="*/ 747522 w 6172200"/>
              <a:gd name="connsiteY1" fmla="*/ 0 h 2062103"/>
              <a:gd name="connsiteX2" fmla="*/ 1433322 w 6172200"/>
              <a:gd name="connsiteY2" fmla="*/ 0 h 2062103"/>
              <a:gd name="connsiteX3" fmla="*/ 2057400 w 6172200"/>
              <a:gd name="connsiteY3" fmla="*/ 0 h 2062103"/>
              <a:gd name="connsiteX4" fmla="*/ 2619756 w 6172200"/>
              <a:gd name="connsiteY4" fmla="*/ 0 h 2062103"/>
              <a:gd name="connsiteX5" fmla="*/ 3305556 w 6172200"/>
              <a:gd name="connsiteY5" fmla="*/ 0 h 2062103"/>
              <a:gd name="connsiteX6" fmla="*/ 3867912 w 6172200"/>
              <a:gd name="connsiteY6" fmla="*/ 0 h 2062103"/>
              <a:gd name="connsiteX7" fmla="*/ 4615434 w 6172200"/>
              <a:gd name="connsiteY7" fmla="*/ 0 h 2062103"/>
              <a:gd name="connsiteX8" fmla="*/ 5424678 w 6172200"/>
              <a:gd name="connsiteY8" fmla="*/ 0 h 2062103"/>
              <a:gd name="connsiteX9" fmla="*/ 6172200 w 6172200"/>
              <a:gd name="connsiteY9" fmla="*/ 0 h 2062103"/>
              <a:gd name="connsiteX10" fmla="*/ 6172200 w 6172200"/>
              <a:gd name="connsiteY10" fmla="*/ 728610 h 2062103"/>
              <a:gd name="connsiteX11" fmla="*/ 6172200 w 6172200"/>
              <a:gd name="connsiteY11" fmla="*/ 1354114 h 2062103"/>
              <a:gd name="connsiteX12" fmla="*/ 6172200 w 6172200"/>
              <a:gd name="connsiteY12" fmla="*/ 2062103 h 2062103"/>
              <a:gd name="connsiteX13" fmla="*/ 5362956 w 6172200"/>
              <a:gd name="connsiteY13" fmla="*/ 2062103 h 2062103"/>
              <a:gd name="connsiteX14" fmla="*/ 4738878 w 6172200"/>
              <a:gd name="connsiteY14" fmla="*/ 2062103 h 2062103"/>
              <a:gd name="connsiteX15" fmla="*/ 4053078 w 6172200"/>
              <a:gd name="connsiteY15" fmla="*/ 2062103 h 2062103"/>
              <a:gd name="connsiteX16" fmla="*/ 3429000 w 6172200"/>
              <a:gd name="connsiteY16" fmla="*/ 2062103 h 2062103"/>
              <a:gd name="connsiteX17" fmla="*/ 2928366 w 6172200"/>
              <a:gd name="connsiteY17" fmla="*/ 2062103 h 2062103"/>
              <a:gd name="connsiteX18" fmla="*/ 2180844 w 6172200"/>
              <a:gd name="connsiteY18" fmla="*/ 2062103 h 2062103"/>
              <a:gd name="connsiteX19" fmla="*/ 1680210 w 6172200"/>
              <a:gd name="connsiteY19" fmla="*/ 2062103 h 2062103"/>
              <a:gd name="connsiteX20" fmla="*/ 1117854 w 6172200"/>
              <a:gd name="connsiteY20" fmla="*/ 2062103 h 2062103"/>
              <a:gd name="connsiteX21" fmla="*/ 0 w 6172200"/>
              <a:gd name="connsiteY21" fmla="*/ 2062103 h 2062103"/>
              <a:gd name="connsiteX22" fmla="*/ 0 w 6172200"/>
              <a:gd name="connsiteY22" fmla="*/ 1333493 h 2062103"/>
              <a:gd name="connsiteX23" fmla="*/ 0 w 6172200"/>
              <a:gd name="connsiteY23" fmla="*/ 625505 h 2062103"/>
              <a:gd name="connsiteX24" fmla="*/ 0 w 6172200"/>
              <a:gd name="connsiteY2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172200" h="2062103" extrusionOk="0">
                <a:moveTo>
                  <a:pt x="0" y="0"/>
                </a:moveTo>
                <a:cubicBezTo>
                  <a:pt x="364598" y="36399"/>
                  <a:pt x="597979" y="-10242"/>
                  <a:pt x="747522" y="0"/>
                </a:cubicBezTo>
                <a:cubicBezTo>
                  <a:pt x="897065" y="10242"/>
                  <a:pt x="1145153" y="-318"/>
                  <a:pt x="1433322" y="0"/>
                </a:cubicBezTo>
                <a:cubicBezTo>
                  <a:pt x="1721491" y="318"/>
                  <a:pt x="1872448" y="-5646"/>
                  <a:pt x="2057400" y="0"/>
                </a:cubicBezTo>
                <a:cubicBezTo>
                  <a:pt x="2242352" y="5646"/>
                  <a:pt x="2481103" y="-13743"/>
                  <a:pt x="2619756" y="0"/>
                </a:cubicBezTo>
                <a:cubicBezTo>
                  <a:pt x="2758409" y="13743"/>
                  <a:pt x="3130810" y="-27321"/>
                  <a:pt x="3305556" y="0"/>
                </a:cubicBezTo>
                <a:cubicBezTo>
                  <a:pt x="3480302" y="27321"/>
                  <a:pt x="3640725" y="-25051"/>
                  <a:pt x="3867912" y="0"/>
                </a:cubicBezTo>
                <a:cubicBezTo>
                  <a:pt x="4095099" y="25051"/>
                  <a:pt x="4417553" y="14286"/>
                  <a:pt x="4615434" y="0"/>
                </a:cubicBezTo>
                <a:cubicBezTo>
                  <a:pt x="4813315" y="-14286"/>
                  <a:pt x="5137730" y="17924"/>
                  <a:pt x="5424678" y="0"/>
                </a:cubicBezTo>
                <a:cubicBezTo>
                  <a:pt x="5711626" y="-17924"/>
                  <a:pt x="5863041" y="36386"/>
                  <a:pt x="6172200" y="0"/>
                </a:cubicBezTo>
                <a:cubicBezTo>
                  <a:pt x="6165742" y="291144"/>
                  <a:pt x="6174069" y="510284"/>
                  <a:pt x="6172200" y="728610"/>
                </a:cubicBezTo>
                <a:cubicBezTo>
                  <a:pt x="6170332" y="946936"/>
                  <a:pt x="6183895" y="1181502"/>
                  <a:pt x="6172200" y="1354114"/>
                </a:cubicBezTo>
                <a:cubicBezTo>
                  <a:pt x="6160505" y="1526726"/>
                  <a:pt x="6203742" y="1753659"/>
                  <a:pt x="6172200" y="2062103"/>
                </a:cubicBezTo>
                <a:cubicBezTo>
                  <a:pt x="5898500" y="2035352"/>
                  <a:pt x="5734825" y="2070371"/>
                  <a:pt x="5362956" y="2062103"/>
                </a:cubicBezTo>
                <a:cubicBezTo>
                  <a:pt x="4991087" y="2053835"/>
                  <a:pt x="5041575" y="2032454"/>
                  <a:pt x="4738878" y="2062103"/>
                </a:cubicBezTo>
                <a:cubicBezTo>
                  <a:pt x="4436181" y="2091752"/>
                  <a:pt x="4307405" y="2052467"/>
                  <a:pt x="4053078" y="2062103"/>
                </a:cubicBezTo>
                <a:cubicBezTo>
                  <a:pt x="3798751" y="2071739"/>
                  <a:pt x="3663964" y="2071708"/>
                  <a:pt x="3429000" y="2062103"/>
                </a:cubicBezTo>
                <a:cubicBezTo>
                  <a:pt x="3194036" y="2052498"/>
                  <a:pt x="3079202" y="2082676"/>
                  <a:pt x="2928366" y="2062103"/>
                </a:cubicBezTo>
                <a:cubicBezTo>
                  <a:pt x="2777530" y="2041530"/>
                  <a:pt x="2424612" y="2082707"/>
                  <a:pt x="2180844" y="2062103"/>
                </a:cubicBezTo>
                <a:cubicBezTo>
                  <a:pt x="1937076" y="2041499"/>
                  <a:pt x="1903616" y="2065344"/>
                  <a:pt x="1680210" y="2062103"/>
                </a:cubicBezTo>
                <a:cubicBezTo>
                  <a:pt x="1456804" y="2058862"/>
                  <a:pt x="1297338" y="2044532"/>
                  <a:pt x="1117854" y="2062103"/>
                </a:cubicBezTo>
                <a:cubicBezTo>
                  <a:pt x="938370" y="2079674"/>
                  <a:pt x="447215" y="2082132"/>
                  <a:pt x="0" y="2062103"/>
                </a:cubicBezTo>
                <a:cubicBezTo>
                  <a:pt x="15635" y="1895696"/>
                  <a:pt x="-34566" y="1534408"/>
                  <a:pt x="0" y="1333493"/>
                </a:cubicBezTo>
                <a:cubicBezTo>
                  <a:pt x="34566" y="1132578"/>
                  <a:pt x="-11708" y="773686"/>
                  <a:pt x="0" y="625505"/>
                </a:cubicBezTo>
                <a:cubicBezTo>
                  <a:pt x="11708" y="477324"/>
                  <a:pt x="-20492" y="233732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5426755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  <a:latin typeface="sourcesanspro"/>
              </a:rPr>
              <a:t>Loi AGEC : </a:t>
            </a:r>
            <a:r>
              <a:rPr lang="fr-FR" sz="1600" b="1" i="0" dirty="0">
                <a:solidFill>
                  <a:srgbClr val="FF0000"/>
                </a:solidFill>
                <a:effectLst/>
                <a:latin typeface="sourcesanspro"/>
              </a:rPr>
              <a:t> </a:t>
            </a:r>
            <a:r>
              <a:rPr lang="fr-FR" sz="1600" b="0" i="0" dirty="0">
                <a:solidFill>
                  <a:srgbClr val="000000"/>
                </a:solidFill>
                <a:effectLst/>
                <a:latin typeface="sourcesanspro"/>
              </a:rPr>
              <a:t>« Un décret en Conseil d'État détermine :</a:t>
            </a:r>
            <a:br>
              <a:rPr lang="fr-FR" sz="1600" b="0" i="0" dirty="0">
                <a:solidFill>
                  <a:srgbClr val="000000"/>
                </a:solidFill>
                <a:effectLst/>
                <a:latin typeface="sourcesanspro"/>
              </a:rPr>
            </a:br>
            <a:r>
              <a:rPr lang="fr-FR" sz="1600" b="0" i="0" dirty="0">
                <a:solidFill>
                  <a:srgbClr val="000000"/>
                </a:solidFill>
                <a:effectLst/>
                <a:latin typeface="sourcesanspro"/>
              </a:rPr>
              <a:t>- 1° Les </a:t>
            </a:r>
            <a:r>
              <a:rPr lang="fr-FR" sz="1600" b="1" i="0" dirty="0">
                <a:solidFill>
                  <a:srgbClr val="000000"/>
                </a:solidFill>
                <a:effectLst/>
                <a:latin typeface="sourcesanspro"/>
              </a:rPr>
              <a:t>catégories de bâtiments </a:t>
            </a:r>
            <a:r>
              <a:rPr lang="fr-FR" sz="1600" b="0" i="0" dirty="0">
                <a:solidFill>
                  <a:srgbClr val="000000"/>
                </a:solidFill>
                <a:effectLst/>
                <a:latin typeface="sourcesanspro"/>
              </a:rPr>
              <a:t>et </a:t>
            </a:r>
            <a:r>
              <a:rPr lang="fr-FR" sz="1600" b="1" i="0" dirty="0">
                <a:solidFill>
                  <a:srgbClr val="000000"/>
                </a:solidFill>
                <a:effectLst/>
                <a:latin typeface="sourcesanspro"/>
              </a:rPr>
              <a:t>la nature des travaux </a:t>
            </a:r>
            <a:r>
              <a:rPr lang="fr-FR" sz="1600" b="0" i="0" dirty="0">
                <a:solidFill>
                  <a:srgbClr val="000000"/>
                </a:solidFill>
                <a:effectLst/>
                <a:latin typeface="sourcesanspro"/>
              </a:rPr>
              <a:t>de démolition ou réhabilitation qui, en raison de la </a:t>
            </a:r>
            <a:r>
              <a:rPr lang="fr-FR" sz="1600" b="1" i="0" dirty="0">
                <a:solidFill>
                  <a:srgbClr val="0070C0"/>
                </a:solidFill>
                <a:effectLst/>
                <a:latin typeface="sourcesanspro"/>
              </a:rPr>
              <a:t>superficie</a:t>
            </a:r>
            <a:r>
              <a:rPr lang="fr-FR" sz="1600" b="0" i="0" dirty="0">
                <a:solidFill>
                  <a:srgbClr val="000000"/>
                </a:solidFill>
                <a:effectLst/>
                <a:latin typeface="sourcesanspro"/>
              </a:rPr>
              <a:t> des bâtiments et de la </a:t>
            </a:r>
            <a:r>
              <a:rPr lang="fr-FR" sz="1600" b="1" i="0" dirty="0">
                <a:solidFill>
                  <a:srgbClr val="0070C0"/>
                </a:solidFill>
                <a:effectLst/>
                <a:latin typeface="sourcesanspro"/>
              </a:rPr>
              <a:t>nature des matériaux et déchets </a:t>
            </a:r>
            <a:r>
              <a:rPr lang="fr-FR" sz="1600" b="0" i="0" dirty="0">
                <a:solidFill>
                  <a:srgbClr val="000000"/>
                </a:solidFill>
                <a:effectLst/>
                <a:latin typeface="sourcesanspro"/>
              </a:rPr>
              <a:t>susceptibles d'être produits, sont couverts par cette obligation ;</a:t>
            </a:r>
            <a:br>
              <a:rPr lang="fr-FR" sz="1600" b="0" i="0" dirty="0">
                <a:solidFill>
                  <a:srgbClr val="000000"/>
                </a:solidFill>
                <a:effectLst/>
                <a:latin typeface="sourcesanspro"/>
              </a:rPr>
            </a:br>
            <a:r>
              <a:rPr lang="fr-FR" sz="1600" b="0" i="0" dirty="0">
                <a:solidFill>
                  <a:srgbClr val="000000"/>
                </a:solidFill>
                <a:effectLst/>
                <a:latin typeface="sourcesanspro"/>
              </a:rPr>
              <a:t> - 2° Le </a:t>
            </a:r>
            <a:r>
              <a:rPr lang="fr-FR" sz="1600" b="1" i="0" dirty="0">
                <a:solidFill>
                  <a:srgbClr val="000000"/>
                </a:solidFill>
                <a:effectLst/>
                <a:latin typeface="sourcesanspro"/>
              </a:rPr>
              <a:t>contenu et les modalités de réalisation </a:t>
            </a:r>
            <a:r>
              <a:rPr lang="fr-FR" sz="1600" b="0" i="0" dirty="0">
                <a:solidFill>
                  <a:srgbClr val="000000"/>
                </a:solidFill>
                <a:effectLst/>
                <a:latin typeface="sourcesanspro"/>
              </a:rPr>
              <a:t>de ce diagnostic;</a:t>
            </a:r>
            <a:br>
              <a:rPr lang="fr-FR" sz="1600" b="0" i="0" dirty="0">
                <a:solidFill>
                  <a:srgbClr val="000000"/>
                </a:solidFill>
                <a:effectLst/>
                <a:latin typeface="sourcesanspro"/>
              </a:rPr>
            </a:br>
            <a:r>
              <a:rPr lang="fr-FR" sz="1600" b="0" i="0" dirty="0">
                <a:solidFill>
                  <a:srgbClr val="000000"/>
                </a:solidFill>
                <a:effectLst/>
                <a:latin typeface="sourcesanspro"/>
              </a:rPr>
              <a:t>-  3° Les modalités de la </a:t>
            </a:r>
            <a:r>
              <a:rPr lang="fr-FR" sz="1600" b="1" i="0" dirty="0">
                <a:solidFill>
                  <a:srgbClr val="0070C0"/>
                </a:solidFill>
                <a:effectLst/>
                <a:latin typeface="sourcesanspro"/>
              </a:rPr>
              <a:t>transmission des informations </a:t>
            </a:r>
            <a:r>
              <a:rPr lang="fr-FR" sz="1600" b="0" i="0" dirty="0">
                <a:solidFill>
                  <a:srgbClr val="000000"/>
                </a:solidFill>
                <a:effectLst/>
                <a:latin typeface="sourcesanspro"/>
              </a:rPr>
              <a:t>contenues dans le diagnostic et issues de son </a:t>
            </a:r>
            <a:r>
              <a:rPr lang="fr-FR" sz="1600" b="1" i="0" dirty="0">
                <a:solidFill>
                  <a:srgbClr val="000000"/>
                </a:solidFill>
                <a:effectLst/>
                <a:latin typeface="sourcesanspro"/>
              </a:rPr>
              <a:t>récolement</a:t>
            </a:r>
            <a:r>
              <a:rPr lang="fr-FR" sz="1600" b="0" i="0" dirty="0">
                <a:solidFill>
                  <a:srgbClr val="000000"/>
                </a:solidFill>
                <a:effectLst/>
                <a:latin typeface="sourcesanspro"/>
              </a:rPr>
              <a:t>. » </a:t>
            </a:r>
          </a:p>
        </p:txBody>
      </p:sp>
    </p:spTree>
    <p:extLst>
      <p:ext uri="{BB962C8B-B14F-4D97-AF65-F5344CB8AC3E}">
        <p14:creationId xmlns:p14="http://schemas.microsoft.com/office/powerpoint/2010/main" val="907318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8CD69457-48E8-4642-B594-1735BB3FA0C6}"/>
              </a:ext>
            </a:extLst>
          </p:cNvPr>
          <p:cNvSpPr txBox="1"/>
          <p:nvPr/>
        </p:nvSpPr>
        <p:spPr>
          <a:xfrm>
            <a:off x="1479063" y="395634"/>
            <a:ext cx="103297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u="sng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Premier Décret</a:t>
            </a:r>
          </a:p>
          <a:p>
            <a:pPr algn="ctr"/>
            <a:r>
              <a:rPr lang="fr-FR" sz="2600" b="1" dirty="0">
                <a:solidFill>
                  <a:srgbClr val="92D050"/>
                </a:solidFill>
              </a:rPr>
              <a:t> </a:t>
            </a:r>
            <a:r>
              <a:rPr lang="fr-FR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juin 2021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D717E24D-A1F7-425D-B7DB-0008BD76DE99}"/>
              </a:ext>
            </a:extLst>
          </p:cNvPr>
          <p:cNvSpPr txBox="1"/>
          <p:nvPr/>
        </p:nvSpPr>
        <p:spPr>
          <a:xfrm>
            <a:off x="1394390" y="1063125"/>
            <a:ext cx="1021856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/>
              <a:t>Démolition </a:t>
            </a:r>
            <a:r>
              <a:rPr lang="fr-FR" sz="1600" dirty="0"/>
              <a:t>:  </a:t>
            </a:r>
          </a:p>
          <a:p>
            <a:pPr algn="just"/>
            <a:r>
              <a:rPr lang="fr-FR" sz="1600" dirty="0"/>
              <a:t>Surface cumulée de plancher de l’ensemble des bâtiments </a:t>
            </a:r>
            <a:r>
              <a:rPr lang="fr-FR" sz="1600" b="1" dirty="0">
                <a:solidFill>
                  <a:srgbClr val="0070C0"/>
                </a:solidFill>
              </a:rPr>
              <a:t>supérieure à 1 000  m² </a:t>
            </a:r>
            <a:r>
              <a:rPr lang="fr-FR" sz="1600" dirty="0"/>
              <a:t>; </a:t>
            </a:r>
          </a:p>
          <a:p>
            <a:pPr algn="just"/>
            <a:r>
              <a:rPr lang="fr-FR" sz="1600" b="1" dirty="0">
                <a:solidFill>
                  <a:srgbClr val="E30713"/>
                </a:solidFill>
              </a:rPr>
              <a:t>ou</a:t>
            </a:r>
            <a:r>
              <a:rPr lang="fr-FR" sz="1600" dirty="0">
                <a:solidFill>
                  <a:srgbClr val="E30713"/>
                </a:solidFill>
              </a:rPr>
              <a:t> </a:t>
            </a:r>
            <a:r>
              <a:rPr lang="fr-FR" sz="1600" dirty="0"/>
              <a:t>bâtiment pour </a:t>
            </a:r>
            <a:r>
              <a:rPr lang="fr-FR" sz="1600" b="1" dirty="0"/>
              <a:t>activité agricole/ industrielle/commerciale </a:t>
            </a:r>
            <a:r>
              <a:rPr lang="fr-FR" sz="1600" b="1" dirty="0">
                <a:solidFill>
                  <a:srgbClr val="C00000"/>
                </a:solidFill>
              </a:rPr>
              <a:t>et</a:t>
            </a:r>
            <a:r>
              <a:rPr lang="fr-FR" sz="1600" dirty="0"/>
              <a:t> utilisation/stockage/fabrication/distribution de substances </a:t>
            </a:r>
            <a:r>
              <a:rPr lang="fr-FR" sz="1600" b="1" dirty="0"/>
              <a:t>dangereuses.</a:t>
            </a:r>
          </a:p>
          <a:p>
            <a:pPr algn="just"/>
            <a:endParaRPr lang="fr-FR" sz="1600" dirty="0"/>
          </a:p>
          <a:p>
            <a:pPr algn="just"/>
            <a:r>
              <a:rPr lang="fr-FR" sz="1600" b="1" dirty="0"/>
              <a:t>Rénovation significative </a:t>
            </a:r>
            <a:r>
              <a:rPr lang="fr-FR" sz="1600" dirty="0"/>
              <a:t>:  </a:t>
            </a:r>
          </a:p>
          <a:p>
            <a:pPr algn="just"/>
            <a:r>
              <a:rPr lang="fr-FR" sz="1600" dirty="0"/>
              <a:t>Détruire/remplacer au moins </a:t>
            </a:r>
            <a:r>
              <a:rPr lang="fr-FR" sz="1600" b="1" dirty="0"/>
              <a:t>deux éléments de second œuvre</a:t>
            </a:r>
            <a:r>
              <a:rPr lang="fr-FR" sz="1600" dirty="0"/>
              <a:t>, </a:t>
            </a:r>
            <a:r>
              <a:rPr lang="fr-FR" sz="1600" b="1" dirty="0">
                <a:solidFill>
                  <a:srgbClr val="C00000"/>
                </a:solidFill>
              </a:rPr>
              <a:t>si</a:t>
            </a:r>
            <a:r>
              <a:rPr lang="fr-FR" sz="1600" dirty="0"/>
              <a:t>  affectent une </a:t>
            </a:r>
            <a:r>
              <a:rPr lang="fr-FR" sz="1600" b="1" dirty="0">
                <a:solidFill>
                  <a:srgbClr val="0070C0"/>
                </a:solidFill>
              </a:rPr>
              <a:t>partie majoritaire </a:t>
            </a:r>
            <a:r>
              <a:rPr lang="fr-FR" sz="1600" dirty="0"/>
              <a:t>de planchers ne déterminant pas la résistance ou la rigidité de l’ouvrage/cloisons extérieures (idem)/intérieures, huisseries extérieures/installations sanitaires/plomberie/installations électriques/système de chauffage.</a:t>
            </a:r>
          </a:p>
          <a:p>
            <a:pPr algn="just"/>
            <a:endParaRPr lang="fr-FR" sz="1600" dirty="0"/>
          </a:p>
          <a:p>
            <a:pPr algn="just"/>
            <a:r>
              <a:rPr lang="fr-FR" sz="1600" b="1" dirty="0"/>
              <a:t>Réalisation du diagnostic  par le maître de l’ouvrage : </a:t>
            </a:r>
          </a:p>
          <a:p>
            <a:pPr algn="just"/>
            <a:r>
              <a:rPr lang="fr-FR" sz="1600" dirty="0"/>
              <a:t>Soit  </a:t>
            </a:r>
            <a:r>
              <a:rPr lang="fr-FR" sz="1600" b="1" dirty="0"/>
              <a:t>avant </a:t>
            </a:r>
            <a:r>
              <a:rPr lang="fr-FR" sz="1600" dirty="0"/>
              <a:t>le </a:t>
            </a:r>
            <a:r>
              <a:rPr lang="fr-FR" sz="1600" b="1" dirty="0"/>
              <a:t>dépôt des demandes d’autorisation </a:t>
            </a:r>
            <a:r>
              <a:rPr lang="fr-FR" sz="1600" dirty="0"/>
              <a:t>d’urbanisme ou de travaux (ERP), </a:t>
            </a:r>
          </a:p>
          <a:p>
            <a:pPr algn="just"/>
            <a:r>
              <a:rPr lang="fr-FR" sz="1600" dirty="0"/>
              <a:t>Soit avant l’acceptation des </a:t>
            </a:r>
            <a:r>
              <a:rPr lang="fr-FR" sz="1600" b="1" dirty="0"/>
              <a:t>devis </a:t>
            </a:r>
            <a:r>
              <a:rPr lang="fr-FR" sz="1600" dirty="0"/>
              <a:t>ou la passation des travaux</a:t>
            </a:r>
          </a:p>
          <a:p>
            <a:pPr algn="just"/>
            <a:endParaRPr lang="fr-FR" sz="1600" dirty="0"/>
          </a:p>
          <a:p>
            <a:pPr algn="just"/>
            <a:r>
              <a:rPr lang="fr-FR" sz="1600" b="1" dirty="0"/>
              <a:t>Le diagnostic : </a:t>
            </a:r>
          </a:p>
          <a:p>
            <a:pPr algn="just"/>
            <a:r>
              <a:rPr lang="fr-FR" sz="1600" dirty="0"/>
              <a:t>Estimation nature/quantité/localisation des matériaux/déchets, de leur état de conservation ; </a:t>
            </a:r>
          </a:p>
          <a:p>
            <a:pPr algn="just"/>
            <a:r>
              <a:rPr lang="fr-FR" sz="1600" dirty="0"/>
              <a:t>Indications sur filières de réemploi des déchets/ d’une réutilisation sur site, sur les précautions de dépose, de stockage sur chantier, de transport de ces PEMD, sur les conditions techniques et économiques prévues pour permettre leur réemploi/réutilisation/ recyclage/autre valorisation matière/ valorisation énergétique ou leur élimination.</a:t>
            </a:r>
          </a:p>
          <a:p>
            <a:endParaRPr lang="fr-FR" sz="1600" dirty="0"/>
          </a:p>
          <a:p>
            <a:r>
              <a:rPr lang="fr-FR" sz="1600" b="1" dirty="0"/>
              <a:t>Un formulaire de récolement</a:t>
            </a:r>
          </a:p>
          <a:p>
            <a:r>
              <a:rPr lang="fr-FR" sz="1600" dirty="0"/>
              <a:t>Transmission au </a:t>
            </a:r>
            <a:r>
              <a:rPr lang="fr-FR" sz="1600" b="1" dirty="0">
                <a:solidFill>
                  <a:srgbClr val="0070C0"/>
                </a:solidFill>
              </a:rPr>
              <a:t>Centre scientifique et technique du bâtiment</a:t>
            </a:r>
            <a:r>
              <a:rPr lang="fr-FR" sz="1600" dirty="0"/>
              <a:t> </a:t>
            </a:r>
          </a:p>
          <a:p>
            <a:r>
              <a:rPr lang="fr-FR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3325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6FD7E015-37B5-4238-DD2C-F4DF0C3D5798}"/>
              </a:ext>
            </a:extLst>
          </p:cNvPr>
          <p:cNvSpPr txBox="1"/>
          <p:nvPr/>
        </p:nvSpPr>
        <p:spPr>
          <a:xfrm>
            <a:off x="1222130" y="108139"/>
            <a:ext cx="8994531" cy="5509200"/>
          </a:xfrm>
          <a:custGeom>
            <a:avLst/>
            <a:gdLst>
              <a:gd name="connsiteX0" fmla="*/ 0 w 8994531"/>
              <a:gd name="connsiteY0" fmla="*/ 0 h 5509200"/>
              <a:gd name="connsiteX1" fmla="*/ 601942 w 8994531"/>
              <a:gd name="connsiteY1" fmla="*/ 0 h 5509200"/>
              <a:gd name="connsiteX2" fmla="*/ 1473719 w 8994531"/>
              <a:gd name="connsiteY2" fmla="*/ 0 h 5509200"/>
              <a:gd name="connsiteX3" fmla="*/ 2165606 w 8994531"/>
              <a:gd name="connsiteY3" fmla="*/ 0 h 5509200"/>
              <a:gd name="connsiteX4" fmla="*/ 2587657 w 8994531"/>
              <a:gd name="connsiteY4" fmla="*/ 0 h 5509200"/>
              <a:gd name="connsiteX5" fmla="*/ 3369490 w 8994531"/>
              <a:gd name="connsiteY5" fmla="*/ 0 h 5509200"/>
              <a:gd name="connsiteX6" fmla="*/ 3881486 w 8994531"/>
              <a:gd name="connsiteY6" fmla="*/ 0 h 5509200"/>
              <a:gd name="connsiteX7" fmla="*/ 4753264 w 8994531"/>
              <a:gd name="connsiteY7" fmla="*/ 0 h 5509200"/>
              <a:gd name="connsiteX8" fmla="*/ 5265260 w 8994531"/>
              <a:gd name="connsiteY8" fmla="*/ 0 h 5509200"/>
              <a:gd name="connsiteX9" fmla="*/ 5777256 w 8994531"/>
              <a:gd name="connsiteY9" fmla="*/ 0 h 5509200"/>
              <a:gd name="connsiteX10" fmla="*/ 6469143 w 8994531"/>
              <a:gd name="connsiteY10" fmla="*/ 0 h 5509200"/>
              <a:gd name="connsiteX11" fmla="*/ 7340921 w 8994531"/>
              <a:gd name="connsiteY11" fmla="*/ 0 h 5509200"/>
              <a:gd name="connsiteX12" fmla="*/ 7762972 w 8994531"/>
              <a:gd name="connsiteY12" fmla="*/ 0 h 5509200"/>
              <a:gd name="connsiteX13" fmla="*/ 8994531 w 8994531"/>
              <a:gd name="connsiteY13" fmla="*/ 0 h 5509200"/>
              <a:gd name="connsiteX14" fmla="*/ 8994531 w 8994531"/>
              <a:gd name="connsiteY14" fmla="*/ 743742 h 5509200"/>
              <a:gd name="connsiteX15" fmla="*/ 8994531 w 8994531"/>
              <a:gd name="connsiteY15" fmla="*/ 1542576 h 5509200"/>
              <a:gd name="connsiteX16" fmla="*/ 8994531 w 8994531"/>
              <a:gd name="connsiteY16" fmla="*/ 2065950 h 5509200"/>
              <a:gd name="connsiteX17" fmla="*/ 8994531 w 8994531"/>
              <a:gd name="connsiteY17" fmla="*/ 2644416 h 5509200"/>
              <a:gd name="connsiteX18" fmla="*/ 8994531 w 8994531"/>
              <a:gd name="connsiteY18" fmla="*/ 3277974 h 5509200"/>
              <a:gd name="connsiteX19" fmla="*/ 8994531 w 8994531"/>
              <a:gd name="connsiteY19" fmla="*/ 4076808 h 5509200"/>
              <a:gd name="connsiteX20" fmla="*/ 8994531 w 8994531"/>
              <a:gd name="connsiteY20" fmla="*/ 4600182 h 5509200"/>
              <a:gd name="connsiteX21" fmla="*/ 8994531 w 8994531"/>
              <a:gd name="connsiteY21" fmla="*/ 5509200 h 5509200"/>
              <a:gd name="connsiteX22" fmla="*/ 8212699 w 8994531"/>
              <a:gd name="connsiteY22" fmla="*/ 5509200 h 5509200"/>
              <a:gd name="connsiteX23" fmla="*/ 7520812 w 8994531"/>
              <a:gd name="connsiteY23" fmla="*/ 5509200 h 5509200"/>
              <a:gd name="connsiteX24" fmla="*/ 7098761 w 8994531"/>
              <a:gd name="connsiteY24" fmla="*/ 5509200 h 5509200"/>
              <a:gd name="connsiteX25" fmla="*/ 6406874 w 8994531"/>
              <a:gd name="connsiteY25" fmla="*/ 5509200 h 5509200"/>
              <a:gd name="connsiteX26" fmla="*/ 5714987 w 8994531"/>
              <a:gd name="connsiteY26" fmla="*/ 5509200 h 5509200"/>
              <a:gd name="connsiteX27" fmla="*/ 5023100 w 8994531"/>
              <a:gd name="connsiteY27" fmla="*/ 5509200 h 5509200"/>
              <a:gd name="connsiteX28" fmla="*/ 4601049 w 8994531"/>
              <a:gd name="connsiteY28" fmla="*/ 5509200 h 5509200"/>
              <a:gd name="connsiteX29" fmla="*/ 3819216 w 8994531"/>
              <a:gd name="connsiteY29" fmla="*/ 5509200 h 5509200"/>
              <a:gd name="connsiteX30" fmla="*/ 3127329 w 8994531"/>
              <a:gd name="connsiteY30" fmla="*/ 5509200 h 5509200"/>
              <a:gd name="connsiteX31" fmla="*/ 2255552 w 8994531"/>
              <a:gd name="connsiteY31" fmla="*/ 5509200 h 5509200"/>
              <a:gd name="connsiteX32" fmla="*/ 1383774 w 8994531"/>
              <a:gd name="connsiteY32" fmla="*/ 5509200 h 5509200"/>
              <a:gd name="connsiteX33" fmla="*/ 601942 w 8994531"/>
              <a:gd name="connsiteY33" fmla="*/ 5509200 h 5509200"/>
              <a:gd name="connsiteX34" fmla="*/ 0 w 8994531"/>
              <a:gd name="connsiteY34" fmla="*/ 5509200 h 5509200"/>
              <a:gd name="connsiteX35" fmla="*/ 0 w 8994531"/>
              <a:gd name="connsiteY35" fmla="*/ 4765458 h 5509200"/>
              <a:gd name="connsiteX36" fmla="*/ 0 w 8994531"/>
              <a:gd name="connsiteY36" fmla="*/ 3966624 h 5509200"/>
              <a:gd name="connsiteX37" fmla="*/ 0 w 8994531"/>
              <a:gd name="connsiteY37" fmla="*/ 3333066 h 5509200"/>
              <a:gd name="connsiteX38" fmla="*/ 0 w 8994531"/>
              <a:gd name="connsiteY38" fmla="*/ 2809692 h 5509200"/>
              <a:gd name="connsiteX39" fmla="*/ 0 w 8994531"/>
              <a:gd name="connsiteY39" fmla="*/ 2176134 h 5509200"/>
              <a:gd name="connsiteX40" fmla="*/ 0 w 8994531"/>
              <a:gd name="connsiteY40" fmla="*/ 1652760 h 5509200"/>
              <a:gd name="connsiteX41" fmla="*/ 0 w 8994531"/>
              <a:gd name="connsiteY41" fmla="*/ 909018 h 5509200"/>
              <a:gd name="connsiteX42" fmla="*/ 0 w 8994531"/>
              <a:gd name="connsiteY42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8994531" h="5509200" extrusionOk="0">
                <a:moveTo>
                  <a:pt x="0" y="0"/>
                </a:moveTo>
                <a:cubicBezTo>
                  <a:pt x="149032" y="-2323"/>
                  <a:pt x="449402" y="8403"/>
                  <a:pt x="601942" y="0"/>
                </a:cubicBezTo>
                <a:cubicBezTo>
                  <a:pt x="754482" y="-8403"/>
                  <a:pt x="1153236" y="-33860"/>
                  <a:pt x="1473719" y="0"/>
                </a:cubicBezTo>
                <a:cubicBezTo>
                  <a:pt x="1794202" y="33860"/>
                  <a:pt x="1872738" y="-10924"/>
                  <a:pt x="2165606" y="0"/>
                </a:cubicBezTo>
                <a:cubicBezTo>
                  <a:pt x="2458474" y="10924"/>
                  <a:pt x="2392623" y="20724"/>
                  <a:pt x="2587657" y="0"/>
                </a:cubicBezTo>
                <a:cubicBezTo>
                  <a:pt x="2782691" y="-20724"/>
                  <a:pt x="3093156" y="35768"/>
                  <a:pt x="3369490" y="0"/>
                </a:cubicBezTo>
                <a:cubicBezTo>
                  <a:pt x="3645824" y="-35768"/>
                  <a:pt x="3652577" y="-6449"/>
                  <a:pt x="3881486" y="0"/>
                </a:cubicBezTo>
                <a:cubicBezTo>
                  <a:pt x="4110395" y="6449"/>
                  <a:pt x="4498483" y="-22829"/>
                  <a:pt x="4753264" y="0"/>
                </a:cubicBezTo>
                <a:cubicBezTo>
                  <a:pt x="5008045" y="22829"/>
                  <a:pt x="5075120" y="5428"/>
                  <a:pt x="5265260" y="0"/>
                </a:cubicBezTo>
                <a:cubicBezTo>
                  <a:pt x="5455400" y="-5428"/>
                  <a:pt x="5674792" y="20021"/>
                  <a:pt x="5777256" y="0"/>
                </a:cubicBezTo>
                <a:cubicBezTo>
                  <a:pt x="5879720" y="-20021"/>
                  <a:pt x="6183380" y="5668"/>
                  <a:pt x="6469143" y="0"/>
                </a:cubicBezTo>
                <a:cubicBezTo>
                  <a:pt x="6754906" y="-5668"/>
                  <a:pt x="7030563" y="21868"/>
                  <a:pt x="7340921" y="0"/>
                </a:cubicBezTo>
                <a:cubicBezTo>
                  <a:pt x="7651279" y="-21868"/>
                  <a:pt x="7635353" y="-8106"/>
                  <a:pt x="7762972" y="0"/>
                </a:cubicBezTo>
                <a:cubicBezTo>
                  <a:pt x="7890591" y="8106"/>
                  <a:pt x="8390517" y="30460"/>
                  <a:pt x="8994531" y="0"/>
                </a:cubicBezTo>
                <a:cubicBezTo>
                  <a:pt x="9017318" y="324088"/>
                  <a:pt x="9015141" y="533150"/>
                  <a:pt x="8994531" y="743742"/>
                </a:cubicBezTo>
                <a:cubicBezTo>
                  <a:pt x="8973921" y="954334"/>
                  <a:pt x="9028325" y="1281675"/>
                  <a:pt x="8994531" y="1542576"/>
                </a:cubicBezTo>
                <a:cubicBezTo>
                  <a:pt x="8960737" y="1803477"/>
                  <a:pt x="8990700" y="1828754"/>
                  <a:pt x="8994531" y="2065950"/>
                </a:cubicBezTo>
                <a:cubicBezTo>
                  <a:pt x="8998362" y="2303146"/>
                  <a:pt x="8995818" y="2497827"/>
                  <a:pt x="8994531" y="2644416"/>
                </a:cubicBezTo>
                <a:cubicBezTo>
                  <a:pt x="8993244" y="2791005"/>
                  <a:pt x="8963106" y="3069930"/>
                  <a:pt x="8994531" y="3277974"/>
                </a:cubicBezTo>
                <a:cubicBezTo>
                  <a:pt x="9025956" y="3486018"/>
                  <a:pt x="9018481" y="3852443"/>
                  <a:pt x="8994531" y="4076808"/>
                </a:cubicBezTo>
                <a:cubicBezTo>
                  <a:pt x="8970581" y="4301173"/>
                  <a:pt x="8991026" y="4479059"/>
                  <a:pt x="8994531" y="4600182"/>
                </a:cubicBezTo>
                <a:cubicBezTo>
                  <a:pt x="8998036" y="4721305"/>
                  <a:pt x="8986090" y="5060705"/>
                  <a:pt x="8994531" y="5509200"/>
                </a:cubicBezTo>
                <a:cubicBezTo>
                  <a:pt x="8779158" y="5492627"/>
                  <a:pt x="8380503" y="5534079"/>
                  <a:pt x="8212699" y="5509200"/>
                </a:cubicBezTo>
                <a:cubicBezTo>
                  <a:pt x="8044895" y="5484321"/>
                  <a:pt x="7831666" y="5543003"/>
                  <a:pt x="7520812" y="5509200"/>
                </a:cubicBezTo>
                <a:cubicBezTo>
                  <a:pt x="7209958" y="5475397"/>
                  <a:pt x="7214523" y="5518984"/>
                  <a:pt x="7098761" y="5509200"/>
                </a:cubicBezTo>
                <a:cubicBezTo>
                  <a:pt x="6982999" y="5499416"/>
                  <a:pt x="6562659" y="5533743"/>
                  <a:pt x="6406874" y="5509200"/>
                </a:cubicBezTo>
                <a:cubicBezTo>
                  <a:pt x="6251089" y="5484657"/>
                  <a:pt x="5876191" y="5513112"/>
                  <a:pt x="5714987" y="5509200"/>
                </a:cubicBezTo>
                <a:cubicBezTo>
                  <a:pt x="5553783" y="5505288"/>
                  <a:pt x="5284195" y="5534313"/>
                  <a:pt x="5023100" y="5509200"/>
                </a:cubicBezTo>
                <a:cubicBezTo>
                  <a:pt x="4762005" y="5484087"/>
                  <a:pt x="4809240" y="5495016"/>
                  <a:pt x="4601049" y="5509200"/>
                </a:cubicBezTo>
                <a:cubicBezTo>
                  <a:pt x="4392858" y="5523384"/>
                  <a:pt x="4171357" y="5484361"/>
                  <a:pt x="3819216" y="5509200"/>
                </a:cubicBezTo>
                <a:cubicBezTo>
                  <a:pt x="3467075" y="5534039"/>
                  <a:pt x="3275440" y="5516502"/>
                  <a:pt x="3127329" y="5509200"/>
                </a:cubicBezTo>
                <a:cubicBezTo>
                  <a:pt x="2979218" y="5501898"/>
                  <a:pt x="2516535" y="5541956"/>
                  <a:pt x="2255552" y="5509200"/>
                </a:cubicBezTo>
                <a:cubicBezTo>
                  <a:pt x="1994569" y="5476444"/>
                  <a:pt x="1612576" y="5480161"/>
                  <a:pt x="1383774" y="5509200"/>
                </a:cubicBezTo>
                <a:cubicBezTo>
                  <a:pt x="1154972" y="5538239"/>
                  <a:pt x="884642" y="5474146"/>
                  <a:pt x="601942" y="5509200"/>
                </a:cubicBezTo>
                <a:cubicBezTo>
                  <a:pt x="319242" y="5544254"/>
                  <a:pt x="219738" y="5526865"/>
                  <a:pt x="0" y="5509200"/>
                </a:cubicBezTo>
                <a:cubicBezTo>
                  <a:pt x="-18142" y="5356831"/>
                  <a:pt x="9048" y="5103188"/>
                  <a:pt x="0" y="4765458"/>
                </a:cubicBezTo>
                <a:cubicBezTo>
                  <a:pt x="-9048" y="4427728"/>
                  <a:pt x="-3704" y="4149348"/>
                  <a:pt x="0" y="3966624"/>
                </a:cubicBezTo>
                <a:cubicBezTo>
                  <a:pt x="3704" y="3783900"/>
                  <a:pt x="1040" y="3603709"/>
                  <a:pt x="0" y="3333066"/>
                </a:cubicBezTo>
                <a:cubicBezTo>
                  <a:pt x="-1040" y="3062423"/>
                  <a:pt x="14574" y="3030416"/>
                  <a:pt x="0" y="2809692"/>
                </a:cubicBezTo>
                <a:cubicBezTo>
                  <a:pt x="-14574" y="2588968"/>
                  <a:pt x="1832" y="2334801"/>
                  <a:pt x="0" y="2176134"/>
                </a:cubicBezTo>
                <a:cubicBezTo>
                  <a:pt x="-1832" y="2017467"/>
                  <a:pt x="19752" y="1888968"/>
                  <a:pt x="0" y="1652760"/>
                </a:cubicBezTo>
                <a:cubicBezTo>
                  <a:pt x="-19752" y="1416552"/>
                  <a:pt x="-21707" y="1110037"/>
                  <a:pt x="0" y="909018"/>
                </a:cubicBezTo>
                <a:cubicBezTo>
                  <a:pt x="21707" y="707999"/>
                  <a:pt x="14904" y="310499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="" xmlns:ask="http://schemas.microsoft.com/office/drawing/2018/sketchyshapes" sd="3155656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		MEMO</a:t>
            </a:r>
          </a:p>
          <a:p>
            <a:pPr algn="ctr"/>
            <a:endParaRPr lang="fr-FR" sz="1400" b="1" dirty="0">
              <a:solidFill>
                <a:srgbClr val="FF0000"/>
              </a:solidFill>
            </a:endParaRPr>
          </a:p>
          <a:p>
            <a:pPr algn="just"/>
            <a:r>
              <a:rPr lang="fr-FR" b="1" dirty="0">
                <a:solidFill>
                  <a:srgbClr val="0070C0"/>
                </a:solidFill>
              </a:rPr>
              <a:t>Objet et du contenu du diagnostic :</a:t>
            </a:r>
          </a:p>
          <a:p>
            <a:pPr algn="just"/>
            <a:endParaRPr lang="fr-FR" sz="1600" b="1" dirty="0">
              <a:solidFill>
                <a:srgbClr val="0070C0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sz="1600" dirty="0"/>
              <a:t>Opération </a:t>
            </a:r>
            <a:r>
              <a:rPr lang="fr-FR" sz="1600" b="1" dirty="0"/>
              <a:t>démolition ou rénovation significative</a:t>
            </a:r>
            <a:r>
              <a:rPr lang="fr-FR" sz="1600" dirty="0"/>
              <a:t>/seuil de surface de plancher </a:t>
            </a:r>
            <a:r>
              <a:rPr lang="fr-FR" sz="1600" b="1" dirty="0"/>
              <a:t>cumulée (1000m²</a:t>
            </a:r>
            <a:r>
              <a:rPr lang="fr-FR" sz="1600" dirty="0"/>
              <a:t>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sz="1600" b="1" dirty="0"/>
              <a:t>Déchets et produits</a:t>
            </a:r>
            <a:r>
              <a:rPr lang="fr-FR" sz="1600" dirty="0"/>
              <a:t> de construction, </a:t>
            </a:r>
            <a:r>
              <a:rPr lang="fr-FR" sz="1600" b="1" dirty="0"/>
              <a:t>éléments </a:t>
            </a:r>
            <a:r>
              <a:rPr lang="fr-FR" sz="1600" dirty="0"/>
              <a:t>constitutifs du bâtiment et </a:t>
            </a:r>
            <a:r>
              <a:rPr lang="fr-FR" sz="1600" b="1" dirty="0"/>
              <a:t>matériaux</a:t>
            </a:r>
            <a:r>
              <a:rPr lang="fr-FR" sz="1600" dirty="0"/>
              <a:t> issus des travaux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sz="1600" dirty="0"/>
              <a:t>Identité de </a:t>
            </a:r>
            <a:r>
              <a:rPr lang="fr-FR" sz="1600" b="1" dirty="0"/>
              <a:t>l’entreprise ayant réalisé le diagnostic</a:t>
            </a:r>
            <a:r>
              <a:rPr lang="fr-FR" sz="1600" dirty="0"/>
              <a:t>, assurance, et certification professionnelle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sz="1600" dirty="0"/>
              <a:t>Précisions sur le </a:t>
            </a:r>
            <a:r>
              <a:rPr lang="fr-FR" sz="1600" b="1" dirty="0"/>
              <a:t>déroulé de la visite </a:t>
            </a:r>
            <a:r>
              <a:rPr lang="fr-FR" sz="1600" dirty="0"/>
              <a:t>: date, bâtiments visités et non visités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sz="1600" dirty="0"/>
              <a:t>Preuve des</a:t>
            </a:r>
            <a:r>
              <a:rPr lang="fr-FR" sz="1600" b="1" dirty="0"/>
              <a:t> compétences </a:t>
            </a:r>
            <a:r>
              <a:rPr lang="fr-FR" sz="1600" dirty="0"/>
              <a:t>du diagnostiqueur </a:t>
            </a:r>
          </a:p>
          <a:p>
            <a:pPr algn="just"/>
            <a:endParaRPr lang="fr-FR" sz="1600" b="1" dirty="0">
              <a:solidFill>
                <a:srgbClr val="0070C0"/>
              </a:solidFill>
            </a:endParaRPr>
          </a:p>
          <a:p>
            <a:pPr algn="just"/>
            <a:r>
              <a:rPr lang="fr-FR" b="1" dirty="0">
                <a:solidFill>
                  <a:srgbClr val="0070C0"/>
                </a:solidFill>
              </a:rPr>
              <a:t>Contenu du formulaire de récolement :</a:t>
            </a:r>
          </a:p>
          <a:p>
            <a:pPr algn="just"/>
            <a:endParaRPr lang="fr-FR" sz="16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sz="1600" b="1" dirty="0"/>
              <a:t>Nature et quantité </a:t>
            </a:r>
            <a:r>
              <a:rPr lang="fr-FR" sz="1600" dirty="0"/>
              <a:t>des produits, équipements et matériaux réemployés ou destinés à l'être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sz="1600" dirty="0"/>
              <a:t>Nature et quantité des déchets effectivement réutilisés, recyclés, valorisés sous forme de matière ou en vue d'une production d'énergie ou éliminés, issus de la démolition ou de la rénovation significative, </a:t>
            </a:r>
            <a:endParaRPr lang="fr-FR" sz="1600" b="1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sz="1600" b="1" dirty="0"/>
              <a:t>Désignation des entreprises ou des centres </a:t>
            </a:r>
            <a:r>
              <a:rPr lang="fr-FR" sz="1600" dirty="0"/>
              <a:t>de collecte ou de valorisation dans lesquels ces produits, équipements, matériaux et déchets ont été déposés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sz="1600" dirty="0"/>
              <a:t>Éléments attestant ce dépôt. 	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fr-FR" sz="1600" dirty="0"/>
          </a:p>
        </p:txBody>
      </p:sp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225AACC9-8FE2-5E5B-7DFE-2EDD35CB8D25}"/>
              </a:ext>
            </a:extLst>
          </p:cNvPr>
          <p:cNvSpPr txBox="1"/>
          <p:nvPr/>
        </p:nvSpPr>
        <p:spPr>
          <a:xfrm>
            <a:off x="5829299" y="5219372"/>
            <a:ext cx="6110655" cy="1015663"/>
          </a:xfrm>
          <a:custGeom>
            <a:avLst/>
            <a:gdLst>
              <a:gd name="connsiteX0" fmla="*/ 0 w 6110655"/>
              <a:gd name="connsiteY0" fmla="*/ 0 h 1015663"/>
              <a:gd name="connsiteX1" fmla="*/ 740068 w 6110655"/>
              <a:gd name="connsiteY1" fmla="*/ 0 h 1015663"/>
              <a:gd name="connsiteX2" fmla="*/ 1419030 w 6110655"/>
              <a:gd name="connsiteY2" fmla="*/ 0 h 1015663"/>
              <a:gd name="connsiteX3" fmla="*/ 2036885 w 6110655"/>
              <a:gd name="connsiteY3" fmla="*/ 0 h 1015663"/>
              <a:gd name="connsiteX4" fmla="*/ 2593634 w 6110655"/>
              <a:gd name="connsiteY4" fmla="*/ 0 h 1015663"/>
              <a:gd name="connsiteX5" fmla="*/ 3272595 w 6110655"/>
              <a:gd name="connsiteY5" fmla="*/ 0 h 1015663"/>
              <a:gd name="connsiteX6" fmla="*/ 3829344 w 6110655"/>
              <a:gd name="connsiteY6" fmla="*/ 0 h 1015663"/>
              <a:gd name="connsiteX7" fmla="*/ 4569412 w 6110655"/>
              <a:gd name="connsiteY7" fmla="*/ 0 h 1015663"/>
              <a:gd name="connsiteX8" fmla="*/ 5370587 w 6110655"/>
              <a:gd name="connsiteY8" fmla="*/ 0 h 1015663"/>
              <a:gd name="connsiteX9" fmla="*/ 6110655 w 6110655"/>
              <a:gd name="connsiteY9" fmla="*/ 0 h 1015663"/>
              <a:gd name="connsiteX10" fmla="*/ 6110655 w 6110655"/>
              <a:gd name="connsiteY10" fmla="*/ 528145 h 1015663"/>
              <a:gd name="connsiteX11" fmla="*/ 6110655 w 6110655"/>
              <a:gd name="connsiteY11" fmla="*/ 1015663 h 1015663"/>
              <a:gd name="connsiteX12" fmla="*/ 5309480 w 6110655"/>
              <a:gd name="connsiteY12" fmla="*/ 1015663 h 1015663"/>
              <a:gd name="connsiteX13" fmla="*/ 4691625 w 6110655"/>
              <a:gd name="connsiteY13" fmla="*/ 1015663 h 1015663"/>
              <a:gd name="connsiteX14" fmla="*/ 4073770 w 6110655"/>
              <a:gd name="connsiteY14" fmla="*/ 1015663 h 1015663"/>
              <a:gd name="connsiteX15" fmla="*/ 3394808 w 6110655"/>
              <a:gd name="connsiteY15" fmla="*/ 1015663 h 1015663"/>
              <a:gd name="connsiteX16" fmla="*/ 2776953 w 6110655"/>
              <a:gd name="connsiteY16" fmla="*/ 1015663 h 1015663"/>
              <a:gd name="connsiteX17" fmla="*/ 2281311 w 6110655"/>
              <a:gd name="connsiteY17" fmla="*/ 1015663 h 1015663"/>
              <a:gd name="connsiteX18" fmla="*/ 1541243 w 6110655"/>
              <a:gd name="connsiteY18" fmla="*/ 1015663 h 1015663"/>
              <a:gd name="connsiteX19" fmla="*/ 1045601 w 6110655"/>
              <a:gd name="connsiteY19" fmla="*/ 1015663 h 1015663"/>
              <a:gd name="connsiteX20" fmla="*/ 0 w 6110655"/>
              <a:gd name="connsiteY20" fmla="*/ 1015663 h 1015663"/>
              <a:gd name="connsiteX21" fmla="*/ 0 w 6110655"/>
              <a:gd name="connsiteY21" fmla="*/ 528145 h 1015663"/>
              <a:gd name="connsiteX22" fmla="*/ 0 w 6110655"/>
              <a:gd name="connsiteY22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110655" h="1015663" extrusionOk="0">
                <a:moveTo>
                  <a:pt x="0" y="0"/>
                </a:moveTo>
                <a:cubicBezTo>
                  <a:pt x="226079" y="136"/>
                  <a:pt x="373515" y="26160"/>
                  <a:pt x="740068" y="0"/>
                </a:cubicBezTo>
                <a:cubicBezTo>
                  <a:pt x="1106621" y="-26160"/>
                  <a:pt x="1221961" y="10277"/>
                  <a:pt x="1419030" y="0"/>
                </a:cubicBezTo>
                <a:cubicBezTo>
                  <a:pt x="1616099" y="-10277"/>
                  <a:pt x="1904028" y="-23648"/>
                  <a:pt x="2036885" y="0"/>
                </a:cubicBezTo>
                <a:cubicBezTo>
                  <a:pt x="2169743" y="23648"/>
                  <a:pt x="2393119" y="-23324"/>
                  <a:pt x="2593634" y="0"/>
                </a:cubicBezTo>
                <a:cubicBezTo>
                  <a:pt x="2794149" y="23324"/>
                  <a:pt x="3016296" y="14232"/>
                  <a:pt x="3272595" y="0"/>
                </a:cubicBezTo>
                <a:cubicBezTo>
                  <a:pt x="3528894" y="-14232"/>
                  <a:pt x="3701880" y="25032"/>
                  <a:pt x="3829344" y="0"/>
                </a:cubicBezTo>
                <a:cubicBezTo>
                  <a:pt x="3956808" y="-25032"/>
                  <a:pt x="4338665" y="22970"/>
                  <a:pt x="4569412" y="0"/>
                </a:cubicBezTo>
                <a:cubicBezTo>
                  <a:pt x="4800159" y="-22970"/>
                  <a:pt x="5119407" y="-31022"/>
                  <a:pt x="5370587" y="0"/>
                </a:cubicBezTo>
                <a:cubicBezTo>
                  <a:pt x="5621767" y="31022"/>
                  <a:pt x="5804622" y="23080"/>
                  <a:pt x="6110655" y="0"/>
                </a:cubicBezTo>
                <a:cubicBezTo>
                  <a:pt x="6113558" y="227606"/>
                  <a:pt x="6107487" y="269866"/>
                  <a:pt x="6110655" y="528145"/>
                </a:cubicBezTo>
                <a:cubicBezTo>
                  <a:pt x="6113823" y="786425"/>
                  <a:pt x="6110339" y="816965"/>
                  <a:pt x="6110655" y="1015663"/>
                </a:cubicBezTo>
                <a:cubicBezTo>
                  <a:pt x="5780717" y="1037204"/>
                  <a:pt x="5635787" y="1022912"/>
                  <a:pt x="5309480" y="1015663"/>
                </a:cubicBezTo>
                <a:cubicBezTo>
                  <a:pt x="4983173" y="1008414"/>
                  <a:pt x="4966011" y="999515"/>
                  <a:pt x="4691625" y="1015663"/>
                </a:cubicBezTo>
                <a:cubicBezTo>
                  <a:pt x="4417240" y="1031811"/>
                  <a:pt x="4303553" y="1024819"/>
                  <a:pt x="4073770" y="1015663"/>
                </a:cubicBezTo>
                <a:cubicBezTo>
                  <a:pt x="3843988" y="1006507"/>
                  <a:pt x="3661029" y="1001054"/>
                  <a:pt x="3394808" y="1015663"/>
                </a:cubicBezTo>
                <a:cubicBezTo>
                  <a:pt x="3128587" y="1030272"/>
                  <a:pt x="2991360" y="1019979"/>
                  <a:pt x="2776953" y="1015663"/>
                </a:cubicBezTo>
                <a:cubicBezTo>
                  <a:pt x="2562547" y="1011347"/>
                  <a:pt x="2406237" y="1010591"/>
                  <a:pt x="2281311" y="1015663"/>
                </a:cubicBezTo>
                <a:cubicBezTo>
                  <a:pt x="2156385" y="1020735"/>
                  <a:pt x="1762250" y="1018634"/>
                  <a:pt x="1541243" y="1015663"/>
                </a:cubicBezTo>
                <a:cubicBezTo>
                  <a:pt x="1320236" y="1012692"/>
                  <a:pt x="1197724" y="997193"/>
                  <a:pt x="1045601" y="1015663"/>
                </a:cubicBezTo>
                <a:cubicBezTo>
                  <a:pt x="893478" y="1034133"/>
                  <a:pt x="310800" y="964545"/>
                  <a:pt x="0" y="1015663"/>
                </a:cubicBezTo>
                <a:cubicBezTo>
                  <a:pt x="13907" y="843795"/>
                  <a:pt x="11370" y="749535"/>
                  <a:pt x="0" y="528145"/>
                </a:cubicBezTo>
                <a:cubicBezTo>
                  <a:pt x="-11370" y="306755"/>
                  <a:pt x="16924" y="244372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5426755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1600" b="1" i="0" dirty="0">
                <a:solidFill>
                  <a:srgbClr val="FF0000"/>
                </a:solidFill>
                <a:effectLst/>
                <a:latin typeface="sourcesanspro"/>
              </a:rPr>
              <a:t>NB:</a:t>
            </a:r>
            <a:r>
              <a:rPr lang="fr-FR" sz="1600" b="0" i="0" dirty="0">
                <a:solidFill>
                  <a:srgbClr val="000000"/>
                </a:solidFill>
                <a:effectLst/>
                <a:latin typeface="sourcesanspro"/>
              </a:rPr>
              <a:t> </a:t>
            </a:r>
            <a:r>
              <a:rPr lang="fr-FR" sz="1400" b="0" i="0" dirty="0">
                <a:solidFill>
                  <a:srgbClr val="000000"/>
                </a:solidFill>
                <a:effectLst/>
                <a:latin typeface="sourcesanspro"/>
              </a:rPr>
              <a:t> diagnostic obligatoire </a:t>
            </a:r>
            <a:r>
              <a:rPr lang="fr-FR" sz="1400" dirty="0">
                <a:solidFill>
                  <a:srgbClr val="000000"/>
                </a:solidFill>
                <a:latin typeface="sourcesanspro"/>
              </a:rPr>
              <a:t>pour les opérations pour lesquelles la </a:t>
            </a:r>
            <a:r>
              <a:rPr lang="fr-FR" sz="1400" b="1" dirty="0">
                <a:solidFill>
                  <a:srgbClr val="000000"/>
                </a:solidFill>
                <a:latin typeface="sourcesanspro"/>
              </a:rPr>
              <a:t>date de dépôt de la demande d’autorisation</a:t>
            </a:r>
            <a:r>
              <a:rPr lang="fr-FR" sz="1400" dirty="0">
                <a:solidFill>
                  <a:srgbClr val="000000"/>
                </a:solidFill>
                <a:latin typeface="sourcesanspro"/>
              </a:rPr>
              <a:t> d’urbanisme ou de travaux ou, à défaut, la date </a:t>
            </a:r>
            <a:r>
              <a:rPr lang="fr-FR" sz="1400" b="1" dirty="0">
                <a:solidFill>
                  <a:srgbClr val="000000"/>
                </a:solidFill>
                <a:latin typeface="sourcesanspro"/>
              </a:rPr>
              <a:t>d’acceptation des devis </a:t>
            </a:r>
            <a:r>
              <a:rPr lang="fr-FR" sz="1400" dirty="0">
                <a:solidFill>
                  <a:srgbClr val="000000"/>
                </a:solidFill>
                <a:latin typeface="sourcesanspro"/>
              </a:rPr>
              <a:t>ou de </a:t>
            </a:r>
            <a:r>
              <a:rPr lang="fr-FR" sz="1400" b="1" dirty="0">
                <a:solidFill>
                  <a:srgbClr val="000000"/>
                </a:solidFill>
                <a:latin typeface="sourcesanspro"/>
              </a:rPr>
              <a:t>passation des marchés </a:t>
            </a:r>
            <a:r>
              <a:rPr lang="fr-FR" sz="1400" dirty="0">
                <a:solidFill>
                  <a:srgbClr val="000000"/>
                </a:solidFill>
                <a:latin typeface="sourcesanspro"/>
              </a:rPr>
              <a:t>relatifs aux travaux de démolition significative est postérieure au 1</a:t>
            </a:r>
            <a:r>
              <a:rPr lang="fr-FR" sz="1400" baseline="30000" dirty="0">
                <a:solidFill>
                  <a:srgbClr val="000000"/>
                </a:solidFill>
                <a:latin typeface="sourcesanspro"/>
              </a:rPr>
              <a:t>er</a:t>
            </a:r>
            <a:r>
              <a:rPr lang="fr-FR" sz="1400" dirty="0">
                <a:solidFill>
                  <a:srgbClr val="000000"/>
                </a:solidFill>
                <a:latin typeface="sourcesanspro"/>
              </a:rPr>
              <a:t> janvier 2022 </a:t>
            </a:r>
            <a:r>
              <a:rPr lang="fr-FR" sz="1600" b="1" dirty="0">
                <a:solidFill>
                  <a:srgbClr val="0070C0"/>
                </a:solidFill>
                <a:latin typeface="sourcesanspro"/>
              </a:rPr>
              <a:t>(en fait 2023…)</a:t>
            </a:r>
            <a:endParaRPr lang="fr-FR" sz="1600" b="1" i="0" dirty="0">
              <a:solidFill>
                <a:srgbClr val="0070C0"/>
              </a:solidFill>
              <a:effectLst/>
              <a:latin typeface="sourcesanspro"/>
            </a:endParaRPr>
          </a:p>
        </p:txBody>
      </p:sp>
    </p:spTree>
    <p:extLst>
      <p:ext uri="{BB962C8B-B14F-4D97-AF65-F5344CB8AC3E}">
        <p14:creationId xmlns:p14="http://schemas.microsoft.com/office/powerpoint/2010/main" val="2144992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D717E24D-A1F7-425D-B7DB-0008BD76DE99}"/>
              </a:ext>
            </a:extLst>
          </p:cNvPr>
          <p:cNvSpPr txBox="1"/>
          <p:nvPr/>
        </p:nvSpPr>
        <p:spPr>
          <a:xfrm>
            <a:off x="2083777" y="1828800"/>
            <a:ext cx="91000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b="1" i="0" u="none" strike="noStrike" baseline="0" dirty="0"/>
              <a:t>Il précise :</a:t>
            </a:r>
          </a:p>
          <a:p>
            <a:pPr algn="l"/>
            <a:endParaRPr lang="fr-FR" sz="1800" b="1" i="0" u="none" strike="noStrike" baseline="0" dirty="0"/>
          </a:p>
          <a:p>
            <a:pPr algn="l"/>
            <a:r>
              <a:rPr lang="fr-FR" b="1" dirty="0"/>
              <a:t>-  L</a:t>
            </a:r>
            <a:r>
              <a:rPr lang="fr-FR" sz="1800" b="1" i="0" u="none" strike="noStrike" baseline="0" dirty="0"/>
              <a:t>es compétences que doit le diagnostiqueur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Expérience professionnelle de </a:t>
            </a:r>
            <a:r>
              <a:rPr lang="fr-FR" b="1" dirty="0">
                <a:solidFill>
                  <a:srgbClr val="0070C0"/>
                </a:solidFill>
              </a:rPr>
              <a:t>trois ans </a:t>
            </a:r>
            <a:r>
              <a:rPr lang="fr-FR" dirty="0"/>
              <a:t>de technicien ou agent de maîtrise du bâtiment ou dans des fonctions d’un niveau professionnel équivalent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Souscription d’une </a:t>
            </a:r>
            <a:r>
              <a:rPr lang="fr-FR" b="1" dirty="0">
                <a:solidFill>
                  <a:srgbClr val="0070C0"/>
                </a:solidFill>
              </a:rPr>
              <a:t>assurance </a:t>
            </a:r>
            <a:r>
              <a:rPr lang="fr-FR" dirty="0"/>
              <a:t>ad hoc (montant de garantie &gt;300 000 €/sinistre et 500 000 €/ année).</a:t>
            </a:r>
          </a:p>
          <a:p>
            <a:pPr lvl="1"/>
            <a:endParaRPr lang="fr-FR" dirty="0"/>
          </a:p>
          <a:p>
            <a:pPr marL="285750" indent="-285750" algn="just">
              <a:buFontTx/>
              <a:buChar char="-"/>
            </a:pPr>
            <a:r>
              <a:rPr lang="fr-FR" b="1" dirty="0"/>
              <a:t>Les informations que le CSTB peut rendre publiques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dirty="0"/>
              <a:t> Avec l’accord écrit du maître de l’ouvrage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AF8F11F8-C608-2939-04AE-308B185A0222}"/>
              </a:ext>
            </a:extLst>
          </p:cNvPr>
          <p:cNvSpPr txBox="1"/>
          <p:nvPr/>
        </p:nvSpPr>
        <p:spPr>
          <a:xfrm>
            <a:off x="5488355" y="636063"/>
            <a:ext cx="29728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u="sng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Deuxième Décret </a:t>
            </a:r>
          </a:p>
          <a:p>
            <a:pPr algn="ctr"/>
            <a:r>
              <a:rPr lang="fr-FR" sz="1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juin 2021</a:t>
            </a:r>
          </a:p>
        </p:txBody>
      </p:sp>
    </p:spTree>
    <p:extLst>
      <p:ext uri="{BB962C8B-B14F-4D97-AF65-F5344CB8AC3E}">
        <p14:creationId xmlns:p14="http://schemas.microsoft.com/office/powerpoint/2010/main" val="3754807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8CD69457-48E8-4642-B594-1735BB3FA0C6}"/>
              </a:ext>
            </a:extLst>
          </p:cNvPr>
          <p:cNvSpPr txBox="1"/>
          <p:nvPr/>
        </p:nvSpPr>
        <p:spPr>
          <a:xfrm>
            <a:off x="1479063" y="295421"/>
            <a:ext cx="10329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u="sng" dirty="0">
                <a:solidFill>
                  <a:srgbClr val="86B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L’arrêté attendu</a:t>
            </a:r>
            <a:endParaRPr lang="fr-FR" sz="3200" u="sng" cap="small" dirty="0">
              <a:solidFill>
                <a:srgbClr val="86BC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FR" sz="1200" u="sng" cap="small" dirty="0">
              <a:solidFill>
                <a:srgbClr val="86BC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000" dirty="0">
                <a:solidFill>
                  <a:srgbClr val="86B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(nécessaire au fonctionnement de ce qui précède)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D717E24D-A1F7-425D-B7DB-0008BD76DE99}"/>
              </a:ext>
            </a:extLst>
          </p:cNvPr>
          <p:cNvSpPr txBox="1"/>
          <p:nvPr/>
        </p:nvSpPr>
        <p:spPr>
          <a:xfrm>
            <a:off x="1274407" y="3533637"/>
            <a:ext cx="2953720" cy="1754326"/>
          </a:xfrm>
          <a:custGeom>
            <a:avLst/>
            <a:gdLst>
              <a:gd name="connsiteX0" fmla="*/ 0 w 2953720"/>
              <a:gd name="connsiteY0" fmla="*/ 0 h 1754326"/>
              <a:gd name="connsiteX1" fmla="*/ 561207 w 2953720"/>
              <a:gd name="connsiteY1" fmla="*/ 0 h 1754326"/>
              <a:gd name="connsiteX2" fmla="*/ 1181488 w 2953720"/>
              <a:gd name="connsiteY2" fmla="*/ 0 h 1754326"/>
              <a:gd name="connsiteX3" fmla="*/ 1713158 w 2953720"/>
              <a:gd name="connsiteY3" fmla="*/ 0 h 1754326"/>
              <a:gd name="connsiteX4" fmla="*/ 2303902 w 2953720"/>
              <a:gd name="connsiteY4" fmla="*/ 0 h 1754326"/>
              <a:gd name="connsiteX5" fmla="*/ 2953720 w 2953720"/>
              <a:gd name="connsiteY5" fmla="*/ 0 h 1754326"/>
              <a:gd name="connsiteX6" fmla="*/ 2953720 w 2953720"/>
              <a:gd name="connsiteY6" fmla="*/ 567232 h 1754326"/>
              <a:gd name="connsiteX7" fmla="*/ 2953720 w 2953720"/>
              <a:gd name="connsiteY7" fmla="*/ 1169551 h 1754326"/>
              <a:gd name="connsiteX8" fmla="*/ 2953720 w 2953720"/>
              <a:gd name="connsiteY8" fmla="*/ 1754326 h 1754326"/>
              <a:gd name="connsiteX9" fmla="*/ 2422050 w 2953720"/>
              <a:gd name="connsiteY9" fmla="*/ 1754326 h 1754326"/>
              <a:gd name="connsiteX10" fmla="*/ 1831306 w 2953720"/>
              <a:gd name="connsiteY10" fmla="*/ 1754326 h 1754326"/>
              <a:gd name="connsiteX11" fmla="*/ 1270100 w 2953720"/>
              <a:gd name="connsiteY11" fmla="*/ 1754326 h 1754326"/>
              <a:gd name="connsiteX12" fmla="*/ 708893 w 2953720"/>
              <a:gd name="connsiteY12" fmla="*/ 1754326 h 1754326"/>
              <a:gd name="connsiteX13" fmla="*/ 0 w 2953720"/>
              <a:gd name="connsiteY13" fmla="*/ 1754326 h 1754326"/>
              <a:gd name="connsiteX14" fmla="*/ 0 w 2953720"/>
              <a:gd name="connsiteY14" fmla="*/ 1222180 h 1754326"/>
              <a:gd name="connsiteX15" fmla="*/ 0 w 2953720"/>
              <a:gd name="connsiteY15" fmla="*/ 619862 h 1754326"/>
              <a:gd name="connsiteX16" fmla="*/ 0 w 2953720"/>
              <a:gd name="connsiteY16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53720" h="1754326" extrusionOk="0">
                <a:moveTo>
                  <a:pt x="0" y="0"/>
                </a:moveTo>
                <a:cubicBezTo>
                  <a:pt x="205852" y="13576"/>
                  <a:pt x="438531" y="-12833"/>
                  <a:pt x="561207" y="0"/>
                </a:cubicBezTo>
                <a:cubicBezTo>
                  <a:pt x="683883" y="12833"/>
                  <a:pt x="872016" y="-15205"/>
                  <a:pt x="1181488" y="0"/>
                </a:cubicBezTo>
                <a:cubicBezTo>
                  <a:pt x="1490960" y="15205"/>
                  <a:pt x="1586077" y="17991"/>
                  <a:pt x="1713158" y="0"/>
                </a:cubicBezTo>
                <a:cubicBezTo>
                  <a:pt x="1840239" y="-17991"/>
                  <a:pt x="2156760" y="-27116"/>
                  <a:pt x="2303902" y="0"/>
                </a:cubicBezTo>
                <a:cubicBezTo>
                  <a:pt x="2451044" y="27116"/>
                  <a:pt x="2709522" y="28857"/>
                  <a:pt x="2953720" y="0"/>
                </a:cubicBezTo>
                <a:cubicBezTo>
                  <a:pt x="2971780" y="157411"/>
                  <a:pt x="2975630" y="321142"/>
                  <a:pt x="2953720" y="567232"/>
                </a:cubicBezTo>
                <a:cubicBezTo>
                  <a:pt x="2931810" y="813322"/>
                  <a:pt x="2946250" y="949872"/>
                  <a:pt x="2953720" y="1169551"/>
                </a:cubicBezTo>
                <a:cubicBezTo>
                  <a:pt x="2961190" y="1389230"/>
                  <a:pt x="2940035" y="1536065"/>
                  <a:pt x="2953720" y="1754326"/>
                </a:cubicBezTo>
                <a:cubicBezTo>
                  <a:pt x="2706373" y="1767426"/>
                  <a:pt x="2585207" y="1768039"/>
                  <a:pt x="2422050" y="1754326"/>
                </a:cubicBezTo>
                <a:cubicBezTo>
                  <a:pt x="2258893" y="1740614"/>
                  <a:pt x="2055702" y="1733874"/>
                  <a:pt x="1831306" y="1754326"/>
                </a:cubicBezTo>
                <a:cubicBezTo>
                  <a:pt x="1606910" y="1774778"/>
                  <a:pt x="1532042" y="1726643"/>
                  <a:pt x="1270100" y="1754326"/>
                </a:cubicBezTo>
                <a:cubicBezTo>
                  <a:pt x="1008158" y="1782009"/>
                  <a:pt x="870976" y="1731491"/>
                  <a:pt x="708893" y="1754326"/>
                </a:cubicBezTo>
                <a:cubicBezTo>
                  <a:pt x="546810" y="1777161"/>
                  <a:pt x="318204" y="1762065"/>
                  <a:pt x="0" y="1754326"/>
                </a:cubicBezTo>
                <a:cubicBezTo>
                  <a:pt x="3976" y="1519149"/>
                  <a:pt x="21091" y="1402606"/>
                  <a:pt x="0" y="1222180"/>
                </a:cubicBezTo>
                <a:cubicBezTo>
                  <a:pt x="-21091" y="1041754"/>
                  <a:pt x="5765" y="742245"/>
                  <a:pt x="0" y="619862"/>
                </a:cubicBezTo>
                <a:cubicBezTo>
                  <a:pt x="-5765" y="497479"/>
                  <a:pt x="-25675" y="17023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897648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On l’attend toujours !!</a:t>
            </a:r>
          </a:p>
          <a:p>
            <a:r>
              <a:rPr lang="fr-FR" sz="1600" dirty="0"/>
              <a:t>(ouvert à la consultation en septembre 2022)</a:t>
            </a:r>
          </a:p>
          <a:p>
            <a:r>
              <a:rPr lang="fr-FR" b="1" dirty="0">
                <a:solidFill>
                  <a:srgbClr val="FF0000"/>
                </a:solidFill>
              </a:rPr>
              <a:t>Le nouveau diagnostic est maintenant attendu pour le 1</a:t>
            </a:r>
            <a:r>
              <a:rPr lang="fr-FR" b="1" baseline="30000" dirty="0">
                <a:solidFill>
                  <a:srgbClr val="FF0000"/>
                </a:solidFill>
              </a:rPr>
              <a:t>er</a:t>
            </a:r>
            <a:r>
              <a:rPr lang="fr-FR" b="1" dirty="0">
                <a:solidFill>
                  <a:srgbClr val="FF0000"/>
                </a:solidFill>
              </a:rPr>
              <a:t> janvier 2023</a:t>
            </a:r>
            <a:r>
              <a:rPr lang="fr-FR" dirty="0">
                <a:effectLst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A99703C5-986D-BF47-348D-E45CABDFA65B}"/>
              </a:ext>
            </a:extLst>
          </p:cNvPr>
          <p:cNvSpPr txBox="1"/>
          <p:nvPr/>
        </p:nvSpPr>
        <p:spPr>
          <a:xfrm>
            <a:off x="4402991" y="1677599"/>
            <a:ext cx="7121768" cy="4536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fr-FR" dirty="0">
                <a:latin typeface="Calibri" panose="020F0502020204030204" pitchFamily="34" charset="0"/>
                <a:cs typeface="Times New Roman" panose="02020603050405020304" pitchFamily="18" charset="0"/>
              </a:rPr>
              <a:t>Il doit préciser comment doivent être déterminées ce que sont </a:t>
            </a:r>
            <a:r>
              <a:rPr lang="fr-FR" b="1" dirty="0">
                <a:latin typeface="Calibri" panose="020F0502020204030204" pitchFamily="34" charset="0"/>
                <a:cs typeface="Times New Roman" panose="02020603050405020304" pitchFamily="18" charset="0"/>
              </a:rPr>
              <a:t>les parties majoritaires de la structure des bâtiments ou d’éléments de second œuvre </a:t>
            </a:r>
            <a:r>
              <a:rPr lang="fr-FR" dirty="0">
                <a:latin typeface="Calibri" panose="020F0502020204030204" pitchFamily="34" charset="0"/>
                <a:cs typeface="Times New Roman" panose="02020603050405020304" pitchFamily="18" charset="0"/>
              </a:rPr>
              <a:t>cités précédemment : </a:t>
            </a:r>
          </a:p>
          <a:p>
            <a:pPr>
              <a:lnSpc>
                <a:spcPct val="107000"/>
              </a:lnSpc>
              <a:spcAft>
                <a:spcPts val="400"/>
              </a:spcAft>
            </a:pPr>
            <a:endParaRPr lang="fr-FR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400"/>
              </a:spcAft>
            </a:pPr>
            <a:r>
              <a:rPr lang="fr-FR" dirty="0">
                <a:latin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fr-FR" b="1" dirty="0">
                <a:latin typeface="Calibri" panose="020F0502020204030204" pitchFamily="34" charset="0"/>
                <a:cs typeface="Times New Roman" panose="02020603050405020304" pitchFamily="18" charset="0"/>
              </a:rPr>
              <a:t>réhabilitation significative </a:t>
            </a:r>
            <a:r>
              <a:rPr lang="fr-FR" dirty="0">
                <a:latin typeface="Calibri" panose="020F0502020204030204" pitchFamily="34" charset="0"/>
                <a:cs typeface="Times New Roman" panose="02020603050405020304" pitchFamily="18" charset="0"/>
              </a:rPr>
              <a:t>: dès que l’on détruit ou remplace </a:t>
            </a: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deux des éléments de second œuvre</a:t>
            </a:r>
            <a:r>
              <a:rPr lang="fr-FR" dirty="0">
                <a:latin typeface="Calibri" panose="020F0502020204030204" pitchFamily="34" charset="0"/>
                <a:cs typeface="Times New Roman" panose="02020603050405020304" pitchFamily="18" charset="0"/>
              </a:rPr>
              <a:t> vus ci-avant et pour chaque </a:t>
            </a: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au moins la moitié de la surface,</a:t>
            </a:r>
          </a:p>
          <a:p>
            <a:pPr lvl="1">
              <a:lnSpc>
                <a:spcPct val="107000"/>
              </a:lnSpc>
              <a:spcAft>
                <a:spcPts val="400"/>
              </a:spcAft>
            </a:pPr>
            <a:r>
              <a:rPr lang="fr-FR" dirty="0">
                <a:latin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b="1" dirty="0">
                <a:latin typeface="Calibri" panose="020F0502020204030204" pitchFamily="34" charset="0"/>
                <a:cs typeface="Times New Roman" panose="02020603050405020304" pitchFamily="18" charset="0"/>
              </a:rPr>
              <a:t>Idem pour les démolitions </a:t>
            </a:r>
            <a:r>
              <a:rPr lang="fr-FR" dirty="0">
                <a:latin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moitié de la surface des bâtiments concernés</a:t>
            </a:r>
          </a:p>
          <a:p>
            <a:pPr>
              <a:lnSpc>
                <a:spcPct val="107000"/>
              </a:lnSpc>
              <a:spcAft>
                <a:spcPts val="400"/>
              </a:spcAft>
            </a:pPr>
            <a:endParaRPr lang="fr-FR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400"/>
              </a:spcAft>
            </a:pPr>
            <a:endParaRPr lang="fr-FR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fr-FR" dirty="0">
                <a:latin typeface="Calibri" panose="020F0502020204030204" pitchFamily="34" charset="0"/>
                <a:cs typeface="Times New Roman" panose="02020603050405020304" pitchFamily="18" charset="0"/>
              </a:rPr>
              <a:t>Il doit définir le </a:t>
            </a:r>
            <a:r>
              <a:rPr lang="fr-FR" b="1" dirty="0">
                <a:latin typeface="Calibri" panose="020F0502020204030204" pitchFamily="34" charset="0"/>
                <a:cs typeface="Times New Roman" panose="02020603050405020304" pitchFamily="18" charset="0"/>
              </a:rPr>
              <a:t>formulaire de récolement </a:t>
            </a:r>
            <a:r>
              <a:rPr lang="fr-FR" dirty="0">
                <a:latin typeface="Calibri" panose="020F0502020204030204" pitchFamily="34" charset="0"/>
                <a:cs typeface="Times New Roman" panose="02020603050405020304" pitchFamily="18" charset="0"/>
              </a:rPr>
              <a:t>: formulaire CERFA à transmettre au CSTC par courriel ou via la plate forme « produits, matériaux et déchets ».</a:t>
            </a:r>
          </a:p>
        </p:txBody>
      </p:sp>
    </p:spTree>
    <p:extLst>
      <p:ext uri="{BB962C8B-B14F-4D97-AF65-F5344CB8AC3E}">
        <p14:creationId xmlns:p14="http://schemas.microsoft.com/office/powerpoint/2010/main" val="60511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8CD69457-48E8-4642-B594-1735BB3FA0C6}"/>
              </a:ext>
            </a:extLst>
          </p:cNvPr>
          <p:cNvSpPr txBox="1"/>
          <p:nvPr/>
        </p:nvSpPr>
        <p:spPr>
          <a:xfrm>
            <a:off x="1432880" y="2836349"/>
            <a:ext cx="10329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u="sng" dirty="0">
                <a:solidFill>
                  <a:srgbClr val="86B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EN PRATIQUE ?</a:t>
            </a:r>
            <a:endParaRPr lang="fr-FR" sz="6600" u="sng" dirty="0">
              <a:solidFill>
                <a:srgbClr val="86BC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08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8CD69457-48E8-4642-B594-1735BB3FA0C6}"/>
              </a:ext>
            </a:extLst>
          </p:cNvPr>
          <p:cNvSpPr txBox="1"/>
          <p:nvPr/>
        </p:nvSpPr>
        <p:spPr>
          <a:xfrm>
            <a:off x="1479063" y="365759"/>
            <a:ext cx="103297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u="sng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DIAGNOSTIC PEMD - PRODUITS, EQUIPEMENTS, MATERIAUX, DECHETS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D717E24D-A1F7-425D-B7DB-0008BD76DE99}"/>
              </a:ext>
            </a:extLst>
          </p:cNvPr>
          <p:cNvSpPr txBox="1"/>
          <p:nvPr/>
        </p:nvSpPr>
        <p:spPr>
          <a:xfrm>
            <a:off x="1305369" y="1330697"/>
            <a:ext cx="10677147" cy="5075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C’EST</a:t>
            </a:r>
            <a:endParaRPr lang="fr-FR" sz="3200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</a:t>
            </a:r>
            <a:r>
              <a:rPr lang="fr-FR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obligation des maîtres d’ouvrage </a:t>
            </a: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dans l’objectif de : </a:t>
            </a:r>
          </a:p>
          <a:p>
            <a:pPr>
              <a:spcAft>
                <a:spcPts val="600"/>
              </a:spcAft>
            </a:pPr>
            <a:r>
              <a:rPr lang="fr-F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Définir la </a:t>
            </a:r>
            <a:r>
              <a:rPr lang="fr-FR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nature</a:t>
            </a:r>
            <a:r>
              <a:rPr lang="fr-F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la </a:t>
            </a:r>
            <a:r>
              <a:rPr lang="fr-FR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quantité </a:t>
            </a:r>
            <a:r>
              <a:rPr lang="fr-F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et la </a:t>
            </a:r>
            <a:r>
              <a:rPr lang="fr-FR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localisation </a:t>
            </a:r>
            <a:r>
              <a:rPr lang="fr-F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dans l’emprise de l’opération des PEMD pour :  </a:t>
            </a:r>
          </a:p>
          <a:p>
            <a:pPr>
              <a:spcAft>
                <a:spcPts val="600"/>
              </a:spcAft>
            </a:pPr>
            <a:r>
              <a:rPr lang="fr-FR" dirty="0">
                <a:solidFill>
                  <a:srgbClr val="0084A8"/>
                </a:solidFill>
                <a:effectLst/>
                <a:latin typeface="Wingdings" panose="05000000000000000000" pitchFamily="2" charset="2"/>
                <a:ea typeface="Calibri" panose="020F0502020204030204" pitchFamily="34" charset="0"/>
                <a:cs typeface="Wingdings" panose="05000000000000000000" pitchFamily="2" charset="2"/>
              </a:rPr>
              <a:t>▪ </a:t>
            </a:r>
            <a:r>
              <a:rPr lang="fr-F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Estimer leur </a:t>
            </a:r>
            <a:r>
              <a:rPr lang="fr-FR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état de conservation </a:t>
            </a:r>
            <a:r>
              <a:rPr lang="fr-F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</a:p>
          <a:p>
            <a:pPr>
              <a:spcAft>
                <a:spcPts val="600"/>
              </a:spcAft>
            </a:pPr>
            <a:r>
              <a:rPr lang="fr-FR" dirty="0">
                <a:solidFill>
                  <a:srgbClr val="0084A8"/>
                </a:solidFill>
                <a:effectLst/>
                <a:latin typeface="Wingdings" panose="05000000000000000000" pitchFamily="2" charset="2"/>
                <a:ea typeface="Calibri" panose="020F0502020204030204" pitchFamily="34" charset="0"/>
                <a:cs typeface="Wingdings" panose="05000000000000000000" pitchFamily="2" charset="2"/>
              </a:rPr>
              <a:t>▪ </a:t>
            </a:r>
            <a:r>
              <a:rPr lang="fr-FR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Estimer </a:t>
            </a:r>
            <a:r>
              <a:rPr lang="fr-F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nature et de la quantité de ce qui pourra être </a:t>
            </a:r>
            <a:r>
              <a:rPr lang="fr-FR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réemployé </a:t>
            </a:r>
            <a:r>
              <a:rPr lang="fr-F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</a:p>
          <a:p>
            <a:pPr>
              <a:spcAft>
                <a:spcPts val="600"/>
              </a:spcAft>
            </a:pPr>
            <a:r>
              <a:rPr lang="fr-FR" dirty="0">
                <a:solidFill>
                  <a:srgbClr val="0084A8"/>
                </a:solidFill>
                <a:effectLst/>
                <a:latin typeface="Wingdings" panose="05000000000000000000" pitchFamily="2" charset="2"/>
                <a:ea typeface="Calibri" panose="020F0502020204030204" pitchFamily="34" charset="0"/>
                <a:cs typeface="Wingdings" panose="05000000000000000000" pitchFamily="2" charset="2"/>
              </a:rPr>
              <a:t>▪ </a:t>
            </a:r>
            <a:r>
              <a:rPr lang="fr-F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Déterminer  </a:t>
            </a:r>
            <a:r>
              <a:rPr lang="fr-FR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les possibilités de réemploi sur site opération /sur un autre site / par des filières</a:t>
            </a:r>
            <a:r>
              <a:rPr lang="fr-F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; </a:t>
            </a:r>
          </a:p>
          <a:p>
            <a:pPr>
              <a:spcAft>
                <a:spcPts val="600"/>
              </a:spcAft>
            </a:pPr>
            <a:r>
              <a:rPr lang="fr-FR" dirty="0">
                <a:solidFill>
                  <a:srgbClr val="0084A8"/>
                </a:solidFill>
                <a:effectLst/>
                <a:latin typeface="Wingdings" panose="05000000000000000000" pitchFamily="2" charset="2"/>
                <a:ea typeface="Calibri" panose="020F0502020204030204" pitchFamily="34" charset="0"/>
                <a:cs typeface="Wingdings" panose="05000000000000000000" pitchFamily="2" charset="2"/>
              </a:rPr>
              <a:t>▪ </a:t>
            </a:r>
            <a:r>
              <a:rPr lang="fr-F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Décrire </a:t>
            </a:r>
            <a:r>
              <a:rPr lang="fr-FR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les précautions de dépose, de stockage et de transport </a:t>
            </a:r>
            <a:r>
              <a:rPr lang="fr-F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ainsi que </a:t>
            </a:r>
            <a:r>
              <a:rPr lang="fr-FR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les conditions techniques et économiques </a:t>
            </a:r>
            <a:r>
              <a:rPr lang="fr-F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pour parvenir à leur réemploi. </a:t>
            </a:r>
          </a:p>
          <a:p>
            <a:r>
              <a:rPr lang="fr-FR" dirty="0">
                <a:solidFill>
                  <a:srgbClr val="0084A8"/>
                </a:solidFill>
                <a:effectLst/>
                <a:latin typeface="Wingdings" panose="05000000000000000000" pitchFamily="2" charset="2"/>
                <a:ea typeface="Calibri" panose="020F0502020204030204" pitchFamily="34" charset="0"/>
                <a:cs typeface="Wingdings" panose="05000000000000000000" pitchFamily="2" charset="2"/>
              </a:rPr>
              <a:t>▪ </a:t>
            </a:r>
            <a:r>
              <a:rPr lang="fr-FR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défaut de réemploi, définir</a:t>
            </a:r>
            <a:r>
              <a:rPr lang="fr-F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  <a:r>
              <a:rPr lang="fr-FR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les filières de gestion et de valorisation des déchets </a:t>
            </a:r>
            <a:r>
              <a:rPr lang="fr-F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envisageables, en opérant une hiérarchisation des modes de traitement : réutilisation, recyclage ou autre valorisation des matières, valorisation énergétique et élimination</a:t>
            </a:r>
          </a:p>
          <a:p>
            <a:r>
              <a:rPr lang="fr-F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algn="ctr"/>
            <a:r>
              <a:rPr lang="fr-FR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C’est</a:t>
            </a:r>
            <a:r>
              <a:rPr lang="fr-F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 point de départ de la traçabilité de l’ensemble des produits issus d’une opération </a:t>
            </a:r>
            <a:endParaRPr lang="fr-FR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fr-F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</a:t>
            </a:r>
            <a:r>
              <a:rPr lang="fr-F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ocaliser, qualifier, quantifier, réemployer, recycler, valoriser, éliminer.</a:t>
            </a:r>
          </a:p>
          <a:p>
            <a:endParaRPr lang="fr-FR" sz="16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E6F4E48E-779D-821B-2D5E-0F0610877DBD}"/>
              </a:ext>
            </a:extLst>
          </p:cNvPr>
          <p:cNvSpPr txBox="1"/>
          <p:nvPr/>
        </p:nvSpPr>
        <p:spPr>
          <a:xfrm>
            <a:off x="8216368" y="1079871"/>
            <a:ext cx="3708400" cy="1323439"/>
          </a:xfrm>
          <a:custGeom>
            <a:avLst/>
            <a:gdLst>
              <a:gd name="connsiteX0" fmla="*/ 0 w 3708400"/>
              <a:gd name="connsiteY0" fmla="*/ 0 h 1323439"/>
              <a:gd name="connsiteX1" fmla="*/ 580983 w 3708400"/>
              <a:gd name="connsiteY1" fmla="*/ 0 h 1323439"/>
              <a:gd name="connsiteX2" fmla="*/ 1199049 w 3708400"/>
              <a:gd name="connsiteY2" fmla="*/ 0 h 1323439"/>
              <a:gd name="connsiteX3" fmla="*/ 1891284 w 3708400"/>
              <a:gd name="connsiteY3" fmla="*/ 0 h 1323439"/>
              <a:gd name="connsiteX4" fmla="*/ 2435183 w 3708400"/>
              <a:gd name="connsiteY4" fmla="*/ 0 h 1323439"/>
              <a:gd name="connsiteX5" fmla="*/ 3016165 w 3708400"/>
              <a:gd name="connsiteY5" fmla="*/ 0 h 1323439"/>
              <a:gd name="connsiteX6" fmla="*/ 3708400 w 3708400"/>
              <a:gd name="connsiteY6" fmla="*/ 0 h 1323439"/>
              <a:gd name="connsiteX7" fmla="*/ 3708400 w 3708400"/>
              <a:gd name="connsiteY7" fmla="*/ 661720 h 1323439"/>
              <a:gd name="connsiteX8" fmla="*/ 3708400 w 3708400"/>
              <a:gd name="connsiteY8" fmla="*/ 1323439 h 1323439"/>
              <a:gd name="connsiteX9" fmla="*/ 3127417 w 3708400"/>
              <a:gd name="connsiteY9" fmla="*/ 1323439 h 1323439"/>
              <a:gd name="connsiteX10" fmla="*/ 2435183 w 3708400"/>
              <a:gd name="connsiteY10" fmla="*/ 1323439 h 1323439"/>
              <a:gd name="connsiteX11" fmla="*/ 1742948 w 3708400"/>
              <a:gd name="connsiteY11" fmla="*/ 1323439 h 1323439"/>
              <a:gd name="connsiteX12" fmla="*/ 1199049 w 3708400"/>
              <a:gd name="connsiteY12" fmla="*/ 1323439 h 1323439"/>
              <a:gd name="connsiteX13" fmla="*/ 580983 w 3708400"/>
              <a:gd name="connsiteY13" fmla="*/ 1323439 h 1323439"/>
              <a:gd name="connsiteX14" fmla="*/ 0 w 3708400"/>
              <a:gd name="connsiteY14" fmla="*/ 1323439 h 1323439"/>
              <a:gd name="connsiteX15" fmla="*/ 0 w 3708400"/>
              <a:gd name="connsiteY15" fmla="*/ 674954 h 1323439"/>
              <a:gd name="connsiteX16" fmla="*/ 0 w 3708400"/>
              <a:gd name="connsiteY16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08400" h="1323439" extrusionOk="0">
                <a:moveTo>
                  <a:pt x="0" y="0"/>
                </a:moveTo>
                <a:cubicBezTo>
                  <a:pt x="196743" y="-8585"/>
                  <a:pt x="391245" y="-2309"/>
                  <a:pt x="580983" y="0"/>
                </a:cubicBezTo>
                <a:cubicBezTo>
                  <a:pt x="770721" y="2309"/>
                  <a:pt x="1055877" y="-5225"/>
                  <a:pt x="1199049" y="0"/>
                </a:cubicBezTo>
                <a:cubicBezTo>
                  <a:pt x="1342221" y="5225"/>
                  <a:pt x="1737708" y="-31195"/>
                  <a:pt x="1891284" y="0"/>
                </a:cubicBezTo>
                <a:cubicBezTo>
                  <a:pt x="2044860" y="31195"/>
                  <a:pt x="2166970" y="-3687"/>
                  <a:pt x="2435183" y="0"/>
                </a:cubicBezTo>
                <a:cubicBezTo>
                  <a:pt x="2703396" y="3687"/>
                  <a:pt x="2729332" y="-486"/>
                  <a:pt x="3016165" y="0"/>
                </a:cubicBezTo>
                <a:cubicBezTo>
                  <a:pt x="3302998" y="486"/>
                  <a:pt x="3485755" y="-10497"/>
                  <a:pt x="3708400" y="0"/>
                </a:cubicBezTo>
                <a:cubicBezTo>
                  <a:pt x="3707481" y="327914"/>
                  <a:pt x="3712824" y="476389"/>
                  <a:pt x="3708400" y="661720"/>
                </a:cubicBezTo>
                <a:cubicBezTo>
                  <a:pt x="3703976" y="847051"/>
                  <a:pt x="3737675" y="995694"/>
                  <a:pt x="3708400" y="1323439"/>
                </a:cubicBezTo>
                <a:cubicBezTo>
                  <a:pt x="3545198" y="1341781"/>
                  <a:pt x="3277496" y="1344102"/>
                  <a:pt x="3127417" y="1323439"/>
                </a:cubicBezTo>
                <a:cubicBezTo>
                  <a:pt x="2977338" y="1302776"/>
                  <a:pt x="2722793" y="1316068"/>
                  <a:pt x="2435183" y="1323439"/>
                </a:cubicBezTo>
                <a:cubicBezTo>
                  <a:pt x="2147573" y="1330810"/>
                  <a:pt x="2023656" y="1319630"/>
                  <a:pt x="1742948" y="1323439"/>
                </a:cubicBezTo>
                <a:cubicBezTo>
                  <a:pt x="1462241" y="1327248"/>
                  <a:pt x="1382851" y="1335163"/>
                  <a:pt x="1199049" y="1323439"/>
                </a:cubicBezTo>
                <a:cubicBezTo>
                  <a:pt x="1015247" y="1311715"/>
                  <a:pt x="857727" y="1309588"/>
                  <a:pt x="580983" y="1323439"/>
                </a:cubicBezTo>
                <a:cubicBezTo>
                  <a:pt x="304239" y="1337290"/>
                  <a:pt x="160382" y="1327640"/>
                  <a:pt x="0" y="1323439"/>
                </a:cubicBezTo>
                <a:cubicBezTo>
                  <a:pt x="-22026" y="1050858"/>
                  <a:pt x="1315" y="984889"/>
                  <a:pt x="0" y="674954"/>
                </a:cubicBezTo>
                <a:cubicBezTo>
                  <a:pt x="-1315" y="365019"/>
                  <a:pt x="1486" y="183866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01743611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Sanction : </a:t>
            </a: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défaut de réalisation, </a:t>
            </a:r>
            <a:r>
              <a:rPr lang="fr-FR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le maître d’ouvrage s’expose à une sanction pénale pour mise en danger de la vie d’autrui, outre la sanction des éventuelles atteintes à l’environnement</a:t>
            </a:r>
            <a:endParaRPr lang="fr-FR" sz="1600" dirty="0"/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339E1C4E-ED72-F73F-C3F0-87425087B367}"/>
              </a:ext>
            </a:extLst>
          </p:cNvPr>
          <p:cNvSpPr txBox="1"/>
          <p:nvPr/>
        </p:nvSpPr>
        <p:spPr>
          <a:xfrm>
            <a:off x="10886631" y="5358274"/>
            <a:ext cx="1183499" cy="830997"/>
          </a:xfrm>
          <a:custGeom>
            <a:avLst/>
            <a:gdLst>
              <a:gd name="connsiteX0" fmla="*/ 0 w 1183499"/>
              <a:gd name="connsiteY0" fmla="*/ 0 h 830997"/>
              <a:gd name="connsiteX1" fmla="*/ 1183499 w 1183499"/>
              <a:gd name="connsiteY1" fmla="*/ 0 h 830997"/>
              <a:gd name="connsiteX2" fmla="*/ 1183499 w 1183499"/>
              <a:gd name="connsiteY2" fmla="*/ 830997 h 830997"/>
              <a:gd name="connsiteX3" fmla="*/ 0 w 1183499"/>
              <a:gd name="connsiteY3" fmla="*/ 830997 h 830997"/>
              <a:gd name="connsiteX4" fmla="*/ 0 w 1183499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3499" h="830997" extrusionOk="0">
                <a:moveTo>
                  <a:pt x="0" y="0"/>
                </a:moveTo>
                <a:cubicBezTo>
                  <a:pt x="279633" y="77944"/>
                  <a:pt x="851258" y="-5729"/>
                  <a:pt x="1183499" y="0"/>
                </a:cubicBezTo>
                <a:cubicBezTo>
                  <a:pt x="1161947" y="83365"/>
                  <a:pt x="1229758" y="502402"/>
                  <a:pt x="1183499" y="830997"/>
                </a:cubicBezTo>
                <a:cubicBezTo>
                  <a:pt x="751269" y="800525"/>
                  <a:pt x="573877" y="741604"/>
                  <a:pt x="0" y="830997"/>
                </a:cubicBezTo>
                <a:cubicBezTo>
                  <a:pt x="-16057" y="642474"/>
                  <a:pt x="-41243" y="311525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29521675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800" kern="300" dirty="0"/>
              <a:t>T </a:t>
            </a:r>
            <a:r>
              <a:rPr lang="fr-FR" sz="3200" kern="3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67452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D717E24D-A1F7-425D-B7DB-0008BD76DE99}"/>
              </a:ext>
            </a:extLst>
          </p:cNvPr>
          <p:cNvSpPr txBox="1"/>
          <p:nvPr/>
        </p:nvSpPr>
        <p:spPr>
          <a:xfrm>
            <a:off x="1210052" y="344488"/>
            <a:ext cx="10677147" cy="4851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DONC ?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ANTICIPER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z="3200" b="1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Le lancer </a:t>
            </a: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le plus en amont possible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: donner un maximum d’informations au maître d’œuvre pour travailler en phase études (APS/APD/PRO)  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	Phase programmation : permet de mobiliser au plus tôt les éventuels repreneurs de matériaux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	Pendant les phases préliminaires : maîtrise du contenu du diagnostic et assurer le suivi des flux à partir d’un outil commun (un document de travail de la maîtrise d’œuvre)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Une </a:t>
            </a: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visite en phase de consultation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des entreprises s’impose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 pha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se consultation : </a:t>
            </a: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vérifier les compétences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du diagnostiqueur et son assureur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30FBED51-71F6-3902-55F2-F4C15A5AA8B7}"/>
              </a:ext>
            </a:extLst>
          </p:cNvPr>
          <p:cNvSpPr txBox="1"/>
          <p:nvPr/>
        </p:nvSpPr>
        <p:spPr>
          <a:xfrm>
            <a:off x="7924799" y="5409672"/>
            <a:ext cx="3962400" cy="646331"/>
          </a:xfrm>
          <a:custGeom>
            <a:avLst/>
            <a:gdLst>
              <a:gd name="connsiteX0" fmla="*/ 0 w 3962400"/>
              <a:gd name="connsiteY0" fmla="*/ 0 h 646331"/>
              <a:gd name="connsiteX1" fmla="*/ 620776 w 3962400"/>
              <a:gd name="connsiteY1" fmla="*/ 0 h 646331"/>
              <a:gd name="connsiteX2" fmla="*/ 1360424 w 3962400"/>
              <a:gd name="connsiteY2" fmla="*/ 0 h 646331"/>
              <a:gd name="connsiteX3" fmla="*/ 1941576 w 3962400"/>
              <a:gd name="connsiteY3" fmla="*/ 0 h 646331"/>
              <a:gd name="connsiteX4" fmla="*/ 2601976 w 3962400"/>
              <a:gd name="connsiteY4" fmla="*/ 0 h 646331"/>
              <a:gd name="connsiteX5" fmla="*/ 3302000 w 3962400"/>
              <a:gd name="connsiteY5" fmla="*/ 0 h 646331"/>
              <a:gd name="connsiteX6" fmla="*/ 3962400 w 3962400"/>
              <a:gd name="connsiteY6" fmla="*/ 0 h 646331"/>
              <a:gd name="connsiteX7" fmla="*/ 3962400 w 3962400"/>
              <a:gd name="connsiteY7" fmla="*/ 646331 h 646331"/>
              <a:gd name="connsiteX8" fmla="*/ 3302000 w 3962400"/>
              <a:gd name="connsiteY8" fmla="*/ 646331 h 646331"/>
              <a:gd name="connsiteX9" fmla="*/ 2601976 w 3962400"/>
              <a:gd name="connsiteY9" fmla="*/ 646331 h 646331"/>
              <a:gd name="connsiteX10" fmla="*/ 2020824 w 3962400"/>
              <a:gd name="connsiteY10" fmla="*/ 646331 h 646331"/>
              <a:gd name="connsiteX11" fmla="*/ 1320800 w 3962400"/>
              <a:gd name="connsiteY11" fmla="*/ 646331 h 646331"/>
              <a:gd name="connsiteX12" fmla="*/ 620776 w 3962400"/>
              <a:gd name="connsiteY12" fmla="*/ 646331 h 646331"/>
              <a:gd name="connsiteX13" fmla="*/ 0 w 3962400"/>
              <a:gd name="connsiteY13" fmla="*/ 646331 h 646331"/>
              <a:gd name="connsiteX14" fmla="*/ 0 w 3962400"/>
              <a:gd name="connsiteY1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62400" h="646331" extrusionOk="0">
                <a:moveTo>
                  <a:pt x="0" y="0"/>
                </a:moveTo>
                <a:cubicBezTo>
                  <a:pt x="283016" y="2705"/>
                  <a:pt x="488997" y="19482"/>
                  <a:pt x="620776" y="0"/>
                </a:cubicBezTo>
                <a:cubicBezTo>
                  <a:pt x="752555" y="-19482"/>
                  <a:pt x="1158469" y="-7290"/>
                  <a:pt x="1360424" y="0"/>
                </a:cubicBezTo>
                <a:cubicBezTo>
                  <a:pt x="1562379" y="7290"/>
                  <a:pt x="1819931" y="-25189"/>
                  <a:pt x="1941576" y="0"/>
                </a:cubicBezTo>
                <a:cubicBezTo>
                  <a:pt x="2063221" y="25189"/>
                  <a:pt x="2315196" y="-25574"/>
                  <a:pt x="2601976" y="0"/>
                </a:cubicBezTo>
                <a:cubicBezTo>
                  <a:pt x="2888756" y="25574"/>
                  <a:pt x="3018139" y="-14527"/>
                  <a:pt x="3302000" y="0"/>
                </a:cubicBezTo>
                <a:cubicBezTo>
                  <a:pt x="3585861" y="14527"/>
                  <a:pt x="3770668" y="-10671"/>
                  <a:pt x="3962400" y="0"/>
                </a:cubicBezTo>
                <a:cubicBezTo>
                  <a:pt x="3956818" y="152528"/>
                  <a:pt x="3982504" y="416171"/>
                  <a:pt x="3962400" y="646331"/>
                </a:cubicBezTo>
                <a:cubicBezTo>
                  <a:pt x="3737047" y="616294"/>
                  <a:pt x="3546835" y="643056"/>
                  <a:pt x="3302000" y="646331"/>
                </a:cubicBezTo>
                <a:cubicBezTo>
                  <a:pt x="3057165" y="649606"/>
                  <a:pt x="2944784" y="664906"/>
                  <a:pt x="2601976" y="646331"/>
                </a:cubicBezTo>
                <a:cubicBezTo>
                  <a:pt x="2259168" y="627756"/>
                  <a:pt x="2246471" y="635179"/>
                  <a:pt x="2020824" y="646331"/>
                </a:cubicBezTo>
                <a:cubicBezTo>
                  <a:pt x="1795177" y="657483"/>
                  <a:pt x="1519511" y="676031"/>
                  <a:pt x="1320800" y="646331"/>
                </a:cubicBezTo>
                <a:cubicBezTo>
                  <a:pt x="1122089" y="616631"/>
                  <a:pt x="868674" y="664079"/>
                  <a:pt x="620776" y="646331"/>
                </a:cubicBezTo>
                <a:cubicBezTo>
                  <a:pt x="372878" y="628583"/>
                  <a:pt x="293474" y="640350"/>
                  <a:pt x="0" y="646331"/>
                </a:cubicBezTo>
                <a:cubicBezTo>
                  <a:pt x="-21361" y="497596"/>
                  <a:pt x="17485" y="166324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02370863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NB :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les diagnostics amiante, plomb et termites doivent être réalisés en amont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8788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D717E24D-A1F7-425D-B7DB-0008BD76DE99}"/>
              </a:ext>
            </a:extLst>
          </p:cNvPr>
          <p:cNvSpPr txBox="1"/>
          <p:nvPr/>
        </p:nvSpPr>
        <p:spPr>
          <a:xfrm>
            <a:off x="1477818" y="324610"/>
            <a:ext cx="10409381" cy="4994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92D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SOIGNER LE DIAGNOSTIC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document exploitable et utile : clair, précis, conforme au CCTP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Intég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ration dans un tableau : quantité, description, modalité de gestion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Réalisation d’une cartographie 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A</a:t>
            </a: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nalyse technico économique de la gestion des PEMD</a:t>
            </a:r>
          </a:p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Permettre </a:t>
            </a: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traçabilité en phase chantier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Connaître les contraintes d’admissibilité locales des différentes filières de gestion des déchets pour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identifier le réel potentie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 de valorisation des PEMD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outils :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Grilles d’inventaire et autres documents (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grilles pratiques, tutoriels vidéo, fiches pratiques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: ex DEMOCLES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Logiciels 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(gestion de bases de donnée/représentation cartographique/outil de suivi/bon de cession)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ex BATIRIM…</a:t>
            </a: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04F96DC7-5006-E254-03A5-4110D27BB7E1}"/>
              </a:ext>
            </a:extLst>
          </p:cNvPr>
          <p:cNvSpPr txBox="1"/>
          <p:nvPr/>
        </p:nvSpPr>
        <p:spPr>
          <a:xfrm>
            <a:off x="1172817" y="5180099"/>
            <a:ext cx="5585792" cy="1439881"/>
          </a:xfrm>
          <a:custGeom>
            <a:avLst/>
            <a:gdLst>
              <a:gd name="connsiteX0" fmla="*/ 0 w 5585792"/>
              <a:gd name="connsiteY0" fmla="*/ 0 h 1439881"/>
              <a:gd name="connsiteX1" fmla="*/ 698224 w 5585792"/>
              <a:gd name="connsiteY1" fmla="*/ 0 h 1439881"/>
              <a:gd name="connsiteX2" fmla="*/ 1508164 w 5585792"/>
              <a:gd name="connsiteY2" fmla="*/ 0 h 1439881"/>
              <a:gd name="connsiteX3" fmla="*/ 2094672 w 5585792"/>
              <a:gd name="connsiteY3" fmla="*/ 0 h 1439881"/>
              <a:gd name="connsiteX4" fmla="*/ 2625322 w 5585792"/>
              <a:gd name="connsiteY4" fmla="*/ 0 h 1439881"/>
              <a:gd name="connsiteX5" fmla="*/ 3435262 w 5585792"/>
              <a:gd name="connsiteY5" fmla="*/ 0 h 1439881"/>
              <a:gd name="connsiteX6" fmla="*/ 4077628 w 5585792"/>
              <a:gd name="connsiteY6" fmla="*/ 0 h 1439881"/>
              <a:gd name="connsiteX7" fmla="*/ 4664136 w 5585792"/>
              <a:gd name="connsiteY7" fmla="*/ 0 h 1439881"/>
              <a:gd name="connsiteX8" fmla="*/ 5585792 w 5585792"/>
              <a:gd name="connsiteY8" fmla="*/ 0 h 1439881"/>
              <a:gd name="connsiteX9" fmla="*/ 5585792 w 5585792"/>
              <a:gd name="connsiteY9" fmla="*/ 465562 h 1439881"/>
              <a:gd name="connsiteX10" fmla="*/ 5585792 w 5585792"/>
              <a:gd name="connsiteY10" fmla="*/ 974319 h 1439881"/>
              <a:gd name="connsiteX11" fmla="*/ 5585792 w 5585792"/>
              <a:gd name="connsiteY11" fmla="*/ 1439881 h 1439881"/>
              <a:gd name="connsiteX12" fmla="*/ 4999284 w 5585792"/>
              <a:gd name="connsiteY12" fmla="*/ 1439881 h 1439881"/>
              <a:gd name="connsiteX13" fmla="*/ 4301060 w 5585792"/>
              <a:gd name="connsiteY13" fmla="*/ 1439881 h 1439881"/>
              <a:gd name="connsiteX14" fmla="*/ 3714552 w 5585792"/>
              <a:gd name="connsiteY14" fmla="*/ 1439881 h 1439881"/>
              <a:gd name="connsiteX15" fmla="*/ 2904612 w 5585792"/>
              <a:gd name="connsiteY15" fmla="*/ 1439881 h 1439881"/>
              <a:gd name="connsiteX16" fmla="*/ 2206388 w 5585792"/>
              <a:gd name="connsiteY16" fmla="*/ 1439881 h 1439881"/>
              <a:gd name="connsiteX17" fmla="*/ 1564022 w 5585792"/>
              <a:gd name="connsiteY17" fmla="*/ 1439881 h 1439881"/>
              <a:gd name="connsiteX18" fmla="*/ 921656 w 5585792"/>
              <a:gd name="connsiteY18" fmla="*/ 1439881 h 1439881"/>
              <a:gd name="connsiteX19" fmla="*/ 0 w 5585792"/>
              <a:gd name="connsiteY19" fmla="*/ 1439881 h 1439881"/>
              <a:gd name="connsiteX20" fmla="*/ 0 w 5585792"/>
              <a:gd name="connsiteY20" fmla="*/ 974319 h 1439881"/>
              <a:gd name="connsiteX21" fmla="*/ 0 w 5585792"/>
              <a:gd name="connsiteY21" fmla="*/ 494359 h 1439881"/>
              <a:gd name="connsiteX22" fmla="*/ 0 w 5585792"/>
              <a:gd name="connsiteY22" fmla="*/ 0 h 1439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85792" h="1439881" extrusionOk="0">
                <a:moveTo>
                  <a:pt x="0" y="0"/>
                </a:moveTo>
                <a:cubicBezTo>
                  <a:pt x="164995" y="16397"/>
                  <a:pt x="445069" y="5116"/>
                  <a:pt x="698224" y="0"/>
                </a:cubicBezTo>
                <a:cubicBezTo>
                  <a:pt x="951379" y="-5116"/>
                  <a:pt x="1234447" y="-19617"/>
                  <a:pt x="1508164" y="0"/>
                </a:cubicBezTo>
                <a:cubicBezTo>
                  <a:pt x="1781881" y="19617"/>
                  <a:pt x="1964295" y="-13880"/>
                  <a:pt x="2094672" y="0"/>
                </a:cubicBezTo>
                <a:cubicBezTo>
                  <a:pt x="2225049" y="13880"/>
                  <a:pt x="2452150" y="21793"/>
                  <a:pt x="2625322" y="0"/>
                </a:cubicBezTo>
                <a:cubicBezTo>
                  <a:pt x="2798494" y="-21793"/>
                  <a:pt x="3041035" y="-18667"/>
                  <a:pt x="3435262" y="0"/>
                </a:cubicBezTo>
                <a:cubicBezTo>
                  <a:pt x="3829489" y="18667"/>
                  <a:pt x="3833377" y="-21001"/>
                  <a:pt x="4077628" y="0"/>
                </a:cubicBezTo>
                <a:cubicBezTo>
                  <a:pt x="4321879" y="21001"/>
                  <a:pt x="4386437" y="18805"/>
                  <a:pt x="4664136" y="0"/>
                </a:cubicBezTo>
                <a:cubicBezTo>
                  <a:pt x="4941835" y="-18805"/>
                  <a:pt x="5305665" y="32120"/>
                  <a:pt x="5585792" y="0"/>
                </a:cubicBezTo>
                <a:cubicBezTo>
                  <a:pt x="5585076" y="176700"/>
                  <a:pt x="5574181" y="237210"/>
                  <a:pt x="5585792" y="465562"/>
                </a:cubicBezTo>
                <a:cubicBezTo>
                  <a:pt x="5597403" y="693914"/>
                  <a:pt x="5576354" y="768617"/>
                  <a:pt x="5585792" y="974319"/>
                </a:cubicBezTo>
                <a:cubicBezTo>
                  <a:pt x="5595230" y="1180021"/>
                  <a:pt x="5570918" y="1209765"/>
                  <a:pt x="5585792" y="1439881"/>
                </a:cubicBezTo>
                <a:cubicBezTo>
                  <a:pt x="5331662" y="1421758"/>
                  <a:pt x="5183553" y="1420930"/>
                  <a:pt x="4999284" y="1439881"/>
                </a:cubicBezTo>
                <a:cubicBezTo>
                  <a:pt x="4815015" y="1458832"/>
                  <a:pt x="4632191" y="1446947"/>
                  <a:pt x="4301060" y="1439881"/>
                </a:cubicBezTo>
                <a:cubicBezTo>
                  <a:pt x="3969929" y="1432815"/>
                  <a:pt x="3994606" y="1437180"/>
                  <a:pt x="3714552" y="1439881"/>
                </a:cubicBezTo>
                <a:cubicBezTo>
                  <a:pt x="3434498" y="1442582"/>
                  <a:pt x="3155763" y="1468665"/>
                  <a:pt x="2904612" y="1439881"/>
                </a:cubicBezTo>
                <a:cubicBezTo>
                  <a:pt x="2653461" y="1411097"/>
                  <a:pt x="2512419" y="1407072"/>
                  <a:pt x="2206388" y="1439881"/>
                </a:cubicBezTo>
                <a:cubicBezTo>
                  <a:pt x="1900357" y="1472690"/>
                  <a:pt x="1801582" y="1418308"/>
                  <a:pt x="1564022" y="1439881"/>
                </a:cubicBezTo>
                <a:cubicBezTo>
                  <a:pt x="1326462" y="1461454"/>
                  <a:pt x="1120550" y="1442930"/>
                  <a:pt x="921656" y="1439881"/>
                </a:cubicBezTo>
                <a:cubicBezTo>
                  <a:pt x="722762" y="1436832"/>
                  <a:pt x="333509" y="1416554"/>
                  <a:pt x="0" y="1439881"/>
                </a:cubicBezTo>
                <a:cubicBezTo>
                  <a:pt x="-11612" y="1315428"/>
                  <a:pt x="-10770" y="1206218"/>
                  <a:pt x="0" y="974319"/>
                </a:cubicBezTo>
                <a:cubicBezTo>
                  <a:pt x="10770" y="742420"/>
                  <a:pt x="1037" y="609217"/>
                  <a:pt x="0" y="494359"/>
                </a:cubicBezTo>
                <a:cubicBezTo>
                  <a:pt x="-1037" y="379501"/>
                  <a:pt x="22693" y="170657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82759373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COÛT DU DIAGNOSTIC ?</a:t>
            </a:r>
            <a:endParaRPr lang="fr-FR" sz="14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Comparer </a:t>
            </a:r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prix des diagnostic déchets/données complémentaires attendues</a:t>
            </a:r>
          </a:p>
          <a:p>
            <a:pPr algn="ctr">
              <a:lnSpc>
                <a:spcPct val="107000"/>
              </a:lnSpc>
            </a:pPr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Estimation à 5.000 € environ pour un bâtiment de 1.000 m²</a:t>
            </a:r>
          </a:p>
          <a:p>
            <a:pPr algn="ctr">
              <a:lnSpc>
                <a:spcPct val="107000"/>
              </a:lnSpc>
            </a:pP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(hors sondages)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CE562BF6-09A6-B22C-0E74-BD39D115AE9D}"/>
              </a:ext>
            </a:extLst>
          </p:cNvPr>
          <p:cNvSpPr txBox="1"/>
          <p:nvPr/>
        </p:nvSpPr>
        <p:spPr>
          <a:xfrm>
            <a:off x="9630530" y="1092215"/>
            <a:ext cx="2167304" cy="1754326"/>
          </a:xfrm>
          <a:custGeom>
            <a:avLst/>
            <a:gdLst>
              <a:gd name="connsiteX0" fmla="*/ 0 w 2167304"/>
              <a:gd name="connsiteY0" fmla="*/ 0 h 1754326"/>
              <a:gd name="connsiteX1" fmla="*/ 498480 w 2167304"/>
              <a:gd name="connsiteY1" fmla="*/ 0 h 1754326"/>
              <a:gd name="connsiteX2" fmla="*/ 975287 w 2167304"/>
              <a:gd name="connsiteY2" fmla="*/ 0 h 1754326"/>
              <a:gd name="connsiteX3" fmla="*/ 1495440 w 2167304"/>
              <a:gd name="connsiteY3" fmla="*/ 0 h 1754326"/>
              <a:gd name="connsiteX4" fmla="*/ 2167304 w 2167304"/>
              <a:gd name="connsiteY4" fmla="*/ 0 h 1754326"/>
              <a:gd name="connsiteX5" fmla="*/ 2167304 w 2167304"/>
              <a:gd name="connsiteY5" fmla="*/ 602319 h 1754326"/>
              <a:gd name="connsiteX6" fmla="*/ 2167304 w 2167304"/>
              <a:gd name="connsiteY6" fmla="*/ 1187094 h 1754326"/>
              <a:gd name="connsiteX7" fmla="*/ 2167304 w 2167304"/>
              <a:gd name="connsiteY7" fmla="*/ 1754326 h 1754326"/>
              <a:gd name="connsiteX8" fmla="*/ 1690497 w 2167304"/>
              <a:gd name="connsiteY8" fmla="*/ 1754326 h 1754326"/>
              <a:gd name="connsiteX9" fmla="*/ 1148671 w 2167304"/>
              <a:gd name="connsiteY9" fmla="*/ 1754326 h 1754326"/>
              <a:gd name="connsiteX10" fmla="*/ 671864 w 2167304"/>
              <a:gd name="connsiteY10" fmla="*/ 1754326 h 1754326"/>
              <a:gd name="connsiteX11" fmla="*/ 0 w 2167304"/>
              <a:gd name="connsiteY11" fmla="*/ 1754326 h 1754326"/>
              <a:gd name="connsiteX12" fmla="*/ 0 w 2167304"/>
              <a:gd name="connsiteY12" fmla="*/ 1152007 h 1754326"/>
              <a:gd name="connsiteX13" fmla="*/ 0 w 2167304"/>
              <a:gd name="connsiteY13" fmla="*/ 602319 h 1754326"/>
              <a:gd name="connsiteX14" fmla="*/ 0 w 2167304"/>
              <a:gd name="connsiteY1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67304" h="1754326" extrusionOk="0">
                <a:moveTo>
                  <a:pt x="0" y="0"/>
                </a:moveTo>
                <a:cubicBezTo>
                  <a:pt x="166083" y="-6405"/>
                  <a:pt x="337957" y="1337"/>
                  <a:pt x="498480" y="0"/>
                </a:cubicBezTo>
                <a:cubicBezTo>
                  <a:pt x="659003" y="-1337"/>
                  <a:pt x="877165" y="-2902"/>
                  <a:pt x="975287" y="0"/>
                </a:cubicBezTo>
                <a:cubicBezTo>
                  <a:pt x="1073409" y="2902"/>
                  <a:pt x="1327224" y="18424"/>
                  <a:pt x="1495440" y="0"/>
                </a:cubicBezTo>
                <a:cubicBezTo>
                  <a:pt x="1663656" y="-18424"/>
                  <a:pt x="1951056" y="-308"/>
                  <a:pt x="2167304" y="0"/>
                </a:cubicBezTo>
                <a:cubicBezTo>
                  <a:pt x="2177877" y="122943"/>
                  <a:pt x="2160148" y="310874"/>
                  <a:pt x="2167304" y="602319"/>
                </a:cubicBezTo>
                <a:cubicBezTo>
                  <a:pt x="2174460" y="893764"/>
                  <a:pt x="2176800" y="1051692"/>
                  <a:pt x="2167304" y="1187094"/>
                </a:cubicBezTo>
                <a:cubicBezTo>
                  <a:pt x="2157808" y="1322497"/>
                  <a:pt x="2139063" y="1574017"/>
                  <a:pt x="2167304" y="1754326"/>
                </a:cubicBezTo>
                <a:cubicBezTo>
                  <a:pt x="1944570" y="1748404"/>
                  <a:pt x="1926258" y="1772001"/>
                  <a:pt x="1690497" y="1754326"/>
                </a:cubicBezTo>
                <a:cubicBezTo>
                  <a:pt x="1454736" y="1736651"/>
                  <a:pt x="1266659" y="1776571"/>
                  <a:pt x="1148671" y="1754326"/>
                </a:cubicBezTo>
                <a:cubicBezTo>
                  <a:pt x="1030683" y="1732081"/>
                  <a:pt x="786260" y="1738100"/>
                  <a:pt x="671864" y="1754326"/>
                </a:cubicBezTo>
                <a:cubicBezTo>
                  <a:pt x="557468" y="1770552"/>
                  <a:pt x="256815" y="1724532"/>
                  <a:pt x="0" y="1754326"/>
                </a:cubicBezTo>
                <a:cubicBezTo>
                  <a:pt x="7249" y="1455838"/>
                  <a:pt x="23627" y="1418506"/>
                  <a:pt x="0" y="1152007"/>
                </a:cubicBezTo>
                <a:cubicBezTo>
                  <a:pt x="-23627" y="885508"/>
                  <a:pt x="3081" y="866817"/>
                  <a:pt x="0" y="602319"/>
                </a:cubicBezTo>
                <a:cubicBezTo>
                  <a:pt x="-3081" y="337821"/>
                  <a:pt x="-13884" y="131525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74570065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Objectif : </a:t>
            </a:r>
          </a:p>
          <a:p>
            <a:r>
              <a:rPr lang="fr-FR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Ressource en phases Étude et Chantier pour  le maître d’œuvre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5868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="" xmlns:a16="http://schemas.microsoft.com/office/drawing/2014/main" id="{857754E9-8C8E-9723-AA30-9CCE7F0402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DECRYPTAGE REGLEMENTAIRE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7EE70376-53EC-1B9A-931C-774C7E4BA99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LE DIAGNOSTIC DECHET</a:t>
            </a:r>
          </a:p>
        </p:txBody>
      </p:sp>
    </p:spTree>
    <p:extLst>
      <p:ext uri="{BB962C8B-B14F-4D97-AF65-F5344CB8AC3E}">
        <p14:creationId xmlns:p14="http://schemas.microsoft.com/office/powerpoint/2010/main" val="52996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D717E24D-A1F7-425D-B7DB-0008BD76DE99}"/>
              </a:ext>
            </a:extLst>
          </p:cNvPr>
          <p:cNvSpPr txBox="1"/>
          <p:nvPr/>
        </p:nvSpPr>
        <p:spPr>
          <a:xfrm>
            <a:off x="1477818" y="362072"/>
            <a:ext cx="10418174" cy="6265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92D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DECLARER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solidFill>
                  <a:srgbClr val="92D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Sur la plateforme numérique PEMD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Diagnostics et formulaires de récolement sont transmis au CSTB</a:t>
            </a:r>
          </a:p>
          <a:p>
            <a:pPr>
              <a:lnSpc>
                <a:spcPct val="107000"/>
              </a:lnSpc>
            </a:pP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via cette plate-forme</a:t>
            </a: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cours de développement, e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lle </a:t>
            </a: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sera gérée par le CSTB </a:t>
            </a:r>
          </a:p>
          <a:p>
            <a:pPr>
              <a:lnSpc>
                <a:spcPct val="107000"/>
              </a:lnSpc>
            </a:pP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avec le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soutien de l’ADEME </a:t>
            </a:r>
          </a:p>
          <a:p>
            <a:pPr>
              <a:lnSpc>
                <a:spcPct val="107000"/>
              </a:lnSpc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du Ministère de La Transition Écologique</a:t>
            </a:r>
          </a:p>
          <a:p>
            <a:pPr>
              <a:lnSpc>
                <a:spcPct val="107000"/>
              </a:lnSpc>
            </a:pP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Sont annoncées les fonctionnalités suivantes :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 la création de l’opération, le MOA indique les 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informations génériques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(surface, adresse, …)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Lorsque le diagnostic est réalité, en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 conception, saisie des 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éléments du diagnostic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(délégation ad hoc au MOE et ou au diagnostiqueur pour la saisie)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 ce biais, </a:t>
            </a: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carte des sources d’informations se construit,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façon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publique et accessible à tous : </a:t>
            </a:r>
            <a:r>
              <a:rPr lang="fr-FR" dirty="0">
                <a:latin typeface="Calibri" panose="020F0502020204030204" pitchFamily="34" charset="0"/>
                <a:cs typeface="Times New Roman" panose="02020603050405020304" pitchFamily="18" charset="0"/>
              </a:rPr>
              <a:t>pe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rmettre à tous les acteurs connectés d’interagir et manifester leur intérêt sur une ou plusieurs de ces sources. </a:t>
            </a:r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 de données libre de publicité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sans vocation commerciale.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Même processus en fin de chantier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82BFA583-A4B0-CB0F-94E8-1B423840518F}"/>
              </a:ext>
            </a:extLst>
          </p:cNvPr>
          <p:cNvSpPr txBox="1"/>
          <p:nvPr/>
        </p:nvSpPr>
        <p:spPr>
          <a:xfrm>
            <a:off x="8889024" y="508660"/>
            <a:ext cx="2901462" cy="3150991"/>
          </a:xfrm>
          <a:custGeom>
            <a:avLst/>
            <a:gdLst>
              <a:gd name="connsiteX0" fmla="*/ 0 w 2901462"/>
              <a:gd name="connsiteY0" fmla="*/ 0 h 3150991"/>
              <a:gd name="connsiteX1" fmla="*/ 580292 w 2901462"/>
              <a:gd name="connsiteY1" fmla="*/ 0 h 3150991"/>
              <a:gd name="connsiteX2" fmla="*/ 1218614 w 2901462"/>
              <a:gd name="connsiteY2" fmla="*/ 0 h 3150991"/>
              <a:gd name="connsiteX3" fmla="*/ 1740877 w 2901462"/>
              <a:gd name="connsiteY3" fmla="*/ 0 h 3150991"/>
              <a:gd name="connsiteX4" fmla="*/ 2234126 w 2901462"/>
              <a:gd name="connsiteY4" fmla="*/ 0 h 3150991"/>
              <a:gd name="connsiteX5" fmla="*/ 2901462 w 2901462"/>
              <a:gd name="connsiteY5" fmla="*/ 0 h 3150991"/>
              <a:gd name="connsiteX6" fmla="*/ 2901462 w 2901462"/>
              <a:gd name="connsiteY6" fmla="*/ 598688 h 3150991"/>
              <a:gd name="connsiteX7" fmla="*/ 2901462 w 2901462"/>
              <a:gd name="connsiteY7" fmla="*/ 1134357 h 3150991"/>
              <a:gd name="connsiteX8" fmla="*/ 2901462 w 2901462"/>
              <a:gd name="connsiteY8" fmla="*/ 1796065 h 3150991"/>
              <a:gd name="connsiteX9" fmla="*/ 2901462 w 2901462"/>
              <a:gd name="connsiteY9" fmla="*/ 2331733 h 3150991"/>
              <a:gd name="connsiteX10" fmla="*/ 2901462 w 2901462"/>
              <a:gd name="connsiteY10" fmla="*/ 3150991 h 3150991"/>
              <a:gd name="connsiteX11" fmla="*/ 2263140 w 2901462"/>
              <a:gd name="connsiteY11" fmla="*/ 3150991 h 3150991"/>
              <a:gd name="connsiteX12" fmla="*/ 1682848 w 2901462"/>
              <a:gd name="connsiteY12" fmla="*/ 3150991 h 3150991"/>
              <a:gd name="connsiteX13" fmla="*/ 1102556 w 2901462"/>
              <a:gd name="connsiteY13" fmla="*/ 3150991 h 3150991"/>
              <a:gd name="connsiteX14" fmla="*/ 580292 w 2901462"/>
              <a:gd name="connsiteY14" fmla="*/ 3150991 h 3150991"/>
              <a:gd name="connsiteX15" fmla="*/ 0 w 2901462"/>
              <a:gd name="connsiteY15" fmla="*/ 3150991 h 3150991"/>
              <a:gd name="connsiteX16" fmla="*/ 0 w 2901462"/>
              <a:gd name="connsiteY16" fmla="*/ 2520793 h 3150991"/>
              <a:gd name="connsiteX17" fmla="*/ 0 w 2901462"/>
              <a:gd name="connsiteY17" fmla="*/ 1922105 h 3150991"/>
              <a:gd name="connsiteX18" fmla="*/ 0 w 2901462"/>
              <a:gd name="connsiteY18" fmla="*/ 1354926 h 3150991"/>
              <a:gd name="connsiteX19" fmla="*/ 0 w 2901462"/>
              <a:gd name="connsiteY19" fmla="*/ 756238 h 3150991"/>
              <a:gd name="connsiteX20" fmla="*/ 0 w 2901462"/>
              <a:gd name="connsiteY20" fmla="*/ 0 h 315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01462" h="3150991" extrusionOk="0">
                <a:moveTo>
                  <a:pt x="0" y="0"/>
                </a:moveTo>
                <a:cubicBezTo>
                  <a:pt x="268295" y="23481"/>
                  <a:pt x="411699" y="17265"/>
                  <a:pt x="580292" y="0"/>
                </a:cubicBezTo>
                <a:cubicBezTo>
                  <a:pt x="748885" y="-17265"/>
                  <a:pt x="1062734" y="-6524"/>
                  <a:pt x="1218614" y="0"/>
                </a:cubicBezTo>
                <a:cubicBezTo>
                  <a:pt x="1374494" y="6524"/>
                  <a:pt x="1494910" y="-18299"/>
                  <a:pt x="1740877" y="0"/>
                </a:cubicBezTo>
                <a:cubicBezTo>
                  <a:pt x="1986844" y="18299"/>
                  <a:pt x="2128506" y="-3266"/>
                  <a:pt x="2234126" y="0"/>
                </a:cubicBezTo>
                <a:cubicBezTo>
                  <a:pt x="2339746" y="3266"/>
                  <a:pt x="2602644" y="-18701"/>
                  <a:pt x="2901462" y="0"/>
                </a:cubicBezTo>
                <a:cubicBezTo>
                  <a:pt x="2881349" y="148483"/>
                  <a:pt x="2927466" y="470022"/>
                  <a:pt x="2901462" y="598688"/>
                </a:cubicBezTo>
                <a:cubicBezTo>
                  <a:pt x="2875458" y="727354"/>
                  <a:pt x="2894644" y="871490"/>
                  <a:pt x="2901462" y="1134357"/>
                </a:cubicBezTo>
                <a:cubicBezTo>
                  <a:pt x="2908280" y="1397224"/>
                  <a:pt x="2924302" y="1466964"/>
                  <a:pt x="2901462" y="1796065"/>
                </a:cubicBezTo>
                <a:cubicBezTo>
                  <a:pt x="2878622" y="2125166"/>
                  <a:pt x="2912835" y="2200037"/>
                  <a:pt x="2901462" y="2331733"/>
                </a:cubicBezTo>
                <a:cubicBezTo>
                  <a:pt x="2890089" y="2463429"/>
                  <a:pt x="2942018" y="2808684"/>
                  <a:pt x="2901462" y="3150991"/>
                </a:cubicBezTo>
                <a:cubicBezTo>
                  <a:pt x="2687189" y="3173233"/>
                  <a:pt x="2411130" y="3148604"/>
                  <a:pt x="2263140" y="3150991"/>
                </a:cubicBezTo>
                <a:cubicBezTo>
                  <a:pt x="2115150" y="3153378"/>
                  <a:pt x="1905942" y="3162423"/>
                  <a:pt x="1682848" y="3150991"/>
                </a:cubicBezTo>
                <a:cubicBezTo>
                  <a:pt x="1459754" y="3139559"/>
                  <a:pt x="1348724" y="3128188"/>
                  <a:pt x="1102556" y="3150991"/>
                </a:cubicBezTo>
                <a:cubicBezTo>
                  <a:pt x="856388" y="3173794"/>
                  <a:pt x="774875" y="3139017"/>
                  <a:pt x="580292" y="3150991"/>
                </a:cubicBezTo>
                <a:cubicBezTo>
                  <a:pt x="385709" y="3162965"/>
                  <a:pt x="137999" y="3175660"/>
                  <a:pt x="0" y="3150991"/>
                </a:cubicBezTo>
                <a:cubicBezTo>
                  <a:pt x="16624" y="2967351"/>
                  <a:pt x="25856" y="2715847"/>
                  <a:pt x="0" y="2520793"/>
                </a:cubicBezTo>
                <a:cubicBezTo>
                  <a:pt x="-25856" y="2325739"/>
                  <a:pt x="14555" y="2192888"/>
                  <a:pt x="0" y="1922105"/>
                </a:cubicBezTo>
                <a:cubicBezTo>
                  <a:pt x="-14555" y="1651322"/>
                  <a:pt x="243" y="1632687"/>
                  <a:pt x="0" y="1354926"/>
                </a:cubicBezTo>
                <a:cubicBezTo>
                  <a:pt x="-243" y="1077165"/>
                  <a:pt x="-451" y="895576"/>
                  <a:pt x="0" y="756238"/>
                </a:cubicBezTo>
                <a:cubicBezTo>
                  <a:pt x="451" y="616900"/>
                  <a:pt x="-14937" y="294147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82759373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OBLIGATION DU MOA 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Transmission du </a:t>
            </a:r>
            <a:r>
              <a:rPr lang="fr-FR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diagnostic PEMD 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préalablement à l’acceptation des devis ou à la passation des marchés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relatifs aux travaux de démolition/rénovation significative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Transmission du </a:t>
            </a:r>
            <a:r>
              <a:rPr lang="fr-FR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formulaire de récolement 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dans les 90j.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l’achèvement de ces travaux,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143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D717E24D-A1F7-425D-B7DB-0008BD76DE99}"/>
              </a:ext>
            </a:extLst>
          </p:cNvPr>
          <p:cNvSpPr txBox="1"/>
          <p:nvPr/>
        </p:nvSpPr>
        <p:spPr>
          <a:xfrm>
            <a:off x="1419329" y="-26713"/>
            <a:ext cx="10418174" cy="6892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800" b="1" dirty="0">
                <a:solidFill>
                  <a:srgbClr val="92D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CONSTRUIRE LES PIECES ADMINISTRATIVES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vérifier  : </a:t>
            </a:r>
            <a:r>
              <a:rPr lang="fr-FR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Compétence  et assurance </a:t>
            </a:r>
            <a:r>
              <a:rPr lang="fr-FR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des acteurs réalisant le diagnostic PEMD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 prévoir : 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fr-FR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ré-visite</a:t>
            </a:r>
            <a:r>
              <a:rPr lang="fr-FR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 au stade de la consultation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FR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Délais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d’exécution  selon ampleur de l’opération et sa complexité (1 et 2 mois ?) 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Modalités de règlement des comptes, définies dans les conditions de l'article 11 du CCAG-PI.</a:t>
            </a:r>
          </a:p>
          <a:p>
            <a:pPr marL="742950" lvl="1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Prix forfaitaire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sur la base de la Décomposition du Prix Global et Forfaitaire jointe au dossier de consultation, qui comprend :</a:t>
            </a:r>
          </a:p>
          <a:p>
            <a:pPr marL="1200150" lvl="2" indent="-28575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fourniture, le transport et la transmission de tout livrable ainsi que le nécessaire à la réalisation parfaite et complète des prestations, </a:t>
            </a:r>
          </a:p>
          <a:p>
            <a:pPr marL="1200150" lvl="2" indent="-28575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frais d’assurances, </a:t>
            </a:r>
          </a:p>
          <a:p>
            <a:pPr marL="1200150" lvl="2" indent="-28575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frais pour étude technique et de facturation (réunions techniques, formalités administratives, devis, rapports, factures ou mémoires, etc.),</a:t>
            </a:r>
          </a:p>
          <a:p>
            <a:pPr marL="1200150" lvl="2" indent="-28575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Les frais de gestion, de siège, de marché, frais financier, impôts, taxes et bénéfices </a:t>
            </a:r>
          </a:p>
          <a:p>
            <a:pPr marL="1200150" lvl="2" indent="-28575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Les aléas de délais (prolongation de la durée prévisionnelle initiale)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Obligation de visite</a:t>
            </a:r>
          </a:p>
          <a:p>
            <a:pPr marL="742950" lvl="1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Visite obligatoire (avec remise d’une attestation) organisée en phase de consultation des entreprises.</a:t>
            </a:r>
          </a:p>
          <a:p>
            <a:pPr marL="742950" lvl="1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Contraintes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liées au site :</a:t>
            </a:r>
          </a:p>
          <a:p>
            <a:pPr lvl="2">
              <a:lnSpc>
                <a:spcPct val="107000"/>
              </a:lnSpc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▪ Accès depuis la voie publique, </a:t>
            </a:r>
          </a:p>
          <a:p>
            <a:pPr lvl="2">
              <a:lnSpc>
                <a:spcPct val="107000"/>
              </a:lnSpc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▪ Mesures à prendre en considération vis-à-vis des avoisinants,</a:t>
            </a:r>
          </a:p>
          <a:p>
            <a:pPr lvl="2">
              <a:lnSpc>
                <a:spcPct val="107000"/>
              </a:lnSpc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▪ Précautions relatives à l’existence des réseaux (lignes aériennes, souterraines…),</a:t>
            </a:r>
          </a:p>
          <a:p>
            <a:pPr lvl="2">
              <a:lnSpc>
                <a:spcPct val="107000"/>
              </a:lnSpc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▪ Tous élément utiles pour le bon déroulement du diagnostic PEMD…	</a:t>
            </a:r>
          </a:p>
          <a:p>
            <a:pPr marL="742950" lvl="1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Identification des 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précautions en termes de sécurité</a:t>
            </a:r>
          </a:p>
          <a:p>
            <a:pPr>
              <a:lnSpc>
                <a:spcPct val="107000"/>
              </a:lnSpc>
            </a:pP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434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902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12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" descr="Une image contenant mur&#10;&#10;Description générée automatiquement">
            <a:extLst>
              <a:ext uri="{FF2B5EF4-FFF2-40B4-BE49-F238E27FC236}">
                <a16:creationId xmlns="" xmlns:a16="http://schemas.microsoft.com/office/drawing/2014/main" id="{DB0DA04B-B5DE-42B6-B7C0-5F8501E6487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31" b="31"/>
          <a:stretch>
            <a:fillRect/>
          </a:stretch>
        </p:blipFill>
        <p:spPr>
          <a:xfrm rot="5400000">
            <a:off x="1214438" y="2314577"/>
            <a:ext cx="2578100" cy="2576513"/>
          </a:xfrm>
        </p:spPr>
      </p:pic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8F243F12-D1FE-0934-841E-C9A73FB8477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dirty="0"/>
              <a:t>LE DIAGNOSTIC DECHET</a:t>
            </a:r>
          </a:p>
          <a:p>
            <a:endParaRPr lang="fr-FR" dirty="0"/>
          </a:p>
          <a:p>
            <a:r>
              <a:rPr lang="fr-FR" sz="2000" dirty="0"/>
              <a:t>Quels impacts pour les acteurs de la filière ?</a:t>
            </a:r>
          </a:p>
          <a:p>
            <a:endParaRPr lang="fr-FR" dirty="0"/>
          </a:p>
        </p:txBody>
      </p:sp>
      <p:sp>
        <p:nvSpPr>
          <p:cNvPr id="4" name="Espace réservé du texte 14">
            <a:extLst>
              <a:ext uri="{FF2B5EF4-FFF2-40B4-BE49-F238E27FC236}">
                <a16:creationId xmlns="" xmlns:a16="http://schemas.microsoft.com/office/drawing/2014/main" id="{7C1C275E-66F3-F0DB-69F2-827715D7222B}"/>
              </a:ext>
            </a:extLst>
          </p:cNvPr>
          <p:cNvSpPr txBox="1">
            <a:spLocks/>
          </p:cNvSpPr>
          <p:nvPr/>
        </p:nvSpPr>
        <p:spPr bwMode="auto">
          <a:xfrm>
            <a:off x="4325155" y="2207491"/>
            <a:ext cx="3981512" cy="229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fr-FR" alt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Ségolène TULOUP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fr-FR" altLang="fr-FR" sz="2400" i="1">
                <a:latin typeface="Arial" panose="020B0604020202020204" pitchFamily="34" charset="0"/>
                <a:cs typeface="Arial" panose="020B0604020202020204" pitchFamily="34" charset="0"/>
              </a:rPr>
              <a:t>Avocat Associé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fr-FR" altLang="fr-FR" sz="2000" i="1" dirty="0">
                <a:latin typeface="Arial" panose="020B0604020202020204" pitchFamily="34" charset="0"/>
                <a:cs typeface="Arial" panose="020B0604020202020204" pitchFamily="34" charset="0"/>
              </a:rPr>
              <a:t>Cour d’Appel d’Aix en Provence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fr-FR" altLang="fr-FR" sz="2500" b="1" dirty="0">
                <a:solidFill>
                  <a:srgbClr val="86B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LLC et Associés Toulon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FDA0BB9F-789C-4677-88E8-04DE9C0FF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491" y="4507447"/>
            <a:ext cx="1304261" cy="768870"/>
          </a:xfrm>
          <a:prstGeom prst="rect">
            <a:avLst/>
          </a:prstGeom>
        </p:spPr>
      </p:pic>
      <p:pic>
        <p:nvPicPr>
          <p:cNvPr id="10" name="Espace réservé pour une image  2" descr="Une image contenant mur&#10;&#10;Description générée automatiquement">
            <a:extLst>
              <a:ext uri="{FF2B5EF4-FFF2-40B4-BE49-F238E27FC236}">
                <a16:creationId xmlns="" xmlns:a16="http://schemas.microsoft.com/office/drawing/2014/main" id="{08FCABF1-EE02-941A-96AA-85B73CDA51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" b="31"/>
          <a:stretch>
            <a:fillRect/>
          </a:stretch>
        </p:blipFill>
        <p:spPr bwMode="auto">
          <a:xfrm rot="5400000">
            <a:off x="1214438" y="2314582"/>
            <a:ext cx="2578100" cy="2576513"/>
          </a:xfrm>
          <a:prstGeom prst="flowChartConnector">
            <a:avLst/>
          </a:prstGeom>
          <a:solidFill>
            <a:schemeClr val="bg1"/>
          </a:solidFill>
          <a:ln w="76200" cmpd="sng">
            <a:solidFill>
              <a:srgbClr val="86BC24"/>
            </a:solidFill>
            <a:round/>
            <a:headEnd/>
            <a:tailEnd/>
          </a:ln>
        </p:spPr>
      </p:pic>
      <p:pic>
        <p:nvPicPr>
          <p:cNvPr id="12" name="Espace réservé pour une image  2" descr="Une image contenant personne, femme&#10;&#10;Description générée automatiquement">
            <a:extLst>
              <a:ext uri="{FF2B5EF4-FFF2-40B4-BE49-F238E27FC236}">
                <a16:creationId xmlns="" xmlns:a16="http://schemas.microsoft.com/office/drawing/2014/main" id="{C87F9E69-94FA-5241-F7E6-6DD81A33B6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" r="31"/>
          <a:stretch>
            <a:fillRect/>
          </a:stretch>
        </p:blipFill>
        <p:spPr bwMode="auto">
          <a:xfrm>
            <a:off x="1215514" y="2315343"/>
            <a:ext cx="2576860" cy="2576860"/>
          </a:xfrm>
          <a:prstGeom prst="flowChartConnector">
            <a:avLst/>
          </a:prstGeom>
          <a:solidFill>
            <a:schemeClr val="bg1"/>
          </a:solidFill>
          <a:ln w="76200" cmpd="sng">
            <a:solidFill>
              <a:srgbClr val="86BC24"/>
            </a:solidFill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570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8CD69457-48E8-4642-B594-1735BB3FA0C6}"/>
              </a:ext>
            </a:extLst>
          </p:cNvPr>
          <p:cNvSpPr txBox="1"/>
          <p:nvPr/>
        </p:nvSpPr>
        <p:spPr>
          <a:xfrm>
            <a:off x="1312808" y="1820349"/>
            <a:ext cx="10329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u="sng" dirty="0">
                <a:solidFill>
                  <a:srgbClr val="86B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 CONTEXTE </a:t>
            </a:r>
            <a:r>
              <a:rPr lang="fr-FR" sz="6600" u="sng" dirty="0">
                <a:solidFill>
                  <a:srgbClr val="86B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5660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1DD6BBD-472E-DF9F-E1A3-EB173F20A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063" y="75195"/>
            <a:ext cx="3619410" cy="670318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8CD69457-48E8-4642-B594-1735BB3FA0C6}"/>
              </a:ext>
            </a:extLst>
          </p:cNvPr>
          <p:cNvSpPr txBox="1"/>
          <p:nvPr/>
        </p:nvSpPr>
        <p:spPr>
          <a:xfrm>
            <a:off x="5551054" y="1363287"/>
            <a:ext cx="58975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u="sng" dirty="0">
                <a:solidFill>
                  <a:srgbClr val="86B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L’économie circulaire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D717E24D-A1F7-425D-B7DB-0008BD76DE99}"/>
              </a:ext>
            </a:extLst>
          </p:cNvPr>
          <p:cNvSpPr txBox="1"/>
          <p:nvPr/>
        </p:nvSpPr>
        <p:spPr>
          <a:xfrm>
            <a:off x="5551054" y="2597202"/>
            <a:ext cx="5665585" cy="1663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Produire des biens et des services de manière durable en limitant la consommation et le gaspillage des ressources et la production des déchets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Passer d’une société du tout jetable à un modèle économique plus vertueux.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029537A0-EB87-1760-DBD2-070FF524CF6E}"/>
              </a:ext>
            </a:extLst>
          </p:cNvPr>
          <p:cNvSpPr txBox="1"/>
          <p:nvPr/>
        </p:nvSpPr>
        <p:spPr>
          <a:xfrm>
            <a:off x="1162879" y="6516573"/>
            <a:ext cx="2653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Ségolène TULOUP - Avocat</a:t>
            </a:r>
          </a:p>
        </p:txBody>
      </p:sp>
    </p:spTree>
    <p:extLst>
      <p:ext uri="{BB962C8B-B14F-4D97-AF65-F5344CB8AC3E}">
        <p14:creationId xmlns:p14="http://schemas.microsoft.com/office/powerpoint/2010/main" val="2204311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8CD69457-48E8-4642-B594-1735BB3FA0C6}"/>
              </a:ext>
            </a:extLst>
          </p:cNvPr>
          <p:cNvSpPr txBox="1"/>
          <p:nvPr/>
        </p:nvSpPr>
        <p:spPr>
          <a:xfrm>
            <a:off x="1432880" y="2836349"/>
            <a:ext cx="10329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u="sng" dirty="0">
                <a:solidFill>
                  <a:srgbClr val="86B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CADRE LEGAL</a:t>
            </a:r>
            <a:endParaRPr lang="fr-FR" sz="6600" u="sng" dirty="0">
              <a:solidFill>
                <a:srgbClr val="86BC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6797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8CD69457-48E8-4642-B594-1735BB3FA0C6}"/>
              </a:ext>
            </a:extLst>
          </p:cNvPr>
          <p:cNvSpPr txBox="1"/>
          <p:nvPr/>
        </p:nvSpPr>
        <p:spPr>
          <a:xfrm>
            <a:off x="1479063" y="365759"/>
            <a:ext cx="10329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u="sng" dirty="0">
                <a:solidFill>
                  <a:srgbClr val="86B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loi AGEC relative à la lutte contre le gaspillage et à l'économie circulaire 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n° 2020-105 du 10 février 2020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D717E24D-A1F7-425D-B7DB-0008BD76DE99}"/>
              </a:ext>
            </a:extLst>
          </p:cNvPr>
          <p:cNvSpPr txBox="1"/>
          <p:nvPr/>
        </p:nvSpPr>
        <p:spPr>
          <a:xfrm>
            <a:off x="1357143" y="1362895"/>
            <a:ext cx="4991406" cy="5057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compilation de mesures parfois très disparates, pour différents secteurs d’activité</a:t>
            </a:r>
          </a:p>
          <a:p>
            <a:pPr algn="just">
              <a:spcAft>
                <a:spcPts val="800"/>
              </a:spcAft>
            </a:pPr>
            <a:r>
              <a:rPr lang="fr-F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Objectifs principaux : 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spcAft>
                <a:spcPts val="80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Réemploi/réparation/recyclage</a:t>
            </a:r>
          </a:p>
          <a:p>
            <a:pPr marL="800100" lvl="1" indent="-342900" algn="just">
              <a:spcAft>
                <a:spcPts val="80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Réduction des gaz à effet de serre et préservation de la biodiversité</a:t>
            </a:r>
          </a:p>
          <a:p>
            <a:pPr algn="just">
              <a:spcAft>
                <a:spcPts val="800"/>
              </a:spcAft>
            </a:pPr>
            <a:r>
              <a:rPr lang="fr-F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Moyens d’y parvenir : 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spcAft>
                <a:spcPts val="80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Définition d’objectifs stratégiques de gestion et de prévention, </a:t>
            </a:r>
          </a:p>
          <a:p>
            <a:pPr marL="800100" lvl="1" indent="-342900" algn="just">
              <a:spcAft>
                <a:spcPts val="80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 du consommateur </a:t>
            </a:r>
          </a:p>
          <a:p>
            <a:pPr marL="800100" lvl="1" indent="-342900" algn="just">
              <a:spcAft>
                <a:spcPts val="80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fr-FR" sz="1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Responsabilité du producteur de déchet</a:t>
            </a:r>
            <a:endParaRPr lang="fr-FR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fr-FR" sz="1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Soit plus précisément pour l’activité BTP :</a:t>
            </a:r>
          </a:p>
          <a:p>
            <a:pPr marL="1257300" lvl="2" indent="-342900" algn="just">
              <a:spcAft>
                <a:spcPts val="800"/>
              </a:spcAft>
              <a:buFont typeface="Wingdings" panose="05000000000000000000" pitchFamily="2" charset="2"/>
              <a:buChar char=""/>
              <a:tabLst>
                <a:tab pos="457200" algn="l"/>
                <a:tab pos="914400" algn="l"/>
              </a:tabLst>
            </a:pPr>
            <a:r>
              <a:rPr lang="fr-FR" sz="1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Réduction du volume </a:t>
            </a:r>
            <a:r>
              <a:rPr lang="fr-FR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déchets provenant des activités économiques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 algn="just">
              <a:spcAft>
                <a:spcPts val="800"/>
              </a:spcAft>
              <a:buFont typeface="Wingdings" panose="05000000000000000000" pitchFamily="2" charset="2"/>
              <a:buChar char=""/>
              <a:tabLst>
                <a:tab pos="457200" algn="l"/>
                <a:tab pos="914400" algn="l"/>
              </a:tabLst>
            </a:pPr>
            <a:r>
              <a:rPr lang="fr-FR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Interdire la mise en décharge des déchets non dangereux </a:t>
            </a:r>
            <a:r>
              <a:rPr lang="fr-FR" sz="1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valorisables</a:t>
            </a:r>
            <a:endParaRPr lang="fr-FR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F6B4B5BE-E3B2-4899-850E-FDF06D81BC12}"/>
              </a:ext>
            </a:extLst>
          </p:cNvPr>
          <p:cNvSpPr txBox="1"/>
          <p:nvPr/>
        </p:nvSpPr>
        <p:spPr>
          <a:xfrm>
            <a:off x="6932023" y="2177144"/>
            <a:ext cx="4641669" cy="3233321"/>
          </a:xfrm>
          <a:custGeom>
            <a:avLst/>
            <a:gdLst>
              <a:gd name="connsiteX0" fmla="*/ 0 w 4641669"/>
              <a:gd name="connsiteY0" fmla="*/ 0 h 3233321"/>
              <a:gd name="connsiteX1" fmla="*/ 709512 w 4641669"/>
              <a:gd name="connsiteY1" fmla="*/ 0 h 3233321"/>
              <a:gd name="connsiteX2" fmla="*/ 1372608 w 4641669"/>
              <a:gd name="connsiteY2" fmla="*/ 0 h 3233321"/>
              <a:gd name="connsiteX3" fmla="*/ 1989287 w 4641669"/>
              <a:gd name="connsiteY3" fmla="*/ 0 h 3233321"/>
              <a:gd name="connsiteX4" fmla="*/ 2559549 w 4641669"/>
              <a:gd name="connsiteY4" fmla="*/ 0 h 3233321"/>
              <a:gd name="connsiteX5" fmla="*/ 3222644 w 4641669"/>
              <a:gd name="connsiteY5" fmla="*/ 0 h 3233321"/>
              <a:gd name="connsiteX6" fmla="*/ 3792907 w 4641669"/>
              <a:gd name="connsiteY6" fmla="*/ 0 h 3233321"/>
              <a:gd name="connsiteX7" fmla="*/ 4641669 w 4641669"/>
              <a:gd name="connsiteY7" fmla="*/ 0 h 3233321"/>
              <a:gd name="connsiteX8" fmla="*/ 4641669 w 4641669"/>
              <a:gd name="connsiteY8" fmla="*/ 711331 h 3233321"/>
              <a:gd name="connsiteX9" fmla="*/ 4641669 w 4641669"/>
              <a:gd name="connsiteY9" fmla="*/ 1325662 h 3233321"/>
              <a:gd name="connsiteX10" fmla="*/ 4641669 w 4641669"/>
              <a:gd name="connsiteY10" fmla="*/ 1907659 h 3233321"/>
              <a:gd name="connsiteX11" fmla="*/ 4641669 w 4641669"/>
              <a:gd name="connsiteY11" fmla="*/ 2457324 h 3233321"/>
              <a:gd name="connsiteX12" fmla="*/ 4641669 w 4641669"/>
              <a:gd name="connsiteY12" fmla="*/ 3233321 h 3233321"/>
              <a:gd name="connsiteX13" fmla="*/ 3885740 w 4641669"/>
              <a:gd name="connsiteY13" fmla="*/ 3233321 h 3233321"/>
              <a:gd name="connsiteX14" fmla="*/ 3269061 w 4641669"/>
              <a:gd name="connsiteY14" fmla="*/ 3233321 h 3233321"/>
              <a:gd name="connsiteX15" fmla="*/ 2605966 w 4641669"/>
              <a:gd name="connsiteY15" fmla="*/ 3233321 h 3233321"/>
              <a:gd name="connsiteX16" fmla="*/ 1989287 w 4641669"/>
              <a:gd name="connsiteY16" fmla="*/ 3233321 h 3233321"/>
              <a:gd name="connsiteX17" fmla="*/ 1465441 w 4641669"/>
              <a:gd name="connsiteY17" fmla="*/ 3233321 h 3233321"/>
              <a:gd name="connsiteX18" fmla="*/ 755929 w 4641669"/>
              <a:gd name="connsiteY18" fmla="*/ 3233321 h 3233321"/>
              <a:gd name="connsiteX19" fmla="*/ 0 w 4641669"/>
              <a:gd name="connsiteY19" fmla="*/ 3233321 h 3233321"/>
              <a:gd name="connsiteX20" fmla="*/ 0 w 4641669"/>
              <a:gd name="connsiteY20" fmla="*/ 2651323 h 3233321"/>
              <a:gd name="connsiteX21" fmla="*/ 0 w 4641669"/>
              <a:gd name="connsiteY21" fmla="*/ 1972326 h 3233321"/>
              <a:gd name="connsiteX22" fmla="*/ 0 w 4641669"/>
              <a:gd name="connsiteY22" fmla="*/ 1325662 h 3233321"/>
              <a:gd name="connsiteX23" fmla="*/ 0 w 4641669"/>
              <a:gd name="connsiteY23" fmla="*/ 646664 h 3233321"/>
              <a:gd name="connsiteX24" fmla="*/ 0 w 4641669"/>
              <a:gd name="connsiteY24" fmla="*/ 0 h 3233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641669" h="3233321" extrusionOk="0">
                <a:moveTo>
                  <a:pt x="0" y="0"/>
                </a:moveTo>
                <a:cubicBezTo>
                  <a:pt x="250675" y="22979"/>
                  <a:pt x="499191" y="-15737"/>
                  <a:pt x="709512" y="0"/>
                </a:cubicBezTo>
                <a:cubicBezTo>
                  <a:pt x="919833" y="15737"/>
                  <a:pt x="1100770" y="17572"/>
                  <a:pt x="1372608" y="0"/>
                </a:cubicBezTo>
                <a:cubicBezTo>
                  <a:pt x="1644446" y="-17572"/>
                  <a:pt x="1720478" y="-6874"/>
                  <a:pt x="1989287" y="0"/>
                </a:cubicBezTo>
                <a:cubicBezTo>
                  <a:pt x="2258096" y="6874"/>
                  <a:pt x="2428573" y="17104"/>
                  <a:pt x="2559549" y="0"/>
                </a:cubicBezTo>
                <a:cubicBezTo>
                  <a:pt x="2690525" y="-17104"/>
                  <a:pt x="3035974" y="11440"/>
                  <a:pt x="3222644" y="0"/>
                </a:cubicBezTo>
                <a:cubicBezTo>
                  <a:pt x="3409314" y="-11440"/>
                  <a:pt x="3649102" y="-27512"/>
                  <a:pt x="3792907" y="0"/>
                </a:cubicBezTo>
                <a:cubicBezTo>
                  <a:pt x="3936712" y="27512"/>
                  <a:pt x="4459618" y="2393"/>
                  <a:pt x="4641669" y="0"/>
                </a:cubicBezTo>
                <a:cubicBezTo>
                  <a:pt x="4613804" y="231232"/>
                  <a:pt x="4650152" y="554719"/>
                  <a:pt x="4641669" y="711331"/>
                </a:cubicBezTo>
                <a:cubicBezTo>
                  <a:pt x="4633186" y="867943"/>
                  <a:pt x="4665138" y="1125328"/>
                  <a:pt x="4641669" y="1325662"/>
                </a:cubicBezTo>
                <a:cubicBezTo>
                  <a:pt x="4618200" y="1525996"/>
                  <a:pt x="4642315" y="1679688"/>
                  <a:pt x="4641669" y="1907659"/>
                </a:cubicBezTo>
                <a:cubicBezTo>
                  <a:pt x="4641023" y="2135630"/>
                  <a:pt x="4662613" y="2284938"/>
                  <a:pt x="4641669" y="2457324"/>
                </a:cubicBezTo>
                <a:cubicBezTo>
                  <a:pt x="4620725" y="2629711"/>
                  <a:pt x="4664837" y="3051811"/>
                  <a:pt x="4641669" y="3233321"/>
                </a:cubicBezTo>
                <a:cubicBezTo>
                  <a:pt x="4296579" y="3227900"/>
                  <a:pt x="4151311" y="3241069"/>
                  <a:pt x="3885740" y="3233321"/>
                </a:cubicBezTo>
                <a:cubicBezTo>
                  <a:pt x="3620169" y="3225573"/>
                  <a:pt x="3527699" y="3259199"/>
                  <a:pt x="3269061" y="3233321"/>
                </a:cubicBezTo>
                <a:cubicBezTo>
                  <a:pt x="3010423" y="3207443"/>
                  <a:pt x="2899919" y="3236563"/>
                  <a:pt x="2605966" y="3233321"/>
                </a:cubicBezTo>
                <a:cubicBezTo>
                  <a:pt x="2312014" y="3230079"/>
                  <a:pt x="2230515" y="3254542"/>
                  <a:pt x="1989287" y="3233321"/>
                </a:cubicBezTo>
                <a:cubicBezTo>
                  <a:pt x="1748059" y="3212100"/>
                  <a:pt x="1639594" y="3235985"/>
                  <a:pt x="1465441" y="3233321"/>
                </a:cubicBezTo>
                <a:cubicBezTo>
                  <a:pt x="1291288" y="3230657"/>
                  <a:pt x="1036649" y="3223013"/>
                  <a:pt x="755929" y="3233321"/>
                </a:cubicBezTo>
                <a:cubicBezTo>
                  <a:pt x="475209" y="3243629"/>
                  <a:pt x="257470" y="3205212"/>
                  <a:pt x="0" y="3233321"/>
                </a:cubicBezTo>
                <a:cubicBezTo>
                  <a:pt x="-3579" y="3055803"/>
                  <a:pt x="24745" y="2926364"/>
                  <a:pt x="0" y="2651323"/>
                </a:cubicBezTo>
                <a:cubicBezTo>
                  <a:pt x="-24745" y="2376282"/>
                  <a:pt x="-20246" y="2277324"/>
                  <a:pt x="0" y="1972326"/>
                </a:cubicBezTo>
                <a:cubicBezTo>
                  <a:pt x="20246" y="1667328"/>
                  <a:pt x="8224" y="1468014"/>
                  <a:pt x="0" y="1325662"/>
                </a:cubicBezTo>
                <a:cubicBezTo>
                  <a:pt x="-8224" y="1183310"/>
                  <a:pt x="19790" y="852118"/>
                  <a:pt x="0" y="646664"/>
                </a:cubicBezTo>
                <a:cubicBezTo>
                  <a:pt x="-19790" y="441210"/>
                  <a:pt x="-19074" y="22734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5426755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NB : Déchets  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Articles : L 541-1-1 et R 541-1 Code Env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substance doit avoir un caractère meuble.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Celui qui la détient doit avoir l’intention ou l’obligation de s’en défaire.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914400" algn="l"/>
              </a:tabLst>
            </a:pP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Déchets inertes 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ne subissent aucune modification physique, chimique, biologique importante.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914400" algn="l"/>
              </a:tabLst>
            </a:pP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Déchets non dangereux 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ni toxiques, ni chimiques mais, pas inertes.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914400" algn="l"/>
              </a:tabLst>
            </a:pP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Déchets dangereux 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présentent un risque pour la santé ou l’environnement.</a:t>
            </a:r>
          </a:p>
        </p:txBody>
      </p:sp>
    </p:spTree>
    <p:extLst>
      <p:ext uri="{BB962C8B-B14F-4D97-AF65-F5344CB8AC3E}">
        <p14:creationId xmlns:p14="http://schemas.microsoft.com/office/powerpoint/2010/main" val="1919667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8CD69457-48E8-4642-B594-1735BB3FA0C6}"/>
              </a:ext>
            </a:extLst>
          </p:cNvPr>
          <p:cNvSpPr txBox="1"/>
          <p:nvPr/>
        </p:nvSpPr>
        <p:spPr>
          <a:xfrm>
            <a:off x="1479063" y="365759"/>
            <a:ext cx="103297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u="sng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moyens : les nouveaux contours de la REP</a:t>
            </a:r>
          </a:p>
          <a:p>
            <a:pPr algn="ctr"/>
            <a:r>
              <a:rPr lang="fr-FR" sz="2600" dirty="0">
                <a:solidFill>
                  <a:srgbClr val="86B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responsabilité élargie des producteurs</a:t>
            </a:r>
          </a:p>
          <a:p>
            <a:pPr algn="ctr"/>
            <a:endParaRPr lang="fr-F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  541-10 à L 541-10-17 C. Env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D717E24D-A1F7-425D-B7DB-0008BD76DE99}"/>
              </a:ext>
            </a:extLst>
          </p:cNvPr>
          <p:cNvSpPr txBox="1"/>
          <p:nvPr/>
        </p:nvSpPr>
        <p:spPr>
          <a:xfrm>
            <a:off x="4339194" y="2415251"/>
            <a:ext cx="7346792" cy="2496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Nouvelle filière portant sur les PMCB (produits et matériaux de construction du secteur du bâtiment)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Réforme en profondeur du fonctionnement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éco-organismes et </a:t>
            </a: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leur financement par une écocontribution.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Création d’un </a:t>
            </a:r>
            <a:r>
              <a:rPr lang="fr-FR" sz="1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nouveau diagnostic « produits, matériaux et déchets » </a:t>
            </a: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lieu et place de l’ancien diagnostic déchet qui devait être opéré</a:t>
            </a:r>
            <a:r>
              <a:rPr lang="fr-FR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avant démolition</a:t>
            </a:r>
            <a:r>
              <a:rPr lang="fr-FR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fr-FR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Article L111-10-4 CCH) 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sortie du statut de déchet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F6B4B5BE-E3B2-4899-850E-FDF06D81BC12}"/>
              </a:ext>
            </a:extLst>
          </p:cNvPr>
          <p:cNvSpPr txBox="1"/>
          <p:nvPr/>
        </p:nvSpPr>
        <p:spPr>
          <a:xfrm>
            <a:off x="1479063" y="1675023"/>
            <a:ext cx="2499361" cy="1480456"/>
          </a:xfrm>
          <a:custGeom>
            <a:avLst/>
            <a:gdLst>
              <a:gd name="connsiteX0" fmla="*/ 0 w 2499361"/>
              <a:gd name="connsiteY0" fmla="*/ 0 h 1480456"/>
              <a:gd name="connsiteX1" fmla="*/ 649834 w 2499361"/>
              <a:gd name="connsiteY1" fmla="*/ 0 h 1480456"/>
              <a:gd name="connsiteX2" fmla="*/ 1274674 w 2499361"/>
              <a:gd name="connsiteY2" fmla="*/ 0 h 1480456"/>
              <a:gd name="connsiteX3" fmla="*/ 1874521 w 2499361"/>
              <a:gd name="connsiteY3" fmla="*/ 0 h 1480456"/>
              <a:gd name="connsiteX4" fmla="*/ 2499361 w 2499361"/>
              <a:gd name="connsiteY4" fmla="*/ 0 h 1480456"/>
              <a:gd name="connsiteX5" fmla="*/ 2499361 w 2499361"/>
              <a:gd name="connsiteY5" fmla="*/ 493485 h 1480456"/>
              <a:gd name="connsiteX6" fmla="*/ 2499361 w 2499361"/>
              <a:gd name="connsiteY6" fmla="*/ 986971 h 1480456"/>
              <a:gd name="connsiteX7" fmla="*/ 2499361 w 2499361"/>
              <a:gd name="connsiteY7" fmla="*/ 1480456 h 1480456"/>
              <a:gd name="connsiteX8" fmla="*/ 1824534 w 2499361"/>
              <a:gd name="connsiteY8" fmla="*/ 1480456 h 1480456"/>
              <a:gd name="connsiteX9" fmla="*/ 1174700 w 2499361"/>
              <a:gd name="connsiteY9" fmla="*/ 1480456 h 1480456"/>
              <a:gd name="connsiteX10" fmla="*/ 0 w 2499361"/>
              <a:gd name="connsiteY10" fmla="*/ 1480456 h 1480456"/>
              <a:gd name="connsiteX11" fmla="*/ 0 w 2499361"/>
              <a:gd name="connsiteY11" fmla="*/ 1001775 h 1480456"/>
              <a:gd name="connsiteX12" fmla="*/ 0 w 2499361"/>
              <a:gd name="connsiteY12" fmla="*/ 523094 h 1480456"/>
              <a:gd name="connsiteX13" fmla="*/ 0 w 2499361"/>
              <a:gd name="connsiteY13" fmla="*/ 0 h 148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9361" h="1480456" extrusionOk="0">
                <a:moveTo>
                  <a:pt x="0" y="0"/>
                </a:moveTo>
                <a:cubicBezTo>
                  <a:pt x="280091" y="-1025"/>
                  <a:pt x="493076" y="-26336"/>
                  <a:pt x="649834" y="0"/>
                </a:cubicBezTo>
                <a:cubicBezTo>
                  <a:pt x="806592" y="26336"/>
                  <a:pt x="1061403" y="10350"/>
                  <a:pt x="1274674" y="0"/>
                </a:cubicBezTo>
                <a:cubicBezTo>
                  <a:pt x="1487945" y="-10350"/>
                  <a:pt x="1705405" y="18825"/>
                  <a:pt x="1874521" y="0"/>
                </a:cubicBezTo>
                <a:cubicBezTo>
                  <a:pt x="2043637" y="-18825"/>
                  <a:pt x="2275321" y="-4370"/>
                  <a:pt x="2499361" y="0"/>
                </a:cubicBezTo>
                <a:cubicBezTo>
                  <a:pt x="2496855" y="176168"/>
                  <a:pt x="2521033" y="295301"/>
                  <a:pt x="2499361" y="493485"/>
                </a:cubicBezTo>
                <a:cubicBezTo>
                  <a:pt x="2477689" y="691669"/>
                  <a:pt x="2486295" y="856631"/>
                  <a:pt x="2499361" y="986971"/>
                </a:cubicBezTo>
                <a:cubicBezTo>
                  <a:pt x="2512427" y="1117311"/>
                  <a:pt x="2495276" y="1342496"/>
                  <a:pt x="2499361" y="1480456"/>
                </a:cubicBezTo>
                <a:cubicBezTo>
                  <a:pt x="2170600" y="1486439"/>
                  <a:pt x="2146725" y="1480074"/>
                  <a:pt x="1824534" y="1480456"/>
                </a:cubicBezTo>
                <a:cubicBezTo>
                  <a:pt x="1502343" y="1480838"/>
                  <a:pt x="1472396" y="1485572"/>
                  <a:pt x="1174700" y="1480456"/>
                </a:cubicBezTo>
                <a:cubicBezTo>
                  <a:pt x="877004" y="1475340"/>
                  <a:pt x="386596" y="1436543"/>
                  <a:pt x="0" y="1480456"/>
                </a:cubicBezTo>
                <a:cubicBezTo>
                  <a:pt x="-16499" y="1343181"/>
                  <a:pt x="10439" y="1106447"/>
                  <a:pt x="0" y="1001775"/>
                </a:cubicBezTo>
                <a:cubicBezTo>
                  <a:pt x="-10439" y="897103"/>
                  <a:pt x="2625" y="749054"/>
                  <a:pt x="0" y="523094"/>
                </a:cubicBezTo>
                <a:cubicBezTo>
                  <a:pt x="-2625" y="297134"/>
                  <a:pt x="-20043" y="24648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5426755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2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NB :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Producteur :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personne responsable de la mise sur le marché d’un produit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 :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dispositif d’organisation de la prévention et de la gestion des déchets</a:t>
            </a:r>
          </a:p>
        </p:txBody>
      </p:sp>
    </p:spTree>
    <p:extLst>
      <p:ext uri="{BB962C8B-B14F-4D97-AF65-F5344CB8AC3E}">
        <p14:creationId xmlns:p14="http://schemas.microsoft.com/office/powerpoint/2010/main" val="3429803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8CD69457-48E8-4642-B594-1735BB3FA0C6}"/>
              </a:ext>
            </a:extLst>
          </p:cNvPr>
          <p:cNvSpPr txBox="1"/>
          <p:nvPr/>
        </p:nvSpPr>
        <p:spPr>
          <a:xfrm>
            <a:off x="1479064" y="147099"/>
            <a:ext cx="103297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u="sng" dirty="0">
                <a:solidFill>
                  <a:srgbClr val="86B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qui nous intéresse : l’article 51</a:t>
            </a:r>
          </a:p>
          <a:p>
            <a:pPr algn="ctr"/>
            <a:endParaRPr lang="fr-FR" sz="800" u="sng" dirty="0">
              <a:solidFill>
                <a:srgbClr val="86BC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définit le nouveau diagnostic </a:t>
            </a:r>
            <a:r>
              <a:rPr lang="fr-FR" sz="1800" b="1" i="0" dirty="0">
                <a:effectLst/>
                <a:latin typeface="sourcesanspro"/>
              </a:rPr>
              <a:t>relatif à la </a:t>
            </a:r>
            <a:r>
              <a:rPr lang="fr-FR" sz="1800" b="1" i="0" dirty="0">
                <a:solidFill>
                  <a:srgbClr val="C00000"/>
                </a:solidFill>
                <a:effectLst/>
                <a:latin typeface="sourcesanspro"/>
              </a:rPr>
              <a:t>gestion des produits, matériaux et déchets (PMD)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D717E24D-A1F7-425D-B7DB-0008BD76DE99}"/>
              </a:ext>
            </a:extLst>
          </p:cNvPr>
          <p:cNvSpPr txBox="1"/>
          <p:nvPr/>
        </p:nvSpPr>
        <p:spPr>
          <a:xfrm>
            <a:off x="4919870" y="1214708"/>
            <a:ext cx="6888953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b="1" dirty="0">
                <a:solidFill>
                  <a:srgbClr val="0070C0"/>
                </a:solidFill>
                <a:latin typeface="sourcesanspro"/>
              </a:rPr>
              <a:t>Quand ? </a:t>
            </a:r>
            <a:r>
              <a:rPr lang="fr-FR" b="0" i="0" dirty="0">
                <a:solidFill>
                  <a:srgbClr val="000000"/>
                </a:solidFill>
                <a:effectLst/>
                <a:latin typeface="sourcesanspro"/>
              </a:rPr>
              <a:t>Travaux de démolition /</a:t>
            </a:r>
            <a:r>
              <a:rPr lang="fr-FR" b="1" i="0" dirty="0">
                <a:solidFill>
                  <a:srgbClr val="000000"/>
                </a:solidFill>
                <a:effectLst/>
                <a:latin typeface="sourcesanspro"/>
              </a:rPr>
              <a:t>réhabilitation significative</a:t>
            </a:r>
            <a:r>
              <a:rPr lang="fr-FR" b="0" i="0" dirty="0">
                <a:solidFill>
                  <a:srgbClr val="000000"/>
                </a:solidFill>
                <a:effectLst/>
                <a:latin typeface="sourcesanspro"/>
              </a:rPr>
              <a:t> de bâtiments</a:t>
            </a:r>
          </a:p>
          <a:p>
            <a:pPr algn="l"/>
            <a:endParaRPr lang="fr-FR" b="0" i="0" dirty="0">
              <a:solidFill>
                <a:srgbClr val="000000"/>
              </a:solidFill>
              <a:effectLst/>
              <a:latin typeface="sourcesanspro"/>
            </a:endParaRPr>
          </a:p>
          <a:p>
            <a:pPr algn="l"/>
            <a:r>
              <a:rPr lang="fr-FR" b="1" dirty="0">
                <a:solidFill>
                  <a:srgbClr val="0070C0"/>
                </a:solidFill>
                <a:latin typeface="sourcesanspro"/>
              </a:rPr>
              <a:t>Qui ? </a:t>
            </a:r>
            <a:r>
              <a:rPr lang="fr-FR" b="0" i="0" dirty="0">
                <a:solidFill>
                  <a:srgbClr val="000000"/>
                </a:solidFill>
                <a:effectLst/>
                <a:latin typeface="sourcesanspro"/>
              </a:rPr>
              <a:t>Le </a:t>
            </a:r>
            <a:r>
              <a:rPr lang="fr-FR" b="1" i="0" dirty="0">
                <a:solidFill>
                  <a:srgbClr val="86BC24"/>
                </a:solidFill>
                <a:effectLst/>
                <a:latin typeface="sourcesanspro"/>
              </a:rPr>
              <a:t>maître d'ouvrage</a:t>
            </a:r>
          </a:p>
          <a:p>
            <a:pPr algn="l"/>
            <a:endParaRPr lang="fr-FR" dirty="0">
              <a:solidFill>
                <a:srgbClr val="000000"/>
              </a:solidFill>
              <a:latin typeface="sourcesanspro"/>
            </a:endParaRPr>
          </a:p>
          <a:p>
            <a:pPr algn="l"/>
            <a:r>
              <a:rPr lang="fr-FR" b="1" i="0" dirty="0">
                <a:solidFill>
                  <a:srgbClr val="0070C0"/>
                </a:solidFill>
                <a:effectLst/>
                <a:latin typeface="sourcesanspro"/>
              </a:rPr>
              <a:t>Par qui ? </a:t>
            </a:r>
            <a:r>
              <a:rPr lang="fr-FR" b="1" i="0" dirty="0">
                <a:solidFill>
                  <a:srgbClr val="86BC24"/>
                </a:solidFill>
                <a:effectLst/>
                <a:latin typeface="sourcesanspro"/>
              </a:rPr>
              <a:t>Le diagnostiqueur </a:t>
            </a:r>
            <a:r>
              <a:rPr lang="fr-FR" i="1" dirty="0">
                <a:effectLst/>
                <a:latin typeface="sourcesanspro"/>
              </a:rPr>
              <a:t>« </a:t>
            </a:r>
            <a:r>
              <a:rPr lang="fr-FR" b="0" i="1" dirty="0">
                <a:solidFill>
                  <a:srgbClr val="000000"/>
                </a:solidFill>
                <a:effectLst/>
                <a:latin typeface="sourcesanspro"/>
              </a:rPr>
              <a:t>personnes physiques ou morales présentant des garanties de compétence » </a:t>
            </a:r>
            <a:r>
              <a:rPr lang="fr-FR" b="0" dirty="0">
                <a:solidFill>
                  <a:srgbClr val="000000"/>
                </a:solidFill>
                <a:effectLst/>
                <a:latin typeface="sourcesanspro"/>
              </a:rPr>
              <a:t>d’indépendance, d’assurance, d’impartialité (vis-à-vis de la filière)</a:t>
            </a:r>
            <a:endParaRPr lang="fr-FR" dirty="0">
              <a:effectLst/>
              <a:latin typeface="sourcesanspro"/>
            </a:endParaRPr>
          </a:p>
          <a:p>
            <a:pPr algn="l"/>
            <a:endParaRPr lang="fr-FR" b="0" i="0" dirty="0">
              <a:solidFill>
                <a:srgbClr val="000000"/>
              </a:solidFill>
              <a:effectLst/>
              <a:latin typeface="sourcesanspro"/>
            </a:endParaRPr>
          </a:p>
          <a:p>
            <a:r>
              <a:rPr lang="fr-FR" b="1" dirty="0">
                <a:solidFill>
                  <a:srgbClr val="0070C0"/>
                </a:solidFill>
                <a:latin typeface="sourcesanspro"/>
              </a:rPr>
              <a:t>Quoi ? </a:t>
            </a:r>
            <a:r>
              <a:rPr lang="fr-FR" b="0" i="0" dirty="0">
                <a:solidFill>
                  <a:srgbClr val="000000"/>
                </a:solidFill>
                <a:effectLst/>
                <a:latin typeface="sourcesanspro"/>
              </a:rPr>
              <a:t> 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fr-FR" dirty="0">
                <a:solidFill>
                  <a:srgbClr val="000000"/>
                </a:solidFill>
                <a:latin typeface="sourcesanspro"/>
              </a:rPr>
              <a:t>I</a:t>
            </a:r>
            <a:r>
              <a:rPr lang="fr-FR" b="0" i="0" dirty="0">
                <a:solidFill>
                  <a:srgbClr val="000000"/>
                </a:solidFill>
                <a:effectLst/>
                <a:latin typeface="sourcesanspro"/>
              </a:rPr>
              <a:t>nformations pour </a:t>
            </a:r>
            <a:r>
              <a:rPr lang="fr-FR" b="1" i="0" dirty="0">
                <a:solidFill>
                  <a:srgbClr val="000000"/>
                </a:solidFill>
                <a:effectLst/>
                <a:latin typeface="sourcesanspro"/>
              </a:rPr>
              <a:t>réemploi / valorisation, </a:t>
            </a:r>
          </a:p>
          <a:p>
            <a:pPr lvl="2"/>
            <a:r>
              <a:rPr lang="fr-FR" b="0" i="0" dirty="0">
                <a:solidFill>
                  <a:srgbClr val="000000"/>
                </a:solidFill>
                <a:effectLst/>
                <a:latin typeface="sourcesanspro"/>
              </a:rPr>
              <a:t>- </a:t>
            </a:r>
            <a:r>
              <a:rPr lang="fr-FR" sz="1400" b="0" i="0" dirty="0">
                <a:solidFill>
                  <a:srgbClr val="000000"/>
                </a:solidFill>
                <a:effectLst/>
                <a:latin typeface="sourcesanspro"/>
              </a:rPr>
              <a:t>filières de recyclage recommandées</a:t>
            </a:r>
          </a:p>
          <a:p>
            <a:pPr lvl="2"/>
            <a:r>
              <a:rPr lang="fr-FR" sz="1400" b="0" i="0" dirty="0">
                <a:solidFill>
                  <a:srgbClr val="000000"/>
                </a:solidFill>
                <a:effectLst/>
                <a:latin typeface="sourcesanspro"/>
              </a:rPr>
              <a:t>- Préconisation des analyses complémentaires sur caractère réutilisable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b="0" i="0" dirty="0">
                <a:solidFill>
                  <a:srgbClr val="000000"/>
                </a:solidFill>
                <a:effectLst/>
                <a:latin typeface="sourcesanspro"/>
              </a:rPr>
              <a:t>Orientations visant à assurer la </a:t>
            </a:r>
            <a:r>
              <a:rPr lang="fr-FR" b="1" i="0" dirty="0">
                <a:solidFill>
                  <a:srgbClr val="000000"/>
                </a:solidFill>
                <a:effectLst/>
                <a:latin typeface="sourcesanspro"/>
              </a:rPr>
              <a:t>traçabilité</a:t>
            </a:r>
            <a:r>
              <a:rPr lang="fr-FR" b="0" i="0" dirty="0">
                <a:solidFill>
                  <a:srgbClr val="000000"/>
                </a:solidFill>
                <a:effectLst/>
                <a:latin typeface="sourcesanspro"/>
              </a:rPr>
              <a:t> des PMD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>
                <a:solidFill>
                  <a:srgbClr val="000000"/>
                </a:solidFill>
                <a:latin typeface="sourcesanspro"/>
              </a:rPr>
              <a:t>A défaut (ni </a:t>
            </a:r>
            <a:r>
              <a:rPr lang="fr-FR" b="0" i="0" dirty="0">
                <a:solidFill>
                  <a:srgbClr val="000000"/>
                </a:solidFill>
                <a:effectLst/>
                <a:latin typeface="sourcesanspro"/>
              </a:rPr>
              <a:t>réemploi ni valorisation) </a:t>
            </a:r>
            <a:r>
              <a:rPr lang="fr-FR" b="1" i="0" dirty="0">
                <a:solidFill>
                  <a:srgbClr val="000000"/>
                </a:solidFill>
                <a:effectLst/>
                <a:latin typeface="sourcesanspro"/>
              </a:rPr>
              <a:t>modalités d'élimination</a:t>
            </a:r>
            <a:r>
              <a:rPr lang="fr-FR" b="0" i="0" dirty="0">
                <a:solidFill>
                  <a:srgbClr val="000000"/>
                </a:solidFill>
                <a:effectLst/>
                <a:latin typeface="sourcesanspro"/>
              </a:rPr>
              <a:t> des déchets.</a:t>
            </a:r>
          </a:p>
          <a:p>
            <a:pPr marL="285750" indent="-285750">
              <a:buFontTx/>
              <a:buChar char="-"/>
            </a:pPr>
            <a:endParaRPr lang="fr-FR" dirty="0">
              <a:solidFill>
                <a:srgbClr val="000000"/>
              </a:solidFill>
              <a:latin typeface="sourcesanspro"/>
            </a:endParaRPr>
          </a:p>
          <a:p>
            <a:r>
              <a:rPr lang="fr-FR" b="1" i="0" dirty="0">
                <a:solidFill>
                  <a:srgbClr val="0070C0"/>
                </a:solidFill>
                <a:effectLst/>
                <a:latin typeface="sourcesanspro"/>
              </a:rPr>
              <a:t>Comment ? </a:t>
            </a:r>
            <a:r>
              <a:rPr lang="fr-FR" b="0" i="0" dirty="0">
                <a:solidFill>
                  <a:srgbClr val="000000"/>
                </a:solidFill>
                <a:effectLst/>
                <a:latin typeface="sourcesanspro"/>
              </a:rPr>
              <a:t>Transmission des informations à un </a:t>
            </a:r>
            <a:r>
              <a:rPr lang="fr-FR" b="1" i="0" dirty="0">
                <a:solidFill>
                  <a:srgbClr val="86BC24"/>
                </a:solidFill>
                <a:effectLst/>
                <a:latin typeface="sourcesanspro"/>
              </a:rPr>
              <a:t>organisme désigné </a:t>
            </a:r>
            <a:r>
              <a:rPr lang="fr-FR" b="0" i="0" dirty="0">
                <a:solidFill>
                  <a:srgbClr val="000000"/>
                </a:solidFill>
                <a:effectLst/>
                <a:latin typeface="sourcesanspro"/>
              </a:rPr>
              <a:t>par l'autorité administrative. </a:t>
            </a:r>
            <a:r>
              <a:rPr lang="fr-FR" b="1" i="0" dirty="0">
                <a:solidFill>
                  <a:srgbClr val="000000"/>
                </a:solidFill>
                <a:effectLst/>
                <a:latin typeface="sourcesanspro"/>
              </a:rPr>
              <a:t>CEBTP</a:t>
            </a:r>
          </a:p>
          <a:p>
            <a:pPr algn="just">
              <a:spcAft>
                <a:spcPts val="800"/>
              </a:spcAft>
            </a:pP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F6B4B5BE-E3B2-4899-850E-FDF06D81BC12}"/>
              </a:ext>
            </a:extLst>
          </p:cNvPr>
          <p:cNvSpPr txBox="1"/>
          <p:nvPr/>
        </p:nvSpPr>
        <p:spPr>
          <a:xfrm>
            <a:off x="1387791" y="2763320"/>
            <a:ext cx="3402870" cy="1311962"/>
          </a:xfrm>
          <a:custGeom>
            <a:avLst/>
            <a:gdLst>
              <a:gd name="connsiteX0" fmla="*/ 0 w 3402870"/>
              <a:gd name="connsiteY0" fmla="*/ 0 h 1311962"/>
              <a:gd name="connsiteX1" fmla="*/ 714603 w 3402870"/>
              <a:gd name="connsiteY1" fmla="*/ 0 h 1311962"/>
              <a:gd name="connsiteX2" fmla="*/ 1395177 w 3402870"/>
              <a:gd name="connsiteY2" fmla="*/ 0 h 1311962"/>
              <a:gd name="connsiteX3" fmla="*/ 2041722 w 3402870"/>
              <a:gd name="connsiteY3" fmla="*/ 0 h 1311962"/>
              <a:gd name="connsiteX4" fmla="*/ 2654239 w 3402870"/>
              <a:gd name="connsiteY4" fmla="*/ 0 h 1311962"/>
              <a:gd name="connsiteX5" fmla="*/ 3402870 w 3402870"/>
              <a:gd name="connsiteY5" fmla="*/ 0 h 1311962"/>
              <a:gd name="connsiteX6" fmla="*/ 3402870 w 3402870"/>
              <a:gd name="connsiteY6" fmla="*/ 629742 h 1311962"/>
              <a:gd name="connsiteX7" fmla="*/ 3402870 w 3402870"/>
              <a:gd name="connsiteY7" fmla="*/ 1311962 h 1311962"/>
              <a:gd name="connsiteX8" fmla="*/ 2654239 w 3402870"/>
              <a:gd name="connsiteY8" fmla="*/ 1311962 h 1311962"/>
              <a:gd name="connsiteX9" fmla="*/ 1939636 w 3402870"/>
              <a:gd name="connsiteY9" fmla="*/ 1311962 h 1311962"/>
              <a:gd name="connsiteX10" fmla="*/ 1191005 w 3402870"/>
              <a:gd name="connsiteY10" fmla="*/ 1311962 h 1311962"/>
              <a:gd name="connsiteX11" fmla="*/ 0 w 3402870"/>
              <a:gd name="connsiteY11" fmla="*/ 1311962 h 1311962"/>
              <a:gd name="connsiteX12" fmla="*/ 0 w 3402870"/>
              <a:gd name="connsiteY12" fmla="*/ 642861 h 1311962"/>
              <a:gd name="connsiteX13" fmla="*/ 0 w 3402870"/>
              <a:gd name="connsiteY13" fmla="*/ 0 h 131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02870" h="1311962" extrusionOk="0">
                <a:moveTo>
                  <a:pt x="0" y="0"/>
                </a:moveTo>
                <a:cubicBezTo>
                  <a:pt x="311308" y="-19249"/>
                  <a:pt x="558959" y="-25576"/>
                  <a:pt x="714603" y="0"/>
                </a:cubicBezTo>
                <a:cubicBezTo>
                  <a:pt x="870247" y="25576"/>
                  <a:pt x="1210949" y="-16787"/>
                  <a:pt x="1395177" y="0"/>
                </a:cubicBezTo>
                <a:cubicBezTo>
                  <a:pt x="1579405" y="16787"/>
                  <a:pt x="1763720" y="-25091"/>
                  <a:pt x="2041722" y="0"/>
                </a:cubicBezTo>
                <a:cubicBezTo>
                  <a:pt x="2319724" y="25091"/>
                  <a:pt x="2375850" y="19384"/>
                  <a:pt x="2654239" y="0"/>
                </a:cubicBezTo>
                <a:cubicBezTo>
                  <a:pt x="2932628" y="-19384"/>
                  <a:pt x="3119450" y="30687"/>
                  <a:pt x="3402870" y="0"/>
                </a:cubicBezTo>
                <a:cubicBezTo>
                  <a:pt x="3379056" y="213571"/>
                  <a:pt x="3395380" y="366497"/>
                  <a:pt x="3402870" y="629742"/>
                </a:cubicBezTo>
                <a:cubicBezTo>
                  <a:pt x="3410360" y="892987"/>
                  <a:pt x="3387747" y="1105268"/>
                  <a:pt x="3402870" y="1311962"/>
                </a:cubicBezTo>
                <a:cubicBezTo>
                  <a:pt x="3110457" y="1341399"/>
                  <a:pt x="2882672" y="1281694"/>
                  <a:pt x="2654239" y="1311962"/>
                </a:cubicBezTo>
                <a:cubicBezTo>
                  <a:pt x="2425806" y="1342230"/>
                  <a:pt x="2088374" y="1287606"/>
                  <a:pt x="1939636" y="1311962"/>
                </a:cubicBezTo>
                <a:cubicBezTo>
                  <a:pt x="1790898" y="1336318"/>
                  <a:pt x="1362844" y="1289323"/>
                  <a:pt x="1191005" y="1311962"/>
                </a:cubicBezTo>
                <a:cubicBezTo>
                  <a:pt x="1019166" y="1334601"/>
                  <a:pt x="525329" y="1254433"/>
                  <a:pt x="0" y="1311962"/>
                </a:cubicBezTo>
                <a:cubicBezTo>
                  <a:pt x="-4090" y="1049147"/>
                  <a:pt x="17581" y="949698"/>
                  <a:pt x="0" y="642861"/>
                </a:cubicBezTo>
                <a:cubicBezTo>
                  <a:pt x="-17581" y="336024"/>
                  <a:pt x="-7764" y="209711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5426755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Code de la Construction et de l’habitation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Articles	L 110-10-4,</a:t>
            </a:r>
          </a:p>
          <a:p>
            <a:pPr lvl="2" algn="just">
              <a:lnSpc>
                <a:spcPct val="107000"/>
              </a:lnSpc>
              <a:spcAft>
                <a:spcPts val="800"/>
              </a:spcAft>
            </a:pP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 110-10-4-1 A </a:t>
            </a:r>
          </a:p>
          <a:p>
            <a:pPr lvl="2" algn="just">
              <a:lnSpc>
                <a:spcPct val="107000"/>
              </a:lnSpc>
              <a:spcAft>
                <a:spcPts val="800"/>
              </a:spcAft>
            </a:pP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 110-4-1 B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23454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1391</Words>
  <Application>Microsoft Office PowerPoint</Application>
  <PresentationFormat>Grand écran</PresentationFormat>
  <Paragraphs>234</Paragraphs>
  <Slides>23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2" baseType="lpstr">
      <vt:lpstr>ＭＳ Ｐゴシック</vt:lpstr>
      <vt:lpstr>Arial</vt:lpstr>
      <vt:lpstr>Calibri</vt:lpstr>
      <vt:lpstr>Calibri Light</vt:lpstr>
      <vt:lpstr>NunitoSemiBoldRegular</vt:lpstr>
      <vt:lpstr>sourcesanspro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INFOPRO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ANTOINE, Pierre</dc:creator>
  <cp:lastModifiedBy>MASSICARD, Jennifer</cp:lastModifiedBy>
  <cp:revision>42</cp:revision>
  <dcterms:created xsi:type="dcterms:W3CDTF">2022-11-29T09:17:06Z</dcterms:created>
  <dcterms:modified xsi:type="dcterms:W3CDTF">2023-01-04T10:45:02Z</dcterms:modified>
</cp:coreProperties>
</file>