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3_E4DD4DAC.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18"/>
  </p:notesMasterIdLst>
  <p:sldIdLst>
    <p:sldId id="256" r:id="rId6"/>
    <p:sldId id="265" r:id="rId7"/>
    <p:sldId id="271" r:id="rId8"/>
    <p:sldId id="259" r:id="rId9"/>
    <p:sldId id="269" r:id="rId10"/>
    <p:sldId id="267" r:id="rId11"/>
    <p:sldId id="266" r:id="rId12"/>
    <p:sldId id="262" r:id="rId13"/>
    <p:sldId id="275" r:id="rId14"/>
    <p:sldId id="291" r:id="rId15"/>
    <p:sldId id="274" r:id="rId16"/>
    <p:sldId id="264" r:id="rId17"/>
  </p:sldIdLst>
  <p:sldSz cx="18288000" cy="10287000"/>
  <p:notesSz cx="6858000" cy="9144000"/>
  <p:embeddedFontLst>
    <p:embeddedFont>
      <p:font typeface="Montserrat" panose="00000500000000000000" pitchFamily="2" charset="0"/>
      <p:regular r:id="rId19"/>
      <p:bold r:id="rId20"/>
      <p:italic r:id="rId21"/>
      <p:boldItalic r:id="rId22"/>
    </p:embeddedFont>
    <p:embeddedFont>
      <p:font typeface="Montserrat Bold" panose="00000800000000000000" charset="0"/>
      <p:regular r:id="rId23"/>
      <p:bold r:id="rId24"/>
    </p:embeddedFont>
    <p:embeddedFont>
      <p:font typeface="Montserrat Light" panose="00000400000000000000" pitchFamily="2" charset="0"/>
      <p:regular r:id="rId25"/>
      <p:italic r:id="rId26"/>
    </p:embeddedFont>
    <p:embeddedFont>
      <p:font typeface="Montserrat Ultra-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023E8F-AD7C-4F8C-9076-BDED0581CC76}">
          <p14:sldIdLst>
            <p14:sldId id="256"/>
            <p14:sldId id="265"/>
            <p14:sldId id="271"/>
            <p14:sldId id="259"/>
            <p14:sldId id="269"/>
            <p14:sldId id="267"/>
            <p14:sldId id="266"/>
            <p14:sldId id="262"/>
            <p14:sldId id="275"/>
            <p14:sldId id="291"/>
            <p14:sldId id="274"/>
            <p14:sldId id="264"/>
          </p14:sldIdLst>
        </p14:section>
        <p14:section name="Backup" id="{B9E14F97-CCC9-46BB-B632-7A8927C7F7FB}">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B4749-9094-938F-A95B-395E488F5182}" name="Claire STROMBONI" initials="CS" userId="S::claire.stromboni@verkor.com::4aab9345-1592-40a9-a3b3-c98bbdfd8695" providerId="AD"/>
  <p188:author id="{B116E288-F5AC-D108-AE97-3D26B4924112}" name="Clara BIETRIX" initials="CB" userId="S::clara.bietrix@verkor.com::998e0beb-dccb-4d2d-95d5-bf3fb2e49a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E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8C49C-C959-2F3B-F08A-E51B6DAEE1A9}" v="4" dt="2026-04-20T09:08:21.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7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BIETRIX" userId="S::clara.bietrix@verkor.com::998e0beb-dccb-4d2d-95d5-bf3fb2e49a1a" providerId="AD" clId="Web-{0AFEDA53-84FD-19FF-93C2-99B2688E7942}"/>
    <pc:docChg chg="addSld delSld modSld sldOrd modSection">
      <pc:chgData name="Clara BIETRIX" userId="S::clara.bietrix@verkor.com::998e0beb-dccb-4d2d-95d5-bf3fb2e49a1a" providerId="AD" clId="Web-{0AFEDA53-84FD-19FF-93C2-99B2688E7942}" dt="2026-04-10T06:55:15.502" v="67" actId="20577"/>
      <pc:docMkLst>
        <pc:docMk/>
      </pc:docMkLst>
      <pc:sldChg chg="ord">
        <pc:chgData name="Clara BIETRIX" userId="S::clara.bietrix@verkor.com::998e0beb-dccb-4d2d-95d5-bf3fb2e49a1a" providerId="AD" clId="Web-{0AFEDA53-84FD-19FF-93C2-99B2688E7942}" dt="2026-04-10T06:47:56.550" v="0"/>
        <pc:sldMkLst>
          <pc:docMk/>
          <pc:sldMk cId="0" sldId="263"/>
        </pc:sldMkLst>
      </pc:sldChg>
      <pc:sldChg chg="addSp delSp modSp add">
        <pc:chgData name="Clara BIETRIX" userId="S::clara.bietrix@verkor.com::998e0beb-dccb-4d2d-95d5-bf3fb2e49a1a" providerId="AD" clId="Web-{0AFEDA53-84FD-19FF-93C2-99B2688E7942}" dt="2026-04-10T06:55:15.502" v="67" actId="20577"/>
        <pc:sldMkLst>
          <pc:docMk/>
          <pc:sldMk cId="1094518933" sldId="276"/>
        </pc:sldMkLst>
        <pc:spChg chg="mod">
          <ac:chgData name="Clara BIETRIX" userId="S::clara.bietrix@verkor.com::998e0beb-dccb-4d2d-95d5-bf3fb2e49a1a" providerId="AD" clId="Web-{0AFEDA53-84FD-19FF-93C2-99B2688E7942}" dt="2026-04-10T06:50:05.087" v="19" actId="20577"/>
          <ac:spMkLst>
            <pc:docMk/>
            <pc:sldMk cId="1094518933" sldId="276"/>
            <ac:spMk id="25" creationId="{00000000-0000-0000-0000-000000000000}"/>
          </ac:spMkLst>
        </pc:spChg>
        <pc:spChg chg="mod">
          <ac:chgData name="Clara BIETRIX" userId="S::clara.bietrix@verkor.com::998e0beb-dccb-4d2d-95d5-bf3fb2e49a1a" providerId="AD" clId="Web-{0AFEDA53-84FD-19FF-93C2-99B2688E7942}" dt="2026-04-10T06:50:23.478" v="22" actId="1076"/>
          <ac:spMkLst>
            <pc:docMk/>
            <pc:sldMk cId="1094518933" sldId="276"/>
            <ac:spMk id="27" creationId="{00000000-0000-0000-0000-000000000000}"/>
          </ac:spMkLst>
        </pc:spChg>
        <pc:spChg chg="mod">
          <ac:chgData name="Clara BIETRIX" userId="S::clara.bietrix@verkor.com::998e0beb-dccb-4d2d-95d5-bf3fb2e49a1a" providerId="AD" clId="Web-{0AFEDA53-84FD-19FF-93C2-99B2688E7942}" dt="2026-04-10T06:49:24.773" v="11" actId="20577"/>
          <ac:spMkLst>
            <pc:docMk/>
            <pc:sldMk cId="1094518933" sldId="276"/>
            <ac:spMk id="41" creationId="{00000000-0000-0000-0000-000000000000}"/>
          </ac:spMkLst>
        </pc:spChg>
        <pc:spChg chg="mod">
          <ac:chgData name="Clara BIETRIX" userId="S::clara.bietrix@verkor.com::998e0beb-dccb-4d2d-95d5-bf3fb2e49a1a" providerId="AD" clId="Web-{0AFEDA53-84FD-19FF-93C2-99B2688E7942}" dt="2026-04-10T06:49:40.195" v="12" actId="1076"/>
          <ac:spMkLst>
            <pc:docMk/>
            <pc:sldMk cId="1094518933" sldId="276"/>
            <ac:spMk id="42" creationId="{00000000-0000-0000-0000-000000000000}"/>
          </ac:spMkLst>
        </pc:spChg>
        <pc:spChg chg="mod">
          <ac:chgData name="Clara BIETRIX" userId="S::clara.bietrix@verkor.com::998e0beb-dccb-4d2d-95d5-bf3fb2e49a1a" providerId="AD" clId="Web-{0AFEDA53-84FD-19FF-93C2-99B2688E7942}" dt="2026-04-10T06:49:50.212" v="18" actId="20577"/>
          <ac:spMkLst>
            <pc:docMk/>
            <pc:sldMk cId="1094518933" sldId="276"/>
            <ac:spMk id="43" creationId="{00000000-0000-0000-0000-000000000000}"/>
          </ac:spMkLst>
        </pc:spChg>
        <pc:spChg chg="mod">
          <ac:chgData name="Clara BIETRIX" userId="S::clara.bietrix@verkor.com::998e0beb-dccb-4d2d-95d5-bf3fb2e49a1a" providerId="AD" clId="Web-{0AFEDA53-84FD-19FF-93C2-99B2688E7942}" dt="2026-04-10T06:53:47.500" v="63" actId="20577"/>
          <ac:spMkLst>
            <pc:docMk/>
            <pc:sldMk cId="1094518933" sldId="276"/>
            <ac:spMk id="64" creationId="{00000000-0000-0000-0000-000000000000}"/>
          </ac:spMkLst>
        </pc:spChg>
        <pc:spChg chg="mod">
          <ac:chgData name="Clara BIETRIX" userId="S::clara.bietrix@verkor.com::998e0beb-dccb-4d2d-95d5-bf3fb2e49a1a" providerId="AD" clId="Web-{0AFEDA53-84FD-19FF-93C2-99B2688E7942}" dt="2026-04-10T06:51:10.027" v="58" actId="20577"/>
          <ac:spMkLst>
            <pc:docMk/>
            <pc:sldMk cId="1094518933" sldId="276"/>
            <ac:spMk id="65" creationId="{00000000-0000-0000-0000-000000000000}"/>
          </ac:spMkLst>
        </pc:spChg>
        <pc:spChg chg="mod">
          <ac:chgData name="Clara BIETRIX" userId="S::clara.bietrix@verkor.com::998e0beb-dccb-4d2d-95d5-bf3fb2e49a1a" providerId="AD" clId="Web-{0AFEDA53-84FD-19FF-93C2-99B2688E7942}" dt="2026-04-10T06:55:15.502" v="67" actId="20577"/>
          <ac:spMkLst>
            <pc:docMk/>
            <pc:sldMk cId="1094518933" sldId="276"/>
            <ac:spMk id="72" creationId="{00000000-0000-0000-0000-000000000000}"/>
          </ac:spMkLst>
        </pc:spChg>
        <pc:spChg chg="mod">
          <ac:chgData name="Clara BIETRIX" userId="S::clara.bietrix@verkor.com::998e0beb-dccb-4d2d-95d5-bf3fb2e49a1a" providerId="AD" clId="Web-{0AFEDA53-84FD-19FF-93C2-99B2688E7942}" dt="2026-04-10T06:51:16.230" v="59" actId="20577"/>
          <ac:spMkLst>
            <pc:docMk/>
            <pc:sldMk cId="1094518933" sldId="276"/>
            <ac:spMk id="73" creationId="{00000000-0000-0000-0000-000000000000}"/>
          </ac:spMkLst>
        </pc:spChg>
        <pc:spChg chg="mod">
          <ac:chgData name="Clara BIETRIX" userId="S::clara.bietrix@verkor.com::998e0beb-dccb-4d2d-95d5-bf3fb2e49a1a" providerId="AD" clId="Web-{0AFEDA53-84FD-19FF-93C2-99B2688E7942}" dt="2026-04-10T06:55:04.345" v="66" actId="20577"/>
          <ac:spMkLst>
            <pc:docMk/>
            <pc:sldMk cId="1094518933" sldId="276"/>
            <ac:spMk id="80" creationId="{00000000-0000-0000-0000-000000000000}"/>
          </ac:spMkLst>
        </pc:spChg>
        <pc:spChg chg="add">
          <ac:chgData name="Clara BIETRIX" userId="S::clara.bietrix@verkor.com::998e0beb-dccb-4d2d-95d5-bf3fb2e49a1a" providerId="AD" clId="Web-{0AFEDA53-84FD-19FF-93C2-99B2688E7942}" dt="2026-04-10T06:48:58.209" v="5"/>
          <ac:spMkLst>
            <pc:docMk/>
            <pc:sldMk cId="1094518933" sldId="276"/>
            <ac:spMk id="84" creationId="{865AD96A-1B8D-DBDB-B092-B8E2B0C2E690}"/>
          </ac:spMkLst>
        </pc:spChg>
        <pc:spChg chg="add">
          <ac:chgData name="Clara BIETRIX" userId="S::clara.bietrix@verkor.com::998e0beb-dccb-4d2d-95d5-bf3fb2e49a1a" providerId="AD" clId="Web-{0AFEDA53-84FD-19FF-93C2-99B2688E7942}" dt="2026-04-10T06:50:37.854" v="42"/>
          <ac:spMkLst>
            <pc:docMk/>
            <pc:sldMk cId="1094518933" sldId="276"/>
            <ac:spMk id="94" creationId="{98631721-5BDA-0B83-A275-A323671884D2}"/>
          </ac:spMkLst>
        </pc:spChg>
        <pc:spChg chg="add">
          <ac:chgData name="Clara BIETRIX" userId="S::clara.bietrix@verkor.com::998e0beb-dccb-4d2d-95d5-bf3fb2e49a1a" providerId="AD" clId="Web-{0AFEDA53-84FD-19FF-93C2-99B2688E7942}" dt="2026-04-10T06:50:37.870" v="43"/>
          <ac:spMkLst>
            <pc:docMk/>
            <pc:sldMk cId="1094518933" sldId="276"/>
            <ac:spMk id="96" creationId="{47BC3585-4B60-B628-93F1-1C5229E23B15}"/>
          </ac:spMkLst>
        </pc:spChg>
        <pc:spChg chg="add">
          <ac:chgData name="Clara BIETRIX" userId="S::clara.bietrix@verkor.com::998e0beb-dccb-4d2d-95d5-bf3fb2e49a1a" providerId="AD" clId="Web-{0AFEDA53-84FD-19FF-93C2-99B2688E7942}" dt="2026-04-10T06:50:37.901" v="44"/>
          <ac:spMkLst>
            <pc:docMk/>
            <pc:sldMk cId="1094518933" sldId="276"/>
            <ac:spMk id="98" creationId="{9F638820-0323-EB06-AFD3-5F8EC16D0449}"/>
          </ac:spMkLst>
        </pc:spChg>
        <pc:spChg chg="add">
          <ac:chgData name="Clara BIETRIX" userId="S::clara.bietrix@verkor.com::998e0beb-dccb-4d2d-95d5-bf3fb2e49a1a" providerId="AD" clId="Web-{0AFEDA53-84FD-19FF-93C2-99B2688E7942}" dt="2026-04-10T06:50:37.916" v="45"/>
          <ac:spMkLst>
            <pc:docMk/>
            <pc:sldMk cId="1094518933" sldId="276"/>
            <ac:spMk id="100" creationId="{DEB4D32C-AFB5-AEFA-0C6E-4C974A58C9EA}"/>
          </ac:spMkLst>
        </pc:spChg>
        <pc:spChg chg="add">
          <ac:chgData name="Clara BIETRIX" userId="S::clara.bietrix@verkor.com::998e0beb-dccb-4d2d-95d5-bf3fb2e49a1a" providerId="AD" clId="Web-{0AFEDA53-84FD-19FF-93C2-99B2688E7942}" dt="2026-04-10T06:50:37.932" v="46"/>
          <ac:spMkLst>
            <pc:docMk/>
            <pc:sldMk cId="1094518933" sldId="276"/>
            <ac:spMk id="102" creationId="{4AA5E199-867E-06D2-A6BD-29E4F9995374}"/>
          </ac:spMkLst>
        </pc:spChg>
        <pc:spChg chg="add">
          <ac:chgData name="Clara BIETRIX" userId="S::clara.bietrix@verkor.com::998e0beb-dccb-4d2d-95d5-bf3fb2e49a1a" providerId="AD" clId="Web-{0AFEDA53-84FD-19FF-93C2-99B2688E7942}" dt="2026-04-10T06:50:37.963" v="47"/>
          <ac:spMkLst>
            <pc:docMk/>
            <pc:sldMk cId="1094518933" sldId="276"/>
            <ac:spMk id="104" creationId="{D4C1717A-91AA-FE6F-B4E2-3413A29AE599}"/>
          </ac:spMkLst>
        </pc:spChg>
        <pc:spChg chg="add">
          <ac:chgData name="Clara BIETRIX" userId="S::clara.bietrix@verkor.com::998e0beb-dccb-4d2d-95d5-bf3fb2e49a1a" providerId="AD" clId="Web-{0AFEDA53-84FD-19FF-93C2-99B2688E7942}" dt="2026-04-10T06:50:37.979" v="48"/>
          <ac:spMkLst>
            <pc:docMk/>
            <pc:sldMk cId="1094518933" sldId="276"/>
            <ac:spMk id="106" creationId="{EA9A0612-7A77-2384-A621-C8C9A4851150}"/>
          </ac:spMkLst>
        </pc:spChg>
        <pc:spChg chg="add">
          <ac:chgData name="Clara BIETRIX" userId="S::clara.bietrix@verkor.com::998e0beb-dccb-4d2d-95d5-bf3fb2e49a1a" providerId="AD" clId="Web-{0AFEDA53-84FD-19FF-93C2-99B2688E7942}" dt="2026-04-10T06:50:37.995" v="49"/>
          <ac:spMkLst>
            <pc:docMk/>
            <pc:sldMk cId="1094518933" sldId="276"/>
            <ac:spMk id="108" creationId="{E6D3820E-8D76-EFC7-8693-D9272D8F7760}"/>
          </ac:spMkLst>
        </pc:spChg>
        <pc:spChg chg="add">
          <ac:chgData name="Clara BIETRIX" userId="S::clara.bietrix@verkor.com::998e0beb-dccb-4d2d-95d5-bf3fb2e49a1a" providerId="AD" clId="Web-{0AFEDA53-84FD-19FF-93C2-99B2688E7942}" dt="2026-04-10T06:50:38.026" v="50"/>
          <ac:spMkLst>
            <pc:docMk/>
            <pc:sldMk cId="1094518933" sldId="276"/>
            <ac:spMk id="110" creationId="{B320C492-071F-A9DB-FE94-3EBFE19A23D0}"/>
          </ac:spMkLst>
        </pc:spChg>
        <pc:spChg chg="add">
          <ac:chgData name="Clara BIETRIX" userId="S::clara.bietrix@verkor.com::998e0beb-dccb-4d2d-95d5-bf3fb2e49a1a" providerId="AD" clId="Web-{0AFEDA53-84FD-19FF-93C2-99B2688E7942}" dt="2026-04-10T06:50:38.073" v="52"/>
          <ac:spMkLst>
            <pc:docMk/>
            <pc:sldMk cId="1094518933" sldId="276"/>
            <ac:spMk id="116" creationId="{98E5A5E5-4BEF-4058-4727-E58710165B3A}"/>
          </ac:spMkLst>
        </pc:spChg>
        <pc:spChg chg="add">
          <ac:chgData name="Clara BIETRIX" userId="S::clara.bietrix@verkor.com::998e0beb-dccb-4d2d-95d5-bf3fb2e49a1a" providerId="AD" clId="Web-{0AFEDA53-84FD-19FF-93C2-99B2688E7942}" dt="2026-04-10T06:50:38.120" v="54"/>
          <ac:spMkLst>
            <pc:docMk/>
            <pc:sldMk cId="1094518933" sldId="276"/>
            <ac:spMk id="122" creationId="{01536420-7076-9DA9-92BF-9C4BEC42CC45}"/>
          </ac:spMkLst>
        </pc:spChg>
        <pc:spChg chg="add">
          <ac:chgData name="Clara BIETRIX" userId="S::clara.bietrix@verkor.com::998e0beb-dccb-4d2d-95d5-bf3fb2e49a1a" providerId="AD" clId="Web-{0AFEDA53-84FD-19FF-93C2-99B2688E7942}" dt="2026-04-10T06:50:38.135" v="55"/>
          <ac:spMkLst>
            <pc:docMk/>
            <pc:sldMk cId="1094518933" sldId="276"/>
            <ac:spMk id="124" creationId="{7646A17E-309D-B6C4-B047-41800516D872}"/>
          </ac:spMkLst>
        </pc:spChg>
        <pc:spChg chg="add">
          <ac:chgData name="Clara BIETRIX" userId="S::clara.bietrix@verkor.com::998e0beb-dccb-4d2d-95d5-bf3fb2e49a1a" providerId="AD" clId="Web-{0AFEDA53-84FD-19FF-93C2-99B2688E7942}" dt="2026-04-10T06:50:38.166" v="56"/>
          <ac:spMkLst>
            <pc:docMk/>
            <pc:sldMk cId="1094518933" sldId="276"/>
            <ac:spMk id="126" creationId="{9642815F-9221-7ED8-55EE-467418585B07}"/>
          </ac:spMkLst>
        </pc:spChg>
        <pc:grpChg chg="add">
          <ac:chgData name="Clara BIETRIX" userId="S::clara.bietrix@verkor.com::998e0beb-dccb-4d2d-95d5-bf3fb2e49a1a" providerId="AD" clId="Web-{0AFEDA53-84FD-19FF-93C2-99B2688E7942}" dt="2026-04-10T06:50:37.823" v="40"/>
          <ac:grpSpMkLst>
            <pc:docMk/>
            <pc:sldMk cId="1094518933" sldId="276"/>
            <ac:grpSpMk id="88" creationId="{857FF84C-5343-7404-285E-3FF1031BCCE4}"/>
          </ac:grpSpMkLst>
        </pc:grpChg>
        <pc:grpChg chg="add">
          <ac:chgData name="Clara BIETRIX" userId="S::clara.bietrix@verkor.com::998e0beb-dccb-4d2d-95d5-bf3fb2e49a1a" providerId="AD" clId="Web-{0AFEDA53-84FD-19FF-93C2-99B2688E7942}" dt="2026-04-10T06:50:37.838" v="41"/>
          <ac:grpSpMkLst>
            <pc:docMk/>
            <pc:sldMk cId="1094518933" sldId="276"/>
            <ac:grpSpMk id="92" creationId="{D9ECFA13-3E9C-09ED-98F9-AAE0555463D4}"/>
          </ac:grpSpMkLst>
        </pc:grpChg>
        <pc:grpChg chg="add">
          <ac:chgData name="Clara BIETRIX" userId="S::clara.bietrix@verkor.com::998e0beb-dccb-4d2d-95d5-bf3fb2e49a1a" providerId="AD" clId="Web-{0AFEDA53-84FD-19FF-93C2-99B2688E7942}" dt="2026-04-10T06:50:38.041" v="51"/>
          <ac:grpSpMkLst>
            <pc:docMk/>
            <pc:sldMk cId="1094518933" sldId="276"/>
            <ac:grpSpMk id="114" creationId="{DB6E2538-1576-C00B-B330-FBBDCF912457}"/>
          </ac:grpSpMkLst>
        </pc:grpChg>
        <pc:grpChg chg="add">
          <ac:chgData name="Clara BIETRIX" userId="S::clara.bietrix@verkor.com::998e0beb-dccb-4d2d-95d5-bf3fb2e49a1a" providerId="AD" clId="Web-{0AFEDA53-84FD-19FF-93C2-99B2688E7942}" dt="2026-04-10T06:50:38.088" v="53"/>
          <ac:grpSpMkLst>
            <pc:docMk/>
            <pc:sldMk cId="1094518933" sldId="276"/>
            <ac:grpSpMk id="120" creationId="{7F3811D0-EDC0-6B82-61CC-E301FF703EF6}"/>
          </ac:grpSpMkLst>
        </pc:grpChg>
      </pc:sldChg>
    </pc:docChg>
  </pc:docChgLst>
  <pc:docChgLst>
    <pc:chgData name="Clara BIETRIX" userId="S::clara.bietrix@verkor.com::998e0beb-dccb-4d2d-95d5-bf3fb2e49a1a" providerId="AD" clId="Web-{F5DE2415-1CA7-436D-9020-526C993A206A}"/>
    <pc:docChg chg="addSld delSld modSld modSection">
      <pc:chgData name="Clara BIETRIX" userId="S::clara.bietrix@verkor.com::998e0beb-dccb-4d2d-95d5-bf3fb2e49a1a" providerId="AD" clId="Web-{F5DE2415-1CA7-436D-9020-526C993A206A}" dt="2026-04-16T15:10:12.608" v="5"/>
      <pc:docMkLst>
        <pc:docMk/>
      </pc:docMkLst>
      <pc:sldChg chg="new del">
        <pc:chgData name="Clara BIETRIX" userId="S::clara.bietrix@verkor.com::998e0beb-dccb-4d2d-95d5-bf3fb2e49a1a" providerId="AD" clId="Web-{F5DE2415-1CA7-436D-9020-526C993A206A}" dt="2026-04-16T15:07:16.998" v="2"/>
        <pc:sldMkLst>
          <pc:docMk/>
          <pc:sldMk cId="3372631537" sldId="277"/>
        </pc:sldMkLst>
      </pc:sldChg>
      <pc:sldChg chg="add mod modShow">
        <pc:chgData name="Clara BIETRIX" userId="S::clara.bietrix@verkor.com::998e0beb-dccb-4d2d-95d5-bf3fb2e49a1a" providerId="AD" clId="Web-{F5DE2415-1CA7-436D-9020-526C993A206A}" dt="2026-04-16T15:10:12.608" v="5"/>
        <pc:sldMkLst>
          <pc:docMk/>
          <pc:sldMk cId="3721849774" sldId="277"/>
        </pc:sldMkLst>
      </pc:sldChg>
      <pc:sldChg chg="add del replId">
        <pc:chgData name="Clara BIETRIX" userId="S::clara.bietrix@verkor.com::998e0beb-dccb-4d2d-95d5-bf3fb2e49a1a" providerId="AD" clId="Web-{F5DE2415-1CA7-436D-9020-526C993A206A}" dt="2026-04-16T15:07:33.201" v="3"/>
        <pc:sldMkLst>
          <pc:docMk/>
          <pc:sldMk cId="3630058442" sldId="278"/>
        </pc:sldMkLst>
      </pc:sldChg>
    </pc:docChg>
  </pc:docChgLst>
  <pc:docChgLst>
    <pc:chgData name="Clara BIETRIX" userId="S::clara.bietrix@verkor.com::998e0beb-dccb-4d2d-95d5-bf3fb2e49a1a" providerId="AD" clId="Web-{5152AB55-CF51-C8BB-21D1-F0C91C82D22A}"/>
    <pc:docChg chg="addSld modSld modSection">
      <pc:chgData name="Clara BIETRIX" userId="S::clara.bietrix@verkor.com::998e0beb-dccb-4d2d-95d5-bf3fb2e49a1a" providerId="AD" clId="Web-{5152AB55-CF51-C8BB-21D1-F0C91C82D22A}" dt="2026-04-17T10:06:07.274" v="12" actId="1076"/>
      <pc:docMkLst>
        <pc:docMk/>
      </pc:docMkLst>
      <pc:sldChg chg="modSp add">
        <pc:chgData name="Clara BIETRIX" userId="S::clara.bietrix@verkor.com::998e0beb-dccb-4d2d-95d5-bf3fb2e49a1a" providerId="AD" clId="Web-{5152AB55-CF51-C8BB-21D1-F0C91C82D22A}" dt="2026-04-17T10:06:07.274" v="12" actId="1076"/>
        <pc:sldMkLst>
          <pc:docMk/>
          <pc:sldMk cId="3839708588" sldId="291"/>
        </pc:sldMkLst>
        <pc:spChg chg="mod">
          <ac:chgData name="Clara BIETRIX" userId="S::clara.bietrix@verkor.com::998e0beb-dccb-4d2d-95d5-bf3fb2e49a1a" providerId="AD" clId="Web-{5152AB55-CF51-C8BB-21D1-F0C91C82D22A}" dt="2026-04-17T10:05:03.024" v="3" actId="14100"/>
          <ac:spMkLst>
            <pc:docMk/>
            <pc:sldMk cId="3839708588" sldId="291"/>
            <ac:spMk id="75" creationId="{00000000-0000-0000-0000-000000000000}"/>
          </ac:spMkLst>
        </pc:spChg>
        <pc:spChg chg="mod">
          <ac:chgData name="Clara BIETRIX" userId="S::clara.bietrix@verkor.com::998e0beb-dccb-4d2d-95d5-bf3fb2e49a1a" providerId="AD" clId="Web-{5152AB55-CF51-C8BB-21D1-F0C91C82D22A}" dt="2026-04-17T10:06:07.274" v="12" actId="1076"/>
          <ac:spMkLst>
            <pc:docMk/>
            <pc:sldMk cId="3839708588" sldId="291"/>
            <ac:spMk id="81" creationId="{00000000-0000-0000-0000-000000000000}"/>
          </ac:spMkLst>
        </pc:spChg>
        <pc:spChg chg="mod">
          <ac:chgData name="Clara BIETRIX" userId="S::clara.bietrix@verkor.com::998e0beb-dccb-4d2d-95d5-bf3fb2e49a1a" providerId="AD" clId="Web-{5152AB55-CF51-C8BB-21D1-F0C91C82D22A}" dt="2026-04-17T10:04:57.602" v="1" actId="14100"/>
          <ac:spMkLst>
            <pc:docMk/>
            <pc:sldMk cId="3839708588" sldId="291"/>
            <ac:spMk id="82" creationId="{00000000-0000-0000-0000-000000000000}"/>
          </ac:spMkLst>
        </pc:spChg>
        <pc:spChg chg="mod">
          <ac:chgData name="Clara BIETRIX" userId="S::clara.bietrix@verkor.com::998e0beb-dccb-4d2d-95d5-bf3fb2e49a1a" providerId="AD" clId="Web-{5152AB55-CF51-C8BB-21D1-F0C91C82D22A}" dt="2026-04-17T10:06:01.445" v="10" actId="14100"/>
          <ac:spMkLst>
            <pc:docMk/>
            <pc:sldMk cId="3839708588" sldId="291"/>
            <ac:spMk id="84" creationId="{00000000-0000-0000-0000-000000000000}"/>
          </ac:spMkLst>
        </pc:spChg>
        <pc:spChg chg="mod">
          <ac:chgData name="Clara BIETRIX" userId="S::clara.bietrix@verkor.com::998e0beb-dccb-4d2d-95d5-bf3fb2e49a1a" providerId="AD" clId="Web-{5152AB55-CF51-C8BB-21D1-F0C91C82D22A}" dt="2026-04-17T10:05:25.508" v="8" actId="1076"/>
          <ac:spMkLst>
            <pc:docMk/>
            <pc:sldMk cId="3839708588" sldId="291"/>
            <ac:spMk id="86" creationId="{00000000-0000-0000-0000-000000000000}"/>
          </ac:spMkLst>
        </pc:spChg>
        <pc:spChg chg="mod">
          <ac:chgData name="Clara BIETRIX" userId="S::clara.bietrix@verkor.com::998e0beb-dccb-4d2d-95d5-bf3fb2e49a1a" providerId="AD" clId="Web-{5152AB55-CF51-C8BB-21D1-F0C91C82D22A}" dt="2026-04-17T10:05:15.571" v="6" actId="1076"/>
          <ac:spMkLst>
            <pc:docMk/>
            <pc:sldMk cId="3839708588" sldId="291"/>
            <ac:spMk id="90" creationId="{00000000-0000-0000-0000-000000000000}"/>
          </ac:spMkLst>
        </pc:spChg>
        <pc:spChg chg="mod">
          <ac:chgData name="Clara BIETRIX" userId="S::clara.bietrix@verkor.com::998e0beb-dccb-4d2d-95d5-bf3fb2e49a1a" providerId="AD" clId="Web-{5152AB55-CF51-C8BB-21D1-F0C91C82D22A}" dt="2026-04-17T10:05:10.383" v="4" actId="14100"/>
          <ac:spMkLst>
            <pc:docMk/>
            <pc:sldMk cId="3839708588" sldId="291"/>
            <ac:spMk id="92" creationId="{00000000-0000-0000-0000-000000000000}"/>
          </ac:spMkLst>
        </pc:spChg>
      </pc:sldChg>
    </pc:docChg>
  </pc:docChgLst>
  <pc:docChgLst>
    <pc:chgData name="Clara BIETRIX" userId="S::clara.bietrix@verkor.com::998e0beb-dccb-4d2d-95d5-bf3fb2e49a1a" providerId="AD" clId="Web-{2958C49C-C959-2F3B-F08A-E51B6DAEE1A9}"/>
    <pc:docChg chg="delSld modSection">
      <pc:chgData name="Clara BIETRIX" userId="S::clara.bietrix@verkor.com::998e0beb-dccb-4d2d-95d5-bf3fb2e49a1a" providerId="AD" clId="Web-{2958C49C-C959-2F3B-F08A-E51B6DAEE1A9}" dt="2026-04-20T09:08:21.819" v="3"/>
      <pc:docMkLst>
        <pc:docMk/>
      </pc:docMkLst>
      <pc:sldChg chg="del">
        <pc:chgData name="Clara BIETRIX" userId="S::clara.bietrix@verkor.com::998e0beb-dccb-4d2d-95d5-bf3fb2e49a1a" providerId="AD" clId="Web-{2958C49C-C959-2F3B-F08A-E51B6DAEE1A9}" dt="2026-04-20T09:08:19.319" v="0"/>
        <pc:sldMkLst>
          <pc:docMk/>
          <pc:sldMk cId="0" sldId="278"/>
        </pc:sldMkLst>
      </pc:sldChg>
      <pc:sldChg chg="del">
        <pc:chgData name="Clara BIETRIX" userId="S::clara.bietrix@verkor.com::998e0beb-dccb-4d2d-95d5-bf3fb2e49a1a" providerId="AD" clId="Web-{2958C49C-C959-2F3B-F08A-E51B6DAEE1A9}" dt="2026-04-20T09:08:20.303" v="1"/>
        <pc:sldMkLst>
          <pc:docMk/>
          <pc:sldMk cId="0" sldId="283"/>
        </pc:sldMkLst>
      </pc:sldChg>
      <pc:sldChg chg="del">
        <pc:chgData name="Clara BIETRIX" userId="S::clara.bietrix@verkor.com::998e0beb-dccb-4d2d-95d5-bf3fb2e49a1a" providerId="AD" clId="Web-{2958C49C-C959-2F3B-F08A-E51B6DAEE1A9}" dt="2026-04-20T09:08:20.756" v="2"/>
        <pc:sldMkLst>
          <pc:docMk/>
          <pc:sldMk cId="0" sldId="288"/>
        </pc:sldMkLst>
      </pc:sldChg>
      <pc:sldChg chg="del">
        <pc:chgData name="Clara BIETRIX" userId="S::clara.bietrix@verkor.com::998e0beb-dccb-4d2d-95d5-bf3fb2e49a1a" providerId="AD" clId="Web-{2958C49C-C959-2F3B-F08A-E51B6DAEE1A9}" dt="2026-04-20T09:08:21.819" v="3"/>
        <pc:sldMkLst>
          <pc:docMk/>
          <pc:sldMk cId="0" sldId="290"/>
        </pc:sldMkLst>
      </pc:sldChg>
    </pc:docChg>
  </pc:docChgLst>
  <pc:docChgLst>
    <pc:chgData name="Clara BIETRIX" userId="S::clara.bietrix@verkor.com::998e0beb-dccb-4d2d-95d5-bf3fb2e49a1a" providerId="AD" clId="Web-{62D4E199-013B-F808-1400-BEA15934B7EF}"/>
    <pc:docChg chg="addSld modSld addSection modSection">
      <pc:chgData name="Clara BIETRIX" userId="S::clara.bietrix@verkor.com::998e0beb-dccb-4d2d-95d5-bf3fb2e49a1a" providerId="AD" clId="Web-{62D4E199-013B-F808-1400-BEA15934B7EF}" dt="2026-03-31T12:01:39.545" v="818"/>
      <pc:docMkLst>
        <pc:docMk/>
      </pc:docMkLst>
      <pc:sldChg chg="modSp">
        <pc:chgData name="Clara BIETRIX" userId="S::clara.bietrix@verkor.com::998e0beb-dccb-4d2d-95d5-bf3fb2e49a1a" providerId="AD" clId="Web-{62D4E199-013B-F808-1400-BEA15934B7EF}" dt="2026-03-31T11:58:53.106" v="746" actId="20577"/>
        <pc:sldMkLst>
          <pc:docMk/>
          <pc:sldMk cId="0" sldId="256"/>
        </pc:sldMkLst>
        <pc:spChg chg="mod">
          <ac:chgData name="Clara BIETRIX" userId="S::clara.bietrix@verkor.com::998e0beb-dccb-4d2d-95d5-bf3fb2e49a1a" providerId="AD" clId="Web-{62D4E199-013B-F808-1400-BEA15934B7EF}" dt="2026-03-31T11:58:53.106" v="746" actId="20577"/>
          <ac:spMkLst>
            <pc:docMk/>
            <pc:sldMk cId="0" sldId="256"/>
            <ac:spMk id="8" creationId="{00000000-0000-0000-0000-000000000000}"/>
          </ac:spMkLst>
        </pc:spChg>
      </pc:sldChg>
      <pc:sldChg chg="modSp">
        <pc:chgData name="Clara BIETRIX" userId="S::clara.bietrix@verkor.com::998e0beb-dccb-4d2d-95d5-bf3fb2e49a1a" providerId="AD" clId="Web-{62D4E199-013B-F808-1400-BEA15934B7EF}" dt="2026-03-31T11:38:57.590" v="17" actId="1076"/>
        <pc:sldMkLst>
          <pc:docMk/>
          <pc:sldMk cId="0" sldId="262"/>
        </pc:sldMkLst>
        <pc:grpChg chg="mod">
          <ac:chgData name="Clara BIETRIX" userId="S::clara.bietrix@verkor.com::998e0beb-dccb-4d2d-95d5-bf3fb2e49a1a" providerId="AD" clId="Web-{62D4E199-013B-F808-1400-BEA15934B7EF}" dt="2026-03-31T11:38:57.574" v="16" actId="1076"/>
          <ac:grpSpMkLst>
            <pc:docMk/>
            <pc:sldMk cId="0" sldId="262"/>
            <ac:grpSpMk id="12" creationId="{00000000-0000-0000-0000-000000000000}"/>
          </ac:grpSpMkLst>
        </pc:grpChg>
        <pc:grpChg chg="mod">
          <ac:chgData name="Clara BIETRIX" userId="S::clara.bietrix@verkor.com::998e0beb-dccb-4d2d-95d5-bf3fb2e49a1a" providerId="AD" clId="Web-{62D4E199-013B-F808-1400-BEA15934B7EF}" dt="2026-03-31T11:38:57.590" v="17" actId="1076"/>
          <ac:grpSpMkLst>
            <pc:docMk/>
            <pc:sldMk cId="0" sldId="262"/>
            <ac:grpSpMk id="16" creationId="{00000000-0000-0000-0000-000000000000}"/>
          </ac:grpSpMkLst>
        </pc:grpChg>
        <pc:grpChg chg="mod">
          <ac:chgData name="Clara BIETRIX" userId="S::clara.bietrix@verkor.com::998e0beb-dccb-4d2d-95d5-bf3fb2e49a1a" providerId="AD" clId="Web-{62D4E199-013B-F808-1400-BEA15934B7EF}" dt="2026-03-31T11:38:50.152" v="15" actId="1076"/>
          <ac:grpSpMkLst>
            <pc:docMk/>
            <pc:sldMk cId="0" sldId="262"/>
            <ac:grpSpMk id="22" creationId="{00000000-0000-0000-0000-000000000000}"/>
          </ac:grpSpMkLst>
        </pc:grpChg>
      </pc:sldChg>
      <pc:sldChg chg="delSp">
        <pc:chgData name="Clara BIETRIX" userId="S::clara.bietrix@verkor.com::998e0beb-dccb-4d2d-95d5-bf3fb2e49a1a" providerId="AD" clId="Web-{62D4E199-013B-F808-1400-BEA15934B7EF}" dt="2026-03-31T12:01:39.545" v="818"/>
        <pc:sldMkLst>
          <pc:docMk/>
          <pc:sldMk cId="0" sldId="263"/>
        </pc:sldMkLst>
      </pc:sldChg>
      <pc:sldChg chg="modSp">
        <pc:chgData name="Clara BIETRIX" userId="S::clara.bietrix@verkor.com::998e0beb-dccb-4d2d-95d5-bf3fb2e49a1a" providerId="AD" clId="Web-{62D4E199-013B-F808-1400-BEA15934B7EF}" dt="2026-03-31T11:59:22.763" v="763" actId="20577"/>
        <pc:sldMkLst>
          <pc:docMk/>
          <pc:sldMk cId="0" sldId="265"/>
        </pc:sldMkLst>
        <pc:spChg chg="mod">
          <ac:chgData name="Clara BIETRIX" userId="S::clara.bietrix@verkor.com::998e0beb-dccb-4d2d-95d5-bf3fb2e49a1a" providerId="AD" clId="Web-{62D4E199-013B-F808-1400-BEA15934B7EF}" dt="2026-03-31T11:59:22.763" v="763" actId="20577"/>
          <ac:spMkLst>
            <pc:docMk/>
            <pc:sldMk cId="0" sldId="265"/>
            <ac:spMk id="37" creationId="{00000000-0000-0000-0000-000000000000}"/>
          </ac:spMkLst>
        </pc:spChg>
        <pc:spChg chg="mod">
          <ac:chgData name="Clara BIETRIX" userId="S::clara.bietrix@verkor.com::998e0beb-dccb-4d2d-95d5-bf3fb2e49a1a" providerId="AD" clId="Web-{62D4E199-013B-F808-1400-BEA15934B7EF}" dt="2026-03-31T11:36:26.210" v="1" actId="20577"/>
          <ac:spMkLst>
            <pc:docMk/>
            <pc:sldMk cId="0" sldId="265"/>
            <ac:spMk id="49" creationId="{00000000-0000-0000-0000-000000000000}"/>
          </ac:spMkLst>
        </pc:spChg>
      </pc:sldChg>
      <pc:sldChg chg="addSp modSp">
        <pc:chgData name="Clara BIETRIX" userId="S::clara.bietrix@verkor.com::998e0beb-dccb-4d2d-95d5-bf3fb2e49a1a" providerId="AD" clId="Web-{62D4E199-013B-F808-1400-BEA15934B7EF}" dt="2026-03-31T11:37:57.979" v="13" actId="1076"/>
        <pc:sldMkLst>
          <pc:docMk/>
          <pc:sldMk cId="3133546889" sldId="266"/>
        </pc:sldMkLst>
        <pc:picChg chg="add mod">
          <ac:chgData name="Clara BIETRIX" userId="S::clara.bietrix@verkor.com::998e0beb-dccb-4d2d-95d5-bf3fb2e49a1a" providerId="AD" clId="Web-{62D4E199-013B-F808-1400-BEA15934B7EF}" dt="2026-03-31T11:37:57.979" v="13" actId="1076"/>
          <ac:picMkLst>
            <pc:docMk/>
            <pc:sldMk cId="3133546889" sldId="266"/>
            <ac:picMk id="50" creationId="{335D3BB8-687D-D7DB-654C-24F80A4C9E28}"/>
          </ac:picMkLst>
        </pc:picChg>
      </pc:sldChg>
      <pc:sldChg chg="addSp modSp">
        <pc:chgData name="Clara BIETRIX" userId="S::clara.bietrix@verkor.com::998e0beb-dccb-4d2d-95d5-bf3fb2e49a1a" providerId="AD" clId="Web-{62D4E199-013B-F808-1400-BEA15934B7EF}" dt="2026-03-31T11:37:43.541" v="11" actId="1076"/>
        <pc:sldMkLst>
          <pc:docMk/>
          <pc:sldMk cId="1206433798" sldId="267"/>
        </pc:sldMkLst>
        <pc:picChg chg="add mod">
          <ac:chgData name="Clara BIETRIX" userId="S::clara.bietrix@verkor.com::998e0beb-dccb-4d2d-95d5-bf3fb2e49a1a" providerId="AD" clId="Web-{62D4E199-013B-F808-1400-BEA15934B7EF}" dt="2026-03-31T11:37:20.368" v="4" actId="1076"/>
          <ac:picMkLst>
            <pc:docMk/>
            <pc:sldMk cId="1206433798" sldId="267"/>
            <ac:picMk id="176" creationId="{EFEB3347-1458-7BE1-EDDB-FB8FDABDB9DC}"/>
          </ac:picMkLst>
        </pc:picChg>
        <pc:picChg chg="add mod">
          <ac:chgData name="Clara BIETRIX" userId="S::clara.bietrix@verkor.com::998e0beb-dccb-4d2d-95d5-bf3fb2e49a1a" providerId="AD" clId="Web-{62D4E199-013B-F808-1400-BEA15934B7EF}" dt="2026-03-31T11:37:24.134" v="6" actId="1076"/>
          <ac:picMkLst>
            <pc:docMk/>
            <pc:sldMk cId="1206433798" sldId="267"/>
            <ac:picMk id="177" creationId="{4CC6E073-3352-7887-6F56-B46302C4E909}"/>
          </ac:picMkLst>
        </pc:picChg>
        <pc:picChg chg="add mod">
          <ac:chgData name="Clara BIETRIX" userId="S::clara.bietrix@verkor.com::998e0beb-dccb-4d2d-95d5-bf3fb2e49a1a" providerId="AD" clId="Web-{62D4E199-013B-F808-1400-BEA15934B7EF}" dt="2026-03-31T11:37:40.915" v="9" actId="1076"/>
          <ac:picMkLst>
            <pc:docMk/>
            <pc:sldMk cId="1206433798" sldId="267"/>
            <ac:picMk id="178" creationId="{D441F6F4-5376-CCDE-4ACA-C9D41F5A400F}"/>
          </ac:picMkLst>
        </pc:picChg>
        <pc:picChg chg="add mod">
          <ac:chgData name="Clara BIETRIX" userId="S::clara.bietrix@verkor.com::998e0beb-dccb-4d2d-95d5-bf3fb2e49a1a" providerId="AD" clId="Web-{62D4E199-013B-F808-1400-BEA15934B7EF}" dt="2026-03-31T11:37:43.541" v="11" actId="1076"/>
          <ac:picMkLst>
            <pc:docMk/>
            <pc:sldMk cId="1206433798" sldId="267"/>
            <ac:picMk id="179" creationId="{CA969373-8DFB-7119-95EA-15A74A39EE42}"/>
          </ac:picMkLst>
        </pc:picChg>
      </pc:sldChg>
      <pc:sldChg chg="modSp">
        <pc:chgData name="Clara BIETRIX" userId="S::clara.bietrix@verkor.com::998e0beb-dccb-4d2d-95d5-bf3fb2e49a1a" providerId="AD" clId="Web-{62D4E199-013B-F808-1400-BEA15934B7EF}" dt="2026-03-31T11:59:48.404" v="777" actId="20577"/>
        <pc:sldMkLst>
          <pc:docMk/>
          <pc:sldMk cId="954557712" sldId="269"/>
        </pc:sldMkLst>
        <pc:spChg chg="mod">
          <ac:chgData name="Clara BIETRIX" userId="S::clara.bietrix@verkor.com::998e0beb-dccb-4d2d-95d5-bf3fb2e49a1a" providerId="AD" clId="Web-{62D4E199-013B-F808-1400-BEA15934B7EF}" dt="2026-03-31T11:59:48.404" v="777" actId="20577"/>
          <ac:spMkLst>
            <pc:docMk/>
            <pc:sldMk cId="954557712" sldId="269"/>
            <ac:spMk id="13" creationId="{00000000-0000-0000-0000-000000000000}"/>
          </ac:spMkLst>
        </pc:spChg>
      </pc:sldChg>
      <pc:sldChg chg="addSp delSp modSp add">
        <pc:chgData name="Clara BIETRIX" userId="S::clara.bietrix@verkor.com::998e0beb-dccb-4d2d-95d5-bf3fb2e49a1a" providerId="AD" clId="Web-{62D4E199-013B-F808-1400-BEA15934B7EF}" dt="2026-03-31T12:00:45.206" v="817" actId="20577"/>
        <pc:sldMkLst>
          <pc:docMk/>
          <pc:sldMk cId="2820014444" sldId="274"/>
        </pc:sldMkLst>
        <pc:spChg chg="mod">
          <ac:chgData name="Clara BIETRIX" userId="S::clara.bietrix@verkor.com::998e0beb-dccb-4d2d-95d5-bf3fb2e49a1a" providerId="AD" clId="Web-{62D4E199-013B-F808-1400-BEA15934B7EF}" dt="2026-03-31T12:00:36.485" v="801" actId="1076"/>
          <ac:spMkLst>
            <pc:docMk/>
            <pc:sldMk cId="2820014444" sldId="274"/>
            <ac:spMk id="4" creationId="{00000000-0000-0000-0000-000000000000}"/>
          </ac:spMkLst>
        </pc:spChg>
        <pc:spChg chg="mod">
          <ac:chgData name="Clara BIETRIX" userId="S::clara.bietrix@verkor.com::998e0beb-dccb-4d2d-95d5-bf3fb2e49a1a" providerId="AD" clId="Web-{62D4E199-013B-F808-1400-BEA15934B7EF}" dt="2026-03-31T11:57:28.541" v="734" actId="20577"/>
          <ac:spMkLst>
            <pc:docMk/>
            <pc:sldMk cId="2820014444" sldId="274"/>
            <ac:spMk id="7" creationId="{00000000-0000-0000-0000-000000000000}"/>
          </ac:spMkLst>
        </pc:spChg>
        <pc:spChg chg="mod">
          <ac:chgData name="Clara BIETRIX" userId="S::clara.bietrix@verkor.com::998e0beb-dccb-4d2d-95d5-bf3fb2e49a1a" providerId="AD" clId="Web-{62D4E199-013B-F808-1400-BEA15934B7EF}" dt="2026-03-31T12:00:36.548" v="803" actId="1076"/>
          <ac:spMkLst>
            <pc:docMk/>
            <pc:sldMk cId="2820014444" sldId="274"/>
            <ac:spMk id="8" creationId="{00000000-0000-0000-0000-000000000000}"/>
          </ac:spMkLst>
        </pc:spChg>
        <pc:spChg chg="mod">
          <ac:chgData name="Clara BIETRIX" userId="S::clara.bietrix@verkor.com::998e0beb-dccb-4d2d-95d5-bf3fb2e49a1a" providerId="AD" clId="Web-{62D4E199-013B-F808-1400-BEA15934B7EF}" dt="2026-03-31T11:58:43.106" v="745" actId="1076"/>
          <ac:spMkLst>
            <pc:docMk/>
            <pc:sldMk cId="2820014444" sldId="274"/>
            <ac:spMk id="14" creationId="{00000000-0000-0000-0000-000000000000}"/>
          </ac:spMkLst>
        </pc:spChg>
        <pc:spChg chg="mod">
          <ac:chgData name="Clara BIETRIX" userId="S::clara.bietrix@verkor.com::998e0beb-dccb-4d2d-95d5-bf3fb2e49a1a" providerId="AD" clId="Web-{62D4E199-013B-F808-1400-BEA15934B7EF}" dt="2026-03-31T11:56:10.195" v="722" actId="20577"/>
          <ac:spMkLst>
            <pc:docMk/>
            <pc:sldMk cId="2820014444" sldId="274"/>
            <ac:spMk id="20" creationId="{00000000-0000-0000-0000-000000000000}"/>
          </ac:spMkLst>
        </pc:spChg>
        <pc:spChg chg="mod">
          <ac:chgData name="Clara BIETRIX" userId="S::clara.bietrix@verkor.com::998e0beb-dccb-4d2d-95d5-bf3fb2e49a1a" providerId="AD" clId="Web-{62D4E199-013B-F808-1400-BEA15934B7EF}" dt="2026-03-31T11:56:50.071" v="726" actId="20577"/>
          <ac:spMkLst>
            <pc:docMk/>
            <pc:sldMk cId="2820014444" sldId="274"/>
            <ac:spMk id="23" creationId="{00000000-0000-0000-0000-000000000000}"/>
          </ac:spMkLst>
        </pc:spChg>
        <pc:spChg chg="mod">
          <ac:chgData name="Clara BIETRIX" userId="S::clara.bietrix@verkor.com::998e0beb-dccb-4d2d-95d5-bf3fb2e49a1a" providerId="AD" clId="Web-{62D4E199-013B-F808-1400-BEA15934B7EF}" dt="2026-03-31T11:57:14.869" v="730" actId="20577"/>
          <ac:spMkLst>
            <pc:docMk/>
            <pc:sldMk cId="2820014444" sldId="274"/>
            <ac:spMk id="29" creationId="{00000000-0000-0000-0000-000000000000}"/>
          </ac:spMkLst>
        </pc:spChg>
        <pc:spChg chg="mod">
          <ac:chgData name="Clara BIETRIX" userId="S::clara.bietrix@verkor.com::998e0beb-dccb-4d2d-95d5-bf3fb2e49a1a" providerId="AD" clId="Web-{62D4E199-013B-F808-1400-BEA15934B7EF}" dt="2026-03-31T12:00:36.720" v="810" actId="1076"/>
          <ac:spMkLst>
            <pc:docMk/>
            <pc:sldMk cId="2820014444" sldId="274"/>
            <ac:spMk id="30" creationId="{00000000-0000-0000-0000-000000000000}"/>
          </ac:spMkLst>
        </pc:spChg>
        <pc:spChg chg="mod">
          <ac:chgData name="Clara BIETRIX" userId="S::clara.bietrix@verkor.com::998e0beb-dccb-4d2d-95d5-bf3fb2e49a1a" providerId="AD" clId="Web-{62D4E199-013B-F808-1400-BEA15934B7EF}" dt="2026-03-31T12:00:36.736" v="811" actId="1076"/>
          <ac:spMkLst>
            <pc:docMk/>
            <pc:sldMk cId="2820014444" sldId="274"/>
            <ac:spMk id="31" creationId="{00000000-0000-0000-0000-000000000000}"/>
          </ac:spMkLst>
        </pc:spChg>
        <pc:spChg chg="mod">
          <ac:chgData name="Clara BIETRIX" userId="S::clara.bietrix@verkor.com::998e0beb-dccb-4d2d-95d5-bf3fb2e49a1a" providerId="AD" clId="Web-{62D4E199-013B-F808-1400-BEA15934B7EF}" dt="2026-03-31T12:00:36.767" v="812" actId="1076"/>
          <ac:spMkLst>
            <pc:docMk/>
            <pc:sldMk cId="2820014444" sldId="274"/>
            <ac:spMk id="32" creationId="{00000000-0000-0000-0000-000000000000}"/>
          </ac:spMkLst>
        </pc:spChg>
        <pc:spChg chg="mod">
          <ac:chgData name="Clara BIETRIX" userId="S::clara.bietrix@verkor.com::998e0beb-dccb-4d2d-95d5-bf3fb2e49a1a" providerId="AD" clId="Web-{62D4E199-013B-F808-1400-BEA15934B7EF}" dt="2026-03-31T12:00:36.798" v="813" actId="1076"/>
          <ac:spMkLst>
            <pc:docMk/>
            <pc:sldMk cId="2820014444" sldId="274"/>
            <ac:spMk id="33" creationId="{00000000-0000-0000-0000-000000000000}"/>
          </ac:spMkLst>
        </pc:spChg>
        <pc:spChg chg="mod">
          <ac:chgData name="Clara BIETRIX" userId="S::clara.bietrix@verkor.com::998e0beb-dccb-4d2d-95d5-bf3fb2e49a1a" providerId="AD" clId="Web-{62D4E199-013B-F808-1400-BEA15934B7EF}" dt="2026-03-31T11:52:58.516" v="583" actId="20577"/>
          <ac:spMkLst>
            <pc:docMk/>
            <pc:sldMk cId="2820014444" sldId="274"/>
            <ac:spMk id="36" creationId="{00000000-0000-0000-0000-000000000000}"/>
          </ac:spMkLst>
        </pc:spChg>
        <pc:spChg chg="add mod">
          <ac:chgData name="Clara BIETRIX" userId="S::clara.bietrix@verkor.com::998e0beb-dccb-4d2d-95d5-bf3fb2e49a1a" providerId="AD" clId="Web-{62D4E199-013B-F808-1400-BEA15934B7EF}" dt="2026-03-31T11:58:14.168" v="744" actId="20577"/>
          <ac:spMkLst>
            <pc:docMk/>
            <pc:sldMk cId="2820014444" sldId="274"/>
            <ac:spMk id="39" creationId="{66F47554-9565-2051-0F55-16F9116E9006}"/>
          </ac:spMkLst>
        </pc:spChg>
        <pc:spChg chg="add mod">
          <ac:chgData name="Clara BIETRIX" userId="S::clara.bietrix@verkor.com::998e0beb-dccb-4d2d-95d5-bf3fb2e49a1a" providerId="AD" clId="Web-{62D4E199-013B-F808-1400-BEA15934B7EF}" dt="2026-03-31T12:00:45.206" v="817" actId="20577"/>
          <ac:spMkLst>
            <pc:docMk/>
            <pc:sldMk cId="2820014444" sldId="274"/>
            <ac:spMk id="44" creationId="{F7756651-C7B4-0297-D41A-BE47ED19D9D0}"/>
          </ac:spMkLst>
        </pc:spChg>
        <pc:grpChg chg="mod">
          <ac:chgData name="Clara BIETRIX" userId="S::clara.bietrix@verkor.com::998e0beb-dccb-4d2d-95d5-bf3fb2e49a1a" providerId="AD" clId="Web-{62D4E199-013B-F808-1400-BEA15934B7EF}" dt="2026-03-31T12:00:36.517" v="802" actId="1076"/>
          <ac:grpSpMkLst>
            <pc:docMk/>
            <pc:sldMk cId="2820014444" sldId="274"/>
            <ac:grpSpMk id="5" creationId="{00000000-0000-0000-0000-000000000000}"/>
          </ac:grpSpMkLst>
        </pc:grpChg>
        <pc:grpChg chg="mod">
          <ac:chgData name="Clara BIETRIX" userId="S::clara.bietrix@verkor.com::998e0beb-dccb-4d2d-95d5-bf3fb2e49a1a" providerId="AD" clId="Web-{62D4E199-013B-F808-1400-BEA15934B7EF}" dt="2026-03-31T12:00:36.564" v="804" actId="1076"/>
          <ac:grpSpMkLst>
            <pc:docMk/>
            <pc:sldMk cId="2820014444" sldId="274"/>
            <ac:grpSpMk id="10" creationId="{00000000-0000-0000-0000-000000000000}"/>
          </ac:grpSpMkLst>
        </pc:grpChg>
        <pc:grpChg chg="mod">
          <ac:chgData name="Clara BIETRIX" userId="S::clara.bietrix@verkor.com::998e0beb-dccb-4d2d-95d5-bf3fb2e49a1a" providerId="AD" clId="Web-{62D4E199-013B-F808-1400-BEA15934B7EF}" dt="2026-03-31T12:00:36.579" v="805" actId="1076"/>
          <ac:grpSpMkLst>
            <pc:docMk/>
            <pc:sldMk cId="2820014444" sldId="274"/>
            <ac:grpSpMk id="15" creationId="{00000000-0000-0000-0000-000000000000}"/>
          </ac:grpSpMkLst>
        </pc:grpChg>
        <pc:grpChg chg="mod">
          <ac:chgData name="Clara BIETRIX" userId="S::clara.bietrix@verkor.com::998e0beb-dccb-4d2d-95d5-bf3fb2e49a1a" providerId="AD" clId="Web-{62D4E199-013B-F808-1400-BEA15934B7EF}" dt="2026-03-31T12:00:36.611" v="806" actId="1076"/>
          <ac:grpSpMkLst>
            <pc:docMk/>
            <pc:sldMk cId="2820014444" sldId="274"/>
            <ac:grpSpMk id="18" creationId="{00000000-0000-0000-0000-000000000000}"/>
          </ac:grpSpMkLst>
        </pc:grpChg>
        <pc:grpChg chg="mod">
          <ac:chgData name="Clara BIETRIX" userId="S::clara.bietrix@verkor.com::998e0beb-dccb-4d2d-95d5-bf3fb2e49a1a" providerId="AD" clId="Web-{62D4E199-013B-F808-1400-BEA15934B7EF}" dt="2026-03-31T12:00:36.642" v="807" actId="1076"/>
          <ac:grpSpMkLst>
            <pc:docMk/>
            <pc:sldMk cId="2820014444" sldId="274"/>
            <ac:grpSpMk id="21" creationId="{00000000-0000-0000-0000-000000000000}"/>
          </ac:grpSpMkLst>
        </pc:grpChg>
        <pc:grpChg chg="mod">
          <ac:chgData name="Clara BIETRIX" userId="S::clara.bietrix@verkor.com::998e0beb-dccb-4d2d-95d5-bf3fb2e49a1a" providerId="AD" clId="Web-{62D4E199-013B-F808-1400-BEA15934B7EF}" dt="2026-03-31T12:00:36.657" v="808" actId="1076"/>
          <ac:grpSpMkLst>
            <pc:docMk/>
            <pc:sldMk cId="2820014444" sldId="274"/>
            <ac:grpSpMk id="24" creationId="{00000000-0000-0000-0000-000000000000}"/>
          </ac:grpSpMkLst>
        </pc:grpChg>
        <pc:grpChg chg="mod">
          <ac:chgData name="Clara BIETRIX" userId="S::clara.bietrix@verkor.com::998e0beb-dccb-4d2d-95d5-bf3fb2e49a1a" providerId="AD" clId="Web-{62D4E199-013B-F808-1400-BEA15934B7EF}" dt="2026-03-31T12:00:36.704" v="809" actId="1076"/>
          <ac:grpSpMkLst>
            <pc:docMk/>
            <pc:sldMk cId="2820014444" sldId="274"/>
            <ac:grpSpMk id="27" creationId="{00000000-0000-0000-0000-000000000000}"/>
          </ac:grpSpMkLst>
        </pc:grpChg>
        <pc:grpChg chg="mod">
          <ac:chgData name="Clara BIETRIX" userId="S::clara.bietrix@verkor.com::998e0beb-dccb-4d2d-95d5-bf3fb2e49a1a" providerId="AD" clId="Web-{62D4E199-013B-F808-1400-BEA15934B7EF}" dt="2026-03-31T12:00:36.829" v="814" actId="1076"/>
          <ac:grpSpMkLst>
            <pc:docMk/>
            <pc:sldMk cId="2820014444" sldId="274"/>
            <ac:grpSpMk id="34" creationId="{00000000-0000-0000-0000-000000000000}"/>
          </ac:grpSpMkLst>
        </pc:grpChg>
        <pc:grpChg chg="add">
          <ac:chgData name="Clara BIETRIX" userId="S::clara.bietrix@verkor.com::998e0beb-dccb-4d2d-95d5-bf3fb2e49a1a" providerId="AD" clId="Web-{62D4E199-013B-F808-1400-BEA15934B7EF}" dt="2026-03-31T12:00:25.452" v="798"/>
          <ac:grpSpMkLst>
            <pc:docMk/>
            <pc:sldMk cId="2820014444" sldId="274"/>
            <ac:grpSpMk id="42" creationId="{0880FEF0-42A5-7B6D-29B2-52360C28C36F}"/>
          </ac:grpSpMkLst>
        </pc:grpChg>
        <pc:grpChg chg="add">
          <ac:chgData name="Clara BIETRIX" userId="S::clara.bietrix@verkor.com::998e0beb-dccb-4d2d-95d5-bf3fb2e49a1a" providerId="AD" clId="Web-{62D4E199-013B-F808-1400-BEA15934B7EF}" dt="2026-03-31T12:00:25.483" v="800"/>
          <ac:grpSpMkLst>
            <pc:docMk/>
            <pc:sldMk cId="2820014444" sldId="274"/>
            <ac:grpSpMk id="47" creationId="{9CD07D13-8B4F-8187-F79F-7F4E1BAAEBE8}"/>
          </ac:grpSpMkLst>
        </pc:grpChg>
        <pc:picChg chg="add mod">
          <ac:chgData name="Clara BIETRIX" userId="S::clara.bietrix@verkor.com::998e0beb-dccb-4d2d-95d5-bf3fb2e49a1a" providerId="AD" clId="Web-{62D4E199-013B-F808-1400-BEA15934B7EF}" dt="2026-03-31T12:00:36.907" v="815" actId="1076"/>
          <ac:picMkLst>
            <pc:docMk/>
            <pc:sldMk cId="2820014444" sldId="274"/>
            <ac:picMk id="37" creationId="{1ED01392-0A9B-CE68-0EC3-CFAA4DBBA382}"/>
          </ac:picMkLst>
        </pc:picChg>
      </pc:sldChg>
      <pc:sldChg chg="addSp modSp add">
        <pc:chgData name="Clara BIETRIX" userId="S::clara.bietrix@verkor.com::998e0beb-dccb-4d2d-95d5-bf3fb2e49a1a" providerId="AD" clId="Web-{62D4E199-013B-F808-1400-BEA15934B7EF}" dt="2026-03-31T12:00:21.015" v="797" actId="20577"/>
        <pc:sldMkLst>
          <pc:docMk/>
          <pc:sldMk cId="851399952" sldId="275"/>
        </pc:sldMkLst>
        <pc:spChg chg="mod">
          <ac:chgData name="Clara BIETRIX" userId="S::clara.bietrix@verkor.com::998e0beb-dccb-4d2d-95d5-bf3fb2e49a1a" providerId="AD" clId="Web-{62D4E199-013B-F808-1400-BEA15934B7EF}" dt="2026-03-31T11:46:34.176" v="323" actId="20577"/>
          <ac:spMkLst>
            <pc:docMk/>
            <pc:sldMk cId="851399952" sldId="275"/>
            <ac:spMk id="26" creationId="{00000000-0000-0000-0000-000000000000}"/>
          </ac:spMkLst>
        </pc:spChg>
        <pc:spChg chg="mod">
          <ac:chgData name="Clara BIETRIX" userId="S::clara.bietrix@verkor.com::998e0beb-dccb-4d2d-95d5-bf3fb2e49a1a" providerId="AD" clId="Web-{62D4E199-013B-F808-1400-BEA15934B7EF}" dt="2026-03-31T11:44:45.332" v="174" actId="20577"/>
          <ac:spMkLst>
            <pc:docMk/>
            <pc:sldMk cId="851399952" sldId="275"/>
            <ac:spMk id="30" creationId="{00000000-0000-0000-0000-000000000000}"/>
          </ac:spMkLst>
        </pc:spChg>
        <pc:spChg chg="mod">
          <ac:chgData name="Clara BIETRIX" userId="S::clara.bietrix@verkor.com::998e0beb-dccb-4d2d-95d5-bf3fb2e49a1a" providerId="AD" clId="Web-{62D4E199-013B-F808-1400-BEA15934B7EF}" dt="2026-03-31T11:45:20.822" v="206" actId="20577"/>
          <ac:spMkLst>
            <pc:docMk/>
            <pc:sldMk cId="851399952" sldId="275"/>
            <ac:spMk id="32" creationId="{00000000-0000-0000-0000-000000000000}"/>
          </ac:spMkLst>
        </pc:spChg>
        <pc:spChg chg="mod">
          <ac:chgData name="Clara BIETRIX" userId="S::clara.bietrix@verkor.com::998e0beb-dccb-4d2d-95d5-bf3fb2e49a1a" providerId="AD" clId="Web-{62D4E199-013B-F808-1400-BEA15934B7EF}" dt="2026-03-31T11:43:31.708" v="132" actId="20577"/>
          <ac:spMkLst>
            <pc:docMk/>
            <pc:sldMk cId="851399952" sldId="275"/>
            <ac:spMk id="34" creationId="{00000000-0000-0000-0000-000000000000}"/>
          </ac:spMkLst>
        </pc:spChg>
        <pc:spChg chg="mod">
          <ac:chgData name="Clara BIETRIX" userId="S::clara.bietrix@verkor.com::998e0beb-dccb-4d2d-95d5-bf3fb2e49a1a" providerId="AD" clId="Web-{62D4E199-013B-F808-1400-BEA15934B7EF}" dt="2026-03-31T11:40:46.515" v="53" actId="20577"/>
          <ac:spMkLst>
            <pc:docMk/>
            <pc:sldMk cId="851399952" sldId="275"/>
            <ac:spMk id="35" creationId="{00000000-0000-0000-0000-000000000000}"/>
          </ac:spMkLst>
        </pc:spChg>
        <pc:spChg chg="mod">
          <ac:chgData name="Clara BIETRIX" userId="S::clara.bietrix@verkor.com::998e0beb-dccb-4d2d-95d5-bf3fb2e49a1a" providerId="AD" clId="Web-{62D4E199-013B-F808-1400-BEA15934B7EF}" dt="2026-03-31T11:44:21.531" v="162" actId="20577"/>
          <ac:spMkLst>
            <pc:docMk/>
            <pc:sldMk cId="851399952" sldId="275"/>
            <ac:spMk id="37" creationId="{00000000-0000-0000-0000-000000000000}"/>
          </ac:spMkLst>
        </pc:spChg>
        <pc:spChg chg="mod">
          <ac:chgData name="Clara BIETRIX" userId="S::clara.bietrix@verkor.com::998e0beb-dccb-4d2d-95d5-bf3fb2e49a1a" providerId="AD" clId="Web-{62D4E199-013B-F808-1400-BEA15934B7EF}" dt="2026-03-31T11:44:38.753" v="170" actId="20577"/>
          <ac:spMkLst>
            <pc:docMk/>
            <pc:sldMk cId="851399952" sldId="275"/>
            <ac:spMk id="38" creationId="{00000000-0000-0000-0000-000000000000}"/>
          </ac:spMkLst>
        </pc:spChg>
        <pc:spChg chg="mod">
          <ac:chgData name="Clara BIETRIX" userId="S::clara.bietrix@verkor.com::998e0beb-dccb-4d2d-95d5-bf3fb2e49a1a" providerId="AD" clId="Web-{62D4E199-013B-F808-1400-BEA15934B7EF}" dt="2026-03-31T11:41:36.298" v="70" actId="20577"/>
          <ac:spMkLst>
            <pc:docMk/>
            <pc:sldMk cId="851399952" sldId="275"/>
            <ac:spMk id="50" creationId="{2CCA40DB-7C17-170D-65C5-CB1980F31953}"/>
          </ac:spMkLst>
        </pc:spChg>
        <pc:spChg chg="add mod">
          <ac:chgData name="Clara BIETRIX" userId="S::clara.bietrix@verkor.com::998e0beb-dccb-4d2d-95d5-bf3fb2e49a1a" providerId="AD" clId="Web-{62D4E199-013B-F808-1400-BEA15934B7EF}" dt="2026-03-31T12:00:21.015" v="797" actId="20577"/>
          <ac:spMkLst>
            <pc:docMk/>
            <pc:sldMk cId="851399952" sldId="275"/>
            <ac:spMk id="52" creationId="{03F4459D-9A4C-25E7-C3F0-BB734C866839}"/>
          </ac:spMkLst>
        </pc:spChg>
        <pc:spChg chg="mod">
          <ac:chgData name="Clara BIETRIX" userId="S::clara.bietrix@verkor.com::998e0beb-dccb-4d2d-95d5-bf3fb2e49a1a" providerId="AD" clId="Web-{62D4E199-013B-F808-1400-BEA15934B7EF}" dt="2026-03-31T11:42:37.596" v="77" actId="20577"/>
          <ac:spMkLst>
            <pc:docMk/>
            <pc:sldMk cId="851399952" sldId="275"/>
            <ac:spMk id="53" creationId="{80324469-1A98-290A-8185-A72A3720BE88}"/>
          </ac:spMkLst>
        </pc:spChg>
        <pc:grpChg chg="add">
          <ac:chgData name="Clara BIETRIX" userId="S::clara.bietrix@verkor.com::998e0beb-dccb-4d2d-95d5-bf3fb2e49a1a" providerId="AD" clId="Web-{62D4E199-013B-F808-1400-BEA15934B7EF}" dt="2026-03-31T12:00:04.983" v="778"/>
          <ac:grpSpMkLst>
            <pc:docMk/>
            <pc:sldMk cId="851399952" sldId="275"/>
            <ac:grpSpMk id="20" creationId="{77D568C8-B481-E3F7-A929-FFD2713FB27E}"/>
          </ac:grpSpMkLst>
        </pc:grpChg>
        <pc:grpChg chg="add">
          <ac:chgData name="Clara BIETRIX" userId="S::clara.bietrix@verkor.com::998e0beb-dccb-4d2d-95d5-bf3fb2e49a1a" providerId="AD" clId="Web-{62D4E199-013B-F808-1400-BEA15934B7EF}" dt="2026-03-31T12:00:05.030" v="780"/>
          <ac:grpSpMkLst>
            <pc:docMk/>
            <pc:sldMk cId="851399952" sldId="275"/>
            <ac:grpSpMk id="56" creationId="{E3137308-5DEA-286B-1018-A57F90042B91}"/>
          </ac:grpSpMkLst>
        </pc:grpChg>
      </pc:sldChg>
    </pc:docChg>
  </pc:docChgLst>
  <pc:docChgLst>
    <pc:chgData name="Florence MELIN" userId="7c922f2b-7647-48e3-bbba-111eef090807" providerId="ADAL" clId="{F6B04F4C-8F1E-482A-9F31-C59EB84E44E3}"/>
    <pc:docChg chg="addSld modSld">
      <pc:chgData name="Florence MELIN" userId="7c922f2b-7647-48e3-bbba-111eef090807" providerId="ADAL" clId="{F6B04F4C-8F1E-482A-9F31-C59EB84E44E3}" dt="2026-04-17T07:57:13.377" v="0"/>
      <pc:docMkLst>
        <pc:docMk/>
      </pc:docMkLst>
      <pc:sldChg chg="add">
        <pc:chgData name="Florence MELIN" userId="7c922f2b-7647-48e3-bbba-111eef090807" providerId="ADAL" clId="{F6B04F4C-8F1E-482A-9F31-C59EB84E44E3}" dt="2026-04-17T07:57:13.377" v="0"/>
        <pc:sldMkLst>
          <pc:docMk/>
          <pc:sldMk cId="0" sldId="278"/>
        </pc:sldMkLst>
      </pc:sldChg>
      <pc:sldChg chg="add">
        <pc:chgData name="Florence MELIN" userId="7c922f2b-7647-48e3-bbba-111eef090807" providerId="ADAL" clId="{F6B04F4C-8F1E-482A-9F31-C59EB84E44E3}" dt="2026-04-17T07:57:13.377" v="0"/>
        <pc:sldMkLst>
          <pc:docMk/>
          <pc:sldMk cId="0" sldId="283"/>
        </pc:sldMkLst>
      </pc:sldChg>
      <pc:sldChg chg="add">
        <pc:chgData name="Florence MELIN" userId="7c922f2b-7647-48e3-bbba-111eef090807" providerId="ADAL" clId="{F6B04F4C-8F1E-482A-9F31-C59EB84E44E3}" dt="2026-04-17T07:57:13.377" v="0"/>
        <pc:sldMkLst>
          <pc:docMk/>
          <pc:sldMk cId="0" sldId="288"/>
        </pc:sldMkLst>
      </pc:sldChg>
      <pc:sldChg chg="add">
        <pc:chgData name="Florence MELIN" userId="7c922f2b-7647-48e3-bbba-111eef090807" providerId="ADAL" clId="{F6B04F4C-8F1E-482A-9F31-C59EB84E44E3}" dt="2026-04-17T07:57:13.377" v="0"/>
        <pc:sldMkLst>
          <pc:docMk/>
          <pc:sldMk cId="0" sldId="290"/>
        </pc:sldMkLst>
      </pc:sldChg>
    </pc:docChg>
  </pc:docChgLst>
</pc:chgInfo>
</file>

<file path=ppt/comments/modernComment_123_E4DD4DAC.xml><?xml version="1.0" encoding="utf-8"?>
<p188:cmLst xmlns:a="http://schemas.openxmlformats.org/drawingml/2006/main" xmlns:r="http://schemas.openxmlformats.org/officeDocument/2006/relationships" xmlns:p188="http://schemas.microsoft.com/office/powerpoint/2018/8/main">
  <p188:cm id="{7644EEBE-D645-42CE-8ABE-C5CAEB820789}" authorId="{B116E288-F5AC-D108-AE97-3D26B4924112}" created="2026-04-17T10:06:21.367">
    <ac:deMkLst xmlns:ac="http://schemas.microsoft.com/office/drawing/2013/main/command">
      <pc:docMk xmlns:pc="http://schemas.microsoft.com/office/powerpoint/2013/main/command"/>
      <pc:sldMk xmlns:pc="http://schemas.microsoft.com/office/powerpoint/2013/main/command" cId="3839708588" sldId="291"/>
      <ac:spMk id="61" creationId="{00000000-0000-0000-0000-000000000000}"/>
    </ac:deMkLst>
    <p188:txBody>
      <a:bodyPr/>
      <a:lstStyle/>
      <a:p>
        <a:r>
          <a:rPr lang="en-US"/>
          <a:t>Explanation of the addressable market: At present, with a single chemistry and a single format, we are targeting almost exclusively the high-energy-density automotive segment.
By offering multiple formats and chemistries, we could cover the entire automotive market (commercial vehicles, affordable vehicles, lower energy density), as well as non-automotive applications (cycling, accessible solutions, etc.), representing nearly 90% of the market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1.7.2013</a:t>
            </a:r>
          </a:p>
          <a:p>
            <a:endParaRPr lang="en-US"/>
          </a:p>
          <a:p>
            <a:r>
              <a:rPr lang="en-US"/>
              <a:t>13 February 2026</a:t>
            </a:r>
          </a:p>
          <a:p>
            <a:r>
              <a:rPr lang="en-US"/>
              <a:t>2</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435598" y="332993"/>
            <a:ext cx="3416807" cy="1077315"/>
          </a:xfrm>
          <a:prstGeom prst="rect">
            <a:avLst/>
          </a:prstGeom>
        </p:spPr>
        <p:txBody>
          <a:bodyPr wrap="square" lIns="0" tIns="0" rIns="0" bIns="0">
            <a:spAutoFit/>
          </a:bodyPr>
          <a:lstStyle>
            <a:lvl1pPr>
              <a:defRPr sz="7001" b="1" i="0">
                <a:solidFill>
                  <a:schemeClr val="bg1"/>
                </a:solidFill>
                <a:latin typeface="Arial"/>
                <a:cs typeface="Arial"/>
              </a:defRPr>
            </a:lvl1pPr>
          </a:lstStyle>
          <a:p>
            <a:endParaRPr/>
          </a:p>
        </p:txBody>
      </p:sp>
      <p:sp>
        <p:nvSpPr>
          <p:cNvPr id="3" name="Holder 3"/>
          <p:cNvSpPr>
            <a:spLocks noGrp="1"/>
          </p:cNvSpPr>
          <p:nvPr>
            <p:ph type="subTitle" idx="4"/>
          </p:nvPr>
        </p:nvSpPr>
        <p:spPr>
          <a:xfrm>
            <a:off x="2743200" y="5760722"/>
            <a:ext cx="12801600" cy="492347"/>
          </a:xfrm>
          <a:prstGeom prst="rect">
            <a:avLst/>
          </a:prstGeom>
        </p:spPr>
        <p:txBody>
          <a:bodyPr wrap="square" lIns="0" tIns="0" rIns="0" bIns="0">
            <a:spAutoFit/>
          </a:bodyPr>
          <a:lstStyle>
            <a:lvl1pPr>
              <a:defRPr sz="3200" b="0" i="0">
                <a:solidFill>
                  <a:srgbClr val="007969"/>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22-Apr-26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4786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334767" y="-183996"/>
            <a:ext cx="9618470" cy="1077315"/>
          </a:xfrm>
        </p:spPr>
        <p:txBody>
          <a:bodyPr lIns="0" tIns="0" rIns="0" bIns="0"/>
          <a:lstStyle>
            <a:lvl1pPr>
              <a:defRPr sz="7001" b="1" i="0">
                <a:solidFill>
                  <a:schemeClr val="bg1"/>
                </a:solidFill>
                <a:latin typeface="Arial"/>
                <a:cs typeface="Arial"/>
              </a:defRPr>
            </a:lvl1pPr>
          </a:lstStyle>
          <a:p>
            <a:endParaRPr/>
          </a:p>
        </p:txBody>
      </p:sp>
      <p:sp>
        <p:nvSpPr>
          <p:cNvPr id="3" name="Holder 3"/>
          <p:cNvSpPr>
            <a:spLocks noGrp="1"/>
          </p:cNvSpPr>
          <p:nvPr>
            <p:ph type="body" idx="1"/>
          </p:nvPr>
        </p:nvSpPr>
        <p:spPr>
          <a:xfrm>
            <a:off x="451916" y="4727093"/>
            <a:ext cx="11231880" cy="492347"/>
          </a:xfrm>
        </p:spPr>
        <p:txBody>
          <a:bodyPr lIns="0" tIns="0" rIns="0" bIns="0"/>
          <a:lstStyle>
            <a:lvl1pPr>
              <a:defRPr sz="3200" b="0" i="0">
                <a:solidFill>
                  <a:srgbClr val="007969"/>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22-Apr-26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1417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334767" y="-183996"/>
            <a:ext cx="9618470" cy="1077315"/>
          </a:xfrm>
        </p:spPr>
        <p:txBody>
          <a:bodyPr lIns="0" tIns="0" rIns="0" bIns="0"/>
          <a:lstStyle>
            <a:lvl1pPr>
              <a:defRPr sz="7001" b="1" i="0">
                <a:solidFill>
                  <a:schemeClr val="bg1"/>
                </a:solidFill>
                <a:latin typeface="Arial"/>
                <a:cs typeface="Arial"/>
              </a:defRPr>
            </a:lvl1pPr>
          </a:lstStyle>
          <a:p>
            <a:endParaRPr/>
          </a:p>
        </p:txBody>
      </p:sp>
      <p:sp>
        <p:nvSpPr>
          <p:cNvPr id="3" name="Holder 3"/>
          <p:cNvSpPr>
            <a:spLocks noGrp="1"/>
          </p:cNvSpPr>
          <p:nvPr>
            <p:ph sz="half" idx="2"/>
          </p:nvPr>
        </p:nvSpPr>
        <p:spPr>
          <a:xfrm>
            <a:off x="914400" y="2366011"/>
            <a:ext cx="795528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1"/>
            <a:ext cx="795528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22-Apr-26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2739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334767" y="-183996"/>
            <a:ext cx="9618470" cy="1077315"/>
          </a:xfrm>
        </p:spPr>
        <p:txBody>
          <a:bodyPr lIns="0" tIns="0" rIns="0" bIns="0"/>
          <a:lstStyle>
            <a:lvl1pPr>
              <a:defRPr sz="7001"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22-Apr-26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5307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22-Apr-26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194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22-Apr-26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22-Apr-26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22-Apr-26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22-Apr-26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22-Apr-26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22-Apr-26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22-Apr-26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22-Apr-26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334767" y="-183996"/>
            <a:ext cx="9618470" cy="538609"/>
          </a:xfrm>
          <a:prstGeom prst="rect">
            <a:avLst/>
          </a:prstGeom>
        </p:spPr>
        <p:txBody>
          <a:bodyPr wrap="square" lIns="0" tIns="0" rIns="0" bIns="0">
            <a:spAutoFit/>
          </a:bodyPr>
          <a:lstStyle>
            <a:lvl1pPr>
              <a:defRPr sz="3500" b="1" i="0">
                <a:solidFill>
                  <a:schemeClr val="bg1"/>
                </a:solidFill>
                <a:latin typeface="Arial"/>
                <a:cs typeface="Arial"/>
              </a:defRPr>
            </a:lvl1pPr>
          </a:lstStyle>
          <a:p>
            <a:endParaRPr/>
          </a:p>
        </p:txBody>
      </p:sp>
      <p:sp>
        <p:nvSpPr>
          <p:cNvPr id="3" name="Holder 3"/>
          <p:cNvSpPr>
            <a:spLocks noGrp="1"/>
          </p:cNvSpPr>
          <p:nvPr>
            <p:ph type="body" idx="1"/>
          </p:nvPr>
        </p:nvSpPr>
        <p:spPr>
          <a:xfrm>
            <a:off x="451916" y="4727093"/>
            <a:ext cx="11231880" cy="246221"/>
          </a:xfrm>
          <a:prstGeom prst="rect">
            <a:avLst/>
          </a:prstGeom>
        </p:spPr>
        <p:txBody>
          <a:bodyPr wrap="square" lIns="0" tIns="0" rIns="0" bIns="0">
            <a:spAutoFit/>
          </a:bodyPr>
          <a:lstStyle>
            <a:lvl1pPr>
              <a:defRPr sz="1600" b="0" i="0">
                <a:solidFill>
                  <a:srgbClr val="007969"/>
                </a:solidFill>
                <a:latin typeface="Arial MT"/>
                <a:cs typeface="Arial MT"/>
              </a:defRPr>
            </a:lvl1pPr>
          </a:lstStyle>
          <a:p>
            <a:endParaRPr/>
          </a:p>
        </p:txBody>
      </p:sp>
      <p:sp>
        <p:nvSpPr>
          <p:cNvPr id="4" name="Holder 4"/>
          <p:cNvSpPr>
            <a:spLocks noGrp="1"/>
          </p:cNvSpPr>
          <p:nvPr>
            <p:ph type="ftr" sz="quarter" idx="5"/>
          </p:nvPr>
        </p:nvSpPr>
        <p:spPr>
          <a:xfrm>
            <a:off x="6217920" y="9566912"/>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2"/>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22-Apr-26</a:t>
            </a:fld>
            <a:endParaRPr lang="en-US"/>
          </a:p>
        </p:txBody>
      </p:sp>
      <p:sp>
        <p:nvSpPr>
          <p:cNvPr id="6" name="Holder 6"/>
          <p:cNvSpPr>
            <a:spLocks noGrp="1"/>
          </p:cNvSpPr>
          <p:nvPr>
            <p:ph type="sldNum" sz="quarter" idx="7"/>
          </p:nvPr>
        </p:nvSpPr>
        <p:spPr>
          <a:xfrm>
            <a:off x="13167360" y="9566912"/>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16276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914378">
        <a:defRPr>
          <a:latin typeface="+mn-lt"/>
          <a:ea typeface="+mn-ea"/>
          <a:cs typeface="+mn-cs"/>
        </a:defRPr>
      </a:lvl2pPr>
      <a:lvl3pPr marL="1828755">
        <a:defRPr>
          <a:latin typeface="+mn-lt"/>
          <a:ea typeface="+mn-ea"/>
          <a:cs typeface="+mn-cs"/>
        </a:defRPr>
      </a:lvl3pPr>
      <a:lvl4pPr marL="2743131">
        <a:defRPr>
          <a:latin typeface="+mn-lt"/>
          <a:ea typeface="+mn-ea"/>
          <a:cs typeface="+mn-cs"/>
        </a:defRPr>
      </a:lvl4pPr>
      <a:lvl5pPr marL="3657509">
        <a:defRPr>
          <a:latin typeface="+mn-lt"/>
          <a:ea typeface="+mn-ea"/>
          <a:cs typeface="+mn-cs"/>
        </a:defRPr>
      </a:lvl5pPr>
      <a:lvl6pPr marL="4571886">
        <a:defRPr>
          <a:latin typeface="+mn-lt"/>
          <a:ea typeface="+mn-ea"/>
          <a:cs typeface="+mn-cs"/>
        </a:defRPr>
      </a:lvl6pPr>
      <a:lvl7pPr marL="5486264">
        <a:defRPr>
          <a:latin typeface="+mn-lt"/>
          <a:ea typeface="+mn-ea"/>
          <a:cs typeface="+mn-cs"/>
        </a:defRPr>
      </a:lvl7pPr>
      <a:lvl8pPr marL="6400640">
        <a:defRPr>
          <a:latin typeface="+mn-lt"/>
          <a:ea typeface="+mn-ea"/>
          <a:cs typeface="+mn-cs"/>
        </a:defRPr>
      </a:lvl8pPr>
      <a:lvl9pPr marL="7315017">
        <a:defRPr>
          <a:latin typeface="+mn-lt"/>
          <a:ea typeface="+mn-ea"/>
          <a:cs typeface="+mn-cs"/>
        </a:defRPr>
      </a:lvl9pPr>
    </p:bodyStyle>
    <p:otherStyle>
      <a:lvl1pPr marL="0">
        <a:defRPr>
          <a:latin typeface="+mn-lt"/>
          <a:ea typeface="+mn-ea"/>
          <a:cs typeface="+mn-cs"/>
        </a:defRPr>
      </a:lvl1pPr>
      <a:lvl2pPr marL="914378">
        <a:defRPr>
          <a:latin typeface="+mn-lt"/>
          <a:ea typeface="+mn-ea"/>
          <a:cs typeface="+mn-cs"/>
        </a:defRPr>
      </a:lvl2pPr>
      <a:lvl3pPr marL="1828755">
        <a:defRPr>
          <a:latin typeface="+mn-lt"/>
          <a:ea typeface="+mn-ea"/>
          <a:cs typeface="+mn-cs"/>
        </a:defRPr>
      </a:lvl3pPr>
      <a:lvl4pPr marL="2743131">
        <a:defRPr>
          <a:latin typeface="+mn-lt"/>
          <a:ea typeface="+mn-ea"/>
          <a:cs typeface="+mn-cs"/>
        </a:defRPr>
      </a:lvl4pPr>
      <a:lvl5pPr marL="3657509">
        <a:defRPr>
          <a:latin typeface="+mn-lt"/>
          <a:ea typeface="+mn-ea"/>
          <a:cs typeface="+mn-cs"/>
        </a:defRPr>
      </a:lvl5pPr>
      <a:lvl6pPr marL="4571886">
        <a:defRPr>
          <a:latin typeface="+mn-lt"/>
          <a:ea typeface="+mn-ea"/>
          <a:cs typeface="+mn-cs"/>
        </a:defRPr>
      </a:lvl6pPr>
      <a:lvl7pPr marL="5486264">
        <a:defRPr>
          <a:latin typeface="+mn-lt"/>
          <a:ea typeface="+mn-ea"/>
          <a:cs typeface="+mn-cs"/>
        </a:defRPr>
      </a:lvl7pPr>
      <a:lvl8pPr marL="6400640">
        <a:defRPr>
          <a:latin typeface="+mn-lt"/>
          <a:ea typeface="+mn-ea"/>
          <a:cs typeface="+mn-cs"/>
        </a:defRPr>
      </a:lvl8pPr>
      <a:lvl9pPr marL="731501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5.svg"/><Relationship Id="rId13" Type="http://schemas.openxmlformats.org/officeDocument/2006/relationships/image" Target="../media/image178.png"/><Relationship Id="rId3" Type="http://schemas.openxmlformats.org/officeDocument/2006/relationships/image" Target="../media/image172.png"/><Relationship Id="rId7" Type="http://schemas.openxmlformats.org/officeDocument/2006/relationships/image" Target="../media/image174.png"/><Relationship Id="rId12" Type="http://schemas.openxmlformats.org/officeDocument/2006/relationships/image" Target="../media/image177.svg"/><Relationship Id="rId2" Type="http://schemas.microsoft.com/office/2018/10/relationships/comments" Target="../comments/modernComment_123_E4DD4DAC.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0.png"/><Relationship Id="rId5" Type="http://schemas.openxmlformats.org/officeDocument/2006/relationships/image" Target="../media/image173.svg"/><Relationship Id="rId10" Type="http://schemas.openxmlformats.org/officeDocument/2006/relationships/image" Target="../media/image9.png"/><Relationship Id="rId4" Type="http://schemas.openxmlformats.org/officeDocument/2006/relationships/image" Target="../media/image170.png"/><Relationship Id="rId9" Type="http://schemas.openxmlformats.org/officeDocument/2006/relationships/image" Target="../media/image176.pn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jpeg"/></Relationships>
</file>

<file path=ppt/slides/_rels/slide1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8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jpeg"/><Relationship Id="rId18"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notesSlide" Target="../notesSlides/notesSlide2.xml"/><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1.svg"/><Relationship Id="rId5" Type="http://schemas.openxmlformats.org/officeDocument/2006/relationships/image" Target="../media/image16.svg"/><Relationship Id="rId15" Type="http://schemas.openxmlformats.org/officeDocument/2006/relationships/image" Target="../media/image25.png"/><Relationship Id="rId10" Type="http://schemas.openxmlformats.org/officeDocument/2006/relationships/image" Target="../media/image12.jpeg"/><Relationship Id="rId19" Type="http://schemas.openxmlformats.org/officeDocument/2006/relationships/image" Target="../media/image29.jpeg"/><Relationship Id="rId4" Type="http://schemas.openxmlformats.org/officeDocument/2006/relationships/image" Target="../media/image15.svg"/><Relationship Id="rId9" Type="http://schemas.openxmlformats.org/officeDocument/2006/relationships/image" Target="../media/image20.jpe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26" Type="http://schemas.openxmlformats.org/officeDocument/2006/relationships/image" Target="../media/image59.png"/><Relationship Id="rId21" Type="http://schemas.openxmlformats.org/officeDocument/2006/relationships/image" Target="../media/image54.png"/><Relationship Id="rId42" Type="http://schemas.openxmlformats.org/officeDocument/2006/relationships/image" Target="../media/image75.png"/><Relationship Id="rId47" Type="http://schemas.openxmlformats.org/officeDocument/2006/relationships/image" Target="../media/image80.png"/><Relationship Id="rId63" Type="http://schemas.openxmlformats.org/officeDocument/2006/relationships/image" Target="../media/image96.png"/><Relationship Id="rId68" Type="http://schemas.openxmlformats.org/officeDocument/2006/relationships/image" Target="../media/image101.jpeg"/><Relationship Id="rId16" Type="http://schemas.openxmlformats.org/officeDocument/2006/relationships/image" Target="../media/image4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78.jpeg"/><Relationship Id="rId53" Type="http://schemas.openxmlformats.org/officeDocument/2006/relationships/image" Target="../media/image86.png"/><Relationship Id="rId58" Type="http://schemas.openxmlformats.org/officeDocument/2006/relationships/image" Target="../media/image91.png"/><Relationship Id="rId66" Type="http://schemas.openxmlformats.org/officeDocument/2006/relationships/image" Target="../media/image99.png"/><Relationship Id="rId74" Type="http://schemas.openxmlformats.org/officeDocument/2006/relationships/image" Target="../media/image106.png"/><Relationship Id="rId79" Type="http://schemas.openxmlformats.org/officeDocument/2006/relationships/image" Target="../media/image111.jpeg"/><Relationship Id="rId5" Type="http://schemas.openxmlformats.org/officeDocument/2006/relationships/image" Target="../media/image39.png"/><Relationship Id="rId61" Type="http://schemas.openxmlformats.org/officeDocument/2006/relationships/image" Target="../media/image94.png"/><Relationship Id="rId19" Type="http://schemas.openxmlformats.org/officeDocument/2006/relationships/image" Target="../media/image52.jpe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jpeg"/><Relationship Id="rId43" Type="http://schemas.openxmlformats.org/officeDocument/2006/relationships/image" Target="../media/image76.png"/><Relationship Id="rId48" Type="http://schemas.openxmlformats.org/officeDocument/2006/relationships/image" Target="../media/image81.png"/><Relationship Id="rId56" Type="http://schemas.openxmlformats.org/officeDocument/2006/relationships/image" Target="../media/image89.png"/><Relationship Id="rId64" Type="http://schemas.openxmlformats.org/officeDocument/2006/relationships/image" Target="../media/image97.png"/><Relationship Id="rId69" Type="http://schemas.openxmlformats.org/officeDocument/2006/relationships/image" Target="../media/image102.png"/><Relationship Id="rId77" Type="http://schemas.openxmlformats.org/officeDocument/2006/relationships/image" Target="../media/image109.png"/><Relationship Id="rId8" Type="http://schemas.openxmlformats.org/officeDocument/2006/relationships/image" Target="../media/image41.png"/><Relationship Id="rId51" Type="http://schemas.openxmlformats.org/officeDocument/2006/relationships/image" Target="../media/image84.png"/><Relationship Id="rId72" Type="http://schemas.openxmlformats.org/officeDocument/2006/relationships/image" Target="../media/image104.png"/><Relationship Id="rId80" Type="http://schemas.openxmlformats.org/officeDocument/2006/relationships/image" Target="../media/image112.png"/><Relationship Id="rId3" Type="http://schemas.openxmlformats.org/officeDocument/2006/relationships/image" Target="../media/image37.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png"/><Relationship Id="rId46" Type="http://schemas.openxmlformats.org/officeDocument/2006/relationships/image" Target="../media/image79.png"/><Relationship Id="rId59" Type="http://schemas.openxmlformats.org/officeDocument/2006/relationships/image" Target="../media/image92.png"/><Relationship Id="rId67" Type="http://schemas.openxmlformats.org/officeDocument/2006/relationships/image" Target="../media/image100.png"/><Relationship Id="rId20" Type="http://schemas.openxmlformats.org/officeDocument/2006/relationships/image" Target="../media/image53.jpeg"/><Relationship Id="rId41" Type="http://schemas.openxmlformats.org/officeDocument/2006/relationships/image" Target="../media/image74.png"/><Relationship Id="rId54" Type="http://schemas.openxmlformats.org/officeDocument/2006/relationships/image" Target="../media/image87.png"/><Relationship Id="rId62" Type="http://schemas.openxmlformats.org/officeDocument/2006/relationships/image" Target="../media/image95.png"/><Relationship Id="rId70" Type="http://schemas.openxmlformats.org/officeDocument/2006/relationships/image" Target="../media/image103.png"/><Relationship Id="rId75"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2.jpeg"/><Relationship Id="rId15" Type="http://schemas.openxmlformats.org/officeDocument/2006/relationships/image" Target="../media/image48.jpeg"/><Relationship Id="rId23" Type="http://schemas.openxmlformats.org/officeDocument/2006/relationships/image" Target="../media/image56.png"/><Relationship Id="rId28" Type="http://schemas.openxmlformats.org/officeDocument/2006/relationships/image" Target="../media/image61.jpeg"/><Relationship Id="rId36" Type="http://schemas.openxmlformats.org/officeDocument/2006/relationships/image" Target="../media/image69.png"/><Relationship Id="rId49" Type="http://schemas.openxmlformats.org/officeDocument/2006/relationships/image" Target="../media/image82.png"/><Relationship Id="rId57" Type="http://schemas.openxmlformats.org/officeDocument/2006/relationships/image" Target="../media/image90.png"/><Relationship Id="rId10" Type="http://schemas.openxmlformats.org/officeDocument/2006/relationships/image" Target="../media/image43.png"/><Relationship Id="rId31" Type="http://schemas.openxmlformats.org/officeDocument/2006/relationships/image" Target="../media/image64.png"/><Relationship Id="rId44" Type="http://schemas.openxmlformats.org/officeDocument/2006/relationships/image" Target="../media/image77.jpeg"/><Relationship Id="rId52" Type="http://schemas.openxmlformats.org/officeDocument/2006/relationships/image" Target="../media/image85.png"/><Relationship Id="rId60" Type="http://schemas.openxmlformats.org/officeDocument/2006/relationships/image" Target="../media/image93.png"/><Relationship Id="rId65" Type="http://schemas.openxmlformats.org/officeDocument/2006/relationships/image" Target="../media/image98.png"/><Relationship Id="rId73" Type="http://schemas.openxmlformats.org/officeDocument/2006/relationships/image" Target="../media/image105.png"/><Relationship Id="rId78" Type="http://schemas.openxmlformats.org/officeDocument/2006/relationships/image" Target="../media/image110.png"/><Relationship Id="rId4" Type="http://schemas.openxmlformats.org/officeDocument/2006/relationships/image" Target="../media/image38.png"/><Relationship Id="rId9" Type="http://schemas.openxmlformats.org/officeDocument/2006/relationships/image" Target="../media/image42.jpeg"/><Relationship Id="rId13" Type="http://schemas.openxmlformats.org/officeDocument/2006/relationships/image" Target="../media/image46.png"/><Relationship Id="rId18" Type="http://schemas.openxmlformats.org/officeDocument/2006/relationships/image" Target="../media/image51.png"/><Relationship Id="rId39" Type="http://schemas.openxmlformats.org/officeDocument/2006/relationships/image" Target="../media/image72.png"/><Relationship Id="rId34" Type="http://schemas.openxmlformats.org/officeDocument/2006/relationships/image" Target="../media/image67.png"/><Relationship Id="rId50" Type="http://schemas.openxmlformats.org/officeDocument/2006/relationships/image" Target="../media/image83.png"/><Relationship Id="rId55" Type="http://schemas.openxmlformats.org/officeDocument/2006/relationships/image" Target="../media/image88.png"/><Relationship Id="rId76" Type="http://schemas.openxmlformats.org/officeDocument/2006/relationships/image" Target="../media/image108.png"/><Relationship Id="rId7" Type="http://schemas.openxmlformats.org/officeDocument/2006/relationships/image" Target="../media/image40.png"/><Relationship Id="rId71" Type="http://schemas.openxmlformats.org/officeDocument/2006/relationships/image" Target="../media/image3.jpeg"/><Relationship Id="rId2" Type="http://schemas.openxmlformats.org/officeDocument/2006/relationships/notesSlide" Target="../notesSlides/notesSlide3.xml"/><Relationship Id="rId29" Type="http://schemas.openxmlformats.org/officeDocument/2006/relationships/image" Target="../media/image62.png"/></Relationships>
</file>

<file path=ppt/slides/_rels/slide7.xml.rels><?xml version="1.0" encoding="UTF-8" standalone="yes"?>
<Relationships xmlns="http://schemas.openxmlformats.org/package/2006/relationships"><Relationship Id="rId13" Type="http://schemas.openxmlformats.org/officeDocument/2006/relationships/image" Target="../media/image123.png"/><Relationship Id="rId18" Type="http://schemas.openxmlformats.org/officeDocument/2006/relationships/image" Target="../media/image128.png"/><Relationship Id="rId26" Type="http://schemas.openxmlformats.org/officeDocument/2006/relationships/image" Target="../media/image136.png"/><Relationship Id="rId39" Type="http://schemas.openxmlformats.org/officeDocument/2006/relationships/image" Target="../media/image149.png"/><Relationship Id="rId21" Type="http://schemas.openxmlformats.org/officeDocument/2006/relationships/image" Target="../media/image131.png"/><Relationship Id="rId34" Type="http://schemas.openxmlformats.org/officeDocument/2006/relationships/image" Target="../media/image144.png"/><Relationship Id="rId42" Type="http://schemas.openxmlformats.org/officeDocument/2006/relationships/image" Target="../media/image152.png"/><Relationship Id="rId47" Type="http://schemas.openxmlformats.org/officeDocument/2006/relationships/image" Target="../media/image157.png"/><Relationship Id="rId50" Type="http://schemas.openxmlformats.org/officeDocument/2006/relationships/image" Target="../media/image160.png"/><Relationship Id="rId7" Type="http://schemas.openxmlformats.org/officeDocument/2006/relationships/image" Target="../media/image117.png"/><Relationship Id="rId2" Type="http://schemas.openxmlformats.org/officeDocument/2006/relationships/image" Target="../media/image3.jpeg"/><Relationship Id="rId16" Type="http://schemas.openxmlformats.org/officeDocument/2006/relationships/image" Target="../media/image126.png"/><Relationship Id="rId29" Type="http://schemas.openxmlformats.org/officeDocument/2006/relationships/image" Target="../media/image139.png"/><Relationship Id="rId11" Type="http://schemas.openxmlformats.org/officeDocument/2006/relationships/image" Target="../media/image121.png"/><Relationship Id="rId24" Type="http://schemas.openxmlformats.org/officeDocument/2006/relationships/image" Target="../media/image134.png"/><Relationship Id="rId32" Type="http://schemas.openxmlformats.org/officeDocument/2006/relationships/image" Target="../media/image142.png"/><Relationship Id="rId37" Type="http://schemas.openxmlformats.org/officeDocument/2006/relationships/image" Target="../media/image147.png"/><Relationship Id="rId40" Type="http://schemas.openxmlformats.org/officeDocument/2006/relationships/image" Target="../media/image150.png"/><Relationship Id="rId45" Type="http://schemas.openxmlformats.org/officeDocument/2006/relationships/image" Target="../media/image155.png"/><Relationship Id="rId5" Type="http://schemas.openxmlformats.org/officeDocument/2006/relationships/image" Target="../media/image115.png"/><Relationship Id="rId15" Type="http://schemas.openxmlformats.org/officeDocument/2006/relationships/image" Target="../media/image125.png"/><Relationship Id="rId23" Type="http://schemas.openxmlformats.org/officeDocument/2006/relationships/image" Target="../media/image133.png"/><Relationship Id="rId28" Type="http://schemas.openxmlformats.org/officeDocument/2006/relationships/image" Target="../media/image138.png"/><Relationship Id="rId36" Type="http://schemas.openxmlformats.org/officeDocument/2006/relationships/image" Target="../media/image146.png"/><Relationship Id="rId49" Type="http://schemas.openxmlformats.org/officeDocument/2006/relationships/image" Target="../media/image159.png"/><Relationship Id="rId10" Type="http://schemas.openxmlformats.org/officeDocument/2006/relationships/image" Target="../media/image120.png"/><Relationship Id="rId19" Type="http://schemas.openxmlformats.org/officeDocument/2006/relationships/image" Target="../media/image129.png"/><Relationship Id="rId31" Type="http://schemas.openxmlformats.org/officeDocument/2006/relationships/image" Target="../media/image141.png"/><Relationship Id="rId44" Type="http://schemas.openxmlformats.org/officeDocument/2006/relationships/image" Target="../media/image154.png"/><Relationship Id="rId52" Type="http://schemas.openxmlformats.org/officeDocument/2006/relationships/image" Target="../media/image162.jpe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32.png"/><Relationship Id="rId27" Type="http://schemas.openxmlformats.org/officeDocument/2006/relationships/image" Target="../media/image137.png"/><Relationship Id="rId30" Type="http://schemas.openxmlformats.org/officeDocument/2006/relationships/image" Target="../media/image140.png"/><Relationship Id="rId35" Type="http://schemas.openxmlformats.org/officeDocument/2006/relationships/image" Target="../media/image145.png"/><Relationship Id="rId43" Type="http://schemas.openxmlformats.org/officeDocument/2006/relationships/image" Target="../media/image153.png"/><Relationship Id="rId48" Type="http://schemas.openxmlformats.org/officeDocument/2006/relationships/image" Target="../media/image158.png"/><Relationship Id="rId8" Type="http://schemas.openxmlformats.org/officeDocument/2006/relationships/image" Target="../media/image118.png"/><Relationship Id="rId51" Type="http://schemas.openxmlformats.org/officeDocument/2006/relationships/image" Target="../media/image161.png"/><Relationship Id="rId3" Type="http://schemas.openxmlformats.org/officeDocument/2006/relationships/image" Target="../media/image113.svg"/><Relationship Id="rId12" Type="http://schemas.openxmlformats.org/officeDocument/2006/relationships/image" Target="../media/image122.png"/><Relationship Id="rId17" Type="http://schemas.openxmlformats.org/officeDocument/2006/relationships/image" Target="../media/image127.jpeg"/><Relationship Id="rId25" Type="http://schemas.openxmlformats.org/officeDocument/2006/relationships/image" Target="../media/image135.png"/><Relationship Id="rId33" Type="http://schemas.openxmlformats.org/officeDocument/2006/relationships/image" Target="../media/image143.png"/><Relationship Id="rId38" Type="http://schemas.openxmlformats.org/officeDocument/2006/relationships/image" Target="../media/image148.png"/><Relationship Id="rId46" Type="http://schemas.openxmlformats.org/officeDocument/2006/relationships/image" Target="../media/image156.png"/><Relationship Id="rId20" Type="http://schemas.openxmlformats.org/officeDocument/2006/relationships/image" Target="../media/image130.jpeg"/><Relationship Id="rId41"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16.png"/></Relationships>
</file>

<file path=ppt/slides/_rels/slide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3.jpeg"/><Relationship Id="rId7" Type="http://schemas.openxmlformats.org/officeDocument/2006/relationships/image" Target="../media/image167.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76871" y="248"/>
            <a:ext cx="15111129" cy="10287000"/>
          </a:xfrm>
          <a:custGeom>
            <a:avLst/>
            <a:gdLst/>
            <a:ahLst/>
            <a:cxnLst/>
            <a:rect l="l" t="t" r="r" b="b"/>
            <a:pathLst>
              <a:path w="15111129" h="10287000">
                <a:moveTo>
                  <a:pt x="0" y="0"/>
                </a:moveTo>
                <a:lnTo>
                  <a:pt x="15111129" y="0"/>
                </a:lnTo>
                <a:lnTo>
                  <a:pt x="15111129" y="10287000"/>
                </a:lnTo>
                <a:lnTo>
                  <a:pt x="0" y="10287000"/>
                </a:lnTo>
                <a:lnTo>
                  <a:pt x="0" y="0"/>
                </a:lnTo>
                <a:close/>
              </a:path>
            </a:pathLst>
          </a:custGeom>
          <a:blipFill>
            <a:blip r:embed="rId2"/>
            <a:stretch>
              <a:fillRect l="-320" r="-20703"/>
            </a:stretch>
          </a:blipFill>
        </p:spPr>
        <p:txBody>
          <a:bodyPr/>
          <a:lstStyle/>
          <a:p>
            <a:endParaRPr lang="en-US"/>
          </a:p>
        </p:txBody>
      </p:sp>
      <p:grpSp>
        <p:nvGrpSpPr>
          <p:cNvPr id="3" name="Group 3"/>
          <p:cNvGrpSpPr/>
          <p:nvPr/>
        </p:nvGrpSpPr>
        <p:grpSpPr>
          <a:xfrm>
            <a:off x="0" y="248"/>
            <a:ext cx="9555167" cy="10286752"/>
            <a:chOff x="0" y="0"/>
            <a:chExt cx="12955719" cy="13947665"/>
          </a:xfrm>
        </p:grpSpPr>
        <p:sp>
          <p:nvSpPr>
            <p:cNvPr id="4" name="Freeform 4"/>
            <p:cNvSpPr/>
            <p:nvPr/>
          </p:nvSpPr>
          <p:spPr>
            <a:xfrm>
              <a:off x="0" y="0"/>
              <a:ext cx="12954365" cy="13947316"/>
            </a:xfrm>
            <a:custGeom>
              <a:avLst/>
              <a:gdLst/>
              <a:ahLst/>
              <a:cxnLst/>
              <a:rect l="l" t="t" r="r" b="b"/>
              <a:pathLst>
                <a:path w="12954365" h="13947316">
                  <a:moveTo>
                    <a:pt x="6348636" y="0"/>
                  </a:moveTo>
                  <a:lnTo>
                    <a:pt x="0" y="0"/>
                  </a:lnTo>
                  <a:lnTo>
                    <a:pt x="0" y="13947316"/>
                  </a:lnTo>
                  <a:lnTo>
                    <a:pt x="12954365" y="13947316"/>
                  </a:lnTo>
                  <a:lnTo>
                    <a:pt x="6348636" y="0"/>
                  </a:lnTo>
                  <a:close/>
                </a:path>
              </a:pathLst>
            </a:custGeom>
            <a:solidFill>
              <a:srgbClr val="FFFFFF"/>
            </a:solidFill>
          </p:spPr>
          <p:txBody>
            <a:bodyPr/>
            <a:lstStyle/>
            <a:p>
              <a:endParaRPr lang="en-US"/>
            </a:p>
          </p:txBody>
        </p:sp>
      </p:grpSp>
      <p:grpSp>
        <p:nvGrpSpPr>
          <p:cNvPr id="5" name="Group 5"/>
          <p:cNvGrpSpPr/>
          <p:nvPr/>
        </p:nvGrpSpPr>
        <p:grpSpPr>
          <a:xfrm>
            <a:off x="1" y="10287000"/>
            <a:ext cx="10486768" cy="248"/>
            <a:chOff x="0" y="0"/>
            <a:chExt cx="13982357" cy="330"/>
          </a:xfrm>
        </p:grpSpPr>
        <p:sp>
          <p:nvSpPr>
            <p:cNvPr id="6" name="Freeform 6"/>
            <p:cNvSpPr/>
            <p:nvPr/>
          </p:nvSpPr>
          <p:spPr>
            <a:xfrm>
              <a:off x="0" y="0"/>
              <a:ext cx="13982319" cy="381"/>
            </a:xfrm>
            <a:custGeom>
              <a:avLst/>
              <a:gdLst/>
              <a:ahLst/>
              <a:cxnLst/>
              <a:rect l="l" t="t" r="r" b="b"/>
              <a:pathLst>
                <a:path w="13982319" h="381">
                  <a:moveTo>
                    <a:pt x="0" y="0"/>
                  </a:moveTo>
                  <a:lnTo>
                    <a:pt x="13982192" y="0"/>
                  </a:lnTo>
                  <a:lnTo>
                    <a:pt x="13982319" y="381"/>
                  </a:lnTo>
                  <a:lnTo>
                    <a:pt x="0" y="381"/>
                  </a:lnTo>
                  <a:close/>
                </a:path>
              </a:pathLst>
            </a:custGeom>
            <a:solidFill>
              <a:srgbClr val="FFFFFF"/>
            </a:solidFill>
          </p:spPr>
          <p:txBody>
            <a:bodyPr/>
            <a:lstStyle/>
            <a:p>
              <a:endParaRPr lang="en-US"/>
            </a:p>
          </p:txBody>
        </p:sp>
      </p:grpSp>
      <p:sp>
        <p:nvSpPr>
          <p:cNvPr id="7" name="Freeform 7"/>
          <p:cNvSpPr/>
          <p:nvPr/>
        </p:nvSpPr>
        <p:spPr>
          <a:xfrm>
            <a:off x="603352" y="4473464"/>
            <a:ext cx="5668311" cy="2494499"/>
          </a:xfrm>
          <a:custGeom>
            <a:avLst/>
            <a:gdLst/>
            <a:ahLst/>
            <a:cxnLst/>
            <a:rect l="l" t="t" r="r" b="b"/>
            <a:pathLst>
              <a:path w="5546391" h="2326859">
                <a:moveTo>
                  <a:pt x="0" y="0"/>
                </a:moveTo>
                <a:lnTo>
                  <a:pt x="5546390" y="0"/>
                </a:lnTo>
                <a:lnTo>
                  <a:pt x="5546390" y="2326858"/>
                </a:lnTo>
                <a:lnTo>
                  <a:pt x="0" y="2326858"/>
                </a:lnTo>
                <a:lnTo>
                  <a:pt x="0" y="0"/>
                </a:lnTo>
                <a:close/>
              </a:path>
            </a:pathLst>
          </a:custGeom>
          <a:blipFill>
            <a:blip r:embed="rId3"/>
            <a:stretch>
              <a:fillRect/>
            </a:stretch>
          </a:blipFill>
        </p:spPr>
        <p:txBody>
          <a:bodyPr/>
          <a:lstStyle/>
          <a:p>
            <a:endParaRPr lang="en-US"/>
          </a:p>
        </p:txBody>
      </p:sp>
      <p:sp>
        <p:nvSpPr>
          <p:cNvPr id="8" name="TextBox 8"/>
          <p:cNvSpPr txBox="1"/>
          <p:nvPr/>
        </p:nvSpPr>
        <p:spPr>
          <a:xfrm rot="16200000">
            <a:off x="-2196905" y="2435721"/>
            <a:ext cx="4855120" cy="268663"/>
          </a:xfrm>
          <a:prstGeom prst="rect">
            <a:avLst/>
          </a:prstGeom>
        </p:spPr>
        <p:txBody>
          <a:bodyPr lIns="0" tIns="0" rIns="0" bIns="0" rtlCol="0" anchor="t">
            <a:spAutoFit/>
          </a:bodyPr>
          <a:lstStyle/>
          <a:p>
            <a:pPr algn="r">
              <a:lnSpc>
                <a:spcPts val="2248"/>
              </a:lnSpc>
            </a:pPr>
            <a:r>
              <a:rPr lang="en-US" spc="106">
                <a:solidFill>
                  <a:srgbClr val="7F7F7F"/>
                </a:solidFill>
                <a:latin typeface="Montserrat"/>
                <a:ea typeface="Montserrat"/>
                <a:cs typeface="Montserrat"/>
                <a:sym typeface="Montserrat"/>
              </a:rPr>
              <a:t>March </a:t>
            </a:r>
            <a:r>
              <a:rPr lang="en-US" spc="106">
                <a:solidFill>
                  <a:schemeClr val="tx1">
                    <a:lumMod val="49000"/>
                    <a:lumOff val="51000"/>
                  </a:schemeClr>
                </a:solidFill>
                <a:latin typeface="Montserrat"/>
                <a:ea typeface="Montserrat"/>
                <a:cs typeface="Montserrat"/>
                <a:sym typeface="Montserrat"/>
              </a:rPr>
              <a:t>2026</a:t>
            </a:r>
            <a:endParaRPr lang="en-US" spc="106">
              <a:solidFill>
                <a:schemeClr val="tx1">
                  <a:lumMod val="49000"/>
                  <a:lumOff val="51000"/>
                </a:schemeClr>
              </a:solidFill>
              <a:latin typeface="Montserrat"/>
              <a:ea typeface="Montserrat"/>
              <a:cs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0" y="3562"/>
            <a:ext cx="165649" cy="1703803"/>
            <a:chOff x="0" y="0"/>
            <a:chExt cx="220866" cy="2271738"/>
          </a:xfrm>
        </p:grpSpPr>
        <p:sp>
          <p:nvSpPr>
            <p:cNvPr id="3" name="Freeform 3"/>
            <p:cNvSpPr/>
            <p:nvPr/>
          </p:nvSpPr>
          <p:spPr>
            <a:xfrm>
              <a:off x="0" y="0"/>
              <a:ext cx="220853" cy="2271776"/>
            </a:xfrm>
            <a:custGeom>
              <a:avLst/>
              <a:gdLst/>
              <a:ahLst/>
              <a:cxnLst/>
              <a:rect l="l" t="t" r="r" b="b"/>
              <a:pathLst>
                <a:path w="220853" h="2271776">
                  <a:moveTo>
                    <a:pt x="0" y="0"/>
                  </a:moveTo>
                  <a:lnTo>
                    <a:pt x="220853" y="0"/>
                  </a:lnTo>
                  <a:lnTo>
                    <a:pt x="220853" y="2271776"/>
                  </a:lnTo>
                  <a:lnTo>
                    <a:pt x="0" y="2271776"/>
                  </a:lnTo>
                  <a:close/>
                </a:path>
              </a:pathLst>
            </a:custGeom>
            <a:solidFill>
              <a:srgbClr val="047E6F"/>
            </a:solidFill>
          </p:spPr>
          <p:txBody>
            <a:bodyPr/>
            <a:lstStyle/>
            <a:p>
              <a:endParaRPr lang="en-US"/>
            </a:p>
          </p:txBody>
        </p:sp>
      </p:grpSp>
      <p:grpSp>
        <p:nvGrpSpPr>
          <p:cNvPr id="4" name="Group 4"/>
          <p:cNvGrpSpPr/>
          <p:nvPr/>
        </p:nvGrpSpPr>
        <p:grpSpPr>
          <a:xfrm>
            <a:off x="924509" y="2641187"/>
            <a:ext cx="3348152" cy="2174399"/>
            <a:chOff x="0" y="0"/>
            <a:chExt cx="812800" cy="527859"/>
          </a:xfrm>
        </p:grpSpPr>
        <p:sp>
          <p:nvSpPr>
            <p:cNvPr id="5" name="Freeform 5"/>
            <p:cNvSpPr/>
            <p:nvPr/>
          </p:nvSpPr>
          <p:spPr>
            <a:xfrm>
              <a:off x="0" y="0"/>
              <a:ext cx="812800" cy="527859"/>
            </a:xfrm>
            <a:custGeom>
              <a:avLst/>
              <a:gdLst/>
              <a:ahLst/>
              <a:cxnLst/>
              <a:rect l="l" t="t" r="r" b="b"/>
              <a:pathLst>
                <a:path w="812800" h="527859">
                  <a:moveTo>
                    <a:pt x="0" y="0"/>
                  </a:moveTo>
                  <a:lnTo>
                    <a:pt x="812800" y="0"/>
                  </a:lnTo>
                  <a:lnTo>
                    <a:pt x="812800" y="527859"/>
                  </a:lnTo>
                  <a:lnTo>
                    <a:pt x="0" y="527859"/>
                  </a:lnTo>
                  <a:close/>
                </a:path>
              </a:pathLst>
            </a:custGeom>
            <a:solidFill>
              <a:srgbClr val="FFFFFF"/>
            </a:solidFill>
            <a:ln w="38100" cap="sq">
              <a:solidFill>
                <a:srgbClr val="007F6E"/>
              </a:solidFill>
              <a:prstDash val="sysDot"/>
              <a:miter/>
            </a:ln>
          </p:spPr>
          <p:txBody>
            <a:bodyPr/>
            <a:lstStyle/>
            <a:p>
              <a:endParaRPr lang="en-US"/>
            </a:p>
          </p:txBody>
        </p:sp>
        <p:sp>
          <p:nvSpPr>
            <p:cNvPr id="6" name="TextBox 6"/>
            <p:cNvSpPr txBox="1"/>
            <p:nvPr/>
          </p:nvSpPr>
          <p:spPr>
            <a:xfrm>
              <a:off x="0" y="0"/>
              <a:ext cx="812800" cy="527859"/>
            </a:xfrm>
            <a:prstGeom prst="rect">
              <a:avLst/>
            </a:prstGeom>
          </p:spPr>
          <p:txBody>
            <a:bodyPr lIns="50800" tIns="50800" rIns="50800" bIns="50800" rtlCol="0" anchor="ctr"/>
            <a:lstStyle/>
            <a:p>
              <a:pPr algn="ctr">
                <a:lnSpc>
                  <a:spcPts val="2235"/>
                </a:lnSpc>
              </a:pPr>
              <a:endParaRPr/>
            </a:p>
          </p:txBody>
        </p:sp>
      </p:grpSp>
      <p:grpSp>
        <p:nvGrpSpPr>
          <p:cNvPr id="7" name="Group 7"/>
          <p:cNvGrpSpPr/>
          <p:nvPr/>
        </p:nvGrpSpPr>
        <p:grpSpPr>
          <a:xfrm>
            <a:off x="2007581" y="2934625"/>
            <a:ext cx="1134626" cy="1029208"/>
            <a:chOff x="0" y="0"/>
            <a:chExt cx="1229022" cy="1114833"/>
          </a:xfrm>
        </p:grpSpPr>
        <p:sp>
          <p:nvSpPr>
            <p:cNvPr id="8" name="Freeform 8" descr="A green and black building with smoke stacks  AI-generated content may be incorrect."/>
            <p:cNvSpPr/>
            <p:nvPr/>
          </p:nvSpPr>
          <p:spPr>
            <a:xfrm>
              <a:off x="0" y="0"/>
              <a:ext cx="1229048" cy="1114818"/>
            </a:xfrm>
            <a:custGeom>
              <a:avLst/>
              <a:gdLst/>
              <a:ahLst/>
              <a:cxnLst/>
              <a:rect l="l" t="t" r="r" b="b"/>
              <a:pathLst>
                <a:path w="1229048" h="1114818">
                  <a:moveTo>
                    <a:pt x="0" y="0"/>
                  </a:moveTo>
                  <a:lnTo>
                    <a:pt x="1229048" y="0"/>
                  </a:lnTo>
                  <a:lnTo>
                    <a:pt x="1229048" y="1114818"/>
                  </a:lnTo>
                  <a:lnTo>
                    <a:pt x="0" y="1114818"/>
                  </a:lnTo>
                  <a:lnTo>
                    <a:pt x="0" y="0"/>
                  </a:lnTo>
                  <a:close/>
                </a:path>
              </a:pathLst>
            </a:custGeom>
            <a:blipFill>
              <a:blip r:embed="rId3"/>
              <a:stretch>
                <a:fillRect l="-5862" r="-5861"/>
              </a:stretch>
            </a:blipFill>
          </p:spPr>
          <p:txBody>
            <a:bodyPr/>
            <a:lstStyle/>
            <a:p>
              <a:endParaRPr lang="en-US"/>
            </a:p>
          </p:txBody>
        </p:sp>
      </p:grpSp>
      <p:grpSp>
        <p:nvGrpSpPr>
          <p:cNvPr id="9" name="Group 9"/>
          <p:cNvGrpSpPr/>
          <p:nvPr/>
        </p:nvGrpSpPr>
        <p:grpSpPr>
          <a:xfrm>
            <a:off x="5614962" y="2653579"/>
            <a:ext cx="3348152" cy="2174399"/>
            <a:chOff x="0" y="0"/>
            <a:chExt cx="812800" cy="527859"/>
          </a:xfrm>
        </p:grpSpPr>
        <p:sp>
          <p:nvSpPr>
            <p:cNvPr id="10" name="Freeform 10"/>
            <p:cNvSpPr/>
            <p:nvPr/>
          </p:nvSpPr>
          <p:spPr>
            <a:xfrm>
              <a:off x="0" y="0"/>
              <a:ext cx="812800" cy="527859"/>
            </a:xfrm>
            <a:custGeom>
              <a:avLst/>
              <a:gdLst/>
              <a:ahLst/>
              <a:cxnLst/>
              <a:rect l="l" t="t" r="r" b="b"/>
              <a:pathLst>
                <a:path w="812800" h="527859">
                  <a:moveTo>
                    <a:pt x="0" y="0"/>
                  </a:moveTo>
                  <a:lnTo>
                    <a:pt x="812800" y="0"/>
                  </a:lnTo>
                  <a:lnTo>
                    <a:pt x="812800" y="527859"/>
                  </a:lnTo>
                  <a:lnTo>
                    <a:pt x="0" y="527859"/>
                  </a:lnTo>
                  <a:close/>
                </a:path>
              </a:pathLst>
            </a:custGeom>
            <a:ln w="38100" cap="sq">
              <a:solidFill>
                <a:srgbClr val="007F6E"/>
              </a:solidFill>
              <a:prstDash val="sysDot"/>
              <a:miter/>
            </a:ln>
          </p:spPr>
          <p:txBody>
            <a:bodyPr/>
            <a:lstStyle/>
            <a:p>
              <a:endParaRPr lang="en-US"/>
            </a:p>
          </p:txBody>
        </p:sp>
        <p:sp>
          <p:nvSpPr>
            <p:cNvPr id="11" name="TextBox 11"/>
            <p:cNvSpPr txBox="1"/>
            <p:nvPr/>
          </p:nvSpPr>
          <p:spPr>
            <a:xfrm>
              <a:off x="0" y="0"/>
              <a:ext cx="812800" cy="527859"/>
            </a:xfrm>
            <a:prstGeom prst="rect">
              <a:avLst/>
            </a:prstGeom>
          </p:spPr>
          <p:txBody>
            <a:bodyPr lIns="50800" tIns="50800" rIns="50800" bIns="50800" rtlCol="0" anchor="ctr"/>
            <a:lstStyle/>
            <a:p>
              <a:pPr algn="ctr">
                <a:lnSpc>
                  <a:spcPts val="2235"/>
                </a:lnSpc>
              </a:pPr>
              <a:endParaRPr/>
            </a:p>
          </p:txBody>
        </p:sp>
      </p:grpSp>
      <p:sp>
        <p:nvSpPr>
          <p:cNvPr id="12" name="Freeform 12"/>
          <p:cNvSpPr/>
          <p:nvPr/>
        </p:nvSpPr>
        <p:spPr>
          <a:xfrm>
            <a:off x="9293652" y="3449229"/>
            <a:ext cx="671957" cy="747918"/>
          </a:xfrm>
          <a:custGeom>
            <a:avLst/>
            <a:gdLst/>
            <a:ahLst/>
            <a:cxnLst/>
            <a:rect l="l" t="t" r="r" b="b"/>
            <a:pathLst>
              <a:path w="671957" h="747918">
                <a:moveTo>
                  <a:pt x="0" y="0"/>
                </a:moveTo>
                <a:lnTo>
                  <a:pt x="671957" y="0"/>
                </a:lnTo>
                <a:lnTo>
                  <a:pt x="671957" y="747917"/>
                </a:lnTo>
                <a:lnTo>
                  <a:pt x="0" y="747917"/>
                </a:lnTo>
                <a:lnTo>
                  <a:pt x="0" y="0"/>
                </a:lnTo>
                <a:close/>
              </a:path>
            </a:pathLst>
          </a:custGeom>
          <a:blipFill>
            <a:blip r:embed="rId4">
              <a:alphaModFix amt="64000"/>
            </a:blip>
            <a:stretch>
              <a:fillRect/>
            </a:stretch>
          </a:blipFill>
        </p:spPr>
        <p:txBody>
          <a:bodyPr/>
          <a:lstStyle/>
          <a:p>
            <a:endParaRPr lang="en-US"/>
          </a:p>
        </p:txBody>
      </p:sp>
      <p:grpSp>
        <p:nvGrpSpPr>
          <p:cNvPr id="13" name="Group 13"/>
          <p:cNvGrpSpPr/>
          <p:nvPr/>
        </p:nvGrpSpPr>
        <p:grpSpPr>
          <a:xfrm>
            <a:off x="10389295" y="2641187"/>
            <a:ext cx="6411847" cy="2174399"/>
            <a:chOff x="0" y="0"/>
            <a:chExt cx="1556545" cy="527859"/>
          </a:xfrm>
        </p:grpSpPr>
        <p:sp>
          <p:nvSpPr>
            <p:cNvPr id="14" name="Freeform 14"/>
            <p:cNvSpPr/>
            <p:nvPr/>
          </p:nvSpPr>
          <p:spPr>
            <a:xfrm>
              <a:off x="0" y="0"/>
              <a:ext cx="1556545" cy="527859"/>
            </a:xfrm>
            <a:custGeom>
              <a:avLst/>
              <a:gdLst/>
              <a:ahLst/>
              <a:cxnLst/>
              <a:rect l="l" t="t" r="r" b="b"/>
              <a:pathLst>
                <a:path w="1556545" h="527859">
                  <a:moveTo>
                    <a:pt x="0" y="0"/>
                  </a:moveTo>
                  <a:lnTo>
                    <a:pt x="1556545" y="0"/>
                  </a:lnTo>
                  <a:lnTo>
                    <a:pt x="1556545" y="527859"/>
                  </a:lnTo>
                  <a:lnTo>
                    <a:pt x="0" y="527859"/>
                  </a:lnTo>
                  <a:close/>
                </a:path>
              </a:pathLst>
            </a:custGeom>
            <a:solidFill>
              <a:srgbClr val="CBE5DF"/>
            </a:solidFill>
          </p:spPr>
          <p:txBody>
            <a:bodyPr/>
            <a:lstStyle/>
            <a:p>
              <a:endParaRPr lang="en-US"/>
            </a:p>
          </p:txBody>
        </p:sp>
        <p:sp>
          <p:nvSpPr>
            <p:cNvPr id="15" name="TextBox 15"/>
            <p:cNvSpPr txBox="1"/>
            <p:nvPr/>
          </p:nvSpPr>
          <p:spPr>
            <a:xfrm>
              <a:off x="0" y="0"/>
              <a:ext cx="1556545" cy="527859"/>
            </a:xfrm>
            <a:prstGeom prst="rect">
              <a:avLst/>
            </a:prstGeom>
          </p:spPr>
          <p:txBody>
            <a:bodyPr lIns="50800" tIns="50800" rIns="50800" bIns="50800" rtlCol="0" anchor="ctr"/>
            <a:lstStyle/>
            <a:p>
              <a:pPr algn="ctr">
                <a:lnSpc>
                  <a:spcPts val="2235"/>
                </a:lnSpc>
              </a:pPr>
              <a:endParaRPr/>
            </a:p>
          </p:txBody>
        </p:sp>
      </p:grpSp>
      <p:grpSp>
        <p:nvGrpSpPr>
          <p:cNvPr id="16" name="Group 16"/>
          <p:cNvGrpSpPr/>
          <p:nvPr/>
        </p:nvGrpSpPr>
        <p:grpSpPr>
          <a:xfrm>
            <a:off x="11408992" y="2871796"/>
            <a:ext cx="1270666" cy="1154866"/>
            <a:chOff x="0" y="0"/>
            <a:chExt cx="1022452" cy="929272"/>
          </a:xfrm>
        </p:grpSpPr>
        <p:sp>
          <p:nvSpPr>
            <p:cNvPr id="17" name="Freeform 17" descr="A green and black building with smoke stacks  AI-generated content may be incorrect."/>
            <p:cNvSpPr/>
            <p:nvPr/>
          </p:nvSpPr>
          <p:spPr>
            <a:xfrm>
              <a:off x="0" y="0"/>
              <a:ext cx="1022477" cy="929259"/>
            </a:xfrm>
            <a:custGeom>
              <a:avLst/>
              <a:gdLst/>
              <a:ahLst/>
              <a:cxnLst/>
              <a:rect l="l" t="t" r="r" b="b"/>
              <a:pathLst>
                <a:path w="1022477" h="929259">
                  <a:moveTo>
                    <a:pt x="0" y="0"/>
                  </a:moveTo>
                  <a:lnTo>
                    <a:pt x="1022477" y="0"/>
                  </a:lnTo>
                  <a:lnTo>
                    <a:pt x="1022477" y="929259"/>
                  </a:lnTo>
                  <a:lnTo>
                    <a:pt x="0" y="929259"/>
                  </a:lnTo>
                  <a:lnTo>
                    <a:pt x="0" y="0"/>
                  </a:lnTo>
                  <a:close/>
                </a:path>
              </a:pathLst>
            </a:custGeom>
            <a:blipFill>
              <a:blip r:embed="rId3"/>
              <a:stretch>
                <a:fillRect l="-5973" r="-5970" b="-1"/>
              </a:stretch>
            </a:blipFill>
          </p:spPr>
          <p:txBody>
            <a:bodyPr/>
            <a:lstStyle/>
            <a:p>
              <a:endParaRPr lang="en-US"/>
            </a:p>
          </p:txBody>
        </p:sp>
      </p:grpSp>
      <p:grpSp>
        <p:nvGrpSpPr>
          <p:cNvPr id="18" name="Group 18"/>
          <p:cNvGrpSpPr/>
          <p:nvPr/>
        </p:nvGrpSpPr>
        <p:grpSpPr>
          <a:xfrm>
            <a:off x="13186014" y="2871796"/>
            <a:ext cx="1270666" cy="1154866"/>
            <a:chOff x="0" y="0"/>
            <a:chExt cx="1022452" cy="929272"/>
          </a:xfrm>
        </p:grpSpPr>
        <p:sp>
          <p:nvSpPr>
            <p:cNvPr id="19" name="Freeform 19" descr="A green and black building with smoke stacks  AI-generated content may be incorrect."/>
            <p:cNvSpPr/>
            <p:nvPr/>
          </p:nvSpPr>
          <p:spPr>
            <a:xfrm>
              <a:off x="0" y="0"/>
              <a:ext cx="1022477" cy="929259"/>
            </a:xfrm>
            <a:custGeom>
              <a:avLst/>
              <a:gdLst/>
              <a:ahLst/>
              <a:cxnLst/>
              <a:rect l="l" t="t" r="r" b="b"/>
              <a:pathLst>
                <a:path w="1022477" h="929259">
                  <a:moveTo>
                    <a:pt x="0" y="0"/>
                  </a:moveTo>
                  <a:lnTo>
                    <a:pt x="1022477" y="0"/>
                  </a:lnTo>
                  <a:lnTo>
                    <a:pt x="1022477" y="929259"/>
                  </a:lnTo>
                  <a:lnTo>
                    <a:pt x="0" y="929259"/>
                  </a:lnTo>
                  <a:lnTo>
                    <a:pt x="0" y="0"/>
                  </a:lnTo>
                  <a:close/>
                </a:path>
              </a:pathLst>
            </a:custGeom>
            <a:blipFill>
              <a:blip r:embed="rId3"/>
              <a:stretch>
                <a:fillRect l="-5973" r="-5970" b="-1"/>
              </a:stretch>
            </a:blipFill>
          </p:spPr>
          <p:txBody>
            <a:bodyPr/>
            <a:lstStyle/>
            <a:p>
              <a:endParaRPr lang="en-US"/>
            </a:p>
          </p:txBody>
        </p:sp>
      </p:grpSp>
      <p:grpSp>
        <p:nvGrpSpPr>
          <p:cNvPr id="20" name="Group 20"/>
          <p:cNvGrpSpPr/>
          <p:nvPr/>
        </p:nvGrpSpPr>
        <p:grpSpPr>
          <a:xfrm>
            <a:off x="14963037" y="2871796"/>
            <a:ext cx="1270666" cy="1154866"/>
            <a:chOff x="0" y="0"/>
            <a:chExt cx="1022452" cy="929272"/>
          </a:xfrm>
        </p:grpSpPr>
        <p:sp>
          <p:nvSpPr>
            <p:cNvPr id="21" name="Freeform 21" descr="A green and black building with smoke stacks  AI-generated content may be incorrect."/>
            <p:cNvSpPr/>
            <p:nvPr/>
          </p:nvSpPr>
          <p:spPr>
            <a:xfrm>
              <a:off x="0" y="0"/>
              <a:ext cx="1022477" cy="929259"/>
            </a:xfrm>
            <a:custGeom>
              <a:avLst/>
              <a:gdLst/>
              <a:ahLst/>
              <a:cxnLst/>
              <a:rect l="l" t="t" r="r" b="b"/>
              <a:pathLst>
                <a:path w="1022477" h="929259">
                  <a:moveTo>
                    <a:pt x="0" y="0"/>
                  </a:moveTo>
                  <a:lnTo>
                    <a:pt x="1022477" y="0"/>
                  </a:lnTo>
                  <a:lnTo>
                    <a:pt x="1022477" y="929259"/>
                  </a:lnTo>
                  <a:lnTo>
                    <a:pt x="0" y="929259"/>
                  </a:lnTo>
                  <a:lnTo>
                    <a:pt x="0" y="0"/>
                  </a:lnTo>
                  <a:close/>
                </a:path>
              </a:pathLst>
            </a:custGeom>
            <a:blipFill>
              <a:blip r:embed="rId3"/>
              <a:stretch>
                <a:fillRect l="-5973" r="-5970" b="-1"/>
              </a:stretch>
            </a:blipFill>
          </p:spPr>
          <p:txBody>
            <a:bodyPr/>
            <a:lstStyle/>
            <a:p>
              <a:endParaRPr lang="en-US"/>
            </a:p>
          </p:txBody>
        </p:sp>
      </p:grpSp>
      <p:sp>
        <p:nvSpPr>
          <p:cNvPr id="22" name="Freeform 22"/>
          <p:cNvSpPr/>
          <p:nvPr/>
        </p:nvSpPr>
        <p:spPr>
          <a:xfrm>
            <a:off x="4551908" y="3473619"/>
            <a:ext cx="699137" cy="699137"/>
          </a:xfrm>
          <a:custGeom>
            <a:avLst/>
            <a:gdLst/>
            <a:ahLst/>
            <a:cxnLst/>
            <a:rect l="l" t="t" r="r" b="b"/>
            <a:pathLst>
              <a:path w="699137" h="699137">
                <a:moveTo>
                  <a:pt x="0" y="0"/>
                </a:moveTo>
                <a:lnTo>
                  <a:pt x="699137" y="0"/>
                </a:lnTo>
                <a:lnTo>
                  <a:pt x="699137" y="699137"/>
                </a:lnTo>
                <a:lnTo>
                  <a:pt x="0" y="69913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3" name="Group 23"/>
          <p:cNvGrpSpPr/>
          <p:nvPr/>
        </p:nvGrpSpPr>
        <p:grpSpPr>
          <a:xfrm>
            <a:off x="731260" y="2530626"/>
            <a:ext cx="671737" cy="942993"/>
            <a:chOff x="0" y="0"/>
            <a:chExt cx="163071" cy="228922"/>
          </a:xfrm>
        </p:grpSpPr>
        <p:sp>
          <p:nvSpPr>
            <p:cNvPr id="24" name="Freeform 24"/>
            <p:cNvSpPr/>
            <p:nvPr/>
          </p:nvSpPr>
          <p:spPr>
            <a:xfrm>
              <a:off x="0" y="0"/>
              <a:ext cx="163071" cy="228922"/>
            </a:xfrm>
            <a:custGeom>
              <a:avLst/>
              <a:gdLst/>
              <a:ahLst/>
              <a:cxnLst/>
              <a:rect l="l" t="t" r="r" b="b"/>
              <a:pathLst>
                <a:path w="163071" h="228922">
                  <a:moveTo>
                    <a:pt x="0" y="0"/>
                  </a:moveTo>
                  <a:lnTo>
                    <a:pt x="163071" y="0"/>
                  </a:lnTo>
                  <a:lnTo>
                    <a:pt x="163071" y="228922"/>
                  </a:lnTo>
                  <a:lnTo>
                    <a:pt x="0" y="228922"/>
                  </a:lnTo>
                  <a:close/>
                </a:path>
              </a:pathLst>
            </a:custGeom>
            <a:solidFill>
              <a:srgbClr val="FFFFFF"/>
            </a:solidFill>
          </p:spPr>
          <p:txBody>
            <a:bodyPr/>
            <a:lstStyle/>
            <a:p>
              <a:endParaRPr lang="en-US"/>
            </a:p>
          </p:txBody>
        </p:sp>
        <p:sp>
          <p:nvSpPr>
            <p:cNvPr id="25" name="TextBox 25"/>
            <p:cNvSpPr txBox="1"/>
            <p:nvPr/>
          </p:nvSpPr>
          <p:spPr>
            <a:xfrm>
              <a:off x="0" y="0"/>
              <a:ext cx="163071" cy="228922"/>
            </a:xfrm>
            <a:prstGeom prst="rect">
              <a:avLst/>
            </a:prstGeom>
          </p:spPr>
          <p:txBody>
            <a:bodyPr lIns="50800" tIns="50800" rIns="50800" bIns="50800" rtlCol="0" anchor="ctr"/>
            <a:lstStyle/>
            <a:p>
              <a:pPr algn="ctr">
                <a:lnSpc>
                  <a:spcPts val="2235"/>
                </a:lnSpc>
              </a:pPr>
              <a:endParaRPr/>
            </a:p>
          </p:txBody>
        </p:sp>
      </p:grpSp>
      <p:grpSp>
        <p:nvGrpSpPr>
          <p:cNvPr id="26" name="Group 26"/>
          <p:cNvGrpSpPr/>
          <p:nvPr/>
        </p:nvGrpSpPr>
        <p:grpSpPr>
          <a:xfrm>
            <a:off x="5282046" y="2541684"/>
            <a:ext cx="671737" cy="942993"/>
            <a:chOff x="0" y="0"/>
            <a:chExt cx="163071" cy="228922"/>
          </a:xfrm>
        </p:grpSpPr>
        <p:sp>
          <p:nvSpPr>
            <p:cNvPr id="27" name="Freeform 27"/>
            <p:cNvSpPr/>
            <p:nvPr/>
          </p:nvSpPr>
          <p:spPr>
            <a:xfrm>
              <a:off x="0" y="0"/>
              <a:ext cx="163071" cy="228922"/>
            </a:xfrm>
            <a:custGeom>
              <a:avLst/>
              <a:gdLst/>
              <a:ahLst/>
              <a:cxnLst/>
              <a:rect l="l" t="t" r="r" b="b"/>
              <a:pathLst>
                <a:path w="163071" h="228922">
                  <a:moveTo>
                    <a:pt x="0" y="0"/>
                  </a:moveTo>
                  <a:lnTo>
                    <a:pt x="163071" y="0"/>
                  </a:lnTo>
                  <a:lnTo>
                    <a:pt x="163071" y="228922"/>
                  </a:lnTo>
                  <a:lnTo>
                    <a:pt x="0" y="228922"/>
                  </a:lnTo>
                  <a:close/>
                </a:path>
              </a:pathLst>
            </a:custGeom>
            <a:solidFill>
              <a:srgbClr val="FFFFFF"/>
            </a:solidFill>
          </p:spPr>
          <p:txBody>
            <a:bodyPr/>
            <a:lstStyle/>
            <a:p>
              <a:endParaRPr lang="en-US"/>
            </a:p>
          </p:txBody>
        </p:sp>
        <p:sp>
          <p:nvSpPr>
            <p:cNvPr id="28" name="TextBox 28"/>
            <p:cNvSpPr txBox="1"/>
            <p:nvPr/>
          </p:nvSpPr>
          <p:spPr>
            <a:xfrm>
              <a:off x="0" y="0"/>
              <a:ext cx="163071" cy="228922"/>
            </a:xfrm>
            <a:prstGeom prst="rect">
              <a:avLst/>
            </a:prstGeom>
          </p:spPr>
          <p:txBody>
            <a:bodyPr lIns="50800" tIns="50800" rIns="50800" bIns="50800" rtlCol="0" anchor="ctr"/>
            <a:lstStyle/>
            <a:p>
              <a:pPr algn="ctr">
                <a:lnSpc>
                  <a:spcPts val="2235"/>
                </a:lnSpc>
              </a:pPr>
              <a:endParaRPr/>
            </a:p>
          </p:txBody>
        </p:sp>
      </p:grpSp>
      <p:grpSp>
        <p:nvGrpSpPr>
          <p:cNvPr id="29" name="Group 29"/>
          <p:cNvGrpSpPr/>
          <p:nvPr/>
        </p:nvGrpSpPr>
        <p:grpSpPr>
          <a:xfrm>
            <a:off x="278719" y="5418126"/>
            <a:ext cx="8954720" cy="1107564"/>
            <a:chOff x="0" y="0"/>
            <a:chExt cx="2588753" cy="320190"/>
          </a:xfrm>
        </p:grpSpPr>
        <p:sp>
          <p:nvSpPr>
            <p:cNvPr id="30" name="Freeform 30"/>
            <p:cNvSpPr/>
            <p:nvPr/>
          </p:nvSpPr>
          <p:spPr>
            <a:xfrm>
              <a:off x="0" y="0"/>
              <a:ext cx="2588753" cy="320190"/>
            </a:xfrm>
            <a:custGeom>
              <a:avLst/>
              <a:gdLst/>
              <a:ahLst/>
              <a:cxnLst/>
              <a:rect l="l" t="t" r="r" b="b"/>
              <a:pathLst>
                <a:path w="2588753" h="320190">
                  <a:moveTo>
                    <a:pt x="0" y="0"/>
                  </a:moveTo>
                  <a:lnTo>
                    <a:pt x="2588753" y="0"/>
                  </a:lnTo>
                  <a:lnTo>
                    <a:pt x="2588753" y="320190"/>
                  </a:lnTo>
                  <a:lnTo>
                    <a:pt x="0" y="320190"/>
                  </a:lnTo>
                  <a:close/>
                </a:path>
              </a:pathLst>
            </a:custGeom>
            <a:solidFill>
              <a:srgbClr val="007F6E"/>
            </a:solidFill>
          </p:spPr>
          <p:txBody>
            <a:bodyPr/>
            <a:lstStyle/>
            <a:p>
              <a:endParaRPr lang="en-US"/>
            </a:p>
          </p:txBody>
        </p:sp>
        <p:sp>
          <p:nvSpPr>
            <p:cNvPr id="31" name="TextBox 31"/>
            <p:cNvSpPr txBox="1"/>
            <p:nvPr/>
          </p:nvSpPr>
          <p:spPr>
            <a:xfrm>
              <a:off x="0" y="0"/>
              <a:ext cx="2588753" cy="320190"/>
            </a:xfrm>
            <a:prstGeom prst="rect">
              <a:avLst/>
            </a:prstGeom>
          </p:spPr>
          <p:txBody>
            <a:bodyPr lIns="50800" tIns="50800" rIns="50800" bIns="50800" rtlCol="0" anchor="ctr"/>
            <a:lstStyle/>
            <a:p>
              <a:pPr algn="ctr">
                <a:lnSpc>
                  <a:spcPts val="2235"/>
                </a:lnSpc>
              </a:pPr>
              <a:endParaRPr/>
            </a:p>
          </p:txBody>
        </p:sp>
      </p:grpSp>
      <p:grpSp>
        <p:nvGrpSpPr>
          <p:cNvPr id="32" name="Group 32"/>
          <p:cNvGrpSpPr/>
          <p:nvPr/>
        </p:nvGrpSpPr>
        <p:grpSpPr>
          <a:xfrm>
            <a:off x="10230898" y="2400299"/>
            <a:ext cx="894999" cy="942993"/>
            <a:chOff x="0" y="0"/>
            <a:chExt cx="217271" cy="228922"/>
          </a:xfrm>
        </p:grpSpPr>
        <p:sp>
          <p:nvSpPr>
            <p:cNvPr id="33" name="Freeform 33"/>
            <p:cNvSpPr/>
            <p:nvPr/>
          </p:nvSpPr>
          <p:spPr>
            <a:xfrm>
              <a:off x="0" y="0"/>
              <a:ext cx="217271" cy="228922"/>
            </a:xfrm>
            <a:custGeom>
              <a:avLst/>
              <a:gdLst/>
              <a:ahLst/>
              <a:cxnLst/>
              <a:rect l="l" t="t" r="r" b="b"/>
              <a:pathLst>
                <a:path w="217271" h="228922">
                  <a:moveTo>
                    <a:pt x="0" y="0"/>
                  </a:moveTo>
                  <a:lnTo>
                    <a:pt x="217271" y="0"/>
                  </a:lnTo>
                  <a:lnTo>
                    <a:pt x="217271" y="228922"/>
                  </a:lnTo>
                  <a:lnTo>
                    <a:pt x="0" y="228922"/>
                  </a:lnTo>
                  <a:close/>
                </a:path>
              </a:pathLst>
            </a:custGeom>
            <a:solidFill>
              <a:srgbClr val="FFFFFF"/>
            </a:solidFill>
          </p:spPr>
          <p:txBody>
            <a:bodyPr/>
            <a:lstStyle/>
            <a:p>
              <a:endParaRPr lang="en-US"/>
            </a:p>
          </p:txBody>
        </p:sp>
        <p:sp>
          <p:nvSpPr>
            <p:cNvPr id="34" name="TextBox 34"/>
            <p:cNvSpPr txBox="1"/>
            <p:nvPr/>
          </p:nvSpPr>
          <p:spPr>
            <a:xfrm>
              <a:off x="0" y="0"/>
              <a:ext cx="217271" cy="228922"/>
            </a:xfrm>
            <a:prstGeom prst="rect">
              <a:avLst/>
            </a:prstGeom>
          </p:spPr>
          <p:txBody>
            <a:bodyPr lIns="50800" tIns="50800" rIns="50800" bIns="50800" rtlCol="0" anchor="ctr"/>
            <a:lstStyle/>
            <a:p>
              <a:pPr algn="ctr">
                <a:lnSpc>
                  <a:spcPts val="2235"/>
                </a:lnSpc>
              </a:pPr>
              <a:endParaRPr/>
            </a:p>
          </p:txBody>
        </p:sp>
      </p:grpSp>
      <p:grpSp>
        <p:nvGrpSpPr>
          <p:cNvPr id="35" name="Group 35"/>
          <p:cNvGrpSpPr/>
          <p:nvPr/>
        </p:nvGrpSpPr>
        <p:grpSpPr>
          <a:xfrm rot="5400000">
            <a:off x="16629184" y="5409182"/>
            <a:ext cx="1746429" cy="1118290"/>
            <a:chOff x="0" y="0"/>
            <a:chExt cx="812800" cy="520460"/>
          </a:xfrm>
        </p:grpSpPr>
        <p:sp>
          <p:nvSpPr>
            <p:cNvPr id="36" name="Freeform 36"/>
            <p:cNvSpPr/>
            <p:nvPr/>
          </p:nvSpPr>
          <p:spPr>
            <a:xfrm>
              <a:off x="0" y="0"/>
              <a:ext cx="812800" cy="520460"/>
            </a:xfrm>
            <a:custGeom>
              <a:avLst/>
              <a:gdLst/>
              <a:ahLst/>
              <a:cxnLst/>
              <a:rect l="l" t="t" r="r" b="b"/>
              <a:pathLst>
                <a:path w="812800" h="520460">
                  <a:moveTo>
                    <a:pt x="406400" y="0"/>
                  </a:moveTo>
                  <a:lnTo>
                    <a:pt x="812800" y="520460"/>
                  </a:lnTo>
                  <a:lnTo>
                    <a:pt x="0" y="520460"/>
                  </a:lnTo>
                  <a:lnTo>
                    <a:pt x="406400" y="0"/>
                  </a:lnTo>
                  <a:close/>
                </a:path>
              </a:pathLst>
            </a:custGeom>
            <a:solidFill>
              <a:srgbClr val="007F6E"/>
            </a:solidFill>
          </p:spPr>
          <p:txBody>
            <a:bodyPr/>
            <a:lstStyle/>
            <a:p>
              <a:endParaRPr lang="en-US"/>
            </a:p>
          </p:txBody>
        </p:sp>
        <p:sp>
          <p:nvSpPr>
            <p:cNvPr id="37" name="TextBox 37"/>
            <p:cNvSpPr txBox="1"/>
            <p:nvPr/>
          </p:nvSpPr>
          <p:spPr>
            <a:xfrm>
              <a:off x="127000" y="241642"/>
              <a:ext cx="558800" cy="241642"/>
            </a:xfrm>
            <a:prstGeom prst="rect">
              <a:avLst/>
            </a:prstGeom>
          </p:spPr>
          <p:txBody>
            <a:bodyPr lIns="50800" tIns="50800" rIns="50800" bIns="50800" rtlCol="0" anchor="ctr"/>
            <a:lstStyle/>
            <a:p>
              <a:pPr algn="ctr">
                <a:lnSpc>
                  <a:spcPts val="2235"/>
                </a:lnSpc>
              </a:pPr>
              <a:endParaRPr/>
            </a:p>
          </p:txBody>
        </p:sp>
      </p:grpSp>
      <p:grpSp>
        <p:nvGrpSpPr>
          <p:cNvPr id="38" name="Group 38"/>
          <p:cNvGrpSpPr/>
          <p:nvPr/>
        </p:nvGrpSpPr>
        <p:grpSpPr>
          <a:xfrm>
            <a:off x="810" y="5193510"/>
            <a:ext cx="1556796" cy="1556796"/>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B2A5"/>
            </a:solidFill>
            <a:ln w="161925" cap="sq">
              <a:solidFill>
                <a:srgbClr val="FFFFFF"/>
              </a:solidFill>
              <a:prstDash val="solid"/>
              <a:miter/>
            </a:ln>
          </p:spPr>
          <p:txBody>
            <a:bodyPr/>
            <a:lstStyle/>
            <a:p>
              <a:endParaRPr lang="en-US"/>
            </a:p>
          </p:txBody>
        </p:sp>
        <p:sp>
          <p:nvSpPr>
            <p:cNvPr id="40" name="TextBox 40"/>
            <p:cNvSpPr txBox="1"/>
            <p:nvPr/>
          </p:nvSpPr>
          <p:spPr>
            <a:xfrm>
              <a:off x="76200" y="76200"/>
              <a:ext cx="660400" cy="660400"/>
            </a:xfrm>
            <a:prstGeom prst="rect">
              <a:avLst/>
            </a:prstGeom>
          </p:spPr>
          <p:txBody>
            <a:bodyPr lIns="50800" tIns="50800" rIns="50800" bIns="50800" rtlCol="0" anchor="ctr"/>
            <a:lstStyle/>
            <a:p>
              <a:pPr algn="ctr">
                <a:lnSpc>
                  <a:spcPts val="2235"/>
                </a:lnSpc>
              </a:pPr>
              <a:endParaRPr/>
            </a:p>
          </p:txBody>
        </p:sp>
      </p:grpSp>
      <p:grpSp>
        <p:nvGrpSpPr>
          <p:cNvPr id="41" name="Group 41"/>
          <p:cNvGrpSpPr/>
          <p:nvPr/>
        </p:nvGrpSpPr>
        <p:grpSpPr>
          <a:xfrm>
            <a:off x="9382414" y="5414545"/>
            <a:ext cx="7881933" cy="1107564"/>
            <a:chOff x="0" y="0"/>
            <a:chExt cx="2278618" cy="320190"/>
          </a:xfrm>
        </p:grpSpPr>
        <p:sp>
          <p:nvSpPr>
            <p:cNvPr id="42" name="Freeform 42"/>
            <p:cNvSpPr/>
            <p:nvPr/>
          </p:nvSpPr>
          <p:spPr>
            <a:xfrm>
              <a:off x="0" y="0"/>
              <a:ext cx="2278618" cy="320190"/>
            </a:xfrm>
            <a:custGeom>
              <a:avLst/>
              <a:gdLst/>
              <a:ahLst/>
              <a:cxnLst/>
              <a:rect l="l" t="t" r="r" b="b"/>
              <a:pathLst>
                <a:path w="2278618" h="320190">
                  <a:moveTo>
                    <a:pt x="0" y="0"/>
                  </a:moveTo>
                  <a:lnTo>
                    <a:pt x="2278618" y="0"/>
                  </a:lnTo>
                  <a:lnTo>
                    <a:pt x="2278618" y="320190"/>
                  </a:lnTo>
                  <a:lnTo>
                    <a:pt x="0" y="320190"/>
                  </a:lnTo>
                  <a:close/>
                </a:path>
              </a:pathLst>
            </a:custGeom>
            <a:solidFill>
              <a:srgbClr val="007F6E"/>
            </a:solidFill>
          </p:spPr>
          <p:txBody>
            <a:bodyPr/>
            <a:lstStyle/>
            <a:p>
              <a:endParaRPr lang="en-US"/>
            </a:p>
          </p:txBody>
        </p:sp>
        <p:sp>
          <p:nvSpPr>
            <p:cNvPr id="43" name="TextBox 43"/>
            <p:cNvSpPr txBox="1"/>
            <p:nvPr/>
          </p:nvSpPr>
          <p:spPr>
            <a:xfrm>
              <a:off x="0" y="0"/>
              <a:ext cx="2278618" cy="320190"/>
            </a:xfrm>
            <a:prstGeom prst="rect">
              <a:avLst/>
            </a:prstGeom>
          </p:spPr>
          <p:txBody>
            <a:bodyPr lIns="50800" tIns="50800" rIns="50800" bIns="50800" rtlCol="0" anchor="ctr"/>
            <a:lstStyle/>
            <a:p>
              <a:pPr algn="ctr">
                <a:lnSpc>
                  <a:spcPts val="2235"/>
                </a:lnSpc>
              </a:pPr>
              <a:endParaRPr/>
            </a:p>
          </p:txBody>
        </p:sp>
      </p:grpSp>
      <p:grpSp>
        <p:nvGrpSpPr>
          <p:cNvPr id="44" name="Group 44"/>
          <p:cNvGrpSpPr/>
          <p:nvPr/>
        </p:nvGrpSpPr>
        <p:grpSpPr>
          <a:xfrm>
            <a:off x="9655098" y="5189928"/>
            <a:ext cx="1556796" cy="1556796"/>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B2A5"/>
            </a:solidFill>
            <a:ln w="161925" cap="sq">
              <a:solidFill>
                <a:srgbClr val="FFFFFF"/>
              </a:solidFill>
              <a:prstDash val="solid"/>
              <a:miter/>
            </a:ln>
          </p:spPr>
          <p:txBody>
            <a:bodyPr/>
            <a:lstStyle/>
            <a:p>
              <a:endParaRPr lang="en-US"/>
            </a:p>
          </p:txBody>
        </p:sp>
        <p:sp>
          <p:nvSpPr>
            <p:cNvPr id="46" name="TextBox 46"/>
            <p:cNvSpPr txBox="1"/>
            <p:nvPr/>
          </p:nvSpPr>
          <p:spPr>
            <a:xfrm>
              <a:off x="76200" y="76200"/>
              <a:ext cx="660400" cy="660400"/>
            </a:xfrm>
            <a:prstGeom prst="rect">
              <a:avLst/>
            </a:prstGeom>
          </p:spPr>
          <p:txBody>
            <a:bodyPr lIns="50800" tIns="50800" rIns="50800" bIns="50800" rtlCol="0" anchor="ctr"/>
            <a:lstStyle/>
            <a:p>
              <a:pPr algn="ctr">
                <a:lnSpc>
                  <a:spcPts val="2235"/>
                </a:lnSpc>
              </a:pPr>
              <a:endParaRPr/>
            </a:p>
          </p:txBody>
        </p:sp>
      </p:grpSp>
      <p:grpSp>
        <p:nvGrpSpPr>
          <p:cNvPr id="47" name="Group 47"/>
          <p:cNvGrpSpPr/>
          <p:nvPr/>
        </p:nvGrpSpPr>
        <p:grpSpPr>
          <a:xfrm>
            <a:off x="13547561" y="5193510"/>
            <a:ext cx="1556796" cy="1556796"/>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B2A5"/>
            </a:solidFill>
            <a:ln w="161925" cap="sq">
              <a:solidFill>
                <a:srgbClr val="FFFFFF"/>
              </a:solidFill>
              <a:prstDash val="solid"/>
              <a:miter/>
            </a:ln>
          </p:spPr>
          <p:txBody>
            <a:bodyPr/>
            <a:lstStyle/>
            <a:p>
              <a:endParaRPr lang="en-US"/>
            </a:p>
          </p:txBody>
        </p:sp>
        <p:sp>
          <p:nvSpPr>
            <p:cNvPr id="49" name="TextBox 49"/>
            <p:cNvSpPr txBox="1"/>
            <p:nvPr/>
          </p:nvSpPr>
          <p:spPr>
            <a:xfrm>
              <a:off x="76200" y="76200"/>
              <a:ext cx="660400" cy="660400"/>
            </a:xfrm>
            <a:prstGeom prst="rect">
              <a:avLst/>
            </a:prstGeom>
          </p:spPr>
          <p:txBody>
            <a:bodyPr lIns="50800" tIns="50800" rIns="50800" bIns="50800" rtlCol="0" anchor="ctr"/>
            <a:lstStyle/>
            <a:p>
              <a:pPr algn="ctr">
                <a:lnSpc>
                  <a:spcPts val="2235"/>
                </a:lnSpc>
              </a:pPr>
              <a:endParaRPr/>
            </a:p>
          </p:txBody>
        </p:sp>
      </p:grpSp>
      <p:grpSp>
        <p:nvGrpSpPr>
          <p:cNvPr id="50" name="Group 50"/>
          <p:cNvGrpSpPr/>
          <p:nvPr/>
        </p:nvGrpSpPr>
        <p:grpSpPr>
          <a:xfrm>
            <a:off x="1335229" y="7015882"/>
            <a:ext cx="4385609" cy="887839"/>
            <a:chOff x="0" y="0"/>
            <a:chExt cx="5697585" cy="1153440"/>
          </a:xfrm>
        </p:grpSpPr>
        <p:sp>
          <p:nvSpPr>
            <p:cNvPr id="51" name="Freeform 51"/>
            <p:cNvSpPr/>
            <p:nvPr/>
          </p:nvSpPr>
          <p:spPr>
            <a:xfrm>
              <a:off x="0" y="0"/>
              <a:ext cx="5697585" cy="1153441"/>
            </a:xfrm>
            <a:custGeom>
              <a:avLst/>
              <a:gdLst/>
              <a:ahLst/>
              <a:cxnLst/>
              <a:rect l="l" t="t" r="r" b="b"/>
              <a:pathLst>
                <a:path w="5697585" h="1153441">
                  <a:moveTo>
                    <a:pt x="0" y="0"/>
                  </a:moveTo>
                  <a:lnTo>
                    <a:pt x="5697585" y="0"/>
                  </a:lnTo>
                  <a:lnTo>
                    <a:pt x="5697585" y="1153441"/>
                  </a:lnTo>
                  <a:lnTo>
                    <a:pt x="0" y="1153441"/>
                  </a:lnTo>
                  <a:close/>
                </a:path>
              </a:pathLst>
            </a:custGeom>
            <a:blipFill>
              <a:blip r:embed="rId6">
                <a:alphaModFix amt="0"/>
              </a:blip>
              <a:stretch>
                <a:fillRect t="-96368" r="-52072" b="-96368"/>
              </a:stretch>
            </a:blipFill>
          </p:spPr>
          <p:txBody>
            <a:bodyPr/>
            <a:lstStyle/>
            <a:p>
              <a:endParaRPr lang="en-US"/>
            </a:p>
          </p:txBody>
        </p:sp>
        <p:sp>
          <p:nvSpPr>
            <p:cNvPr id="52" name="TextBox 52"/>
            <p:cNvSpPr txBox="1"/>
            <p:nvPr/>
          </p:nvSpPr>
          <p:spPr>
            <a:xfrm>
              <a:off x="0" y="-9525"/>
              <a:ext cx="5697585" cy="1162965"/>
            </a:xfrm>
            <a:prstGeom prst="rect">
              <a:avLst/>
            </a:prstGeom>
          </p:spPr>
          <p:txBody>
            <a:bodyPr lIns="0" tIns="0" rIns="0" bIns="0" rtlCol="0" anchor="ctr"/>
            <a:lstStyle/>
            <a:p>
              <a:pPr algn="l">
                <a:lnSpc>
                  <a:spcPts val="1859"/>
                </a:lnSpc>
              </a:pPr>
              <a:r>
                <a:rPr lang="en-US" sz="1549" b="1">
                  <a:solidFill>
                    <a:srgbClr val="000000"/>
                  </a:solidFill>
                  <a:latin typeface="Montserrat Bold"/>
                  <a:ea typeface="Montserrat Bold"/>
                  <a:cs typeface="Montserrat Bold"/>
                  <a:sym typeface="Montserrat Bold"/>
                </a:rPr>
                <a:t>Long-term strategic partnership </a:t>
              </a:r>
              <a:r>
                <a:rPr lang="en-US" sz="1549">
                  <a:solidFill>
                    <a:srgbClr val="000000"/>
                  </a:solidFill>
                  <a:latin typeface="Montserrat"/>
                  <a:ea typeface="Montserrat"/>
                  <a:cs typeface="Montserrat"/>
                  <a:sym typeface="Montserrat"/>
                </a:rPr>
                <a:t>covering</a:t>
              </a:r>
            </a:p>
            <a:p>
              <a:pPr algn="l">
                <a:lnSpc>
                  <a:spcPts val="1859"/>
                </a:lnSpc>
              </a:pPr>
              <a:r>
                <a:rPr lang="en-US" sz="1549">
                  <a:solidFill>
                    <a:srgbClr val="000000"/>
                  </a:solidFill>
                  <a:latin typeface="Montserrat"/>
                  <a:ea typeface="Montserrat"/>
                  <a:cs typeface="Montserrat"/>
                  <a:sym typeface="Montserrat"/>
                </a:rPr>
                <a:t>12 GWh per year signed with the Renault Group</a:t>
              </a:r>
            </a:p>
          </p:txBody>
        </p:sp>
      </p:grpSp>
      <p:sp>
        <p:nvSpPr>
          <p:cNvPr id="53" name="Freeform 53"/>
          <p:cNvSpPr/>
          <p:nvPr/>
        </p:nvSpPr>
        <p:spPr>
          <a:xfrm>
            <a:off x="435220" y="6902707"/>
            <a:ext cx="691528" cy="1001014"/>
          </a:xfrm>
          <a:custGeom>
            <a:avLst/>
            <a:gdLst/>
            <a:ahLst/>
            <a:cxnLst/>
            <a:rect l="l" t="t" r="r" b="b"/>
            <a:pathLst>
              <a:path w="691528" h="1001014">
                <a:moveTo>
                  <a:pt x="0" y="0"/>
                </a:moveTo>
                <a:lnTo>
                  <a:pt x="691528" y="0"/>
                </a:lnTo>
                <a:lnTo>
                  <a:pt x="691528" y="1001013"/>
                </a:lnTo>
                <a:lnTo>
                  <a:pt x="0" y="1001013"/>
                </a:lnTo>
                <a:lnTo>
                  <a:pt x="0" y="0"/>
                </a:lnTo>
                <a:close/>
              </a:path>
            </a:pathLst>
          </a:custGeom>
          <a:blipFill>
            <a:blip r:embed="rId7"/>
            <a:stretch>
              <a:fillRect l="-52491" t="-21525" r="-52491" b="-20082"/>
            </a:stretch>
          </a:blipFill>
        </p:spPr>
        <p:txBody>
          <a:bodyPr/>
          <a:lstStyle/>
          <a:p>
            <a:endParaRPr lang="en-US"/>
          </a:p>
        </p:txBody>
      </p:sp>
      <p:grpSp>
        <p:nvGrpSpPr>
          <p:cNvPr id="54" name="Group 54"/>
          <p:cNvGrpSpPr/>
          <p:nvPr/>
        </p:nvGrpSpPr>
        <p:grpSpPr>
          <a:xfrm>
            <a:off x="1335229" y="8243888"/>
            <a:ext cx="4385609" cy="1014412"/>
            <a:chOff x="0" y="0"/>
            <a:chExt cx="5697585" cy="1317878"/>
          </a:xfrm>
        </p:grpSpPr>
        <p:sp>
          <p:nvSpPr>
            <p:cNvPr id="55" name="Freeform 55"/>
            <p:cNvSpPr/>
            <p:nvPr/>
          </p:nvSpPr>
          <p:spPr>
            <a:xfrm>
              <a:off x="0" y="0"/>
              <a:ext cx="5697585" cy="1317878"/>
            </a:xfrm>
            <a:custGeom>
              <a:avLst/>
              <a:gdLst/>
              <a:ahLst/>
              <a:cxnLst/>
              <a:rect l="l" t="t" r="r" b="b"/>
              <a:pathLst>
                <a:path w="5697585" h="1317878">
                  <a:moveTo>
                    <a:pt x="0" y="0"/>
                  </a:moveTo>
                  <a:lnTo>
                    <a:pt x="5697585" y="0"/>
                  </a:lnTo>
                  <a:lnTo>
                    <a:pt x="5697585" y="1317878"/>
                  </a:lnTo>
                  <a:lnTo>
                    <a:pt x="0" y="1317878"/>
                  </a:lnTo>
                  <a:close/>
                </a:path>
              </a:pathLst>
            </a:custGeom>
            <a:blipFill>
              <a:blip r:embed="rId6">
                <a:alphaModFix amt="0"/>
              </a:blip>
              <a:stretch>
                <a:fillRect t="-84344" r="-52072" b="-71866"/>
              </a:stretch>
            </a:blipFill>
          </p:spPr>
          <p:txBody>
            <a:bodyPr/>
            <a:lstStyle/>
            <a:p>
              <a:endParaRPr lang="en-US"/>
            </a:p>
          </p:txBody>
        </p:sp>
        <p:sp>
          <p:nvSpPr>
            <p:cNvPr id="56" name="TextBox 56"/>
            <p:cNvSpPr txBox="1"/>
            <p:nvPr/>
          </p:nvSpPr>
          <p:spPr>
            <a:xfrm>
              <a:off x="0" y="-9525"/>
              <a:ext cx="5697585" cy="1327403"/>
            </a:xfrm>
            <a:prstGeom prst="rect">
              <a:avLst/>
            </a:prstGeom>
          </p:spPr>
          <p:txBody>
            <a:bodyPr lIns="0" tIns="0" rIns="0" bIns="0" rtlCol="0" anchor="ctr"/>
            <a:lstStyle/>
            <a:p>
              <a:pPr algn="l">
                <a:lnSpc>
                  <a:spcPts val="1859"/>
                </a:lnSpc>
              </a:pPr>
              <a:r>
                <a:rPr lang="en-US" sz="1549" b="1">
                  <a:solidFill>
                    <a:srgbClr val="000000"/>
                  </a:solidFill>
                  <a:latin typeface="Montserrat Bold"/>
                  <a:ea typeface="Montserrat Bold"/>
                  <a:cs typeface="Montserrat Bold"/>
                  <a:sym typeface="Montserrat Bold"/>
                </a:rPr>
                <a:t>VIC manufactures and delivers cells</a:t>
              </a:r>
            </a:p>
            <a:p>
              <a:pPr algn="l">
                <a:lnSpc>
                  <a:spcPts val="1859"/>
                </a:lnSpc>
              </a:pPr>
              <a:r>
                <a:rPr lang="en-US" sz="1549">
                  <a:solidFill>
                    <a:srgbClr val="000000"/>
                  </a:solidFill>
                  <a:latin typeface="Montserrat"/>
                  <a:ea typeface="Montserrat"/>
                  <a:cs typeface="Montserrat"/>
                  <a:sym typeface="Montserrat"/>
                </a:rPr>
                <a:t>assembled into modules to the Gigafactory​</a:t>
              </a:r>
            </a:p>
            <a:p>
              <a:pPr algn="l">
                <a:lnSpc>
                  <a:spcPts val="1859"/>
                </a:lnSpc>
              </a:pPr>
              <a:r>
                <a:rPr lang="en-US" sz="1549" b="1">
                  <a:solidFill>
                    <a:srgbClr val="000000"/>
                  </a:solidFill>
                  <a:latin typeface="Montserrat Bold"/>
                  <a:ea typeface="Montserrat Bold"/>
                  <a:cs typeface="Montserrat Bold"/>
                  <a:sym typeface="Montserrat Bold"/>
                </a:rPr>
                <a:t>The C-Sample GF1 cells are now operating at full capacity</a:t>
              </a:r>
            </a:p>
          </p:txBody>
        </p:sp>
      </p:grpSp>
      <p:sp>
        <p:nvSpPr>
          <p:cNvPr id="57" name="Freeform 57"/>
          <p:cNvSpPr/>
          <p:nvPr/>
        </p:nvSpPr>
        <p:spPr>
          <a:xfrm>
            <a:off x="6661486" y="2871796"/>
            <a:ext cx="1202179" cy="1202179"/>
          </a:xfrm>
          <a:custGeom>
            <a:avLst/>
            <a:gdLst/>
            <a:ahLst/>
            <a:cxnLst/>
            <a:rect l="l" t="t" r="r" b="b"/>
            <a:pathLst>
              <a:path w="1202179" h="1202179">
                <a:moveTo>
                  <a:pt x="0" y="0"/>
                </a:moveTo>
                <a:lnTo>
                  <a:pt x="1202180" y="0"/>
                </a:lnTo>
                <a:lnTo>
                  <a:pt x="1202180" y="1202180"/>
                </a:lnTo>
                <a:lnTo>
                  <a:pt x="0" y="120218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8" name="Freeform 58"/>
          <p:cNvSpPr/>
          <p:nvPr/>
        </p:nvSpPr>
        <p:spPr>
          <a:xfrm>
            <a:off x="456953" y="8284720"/>
            <a:ext cx="699895" cy="699895"/>
          </a:xfrm>
          <a:custGeom>
            <a:avLst/>
            <a:gdLst/>
            <a:ahLst/>
            <a:cxnLst/>
            <a:rect l="l" t="t" r="r" b="b"/>
            <a:pathLst>
              <a:path w="699895" h="699895">
                <a:moveTo>
                  <a:pt x="0" y="0"/>
                </a:moveTo>
                <a:lnTo>
                  <a:pt x="699896" y="0"/>
                </a:lnTo>
                <a:lnTo>
                  <a:pt x="699896" y="699896"/>
                </a:lnTo>
                <a:lnTo>
                  <a:pt x="0" y="699896"/>
                </a:lnTo>
                <a:lnTo>
                  <a:pt x="0" y="0"/>
                </a:lnTo>
                <a:close/>
              </a:path>
            </a:pathLst>
          </a:custGeom>
          <a:blipFill>
            <a:blip r:embed="rId9"/>
            <a:stretch>
              <a:fillRect/>
            </a:stretch>
          </a:blipFill>
        </p:spPr>
        <p:txBody>
          <a:bodyPr/>
          <a:lstStyle/>
          <a:p>
            <a:endParaRPr lang="en-US"/>
          </a:p>
        </p:txBody>
      </p:sp>
      <p:grpSp>
        <p:nvGrpSpPr>
          <p:cNvPr id="59" name="Group 59"/>
          <p:cNvGrpSpPr/>
          <p:nvPr/>
        </p:nvGrpSpPr>
        <p:grpSpPr>
          <a:xfrm>
            <a:off x="7235550" y="7015882"/>
            <a:ext cx="4385609" cy="887839"/>
            <a:chOff x="0" y="0"/>
            <a:chExt cx="5697585" cy="1153440"/>
          </a:xfrm>
        </p:grpSpPr>
        <p:sp>
          <p:nvSpPr>
            <p:cNvPr id="60" name="Freeform 60"/>
            <p:cNvSpPr/>
            <p:nvPr/>
          </p:nvSpPr>
          <p:spPr>
            <a:xfrm>
              <a:off x="0" y="0"/>
              <a:ext cx="5697585" cy="1153441"/>
            </a:xfrm>
            <a:custGeom>
              <a:avLst/>
              <a:gdLst/>
              <a:ahLst/>
              <a:cxnLst/>
              <a:rect l="l" t="t" r="r" b="b"/>
              <a:pathLst>
                <a:path w="5697585" h="1153441">
                  <a:moveTo>
                    <a:pt x="0" y="0"/>
                  </a:moveTo>
                  <a:lnTo>
                    <a:pt x="5697585" y="0"/>
                  </a:lnTo>
                  <a:lnTo>
                    <a:pt x="5697585" y="1153441"/>
                  </a:lnTo>
                  <a:lnTo>
                    <a:pt x="0" y="1153441"/>
                  </a:lnTo>
                  <a:close/>
                </a:path>
              </a:pathLst>
            </a:custGeom>
            <a:blipFill>
              <a:blip r:embed="rId6">
                <a:alphaModFix amt="0"/>
              </a:blip>
              <a:stretch>
                <a:fillRect t="-96368" r="-52072" b="-96368"/>
              </a:stretch>
            </a:blipFill>
          </p:spPr>
          <p:txBody>
            <a:bodyPr/>
            <a:lstStyle/>
            <a:p>
              <a:endParaRPr lang="en-US"/>
            </a:p>
          </p:txBody>
        </p:sp>
        <p:sp>
          <p:nvSpPr>
            <p:cNvPr id="61" name="TextBox 61"/>
            <p:cNvSpPr txBox="1"/>
            <p:nvPr/>
          </p:nvSpPr>
          <p:spPr>
            <a:xfrm>
              <a:off x="0" y="-9525"/>
              <a:ext cx="5697585" cy="1162965"/>
            </a:xfrm>
            <a:prstGeom prst="rect">
              <a:avLst/>
            </a:prstGeom>
          </p:spPr>
          <p:txBody>
            <a:bodyPr lIns="0" tIns="0" rIns="0" bIns="0" rtlCol="0" anchor="ctr"/>
            <a:lstStyle/>
            <a:p>
              <a:pPr algn="l">
                <a:lnSpc>
                  <a:spcPts val="1859"/>
                </a:lnSpc>
              </a:pPr>
              <a:r>
                <a:rPr lang="en-US" sz="1549">
                  <a:solidFill>
                    <a:srgbClr val="000000"/>
                  </a:solidFill>
                  <a:latin typeface="Montserrat"/>
                  <a:ea typeface="Montserrat"/>
                  <a:cs typeface="Montserrat"/>
                  <a:sym typeface="Montserrat"/>
                </a:rPr>
                <a:t>Growing technology portfolio to capture new OEM’s demand, increasing our adressable market from</a:t>
              </a:r>
              <a:r>
                <a:rPr lang="en-US" sz="1549" b="1">
                  <a:solidFill>
                    <a:srgbClr val="000000"/>
                  </a:solidFill>
                  <a:latin typeface="Montserrat Bold"/>
                  <a:ea typeface="Montserrat Bold"/>
                  <a:cs typeface="Montserrat Bold"/>
                  <a:sym typeface="Montserrat Bold"/>
                </a:rPr>
                <a:t> 30% to 90%</a:t>
              </a:r>
            </a:p>
          </p:txBody>
        </p:sp>
      </p:grpSp>
      <p:grpSp>
        <p:nvGrpSpPr>
          <p:cNvPr id="62" name="Group 62"/>
          <p:cNvGrpSpPr/>
          <p:nvPr/>
        </p:nvGrpSpPr>
        <p:grpSpPr>
          <a:xfrm>
            <a:off x="7235550" y="8316700"/>
            <a:ext cx="4151435" cy="887839"/>
            <a:chOff x="0" y="0"/>
            <a:chExt cx="5393357" cy="1153440"/>
          </a:xfrm>
        </p:grpSpPr>
        <p:sp>
          <p:nvSpPr>
            <p:cNvPr id="63" name="Freeform 63"/>
            <p:cNvSpPr/>
            <p:nvPr/>
          </p:nvSpPr>
          <p:spPr>
            <a:xfrm>
              <a:off x="0" y="0"/>
              <a:ext cx="5393357" cy="1153441"/>
            </a:xfrm>
            <a:custGeom>
              <a:avLst/>
              <a:gdLst/>
              <a:ahLst/>
              <a:cxnLst/>
              <a:rect l="l" t="t" r="r" b="b"/>
              <a:pathLst>
                <a:path w="5393357" h="1153441">
                  <a:moveTo>
                    <a:pt x="0" y="0"/>
                  </a:moveTo>
                  <a:lnTo>
                    <a:pt x="5393357" y="0"/>
                  </a:lnTo>
                  <a:lnTo>
                    <a:pt x="5393357" y="1153441"/>
                  </a:lnTo>
                  <a:lnTo>
                    <a:pt x="0" y="1153441"/>
                  </a:lnTo>
                  <a:close/>
                </a:path>
              </a:pathLst>
            </a:custGeom>
            <a:blipFill>
              <a:blip r:embed="rId6">
                <a:alphaModFix amt="0"/>
              </a:blip>
              <a:stretch>
                <a:fillRect t="-96368" r="-60650" b="-96368"/>
              </a:stretch>
            </a:blipFill>
          </p:spPr>
          <p:txBody>
            <a:bodyPr/>
            <a:lstStyle/>
            <a:p>
              <a:endParaRPr lang="en-US"/>
            </a:p>
          </p:txBody>
        </p:sp>
        <p:sp>
          <p:nvSpPr>
            <p:cNvPr id="64" name="TextBox 64"/>
            <p:cNvSpPr txBox="1"/>
            <p:nvPr/>
          </p:nvSpPr>
          <p:spPr>
            <a:xfrm>
              <a:off x="0" y="-9525"/>
              <a:ext cx="5393357" cy="1162965"/>
            </a:xfrm>
            <a:prstGeom prst="rect">
              <a:avLst/>
            </a:prstGeom>
          </p:spPr>
          <p:txBody>
            <a:bodyPr lIns="0" tIns="0" rIns="0" bIns="0" rtlCol="0" anchor="ctr"/>
            <a:lstStyle/>
            <a:p>
              <a:pPr algn="l">
                <a:lnSpc>
                  <a:spcPts val="1859"/>
                </a:lnSpc>
              </a:pPr>
              <a:r>
                <a:rPr lang="en-US" sz="1549" b="1">
                  <a:solidFill>
                    <a:srgbClr val="000000"/>
                  </a:solidFill>
                  <a:latin typeface="Montserrat Bold"/>
                  <a:ea typeface="Montserrat Bold"/>
                  <a:cs typeface="Montserrat Bold"/>
                  <a:sym typeface="Montserrat Bold"/>
                </a:rPr>
                <a:t>Ensure technology positioning at state of the art of the fast-growing markets</a:t>
              </a:r>
            </a:p>
          </p:txBody>
        </p:sp>
      </p:grpSp>
      <p:sp>
        <p:nvSpPr>
          <p:cNvPr id="65" name="Freeform 65"/>
          <p:cNvSpPr/>
          <p:nvPr/>
        </p:nvSpPr>
        <p:spPr>
          <a:xfrm>
            <a:off x="6209783" y="7091352"/>
            <a:ext cx="754472" cy="754472"/>
          </a:xfrm>
          <a:custGeom>
            <a:avLst/>
            <a:gdLst/>
            <a:ahLst/>
            <a:cxnLst/>
            <a:rect l="l" t="t" r="r" b="b"/>
            <a:pathLst>
              <a:path w="754472" h="754472">
                <a:moveTo>
                  <a:pt x="0" y="0"/>
                </a:moveTo>
                <a:lnTo>
                  <a:pt x="754471" y="0"/>
                </a:lnTo>
                <a:lnTo>
                  <a:pt x="754471" y="754472"/>
                </a:lnTo>
                <a:lnTo>
                  <a:pt x="0" y="754472"/>
                </a:lnTo>
                <a:lnTo>
                  <a:pt x="0" y="0"/>
                </a:lnTo>
                <a:close/>
              </a:path>
            </a:pathLst>
          </a:custGeom>
          <a:blipFill>
            <a:blip r:embed="rId10"/>
            <a:stretch>
              <a:fillRect/>
            </a:stretch>
          </a:blipFill>
        </p:spPr>
        <p:txBody>
          <a:bodyPr/>
          <a:lstStyle/>
          <a:p>
            <a:endParaRPr lang="en-US"/>
          </a:p>
        </p:txBody>
      </p:sp>
      <p:sp>
        <p:nvSpPr>
          <p:cNvPr id="66" name="Freeform 66"/>
          <p:cNvSpPr/>
          <p:nvPr/>
        </p:nvSpPr>
        <p:spPr>
          <a:xfrm>
            <a:off x="6281658" y="8337860"/>
            <a:ext cx="699895" cy="699895"/>
          </a:xfrm>
          <a:custGeom>
            <a:avLst/>
            <a:gdLst/>
            <a:ahLst/>
            <a:cxnLst/>
            <a:rect l="l" t="t" r="r" b="b"/>
            <a:pathLst>
              <a:path w="699895" h="699895">
                <a:moveTo>
                  <a:pt x="0" y="0"/>
                </a:moveTo>
                <a:lnTo>
                  <a:pt x="699895" y="0"/>
                </a:lnTo>
                <a:lnTo>
                  <a:pt x="699895" y="699895"/>
                </a:lnTo>
                <a:lnTo>
                  <a:pt x="0" y="699895"/>
                </a:lnTo>
                <a:lnTo>
                  <a:pt x="0" y="0"/>
                </a:lnTo>
                <a:close/>
              </a:path>
            </a:pathLst>
          </a:custGeom>
          <a:blipFill>
            <a:blip r:embed="rId11"/>
            <a:stretch>
              <a:fillRect/>
            </a:stretch>
          </a:blipFill>
        </p:spPr>
        <p:txBody>
          <a:bodyPr/>
          <a:lstStyle/>
          <a:p>
            <a:endParaRPr lang="en-US"/>
          </a:p>
        </p:txBody>
      </p:sp>
      <p:grpSp>
        <p:nvGrpSpPr>
          <p:cNvPr id="67" name="Group 67"/>
          <p:cNvGrpSpPr/>
          <p:nvPr/>
        </p:nvGrpSpPr>
        <p:grpSpPr>
          <a:xfrm>
            <a:off x="12763243" y="7015882"/>
            <a:ext cx="4151435" cy="887839"/>
            <a:chOff x="0" y="0"/>
            <a:chExt cx="5393357" cy="1153440"/>
          </a:xfrm>
        </p:grpSpPr>
        <p:sp>
          <p:nvSpPr>
            <p:cNvPr id="68" name="Freeform 68"/>
            <p:cNvSpPr/>
            <p:nvPr/>
          </p:nvSpPr>
          <p:spPr>
            <a:xfrm>
              <a:off x="0" y="0"/>
              <a:ext cx="5393357" cy="1153441"/>
            </a:xfrm>
            <a:custGeom>
              <a:avLst/>
              <a:gdLst/>
              <a:ahLst/>
              <a:cxnLst/>
              <a:rect l="l" t="t" r="r" b="b"/>
              <a:pathLst>
                <a:path w="5393357" h="1153441">
                  <a:moveTo>
                    <a:pt x="0" y="0"/>
                  </a:moveTo>
                  <a:lnTo>
                    <a:pt x="5393357" y="0"/>
                  </a:lnTo>
                  <a:lnTo>
                    <a:pt x="5393357" y="1153441"/>
                  </a:lnTo>
                  <a:lnTo>
                    <a:pt x="0" y="1153441"/>
                  </a:lnTo>
                  <a:close/>
                </a:path>
              </a:pathLst>
            </a:custGeom>
            <a:blipFill>
              <a:blip r:embed="rId6">
                <a:alphaModFix amt="0"/>
              </a:blip>
              <a:stretch>
                <a:fillRect t="-96368" r="-60650" b="-96368"/>
              </a:stretch>
            </a:blipFill>
          </p:spPr>
          <p:txBody>
            <a:bodyPr/>
            <a:lstStyle/>
            <a:p>
              <a:endParaRPr lang="en-US"/>
            </a:p>
          </p:txBody>
        </p:sp>
        <p:sp>
          <p:nvSpPr>
            <p:cNvPr id="69" name="TextBox 69"/>
            <p:cNvSpPr txBox="1"/>
            <p:nvPr/>
          </p:nvSpPr>
          <p:spPr>
            <a:xfrm>
              <a:off x="0" y="-9525"/>
              <a:ext cx="5393357" cy="1162965"/>
            </a:xfrm>
            <a:prstGeom prst="rect">
              <a:avLst/>
            </a:prstGeom>
          </p:spPr>
          <p:txBody>
            <a:bodyPr lIns="0" tIns="0" rIns="0" bIns="0" rtlCol="0" anchor="ctr"/>
            <a:lstStyle/>
            <a:p>
              <a:pPr algn="l">
                <a:lnSpc>
                  <a:spcPts val="1859"/>
                </a:lnSpc>
              </a:pPr>
              <a:r>
                <a:rPr lang="en-US" sz="1549" b="1">
                  <a:solidFill>
                    <a:srgbClr val="000000"/>
                  </a:solidFill>
                  <a:latin typeface="Montserrat Bold"/>
                  <a:ea typeface="Montserrat Bold"/>
                  <a:cs typeface="Montserrat Bold"/>
                  <a:sym typeface="Montserrat Bold"/>
                </a:rPr>
                <a:t>Launch of Gigafactory 2 triggered</a:t>
              </a:r>
            </a:p>
            <a:p>
              <a:pPr algn="l">
                <a:lnSpc>
                  <a:spcPts val="1859"/>
                </a:lnSpc>
              </a:pPr>
              <a:r>
                <a:rPr lang="en-US" sz="1549" b="1">
                  <a:solidFill>
                    <a:srgbClr val="000000"/>
                  </a:solidFill>
                  <a:latin typeface="Montserrat Bold"/>
                  <a:ea typeface="Montserrat Bold"/>
                  <a:cs typeface="Montserrat Bold"/>
                  <a:sym typeface="Montserrat Bold"/>
                </a:rPr>
                <a:t>by a multi-year purchase commitment</a:t>
              </a:r>
            </a:p>
          </p:txBody>
        </p:sp>
      </p:grpSp>
      <p:grpSp>
        <p:nvGrpSpPr>
          <p:cNvPr id="70" name="Group 70"/>
          <p:cNvGrpSpPr/>
          <p:nvPr/>
        </p:nvGrpSpPr>
        <p:grpSpPr>
          <a:xfrm>
            <a:off x="12738730" y="8243888"/>
            <a:ext cx="4151435" cy="887839"/>
            <a:chOff x="0" y="0"/>
            <a:chExt cx="5393357" cy="1153440"/>
          </a:xfrm>
        </p:grpSpPr>
        <p:sp>
          <p:nvSpPr>
            <p:cNvPr id="71" name="Freeform 71"/>
            <p:cNvSpPr/>
            <p:nvPr/>
          </p:nvSpPr>
          <p:spPr>
            <a:xfrm>
              <a:off x="0" y="0"/>
              <a:ext cx="5393357" cy="1153441"/>
            </a:xfrm>
            <a:custGeom>
              <a:avLst/>
              <a:gdLst/>
              <a:ahLst/>
              <a:cxnLst/>
              <a:rect l="l" t="t" r="r" b="b"/>
              <a:pathLst>
                <a:path w="5393357" h="1153441">
                  <a:moveTo>
                    <a:pt x="0" y="0"/>
                  </a:moveTo>
                  <a:lnTo>
                    <a:pt x="5393357" y="0"/>
                  </a:lnTo>
                  <a:lnTo>
                    <a:pt x="5393357" y="1153441"/>
                  </a:lnTo>
                  <a:lnTo>
                    <a:pt x="0" y="1153441"/>
                  </a:lnTo>
                  <a:close/>
                </a:path>
              </a:pathLst>
            </a:custGeom>
            <a:blipFill>
              <a:blip r:embed="rId6">
                <a:alphaModFix amt="0"/>
              </a:blip>
              <a:stretch>
                <a:fillRect t="-96368" r="-60650" b="-96368"/>
              </a:stretch>
            </a:blipFill>
          </p:spPr>
          <p:txBody>
            <a:bodyPr/>
            <a:lstStyle/>
            <a:p>
              <a:endParaRPr lang="en-US"/>
            </a:p>
          </p:txBody>
        </p:sp>
        <p:sp>
          <p:nvSpPr>
            <p:cNvPr id="72" name="TextBox 72"/>
            <p:cNvSpPr txBox="1"/>
            <p:nvPr/>
          </p:nvSpPr>
          <p:spPr>
            <a:xfrm>
              <a:off x="0" y="-9525"/>
              <a:ext cx="5393357" cy="1162965"/>
            </a:xfrm>
            <a:prstGeom prst="rect">
              <a:avLst/>
            </a:prstGeom>
          </p:spPr>
          <p:txBody>
            <a:bodyPr lIns="0" tIns="0" rIns="0" bIns="0" rtlCol="0" anchor="ctr"/>
            <a:lstStyle/>
            <a:p>
              <a:pPr algn="l">
                <a:lnSpc>
                  <a:spcPts val="1859"/>
                </a:lnSpc>
              </a:pPr>
              <a:r>
                <a:rPr lang="en-US" sz="1549" b="1">
                  <a:solidFill>
                    <a:srgbClr val="000000"/>
                  </a:solidFill>
                  <a:latin typeface="Montserrat Bold"/>
                  <a:ea typeface="Montserrat Bold"/>
                  <a:cs typeface="Montserrat Bold"/>
                  <a:sym typeface="Montserrat Bold"/>
                </a:rPr>
                <a:t>Deployment of additional production capacity</a:t>
              </a:r>
              <a:r>
                <a:rPr lang="en-US" sz="1549">
                  <a:solidFill>
                    <a:srgbClr val="000000"/>
                  </a:solidFill>
                  <a:latin typeface="Montserrat"/>
                  <a:ea typeface="Montserrat"/>
                  <a:cs typeface="Montserrat"/>
                  <a:sym typeface="Montserrat"/>
                </a:rPr>
                <a:t> to cater and realize Verkor’s customer pipeline</a:t>
              </a:r>
            </a:p>
          </p:txBody>
        </p:sp>
      </p:grpSp>
      <p:sp>
        <p:nvSpPr>
          <p:cNvPr id="73" name="Freeform 73"/>
          <p:cNvSpPr/>
          <p:nvPr/>
        </p:nvSpPr>
        <p:spPr>
          <a:xfrm>
            <a:off x="11846832" y="8370446"/>
            <a:ext cx="634723" cy="634723"/>
          </a:xfrm>
          <a:custGeom>
            <a:avLst/>
            <a:gdLst/>
            <a:ahLst/>
            <a:cxnLst/>
            <a:rect l="l" t="t" r="r" b="b"/>
            <a:pathLst>
              <a:path w="634723" h="634723">
                <a:moveTo>
                  <a:pt x="0" y="0"/>
                </a:moveTo>
                <a:lnTo>
                  <a:pt x="634723" y="0"/>
                </a:lnTo>
                <a:lnTo>
                  <a:pt x="634723" y="634723"/>
                </a:lnTo>
                <a:lnTo>
                  <a:pt x="0" y="634723"/>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4" name="Freeform 74"/>
          <p:cNvSpPr/>
          <p:nvPr/>
        </p:nvSpPr>
        <p:spPr>
          <a:xfrm>
            <a:off x="11868787" y="7165783"/>
            <a:ext cx="646807" cy="646807"/>
          </a:xfrm>
          <a:custGeom>
            <a:avLst/>
            <a:gdLst/>
            <a:ahLst/>
            <a:cxnLst/>
            <a:rect l="l" t="t" r="r" b="b"/>
            <a:pathLst>
              <a:path w="646807" h="646807">
                <a:moveTo>
                  <a:pt x="0" y="0"/>
                </a:moveTo>
                <a:lnTo>
                  <a:pt x="646806" y="0"/>
                </a:lnTo>
                <a:lnTo>
                  <a:pt x="646806" y="646806"/>
                </a:lnTo>
                <a:lnTo>
                  <a:pt x="0" y="646806"/>
                </a:lnTo>
                <a:lnTo>
                  <a:pt x="0" y="0"/>
                </a:lnTo>
                <a:close/>
              </a:path>
            </a:pathLst>
          </a:custGeom>
          <a:blipFill>
            <a:blip r:embed="rId13"/>
            <a:stretch>
              <a:fillRect/>
            </a:stretch>
          </a:blipFill>
        </p:spPr>
        <p:txBody>
          <a:bodyPr/>
          <a:lstStyle/>
          <a:p>
            <a:endParaRPr lang="en-US"/>
          </a:p>
        </p:txBody>
      </p:sp>
      <p:sp>
        <p:nvSpPr>
          <p:cNvPr id="75" name="TextBox 75"/>
          <p:cNvSpPr txBox="1"/>
          <p:nvPr/>
        </p:nvSpPr>
        <p:spPr>
          <a:xfrm>
            <a:off x="10009472" y="2039749"/>
            <a:ext cx="1116426" cy="1343125"/>
          </a:xfrm>
          <a:prstGeom prst="rect">
            <a:avLst/>
          </a:prstGeom>
        </p:spPr>
        <p:txBody>
          <a:bodyPr wrap="square" lIns="0" tIns="0" rIns="0" bIns="0" rtlCol="0" anchor="t">
            <a:spAutoFit/>
          </a:bodyPr>
          <a:lstStyle/>
          <a:p>
            <a:pPr algn="ctr">
              <a:lnSpc>
                <a:spcPts val="11322"/>
              </a:lnSpc>
            </a:pPr>
            <a:r>
              <a:rPr lang="en-US" sz="8087" b="1">
                <a:solidFill>
                  <a:srgbClr val="007F6E"/>
                </a:solidFill>
                <a:latin typeface="Montserrat Bold"/>
                <a:ea typeface="Montserrat Bold"/>
                <a:cs typeface="Montserrat Bold"/>
                <a:sym typeface="Montserrat Bold"/>
              </a:rPr>
              <a:t>3.</a:t>
            </a:r>
          </a:p>
        </p:txBody>
      </p:sp>
      <p:grpSp>
        <p:nvGrpSpPr>
          <p:cNvPr id="76" name="Group 76"/>
          <p:cNvGrpSpPr/>
          <p:nvPr/>
        </p:nvGrpSpPr>
        <p:grpSpPr>
          <a:xfrm>
            <a:off x="-218219" y="1757927"/>
            <a:ext cx="17019361" cy="524891"/>
            <a:chOff x="0" y="0"/>
            <a:chExt cx="22692481" cy="699854"/>
          </a:xfrm>
        </p:grpSpPr>
        <p:sp>
          <p:nvSpPr>
            <p:cNvPr id="77" name="Freeform 77"/>
            <p:cNvSpPr/>
            <p:nvPr/>
          </p:nvSpPr>
          <p:spPr>
            <a:xfrm>
              <a:off x="0" y="0"/>
              <a:ext cx="22692482" cy="699854"/>
            </a:xfrm>
            <a:custGeom>
              <a:avLst/>
              <a:gdLst/>
              <a:ahLst/>
              <a:cxnLst/>
              <a:rect l="l" t="t" r="r" b="b"/>
              <a:pathLst>
                <a:path w="22692482" h="699854">
                  <a:moveTo>
                    <a:pt x="0" y="0"/>
                  </a:moveTo>
                  <a:lnTo>
                    <a:pt x="22692482" y="0"/>
                  </a:lnTo>
                  <a:lnTo>
                    <a:pt x="22692482" y="699854"/>
                  </a:lnTo>
                  <a:lnTo>
                    <a:pt x="0" y="699854"/>
                  </a:lnTo>
                  <a:close/>
                </a:path>
              </a:pathLst>
            </a:custGeom>
            <a:solidFill>
              <a:srgbClr val="047E6F"/>
            </a:solidFill>
          </p:spPr>
          <p:txBody>
            <a:bodyPr/>
            <a:lstStyle/>
            <a:p>
              <a:endParaRPr lang="en-US"/>
            </a:p>
          </p:txBody>
        </p:sp>
      </p:grpSp>
      <p:grpSp>
        <p:nvGrpSpPr>
          <p:cNvPr id="78" name="Group 78"/>
          <p:cNvGrpSpPr/>
          <p:nvPr/>
        </p:nvGrpSpPr>
        <p:grpSpPr>
          <a:xfrm>
            <a:off x="435220" y="9448800"/>
            <a:ext cx="17876991" cy="524891"/>
            <a:chOff x="0" y="0"/>
            <a:chExt cx="23835988" cy="699854"/>
          </a:xfrm>
        </p:grpSpPr>
        <p:sp>
          <p:nvSpPr>
            <p:cNvPr id="79" name="Freeform 79"/>
            <p:cNvSpPr/>
            <p:nvPr/>
          </p:nvSpPr>
          <p:spPr>
            <a:xfrm>
              <a:off x="0" y="0"/>
              <a:ext cx="23835988" cy="699854"/>
            </a:xfrm>
            <a:custGeom>
              <a:avLst/>
              <a:gdLst/>
              <a:ahLst/>
              <a:cxnLst/>
              <a:rect l="l" t="t" r="r" b="b"/>
              <a:pathLst>
                <a:path w="23835988" h="699854">
                  <a:moveTo>
                    <a:pt x="0" y="0"/>
                  </a:moveTo>
                  <a:lnTo>
                    <a:pt x="23835988" y="0"/>
                  </a:lnTo>
                  <a:lnTo>
                    <a:pt x="23835988" y="699854"/>
                  </a:lnTo>
                  <a:lnTo>
                    <a:pt x="0" y="699854"/>
                  </a:lnTo>
                  <a:close/>
                </a:path>
              </a:pathLst>
            </a:custGeom>
            <a:solidFill>
              <a:srgbClr val="047E6F"/>
            </a:solidFill>
          </p:spPr>
          <p:txBody>
            <a:bodyPr/>
            <a:lstStyle/>
            <a:p>
              <a:endParaRPr lang="en-US"/>
            </a:p>
          </p:txBody>
        </p:sp>
      </p:grpSp>
      <p:sp>
        <p:nvSpPr>
          <p:cNvPr id="80" name="TextBox 80"/>
          <p:cNvSpPr txBox="1"/>
          <p:nvPr/>
        </p:nvSpPr>
        <p:spPr>
          <a:xfrm>
            <a:off x="731260" y="174427"/>
            <a:ext cx="13126612" cy="1400149"/>
          </a:xfrm>
          <a:prstGeom prst="rect">
            <a:avLst/>
          </a:prstGeom>
        </p:spPr>
        <p:txBody>
          <a:bodyPr lIns="0" tIns="0" rIns="0" bIns="0" rtlCol="0" anchor="t">
            <a:spAutoFit/>
          </a:bodyPr>
          <a:lstStyle/>
          <a:p>
            <a:pPr algn="l">
              <a:lnSpc>
                <a:spcPts val="5879"/>
              </a:lnSpc>
            </a:pPr>
            <a:r>
              <a:rPr lang="en-US" sz="4898" b="1">
                <a:solidFill>
                  <a:srgbClr val="047E6F"/>
                </a:solidFill>
                <a:latin typeface="Montserrat Bold"/>
                <a:ea typeface="Montserrat Bold"/>
                <a:cs typeface="Montserrat Bold"/>
                <a:sym typeface="Montserrat Bold"/>
              </a:rPr>
              <a:t>OUR NEXT STEPS</a:t>
            </a:r>
          </a:p>
          <a:p>
            <a:pPr algn="l">
              <a:lnSpc>
                <a:spcPts val="5278"/>
              </a:lnSpc>
            </a:pPr>
            <a:r>
              <a:rPr lang="en-US" sz="4399">
                <a:solidFill>
                  <a:srgbClr val="000000"/>
                </a:solidFill>
                <a:latin typeface="Montserrat"/>
                <a:ea typeface="Montserrat"/>
                <a:cs typeface="Montserrat"/>
                <a:sym typeface="Montserrat"/>
              </a:rPr>
              <a:t>FOR GROWTH</a:t>
            </a:r>
          </a:p>
        </p:txBody>
      </p:sp>
      <p:sp>
        <p:nvSpPr>
          <p:cNvPr id="81" name="TextBox 81"/>
          <p:cNvSpPr txBox="1"/>
          <p:nvPr/>
        </p:nvSpPr>
        <p:spPr>
          <a:xfrm>
            <a:off x="1063815" y="4286688"/>
            <a:ext cx="3131619" cy="306651"/>
          </a:xfrm>
          <a:prstGeom prst="rect">
            <a:avLst/>
          </a:prstGeom>
        </p:spPr>
        <p:txBody>
          <a:bodyPr wrap="square" lIns="0" tIns="0" rIns="0" bIns="0" rtlCol="0" anchor="t">
            <a:spAutoFit/>
          </a:bodyPr>
          <a:lstStyle/>
          <a:p>
            <a:pPr algn="ctr">
              <a:lnSpc>
                <a:spcPts val="2492"/>
              </a:lnSpc>
            </a:pPr>
            <a:r>
              <a:rPr lang="en-US" sz="1780" b="1">
                <a:solidFill>
                  <a:srgbClr val="000000"/>
                </a:solidFill>
                <a:latin typeface="Montserrat Bold"/>
                <a:ea typeface="Montserrat Bold"/>
                <a:cs typeface="Montserrat Bold"/>
                <a:sym typeface="Montserrat Bold"/>
              </a:rPr>
              <a:t>GIGAFACTORY 1 - 16 GWh</a:t>
            </a:r>
          </a:p>
        </p:txBody>
      </p:sp>
      <p:sp>
        <p:nvSpPr>
          <p:cNvPr id="82" name="TextBox 82"/>
          <p:cNvSpPr txBox="1"/>
          <p:nvPr/>
        </p:nvSpPr>
        <p:spPr>
          <a:xfrm>
            <a:off x="651516" y="2221903"/>
            <a:ext cx="698319" cy="1343125"/>
          </a:xfrm>
          <a:prstGeom prst="rect">
            <a:avLst/>
          </a:prstGeom>
        </p:spPr>
        <p:txBody>
          <a:bodyPr wrap="square" lIns="0" tIns="0" rIns="0" bIns="0" rtlCol="0" anchor="t">
            <a:spAutoFit/>
          </a:bodyPr>
          <a:lstStyle/>
          <a:p>
            <a:pPr algn="ctr">
              <a:lnSpc>
                <a:spcPts val="11322"/>
              </a:lnSpc>
            </a:pPr>
            <a:r>
              <a:rPr lang="en-US" sz="8087" b="1">
                <a:solidFill>
                  <a:srgbClr val="007F6E"/>
                </a:solidFill>
                <a:latin typeface="Montserrat Bold"/>
                <a:ea typeface="Montserrat Bold"/>
                <a:cs typeface="Montserrat Bold"/>
                <a:sym typeface="Montserrat Bold"/>
              </a:rPr>
              <a:t>1.</a:t>
            </a:r>
          </a:p>
        </p:txBody>
      </p:sp>
      <p:sp>
        <p:nvSpPr>
          <p:cNvPr id="83" name="TextBox 83"/>
          <p:cNvSpPr txBox="1"/>
          <p:nvPr/>
        </p:nvSpPr>
        <p:spPr>
          <a:xfrm>
            <a:off x="5082686" y="2234296"/>
            <a:ext cx="1111299" cy="1378789"/>
          </a:xfrm>
          <a:prstGeom prst="rect">
            <a:avLst/>
          </a:prstGeom>
        </p:spPr>
        <p:txBody>
          <a:bodyPr wrap="square" lIns="0" tIns="0" rIns="0" bIns="0" rtlCol="0" anchor="t">
            <a:spAutoFit/>
          </a:bodyPr>
          <a:lstStyle/>
          <a:p>
            <a:pPr algn="ctr">
              <a:lnSpc>
                <a:spcPts val="11322"/>
              </a:lnSpc>
            </a:pPr>
            <a:r>
              <a:rPr lang="en-US" sz="8087" b="1">
                <a:solidFill>
                  <a:srgbClr val="007F6E"/>
                </a:solidFill>
                <a:latin typeface="Montserrat Bold"/>
                <a:ea typeface="Montserrat Bold"/>
                <a:cs typeface="Montserrat Bold"/>
                <a:sym typeface="Montserrat Bold"/>
              </a:rPr>
              <a:t>2.</a:t>
            </a:r>
          </a:p>
        </p:txBody>
      </p:sp>
      <p:sp>
        <p:nvSpPr>
          <p:cNvPr id="84" name="TextBox 84"/>
          <p:cNvSpPr txBox="1"/>
          <p:nvPr/>
        </p:nvSpPr>
        <p:spPr>
          <a:xfrm>
            <a:off x="5941900" y="4285790"/>
            <a:ext cx="2862253" cy="296876"/>
          </a:xfrm>
          <a:prstGeom prst="rect">
            <a:avLst/>
          </a:prstGeom>
        </p:spPr>
        <p:txBody>
          <a:bodyPr wrap="square" lIns="0" tIns="0" rIns="0" bIns="0" rtlCol="0" anchor="t">
            <a:spAutoFit/>
          </a:bodyPr>
          <a:lstStyle/>
          <a:p>
            <a:pPr algn="ctr">
              <a:lnSpc>
                <a:spcPts val="2492"/>
              </a:lnSpc>
            </a:pPr>
            <a:r>
              <a:rPr lang="en-US" sz="1780" b="1">
                <a:solidFill>
                  <a:srgbClr val="000000"/>
                </a:solidFill>
                <a:latin typeface="Montserrat Bold"/>
                <a:ea typeface="Montserrat Bold"/>
                <a:cs typeface="Montserrat Bold"/>
                <a:sym typeface="Montserrat Bold"/>
              </a:rPr>
              <a:t>PRODUCT EXPANSION</a:t>
            </a:r>
          </a:p>
        </p:txBody>
      </p:sp>
      <p:sp>
        <p:nvSpPr>
          <p:cNvPr id="85" name="TextBox 85"/>
          <p:cNvSpPr txBox="1"/>
          <p:nvPr/>
        </p:nvSpPr>
        <p:spPr>
          <a:xfrm>
            <a:off x="12628422" y="4194313"/>
            <a:ext cx="2392706" cy="516211"/>
          </a:xfrm>
          <a:prstGeom prst="rect">
            <a:avLst/>
          </a:prstGeom>
        </p:spPr>
        <p:txBody>
          <a:bodyPr lIns="0" tIns="0" rIns="0" bIns="0" rtlCol="0" anchor="t">
            <a:spAutoFit/>
          </a:bodyPr>
          <a:lstStyle/>
          <a:p>
            <a:pPr algn="ctr">
              <a:lnSpc>
                <a:spcPts val="2065"/>
              </a:lnSpc>
            </a:pPr>
            <a:r>
              <a:rPr lang="en-US" sz="1780" b="1">
                <a:solidFill>
                  <a:srgbClr val="000000"/>
                </a:solidFill>
                <a:latin typeface="Montserrat Bold"/>
                <a:ea typeface="Montserrat Bold"/>
                <a:cs typeface="Montserrat Bold"/>
                <a:sym typeface="Montserrat Bold"/>
              </a:rPr>
              <a:t>GIGAFACTORY 2+</a:t>
            </a:r>
          </a:p>
          <a:p>
            <a:pPr algn="ctr">
              <a:lnSpc>
                <a:spcPts val="2065"/>
              </a:lnSpc>
            </a:pPr>
            <a:r>
              <a:rPr lang="en-US" sz="1780" b="1">
                <a:solidFill>
                  <a:srgbClr val="000000"/>
                </a:solidFill>
                <a:latin typeface="Montserrat Bold"/>
                <a:ea typeface="Montserrat Bold"/>
                <a:cs typeface="Montserrat Bold"/>
                <a:sym typeface="Montserrat Bold"/>
              </a:rPr>
              <a:t>(50 GWh from 2030)</a:t>
            </a:r>
          </a:p>
        </p:txBody>
      </p:sp>
      <p:sp>
        <p:nvSpPr>
          <p:cNvPr id="86" name="TextBox 86"/>
          <p:cNvSpPr txBox="1"/>
          <p:nvPr/>
        </p:nvSpPr>
        <p:spPr>
          <a:xfrm>
            <a:off x="336029" y="5783456"/>
            <a:ext cx="873068" cy="376314"/>
          </a:xfrm>
          <a:prstGeom prst="rect">
            <a:avLst/>
          </a:prstGeom>
        </p:spPr>
        <p:txBody>
          <a:bodyPr wrap="square" lIns="0" tIns="0" rIns="0" bIns="0" rtlCol="0" anchor="t">
            <a:spAutoFit/>
          </a:bodyPr>
          <a:lstStyle/>
          <a:p>
            <a:pPr algn="ctr">
              <a:lnSpc>
                <a:spcPts val="3152"/>
              </a:lnSpc>
            </a:pPr>
            <a:r>
              <a:rPr lang="en-US" sz="2251">
                <a:solidFill>
                  <a:srgbClr val="FFFFFF"/>
                </a:solidFill>
                <a:latin typeface="Montserrat"/>
                <a:ea typeface="Montserrat"/>
                <a:cs typeface="Montserrat"/>
                <a:sym typeface="Montserrat"/>
              </a:rPr>
              <a:t>2023</a:t>
            </a:r>
          </a:p>
        </p:txBody>
      </p:sp>
      <p:sp>
        <p:nvSpPr>
          <p:cNvPr id="87" name="TextBox 87"/>
          <p:cNvSpPr txBox="1"/>
          <p:nvPr/>
        </p:nvSpPr>
        <p:spPr>
          <a:xfrm>
            <a:off x="1725488" y="5534394"/>
            <a:ext cx="2324726" cy="846454"/>
          </a:xfrm>
          <a:prstGeom prst="rect">
            <a:avLst/>
          </a:prstGeom>
        </p:spPr>
        <p:txBody>
          <a:bodyPr lIns="0" tIns="0" rIns="0" bIns="0" rtlCol="0" anchor="t">
            <a:spAutoFit/>
          </a:bodyPr>
          <a:lstStyle/>
          <a:p>
            <a:pPr algn="ctr">
              <a:lnSpc>
                <a:spcPts val="2271"/>
              </a:lnSpc>
            </a:pPr>
            <a:r>
              <a:rPr lang="en-US" sz="1622" b="1">
                <a:solidFill>
                  <a:srgbClr val="FFFFFF"/>
                </a:solidFill>
                <a:latin typeface="Montserrat Bold"/>
                <a:ea typeface="Montserrat Bold"/>
                <a:cs typeface="Montserrat Bold"/>
                <a:sym typeface="Montserrat Bold"/>
              </a:rPr>
              <a:t>800m€ </a:t>
            </a:r>
            <a:r>
              <a:rPr lang="en-US" sz="1622">
                <a:solidFill>
                  <a:srgbClr val="FFFFFF"/>
                </a:solidFill>
                <a:latin typeface="Montserrat"/>
                <a:ea typeface="Montserrat"/>
                <a:cs typeface="Montserrat"/>
                <a:sym typeface="Montserrat"/>
              </a:rPr>
              <a:t>equity capital being raised from blue-chip investors</a:t>
            </a:r>
          </a:p>
        </p:txBody>
      </p:sp>
      <p:sp>
        <p:nvSpPr>
          <p:cNvPr id="88" name="TextBox 88"/>
          <p:cNvSpPr txBox="1"/>
          <p:nvPr/>
        </p:nvSpPr>
        <p:spPr>
          <a:xfrm>
            <a:off x="4336919" y="5677574"/>
            <a:ext cx="2266182" cy="560093"/>
          </a:xfrm>
          <a:prstGeom prst="rect">
            <a:avLst/>
          </a:prstGeom>
        </p:spPr>
        <p:txBody>
          <a:bodyPr lIns="0" tIns="0" rIns="0" bIns="0" rtlCol="0" anchor="t">
            <a:spAutoFit/>
          </a:bodyPr>
          <a:lstStyle/>
          <a:p>
            <a:pPr algn="ctr">
              <a:lnSpc>
                <a:spcPts val="2271"/>
              </a:lnSpc>
            </a:pPr>
            <a:r>
              <a:rPr lang="en-US" sz="1622">
                <a:solidFill>
                  <a:srgbClr val="FFFFFF"/>
                </a:solidFill>
                <a:latin typeface="Montserrat"/>
                <a:ea typeface="Montserrat"/>
                <a:cs typeface="Montserrat"/>
                <a:sym typeface="Montserrat"/>
              </a:rPr>
              <a:t>Secured </a:t>
            </a:r>
            <a:r>
              <a:rPr lang="en-US" sz="1622" b="1">
                <a:solidFill>
                  <a:srgbClr val="FFFFFF"/>
                </a:solidFill>
                <a:latin typeface="Montserrat Bold"/>
                <a:ea typeface="Montserrat Bold"/>
                <a:cs typeface="Montserrat Bold"/>
                <a:sym typeface="Montserrat Bold"/>
              </a:rPr>
              <a:t>1.3bn€ </a:t>
            </a:r>
            <a:r>
              <a:rPr lang="en-US" sz="1622">
                <a:solidFill>
                  <a:srgbClr val="FFFFFF"/>
                </a:solidFill>
                <a:latin typeface="Montserrat"/>
                <a:ea typeface="Montserrat"/>
                <a:cs typeface="Montserrat"/>
                <a:sym typeface="Montserrat"/>
              </a:rPr>
              <a:t>of the green financing</a:t>
            </a:r>
          </a:p>
        </p:txBody>
      </p:sp>
      <p:sp>
        <p:nvSpPr>
          <p:cNvPr id="89" name="TextBox 89"/>
          <p:cNvSpPr txBox="1"/>
          <p:nvPr/>
        </p:nvSpPr>
        <p:spPr>
          <a:xfrm>
            <a:off x="6661486" y="5534394"/>
            <a:ext cx="2673930" cy="846454"/>
          </a:xfrm>
          <a:prstGeom prst="rect">
            <a:avLst/>
          </a:prstGeom>
        </p:spPr>
        <p:txBody>
          <a:bodyPr lIns="0" tIns="0" rIns="0" bIns="0" rtlCol="0" anchor="t">
            <a:spAutoFit/>
          </a:bodyPr>
          <a:lstStyle/>
          <a:p>
            <a:pPr algn="ctr">
              <a:lnSpc>
                <a:spcPts val="2271"/>
              </a:lnSpc>
            </a:pPr>
            <a:r>
              <a:rPr lang="en-US" sz="1622" b="1">
                <a:solidFill>
                  <a:srgbClr val="FFFFFF"/>
                </a:solidFill>
                <a:latin typeface="Montserrat Bold"/>
                <a:ea typeface="Montserrat Bold"/>
                <a:cs typeface="Montserrat Bold"/>
                <a:sym typeface="Montserrat Bold"/>
              </a:rPr>
              <a:t>668m€</a:t>
            </a:r>
            <a:r>
              <a:rPr lang="en-US" sz="1622">
                <a:solidFill>
                  <a:srgbClr val="FFFFFF"/>
                </a:solidFill>
                <a:latin typeface="Montserrat"/>
                <a:ea typeface="Montserrat"/>
                <a:cs typeface="Montserrat"/>
                <a:sym typeface="Montserrat"/>
              </a:rPr>
              <a:t> of subsidies approved by EU and French state</a:t>
            </a:r>
          </a:p>
        </p:txBody>
      </p:sp>
      <p:sp>
        <p:nvSpPr>
          <p:cNvPr id="90" name="TextBox 90"/>
          <p:cNvSpPr txBox="1"/>
          <p:nvPr/>
        </p:nvSpPr>
        <p:spPr>
          <a:xfrm>
            <a:off x="10064204" y="5793165"/>
            <a:ext cx="751876" cy="379078"/>
          </a:xfrm>
          <a:prstGeom prst="rect">
            <a:avLst/>
          </a:prstGeom>
        </p:spPr>
        <p:txBody>
          <a:bodyPr wrap="square" lIns="0" tIns="0" rIns="0" bIns="0" rtlCol="0" anchor="t">
            <a:spAutoFit/>
          </a:bodyPr>
          <a:lstStyle/>
          <a:p>
            <a:pPr algn="ctr">
              <a:lnSpc>
                <a:spcPts val="3152"/>
              </a:lnSpc>
            </a:pPr>
            <a:r>
              <a:rPr lang="en-US" sz="2251">
                <a:solidFill>
                  <a:srgbClr val="FFFFFF"/>
                </a:solidFill>
                <a:latin typeface="Montserrat"/>
                <a:ea typeface="Montserrat"/>
                <a:cs typeface="Montserrat"/>
                <a:sym typeface="Montserrat"/>
              </a:rPr>
              <a:t>2026</a:t>
            </a:r>
          </a:p>
        </p:txBody>
      </p:sp>
      <p:sp>
        <p:nvSpPr>
          <p:cNvPr id="91" name="TextBox 91"/>
          <p:cNvSpPr txBox="1"/>
          <p:nvPr/>
        </p:nvSpPr>
        <p:spPr>
          <a:xfrm>
            <a:off x="11390108" y="5673993"/>
            <a:ext cx="1958131" cy="560093"/>
          </a:xfrm>
          <a:prstGeom prst="rect">
            <a:avLst/>
          </a:prstGeom>
        </p:spPr>
        <p:txBody>
          <a:bodyPr lIns="0" tIns="0" rIns="0" bIns="0" rtlCol="0" anchor="t">
            <a:spAutoFit/>
          </a:bodyPr>
          <a:lstStyle/>
          <a:p>
            <a:pPr algn="ctr">
              <a:lnSpc>
                <a:spcPts val="2271"/>
              </a:lnSpc>
            </a:pPr>
            <a:r>
              <a:rPr lang="en-US" sz="1622" b="1">
                <a:solidFill>
                  <a:srgbClr val="FFFFFF"/>
                </a:solidFill>
                <a:latin typeface="Montserrat Bold"/>
                <a:ea typeface="Montserrat Bold"/>
                <a:cs typeface="Montserrat Bold"/>
                <a:sym typeface="Montserrat Bold"/>
              </a:rPr>
              <a:t>Series D </a:t>
            </a:r>
          </a:p>
          <a:p>
            <a:pPr algn="ctr">
              <a:lnSpc>
                <a:spcPts val="2271"/>
              </a:lnSpc>
            </a:pPr>
            <a:r>
              <a:rPr lang="en-US" sz="1622" b="1">
                <a:solidFill>
                  <a:srgbClr val="FFFFFF"/>
                </a:solidFill>
                <a:latin typeface="Montserrat Bold"/>
                <a:ea typeface="Montserrat Bold"/>
                <a:cs typeface="Montserrat Bold"/>
                <a:sym typeface="Montserrat Bold"/>
              </a:rPr>
              <a:t>(pre-IPO round)</a:t>
            </a:r>
          </a:p>
        </p:txBody>
      </p:sp>
      <p:sp>
        <p:nvSpPr>
          <p:cNvPr id="92" name="TextBox 92"/>
          <p:cNvSpPr txBox="1"/>
          <p:nvPr/>
        </p:nvSpPr>
        <p:spPr>
          <a:xfrm>
            <a:off x="13810868" y="5806455"/>
            <a:ext cx="990310" cy="379078"/>
          </a:xfrm>
          <a:prstGeom prst="rect">
            <a:avLst/>
          </a:prstGeom>
        </p:spPr>
        <p:txBody>
          <a:bodyPr wrap="square" lIns="0" tIns="0" rIns="0" bIns="0" rtlCol="0" anchor="t">
            <a:spAutoFit/>
          </a:bodyPr>
          <a:lstStyle/>
          <a:p>
            <a:pPr algn="ctr">
              <a:lnSpc>
                <a:spcPts val="3152"/>
              </a:lnSpc>
            </a:pPr>
            <a:r>
              <a:rPr lang="en-US" sz="2251">
                <a:solidFill>
                  <a:srgbClr val="FFFFFF"/>
                </a:solidFill>
                <a:latin typeface="Montserrat"/>
                <a:ea typeface="Montserrat"/>
                <a:cs typeface="Montserrat"/>
                <a:sym typeface="Montserrat"/>
              </a:rPr>
              <a:t>&gt;2027</a:t>
            </a:r>
          </a:p>
        </p:txBody>
      </p:sp>
      <p:sp>
        <p:nvSpPr>
          <p:cNvPr id="93" name="TextBox 93"/>
          <p:cNvSpPr txBox="1"/>
          <p:nvPr/>
        </p:nvSpPr>
        <p:spPr>
          <a:xfrm>
            <a:off x="15128875" y="5817173"/>
            <a:ext cx="1785803" cy="273732"/>
          </a:xfrm>
          <a:prstGeom prst="rect">
            <a:avLst/>
          </a:prstGeom>
        </p:spPr>
        <p:txBody>
          <a:bodyPr lIns="0" tIns="0" rIns="0" bIns="0" rtlCol="0" anchor="t">
            <a:spAutoFit/>
          </a:bodyPr>
          <a:lstStyle/>
          <a:p>
            <a:pPr algn="ctr">
              <a:lnSpc>
                <a:spcPts val="2271"/>
              </a:lnSpc>
            </a:pPr>
            <a:r>
              <a:rPr lang="en-US" sz="1622" b="1">
                <a:solidFill>
                  <a:srgbClr val="FFFFFF"/>
                </a:solidFill>
                <a:latin typeface="Montserrat Bold"/>
                <a:ea typeface="Montserrat Bold"/>
                <a:cs typeface="Montserrat Bold"/>
                <a:sym typeface="Montserrat Bold"/>
              </a:rPr>
              <a:t>Series E (IPO)</a:t>
            </a:r>
          </a:p>
        </p:txBody>
      </p:sp>
      <p:sp>
        <p:nvSpPr>
          <p:cNvPr id="94" name="TextBox 94"/>
          <p:cNvSpPr txBox="1"/>
          <p:nvPr/>
        </p:nvSpPr>
        <p:spPr>
          <a:xfrm>
            <a:off x="1147765" y="1710302"/>
            <a:ext cx="15630699" cy="505189"/>
          </a:xfrm>
          <a:prstGeom prst="rect">
            <a:avLst/>
          </a:prstGeom>
        </p:spPr>
        <p:txBody>
          <a:bodyPr lIns="0" tIns="0" rIns="0" bIns="0" rtlCol="0" anchor="t">
            <a:spAutoFit/>
          </a:bodyPr>
          <a:lstStyle/>
          <a:p>
            <a:pPr algn="l">
              <a:lnSpc>
                <a:spcPts val="4210"/>
              </a:lnSpc>
            </a:pPr>
            <a:r>
              <a:rPr lang="en-US" sz="2699" b="1">
                <a:solidFill>
                  <a:srgbClr val="FFFFFF"/>
                </a:solidFill>
                <a:latin typeface="Montserrat Bold"/>
                <a:ea typeface="Montserrat Bold"/>
                <a:cs typeface="Montserrat Bold"/>
                <a:sym typeface="Montserrat Bold"/>
              </a:rPr>
              <a:t>Leveraging upon Gigafactory 1's commercial, financing and technological sucess...</a:t>
            </a:r>
          </a:p>
        </p:txBody>
      </p:sp>
      <p:sp>
        <p:nvSpPr>
          <p:cNvPr id="95" name="TextBox 95"/>
          <p:cNvSpPr txBox="1"/>
          <p:nvPr/>
        </p:nvSpPr>
        <p:spPr>
          <a:xfrm>
            <a:off x="549843" y="9411026"/>
            <a:ext cx="17624484" cy="505189"/>
          </a:xfrm>
          <a:prstGeom prst="rect">
            <a:avLst/>
          </a:prstGeom>
        </p:spPr>
        <p:txBody>
          <a:bodyPr lIns="0" tIns="0" rIns="0" bIns="0" rtlCol="0" anchor="t">
            <a:spAutoFit/>
          </a:bodyPr>
          <a:lstStyle/>
          <a:p>
            <a:pPr algn="ctr">
              <a:lnSpc>
                <a:spcPts val="4210"/>
              </a:lnSpc>
            </a:pPr>
            <a:r>
              <a:rPr lang="en-US" sz="2699" b="1">
                <a:solidFill>
                  <a:srgbClr val="FFFFFF"/>
                </a:solidFill>
                <a:latin typeface="Montserrat Bold"/>
                <a:ea typeface="Montserrat Bold"/>
                <a:cs typeface="Montserrat Bold"/>
                <a:sym typeface="Montserrat Bold"/>
              </a:rPr>
              <a:t>... to pave the way for expansion and diversification through other gigafactories</a:t>
            </a:r>
          </a:p>
        </p:txBody>
      </p:sp>
    </p:spTree>
    <p:extLst>
      <p:ext uri="{BB962C8B-B14F-4D97-AF65-F5344CB8AC3E}">
        <p14:creationId xmlns:p14="http://schemas.microsoft.com/office/powerpoint/2010/main" val="3839708588"/>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0" y="3562"/>
            <a:ext cx="165649" cy="1703803"/>
            <a:chOff x="0" y="0"/>
            <a:chExt cx="220866" cy="2271738"/>
          </a:xfrm>
        </p:grpSpPr>
        <p:sp>
          <p:nvSpPr>
            <p:cNvPr id="3" name="Freeform 3"/>
            <p:cNvSpPr/>
            <p:nvPr/>
          </p:nvSpPr>
          <p:spPr>
            <a:xfrm>
              <a:off x="0" y="0"/>
              <a:ext cx="220853" cy="2271776"/>
            </a:xfrm>
            <a:custGeom>
              <a:avLst/>
              <a:gdLst/>
              <a:ahLst/>
              <a:cxnLst/>
              <a:rect l="l" t="t" r="r" b="b"/>
              <a:pathLst>
                <a:path w="220853" h="2271776">
                  <a:moveTo>
                    <a:pt x="0" y="0"/>
                  </a:moveTo>
                  <a:lnTo>
                    <a:pt x="220853" y="0"/>
                  </a:lnTo>
                  <a:lnTo>
                    <a:pt x="220853" y="2271776"/>
                  </a:lnTo>
                  <a:lnTo>
                    <a:pt x="0" y="2271776"/>
                  </a:lnTo>
                  <a:close/>
                </a:path>
              </a:pathLst>
            </a:custGeom>
            <a:solidFill>
              <a:srgbClr val="047E6F"/>
            </a:solidFill>
          </p:spPr>
          <p:txBody>
            <a:bodyPr/>
            <a:lstStyle/>
            <a:p>
              <a:endParaRPr lang="en-US"/>
            </a:p>
          </p:txBody>
        </p:sp>
      </p:grpSp>
      <p:sp>
        <p:nvSpPr>
          <p:cNvPr id="4" name="TextBox 4"/>
          <p:cNvSpPr txBox="1"/>
          <p:nvPr/>
        </p:nvSpPr>
        <p:spPr>
          <a:xfrm>
            <a:off x="455003" y="3332116"/>
            <a:ext cx="6943951" cy="1077218"/>
          </a:xfrm>
          <a:prstGeom prst="rect">
            <a:avLst/>
          </a:prstGeom>
        </p:spPr>
        <p:txBody>
          <a:bodyPr wrap="square" lIns="0" tIns="0" rIns="0" bIns="0" rtlCol="0" anchor="t">
            <a:spAutoFit/>
          </a:bodyPr>
          <a:lstStyle/>
          <a:p>
            <a:pPr>
              <a:lnSpc>
                <a:spcPts val="2845"/>
              </a:lnSpc>
            </a:pPr>
            <a:r>
              <a:rPr lang="en-US" sz="2350">
                <a:solidFill>
                  <a:srgbClr val="89B1A9"/>
                </a:solidFill>
                <a:latin typeface="Montserrat"/>
                <a:ea typeface="Montserrat"/>
                <a:cs typeface="Montserrat"/>
                <a:sym typeface="Montserrat"/>
              </a:rPr>
              <a:t>AN ADVANCED GIGAFACTORY TO REDUCE CO</a:t>
            </a:r>
            <a:r>
              <a:rPr lang="en-US">
                <a:solidFill>
                  <a:srgbClr val="62B2A5"/>
                </a:solidFill>
                <a:highlight>
                  <a:srgbClr val="FFFFFF"/>
                </a:highlight>
                <a:latin typeface="Montserrat"/>
                <a:ea typeface="Montserrat"/>
                <a:cs typeface="Montserrat"/>
                <a:sym typeface="Montserrat"/>
              </a:rPr>
              <a:t>₂</a:t>
            </a:r>
            <a:r>
              <a:rPr lang="en-US">
                <a:solidFill>
                  <a:srgbClr val="62B2A5"/>
                </a:solidFill>
                <a:highlight>
                  <a:srgbClr val="FFFFFF"/>
                </a:highlight>
                <a:latin typeface="Montserrat"/>
                <a:ea typeface="Montserrat"/>
                <a:cs typeface="Montserrat"/>
              </a:rPr>
              <a:t> </a:t>
            </a:r>
            <a:r>
              <a:rPr lang="en-US" sz="2350">
                <a:solidFill>
                  <a:srgbClr val="89B1A9"/>
                </a:solidFill>
                <a:latin typeface="Montserrat"/>
                <a:ea typeface="Montserrat"/>
                <a:cs typeface="Montserrat"/>
              </a:rPr>
              <a:t>EMISSIONS</a:t>
            </a:r>
          </a:p>
          <a:p>
            <a:pPr algn="l">
              <a:lnSpc>
                <a:spcPts val="2847"/>
              </a:lnSpc>
            </a:pPr>
            <a:endParaRPr lang="en-US" sz="2373">
              <a:solidFill>
                <a:srgbClr val="89B1A9"/>
              </a:solidFill>
              <a:latin typeface="Montserrat"/>
              <a:ea typeface="Montserrat"/>
              <a:cs typeface="Montserrat"/>
            </a:endParaRPr>
          </a:p>
        </p:txBody>
      </p:sp>
      <p:grpSp>
        <p:nvGrpSpPr>
          <p:cNvPr id="5" name="Group 5"/>
          <p:cNvGrpSpPr/>
          <p:nvPr/>
        </p:nvGrpSpPr>
        <p:grpSpPr>
          <a:xfrm>
            <a:off x="454193" y="4148851"/>
            <a:ext cx="7445755" cy="934233"/>
            <a:chOff x="0" y="0"/>
            <a:chExt cx="9192812" cy="1153440"/>
          </a:xfrm>
        </p:grpSpPr>
        <p:sp>
          <p:nvSpPr>
            <p:cNvPr id="6" name="Freeform 6"/>
            <p:cNvSpPr/>
            <p:nvPr/>
          </p:nvSpPr>
          <p:spPr>
            <a:xfrm>
              <a:off x="0" y="0"/>
              <a:ext cx="9192812" cy="1153441"/>
            </a:xfrm>
            <a:custGeom>
              <a:avLst/>
              <a:gdLst/>
              <a:ahLst/>
              <a:cxnLst/>
              <a:rect l="l" t="t" r="r" b="b"/>
              <a:pathLst>
                <a:path w="9192812" h="1153441">
                  <a:moveTo>
                    <a:pt x="0" y="0"/>
                  </a:moveTo>
                  <a:lnTo>
                    <a:pt x="9192812" y="0"/>
                  </a:lnTo>
                  <a:lnTo>
                    <a:pt x="9192812" y="1153441"/>
                  </a:lnTo>
                  <a:lnTo>
                    <a:pt x="0" y="1153441"/>
                  </a:lnTo>
                  <a:close/>
                </a:path>
              </a:pathLst>
            </a:custGeom>
            <a:blipFill>
              <a:blip r:embed="rId2">
                <a:alphaModFix amt="0"/>
              </a:blip>
              <a:stretch>
                <a:fillRect t="-96368" r="5747" b="-96368"/>
              </a:stretch>
            </a:blipFill>
          </p:spPr>
          <p:txBody>
            <a:bodyPr/>
            <a:lstStyle/>
            <a:p>
              <a:endParaRPr lang="en-US"/>
            </a:p>
          </p:txBody>
        </p:sp>
        <p:sp>
          <p:nvSpPr>
            <p:cNvPr id="7" name="TextBox 7"/>
            <p:cNvSpPr txBox="1"/>
            <p:nvPr/>
          </p:nvSpPr>
          <p:spPr>
            <a:xfrm>
              <a:off x="0" y="0"/>
              <a:ext cx="9192812" cy="1153440"/>
            </a:xfrm>
            <a:prstGeom prst="rect">
              <a:avLst/>
            </a:prstGeom>
          </p:spPr>
          <p:txBody>
            <a:bodyPr lIns="0" tIns="0" rIns="0" bIns="0" rtlCol="0" anchor="ctr"/>
            <a:lstStyle/>
            <a:p>
              <a:pPr>
                <a:lnSpc>
                  <a:spcPts val="1739"/>
                </a:lnSpc>
              </a:pPr>
              <a:r>
                <a:rPr lang="en-US" sz="1400">
                  <a:solidFill>
                    <a:srgbClr val="000000"/>
                  </a:solidFill>
                  <a:latin typeface="Montserrat"/>
                  <a:ea typeface="Montserrat"/>
                  <a:cs typeface="Montserrat"/>
                  <a:sym typeface="Montserrat"/>
                </a:rPr>
                <a:t>AGATHE (Advanced Gigafactory Aiming at Tempering </a:t>
              </a:r>
              <a:r>
                <a:rPr lang="en-US" sz="1400" err="1">
                  <a:solidFill>
                    <a:srgbClr val="000000"/>
                  </a:solidFill>
                  <a:latin typeface="Montserrat"/>
                  <a:ea typeface="Montserrat"/>
                  <a:cs typeface="Montserrat"/>
                  <a:sym typeface="Montserrat"/>
                </a:rPr>
                <a:t>greenHouse</a:t>
              </a:r>
              <a:r>
                <a:rPr lang="en-US" sz="1400">
                  <a:solidFill>
                    <a:srgbClr val="000000"/>
                  </a:solidFill>
                  <a:latin typeface="Montserrat"/>
                  <a:ea typeface="Montserrat"/>
                  <a:cs typeface="Montserrat"/>
                  <a:sym typeface="Montserrat"/>
                </a:rPr>
                <a:t> gases Emissions) is a strategic project led by </a:t>
              </a:r>
              <a:r>
                <a:rPr lang="en-US" sz="1400" err="1">
                  <a:solidFill>
                    <a:srgbClr val="000000"/>
                  </a:solidFill>
                  <a:latin typeface="Montserrat"/>
                  <a:ea typeface="Montserrat"/>
                  <a:cs typeface="Montserrat"/>
                  <a:sym typeface="Montserrat"/>
                </a:rPr>
                <a:t>Verkor</a:t>
              </a:r>
              <a:r>
                <a:rPr lang="en-US" sz="1400">
                  <a:solidFill>
                    <a:srgbClr val="000000"/>
                  </a:solidFill>
                  <a:latin typeface="Montserrat"/>
                  <a:ea typeface="Montserrat"/>
                  <a:cs typeface="Montserrat"/>
                  <a:sym typeface="Montserrat"/>
                </a:rPr>
                <a:t>, selected by the European Commission under the Innovation Fund.</a:t>
              </a:r>
              <a:endParaRPr lang="en-US" sz="1400">
                <a:solidFill>
                  <a:srgbClr val="000000"/>
                </a:solidFill>
                <a:latin typeface="Montserrat"/>
                <a:ea typeface="Montserrat"/>
                <a:cs typeface="Montserrat"/>
              </a:endParaRPr>
            </a:p>
          </p:txBody>
        </p:sp>
      </p:grpSp>
      <p:sp>
        <p:nvSpPr>
          <p:cNvPr id="8" name="Freeform 8"/>
          <p:cNvSpPr/>
          <p:nvPr/>
        </p:nvSpPr>
        <p:spPr>
          <a:xfrm>
            <a:off x="236529" y="1686266"/>
            <a:ext cx="3843958" cy="1479924"/>
          </a:xfrm>
          <a:custGeom>
            <a:avLst/>
            <a:gdLst/>
            <a:ahLst/>
            <a:cxnLst/>
            <a:rect l="l" t="t" r="r" b="b"/>
            <a:pathLst>
              <a:path w="3843958" h="1479924">
                <a:moveTo>
                  <a:pt x="0" y="0"/>
                </a:moveTo>
                <a:lnTo>
                  <a:pt x="3843958" y="0"/>
                </a:lnTo>
                <a:lnTo>
                  <a:pt x="3843958" y="1479924"/>
                </a:lnTo>
                <a:lnTo>
                  <a:pt x="0" y="1479924"/>
                </a:lnTo>
                <a:lnTo>
                  <a:pt x="0" y="0"/>
                </a:lnTo>
                <a:close/>
              </a:path>
            </a:pathLst>
          </a:custGeom>
          <a:blipFill>
            <a:blip r:embed="rId3"/>
            <a:stretch>
              <a:fillRect/>
            </a:stretch>
          </a:blipFill>
        </p:spPr>
        <p:txBody>
          <a:bodyPr/>
          <a:lstStyle/>
          <a:p>
            <a:endParaRPr lang="en-US"/>
          </a:p>
        </p:txBody>
      </p:sp>
      <p:sp>
        <p:nvSpPr>
          <p:cNvPr id="9" name="Freeform 9"/>
          <p:cNvSpPr/>
          <p:nvPr/>
        </p:nvSpPr>
        <p:spPr>
          <a:xfrm>
            <a:off x="810" y="6609887"/>
            <a:ext cx="18288000" cy="3677113"/>
          </a:xfrm>
          <a:custGeom>
            <a:avLst/>
            <a:gdLst/>
            <a:ahLst/>
            <a:cxnLst/>
            <a:rect l="l" t="t" r="r" b="b"/>
            <a:pathLst>
              <a:path w="18288000" h="3677113">
                <a:moveTo>
                  <a:pt x="0" y="0"/>
                </a:moveTo>
                <a:lnTo>
                  <a:pt x="18288000" y="0"/>
                </a:lnTo>
                <a:lnTo>
                  <a:pt x="18288000" y="3677113"/>
                </a:lnTo>
                <a:lnTo>
                  <a:pt x="0" y="3677113"/>
                </a:lnTo>
                <a:lnTo>
                  <a:pt x="0" y="0"/>
                </a:lnTo>
                <a:close/>
              </a:path>
            </a:pathLst>
          </a:custGeom>
          <a:blipFill>
            <a:blip r:embed="rId4"/>
            <a:stretch>
              <a:fillRect t="-138414" b="-133973"/>
            </a:stretch>
          </a:blipFill>
        </p:spPr>
        <p:txBody>
          <a:bodyPr/>
          <a:lstStyle/>
          <a:p>
            <a:endParaRPr lang="en-US"/>
          </a:p>
        </p:txBody>
      </p:sp>
      <p:grpSp>
        <p:nvGrpSpPr>
          <p:cNvPr id="10" name="Group 10"/>
          <p:cNvGrpSpPr/>
          <p:nvPr/>
        </p:nvGrpSpPr>
        <p:grpSpPr>
          <a:xfrm>
            <a:off x="8220518" y="2170201"/>
            <a:ext cx="9679243" cy="1495983"/>
            <a:chOff x="0" y="0"/>
            <a:chExt cx="2549266" cy="394004"/>
          </a:xfrm>
        </p:grpSpPr>
        <p:sp>
          <p:nvSpPr>
            <p:cNvPr id="11" name="Freeform 11"/>
            <p:cNvSpPr/>
            <p:nvPr/>
          </p:nvSpPr>
          <p:spPr>
            <a:xfrm>
              <a:off x="0" y="0"/>
              <a:ext cx="2549266" cy="394004"/>
            </a:xfrm>
            <a:custGeom>
              <a:avLst/>
              <a:gdLst/>
              <a:ahLst/>
              <a:cxnLst/>
              <a:rect l="l" t="t" r="r" b="b"/>
              <a:pathLst>
                <a:path w="2549266" h="394004">
                  <a:moveTo>
                    <a:pt x="0" y="0"/>
                  </a:moveTo>
                  <a:lnTo>
                    <a:pt x="2549266" y="0"/>
                  </a:lnTo>
                  <a:lnTo>
                    <a:pt x="2549266" y="394004"/>
                  </a:lnTo>
                  <a:lnTo>
                    <a:pt x="0" y="394004"/>
                  </a:lnTo>
                  <a:close/>
                </a:path>
              </a:pathLst>
            </a:custGeom>
            <a:solidFill>
              <a:srgbClr val="007F6E"/>
            </a:solidFill>
            <a:ln w="19050" cap="sq">
              <a:solidFill>
                <a:srgbClr val="007F6E"/>
              </a:solidFill>
              <a:prstDash val="solid"/>
              <a:miter/>
            </a:ln>
          </p:spPr>
          <p:txBody>
            <a:bodyPr/>
            <a:lstStyle/>
            <a:p>
              <a:endParaRPr lang="en-US"/>
            </a:p>
          </p:txBody>
        </p:sp>
        <p:sp>
          <p:nvSpPr>
            <p:cNvPr id="12" name="TextBox 12"/>
            <p:cNvSpPr txBox="1"/>
            <p:nvPr/>
          </p:nvSpPr>
          <p:spPr>
            <a:xfrm>
              <a:off x="0" y="0"/>
              <a:ext cx="2549266" cy="394004"/>
            </a:xfrm>
            <a:prstGeom prst="rect">
              <a:avLst/>
            </a:prstGeom>
          </p:spPr>
          <p:txBody>
            <a:bodyPr lIns="50800" tIns="50800" rIns="50800" bIns="50800" rtlCol="0" anchor="ctr"/>
            <a:lstStyle/>
            <a:p>
              <a:pPr algn="ctr">
                <a:lnSpc>
                  <a:spcPts val="2235"/>
                </a:lnSpc>
              </a:pPr>
              <a:endParaRPr/>
            </a:p>
          </p:txBody>
        </p:sp>
      </p:grpSp>
      <p:sp>
        <p:nvSpPr>
          <p:cNvPr id="14" name="TextBox 14"/>
          <p:cNvSpPr txBox="1"/>
          <p:nvPr/>
        </p:nvSpPr>
        <p:spPr>
          <a:xfrm>
            <a:off x="582473" y="122853"/>
            <a:ext cx="17534907" cy="1459374"/>
          </a:xfrm>
          <a:prstGeom prst="rect">
            <a:avLst/>
          </a:prstGeom>
        </p:spPr>
        <p:txBody>
          <a:bodyPr wrap="square" lIns="0" tIns="0" rIns="0" bIns="0" rtlCol="0" anchor="t">
            <a:spAutoFit/>
          </a:bodyPr>
          <a:lstStyle/>
          <a:p>
            <a:pPr>
              <a:lnSpc>
                <a:spcPts val="6973"/>
              </a:lnSpc>
            </a:pPr>
            <a:r>
              <a:rPr lang="en-US" sz="5300" b="1">
                <a:solidFill>
                  <a:srgbClr val="007F6E"/>
                </a:solidFill>
                <a:latin typeface="Montserrat Bold"/>
                <a:ea typeface="Montserrat Bold"/>
                <a:cs typeface="Montserrat Bold"/>
                <a:sym typeface="Montserrat Bold"/>
              </a:rPr>
              <a:t>PROJECT SUPPORTED BY THE EUROPEAN UNION</a:t>
            </a:r>
            <a:endParaRPr lang="en-US" sz="5300" b="1">
              <a:solidFill>
                <a:srgbClr val="007F6E"/>
              </a:solidFill>
              <a:latin typeface="Montserrat Bold"/>
              <a:ea typeface="Montserrat Bold"/>
              <a:cs typeface="Montserrat Bold"/>
            </a:endParaRPr>
          </a:p>
          <a:p>
            <a:pPr>
              <a:lnSpc>
                <a:spcPts val="4552"/>
              </a:lnSpc>
            </a:pPr>
            <a:r>
              <a:rPr lang="en-US" sz="3750">
                <a:solidFill>
                  <a:srgbClr val="000000"/>
                </a:solidFill>
                <a:latin typeface="Montserrat"/>
                <a:ea typeface="Montserrat"/>
                <a:cs typeface="Montserrat"/>
              </a:rPr>
              <a:t>THE AGATHE PROJECT</a:t>
            </a:r>
          </a:p>
        </p:txBody>
      </p:sp>
      <p:grpSp>
        <p:nvGrpSpPr>
          <p:cNvPr id="15" name="Group 15"/>
          <p:cNvGrpSpPr/>
          <p:nvPr/>
        </p:nvGrpSpPr>
        <p:grpSpPr>
          <a:xfrm>
            <a:off x="8221328" y="4578711"/>
            <a:ext cx="4839972" cy="1173948"/>
            <a:chOff x="0" y="0"/>
            <a:chExt cx="1274725" cy="309188"/>
          </a:xfrm>
        </p:grpSpPr>
        <p:sp>
          <p:nvSpPr>
            <p:cNvPr id="16" name="Freeform 16"/>
            <p:cNvSpPr/>
            <p:nvPr/>
          </p:nvSpPr>
          <p:spPr>
            <a:xfrm>
              <a:off x="0" y="0"/>
              <a:ext cx="1274725" cy="309188"/>
            </a:xfrm>
            <a:custGeom>
              <a:avLst/>
              <a:gdLst/>
              <a:ahLst/>
              <a:cxnLst/>
              <a:rect l="l" t="t" r="r" b="b"/>
              <a:pathLst>
                <a:path w="1274725" h="309188">
                  <a:moveTo>
                    <a:pt x="0" y="0"/>
                  </a:moveTo>
                  <a:lnTo>
                    <a:pt x="1274725" y="0"/>
                  </a:lnTo>
                  <a:lnTo>
                    <a:pt x="1274725" y="309188"/>
                  </a:lnTo>
                  <a:lnTo>
                    <a:pt x="0" y="309188"/>
                  </a:lnTo>
                  <a:close/>
                </a:path>
              </a:pathLst>
            </a:custGeom>
            <a:ln w="19050" cap="sq">
              <a:solidFill>
                <a:srgbClr val="007F6E"/>
              </a:solidFill>
              <a:prstDash val="solid"/>
              <a:miter/>
            </a:ln>
          </p:spPr>
          <p:txBody>
            <a:bodyPr/>
            <a:lstStyle/>
            <a:p>
              <a:endParaRPr lang="en-US"/>
            </a:p>
          </p:txBody>
        </p:sp>
        <p:sp>
          <p:nvSpPr>
            <p:cNvPr id="17" name="TextBox 17"/>
            <p:cNvSpPr txBox="1"/>
            <p:nvPr/>
          </p:nvSpPr>
          <p:spPr>
            <a:xfrm>
              <a:off x="0" y="0"/>
              <a:ext cx="1274725" cy="309188"/>
            </a:xfrm>
            <a:prstGeom prst="rect">
              <a:avLst/>
            </a:prstGeom>
          </p:spPr>
          <p:txBody>
            <a:bodyPr lIns="50800" tIns="50800" rIns="50800" bIns="50800" rtlCol="0" anchor="ctr"/>
            <a:lstStyle/>
            <a:p>
              <a:pPr algn="ctr">
                <a:lnSpc>
                  <a:spcPts val="2235"/>
                </a:lnSpc>
              </a:pPr>
              <a:endParaRPr/>
            </a:p>
          </p:txBody>
        </p:sp>
      </p:grpSp>
      <p:grpSp>
        <p:nvGrpSpPr>
          <p:cNvPr id="18" name="Group 18"/>
          <p:cNvGrpSpPr/>
          <p:nvPr/>
        </p:nvGrpSpPr>
        <p:grpSpPr>
          <a:xfrm>
            <a:off x="8376576" y="2670968"/>
            <a:ext cx="9082417" cy="934233"/>
            <a:chOff x="0" y="0"/>
            <a:chExt cx="11213497" cy="1153440"/>
          </a:xfrm>
        </p:grpSpPr>
        <p:sp>
          <p:nvSpPr>
            <p:cNvPr id="19" name="Freeform 19"/>
            <p:cNvSpPr/>
            <p:nvPr/>
          </p:nvSpPr>
          <p:spPr>
            <a:xfrm>
              <a:off x="0" y="0"/>
              <a:ext cx="11213497" cy="1153441"/>
            </a:xfrm>
            <a:custGeom>
              <a:avLst/>
              <a:gdLst/>
              <a:ahLst/>
              <a:cxnLst/>
              <a:rect l="l" t="t" r="r" b="b"/>
              <a:pathLst>
                <a:path w="11213497" h="1153441">
                  <a:moveTo>
                    <a:pt x="0" y="0"/>
                  </a:moveTo>
                  <a:lnTo>
                    <a:pt x="11213497" y="0"/>
                  </a:lnTo>
                  <a:lnTo>
                    <a:pt x="11213497" y="1153441"/>
                  </a:lnTo>
                  <a:lnTo>
                    <a:pt x="0" y="1153441"/>
                  </a:lnTo>
                  <a:close/>
                </a:path>
              </a:pathLst>
            </a:custGeom>
            <a:blipFill>
              <a:blip r:embed="rId2">
                <a:alphaModFix amt="0"/>
              </a:blip>
              <a:stretch>
                <a:fillRect t="-96368" r="22731" b="-96368"/>
              </a:stretch>
            </a:blipFill>
          </p:spPr>
          <p:txBody>
            <a:bodyPr/>
            <a:lstStyle/>
            <a:p>
              <a:endParaRPr lang="en-US"/>
            </a:p>
          </p:txBody>
        </p:sp>
        <p:sp>
          <p:nvSpPr>
            <p:cNvPr id="20" name="TextBox 20"/>
            <p:cNvSpPr txBox="1"/>
            <p:nvPr/>
          </p:nvSpPr>
          <p:spPr>
            <a:xfrm>
              <a:off x="0" y="-28575"/>
              <a:ext cx="11213497" cy="1182015"/>
            </a:xfrm>
            <a:prstGeom prst="rect">
              <a:avLst/>
            </a:prstGeom>
          </p:spPr>
          <p:txBody>
            <a:bodyPr lIns="0" tIns="0" rIns="0" bIns="0" rtlCol="0" anchor="ctr"/>
            <a:lstStyle/>
            <a:p>
              <a:pPr marL="355600" lvl="1" indent="-177800">
                <a:lnSpc>
                  <a:spcPts val="2260"/>
                </a:lnSpc>
                <a:buFont typeface="Arial"/>
                <a:buChar char="•"/>
              </a:pPr>
              <a:r>
                <a:rPr lang="en-US" sz="1600">
                  <a:solidFill>
                    <a:srgbClr val="FFFFFF"/>
                  </a:solidFill>
                  <a:latin typeface="Montserrat"/>
                  <a:ea typeface="Montserrat"/>
                  <a:cs typeface="Montserrat"/>
                  <a:sym typeface="Montserrat"/>
                </a:rPr>
                <a:t>Increase battery production for electric vehicles </a:t>
              </a:r>
            </a:p>
            <a:p>
              <a:pPr marL="355600" lvl="1" indent="-177800">
                <a:lnSpc>
                  <a:spcPts val="2260"/>
                </a:lnSpc>
                <a:buFont typeface="Arial"/>
                <a:buChar char="•"/>
              </a:pPr>
              <a:r>
                <a:rPr lang="en-US" sz="1600">
                  <a:solidFill>
                    <a:srgbClr val="FFFFFF"/>
                  </a:solidFill>
                  <a:latin typeface="Montserrat"/>
                  <a:ea typeface="+mn-lt"/>
                  <a:cs typeface="+mn-lt"/>
                </a:rPr>
                <a:t>Reduce GHG emissions by up to 71.5% compared with combustion-engine vehicles in Europe</a:t>
              </a:r>
            </a:p>
          </p:txBody>
        </p:sp>
      </p:grpSp>
      <p:grpSp>
        <p:nvGrpSpPr>
          <p:cNvPr id="21" name="Group 21"/>
          <p:cNvGrpSpPr/>
          <p:nvPr/>
        </p:nvGrpSpPr>
        <p:grpSpPr>
          <a:xfrm>
            <a:off x="8294263" y="4706403"/>
            <a:ext cx="4694101" cy="934233"/>
            <a:chOff x="0" y="0"/>
            <a:chExt cx="5795516" cy="1153440"/>
          </a:xfrm>
        </p:grpSpPr>
        <p:sp>
          <p:nvSpPr>
            <p:cNvPr id="22" name="Freeform 22"/>
            <p:cNvSpPr/>
            <p:nvPr/>
          </p:nvSpPr>
          <p:spPr>
            <a:xfrm>
              <a:off x="0" y="0"/>
              <a:ext cx="5795516" cy="1153441"/>
            </a:xfrm>
            <a:custGeom>
              <a:avLst/>
              <a:gdLst/>
              <a:ahLst/>
              <a:cxnLst/>
              <a:rect l="l" t="t" r="r" b="b"/>
              <a:pathLst>
                <a:path w="5795516" h="1153441">
                  <a:moveTo>
                    <a:pt x="0" y="0"/>
                  </a:moveTo>
                  <a:lnTo>
                    <a:pt x="5795516" y="0"/>
                  </a:lnTo>
                  <a:lnTo>
                    <a:pt x="5795516" y="1153441"/>
                  </a:lnTo>
                  <a:lnTo>
                    <a:pt x="0" y="1153441"/>
                  </a:lnTo>
                  <a:close/>
                </a:path>
              </a:pathLst>
            </a:custGeom>
            <a:blipFill>
              <a:blip r:embed="rId2">
                <a:alphaModFix amt="0"/>
              </a:blip>
              <a:stretch>
                <a:fillRect t="-96368" r="-49502" b="-96368"/>
              </a:stretch>
            </a:blipFill>
          </p:spPr>
          <p:txBody>
            <a:bodyPr/>
            <a:lstStyle/>
            <a:p>
              <a:endParaRPr lang="en-US"/>
            </a:p>
          </p:txBody>
        </p:sp>
        <p:sp>
          <p:nvSpPr>
            <p:cNvPr id="23" name="TextBox 23"/>
            <p:cNvSpPr txBox="1"/>
            <p:nvPr/>
          </p:nvSpPr>
          <p:spPr>
            <a:xfrm>
              <a:off x="0" y="0"/>
              <a:ext cx="5795516" cy="1153440"/>
            </a:xfrm>
            <a:prstGeom prst="rect">
              <a:avLst/>
            </a:prstGeom>
          </p:spPr>
          <p:txBody>
            <a:bodyPr lIns="0" tIns="0" rIns="0" bIns="0" rtlCol="0" anchor="ctr"/>
            <a:lstStyle/>
            <a:p>
              <a:pPr algn="ctr"/>
              <a:r>
                <a:rPr lang="en-US" sz="1600" b="1">
                  <a:solidFill>
                    <a:srgbClr val="000000"/>
                  </a:solidFill>
                  <a:latin typeface="Montserrat"/>
                  <a:ea typeface="+mn-lt"/>
                  <a:cs typeface="+mn-lt"/>
                  <a:sym typeface="Montserrat Bold"/>
                </a:rPr>
                <a:t>Smart digital </a:t>
              </a:r>
              <a:r>
                <a:rPr lang="en-US" sz="1600" b="1">
                  <a:solidFill>
                    <a:srgbClr val="000000"/>
                  </a:solidFill>
                  <a:latin typeface="Montserrat"/>
                  <a:ea typeface="+mn-lt"/>
                  <a:cs typeface="+mn-lt"/>
                  <a:sym typeface="Montserrat"/>
                </a:rPr>
                <a:t>infrastructure</a:t>
              </a:r>
              <a:r>
                <a:rPr lang="en-US" sz="1600" b="1">
                  <a:solidFill>
                    <a:srgbClr val="000000"/>
                  </a:solidFill>
                  <a:latin typeface="Montserrat"/>
                  <a:ea typeface="+mn-lt"/>
                  <a:cs typeface="+mn-lt"/>
                  <a:sym typeface="Montserrat Bold"/>
                </a:rPr>
                <a:t>:</a:t>
              </a:r>
              <a:r>
                <a:rPr lang="en-US" sz="1600" b="1">
                  <a:solidFill>
                    <a:srgbClr val="000000"/>
                  </a:solidFill>
                  <a:latin typeface="Montserrat"/>
                  <a:ea typeface="+mn-lt"/>
                  <a:cs typeface="+mn-lt"/>
                  <a:sym typeface="Montserrat"/>
                </a:rPr>
                <a:t> </a:t>
              </a:r>
              <a:endParaRPr lang="en-US" sz="1600" b="1">
                <a:latin typeface="Montserrat"/>
                <a:ea typeface="+mn-lt"/>
                <a:cs typeface="+mn-lt"/>
              </a:endParaRPr>
            </a:p>
            <a:p>
              <a:pPr algn="ctr"/>
              <a:r>
                <a:rPr lang="en-US" sz="1600">
                  <a:solidFill>
                    <a:srgbClr val="000000"/>
                  </a:solidFill>
                  <a:latin typeface="Montserrat"/>
                  <a:ea typeface="+mn-lt"/>
                  <a:cs typeface="+mn-lt"/>
                  <a:sym typeface="Montserrat"/>
                </a:rPr>
                <a:t>AI, predictive maintenance, </a:t>
              </a:r>
              <a:r>
                <a:rPr lang="en-US" sz="1600" err="1">
                  <a:solidFill>
                    <a:srgbClr val="000000"/>
                  </a:solidFill>
                  <a:latin typeface="Montserrat"/>
                  <a:ea typeface="+mn-lt"/>
                  <a:cs typeface="+mn-lt"/>
                  <a:sym typeface="Montserrat"/>
                </a:rPr>
                <a:t>optimisation</a:t>
              </a:r>
              <a:endParaRPr lang="en-US" sz="1600" err="1">
                <a:latin typeface="Montserrat"/>
                <a:ea typeface="+mn-lt"/>
                <a:cs typeface="+mn-lt"/>
              </a:endParaRPr>
            </a:p>
            <a:p>
              <a:pPr algn="ctr">
                <a:lnSpc>
                  <a:spcPts val="1979"/>
                </a:lnSpc>
              </a:pPr>
              <a:r>
                <a:rPr lang="en-US" sz="1600">
                  <a:solidFill>
                    <a:srgbClr val="000000"/>
                  </a:solidFill>
                  <a:latin typeface="Montserrat"/>
                  <a:ea typeface="+mn-lt"/>
                  <a:cs typeface="+mn-lt"/>
                  <a:sym typeface="Montserrat"/>
                </a:rPr>
                <a:t>of energy performance</a:t>
              </a:r>
              <a:endParaRPr lang="en-US" sz="1600">
                <a:latin typeface="Montserrat"/>
                <a:ea typeface="+mn-lt"/>
                <a:cs typeface="+mn-lt"/>
              </a:endParaRPr>
            </a:p>
          </p:txBody>
        </p:sp>
      </p:grpSp>
      <p:grpSp>
        <p:nvGrpSpPr>
          <p:cNvPr id="24" name="Group 24"/>
          <p:cNvGrpSpPr/>
          <p:nvPr/>
        </p:nvGrpSpPr>
        <p:grpSpPr>
          <a:xfrm>
            <a:off x="13298165" y="4578711"/>
            <a:ext cx="4601596" cy="1173948"/>
            <a:chOff x="0" y="0"/>
            <a:chExt cx="1211943" cy="309188"/>
          </a:xfrm>
        </p:grpSpPr>
        <p:sp>
          <p:nvSpPr>
            <p:cNvPr id="25" name="Freeform 25"/>
            <p:cNvSpPr/>
            <p:nvPr/>
          </p:nvSpPr>
          <p:spPr>
            <a:xfrm>
              <a:off x="0" y="0"/>
              <a:ext cx="1211943" cy="309188"/>
            </a:xfrm>
            <a:custGeom>
              <a:avLst/>
              <a:gdLst/>
              <a:ahLst/>
              <a:cxnLst/>
              <a:rect l="l" t="t" r="r" b="b"/>
              <a:pathLst>
                <a:path w="1211943" h="309188">
                  <a:moveTo>
                    <a:pt x="0" y="0"/>
                  </a:moveTo>
                  <a:lnTo>
                    <a:pt x="1211943" y="0"/>
                  </a:lnTo>
                  <a:lnTo>
                    <a:pt x="1211943" y="309188"/>
                  </a:lnTo>
                  <a:lnTo>
                    <a:pt x="0" y="309188"/>
                  </a:lnTo>
                  <a:close/>
                </a:path>
              </a:pathLst>
            </a:custGeom>
            <a:ln w="19050" cap="sq">
              <a:solidFill>
                <a:srgbClr val="007F6E"/>
              </a:solidFill>
              <a:prstDash val="solid"/>
              <a:miter/>
            </a:ln>
          </p:spPr>
          <p:txBody>
            <a:bodyPr/>
            <a:lstStyle/>
            <a:p>
              <a:endParaRPr lang="en-US"/>
            </a:p>
          </p:txBody>
        </p:sp>
        <p:sp>
          <p:nvSpPr>
            <p:cNvPr id="26" name="TextBox 26"/>
            <p:cNvSpPr txBox="1"/>
            <p:nvPr/>
          </p:nvSpPr>
          <p:spPr>
            <a:xfrm>
              <a:off x="0" y="0"/>
              <a:ext cx="1211943" cy="309188"/>
            </a:xfrm>
            <a:prstGeom prst="rect">
              <a:avLst/>
            </a:prstGeom>
          </p:spPr>
          <p:txBody>
            <a:bodyPr lIns="50800" tIns="50800" rIns="50800" bIns="50800" rtlCol="0" anchor="ctr"/>
            <a:lstStyle/>
            <a:p>
              <a:pPr algn="ctr">
                <a:lnSpc>
                  <a:spcPts val="2235"/>
                </a:lnSpc>
              </a:pPr>
              <a:endParaRPr/>
            </a:p>
          </p:txBody>
        </p:sp>
      </p:grpSp>
      <p:grpSp>
        <p:nvGrpSpPr>
          <p:cNvPr id="27" name="Group 27"/>
          <p:cNvGrpSpPr/>
          <p:nvPr/>
        </p:nvGrpSpPr>
        <p:grpSpPr>
          <a:xfrm>
            <a:off x="13381645" y="4550127"/>
            <a:ext cx="4434636" cy="1202533"/>
            <a:chOff x="0" y="0"/>
            <a:chExt cx="5475171" cy="1484693"/>
          </a:xfrm>
        </p:grpSpPr>
        <p:sp>
          <p:nvSpPr>
            <p:cNvPr id="28" name="Freeform 28"/>
            <p:cNvSpPr/>
            <p:nvPr/>
          </p:nvSpPr>
          <p:spPr>
            <a:xfrm>
              <a:off x="0" y="0"/>
              <a:ext cx="5475171" cy="1484693"/>
            </a:xfrm>
            <a:custGeom>
              <a:avLst/>
              <a:gdLst/>
              <a:ahLst/>
              <a:cxnLst/>
              <a:rect l="l" t="t" r="r" b="b"/>
              <a:pathLst>
                <a:path w="5475171" h="1484693">
                  <a:moveTo>
                    <a:pt x="0" y="0"/>
                  </a:moveTo>
                  <a:lnTo>
                    <a:pt x="5475171" y="0"/>
                  </a:lnTo>
                  <a:lnTo>
                    <a:pt x="5475171" y="1484693"/>
                  </a:lnTo>
                  <a:lnTo>
                    <a:pt x="0" y="1484693"/>
                  </a:lnTo>
                  <a:close/>
                </a:path>
              </a:pathLst>
            </a:custGeom>
            <a:blipFill>
              <a:blip r:embed="rId2">
                <a:alphaModFix amt="0"/>
              </a:blip>
              <a:stretch>
                <a:fillRect t="-74867" r="-58249" b="-52556"/>
              </a:stretch>
            </a:blipFill>
          </p:spPr>
          <p:txBody>
            <a:bodyPr/>
            <a:lstStyle/>
            <a:p>
              <a:endParaRPr lang="en-US"/>
            </a:p>
          </p:txBody>
        </p:sp>
        <p:sp>
          <p:nvSpPr>
            <p:cNvPr id="29" name="TextBox 29"/>
            <p:cNvSpPr txBox="1"/>
            <p:nvPr/>
          </p:nvSpPr>
          <p:spPr>
            <a:xfrm>
              <a:off x="0" y="0"/>
              <a:ext cx="5475171" cy="1484693"/>
            </a:xfrm>
            <a:prstGeom prst="rect">
              <a:avLst/>
            </a:prstGeom>
          </p:spPr>
          <p:txBody>
            <a:bodyPr lIns="0" tIns="0" rIns="0" bIns="0" rtlCol="0" anchor="ctr"/>
            <a:lstStyle/>
            <a:p>
              <a:pPr algn="ctr"/>
              <a:r>
                <a:rPr lang="en-US" sz="1600" b="1">
                  <a:solidFill>
                    <a:srgbClr val="000000"/>
                  </a:solidFill>
                  <a:latin typeface="Montserrat"/>
                  <a:ea typeface="+mn-lt"/>
                  <a:cs typeface="+mn-lt"/>
                  <a:sym typeface="Montserrat Bold"/>
                </a:rPr>
                <a:t>On-site </a:t>
              </a:r>
              <a:r>
                <a:rPr lang="en-US" sz="1600" b="1">
                  <a:solidFill>
                    <a:srgbClr val="000000"/>
                  </a:solidFill>
                  <a:latin typeface="Montserrat"/>
                  <a:ea typeface="+mn-lt"/>
                  <a:cs typeface="+mn-lt"/>
                  <a:sym typeface="Montserrat"/>
                </a:rPr>
                <a:t>pre-recycling</a:t>
              </a:r>
              <a:r>
                <a:rPr lang="en-US" sz="1600" b="1">
                  <a:solidFill>
                    <a:srgbClr val="000000"/>
                  </a:solidFill>
                  <a:latin typeface="Montserrat"/>
                  <a:ea typeface="+mn-lt"/>
                  <a:cs typeface="+mn-lt"/>
                  <a:sym typeface="Montserrat Bold"/>
                </a:rPr>
                <a:t>: </a:t>
              </a:r>
              <a:endParaRPr lang="en-US" sz="1600" b="1">
                <a:latin typeface="Montserrat"/>
                <a:ea typeface="+mn-lt"/>
                <a:cs typeface="+mn-lt"/>
              </a:endParaRPr>
            </a:p>
            <a:p>
              <a:pPr algn="ctr"/>
              <a:r>
                <a:rPr lang="en-US" sz="1600">
                  <a:solidFill>
                    <a:srgbClr val="000000"/>
                  </a:solidFill>
                  <a:latin typeface="Montserrat"/>
                  <a:ea typeface="+mn-lt"/>
                  <a:cs typeface="+mn-lt"/>
                  <a:sym typeface="Montserrat Bold"/>
                </a:rPr>
                <a:t>Over</a:t>
              </a:r>
              <a:r>
                <a:rPr lang="en-US" sz="1600">
                  <a:solidFill>
                    <a:srgbClr val="000000"/>
                  </a:solidFill>
                  <a:latin typeface="Montserrat"/>
                  <a:ea typeface="+mn-lt"/>
                  <a:cs typeface="+mn-lt"/>
                  <a:sym typeface="Montserrat"/>
                </a:rPr>
                <a:t> 95% of waste processed → reduced waste and transport of hazardous materials</a:t>
              </a:r>
              <a:endParaRPr lang="en-US">
                <a:latin typeface="Montserrat"/>
              </a:endParaRPr>
            </a:p>
          </p:txBody>
        </p:sp>
      </p:grpSp>
      <p:sp>
        <p:nvSpPr>
          <p:cNvPr id="30" name="TextBox 30"/>
          <p:cNvSpPr txBox="1"/>
          <p:nvPr/>
        </p:nvSpPr>
        <p:spPr>
          <a:xfrm>
            <a:off x="8755944" y="2306322"/>
            <a:ext cx="6192281" cy="323914"/>
          </a:xfrm>
          <a:prstGeom prst="rect">
            <a:avLst/>
          </a:prstGeom>
        </p:spPr>
        <p:txBody>
          <a:bodyPr lIns="0" tIns="0" rIns="0" bIns="0" rtlCol="0" anchor="t">
            <a:spAutoFit/>
          </a:bodyPr>
          <a:lstStyle/>
          <a:p>
            <a:pPr>
              <a:lnSpc>
                <a:spcPts val="2585"/>
              </a:lnSpc>
            </a:pPr>
            <a:r>
              <a:rPr lang="en-US" sz="2150">
                <a:solidFill>
                  <a:srgbClr val="FFFFFF">
                    <a:alpha val="74902"/>
                  </a:srgbClr>
                </a:solidFill>
                <a:latin typeface="Montserrat"/>
                <a:ea typeface="Montserrat"/>
                <a:cs typeface="Montserrat"/>
                <a:sym typeface="Montserrat"/>
              </a:rPr>
              <a:t>KEYS OBJECTIVES</a:t>
            </a:r>
            <a:endParaRPr lang="en-US" sz="2154">
              <a:solidFill>
                <a:srgbClr val="FFFFFF">
                  <a:alpha val="74902"/>
                </a:srgbClr>
              </a:solidFill>
              <a:latin typeface="Montserrat"/>
              <a:ea typeface="Montserrat"/>
              <a:cs typeface="Montserrat"/>
              <a:sym typeface="Montserrat"/>
            </a:endParaRPr>
          </a:p>
        </p:txBody>
      </p:sp>
      <p:sp>
        <p:nvSpPr>
          <p:cNvPr id="31" name="Freeform 31"/>
          <p:cNvSpPr/>
          <p:nvPr/>
        </p:nvSpPr>
        <p:spPr>
          <a:xfrm>
            <a:off x="8221328" y="4036957"/>
            <a:ext cx="310496" cy="345595"/>
          </a:xfrm>
          <a:custGeom>
            <a:avLst/>
            <a:gdLst/>
            <a:ahLst/>
            <a:cxnLst/>
            <a:rect l="l" t="t" r="r" b="b"/>
            <a:pathLst>
              <a:path w="310496" h="345595">
                <a:moveTo>
                  <a:pt x="0" y="0"/>
                </a:moveTo>
                <a:lnTo>
                  <a:pt x="310495" y="0"/>
                </a:lnTo>
                <a:lnTo>
                  <a:pt x="310495" y="345596"/>
                </a:lnTo>
                <a:lnTo>
                  <a:pt x="0" y="345596"/>
                </a:lnTo>
                <a:lnTo>
                  <a:pt x="0" y="0"/>
                </a:lnTo>
                <a:close/>
              </a:path>
            </a:pathLst>
          </a:custGeom>
          <a:blipFill>
            <a:blip r:embed="rId5">
              <a:alphaModFix amt="30000"/>
            </a:blip>
            <a:stretch>
              <a:fillRect/>
            </a:stretch>
          </a:blipFill>
        </p:spPr>
        <p:txBody>
          <a:bodyPr/>
          <a:lstStyle/>
          <a:p>
            <a:endParaRPr lang="en-US"/>
          </a:p>
        </p:txBody>
      </p:sp>
      <p:sp>
        <p:nvSpPr>
          <p:cNvPr id="32" name="TextBox 32"/>
          <p:cNvSpPr txBox="1"/>
          <p:nvPr/>
        </p:nvSpPr>
        <p:spPr>
          <a:xfrm>
            <a:off x="8640881" y="4036284"/>
            <a:ext cx="6192281" cy="323676"/>
          </a:xfrm>
          <a:prstGeom prst="rect">
            <a:avLst/>
          </a:prstGeom>
        </p:spPr>
        <p:txBody>
          <a:bodyPr lIns="0" tIns="0" rIns="0" bIns="0" rtlCol="0" anchor="t">
            <a:spAutoFit/>
          </a:bodyPr>
          <a:lstStyle/>
          <a:p>
            <a:pPr>
              <a:lnSpc>
                <a:spcPts val="2585"/>
              </a:lnSpc>
            </a:pPr>
            <a:r>
              <a:rPr lang="en-US" sz="2150">
                <a:solidFill>
                  <a:srgbClr val="89B1A9"/>
                </a:solidFill>
                <a:latin typeface="Montserrat"/>
                <a:ea typeface="Montserrat"/>
                <a:cs typeface="Montserrat"/>
                <a:sym typeface="Montserrat"/>
              </a:rPr>
              <a:t>KEYS INNOVATIONS</a:t>
            </a:r>
          </a:p>
        </p:txBody>
      </p:sp>
      <p:sp>
        <p:nvSpPr>
          <p:cNvPr id="33" name="Freeform 33"/>
          <p:cNvSpPr/>
          <p:nvPr/>
        </p:nvSpPr>
        <p:spPr>
          <a:xfrm>
            <a:off x="8330385" y="2306322"/>
            <a:ext cx="310496" cy="345595"/>
          </a:xfrm>
          <a:custGeom>
            <a:avLst/>
            <a:gdLst/>
            <a:ahLst/>
            <a:cxnLst/>
            <a:rect l="l" t="t" r="r" b="b"/>
            <a:pathLst>
              <a:path w="310496" h="345595">
                <a:moveTo>
                  <a:pt x="0" y="0"/>
                </a:moveTo>
                <a:lnTo>
                  <a:pt x="310496" y="0"/>
                </a:lnTo>
                <a:lnTo>
                  <a:pt x="310496" y="345596"/>
                </a:lnTo>
                <a:lnTo>
                  <a:pt x="0" y="345596"/>
                </a:lnTo>
                <a:lnTo>
                  <a:pt x="0" y="0"/>
                </a:lnTo>
                <a:close/>
              </a:path>
            </a:pathLst>
          </a:custGeom>
          <a:blipFill>
            <a:blip r:embed="rId6">
              <a:alphaModFix amt="52000"/>
            </a:blip>
            <a:stretch>
              <a:fillRect/>
            </a:stretch>
          </a:blipFill>
        </p:spPr>
        <p:txBody>
          <a:bodyPr/>
          <a:lstStyle/>
          <a:p>
            <a:endParaRPr lang="en-US"/>
          </a:p>
        </p:txBody>
      </p:sp>
      <p:grpSp>
        <p:nvGrpSpPr>
          <p:cNvPr id="34" name="Group 34"/>
          <p:cNvGrpSpPr/>
          <p:nvPr/>
        </p:nvGrpSpPr>
        <p:grpSpPr>
          <a:xfrm>
            <a:off x="455003" y="4894472"/>
            <a:ext cx="7050367" cy="934233"/>
            <a:chOff x="0" y="0"/>
            <a:chExt cx="8704652" cy="1153440"/>
          </a:xfrm>
        </p:grpSpPr>
        <p:sp>
          <p:nvSpPr>
            <p:cNvPr id="35" name="Freeform 35"/>
            <p:cNvSpPr/>
            <p:nvPr/>
          </p:nvSpPr>
          <p:spPr>
            <a:xfrm>
              <a:off x="0" y="0"/>
              <a:ext cx="8704652" cy="1153441"/>
            </a:xfrm>
            <a:custGeom>
              <a:avLst/>
              <a:gdLst/>
              <a:ahLst/>
              <a:cxnLst/>
              <a:rect l="l" t="t" r="r" b="b"/>
              <a:pathLst>
                <a:path w="8704652" h="1153441">
                  <a:moveTo>
                    <a:pt x="0" y="0"/>
                  </a:moveTo>
                  <a:lnTo>
                    <a:pt x="8704652" y="0"/>
                  </a:lnTo>
                  <a:lnTo>
                    <a:pt x="8704652" y="1153441"/>
                  </a:lnTo>
                  <a:lnTo>
                    <a:pt x="0" y="1153441"/>
                  </a:lnTo>
                  <a:close/>
                </a:path>
              </a:pathLst>
            </a:custGeom>
            <a:blipFill>
              <a:blip r:embed="rId2">
                <a:alphaModFix amt="0"/>
              </a:blip>
              <a:stretch>
                <a:fillRect t="-96368" r="461" b="-96368"/>
              </a:stretch>
            </a:blipFill>
          </p:spPr>
          <p:txBody>
            <a:bodyPr/>
            <a:lstStyle/>
            <a:p>
              <a:endParaRPr lang="en-US"/>
            </a:p>
          </p:txBody>
        </p:sp>
        <p:sp>
          <p:nvSpPr>
            <p:cNvPr id="36" name="TextBox 36"/>
            <p:cNvSpPr txBox="1"/>
            <p:nvPr/>
          </p:nvSpPr>
          <p:spPr>
            <a:xfrm>
              <a:off x="0" y="-9525"/>
              <a:ext cx="8704652" cy="1162965"/>
            </a:xfrm>
            <a:prstGeom prst="rect">
              <a:avLst/>
            </a:prstGeom>
          </p:spPr>
          <p:txBody>
            <a:bodyPr lIns="0" tIns="0" rIns="0" bIns="0" rtlCol="0" anchor="ctr"/>
            <a:lstStyle/>
            <a:p>
              <a:pPr>
                <a:lnSpc>
                  <a:spcPts val="1859"/>
                </a:lnSpc>
              </a:pPr>
              <a:r>
                <a:rPr lang="en-US" sz="1500" b="1">
                  <a:solidFill>
                    <a:srgbClr val="007F6E"/>
                  </a:solidFill>
                  <a:latin typeface="Montserrat Bold"/>
                  <a:ea typeface="Montserrat Bold"/>
                  <a:cs typeface="Montserrat Bold"/>
                  <a:sym typeface="Montserrat Bold"/>
                </a:rPr>
                <a:t>AGATHE aims to doubl</a:t>
              </a:r>
              <a:r>
                <a:rPr lang="en-US" sz="1500" b="1">
                  <a:solidFill>
                    <a:srgbClr val="007F6E"/>
                  </a:solidFill>
                  <a:latin typeface="Montserrat Bold"/>
                  <a:ea typeface="Montserrat Bold"/>
                  <a:cs typeface="Montserrat Bold"/>
                </a:rPr>
                <a:t>e the production capacity of the Dunkerque Gigafactory:  : 8 → 16 GWh of battery cells production.</a:t>
              </a:r>
              <a:endParaRPr lang="en-US" sz="1500" b="1">
                <a:solidFill>
                  <a:srgbClr val="007F6E"/>
                </a:solidFill>
                <a:latin typeface="Montserrat Bold"/>
                <a:ea typeface="Montserrat Bold"/>
                <a:cs typeface="Montserrat Bold"/>
                <a:sym typeface="Montserrat Bold"/>
              </a:endParaRPr>
            </a:p>
          </p:txBody>
        </p:sp>
      </p:grpSp>
      <p:pic>
        <p:nvPicPr>
          <p:cNvPr id="37" name="Picture 36" descr="A black and blue sign with text&#10;&#10;AI-generated content may be incorrect.">
            <a:extLst>
              <a:ext uri="{FF2B5EF4-FFF2-40B4-BE49-F238E27FC236}">
                <a16:creationId xmlns:a16="http://schemas.microsoft.com/office/drawing/2014/main" id="{1ED01392-0A9B-CE68-0EC3-CFAA4DBBA382}"/>
              </a:ext>
            </a:extLst>
          </p:cNvPr>
          <p:cNvPicPr>
            <a:picLocks noChangeAspect="1"/>
          </p:cNvPicPr>
          <p:nvPr/>
        </p:nvPicPr>
        <p:blipFill>
          <a:blip r:embed="rId7"/>
          <a:stretch>
            <a:fillRect/>
          </a:stretch>
        </p:blipFill>
        <p:spPr>
          <a:xfrm>
            <a:off x="3930805" y="2170878"/>
            <a:ext cx="5087744" cy="745988"/>
          </a:xfrm>
          <a:prstGeom prst="rect">
            <a:avLst/>
          </a:prstGeom>
        </p:spPr>
      </p:pic>
      <p:sp>
        <p:nvSpPr>
          <p:cNvPr id="39" name="TextBox 7">
            <a:extLst>
              <a:ext uri="{FF2B5EF4-FFF2-40B4-BE49-F238E27FC236}">
                <a16:creationId xmlns:a16="http://schemas.microsoft.com/office/drawing/2014/main" id="{66F47554-9565-2051-0F55-16F9116E9006}"/>
              </a:ext>
            </a:extLst>
          </p:cNvPr>
          <p:cNvSpPr txBox="1"/>
          <p:nvPr/>
        </p:nvSpPr>
        <p:spPr>
          <a:xfrm>
            <a:off x="174483" y="9639898"/>
            <a:ext cx="18290315" cy="934233"/>
          </a:xfrm>
          <a:prstGeom prst="rect">
            <a:avLst/>
          </a:prstGeom>
        </p:spPr>
        <p:txBody>
          <a:bodyPr lIns="0" tIns="0" rIns="0" bIns="0" rtlCol="0" anchor="ctr"/>
          <a:lstStyle/>
          <a:p>
            <a:pPr>
              <a:lnSpc>
                <a:spcPts val="1739"/>
              </a:lnSpc>
            </a:pPr>
            <a:r>
              <a:rPr lang="en-US" sz="1050">
                <a:solidFill>
                  <a:schemeClr val="bg1"/>
                </a:solidFill>
                <a:latin typeface="Montserrat"/>
                <a:ea typeface="Montserrat"/>
                <a:cs typeface="Montserrat"/>
                <a:sym typeface="Montserrat"/>
              </a:rPr>
              <a:t>Funded by the European Union. Views and opinions expressed are however those of the author(s) only and do not necessarily reflect those of the European Union. Neither the European Union nor the granting authority can be held responsible for them.</a:t>
            </a:r>
            <a:endParaRPr lang="en-US">
              <a:solidFill>
                <a:schemeClr val="bg1"/>
              </a:solidFill>
              <a:ea typeface="Calibri"/>
              <a:cs typeface="Calibri"/>
            </a:endParaRPr>
          </a:p>
        </p:txBody>
      </p:sp>
      <p:grpSp>
        <p:nvGrpSpPr>
          <p:cNvPr id="42" name="Group 2">
            <a:extLst>
              <a:ext uri="{FF2B5EF4-FFF2-40B4-BE49-F238E27FC236}">
                <a16:creationId xmlns:a16="http://schemas.microsoft.com/office/drawing/2014/main" id="{0880FEF0-42A5-7B6D-29B2-52360C28C36F}"/>
              </a:ext>
            </a:extLst>
          </p:cNvPr>
          <p:cNvGrpSpPr/>
          <p:nvPr/>
        </p:nvGrpSpPr>
        <p:grpSpPr>
          <a:xfrm>
            <a:off x="17693813" y="9425530"/>
            <a:ext cx="507206" cy="526352"/>
            <a:chOff x="0" y="0"/>
            <a:chExt cx="676275" cy="701802"/>
          </a:xfrm>
        </p:grpSpPr>
        <p:sp>
          <p:nvSpPr>
            <p:cNvPr id="41" name="Freeform 3" descr="Image">
              <a:extLst>
                <a:ext uri="{FF2B5EF4-FFF2-40B4-BE49-F238E27FC236}">
                  <a16:creationId xmlns:a16="http://schemas.microsoft.com/office/drawing/2014/main" id="{EEC9E981-94DC-9659-04C4-719D06E13130}"/>
                </a:ext>
              </a:extLst>
            </p:cNvPr>
            <p:cNvSpPr/>
            <p:nvPr/>
          </p:nvSpPr>
          <p:spPr>
            <a:xfrm>
              <a:off x="0" y="0"/>
              <a:ext cx="676275" cy="701802"/>
            </a:xfrm>
            <a:custGeom>
              <a:avLst/>
              <a:gdLst/>
              <a:ahLst/>
              <a:cxnLst/>
              <a:rect l="l" t="t" r="r" b="b"/>
              <a:pathLst>
                <a:path w="676275" h="701802">
                  <a:moveTo>
                    <a:pt x="0" y="0"/>
                  </a:moveTo>
                  <a:lnTo>
                    <a:pt x="676275" y="0"/>
                  </a:lnTo>
                  <a:lnTo>
                    <a:pt x="676275" y="701802"/>
                  </a:lnTo>
                  <a:lnTo>
                    <a:pt x="0" y="701802"/>
                  </a:lnTo>
                  <a:lnTo>
                    <a:pt x="0" y="0"/>
                  </a:lnTo>
                  <a:close/>
                </a:path>
              </a:pathLst>
            </a:custGeom>
            <a:blipFill>
              <a:blip r:embed="rId8">
                <a:alphaModFix amt="19155"/>
              </a:blip>
              <a:stretch>
                <a:fillRect r="-16754" b="-7"/>
              </a:stretch>
            </a:blipFill>
          </p:spPr>
          <p:txBody>
            <a:bodyPr/>
            <a:lstStyle/>
            <a:p>
              <a:endParaRPr lang="en-US"/>
            </a:p>
          </p:txBody>
        </p:sp>
      </p:grpSp>
      <p:sp>
        <p:nvSpPr>
          <p:cNvPr id="44" name="TextBox 43">
            <a:extLst>
              <a:ext uri="{FF2B5EF4-FFF2-40B4-BE49-F238E27FC236}">
                <a16:creationId xmlns:a16="http://schemas.microsoft.com/office/drawing/2014/main" id="{F7756651-C7B4-0297-D41A-BE47ED19D9D0}"/>
              </a:ext>
            </a:extLst>
          </p:cNvPr>
          <p:cNvSpPr txBox="1"/>
          <p:nvPr/>
        </p:nvSpPr>
        <p:spPr>
          <a:xfrm rot="16198980">
            <a:off x="16042635" y="6102239"/>
            <a:ext cx="3852539" cy="255839"/>
          </a:xfrm>
          <a:prstGeom prst="rect">
            <a:avLst/>
          </a:prstGeom>
        </p:spPr>
        <p:txBody>
          <a:bodyPr lIns="0" tIns="0" rIns="0" bIns="0" rtlCol="0" anchor="t">
            <a:spAutoFit/>
          </a:bodyPr>
          <a:lstStyle/>
          <a:p>
            <a:pPr>
              <a:lnSpc>
                <a:spcPts val="2055"/>
              </a:lnSpc>
            </a:pPr>
            <a:r>
              <a:rPr lang="en-US" sz="1700">
                <a:solidFill>
                  <a:srgbClr val="D5D5D5"/>
                </a:solidFill>
                <a:latin typeface="Montserrat"/>
                <a:ea typeface="Montserrat"/>
                <a:cs typeface="Montserrat"/>
                <a:sym typeface="Montserrat"/>
              </a:rPr>
              <a:t>AGATHE PROJECT</a:t>
            </a:r>
          </a:p>
        </p:txBody>
      </p:sp>
      <p:grpSp>
        <p:nvGrpSpPr>
          <p:cNvPr id="47" name="Group 22">
            <a:extLst>
              <a:ext uri="{FF2B5EF4-FFF2-40B4-BE49-F238E27FC236}">
                <a16:creationId xmlns:a16="http://schemas.microsoft.com/office/drawing/2014/main" id="{9CD07D13-8B4F-8187-F79F-7F4E1BAAEBE8}"/>
              </a:ext>
            </a:extLst>
          </p:cNvPr>
          <p:cNvGrpSpPr/>
          <p:nvPr/>
        </p:nvGrpSpPr>
        <p:grpSpPr>
          <a:xfrm>
            <a:off x="17929159" y="8271377"/>
            <a:ext cx="4763" cy="1115283"/>
            <a:chOff x="0" y="3175"/>
            <a:chExt cx="6350" cy="1487043"/>
          </a:xfrm>
        </p:grpSpPr>
        <p:sp>
          <p:nvSpPr>
            <p:cNvPr id="46" name="Freeform 23">
              <a:extLst>
                <a:ext uri="{FF2B5EF4-FFF2-40B4-BE49-F238E27FC236}">
                  <a16:creationId xmlns:a16="http://schemas.microsoft.com/office/drawing/2014/main" id="{D1118758-2010-99EF-B002-8C623086837C}"/>
                </a:ext>
              </a:extLst>
            </p:cNvPr>
            <p:cNvSpPr/>
            <p:nvPr/>
          </p:nvSpPr>
          <p:spPr>
            <a:xfrm>
              <a:off x="0" y="3175"/>
              <a:ext cx="6350" cy="1487043"/>
            </a:xfrm>
            <a:custGeom>
              <a:avLst/>
              <a:gdLst/>
              <a:ahLst/>
              <a:cxnLst/>
              <a:rect l="l" t="t" r="r" b="b"/>
              <a:pathLst>
                <a:path w="6350" h="1487043">
                  <a:moveTo>
                    <a:pt x="6350" y="0"/>
                  </a:moveTo>
                  <a:lnTo>
                    <a:pt x="6350" y="1487043"/>
                  </a:lnTo>
                  <a:lnTo>
                    <a:pt x="0" y="1487043"/>
                  </a:lnTo>
                  <a:lnTo>
                    <a:pt x="0" y="0"/>
                  </a:lnTo>
                  <a:close/>
                </a:path>
              </a:pathLst>
            </a:custGeom>
            <a:solidFill>
              <a:srgbClr val="D5D5D5"/>
            </a:solidFill>
          </p:spPr>
          <p:txBody>
            <a:bodyPr/>
            <a:lstStyle/>
            <a:p>
              <a:endParaRPr lang="en-US"/>
            </a:p>
          </p:txBody>
        </p:sp>
      </p:grpSp>
    </p:spTree>
    <p:extLst>
      <p:ext uri="{BB962C8B-B14F-4D97-AF65-F5344CB8AC3E}">
        <p14:creationId xmlns:p14="http://schemas.microsoft.com/office/powerpoint/2010/main" val="2820014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888" b="-10060"/>
            </a:stretch>
          </a:blipFill>
        </p:spPr>
        <p:txBody>
          <a:bodyPr/>
          <a:lstStyle/>
          <a:p>
            <a:endParaRPr lang="en-US"/>
          </a:p>
        </p:txBody>
      </p:sp>
      <p:sp>
        <p:nvSpPr>
          <p:cNvPr id="3" name="Freeform 3"/>
          <p:cNvSpPr/>
          <p:nvPr/>
        </p:nvSpPr>
        <p:spPr>
          <a:xfrm>
            <a:off x="0" y="0"/>
            <a:ext cx="19041740" cy="14457783"/>
          </a:xfrm>
          <a:custGeom>
            <a:avLst/>
            <a:gdLst/>
            <a:ahLst/>
            <a:cxnLst/>
            <a:rect l="l" t="t" r="r" b="b"/>
            <a:pathLst>
              <a:path w="19041740" h="14457783">
                <a:moveTo>
                  <a:pt x="0" y="0"/>
                </a:moveTo>
                <a:lnTo>
                  <a:pt x="19041740" y="0"/>
                </a:lnTo>
                <a:lnTo>
                  <a:pt x="19041740" y="14457783"/>
                </a:lnTo>
                <a:lnTo>
                  <a:pt x="0" y="14457783"/>
                </a:lnTo>
                <a:lnTo>
                  <a:pt x="0" y="0"/>
                </a:lnTo>
                <a:close/>
              </a:path>
            </a:pathLst>
          </a:custGeom>
          <a:blipFill>
            <a:blip r:embed="rId3">
              <a:alphaModFix amt="26000"/>
            </a:blip>
            <a:stretch>
              <a:fillRect l="-22205" t="-41657" r="-21436" b="-44453"/>
            </a:stretch>
          </a:blipFill>
        </p:spPr>
        <p:txBody>
          <a:bodyPr/>
          <a:lstStyle/>
          <a:p>
            <a:endParaRPr lang="en-US"/>
          </a:p>
        </p:txBody>
      </p:sp>
      <p:sp>
        <p:nvSpPr>
          <p:cNvPr id="4" name="Freeform 4"/>
          <p:cNvSpPr/>
          <p:nvPr/>
        </p:nvSpPr>
        <p:spPr>
          <a:xfrm>
            <a:off x="1956711" y="3375057"/>
            <a:ext cx="13567298" cy="4002137"/>
          </a:xfrm>
          <a:custGeom>
            <a:avLst/>
            <a:gdLst/>
            <a:ahLst/>
            <a:cxnLst/>
            <a:rect l="l" t="t" r="r" b="b"/>
            <a:pathLst>
              <a:path w="13567298" h="4002137">
                <a:moveTo>
                  <a:pt x="0" y="0"/>
                </a:moveTo>
                <a:lnTo>
                  <a:pt x="13567299" y="0"/>
                </a:lnTo>
                <a:lnTo>
                  <a:pt x="13567299" y="4002137"/>
                </a:lnTo>
                <a:lnTo>
                  <a:pt x="0" y="4002137"/>
                </a:lnTo>
                <a:lnTo>
                  <a:pt x="0" y="0"/>
                </a:lnTo>
                <a:close/>
              </a:path>
            </a:pathLst>
          </a:custGeom>
          <a:blipFill>
            <a:blip r:embed="rId4"/>
            <a:stretch>
              <a:fillRect t="-96051" b="-57775"/>
            </a:stretch>
          </a:blipFill>
        </p:spPr>
        <p:txBody>
          <a:bodyPr/>
          <a:lstStyle/>
          <a:p>
            <a:endParaRPr lang="en-US"/>
          </a:p>
        </p:txBody>
      </p:sp>
      <p:sp>
        <p:nvSpPr>
          <p:cNvPr id="5" name="TextBox 5"/>
          <p:cNvSpPr txBox="1"/>
          <p:nvPr/>
        </p:nvSpPr>
        <p:spPr>
          <a:xfrm>
            <a:off x="421619" y="6695883"/>
            <a:ext cx="12639072" cy="3234352"/>
          </a:xfrm>
          <a:prstGeom prst="rect">
            <a:avLst/>
          </a:prstGeom>
        </p:spPr>
        <p:txBody>
          <a:bodyPr lIns="0" tIns="0" rIns="0" bIns="0" rtlCol="0" anchor="t">
            <a:spAutoFit/>
          </a:bodyPr>
          <a:lstStyle/>
          <a:p>
            <a:pPr algn="l">
              <a:lnSpc>
                <a:spcPts val="8491"/>
              </a:lnSpc>
            </a:pPr>
            <a:r>
              <a:rPr lang="en-US" sz="7862" b="1">
                <a:solidFill>
                  <a:srgbClr val="FFFFFF"/>
                </a:solidFill>
                <a:latin typeface="Montserrat Bold"/>
                <a:ea typeface="Montserrat Bold"/>
                <a:cs typeface="Montserrat Bold"/>
                <a:sym typeface="Montserrat Bold"/>
              </a:rPr>
              <a:t>BATTERIES. </a:t>
            </a:r>
          </a:p>
          <a:p>
            <a:pPr algn="l">
              <a:lnSpc>
                <a:spcPts val="8491"/>
              </a:lnSpc>
            </a:pPr>
            <a:r>
              <a:rPr lang="en-US" sz="7862" b="1">
                <a:solidFill>
                  <a:srgbClr val="FFFFFF"/>
                </a:solidFill>
                <a:latin typeface="Montserrat Bold"/>
                <a:ea typeface="Montserrat Bold"/>
                <a:cs typeface="Montserrat Bold"/>
                <a:sym typeface="Montserrat Bold"/>
              </a:rPr>
              <a:t>NOW. </a:t>
            </a:r>
          </a:p>
          <a:p>
            <a:pPr algn="l">
              <a:lnSpc>
                <a:spcPts val="8491"/>
              </a:lnSpc>
            </a:pPr>
            <a:r>
              <a:rPr lang="en-US" sz="7862" b="1">
                <a:solidFill>
                  <a:srgbClr val="FFFFFF"/>
                </a:solidFill>
                <a:latin typeface="Montserrat Bold"/>
                <a:ea typeface="Montserrat Bold"/>
                <a:cs typeface="Montserrat Bold"/>
                <a:sym typeface="Montserrat Bold"/>
              </a:rPr>
              <a:t>FOR THE FUTURE.</a:t>
            </a:r>
          </a:p>
        </p:txBody>
      </p:sp>
      <p:sp>
        <p:nvSpPr>
          <p:cNvPr id="6" name="Freeform 6"/>
          <p:cNvSpPr/>
          <p:nvPr/>
        </p:nvSpPr>
        <p:spPr>
          <a:xfrm>
            <a:off x="15104327" y="8728718"/>
            <a:ext cx="2563650" cy="1075519"/>
          </a:xfrm>
          <a:custGeom>
            <a:avLst/>
            <a:gdLst/>
            <a:ahLst/>
            <a:cxnLst/>
            <a:rect l="l" t="t" r="r" b="b"/>
            <a:pathLst>
              <a:path w="2563650" h="1075519">
                <a:moveTo>
                  <a:pt x="0" y="0"/>
                </a:moveTo>
                <a:lnTo>
                  <a:pt x="2563650" y="0"/>
                </a:lnTo>
                <a:lnTo>
                  <a:pt x="2563650" y="1075519"/>
                </a:lnTo>
                <a:lnTo>
                  <a:pt x="0" y="1075519"/>
                </a:lnTo>
                <a:lnTo>
                  <a:pt x="0" y="0"/>
                </a:lnTo>
                <a:close/>
              </a:path>
            </a:pathLst>
          </a:custGeom>
          <a:blipFill>
            <a:blip r:embed="rId5"/>
            <a:stretch>
              <a:fillRect/>
            </a:stretch>
          </a:blipFill>
        </p:spPr>
        <p:txBody>
          <a:bodyPr/>
          <a:lstStyle/>
          <a:p>
            <a:endParaRPr lang="en-US"/>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06" y="248793"/>
            <a:ext cx="145361" cy="907847"/>
            <a:chOff x="0" y="0"/>
            <a:chExt cx="193815" cy="1210462"/>
          </a:xfrm>
        </p:grpSpPr>
        <p:sp>
          <p:nvSpPr>
            <p:cNvPr id="3" name="Freeform 3"/>
            <p:cNvSpPr/>
            <p:nvPr/>
          </p:nvSpPr>
          <p:spPr>
            <a:xfrm>
              <a:off x="12700" y="12700"/>
              <a:ext cx="168402" cy="1185037"/>
            </a:xfrm>
            <a:custGeom>
              <a:avLst/>
              <a:gdLst/>
              <a:ahLst/>
              <a:cxnLst/>
              <a:rect l="l" t="t" r="r" b="b"/>
              <a:pathLst>
                <a:path w="168402" h="1185037">
                  <a:moveTo>
                    <a:pt x="0" y="0"/>
                  </a:moveTo>
                  <a:lnTo>
                    <a:pt x="168402" y="0"/>
                  </a:lnTo>
                  <a:lnTo>
                    <a:pt x="168402" y="1185037"/>
                  </a:lnTo>
                  <a:lnTo>
                    <a:pt x="0" y="1185037"/>
                  </a:lnTo>
                  <a:close/>
                </a:path>
              </a:pathLst>
            </a:custGeom>
            <a:solidFill>
              <a:srgbClr val="047E6F"/>
            </a:solidFill>
          </p:spPr>
          <p:txBody>
            <a:bodyPr/>
            <a:lstStyle/>
            <a:p>
              <a:endParaRPr lang="en-US"/>
            </a:p>
          </p:txBody>
        </p:sp>
      </p:grpSp>
      <p:grpSp>
        <p:nvGrpSpPr>
          <p:cNvPr id="4" name="Group 4"/>
          <p:cNvGrpSpPr/>
          <p:nvPr/>
        </p:nvGrpSpPr>
        <p:grpSpPr>
          <a:xfrm>
            <a:off x="17590303" y="9425530"/>
            <a:ext cx="507216" cy="526390"/>
            <a:chOff x="0" y="0"/>
            <a:chExt cx="676288" cy="701853"/>
          </a:xfrm>
        </p:grpSpPr>
        <p:sp>
          <p:nvSpPr>
            <p:cNvPr id="5" name="Freeform 5" descr="Image"/>
            <p:cNvSpPr/>
            <p:nvPr/>
          </p:nvSpPr>
          <p:spPr>
            <a:xfrm>
              <a:off x="0" y="0"/>
              <a:ext cx="676275" cy="701802"/>
            </a:xfrm>
            <a:custGeom>
              <a:avLst/>
              <a:gdLst/>
              <a:ahLst/>
              <a:cxnLst/>
              <a:rect l="l" t="t" r="r" b="b"/>
              <a:pathLst>
                <a:path w="676275" h="701802">
                  <a:moveTo>
                    <a:pt x="0" y="0"/>
                  </a:moveTo>
                  <a:lnTo>
                    <a:pt x="676275" y="0"/>
                  </a:lnTo>
                  <a:lnTo>
                    <a:pt x="676275" y="701802"/>
                  </a:lnTo>
                  <a:lnTo>
                    <a:pt x="0" y="701802"/>
                  </a:lnTo>
                  <a:lnTo>
                    <a:pt x="0" y="0"/>
                  </a:lnTo>
                  <a:close/>
                </a:path>
              </a:pathLst>
            </a:custGeom>
            <a:blipFill>
              <a:blip r:embed="rId3">
                <a:alphaModFix amt="19155"/>
              </a:blip>
              <a:stretch>
                <a:fillRect r="-16754" b="-7"/>
              </a:stretch>
            </a:blipFill>
          </p:spPr>
          <p:txBody>
            <a:bodyPr/>
            <a:lstStyle/>
            <a:p>
              <a:endParaRPr lang="fr-FR" noProof="0"/>
            </a:p>
          </p:txBody>
        </p:sp>
      </p:grpSp>
      <p:sp>
        <p:nvSpPr>
          <p:cNvPr id="8" name="TextBox 8"/>
          <p:cNvSpPr txBox="1"/>
          <p:nvPr/>
        </p:nvSpPr>
        <p:spPr>
          <a:xfrm>
            <a:off x="7536081" y="2861648"/>
            <a:ext cx="10343578" cy="1044054"/>
          </a:xfrm>
          <a:prstGeom prst="rect">
            <a:avLst/>
          </a:prstGeom>
        </p:spPr>
        <p:txBody>
          <a:bodyPr lIns="0" tIns="0" rIns="0" bIns="0" rtlCol="0" anchor="ctr"/>
          <a:lstStyle/>
          <a:p>
            <a:pPr>
              <a:lnSpc>
                <a:spcPts val="2520"/>
              </a:lnSpc>
            </a:pPr>
            <a:r>
              <a:rPr lang="fr-FR" sz="2100" b="1">
                <a:latin typeface="Montserrat"/>
                <a:ea typeface="+mn-lt"/>
                <a:cs typeface="+mn-lt"/>
              </a:rPr>
              <a:t>Manufacturer of batteries for mobile and </a:t>
            </a:r>
            <a:r>
              <a:rPr lang="fr-FR" sz="2100" b="1" err="1">
                <a:latin typeface="Montserrat"/>
                <a:ea typeface="+mn-lt"/>
                <a:cs typeface="+mn-lt"/>
              </a:rPr>
              <a:t>stationary</a:t>
            </a:r>
            <a:r>
              <a:rPr lang="fr-FR" sz="2100" b="1">
                <a:latin typeface="Montserrat"/>
                <a:ea typeface="+mn-lt"/>
                <a:cs typeface="+mn-lt"/>
              </a:rPr>
              <a:t> applications.</a:t>
            </a:r>
            <a:endParaRPr lang="en-US" b="1">
              <a:latin typeface="Montserrat"/>
            </a:endParaRPr>
          </a:p>
        </p:txBody>
      </p:sp>
      <p:grpSp>
        <p:nvGrpSpPr>
          <p:cNvPr id="9" name="Group 9"/>
          <p:cNvGrpSpPr/>
          <p:nvPr/>
        </p:nvGrpSpPr>
        <p:grpSpPr>
          <a:xfrm>
            <a:off x="995334" y="241878"/>
            <a:ext cx="17323927" cy="910590"/>
            <a:chOff x="0" y="0"/>
            <a:chExt cx="23098570" cy="1214120"/>
          </a:xfrm>
        </p:grpSpPr>
        <p:sp>
          <p:nvSpPr>
            <p:cNvPr id="10" name="Freeform 10"/>
            <p:cNvSpPr/>
            <p:nvPr/>
          </p:nvSpPr>
          <p:spPr>
            <a:xfrm>
              <a:off x="12700" y="12700"/>
              <a:ext cx="23073233" cy="1188720"/>
            </a:xfrm>
            <a:custGeom>
              <a:avLst/>
              <a:gdLst/>
              <a:ahLst/>
              <a:cxnLst/>
              <a:rect l="l" t="t" r="r" b="b"/>
              <a:pathLst>
                <a:path w="23073233" h="1188720">
                  <a:moveTo>
                    <a:pt x="0" y="0"/>
                  </a:moveTo>
                  <a:lnTo>
                    <a:pt x="23073233" y="0"/>
                  </a:lnTo>
                  <a:lnTo>
                    <a:pt x="23073233" y="1188720"/>
                  </a:lnTo>
                  <a:lnTo>
                    <a:pt x="0" y="1188720"/>
                  </a:lnTo>
                  <a:close/>
                </a:path>
              </a:pathLst>
            </a:custGeom>
            <a:solidFill>
              <a:srgbClr val="047E6F"/>
            </a:solidFill>
          </p:spPr>
          <p:txBody>
            <a:bodyPr/>
            <a:lstStyle/>
            <a:p>
              <a:endParaRPr lang="en-US"/>
            </a:p>
          </p:txBody>
        </p:sp>
      </p:grpSp>
      <p:grpSp>
        <p:nvGrpSpPr>
          <p:cNvPr id="11" name="Group 11"/>
          <p:cNvGrpSpPr/>
          <p:nvPr/>
        </p:nvGrpSpPr>
        <p:grpSpPr>
          <a:xfrm rot="-25380">
            <a:off x="9135399" y="278930"/>
            <a:ext cx="9162764" cy="950166"/>
            <a:chOff x="0" y="0"/>
            <a:chExt cx="12217019" cy="1266888"/>
          </a:xfrm>
        </p:grpSpPr>
        <p:sp>
          <p:nvSpPr>
            <p:cNvPr id="12" name="Freeform 12" descr="13087-[Converti].png"/>
            <p:cNvSpPr/>
            <p:nvPr/>
          </p:nvSpPr>
          <p:spPr>
            <a:xfrm flipH="1">
              <a:off x="0" y="0"/>
              <a:ext cx="12217019" cy="1266952"/>
            </a:xfrm>
            <a:custGeom>
              <a:avLst/>
              <a:gdLst/>
              <a:ahLst/>
              <a:cxnLst/>
              <a:rect l="l" t="t" r="r" b="b"/>
              <a:pathLst>
                <a:path w="12217019" h="1266952">
                  <a:moveTo>
                    <a:pt x="12217019" y="0"/>
                  </a:moveTo>
                  <a:lnTo>
                    <a:pt x="0" y="0"/>
                  </a:lnTo>
                  <a:lnTo>
                    <a:pt x="0" y="1266952"/>
                  </a:lnTo>
                  <a:lnTo>
                    <a:pt x="12217019" y="1266952"/>
                  </a:lnTo>
                  <a:lnTo>
                    <a:pt x="12217019" y="0"/>
                  </a:lnTo>
                  <a:close/>
                </a:path>
              </a:pathLst>
            </a:custGeom>
            <a:blipFill>
              <a:blip r:embed="rId4">
                <a:alphaModFix amt="13280"/>
              </a:blip>
              <a:stretch>
                <a:fillRect b="-262303"/>
              </a:stretch>
            </a:blipFill>
          </p:spPr>
          <p:txBody>
            <a:bodyPr/>
            <a:lstStyle/>
            <a:p>
              <a:endParaRPr lang="en-US"/>
            </a:p>
          </p:txBody>
        </p:sp>
      </p:grpSp>
      <p:grpSp>
        <p:nvGrpSpPr>
          <p:cNvPr id="13" name="Group 13"/>
          <p:cNvGrpSpPr/>
          <p:nvPr/>
        </p:nvGrpSpPr>
        <p:grpSpPr>
          <a:xfrm rot="5744400">
            <a:off x="-58949" y="3320686"/>
            <a:ext cx="6315589" cy="5972632"/>
            <a:chOff x="0" y="0"/>
            <a:chExt cx="8420786" cy="7963510"/>
          </a:xfrm>
        </p:grpSpPr>
        <p:sp>
          <p:nvSpPr>
            <p:cNvPr id="14" name="Freeform 14"/>
            <p:cNvSpPr/>
            <p:nvPr/>
          </p:nvSpPr>
          <p:spPr>
            <a:xfrm>
              <a:off x="12700" y="12396"/>
              <a:ext cx="8250936" cy="3969308"/>
            </a:xfrm>
            <a:custGeom>
              <a:avLst/>
              <a:gdLst/>
              <a:ahLst/>
              <a:cxnLst/>
              <a:rect l="l" t="t" r="r" b="b"/>
              <a:pathLst>
                <a:path w="8250936" h="3969308">
                  <a:moveTo>
                    <a:pt x="0" y="3969308"/>
                  </a:moveTo>
                  <a:cubicBezTo>
                    <a:pt x="0" y="1978583"/>
                    <a:pt x="1559814" y="295706"/>
                    <a:pt x="3647059" y="34594"/>
                  </a:cubicBezTo>
                  <a:cubicBezTo>
                    <a:pt x="5734304" y="-226518"/>
                    <a:pt x="7703312" y="1014780"/>
                    <a:pt x="8250936" y="2937052"/>
                  </a:cubicBezTo>
                  <a:lnTo>
                    <a:pt x="8239887" y="2939846"/>
                  </a:lnTo>
                  <a:cubicBezTo>
                    <a:pt x="7693787" y="1023162"/>
                    <a:pt x="5730113" y="-214580"/>
                    <a:pt x="3648456" y="45897"/>
                  </a:cubicBezTo>
                  <a:cubicBezTo>
                    <a:pt x="1566799" y="306374"/>
                    <a:pt x="11303" y="1984298"/>
                    <a:pt x="11303" y="3969308"/>
                  </a:cubicBezTo>
                  <a:close/>
                </a:path>
              </a:pathLst>
            </a:custGeom>
            <a:solidFill>
              <a:srgbClr val="000000"/>
            </a:solidFill>
          </p:spPr>
          <p:txBody>
            <a:bodyPr/>
            <a:lstStyle/>
            <a:p>
              <a:endParaRPr lang="fr-FR" noProof="0"/>
            </a:p>
          </p:txBody>
        </p:sp>
        <p:sp>
          <p:nvSpPr>
            <p:cNvPr id="15" name="Freeform 15"/>
            <p:cNvSpPr/>
            <p:nvPr/>
          </p:nvSpPr>
          <p:spPr>
            <a:xfrm>
              <a:off x="0" y="-282"/>
              <a:ext cx="8276422" cy="3994686"/>
            </a:xfrm>
            <a:custGeom>
              <a:avLst/>
              <a:gdLst/>
              <a:ahLst/>
              <a:cxnLst/>
              <a:rect l="l" t="t" r="r" b="b"/>
              <a:pathLst>
                <a:path w="8276422" h="3994686">
                  <a:moveTo>
                    <a:pt x="0" y="3981986"/>
                  </a:moveTo>
                  <a:cubicBezTo>
                    <a:pt x="0" y="1984276"/>
                    <a:pt x="1565021" y="296573"/>
                    <a:pt x="3658235" y="34699"/>
                  </a:cubicBezTo>
                  <a:lnTo>
                    <a:pt x="3659759" y="47272"/>
                  </a:lnTo>
                  <a:lnTo>
                    <a:pt x="3658235" y="34699"/>
                  </a:lnTo>
                  <a:cubicBezTo>
                    <a:pt x="5751195" y="-227175"/>
                    <a:pt x="7726426" y="1017552"/>
                    <a:pt x="8275955" y="2946301"/>
                  </a:cubicBezTo>
                  <a:cubicBezTo>
                    <a:pt x="8276844" y="2949603"/>
                    <a:pt x="8276463" y="2953159"/>
                    <a:pt x="8274812" y="2956080"/>
                  </a:cubicBezTo>
                  <a:cubicBezTo>
                    <a:pt x="8273161" y="2959001"/>
                    <a:pt x="8270240" y="2961160"/>
                    <a:pt x="8266938" y="2962049"/>
                  </a:cubicBezTo>
                  <a:lnTo>
                    <a:pt x="8255889" y="2964843"/>
                  </a:lnTo>
                  <a:cubicBezTo>
                    <a:pt x="8252079" y="2965859"/>
                    <a:pt x="8248015" y="2964970"/>
                    <a:pt x="8244967" y="2962557"/>
                  </a:cubicBezTo>
                  <a:cubicBezTo>
                    <a:pt x="8241919" y="2960144"/>
                    <a:pt x="8240014" y="2956461"/>
                    <a:pt x="8240014" y="2952524"/>
                  </a:cubicBezTo>
                  <a:lnTo>
                    <a:pt x="8252714" y="2952524"/>
                  </a:lnTo>
                  <a:lnTo>
                    <a:pt x="8240522" y="2955953"/>
                  </a:lnTo>
                  <a:cubicBezTo>
                    <a:pt x="7696073" y="1045746"/>
                    <a:pt x="5738622" y="-188567"/>
                    <a:pt x="3662680" y="71148"/>
                  </a:cubicBezTo>
                  <a:cubicBezTo>
                    <a:pt x="1586738" y="330863"/>
                    <a:pt x="36703" y="2003961"/>
                    <a:pt x="36703" y="3981986"/>
                  </a:cubicBezTo>
                  <a:cubicBezTo>
                    <a:pt x="36703" y="3985415"/>
                    <a:pt x="35306" y="3988590"/>
                    <a:pt x="33020" y="3991003"/>
                  </a:cubicBezTo>
                  <a:cubicBezTo>
                    <a:pt x="30734" y="3993416"/>
                    <a:pt x="27432" y="3994686"/>
                    <a:pt x="24003" y="3994686"/>
                  </a:cubicBezTo>
                  <a:lnTo>
                    <a:pt x="12700" y="3994686"/>
                  </a:lnTo>
                  <a:cubicBezTo>
                    <a:pt x="5715" y="3994686"/>
                    <a:pt x="0" y="3988971"/>
                    <a:pt x="0" y="3981986"/>
                  </a:cubicBezTo>
                  <a:moveTo>
                    <a:pt x="25400" y="3981986"/>
                  </a:moveTo>
                  <a:lnTo>
                    <a:pt x="12700" y="3981986"/>
                  </a:lnTo>
                  <a:lnTo>
                    <a:pt x="12700" y="3969286"/>
                  </a:lnTo>
                  <a:lnTo>
                    <a:pt x="24003" y="3969286"/>
                  </a:lnTo>
                  <a:lnTo>
                    <a:pt x="24003" y="3981986"/>
                  </a:lnTo>
                  <a:lnTo>
                    <a:pt x="11303" y="3981986"/>
                  </a:lnTo>
                  <a:cubicBezTo>
                    <a:pt x="11303" y="1989991"/>
                    <a:pt x="1572133" y="307114"/>
                    <a:pt x="3659632" y="46002"/>
                  </a:cubicBezTo>
                  <a:lnTo>
                    <a:pt x="3661156" y="58575"/>
                  </a:lnTo>
                  <a:lnTo>
                    <a:pt x="3659632" y="46002"/>
                  </a:lnTo>
                  <a:cubicBezTo>
                    <a:pt x="5746877" y="-215237"/>
                    <a:pt x="7716774" y="1025807"/>
                    <a:pt x="8264779" y="2949095"/>
                  </a:cubicBezTo>
                  <a:cubicBezTo>
                    <a:pt x="8265161" y="2950238"/>
                    <a:pt x="8265287" y="2951381"/>
                    <a:pt x="8265287" y="2952524"/>
                  </a:cubicBezTo>
                  <a:lnTo>
                    <a:pt x="8252587" y="2952524"/>
                  </a:lnTo>
                  <a:lnTo>
                    <a:pt x="8249412" y="2940205"/>
                  </a:lnTo>
                  <a:lnTo>
                    <a:pt x="8260461" y="2937411"/>
                  </a:lnTo>
                  <a:lnTo>
                    <a:pt x="8263636" y="2949730"/>
                  </a:lnTo>
                  <a:lnTo>
                    <a:pt x="8251444" y="2953159"/>
                  </a:lnTo>
                  <a:cubicBezTo>
                    <a:pt x="7705598" y="1037364"/>
                    <a:pt x="5742940" y="-200505"/>
                    <a:pt x="3661283" y="59845"/>
                  </a:cubicBezTo>
                  <a:cubicBezTo>
                    <a:pt x="1579626" y="320195"/>
                    <a:pt x="25400" y="1998119"/>
                    <a:pt x="25400" y="3981986"/>
                  </a:cubicBezTo>
                  <a:close/>
                </a:path>
              </a:pathLst>
            </a:custGeom>
            <a:solidFill>
              <a:srgbClr val="005664"/>
            </a:solidFill>
          </p:spPr>
          <p:txBody>
            <a:bodyPr/>
            <a:lstStyle/>
            <a:p>
              <a:endParaRPr lang="fr-FR" noProof="0"/>
            </a:p>
          </p:txBody>
        </p:sp>
      </p:grpSp>
      <p:grpSp>
        <p:nvGrpSpPr>
          <p:cNvPr id="16" name="Group 16"/>
          <p:cNvGrpSpPr/>
          <p:nvPr/>
        </p:nvGrpSpPr>
        <p:grpSpPr>
          <a:xfrm rot="4277100">
            <a:off x="-366986" y="2982749"/>
            <a:ext cx="6601111" cy="6611474"/>
            <a:chOff x="0" y="0"/>
            <a:chExt cx="8801481" cy="8815299"/>
          </a:xfrm>
        </p:grpSpPr>
        <p:sp>
          <p:nvSpPr>
            <p:cNvPr id="17" name="Freeform 17"/>
            <p:cNvSpPr/>
            <p:nvPr/>
          </p:nvSpPr>
          <p:spPr>
            <a:xfrm>
              <a:off x="713740" y="12611"/>
              <a:ext cx="7816596" cy="2916390"/>
            </a:xfrm>
            <a:custGeom>
              <a:avLst/>
              <a:gdLst/>
              <a:ahLst/>
              <a:cxnLst/>
              <a:rect l="l" t="t" r="r" b="b"/>
              <a:pathLst>
                <a:path w="7816596" h="2916390">
                  <a:moveTo>
                    <a:pt x="0" y="2012023"/>
                  </a:moveTo>
                  <a:cubicBezTo>
                    <a:pt x="905256" y="607022"/>
                    <a:pt x="2527935" y="-161709"/>
                    <a:pt x="4186555" y="28664"/>
                  </a:cubicBezTo>
                  <a:cubicBezTo>
                    <a:pt x="5845175" y="219037"/>
                    <a:pt x="7252208" y="1335494"/>
                    <a:pt x="7816596" y="2909024"/>
                  </a:cubicBezTo>
                  <a:lnTo>
                    <a:pt x="7796149" y="2916390"/>
                  </a:lnTo>
                  <a:cubicBezTo>
                    <a:pt x="7234555" y="1350607"/>
                    <a:pt x="5834380" y="239611"/>
                    <a:pt x="4184015" y="50254"/>
                  </a:cubicBezTo>
                  <a:cubicBezTo>
                    <a:pt x="2533650" y="-139103"/>
                    <a:pt x="918972" y="625818"/>
                    <a:pt x="18288" y="2023707"/>
                  </a:cubicBezTo>
                  <a:close/>
                </a:path>
              </a:pathLst>
            </a:custGeom>
            <a:solidFill>
              <a:srgbClr val="FFFFFF"/>
            </a:solidFill>
          </p:spPr>
          <p:txBody>
            <a:bodyPr/>
            <a:lstStyle/>
            <a:p>
              <a:endParaRPr lang="fr-FR" noProof="0"/>
            </a:p>
          </p:txBody>
        </p:sp>
        <p:sp>
          <p:nvSpPr>
            <p:cNvPr id="18" name="Freeform 18"/>
            <p:cNvSpPr/>
            <p:nvPr/>
          </p:nvSpPr>
          <p:spPr>
            <a:xfrm>
              <a:off x="700935" y="-35"/>
              <a:ext cx="7842112" cy="2941808"/>
            </a:xfrm>
            <a:custGeom>
              <a:avLst/>
              <a:gdLst/>
              <a:ahLst/>
              <a:cxnLst/>
              <a:rect l="l" t="t" r="r" b="b"/>
              <a:pathLst>
                <a:path w="7842112" h="2941808">
                  <a:moveTo>
                    <a:pt x="24235" y="2030257"/>
                  </a:moveTo>
                  <a:lnTo>
                    <a:pt x="12932" y="2024542"/>
                  </a:lnTo>
                  <a:lnTo>
                    <a:pt x="2264" y="2017684"/>
                  </a:lnTo>
                  <a:cubicBezTo>
                    <a:pt x="909933" y="608746"/>
                    <a:pt x="2537438" y="-162144"/>
                    <a:pt x="4200757" y="28737"/>
                  </a:cubicBezTo>
                  <a:lnTo>
                    <a:pt x="4199360" y="41310"/>
                  </a:lnTo>
                  <a:lnTo>
                    <a:pt x="4200757" y="28737"/>
                  </a:lnTo>
                  <a:cubicBezTo>
                    <a:pt x="5864076" y="219618"/>
                    <a:pt x="7275300" y="1339377"/>
                    <a:pt x="7841339" y="2917479"/>
                  </a:cubicBezTo>
                  <a:cubicBezTo>
                    <a:pt x="7843752" y="2924083"/>
                    <a:pt x="7840323" y="2931322"/>
                    <a:pt x="7833719" y="2933735"/>
                  </a:cubicBezTo>
                  <a:lnTo>
                    <a:pt x="7813272" y="2941101"/>
                  </a:lnTo>
                  <a:lnTo>
                    <a:pt x="7808954" y="2929163"/>
                  </a:lnTo>
                  <a:lnTo>
                    <a:pt x="7814669" y="2917860"/>
                  </a:lnTo>
                  <a:lnTo>
                    <a:pt x="7808954" y="2929163"/>
                  </a:lnTo>
                  <a:lnTo>
                    <a:pt x="7797016" y="2933481"/>
                  </a:lnTo>
                  <a:cubicBezTo>
                    <a:pt x="7237073" y="1372016"/>
                    <a:pt x="5840962" y="264322"/>
                    <a:pt x="4195423" y="75473"/>
                  </a:cubicBezTo>
                  <a:lnTo>
                    <a:pt x="4196820" y="62900"/>
                  </a:lnTo>
                  <a:lnTo>
                    <a:pt x="4195423" y="75473"/>
                  </a:lnTo>
                  <a:cubicBezTo>
                    <a:pt x="2549884" y="-113376"/>
                    <a:pt x="939778" y="649386"/>
                    <a:pt x="41761" y="2043211"/>
                  </a:cubicBezTo>
                  <a:cubicBezTo>
                    <a:pt x="39983" y="2046005"/>
                    <a:pt x="37062" y="2048037"/>
                    <a:pt x="33760" y="2048799"/>
                  </a:cubicBezTo>
                  <a:cubicBezTo>
                    <a:pt x="30458" y="2049561"/>
                    <a:pt x="27029" y="2048926"/>
                    <a:pt x="24235" y="2047021"/>
                  </a:cubicBezTo>
                  <a:lnTo>
                    <a:pt x="6074" y="2035210"/>
                  </a:lnTo>
                  <a:lnTo>
                    <a:pt x="12932" y="2024542"/>
                  </a:lnTo>
                  <a:lnTo>
                    <a:pt x="24235" y="2030257"/>
                  </a:lnTo>
                  <a:moveTo>
                    <a:pt x="1502" y="2018954"/>
                  </a:moveTo>
                  <a:cubicBezTo>
                    <a:pt x="3153" y="2015779"/>
                    <a:pt x="6074" y="2013366"/>
                    <a:pt x="9503" y="2012350"/>
                  </a:cubicBezTo>
                  <a:cubicBezTo>
                    <a:pt x="12932" y="2011334"/>
                    <a:pt x="16742" y="2011969"/>
                    <a:pt x="19790" y="2013874"/>
                  </a:cubicBezTo>
                  <a:lnTo>
                    <a:pt x="37951" y="2025685"/>
                  </a:lnTo>
                  <a:lnTo>
                    <a:pt x="31093" y="2036353"/>
                  </a:lnTo>
                  <a:lnTo>
                    <a:pt x="20425" y="2029495"/>
                  </a:lnTo>
                  <a:cubicBezTo>
                    <a:pt x="923776" y="627415"/>
                    <a:pt x="2543153" y="-139792"/>
                    <a:pt x="4198344" y="50200"/>
                  </a:cubicBezTo>
                  <a:cubicBezTo>
                    <a:pt x="5853535" y="240192"/>
                    <a:pt x="7257647" y="1354363"/>
                    <a:pt x="7821019" y="2924718"/>
                  </a:cubicBezTo>
                  <a:cubicBezTo>
                    <a:pt x="7822797" y="2929544"/>
                    <a:pt x="7821401" y="2935005"/>
                    <a:pt x="7817463" y="2938561"/>
                  </a:cubicBezTo>
                  <a:cubicBezTo>
                    <a:pt x="7813526" y="2942117"/>
                    <a:pt x="7807938" y="2942752"/>
                    <a:pt x="7803366" y="2940466"/>
                  </a:cubicBezTo>
                  <a:cubicBezTo>
                    <a:pt x="7798794" y="2938180"/>
                    <a:pt x="7796127" y="2933481"/>
                    <a:pt x="7796381" y="2928401"/>
                  </a:cubicBezTo>
                  <a:cubicBezTo>
                    <a:pt x="7796635" y="2923321"/>
                    <a:pt x="7799938" y="2918876"/>
                    <a:pt x="7804763" y="2917225"/>
                  </a:cubicBezTo>
                  <a:lnTo>
                    <a:pt x="7825210" y="2909859"/>
                  </a:lnTo>
                  <a:lnTo>
                    <a:pt x="7829528" y="2921797"/>
                  </a:lnTo>
                  <a:lnTo>
                    <a:pt x="7817590" y="2926115"/>
                  </a:lnTo>
                  <a:cubicBezTo>
                    <a:pt x="7254599" y="1356903"/>
                    <a:pt x="5851630" y="243748"/>
                    <a:pt x="4197836" y="53883"/>
                  </a:cubicBezTo>
                  <a:cubicBezTo>
                    <a:pt x="2544042" y="-135982"/>
                    <a:pt x="926062" y="630590"/>
                    <a:pt x="23473" y="2031527"/>
                  </a:cubicBezTo>
                  <a:cubicBezTo>
                    <a:pt x="19790" y="2037242"/>
                    <a:pt x="12424" y="2039020"/>
                    <a:pt x="6455" y="2035718"/>
                  </a:cubicBezTo>
                  <a:cubicBezTo>
                    <a:pt x="486" y="2032416"/>
                    <a:pt x="-1673" y="2025050"/>
                    <a:pt x="1375" y="2018954"/>
                  </a:cubicBezTo>
                  <a:close/>
                </a:path>
              </a:pathLst>
            </a:custGeom>
            <a:solidFill>
              <a:srgbClr val="035F53"/>
            </a:solidFill>
          </p:spPr>
          <p:txBody>
            <a:bodyPr/>
            <a:lstStyle/>
            <a:p>
              <a:endParaRPr lang="fr-FR" noProof="0"/>
            </a:p>
          </p:txBody>
        </p:sp>
      </p:grpSp>
      <p:grpSp>
        <p:nvGrpSpPr>
          <p:cNvPr id="19" name="Group 19"/>
          <p:cNvGrpSpPr/>
          <p:nvPr/>
        </p:nvGrpSpPr>
        <p:grpSpPr>
          <a:xfrm>
            <a:off x="475660" y="3665301"/>
            <a:ext cx="5246370" cy="524637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3064" r="-158168" b="-12964"/>
              </a:stretch>
            </a:blipFill>
          </p:spPr>
          <p:txBody>
            <a:bodyPr/>
            <a:lstStyle/>
            <a:p>
              <a:endParaRPr lang="fr-FR" noProof="0"/>
            </a:p>
          </p:txBody>
        </p:sp>
      </p:grpSp>
      <p:grpSp>
        <p:nvGrpSpPr>
          <p:cNvPr id="21" name="Group 21"/>
          <p:cNvGrpSpPr/>
          <p:nvPr/>
        </p:nvGrpSpPr>
        <p:grpSpPr>
          <a:xfrm>
            <a:off x="1727664" y="4934783"/>
            <a:ext cx="2695080" cy="2695080"/>
            <a:chOff x="0" y="0"/>
            <a:chExt cx="3593440" cy="3593440"/>
          </a:xfrm>
        </p:grpSpPr>
        <p:sp>
          <p:nvSpPr>
            <p:cNvPr id="22" name="Freeform 22"/>
            <p:cNvSpPr/>
            <p:nvPr/>
          </p:nvSpPr>
          <p:spPr>
            <a:xfrm>
              <a:off x="0" y="0"/>
              <a:ext cx="3593465" cy="3593465"/>
            </a:xfrm>
            <a:custGeom>
              <a:avLst/>
              <a:gdLst/>
              <a:ahLst/>
              <a:cxnLst/>
              <a:rect l="l" t="t" r="r" b="b"/>
              <a:pathLst>
                <a:path w="3593465" h="3593465">
                  <a:moveTo>
                    <a:pt x="0" y="1796669"/>
                  </a:moveTo>
                  <a:cubicBezTo>
                    <a:pt x="0" y="804418"/>
                    <a:pt x="804418" y="0"/>
                    <a:pt x="1796669" y="0"/>
                  </a:cubicBezTo>
                  <a:cubicBezTo>
                    <a:pt x="2788920" y="0"/>
                    <a:pt x="3593465" y="804418"/>
                    <a:pt x="3593465" y="1796669"/>
                  </a:cubicBezTo>
                  <a:cubicBezTo>
                    <a:pt x="3593465" y="2788920"/>
                    <a:pt x="2789047" y="3593465"/>
                    <a:pt x="1796669" y="3593465"/>
                  </a:cubicBezTo>
                  <a:cubicBezTo>
                    <a:pt x="804291" y="3593465"/>
                    <a:pt x="0" y="2789047"/>
                    <a:pt x="0" y="1796669"/>
                  </a:cubicBezTo>
                  <a:close/>
                </a:path>
              </a:pathLst>
            </a:custGeom>
            <a:solidFill>
              <a:srgbClr val="F2F2F2">
                <a:alpha val="27843"/>
              </a:srgbClr>
            </a:solidFill>
          </p:spPr>
          <p:txBody>
            <a:bodyPr/>
            <a:lstStyle/>
            <a:p>
              <a:endParaRPr lang="fr-FR" noProof="0"/>
            </a:p>
          </p:txBody>
        </p:sp>
      </p:grpSp>
      <p:grpSp>
        <p:nvGrpSpPr>
          <p:cNvPr id="23" name="Group 23"/>
          <p:cNvGrpSpPr/>
          <p:nvPr/>
        </p:nvGrpSpPr>
        <p:grpSpPr>
          <a:xfrm>
            <a:off x="2063192" y="5946377"/>
            <a:ext cx="2024015" cy="775783"/>
            <a:chOff x="0" y="0"/>
            <a:chExt cx="2698686" cy="1034377"/>
          </a:xfrm>
        </p:grpSpPr>
        <p:sp>
          <p:nvSpPr>
            <p:cNvPr id="24" name="Freeform 24" descr="Image 8"/>
            <p:cNvSpPr/>
            <p:nvPr/>
          </p:nvSpPr>
          <p:spPr>
            <a:xfrm>
              <a:off x="0" y="0"/>
              <a:ext cx="2698623" cy="1034415"/>
            </a:xfrm>
            <a:custGeom>
              <a:avLst/>
              <a:gdLst/>
              <a:ahLst/>
              <a:cxnLst/>
              <a:rect l="l" t="t" r="r" b="b"/>
              <a:pathLst>
                <a:path w="2698623" h="1034415">
                  <a:moveTo>
                    <a:pt x="0" y="0"/>
                  </a:moveTo>
                  <a:lnTo>
                    <a:pt x="2698623" y="0"/>
                  </a:lnTo>
                  <a:lnTo>
                    <a:pt x="2698623" y="1034415"/>
                  </a:lnTo>
                  <a:lnTo>
                    <a:pt x="0" y="1034415"/>
                  </a:lnTo>
                  <a:lnTo>
                    <a:pt x="0" y="0"/>
                  </a:lnTo>
                  <a:close/>
                </a:path>
              </a:pathLst>
            </a:custGeom>
            <a:blipFill>
              <a:blip r:embed="rId6"/>
              <a:stretch>
                <a:fillRect l="-417" r="-419" b="3"/>
              </a:stretch>
            </a:blipFill>
          </p:spPr>
          <p:txBody>
            <a:bodyPr/>
            <a:lstStyle/>
            <a:p>
              <a:endParaRPr lang="fr-FR" noProof="0"/>
            </a:p>
          </p:txBody>
        </p:sp>
      </p:grpSp>
      <p:grpSp>
        <p:nvGrpSpPr>
          <p:cNvPr id="25" name="Group 25"/>
          <p:cNvGrpSpPr/>
          <p:nvPr/>
        </p:nvGrpSpPr>
        <p:grpSpPr>
          <a:xfrm>
            <a:off x="6545152" y="3000844"/>
            <a:ext cx="772306" cy="772306"/>
            <a:chOff x="0" y="0"/>
            <a:chExt cx="1135545" cy="1135545"/>
          </a:xfrm>
        </p:grpSpPr>
        <p:sp>
          <p:nvSpPr>
            <p:cNvPr id="26" name="Freeform 26"/>
            <p:cNvSpPr/>
            <p:nvPr/>
          </p:nvSpPr>
          <p:spPr>
            <a:xfrm>
              <a:off x="0" y="0"/>
              <a:ext cx="1135507" cy="1135507"/>
            </a:xfrm>
            <a:custGeom>
              <a:avLst/>
              <a:gdLst/>
              <a:ahLst/>
              <a:cxnLst/>
              <a:rect l="l" t="t" r="r" b="b"/>
              <a:pathLst>
                <a:path w="1135507" h="1135507">
                  <a:moveTo>
                    <a:pt x="0" y="0"/>
                  </a:moveTo>
                  <a:lnTo>
                    <a:pt x="1135507" y="0"/>
                  </a:lnTo>
                  <a:lnTo>
                    <a:pt x="1135507" y="1135507"/>
                  </a:lnTo>
                  <a:lnTo>
                    <a:pt x="0" y="1135507"/>
                  </a:lnTo>
                  <a:lnTo>
                    <a:pt x="0" y="0"/>
                  </a:lnTo>
                  <a:close/>
                </a:path>
              </a:pathLst>
            </a:custGeom>
            <a:blipFill>
              <a:blip r:embed="rId7"/>
              <a:stretch>
                <a:fillRect r="-3" b="-3"/>
              </a:stretch>
            </a:blipFill>
          </p:spPr>
          <p:txBody>
            <a:bodyPr/>
            <a:lstStyle/>
            <a:p>
              <a:endParaRPr lang="fr-FR" noProof="0"/>
            </a:p>
          </p:txBody>
        </p:sp>
      </p:grpSp>
      <p:grpSp>
        <p:nvGrpSpPr>
          <p:cNvPr id="27" name="Group 27"/>
          <p:cNvGrpSpPr/>
          <p:nvPr/>
        </p:nvGrpSpPr>
        <p:grpSpPr>
          <a:xfrm>
            <a:off x="6612278" y="4126860"/>
            <a:ext cx="693811" cy="693811"/>
            <a:chOff x="0" y="0"/>
            <a:chExt cx="1026033" cy="1026033"/>
          </a:xfrm>
        </p:grpSpPr>
        <p:sp>
          <p:nvSpPr>
            <p:cNvPr id="28" name="Freeform 28"/>
            <p:cNvSpPr/>
            <p:nvPr/>
          </p:nvSpPr>
          <p:spPr>
            <a:xfrm>
              <a:off x="0" y="0"/>
              <a:ext cx="1026033" cy="1026033"/>
            </a:xfrm>
            <a:custGeom>
              <a:avLst/>
              <a:gdLst/>
              <a:ahLst/>
              <a:cxnLst/>
              <a:rect l="l" t="t" r="r" b="b"/>
              <a:pathLst>
                <a:path w="1026033" h="1026033">
                  <a:moveTo>
                    <a:pt x="0" y="0"/>
                  </a:moveTo>
                  <a:lnTo>
                    <a:pt x="1026033" y="0"/>
                  </a:lnTo>
                  <a:lnTo>
                    <a:pt x="1026033" y="1026033"/>
                  </a:lnTo>
                  <a:lnTo>
                    <a:pt x="0" y="1026033"/>
                  </a:lnTo>
                  <a:lnTo>
                    <a:pt x="0" y="0"/>
                  </a:lnTo>
                  <a:close/>
                </a:path>
              </a:pathLst>
            </a:custGeom>
            <a:blipFill>
              <a:blip r:embed="rId8"/>
              <a:stretch>
                <a:fillRect/>
              </a:stretch>
            </a:blipFill>
          </p:spPr>
          <p:txBody>
            <a:bodyPr/>
            <a:lstStyle/>
            <a:p>
              <a:endParaRPr lang="fr-FR" noProof="0"/>
            </a:p>
          </p:txBody>
        </p:sp>
      </p:grpSp>
      <p:grpSp>
        <p:nvGrpSpPr>
          <p:cNvPr id="29" name="Group 29"/>
          <p:cNvGrpSpPr/>
          <p:nvPr/>
        </p:nvGrpSpPr>
        <p:grpSpPr>
          <a:xfrm>
            <a:off x="6486577" y="8879199"/>
            <a:ext cx="762686" cy="776373"/>
            <a:chOff x="0" y="0"/>
            <a:chExt cx="1016914" cy="1035164"/>
          </a:xfrm>
        </p:grpSpPr>
        <p:sp>
          <p:nvSpPr>
            <p:cNvPr id="30" name="Freeform 30"/>
            <p:cNvSpPr/>
            <p:nvPr/>
          </p:nvSpPr>
          <p:spPr>
            <a:xfrm>
              <a:off x="0" y="0"/>
              <a:ext cx="1016889" cy="1035177"/>
            </a:xfrm>
            <a:custGeom>
              <a:avLst/>
              <a:gdLst/>
              <a:ahLst/>
              <a:cxnLst/>
              <a:rect l="l" t="t" r="r" b="b"/>
              <a:pathLst>
                <a:path w="1016889" h="1035177">
                  <a:moveTo>
                    <a:pt x="0" y="0"/>
                  </a:moveTo>
                  <a:lnTo>
                    <a:pt x="1016889" y="0"/>
                  </a:lnTo>
                  <a:lnTo>
                    <a:pt x="1016889" y="1035177"/>
                  </a:lnTo>
                  <a:lnTo>
                    <a:pt x="0" y="1035177"/>
                  </a:lnTo>
                  <a:lnTo>
                    <a:pt x="0" y="0"/>
                  </a:lnTo>
                  <a:close/>
                </a:path>
              </a:pathLst>
            </a:custGeom>
            <a:blipFill>
              <a:blip r:embed="rId9"/>
              <a:stretch>
                <a:fillRect r="-1797" b="1"/>
              </a:stretch>
            </a:blipFill>
          </p:spPr>
          <p:txBody>
            <a:bodyPr/>
            <a:lstStyle/>
            <a:p>
              <a:endParaRPr lang="fr-FR" noProof="0"/>
            </a:p>
          </p:txBody>
        </p:sp>
      </p:grpSp>
      <p:grpSp>
        <p:nvGrpSpPr>
          <p:cNvPr id="31" name="Group 31"/>
          <p:cNvGrpSpPr/>
          <p:nvPr/>
        </p:nvGrpSpPr>
        <p:grpSpPr>
          <a:xfrm>
            <a:off x="6509546" y="7739433"/>
            <a:ext cx="739717" cy="739717"/>
            <a:chOff x="0" y="0"/>
            <a:chExt cx="1135545" cy="1135545"/>
          </a:xfrm>
        </p:grpSpPr>
        <p:sp>
          <p:nvSpPr>
            <p:cNvPr id="32" name="Freeform 32"/>
            <p:cNvSpPr/>
            <p:nvPr/>
          </p:nvSpPr>
          <p:spPr>
            <a:xfrm>
              <a:off x="0" y="0"/>
              <a:ext cx="1135507" cy="1135507"/>
            </a:xfrm>
            <a:custGeom>
              <a:avLst/>
              <a:gdLst/>
              <a:ahLst/>
              <a:cxnLst/>
              <a:rect l="l" t="t" r="r" b="b"/>
              <a:pathLst>
                <a:path w="1135507" h="1135507">
                  <a:moveTo>
                    <a:pt x="0" y="0"/>
                  </a:moveTo>
                  <a:lnTo>
                    <a:pt x="1135507" y="0"/>
                  </a:lnTo>
                  <a:lnTo>
                    <a:pt x="1135507" y="1135507"/>
                  </a:lnTo>
                  <a:lnTo>
                    <a:pt x="0" y="1135507"/>
                  </a:lnTo>
                  <a:lnTo>
                    <a:pt x="0" y="0"/>
                  </a:lnTo>
                  <a:close/>
                </a:path>
              </a:pathLst>
            </a:custGeom>
            <a:blipFill>
              <a:blip r:embed="rId10"/>
              <a:stretch>
                <a:fillRect r="-3" b="-3"/>
              </a:stretch>
            </a:blipFill>
          </p:spPr>
          <p:txBody>
            <a:bodyPr/>
            <a:lstStyle/>
            <a:p>
              <a:endParaRPr lang="fr-FR" noProof="0"/>
            </a:p>
          </p:txBody>
        </p:sp>
      </p:grpSp>
      <p:grpSp>
        <p:nvGrpSpPr>
          <p:cNvPr id="33" name="Group 33"/>
          <p:cNvGrpSpPr/>
          <p:nvPr/>
        </p:nvGrpSpPr>
        <p:grpSpPr>
          <a:xfrm>
            <a:off x="6555453" y="6539535"/>
            <a:ext cx="775945" cy="775945"/>
            <a:chOff x="0" y="0"/>
            <a:chExt cx="1135545" cy="1135545"/>
          </a:xfrm>
        </p:grpSpPr>
        <p:sp>
          <p:nvSpPr>
            <p:cNvPr id="34" name="Freeform 34"/>
            <p:cNvSpPr/>
            <p:nvPr/>
          </p:nvSpPr>
          <p:spPr>
            <a:xfrm>
              <a:off x="0" y="0"/>
              <a:ext cx="1135507" cy="1135507"/>
            </a:xfrm>
            <a:custGeom>
              <a:avLst/>
              <a:gdLst/>
              <a:ahLst/>
              <a:cxnLst/>
              <a:rect l="l" t="t" r="r" b="b"/>
              <a:pathLst>
                <a:path w="1135507" h="1135507">
                  <a:moveTo>
                    <a:pt x="0" y="0"/>
                  </a:moveTo>
                  <a:lnTo>
                    <a:pt x="1135507" y="0"/>
                  </a:lnTo>
                  <a:lnTo>
                    <a:pt x="1135507" y="1135507"/>
                  </a:lnTo>
                  <a:lnTo>
                    <a:pt x="0" y="1135507"/>
                  </a:lnTo>
                  <a:lnTo>
                    <a:pt x="0" y="0"/>
                  </a:lnTo>
                  <a:close/>
                </a:path>
              </a:pathLst>
            </a:custGeom>
            <a:blipFill>
              <a:blip r:embed="rId11"/>
              <a:stretch>
                <a:fillRect r="-3" b="-3"/>
              </a:stretch>
            </a:blipFill>
          </p:spPr>
          <p:txBody>
            <a:bodyPr/>
            <a:lstStyle/>
            <a:p>
              <a:endParaRPr lang="fr-FR" noProof="0"/>
            </a:p>
          </p:txBody>
        </p:sp>
      </p:grpSp>
      <p:grpSp>
        <p:nvGrpSpPr>
          <p:cNvPr id="35" name="Group 35"/>
          <p:cNvGrpSpPr/>
          <p:nvPr/>
        </p:nvGrpSpPr>
        <p:grpSpPr>
          <a:xfrm rot="-5401020">
            <a:off x="15892462" y="6125013"/>
            <a:ext cx="3942921" cy="402079"/>
            <a:chOff x="0" y="0"/>
            <a:chExt cx="5257228" cy="536105"/>
          </a:xfrm>
        </p:grpSpPr>
        <p:sp>
          <p:nvSpPr>
            <p:cNvPr id="36" name="Freeform 36"/>
            <p:cNvSpPr/>
            <p:nvPr/>
          </p:nvSpPr>
          <p:spPr>
            <a:xfrm>
              <a:off x="0" y="0"/>
              <a:ext cx="5257233" cy="536102"/>
            </a:xfrm>
            <a:custGeom>
              <a:avLst/>
              <a:gdLst/>
              <a:ahLst/>
              <a:cxnLst/>
              <a:rect l="l" t="t" r="r" b="b"/>
              <a:pathLst>
                <a:path w="5257233" h="536102">
                  <a:moveTo>
                    <a:pt x="0" y="0"/>
                  </a:moveTo>
                  <a:lnTo>
                    <a:pt x="5257233" y="0"/>
                  </a:lnTo>
                  <a:lnTo>
                    <a:pt x="5257233" y="536102"/>
                  </a:lnTo>
                  <a:lnTo>
                    <a:pt x="0" y="536102"/>
                  </a:lnTo>
                  <a:close/>
                </a:path>
              </a:pathLst>
            </a:custGeom>
            <a:blipFill>
              <a:blip r:embed="rId12">
                <a:alphaModFix amt="0"/>
              </a:blip>
              <a:stretch>
                <a:fillRect t="-141077" b="-141078"/>
              </a:stretch>
            </a:blipFill>
          </p:spPr>
          <p:txBody>
            <a:bodyPr/>
            <a:lstStyle/>
            <a:p>
              <a:endParaRPr lang="fr-FR" noProof="0"/>
            </a:p>
          </p:txBody>
        </p:sp>
        <p:sp>
          <p:nvSpPr>
            <p:cNvPr id="37" name="TextBox 37"/>
            <p:cNvSpPr txBox="1"/>
            <p:nvPr/>
          </p:nvSpPr>
          <p:spPr>
            <a:xfrm>
              <a:off x="0" y="0"/>
              <a:ext cx="5257228" cy="536105"/>
            </a:xfrm>
            <a:prstGeom prst="rect">
              <a:avLst/>
            </a:prstGeom>
          </p:spPr>
          <p:txBody>
            <a:bodyPr lIns="0" tIns="0" rIns="0" bIns="0" rtlCol="0" anchor="ctr"/>
            <a:lstStyle/>
            <a:p>
              <a:pPr>
                <a:lnSpc>
                  <a:spcPts val="2055"/>
                </a:lnSpc>
              </a:pPr>
              <a:r>
                <a:rPr lang="fr-FR" sz="1700" noProof="0">
                  <a:solidFill>
                    <a:srgbClr val="DDDDDD"/>
                  </a:solidFill>
                  <a:latin typeface="Montserrat"/>
                  <a:ea typeface="Montserrat"/>
                  <a:cs typeface="Montserrat"/>
                  <a:sym typeface="Montserrat"/>
                </a:rPr>
                <a:t>VERKOR </a:t>
              </a:r>
              <a:r>
                <a:rPr lang="fr-FR" sz="1700">
                  <a:solidFill>
                    <a:srgbClr val="DDDDDD"/>
                  </a:solidFill>
                  <a:latin typeface="Montserrat"/>
                  <a:ea typeface="Montserrat"/>
                  <a:cs typeface="Montserrat"/>
                  <a:sym typeface="Montserrat"/>
                </a:rPr>
                <a:t> IN A NUTSHELL</a:t>
              </a:r>
              <a:endParaRPr lang="fr-FR" sz="1713" noProof="0">
                <a:solidFill>
                  <a:srgbClr val="DDDDDD"/>
                </a:solidFill>
                <a:latin typeface="Montserrat"/>
                <a:ea typeface="Montserrat"/>
                <a:cs typeface="Montserrat"/>
                <a:sym typeface="Montserrat"/>
              </a:endParaRPr>
            </a:p>
          </p:txBody>
        </p:sp>
      </p:grpSp>
      <p:sp>
        <p:nvSpPr>
          <p:cNvPr id="42" name="TextBox 42"/>
          <p:cNvSpPr txBox="1"/>
          <p:nvPr/>
        </p:nvSpPr>
        <p:spPr>
          <a:xfrm>
            <a:off x="1260134" y="420926"/>
            <a:ext cx="10251757" cy="582168"/>
          </a:xfrm>
          <a:prstGeom prst="rect">
            <a:avLst/>
          </a:prstGeom>
        </p:spPr>
        <p:txBody>
          <a:bodyPr lIns="0" tIns="0" rIns="0" bIns="0" rtlCol="0" anchor="t">
            <a:spAutoFit/>
          </a:bodyPr>
          <a:lstStyle/>
          <a:p>
            <a:pPr>
              <a:lnSpc>
                <a:spcPts val="4835"/>
              </a:lnSpc>
            </a:pPr>
            <a:r>
              <a:rPr lang="en-US" sz="3050" b="1">
                <a:solidFill>
                  <a:srgbClr val="FFFFFF"/>
                </a:solidFill>
                <a:latin typeface="Montserrat Bold"/>
                <a:ea typeface="+mn-lt"/>
                <a:cs typeface="+mn-lt"/>
                <a:sym typeface="Montserrat Bold"/>
              </a:rPr>
              <a:t>VERKOR IN A NUTSHELL</a:t>
            </a:r>
            <a:endParaRPr lang="en-US"/>
          </a:p>
        </p:txBody>
      </p:sp>
      <p:sp>
        <p:nvSpPr>
          <p:cNvPr id="43" name="TextBox 43"/>
          <p:cNvSpPr txBox="1"/>
          <p:nvPr/>
        </p:nvSpPr>
        <p:spPr>
          <a:xfrm>
            <a:off x="1028700" y="1414884"/>
            <a:ext cx="16561603" cy="1051570"/>
          </a:xfrm>
          <a:prstGeom prst="rect">
            <a:avLst/>
          </a:prstGeom>
        </p:spPr>
        <p:txBody>
          <a:bodyPr lIns="0" tIns="0" rIns="0" bIns="0" rtlCol="0" anchor="t">
            <a:spAutoFit/>
          </a:bodyPr>
          <a:lstStyle/>
          <a:p>
            <a:pPr algn="l">
              <a:lnSpc>
                <a:spcPts val="2820"/>
              </a:lnSpc>
            </a:pPr>
            <a:r>
              <a:rPr lang="fr-FR" sz="2350" b="1">
                <a:solidFill>
                  <a:srgbClr val="047E6F"/>
                </a:solidFill>
                <a:latin typeface="Montserrat Bold"/>
                <a:ea typeface="Montserrat Bold"/>
                <a:cs typeface="Montserrat Bold"/>
                <a:sym typeface="Montserrat Bold"/>
              </a:rPr>
              <a:t>OUR</a:t>
            </a:r>
            <a:r>
              <a:rPr lang="fr-FR" sz="2350" b="1" noProof="0">
                <a:solidFill>
                  <a:srgbClr val="047E6F"/>
                </a:solidFill>
                <a:latin typeface="Montserrat Bold"/>
                <a:ea typeface="Montserrat Bold"/>
                <a:cs typeface="Montserrat Bold"/>
                <a:sym typeface="Montserrat Bold"/>
              </a:rPr>
              <a:t> AMBITION</a:t>
            </a:r>
          </a:p>
          <a:p>
            <a:pPr>
              <a:lnSpc>
                <a:spcPts val="2700"/>
              </a:lnSpc>
            </a:pPr>
            <a:r>
              <a:rPr lang="fr-FR" sz="2250">
                <a:solidFill>
                  <a:srgbClr val="000000"/>
                </a:solidFill>
                <a:latin typeface="Montserrat"/>
                <a:ea typeface="+mn-lt"/>
                <a:cs typeface="+mn-lt"/>
                <a:sym typeface="Montserrat"/>
              </a:rPr>
              <a:t>To </a:t>
            </a:r>
            <a:r>
              <a:rPr lang="fr-FR" sz="2250" err="1">
                <a:solidFill>
                  <a:srgbClr val="000000"/>
                </a:solidFill>
                <a:latin typeface="Montserrat"/>
                <a:ea typeface="+mn-lt"/>
                <a:cs typeface="+mn-lt"/>
                <a:sym typeface="Montserrat"/>
              </a:rPr>
              <a:t>contribute</a:t>
            </a:r>
            <a:r>
              <a:rPr lang="fr-FR" sz="2250">
                <a:solidFill>
                  <a:srgbClr val="000000"/>
                </a:solidFill>
                <a:latin typeface="Montserrat"/>
                <a:ea typeface="+mn-lt"/>
                <a:cs typeface="+mn-lt"/>
                <a:sym typeface="Montserrat"/>
              </a:rPr>
              <a:t> to the </a:t>
            </a:r>
            <a:r>
              <a:rPr lang="fr-FR" sz="2250" b="1" err="1">
                <a:solidFill>
                  <a:srgbClr val="000000"/>
                </a:solidFill>
                <a:latin typeface="Montserrat"/>
                <a:ea typeface="+mn-lt"/>
                <a:cs typeface="+mn-lt"/>
                <a:sym typeface="Montserrat"/>
              </a:rPr>
              <a:t>decarbonisation</a:t>
            </a:r>
            <a:r>
              <a:rPr lang="fr-FR" sz="2250" b="1">
                <a:solidFill>
                  <a:srgbClr val="000000"/>
                </a:solidFill>
                <a:latin typeface="Montserrat"/>
                <a:ea typeface="+mn-lt"/>
                <a:cs typeface="+mn-lt"/>
                <a:sym typeface="Montserrat"/>
              </a:rPr>
              <a:t> of usage </a:t>
            </a:r>
            <a:r>
              <a:rPr lang="fr-FR" sz="2250">
                <a:solidFill>
                  <a:srgbClr val="000000"/>
                </a:solidFill>
                <a:latin typeface="Montserrat"/>
                <a:ea typeface="+mn-lt"/>
                <a:cs typeface="+mn-lt"/>
                <a:sym typeface="Montserrat"/>
              </a:rPr>
              <a:t>and </a:t>
            </a:r>
            <a:r>
              <a:rPr lang="fr-FR" sz="2250" err="1">
                <a:solidFill>
                  <a:srgbClr val="000000"/>
                </a:solidFill>
                <a:latin typeface="Montserrat"/>
                <a:ea typeface="+mn-lt"/>
                <a:cs typeface="+mn-lt"/>
                <a:sym typeface="Montserrat"/>
              </a:rPr>
              <a:t>create</a:t>
            </a:r>
            <a:r>
              <a:rPr lang="fr-FR" sz="2250">
                <a:solidFill>
                  <a:srgbClr val="000000"/>
                </a:solidFill>
                <a:latin typeface="Montserrat"/>
                <a:ea typeface="+mn-lt"/>
                <a:cs typeface="+mn-lt"/>
                <a:sym typeface="Montserrat"/>
              </a:rPr>
              <a:t> value in </a:t>
            </a:r>
            <a:r>
              <a:rPr lang="fr-FR" sz="2250" err="1">
                <a:solidFill>
                  <a:srgbClr val="000000"/>
                </a:solidFill>
                <a:latin typeface="Montserrat"/>
                <a:ea typeface="+mn-lt"/>
                <a:cs typeface="+mn-lt"/>
                <a:sym typeface="Montserrat"/>
              </a:rPr>
              <a:t>our</a:t>
            </a:r>
            <a:r>
              <a:rPr lang="fr-FR" sz="2250">
                <a:solidFill>
                  <a:srgbClr val="000000"/>
                </a:solidFill>
                <a:latin typeface="Montserrat"/>
                <a:ea typeface="+mn-lt"/>
                <a:cs typeface="+mn-lt"/>
                <a:sym typeface="Montserrat"/>
              </a:rPr>
              <a:t> </a:t>
            </a:r>
            <a:r>
              <a:rPr lang="fr-FR" sz="2250" err="1">
                <a:solidFill>
                  <a:srgbClr val="000000"/>
                </a:solidFill>
                <a:latin typeface="Montserrat"/>
                <a:ea typeface="+mn-lt"/>
                <a:cs typeface="+mn-lt"/>
                <a:sym typeface="Montserrat"/>
              </a:rPr>
              <a:t>regions</a:t>
            </a:r>
            <a:r>
              <a:rPr lang="fr-FR" sz="2250">
                <a:solidFill>
                  <a:srgbClr val="000000"/>
                </a:solidFill>
                <a:latin typeface="Montserrat"/>
                <a:ea typeface="+mn-lt"/>
                <a:cs typeface="+mn-lt"/>
                <a:sym typeface="Montserrat"/>
              </a:rPr>
              <a:t> by </a:t>
            </a:r>
            <a:r>
              <a:rPr lang="fr-FR" sz="2250" err="1">
                <a:solidFill>
                  <a:srgbClr val="000000"/>
                </a:solidFill>
                <a:latin typeface="Montserrat"/>
                <a:ea typeface="+mn-lt"/>
                <a:cs typeface="+mn-lt"/>
                <a:sym typeface="Montserrat"/>
              </a:rPr>
              <a:t>accelerating</a:t>
            </a:r>
            <a:r>
              <a:rPr lang="fr-FR" sz="2250">
                <a:solidFill>
                  <a:srgbClr val="000000"/>
                </a:solidFill>
                <a:latin typeface="Montserrat"/>
                <a:ea typeface="+mn-lt"/>
                <a:cs typeface="+mn-lt"/>
                <a:sym typeface="Montserrat"/>
              </a:rPr>
              <a:t> the production of </a:t>
            </a:r>
            <a:r>
              <a:rPr lang="fr-FR" sz="2250" err="1">
                <a:solidFill>
                  <a:srgbClr val="000000"/>
                </a:solidFill>
                <a:latin typeface="Montserrat"/>
                <a:ea typeface="+mn-lt"/>
                <a:cs typeface="+mn-lt"/>
                <a:sym typeface="Montserrat"/>
              </a:rPr>
              <a:t>low-carbon</a:t>
            </a:r>
            <a:r>
              <a:rPr lang="fr-FR" sz="2250">
                <a:solidFill>
                  <a:srgbClr val="000000"/>
                </a:solidFill>
                <a:latin typeface="Montserrat"/>
                <a:ea typeface="+mn-lt"/>
                <a:cs typeface="+mn-lt"/>
                <a:sym typeface="Montserrat"/>
              </a:rPr>
              <a:t> batteries in Europe.</a:t>
            </a:r>
            <a:endParaRPr lang="fr-FR">
              <a:latin typeface="Montserrat"/>
            </a:endParaRPr>
          </a:p>
        </p:txBody>
      </p:sp>
      <p:grpSp>
        <p:nvGrpSpPr>
          <p:cNvPr id="44" name="Group 44"/>
          <p:cNvGrpSpPr/>
          <p:nvPr/>
        </p:nvGrpSpPr>
        <p:grpSpPr>
          <a:xfrm>
            <a:off x="7536082" y="3914300"/>
            <a:ext cx="10360559" cy="1253683"/>
            <a:chOff x="-74341" y="-431317"/>
            <a:chExt cx="13609642" cy="2177237"/>
          </a:xfrm>
        </p:grpSpPr>
        <p:sp>
          <p:nvSpPr>
            <p:cNvPr id="45" name="Freeform 45"/>
            <p:cNvSpPr/>
            <p:nvPr/>
          </p:nvSpPr>
          <p:spPr>
            <a:xfrm>
              <a:off x="0" y="0"/>
              <a:ext cx="13535301" cy="1745920"/>
            </a:xfrm>
            <a:custGeom>
              <a:avLst/>
              <a:gdLst/>
              <a:ahLst/>
              <a:cxnLst/>
              <a:rect l="l" t="t" r="r" b="b"/>
              <a:pathLst>
                <a:path w="13535301" h="1745920">
                  <a:moveTo>
                    <a:pt x="0" y="0"/>
                  </a:moveTo>
                  <a:lnTo>
                    <a:pt x="13535301" y="0"/>
                  </a:lnTo>
                  <a:lnTo>
                    <a:pt x="13535301" y="1745920"/>
                  </a:lnTo>
                  <a:lnTo>
                    <a:pt x="0" y="1745920"/>
                  </a:lnTo>
                  <a:close/>
                </a:path>
              </a:pathLst>
            </a:custGeom>
            <a:blipFill>
              <a:blip r:embed="rId12">
                <a:alphaModFix amt="0"/>
              </a:blip>
              <a:stretch>
                <a:fillRect l="-42999" r="-44892" b="-467653"/>
              </a:stretch>
            </a:blipFill>
          </p:spPr>
          <p:txBody>
            <a:bodyPr/>
            <a:lstStyle/>
            <a:p>
              <a:endParaRPr lang="fr-FR" noProof="0"/>
            </a:p>
          </p:txBody>
        </p:sp>
        <p:sp>
          <p:nvSpPr>
            <p:cNvPr id="46" name="TextBox 46"/>
            <p:cNvSpPr txBox="1"/>
            <p:nvPr/>
          </p:nvSpPr>
          <p:spPr>
            <a:xfrm>
              <a:off x="-74341" y="-431317"/>
              <a:ext cx="13207237" cy="1745920"/>
            </a:xfrm>
            <a:prstGeom prst="rect">
              <a:avLst/>
            </a:prstGeom>
          </p:spPr>
          <p:txBody>
            <a:bodyPr lIns="0" tIns="0" rIns="0" bIns="0" rtlCol="0" anchor="ctr"/>
            <a:lstStyle/>
            <a:p>
              <a:pPr>
                <a:lnSpc>
                  <a:spcPts val="2520"/>
                </a:lnSpc>
              </a:pPr>
              <a:r>
                <a:rPr lang="fr-FR" sz="2100">
                  <a:solidFill>
                    <a:srgbClr val="000000"/>
                  </a:solidFill>
                  <a:latin typeface="Montserrat"/>
                  <a:ea typeface="Montserrat Bold"/>
                  <a:cs typeface="Montserrat Bold"/>
                  <a:sym typeface="Montserrat"/>
                </a:rPr>
                <a:t>The</a:t>
              </a:r>
              <a:r>
                <a:rPr lang="fr-FR" sz="2100" noProof="0">
                  <a:solidFill>
                    <a:srgbClr val="000000"/>
                  </a:solidFill>
                  <a:latin typeface="Montserrat"/>
                  <a:ea typeface="Montserrat Bold"/>
                  <a:cs typeface="Montserrat Bold"/>
                  <a:sym typeface="Montserrat"/>
                </a:rPr>
                <a:t> </a:t>
              </a:r>
              <a:r>
                <a:rPr lang="fr-FR" sz="2100" b="1" noProof="0" err="1">
                  <a:solidFill>
                    <a:srgbClr val="000000"/>
                  </a:solidFill>
                  <a:latin typeface="Montserrat"/>
                  <a:ea typeface="Montserrat Bold"/>
                  <a:cs typeface="Montserrat Bold"/>
                  <a:sym typeface="Montserrat Bold"/>
                </a:rPr>
                <a:t>Verkor</a:t>
              </a:r>
              <a:r>
                <a:rPr lang="fr-FR" sz="2100" b="1" noProof="0">
                  <a:solidFill>
                    <a:srgbClr val="000000"/>
                  </a:solidFill>
                  <a:latin typeface="Montserrat"/>
                  <a:ea typeface="Montserrat Bold"/>
                  <a:cs typeface="Montserrat Bold"/>
                  <a:sym typeface="Montserrat Bold"/>
                </a:rPr>
                <a:t> Innovation Centre </a:t>
              </a:r>
              <a:r>
                <a:rPr lang="fr-FR" sz="2100" b="1">
                  <a:solidFill>
                    <a:srgbClr val="000000"/>
                  </a:solidFill>
                  <a:latin typeface="Montserrat"/>
                  <a:ea typeface="Montserrat Bold"/>
                  <a:cs typeface="Montserrat Bold"/>
                  <a:sym typeface="Montserrat"/>
                </a:rPr>
                <a:t>in</a:t>
              </a:r>
              <a:r>
                <a:rPr lang="fr-FR" sz="2100" b="1" noProof="0">
                  <a:solidFill>
                    <a:srgbClr val="000000"/>
                  </a:solidFill>
                  <a:latin typeface="Montserrat"/>
                  <a:ea typeface="Montserrat"/>
                  <a:cs typeface="Montserrat"/>
                  <a:sym typeface="Montserrat"/>
                </a:rPr>
                <a:t> Grenoble</a:t>
              </a:r>
              <a:r>
                <a:rPr lang="fr-FR" sz="2100" noProof="0">
                  <a:solidFill>
                    <a:srgbClr val="000000"/>
                  </a:solidFill>
                  <a:latin typeface="Montserrat"/>
                  <a:ea typeface="Montserrat"/>
                  <a:cs typeface="Montserrat"/>
                  <a:sym typeface="Montserrat"/>
                </a:rPr>
                <a:t>,</a:t>
              </a:r>
              <a:r>
                <a:rPr lang="fr-FR" sz="2100">
                  <a:solidFill>
                    <a:srgbClr val="000000"/>
                  </a:solidFill>
                  <a:latin typeface="Montserrat"/>
                  <a:ea typeface="Montserrat"/>
                  <a:cs typeface="Montserrat"/>
                  <a:sym typeface="Montserrat"/>
                </a:rPr>
                <a:t> </a:t>
              </a:r>
              <a:r>
                <a:rPr lang="fr-FR" sz="2100" b="1">
                  <a:solidFill>
                    <a:srgbClr val="000000"/>
                  </a:solidFill>
                  <a:latin typeface="Montserrat"/>
                  <a:ea typeface="Montserrat"/>
                  <a:cs typeface="Montserrat"/>
                  <a:sym typeface="Montserrat"/>
                </a:rPr>
                <a:t>the first </a:t>
              </a:r>
              <a:r>
                <a:rPr lang="fr-FR" sz="2100" b="1" err="1">
                  <a:solidFill>
                    <a:srgbClr val="000000"/>
                  </a:solidFill>
                  <a:latin typeface="Montserrat"/>
                  <a:ea typeface="Montserrat"/>
                  <a:cs typeface="Montserrat"/>
                  <a:sym typeface="Montserrat"/>
                </a:rPr>
                <a:t>factory</a:t>
              </a:r>
              <a:r>
                <a:rPr lang="fr-FR" sz="2100" b="1">
                  <a:solidFill>
                    <a:srgbClr val="000000"/>
                  </a:solidFill>
                  <a:latin typeface="Montserrat"/>
                  <a:ea typeface="Montserrat"/>
                  <a:cs typeface="Montserrat"/>
                  <a:sym typeface="Montserrat"/>
                </a:rPr>
                <a:t> </a:t>
              </a:r>
              <a:r>
                <a:rPr lang="fr-FR" sz="2100" b="1" err="1">
                  <a:solidFill>
                    <a:srgbClr val="000000"/>
                  </a:solidFill>
                  <a:latin typeface="Montserrat"/>
                  <a:ea typeface="Montserrat"/>
                  <a:cs typeface="Montserrat"/>
                  <a:sym typeface="Montserrat"/>
                </a:rPr>
                <a:t>operational</a:t>
              </a:r>
              <a:r>
                <a:rPr lang="fr-FR" sz="2100" b="1">
                  <a:solidFill>
                    <a:srgbClr val="000000"/>
                  </a:solidFill>
                  <a:latin typeface="Montserrat"/>
                  <a:ea typeface="Montserrat"/>
                  <a:cs typeface="Montserrat"/>
                  <a:sym typeface="Montserrat"/>
                </a:rPr>
                <a:t> </a:t>
              </a:r>
              <a:r>
                <a:rPr lang="fr-FR" sz="2100" b="1" err="1">
                  <a:solidFill>
                    <a:srgbClr val="000000"/>
                  </a:solidFill>
                  <a:latin typeface="Montserrat"/>
                  <a:ea typeface="Montserrat"/>
                  <a:cs typeface="Montserrat"/>
                  <a:sym typeface="Montserrat"/>
                </a:rPr>
                <a:t>since</a:t>
              </a:r>
              <a:r>
                <a:rPr lang="fr-FR" sz="2100" b="1">
                  <a:solidFill>
                    <a:srgbClr val="000000"/>
                  </a:solidFill>
                  <a:latin typeface="Montserrat"/>
                  <a:ea typeface="Montserrat"/>
                  <a:cs typeface="Montserrat"/>
                  <a:sym typeface="Montserrat"/>
                </a:rPr>
                <a:t> 2023, </a:t>
              </a:r>
              <a:r>
                <a:rPr lang="fr-FR" sz="2100">
                  <a:solidFill>
                    <a:srgbClr val="000000"/>
                  </a:solidFill>
                  <a:latin typeface="Montserrat"/>
                  <a:ea typeface="Montserrat"/>
                  <a:cs typeface="Montserrat"/>
                  <a:sym typeface="Montserrat"/>
                </a:rPr>
                <a:t> </a:t>
              </a:r>
              <a:r>
                <a:rPr lang="fr-FR" sz="2100" err="1">
                  <a:solidFill>
                    <a:srgbClr val="000000"/>
                  </a:solidFill>
                  <a:latin typeface="Montserrat"/>
                  <a:ea typeface="Montserrat"/>
                  <a:cs typeface="Montserrat"/>
                  <a:sym typeface="Montserrat"/>
                </a:rPr>
                <a:t>also</a:t>
              </a:r>
              <a:r>
                <a:rPr lang="fr-FR" sz="2100">
                  <a:solidFill>
                    <a:srgbClr val="000000"/>
                  </a:solidFill>
                  <a:latin typeface="Montserrat"/>
                  <a:ea typeface="Montserrat"/>
                  <a:cs typeface="Montserrat"/>
                  <a:sym typeface="Montserrat"/>
                </a:rPr>
                <a:t> </a:t>
              </a:r>
              <a:r>
                <a:rPr lang="fr-FR" sz="2100" err="1">
                  <a:solidFill>
                    <a:srgbClr val="000000"/>
                  </a:solidFill>
                  <a:latin typeface="Montserrat"/>
                  <a:ea typeface="Montserrat"/>
                  <a:cs typeface="Montserrat"/>
                  <a:sym typeface="Montserrat"/>
                </a:rPr>
                <a:t>company's</a:t>
              </a:r>
              <a:r>
                <a:rPr lang="fr-FR" sz="2100">
                  <a:solidFill>
                    <a:srgbClr val="000000"/>
                  </a:solidFill>
                  <a:latin typeface="Montserrat"/>
                  <a:ea typeface="Montserrat"/>
                  <a:cs typeface="Montserrat"/>
                  <a:sym typeface="Montserrat"/>
                </a:rPr>
                <a:t> </a:t>
              </a:r>
              <a:r>
                <a:rPr lang="fr-FR" sz="2100" err="1">
                  <a:solidFill>
                    <a:srgbClr val="000000"/>
                  </a:solidFill>
                  <a:latin typeface="Montserrat"/>
                  <a:ea typeface="Montserrat"/>
                  <a:cs typeface="Montserrat"/>
                  <a:sym typeface="Montserrat"/>
                </a:rPr>
                <a:t>headquarters</a:t>
              </a:r>
              <a:r>
                <a:rPr lang="fr-FR" sz="2100">
                  <a:solidFill>
                    <a:srgbClr val="000000"/>
                  </a:solidFill>
                  <a:latin typeface="Montserrat"/>
                  <a:ea typeface="Montserrat"/>
                  <a:cs typeface="Montserrat"/>
                  <a:sym typeface="Montserrat"/>
                </a:rPr>
                <a:t> and innovation, production and training centre. </a:t>
              </a:r>
              <a:endParaRPr lang="fr-FR" sz="2100" noProof="0">
                <a:solidFill>
                  <a:srgbClr val="000000"/>
                </a:solidFill>
                <a:latin typeface="Montserrat"/>
                <a:ea typeface="Montserrat"/>
                <a:cs typeface="Montserrat"/>
              </a:endParaRPr>
            </a:p>
          </p:txBody>
        </p:sp>
      </p:grpSp>
      <p:grpSp>
        <p:nvGrpSpPr>
          <p:cNvPr id="47" name="Group 47"/>
          <p:cNvGrpSpPr/>
          <p:nvPr/>
        </p:nvGrpSpPr>
        <p:grpSpPr>
          <a:xfrm>
            <a:off x="7481247" y="6420403"/>
            <a:ext cx="10399330" cy="1085871"/>
            <a:chOff x="-74341" y="0"/>
            <a:chExt cx="13865774" cy="1447828"/>
          </a:xfrm>
        </p:grpSpPr>
        <p:sp>
          <p:nvSpPr>
            <p:cNvPr id="48" name="Freeform 48"/>
            <p:cNvSpPr/>
            <p:nvPr/>
          </p:nvSpPr>
          <p:spPr>
            <a:xfrm>
              <a:off x="0" y="0"/>
              <a:ext cx="13791433" cy="1392073"/>
            </a:xfrm>
            <a:custGeom>
              <a:avLst/>
              <a:gdLst/>
              <a:ahLst/>
              <a:cxnLst/>
              <a:rect l="l" t="t" r="r" b="b"/>
              <a:pathLst>
                <a:path w="13791433" h="1392073">
                  <a:moveTo>
                    <a:pt x="0" y="0"/>
                  </a:moveTo>
                  <a:lnTo>
                    <a:pt x="13791433" y="0"/>
                  </a:lnTo>
                  <a:lnTo>
                    <a:pt x="13791433" y="1392073"/>
                  </a:lnTo>
                  <a:lnTo>
                    <a:pt x="0" y="1392073"/>
                  </a:lnTo>
                  <a:close/>
                </a:path>
              </a:pathLst>
            </a:custGeom>
            <a:blipFill>
              <a:blip r:embed="rId12">
                <a:alphaModFix amt="0"/>
              </a:blip>
              <a:stretch>
                <a:fillRect l="-42201" r="-42201" b="-611943"/>
              </a:stretch>
            </a:blipFill>
          </p:spPr>
          <p:txBody>
            <a:bodyPr/>
            <a:lstStyle/>
            <a:p>
              <a:endParaRPr lang="fr-FR" noProof="0"/>
            </a:p>
          </p:txBody>
        </p:sp>
        <p:sp>
          <p:nvSpPr>
            <p:cNvPr id="49" name="TextBox 49"/>
            <p:cNvSpPr txBox="1"/>
            <p:nvPr/>
          </p:nvSpPr>
          <p:spPr>
            <a:xfrm>
              <a:off x="-74341" y="0"/>
              <a:ext cx="13048023" cy="1447828"/>
            </a:xfrm>
            <a:prstGeom prst="rect">
              <a:avLst/>
            </a:prstGeom>
          </p:spPr>
          <p:txBody>
            <a:bodyPr lIns="0" tIns="0" rIns="0" bIns="0" rtlCol="0" anchor="ctr"/>
            <a:lstStyle/>
            <a:p>
              <a:pPr>
                <a:lnSpc>
                  <a:spcPts val="2520"/>
                </a:lnSpc>
              </a:pPr>
              <a:r>
                <a:rPr lang="fr-FR" sz="2100" spc="29" err="1">
                  <a:solidFill>
                    <a:srgbClr val="000000"/>
                  </a:solidFill>
                  <a:latin typeface="Montserrat"/>
                  <a:ea typeface="Montserrat"/>
                  <a:cs typeface="Montserrat"/>
                </a:rPr>
                <a:t>We</a:t>
              </a:r>
              <a:r>
                <a:rPr lang="fr-FR" sz="2100" spc="29">
                  <a:solidFill>
                    <a:srgbClr val="000000"/>
                  </a:solidFill>
                  <a:latin typeface="Montserrat"/>
                  <a:ea typeface="Montserrat"/>
                  <a:cs typeface="Montserrat"/>
                </a:rPr>
                <a:t> </a:t>
              </a:r>
              <a:r>
                <a:rPr lang="fr-FR" sz="2100" spc="29" err="1">
                  <a:solidFill>
                    <a:srgbClr val="000000"/>
                  </a:solidFill>
                  <a:latin typeface="Montserrat"/>
                  <a:ea typeface="Montserrat"/>
                  <a:cs typeface="Montserrat"/>
                </a:rPr>
                <a:t>aim</a:t>
              </a:r>
              <a:r>
                <a:rPr lang="fr-FR" sz="2100" spc="29">
                  <a:solidFill>
                    <a:srgbClr val="000000"/>
                  </a:solidFill>
                  <a:latin typeface="Montserrat"/>
                  <a:ea typeface="Montserrat"/>
                  <a:cs typeface="Montserrat"/>
                </a:rPr>
                <a:t> to </a:t>
              </a:r>
              <a:r>
                <a:rPr lang="fr-FR" sz="2100" spc="29" err="1">
                  <a:solidFill>
                    <a:srgbClr val="000000"/>
                  </a:solidFill>
                  <a:latin typeface="Montserrat"/>
                  <a:ea typeface="Montserrat"/>
                  <a:cs typeface="Montserrat"/>
                </a:rPr>
                <a:t>produce</a:t>
              </a:r>
              <a:r>
                <a:rPr lang="fr-FR" sz="2100" spc="29">
                  <a:solidFill>
                    <a:srgbClr val="000000"/>
                  </a:solidFill>
                  <a:latin typeface="Montserrat"/>
                  <a:ea typeface="Montserrat"/>
                  <a:cs typeface="Montserrat"/>
                </a:rPr>
                <a:t> batteries </a:t>
              </a:r>
              <a:r>
                <a:rPr lang="fr-FR" sz="2100" spc="29" err="1">
                  <a:solidFill>
                    <a:srgbClr val="000000"/>
                  </a:solidFill>
                  <a:latin typeface="Montserrat"/>
                  <a:ea typeface="Montserrat"/>
                  <a:cs typeface="Montserrat"/>
                </a:rPr>
                <a:t>with</a:t>
              </a:r>
              <a:r>
                <a:rPr lang="fr-FR" sz="2100" spc="29">
                  <a:solidFill>
                    <a:srgbClr val="000000"/>
                  </a:solidFill>
                  <a:latin typeface="Montserrat"/>
                  <a:ea typeface="Montserrat"/>
                  <a:cs typeface="Montserrat"/>
                </a:rPr>
                <a:t> a </a:t>
              </a:r>
              <a:r>
                <a:rPr lang="fr-FR" sz="2100" b="1" spc="29" err="1">
                  <a:solidFill>
                    <a:srgbClr val="000000"/>
                  </a:solidFill>
                  <a:latin typeface="Montserrat"/>
                  <a:ea typeface="Montserrat"/>
                  <a:cs typeface="Montserrat"/>
                </a:rPr>
                <a:t>lower</a:t>
              </a:r>
              <a:r>
                <a:rPr lang="fr-FR" sz="2100" b="1" spc="29">
                  <a:solidFill>
                    <a:srgbClr val="000000"/>
                  </a:solidFill>
                  <a:latin typeface="Montserrat"/>
                  <a:ea typeface="Montserrat"/>
                  <a:cs typeface="Montserrat"/>
                </a:rPr>
                <a:t> </a:t>
              </a:r>
              <a:r>
                <a:rPr lang="fr-FR" sz="2100" b="1" spc="29" err="1">
                  <a:solidFill>
                    <a:srgbClr val="000000"/>
                  </a:solidFill>
                  <a:latin typeface="Montserrat"/>
                  <a:ea typeface="Montserrat"/>
                  <a:cs typeface="Montserrat"/>
                </a:rPr>
                <a:t>carbon</a:t>
              </a:r>
              <a:r>
                <a:rPr lang="fr-FR" sz="2100" b="1" spc="29">
                  <a:solidFill>
                    <a:srgbClr val="000000"/>
                  </a:solidFill>
                  <a:latin typeface="Montserrat"/>
                  <a:ea typeface="Montserrat"/>
                  <a:cs typeface="Montserrat"/>
                </a:rPr>
                <a:t> </a:t>
              </a:r>
              <a:r>
                <a:rPr lang="fr-FR" sz="2100" b="1" spc="29" err="1">
                  <a:solidFill>
                    <a:srgbClr val="000000"/>
                  </a:solidFill>
                  <a:latin typeface="Montserrat"/>
                  <a:ea typeface="Montserrat"/>
                  <a:cs typeface="Montserrat"/>
                </a:rPr>
                <a:t>footprint</a:t>
              </a:r>
              <a:r>
                <a:rPr lang="fr-FR" sz="2100" spc="29">
                  <a:solidFill>
                    <a:srgbClr val="000000"/>
                  </a:solidFill>
                  <a:latin typeface="Montserrat"/>
                  <a:ea typeface="Montserrat"/>
                  <a:cs typeface="Montserrat"/>
                </a:rPr>
                <a:t> </a:t>
              </a:r>
              <a:r>
                <a:rPr lang="fr-FR" sz="2100" spc="29" err="1">
                  <a:solidFill>
                    <a:srgbClr val="000000"/>
                  </a:solidFill>
                  <a:latin typeface="Montserrat"/>
                  <a:ea typeface="Montserrat"/>
                  <a:cs typeface="Montserrat"/>
                </a:rPr>
                <a:t>than</a:t>
              </a:r>
              <a:r>
                <a:rPr lang="fr-FR" sz="2100" spc="29">
                  <a:solidFill>
                    <a:srgbClr val="000000"/>
                  </a:solidFill>
                  <a:latin typeface="Montserrat"/>
                  <a:ea typeface="Montserrat"/>
                  <a:cs typeface="Montserrat"/>
                </a:rPr>
                <a:t> the </a:t>
              </a:r>
              <a:r>
                <a:rPr lang="fr-FR" sz="2100" spc="29" err="1">
                  <a:solidFill>
                    <a:srgbClr val="000000"/>
                  </a:solidFill>
                  <a:latin typeface="Montserrat"/>
                  <a:ea typeface="Montserrat"/>
                  <a:cs typeface="Montserrat"/>
                </a:rPr>
                <a:t>average</a:t>
              </a:r>
              <a:r>
                <a:rPr lang="fr-FR" sz="2100" spc="29">
                  <a:solidFill>
                    <a:srgbClr val="000000"/>
                  </a:solidFill>
                  <a:latin typeface="Montserrat"/>
                  <a:ea typeface="Montserrat"/>
                  <a:cs typeface="Montserrat"/>
                </a:rPr>
                <a:t> for </a:t>
              </a:r>
              <a:r>
                <a:rPr lang="fr-FR" sz="2100" spc="29" err="1">
                  <a:solidFill>
                    <a:srgbClr val="000000"/>
                  </a:solidFill>
                  <a:latin typeface="Montserrat"/>
                  <a:ea typeface="Montserrat"/>
                  <a:cs typeface="Montserrat"/>
                </a:rPr>
                <a:t>those</a:t>
              </a:r>
              <a:r>
                <a:rPr lang="fr-FR" sz="2100" spc="29">
                  <a:solidFill>
                    <a:srgbClr val="000000"/>
                  </a:solidFill>
                  <a:latin typeface="Montserrat"/>
                  <a:ea typeface="Montserrat"/>
                  <a:cs typeface="Montserrat"/>
                </a:rPr>
                <a:t> </a:t>
              </a:r>
              <a:r>
                <a:rPr lang="fr-FR" sz="2100" spc="29" err="1">
                  <a:solidFill>
                    <a:srgbClr val="000000"/>
                  </a:solidFill>
                  <a:latin typeface="Montserrat"/>
                  <a:ea typeface="Montserrat"/>
                  <a:cs typeface="Montserrat"/>
                </a:rPr>
                <a:t>produced</a:t>
              </a:r>
              <a:r>
                <a:rPr lang="fr-FR" sz="2100" spc="29">
                  <a:solidFill>
                    <a:srgbClr val="000000"/>
                  </a:solidFill>
                  <a:latin typeface="Montserrat"/>
                  <a:ea typeface="Montserrat"/>
                  <a:cs typeface="Montserrat"/>
                </a:rPr>
                <a:t> </a:t>
              </a:r>
              <a:r>
                <a:rPr lang="fr-FR" sz="2100" spc="29" err="1">
                  <a:solidFill>
                    <a:srgbClr val="000000"/>
                  </a:solidFill>
                  <a:latin typeface="Montserrat"/>
                  <a:ea typeface="Montserrat"/>
                  <a:cs typeface="Montserrat"/>
                </a:rPr>
                <a:t>today</a:t>
              </a:r>
              <a:r>
                <a:rPr lang="fr-FR" sz="2100" spc="29">
                  <a:solidFill>
                    <a:srgbClr val="000000"/>
                  </a:solidFill>
                  <a:latin typeface="Montserrat"/>
                  <a:ea typeface="Montserrat"/>
                  <a:cs typeface="Montserrat"/>
                </a:rPr>
                <a:t>.</a:t>
              </a:r>
              <a:endParaRPr lang="en-US"/>
            </a:p>
          </p:txBody>
        </p:sp>
      </p:grpSp>
      <p:grpSp>
        <p:nvGrpSpPr>
          <p:cNvPr id="50" name="Group 50"/>
          <p:cNvGrpSpPr/>
          <p:nvPr/>
        </p:nvGrpSpPr>
        <p:grpSpPr>
          <a:xfrm>
            <a:off x="7480325" y="7693058"/>
            <a:ext cx="9792914" cy="1672704"/>
            <a:chOff x="0" y="0"/>
            <a:chExt cx="13057219" cy="2230272"/>
          </a:xfrm>
        </p:grpSpPr>
        <p:sp>
          <p:nvSpPr>
            <p:cNvPr id="51" name="Freeform 51"/>
            <p:cNvSpPr/>
            <p:nvPr/>
          </p:nvSpPr>
          <p:spPr>
            <a:xfrm>
              <a:off x="0" y="0"/>
              <a:ext cx="13057214" cy="2230273"/>
            </a:xfrm>
            <a:custGeom>
              <a:avLst/>
              <a:gdLst/>
              <a:ahLst/>
              <a:cxnLst/>
              <a:rect l="l" t="t" r="r" b="b"/>
              <a:pathLst>
                <a:path w="13057214" h="2230273">
                  <a:moveTo>
                    <a:pt x="0" y="0"/>
                  </a:moveTo>
                  <a:lnTo>
                    <a:pt x="13057214" y="0"/>
                  </a:lnTo>
                  <a:lnTo>
                    <a:pt x="13057214" y="2230273"/>
                  </a:lnTo>
                  <a:lnTo>
                    <a:pt x="0" y="2230273"/>
                  </a:lnTo>
                  <a:close/>
                </a:path>
              </a:pathLst>
            </a:custGeom>
            <a:blipFill>
              <a:blip r:embed="rId12">
                <a:alphaModFix amt="0"/>
              </a:blip>
              <a:stretch>
                <a:fillRect l="-44574" r="-50197" b="-344374"/>
              </a:stretch>
            </a:blipFill>
          </p:spPr>
          <p:txBody>
            <a:bodyPr/>
            <a:lstStyle/>
            <a:p>
              <a:endParaRPr lang="fr-FR" noProof="0"/>
            </a:p>
          </p:txBody>
        </p:sp>
        <p:sp>
          <p:nvSpPr>
            <p:cNvPr id="52" name="TextBox 52"/>
            <p:cNvSpPr txBox="1"/>
            <p:nvPr/>
          </p:nvSpPr>
          <p:spPr>
            <a:xfrm>
              <a:off x="0" y="0"/>
              <a:ext cx="13057219" cy="2230272"/>
            </a:xfrm>
            <a:prstGeom prst="rect">
              <a:avLst/>
            </a:prstGeom>
          </p:spPr>
          <p:txBody>
            <a:bodyPr lIns="0" tIns="0" rIns="0" bIns="0" rtlCol="0" anchor="ctr"/>
            <a:lstStyle/>
            <a:p>
              <a:pPr>
                <a:lnSpc>
                  <a:spcPts val="2520"/>
                </a:lnSpc>
              </a:pPr>
              <a:r>
                <a:rPr lang="fr-FR" sz="2100" spc="29" err="1">
                  <a:solidFill>
                    <a:srgbClr val="000000"/>
                  </a:solidFill>
                  <a:latin typeface="Montserrat"/>
                  <a:ea typeface="Montserrat"/>
                  <a:cs typeface="Montserrat"/>
                  <a:sym typeface="Montserrat"/>
                </a:rPr>
                <a:t>Supported</a:t>
              </a:r>
              <a:r>
                <a:rPr lang="fr-FR" sz="2100" spc="29">
                  <a:solidFill>
                    <a:srgbClr val="000000"/>
                  </a:solidFill>
                  <a:latin typeface="Montserrat"/>
                  <a:ea typeface="Montserrat"/>
                  <a:cs typeface="Montserrat"/>
                  <a:sym typeface="Montserrat"/>
                </a:rPr>
                <a:t> by a </a:t>
              </a:r>
              <a:r>
                <a:rPr lang="fr-FR" sz="2100" b="1" spc="29">
                  <a:solidFill>
                    <a:srgbClr val="000000"/>
                  </a:solidFill>
                  <a:latin typeface="Montserrat"/>
                  <a:ea typeface="Montserrat"/>
                  <a:cs typeface="Montserrat"/>
                  <a:sym typeface="Montserrat"/>
                </a:rPr>
                <a:t>consortium of </a:t>
              </a:r>
              <a:r>
                <a:rPr lang="fr-FR" sz="2100" b="1" spc="29" err="1">
                  <a:solidFill>
                    <a:srgbClr val="000000"/>
                  </a:solidFill>
                  <a:latin typeface="Montserrat"/>
                  <a:ea typeface="Montserrat"/>
                  <a:cs typeface="Montserrat"/>
                  <a:sym typeface="Montserrat"/>
                </a:rPr>
                <a:t>leading</a:t>
              </a:r>
              <a:r>
                <a:rPr lang="fr-FR" sz="2100" b="1" spc="29">
                  <a:solidFill>
                    <a:srgbClr val="000000"/>
                  </a:solidFill>
                  <a:latin typeface="Montserrat"/>
                  <a:ea typeface="Montserrat"/>
                  <a:cs typeface="Montserrat"/>
                  <a:sym typeface="Montserrat"/>
                </a:rPr>
                <a:t> </a:t>
              </a:r>
              <a:r>
                <a:rPr lang="fr-FR" sz="2100" b="1" spc="29" err="1">
                  <a:solidFill>
                    <a:srgbClr val="000000"/>
                  </a:solidFill>
                  <a:latin typeface="Montserrat"/>
                  <a:ea typeface="Montserrat"/>
                  <a:cs typeface="Montserrat"/>
                  <a:sym typeface="Montserrat"/>
                </a:rPr>
                <a:t>industrial</a:t>
              </a:r>
              <a:r>
                <a:rPr lang="fr-FR" sz="2100" b="1" spc="29">
                  <a:solidFill>
                    <a:srgbClr val="000000"/>
                  </a:solidFill>
                  <a:latin typeface="Montserrat"/>
                  <a:ea typeface="Montserrat"/>
                  <a:cs typeface="Montserrat"/>
                  <a:sym typeface="Montserrat"/>
                </a:rPr>
                <a:t> </a:t>
              </a:r>
              <a:r>
                <a:rPr lang="fr-FR" sz="2100" b="1" spc="29" err="1">
                  <a:solidFill>
                    <a:srgbClr val="000000"/>
                  </a:solidFill>
                  <a:latin typeface="Montserrat"/>
                  <a:ea typeface="Montserrat"/>
                  <a:cs typeface="Montserrat"/>
                  <a:sym typeface="Montserrat"/>
                </a:rPr>
                <a:t>players</a:t>
              </a:r>
              <a:r>
                <a:rPr lang="fr-FR" sz="2100" spc="29">
                  <a:solidFill>
                    <a:srgbClr val="000000"/>
                  </a:solidFill>
                  <a:latin typeface="Montserrat"/>
                  <a:ea typeface="Montserrat"/>
                  <a:cs typeface="Montserrat"/>
                  <a:sym typeface="Montserrat"/>
                </a:rPr>
                <a:t> </a:t>
              </a:r>
              <a:r>
                <a:rPr lang="fr-FR" sz="2100" spc="29" err="1">
                  <a:solidFill>
                    <a:srgbClr val="000000"/>
                  </a:solidFill>
                  <a:latin typeface="Montserrat"/>
                  <a:ea typeface="Montserrat"/>
                  <a:cs typeface="Montserrat"/>
                  <a:sym typeface="Montserrat"/>
                </a:rPr>
                <a:t>specialising</a:t>
              </a:r>
              <a:r>
                <a:rPr lang="fr-FR" sz="2100" spc="29">
                  <a:solidFill>
                    <a:srgbClr val="000000"/>
                  </a:solidFill>
                  <a:latin typeface="Montserrat"/>
                  <a:ea typeface="Montserrat"/>
                  <a:cs typeface="Montserrat"/>
                  <a:sym typeface="Montserrat"/>
                </a:rPr>
                <a:t> in process engineering, </a:t>
              </a:r>
              <a:r>
                <a:rPr lang="fr-FR" sz="2100" spc="29" err="1">
                  <a:solidFill>
                    <a:srgbClr val="000000"/>
                  </a:solidFill>
                  <a:latin typeface="Montserrat"/>
                  <a:ea typeface="Montserrat"/>
                  <a:cs typeface="Montserrat"/>
                  <a:sym typeface="Montserrat"/>
                </a:rPr>
                <a:t>industrial</a:t>
              </a:r>
              <a:r>
                <a:rPr lang="fr-FR" sz="2100" spc="29">
                  <a:solidFill>
                    <a:srgbClr val="000000"/>
                  </a:solidFill>
                  <a:latin typeface="Montserrat"/>
                  <a:ea typeface="Montserrat"/>
                  <a:cs typeface="Montserrat"/>
                  <a:sym typeface="Montserrat"/>
                </a:rPr>
                <a:t> digitalisation, </a:t>
              </a:r>
              <a:r>
                <a:rPr lang="fr-FR" sz="2100" spc="29" err="1">
                  <a:solidFill>
                    <a:srgbClr val="000000"/>
                  </a:solidFill>
                  <a:latin typeface="Montserrat"/>
                  <a:ea typeface="Montserrat"/>
                  <a:cs typeface="Montserrat"/>
                  <a:sym typeface="Montserrat"/>
                </a:rPr>
                <a:t>advanced</a:t>
              </a:r>
              <a:r>
                <a:rPr lang="fr-FR" sz="2100" spc="29">
                  <a:solidFill>
                    <a:srgbClr val="000000"/>
                  </a:solidFill>
                  <a:latin typeface="Montserrat"/>
                  <a:ea typeface="Montserrat"/>
                  <a:cs typeface="Montserrat"/>
                  <a:sym typeface="Montserrat"/>
                </a:rPr>
                <a:t> </a:t>
              </a:r>
              <a:r>
                <a:rPr lang="fr-FR" sz="2100" spc="29" err="1">
                  <a:solidFill>
                    <a:srgbClr val="000000"/>
                  </a:solidFill>
                  <a:latin typeface="Montserrat"/>
                  <a:ea typeface="Montserrat"/>
                  <a:cs typeface="Montserrat"/>
                  <a:sym typeface="Montserrat"/>
                </a:rPr>
                <a:t>materials</a:t>
              </a:r>
              <a:r>
                <a:rPr lang="fr-FR" sz="2100" spc="29">
                  <a:solidFill>
                    <a:srgbClr val="000000"/>
                  </a:solidFill>
                  <a:latin typeface="Montserrat"/>
                  <a:ea typeface="Montserrat"/>
                  <a:cs typeface="Montserrat"/>
                  <a:sym typeface="Montserrat"/>
                </a:rPr>
                <a:t> and </a:t>
              </a:r>
              <a:r>
                <a:rPr lang="fr-FR" sz="2100" spc="29" err="1">
                  <a:solidFill>
                    <a:srgbClr val="000000"/>
                  </a:solidFill>
                  <a:latin typeface="Montserrat"/>
                  <a:ea typeface="Montserrat"/>
                  <a:cs typeface="Montserrat"/>
                  <a:sym typeface="Montserrat"/>
                </a:rPr>
                <a:t>electric</a:t>
              </a:r>
              <a:r>
                <a:rPr lang="fr-FR" sz="2100" spc="29">
                  <a:solidFill>
                    <a:srgbClr val="000000"/>
                  </a:solidFill>
                  <a:latin typeface="Montserrat"/>
                  <a:ea typeface="Montserrat"/>
                  <a:cs typeface="Montserrat"/>
                  <a:sym typeface="Montserrat"/>
                </a:rPr>
                <a:t> </a:t>
              </a:r>
              <a:r>
                <a:rPr lang="fr-FR" sz="2100" spc="29" err="1">
                  <a:solidFill>
                    <a:srgbClr val="000000"/>
                  </a:solidFill>
                  <a:latin typeface="Montserrat"/>
                  <a:ea typeface="Montserrat"/>
                  <a:cs typeface="Montserrat"/>
                  <a:sym typeface="Montserrat"/>
                </a:rPr>
                <a:t>mobility</a:t>
              </a:r>
              <a:r>
                <a:rPr lang="fr-FR" sz="2100" spc="29">
                  <a:solidFill>
                    <a:srgbClr val="000000"/>
                  </a:solidFill>
                  <a:latin typeface="Montserrat"/>
                  <a:ea typeface="Montserrat"/>
                  <a:cs typeface="Montserrat"/>
                  <a:sym typeface="Montserrat"/>
                </a:rPr>
                <a:t>.</a:t>
              </a:r>
              <a:endParaRPr lang="fr-FR" sz="2100" spc="29" noProof="0">
                <a:solidFill>
                  <a:srgbClr val="000000"/>
                </a:solidFill>
                <a:latin typeface="Montserrat"/>
                <a:ea typeface="Montserrat"/>
                <a:cs typeface="Montserrat"/>
              </a:endParaRPr>
            </a:p>
            <a:p>
              <a:pPr algn="l">
                <a:lnSpc>
                  <a:spcPts val="2520"/>
                </a:lnSpc>
              </a:pPr>
              <a:endParaRPr lang="fr-FR" sz="2100" spc="29" noProof="0">
                <a:solidFill>
                  <a:srgbClr val="000000"/>
                </a:solidFill>
                <a:latin typeface="Montserrat"/>
                <a:ea typeface="Montserrat"/>
                <a:cs typeface="Montserrat"/>
                <a:sym typeface="Montserrat"/>
              </a:endParaRPr>
            </a:p>
            <a:p>
              <a:pPr algn="l">
                <a:lnSpc>
                  <a:spcPts val="2520"/>
                </a:lnSpc>
              </a:pPr>
              <a:endParaRPr lang="fr-FR" sz="2100" spc="29" noProof="0">
                <a:solidFill>
                  <a:srgbClr val="000000"/>
                </a:solidFill>
                <a:latin typeface="Montserrat"/>
                <a:ea typeface="Montserrat"/>
                <a:cs typeface="Montserrat"/>
                <a:sym typeface="Montserrat"/>
              </a:endParaRPr>
            </a:p>
          </p:txBody>
        </p:sp>
      </p:grpSp>
      <p:grpSp>
        <p:nvGrpSpPr>
          <p:cNvPr id="53" name="Group 53"/>
          <p:cNvGrpSpPr/>
          <p:nvPr/>
        </p:nvGrpSpPr>
        <p:grpSpPr>
          <a:xfrm>
            <a:off x="7475214" y="8878235"/>
            <a:ext cx="10187084" cy="813363"/>
            <a:chOff x="0" y="-74342"/>
            <a:chExt cx="13582778" cy="1084484"/>
          </a:xfrm>
        </p:grpSpPr>
        <p:sp>
          <p:nvSpPr>
            <p:cNvPr id="54" name="Freeform 54"/>
            <p:cNvSpPr/>
            <p:nvPr/>
          </p:nvSpPr>
          <p:spPr>
            <a:xfrm>
              <a:off x="0" y="0"/>
              <a:ext cx="13291868" cy="972973"/>
            </a:xfrm>
            <a:custGeom>
              <a:avLst/>
              <a:gdLst/>
              <a:ahLst/>
              <a:cxnLst/>
              <a:rect l="l" t="t" r="r" b="b"/>
              <a:pathLst>
                <a:path w="13291868" h="972973">
                  <a:moveTo>
                    <a:pt x="0" y="0"/>
                  </a:moveTo>
                  <a:lnTo>
                    <a:pt x="13291868" y="0"/>
                  </a:lnTo>
                  <a:lnTo>
                    <a:pt x="13291868" y="972973"/>
                  </a:lnTo>
                  <a:lnTo>
                    <a:pt x="0" y="972973"/>
                  </a:lnTo>
                  <a:close/>
                </a:path>
              </a:pathLst>
            </a:custGeom>
            <a:blipFill>
              <a:blip r:embed="rId12">
                <a:alphaModFix amt="0"/>
              </a:blip>
              <a:stretch>
                <a:fillRect l="-43787" r="-47545" b="-918607"/>
              </a:stretch>
            </a:blipFill>
          </p:spPr>
          <p:txBody>
            <a:bodyPr/>
            <a:lstStyle/>
            <a:p>
              <a:endParaRPr lang="fr-FR" noProof="0"/>
            </a:p>
          </p:txBody>
        </p:sp>
        <p:sp>
          <p:nvSpPr>
            <p:cNvPr id="55" name="TextBox 55"/>
            <p:cNvSpPr txBox="1"/>
            <p:nvPr/>
          </p:nvSpPr>
          <p:spPr>
            <a:xfrm>
              <a:off x="0" y="-74342"/>
              <a:ext cx="13582778" cy="1084484"/>
            </a:xfrm>
            <a:prstGeom prst="rect">
              <a:avLst/>
            </a:prstGeom>
          </p:spPr>
          <p:txBody>
            <a:bodyPr lIns="0" tIns="0" rIns="0" bIns="0" rtlCol="0" anchor="ctr"/>
            <a:lstStyle/>
            <a:p>
              <a:pPr>
                <a:lnSpc>
                  <a:spcPts val="2520"/>
                </a:lnSpc>
              </a:pPr>
              <a:r>
                <a:rPr lang="fr-FR" sz="2100" spc="30">
                  <a:solidFill>
                    <a:srgbClr val="000000"/>
                  </a:solidFill>
                  <a:latin typeface="Montserrat"/>
                  <a:ea typeface="Montserrat"/>
                  <a:cs typeface="Montserrat"/>
                  <a:sym typeface="Montserrat"/>
                </a:rPr>
                <a:t>A team </a:t>
              </a:r>
              <a:r>
                <a:rPr lang="fr-FR" sz="2100" spc="30" err="1">
                  <a:solidFill>
                    <a:srgbClr val="000000"/>
                  </a:solidFill>
                  <a:latin typeface="Montserrat"/>
                  <a:ea typeface="Montserrat"/>
                  <a:cs typeface="Montserrat"/>
                  <a:sym typeface="Montserrat"/>
                </a:rPr>
                <a:t>composed</a:t>
              </a:r>
              <a:r>
                <a:rPr lang="fr-FR" sz="2100" spc="30">
                  <a:solidFill>
                    <a:srgbClr val="000000"/>
                  </a:solidFill>
                  <a:latin typeface="Montserrat"/>
                  <a:ea typeface="Montserrat"/>
                  <a:cs typeface="Montserrat"/>
                  <a:sym typeface="Montserrat"/>
                </a:rPr>
                <a:t> of </a:t>
              </a:r>
              <a:r>
                <a:rPr lang="fr-FR" sz="2100" spc="30" err="1">
                  <a:solidFill>
                    <a:srgbClr val="000000"/>
                  </a:solidFill>
                  <a:latin typeface="Montserrat"/>
                  <a:ea typeface="Montserrat"/>
                  <a:cs typeface="Montserrat"/>
                  <a:sym typeface="Montserrat"/>
                </a:rPr>
                <a:t>indusry</a:t>
              </a:r>
              <a:r>
                <a:rPr lang="fr-FR" sz="2100" spc="30">
                  <a:solidFill>
                    <a:srgbClr val="000000"/>
                  </a:solidFill>
                  <a:latin typeface="Montserrat"/>
                  <a:ea typeface="Montserrat"/>
                  <a:cs typeface="Montserrat"/>
                  <a:sym typeface="Montserrat"/>
                </a:rPr>
                <a:t> </a:t>
              </a:r>
              <a:r>
                <a:rPr lang="fr-FR" sz="2100" b="1" spc="30">
                  <a:solidFill>
                    <a:srgbClr val="000000"/>
                  </a:solidFill>
                  <a:latin typeface="Montserrat"/>
                  <a:ea typeface="Montserrat"/>
                  <a:cs typeface="Montserrat"/>
                  <a:sym typeface="Montserrat"/>
                </a:rPr>
                <a:t>leaders and international </a:t>
              </a:r>
              <a:r>
                <a:rPr lang="fr-FR" sz="2100" b="1" spc="30" err="1">
                  <a:solidFill>
                    <a:srgbClr val="000000"/>
                  </a:solidFill>
                  <a:latin typeface="Montserrat"/>
                  <a:ea typeface="Montserrat"/>
                  <a:cs typeface="Montserrat"/>
                  <a:sym typeface="Montserrat"/>
                </a:rPr>
                <a:t>battery</a:t>
              </a:r>
              <a:r>
                <a:rPr lang="fr-FR" sz="2100" b="1" spc="30">
                  <a:solidFill>
                    <a:srgbClr val="000000"/>
                  </a:solidFill>
                  <a:latin typeface="Montserrat"/>
                  <a:ea typeface="Montserrat"/>
                  <a:cs typeface="Montserrat"/>
                  <a:sym typeface="Montserrat"/>
                </a:rPr>
                <a:t> experts</a:t>
              </a:r>
              <a:r>
                <a:rPr lang="fr-FR" sz="2100" spc="30">
                  <a:solidFill>
                    <a:srgbClr val="000000"/>
                  </a:solidFill>
                  <a:latin typeface="Montserrat"/>
                  <a:ea typeface="Montserrat"/>
                  <a:cs typeface="Montserrat"/>
                  <a:sym typeface="Montserrat"/>
                </a:rPr>
                <a:t>.</a:t>
              </a:r>
              <a:endParaRPr lang="fr-FR" sz="2100" spc="30" noProof="0">
                <a:solidFill>
                  <a:srgbClr val="000000"/>
                </a:solidFill>
                <a:latin typeface="Montserrat"/>
                <a:ea typeface="Montserrat"/>
                <a:cs typeface="Montserrat"/>
              </a:endParaRPr>
            </a:p>
          </p:txBody>
        </p:sp>
      </p:grpSp>
      <p:grpSp>
        <p:nvGrpSpPr>
          <p:cNvPr id="56" name="Group 22">
            <a:extLst>
              <a:ext uri="{FF2B5EF4-FFF2-40B4-BE49-F238E27FC236}">
                <a16:creationId xmlns:a16="http://schemas.microsoft.com/office/drawing/2014/main" id="{705095F3-E200-0EAA-C87C-EA02CBA26A34}"/>
              </a:ext>
            </a:extLst>
          </p:cNvPr>
          <p:cNvGrpSpPr/>
          <p:nvPr/>
        </p:nvGrpSpPr>
        <p:grpSpPr>
          <a:xfrm>
            <a:off x="17863509" y="8307511"/>
            <a:ext cx="5439" cy="1120731"/>
            <a:chOff x="0" y="0"/>
            <a:chExt cx="7252" cy="1494307"/>
          </a:xfrm>
        </p:grpSpPr>
        <p:sp>
          <p:nvSpPr>
            <p:cNvPr id="57" name="Freeform 23">
              <a:extLst>
                <a:ext uri="{FF2B5EF4-FFF2-40B4-BE49-F238E27FC236}">
                  <a16:creationId xmlns:a16="http://schemas.microsoft.com/office/drawing/2014/main" id="{72BB438D-0014-7401-21AA-C6E174B499F3}"/>
                </a:ext>
              </a:extLst>
            </p:cNvPr>
            <p:cNvSpPr/>
            <p:nvPr/>
          </p:nvSpPr>
          <p:spPr>
            <a:xfrm>
              <a:off x="0" y="3175"/>
              <a:ext cx="6350" cy="1487043"/>
            </a:xfrm>
            <a:custGeom>
              <a:avLst/>
              <a:gdLst/>
              <a:ahLst/>
              <a:cxnLst/>
              <a:rect l="l" t="t" r="r" b="b"/>
              <a:pathLst>
                <a:path w="6350" h="1487043">
                  <a:moveTo>
                    <a:pt x="6350" y="0"/>
                  </a:moveTo>
                  <a:lnTo>
                    <a:pt x="6350" y="1487043"/>
                  </a:lnTo>
                  <a:lnTo>
                    <a:pt x="0" y="1487043"/>
                  </a:lnTo>
                  <a:lnTo>
                    <a:pt x="0" y="0"/>
                  </a:lnTo>
                  <a:close/>
                </a:path>
              </a:pathLst>
            </a:custGeom>
            <a:solidFill>
              <a:srgbClr val="D5D5D5"/>
            </a:solidFill>
          </p:spPr>
          <p:txBody>
            <a:bodyPr/>
            <a:lstStyle/>
            <a:p>
              <a:endParaRPr lang="fr-FR" noProof="0"/>
            </a:p>
          </p:txBody>
        </p:sp>
      </p:grpSp>
      <p:sp>
        <p:nvSpPr>
          <p:cNvPr id="39" name="TextBox 8">
            <a:extLst>
              <a:ext uri="{FF2B5EF4-FFF2-40B4-BE49-F238E27FC236}">
                <a16:creationId xmlns:a16="http://schemas.microsoft.com/office/drawing/2014/main" id="{3B10CC99-FD3B-080F-16BB-A8A12B8757D3}"/>
              </a:ext>
            </a:extLst>
          </p:cNvPr>
          <p:cNvSpPr txBox="1"/>
          <p:nvPr/>
        </p:nvSpPr>
        <p:spPr>
          <a:xfrm>
            <a:off x="7474192" y="5159356"/>
            <a:ext cx="10099738" cy="1028814"/>
          </a:xfrm>
          <a:prstGeom prst="rect">
            <a:avLst/>
          </a:prstGeom>
        </p:spPr>
        <p:txBody>
          <a:bodyPr lIns="0" tIns="0" rIns="0" bIns="0" rtlCol="0" anchor="ctr"/>
          <a:lstStyle/>
          <a:p>
            <a:pPr>
              <a:lnSpc>
                <a:spcPts val="2520"/>
              </a:lnSpc>
            </a:pPr>
            <a:r>
              <a:rPr lang="fr-FR" sz="2100">
                <a:solidFill>
                  <a:srgbClr val="000000"/>
                </a:solidFill>
                <a:latin typeface="Montserrat"/>
                <a:ea typeface="Montserrat"/>
                <a:cs typeface="Segoe UI"/>
                <a:sym typeface="Montserrat"/>
              </a:rPr>
              <a:t>A</a:t>
            </a:r>
            <a:r>
              <a:rPr lang="fr-FR" sz="2100" noProof="0">
                <a:solidFill>
                  <a:srgbClr val="000000"/>
                </a:solidFill>
                <a:latin typeface="Montserrat"/>
                <a:ea typeface="Montserrat"/>
                <a:cs typeface="Segoe UI"/>
                <a:sym typeface="Montserrat"/>
              </a:rPr>
              <a:t> </a:t>
            </a:r>
            <a:r>
              <a:rPr lang="fr-FR" sz="2100" b="1">
                <a:solidFill>
                  <a:srgbClr val="000000"/>
                </a:solidFill>
                <a:latin typeface="Montserrat"/>
                <a:ea typeface="Montserrat"/>
                <a:cs typeface="Segoe UI"/>
                <a:sym typeface="Montserrat Bold"/>
              </a:rPr>
              <a:t>16 GWh </a:t>
            </a:r>
            <a:r>
              <a:rPr lang="fr-FR" sz="2100" b="1" noProof="0" err="1">
                <a:solidFill>
                  <a:srgbClr val="000000"/>
                </a:solidFill>
                <a:latin typeface="Montserrat"/>
                <a:ea typeface="Montserrat Bold"/>
                <a:cs typeface="Segoe UI"/>
                <a:sym typeface="Montserrat Bold"/>
              </a:rPr>
              <a:t>Gigafactory</a:t>
            </a:r>
            <a:r>
              <a:rPr lang="fr-FR" sz="2100" b="1" noProof="0">
                <a:solidFill>
                  <a:srgbClr val="000000"/>
                </a:solidFill>
                <a:latin typeface="Montserrat"/>
                <a:ea typeface="Montserrat"/>
                <a:cs typeface="Segoe UI"/>
                <a:sym typeface="Montserrat"/>
              </a:rPr>
              <a:t> </a:t>
            </a:r>
            <a:r>
              <a:rPr lang="fr-FR" sz="2100" b="1">
                <a:solidFill>
                  <a:srgbClr val="000000"/>
                </a:solidFill>
                <a:latin typeface="Montserrat"/>
                <a:ea typeface="Montserrat"/>
                <a:cs typeface="Segoe UI"/>
                <a:sym typeface="Montserrat"/>
              </a:rPr>
              <a:t>in</a:t>
            </a:r>
            <a:r>
              <a:rPr lang="fr-FR" sz="2100" b="1" noProof="0">
                <a:solidFill>
                  <a:srgbClr val="000000"/>
                </a:solidFill>
                <a:latin typeface="Montserrat"/>
                <a:ea typeface="Montserrat"/>
                <a:cs typeface="Segoe UI"/>
                <a:sym typeface="Montserrat"/>
              </a:rPr>
              <a:t> </a:t>
            </a:r>
            <a:r>
              <a:rPr lang="fr-FR" sz="2100" b="1" err="1">
                <a:solidFill>
                  <a:srgbClr val="000000"/>
                </a:solidFill>
                <a:latin typeface="Montserrat"/>
                <a:ea typeface="Montserrat"/>
                <a:cs typeface="Segoe UI"/>
                <a:sym typeface="Montserrat Bold"/>
              </a:rPr>
              <a:t>Dunkirk</a:t>
            </a:r>
            <a:r>
              <a:rPr lang="fr-FR" sz="2100" b="1" noProof="0">
                <a:solidFill>
                  <a:srgbClr val="000000"/>
                </a:solidFill>
                <a:latin typeface="Montserrat"/>
                <a:ea typeface="Montserrat Bold"/>
                <a:cs typeface="Segoe UI"/>
                <a:sym typeface="Montserrat"/>
              </a:rPr>
              <a:t>,</a:t>
            </a:r>
            <a:r>
              <a:rPr lang="fr-FR" sz="2100" noProof="0">
                <a:solidFill>
                  <a:srgbClr val="000000"/>
                </a:solidFill>
                <a:latin typeface="Montserrat"/>
                <a:ea typeface="Montserrat Bold"/>
                <a:cs typeface="Segoe UI"/>
                <a:sym typeface="Montserrat"/>
              </a:rPr>
              <a:t> </a:t>
            </a:r>
            <a:r>
              <a:rPr lang="fr-FR" sz="2100" err="1">
                <a:solidFill>
                  <a:srgbClr val="000000"/>
                </a:solidFill>
                <a:latin typeface="Montserrat"/>
                <a:ea typeface="Montserrat Bold"/>
                <a:cs typeface="Segoe UI"/>
                <a:sym typeface="Montserrat"/>
              </a:rPr>
              <a:t>inaugurated</a:t>
            </a:r>
            <a:r>
              <a:rPr lang="fr-FR" sz="2100">
                <a:solidFill>
                  <a:srgbClr val="000000"/>
                </a:solidFill>
                <a:latin typeface="Montserrat"/>
                <a:ea typeface="Montserrat Bold"/>
                <a:cs typeface="Segoe UI"/>
                <a:sym typeface="Montserrat"/>
              </a:rPr>
              <a:t> in </a:t>
            </a:r>
            <a:r>
              <a:rPr lang="fr-FR" sz="2100" err="1">
                <a:solidFill>
                  <a:srgbClr val="000000"/>
                </a:solidFill>
                <a:latin typeface="Montserrat"/>
                <a:ea typeface="Montserrat Bold"/>
                <a:cs typeface="Segoe UI"/>
                <a:sym typeface="Montserrat"/>
              </a:rPr>
              <a:t>December</a:t>
            </a:r>
            <a:r>
              <a:rPr lang="fr-FR" sz="2100">
                <a:solidFill>
                  <a:srgbClr val="000000"/>
                </a:solidFill>
                <a:latin typeface="Montserrat"/>
                <a:ea typeface="Montserrat Bold"/>
                <a:cs typeface="Segoe UI"/>
                <a:sym typeface="Montserrat"/>
              </a:rPr>
              <a:t> 2025, </a:t>
            </a:r>
            <a:r>
              <a:rPr lang="fr-FR" sz="2100" err="1">
                <a:solidFill>
                  <a:srgbClr val="000000"/>
                </a:solidFill>
                <a:latin typeface="Montserrat"/>
                <a:ea typeface="Montserrat Bold"/>
                <a:cs typeface="Segoe UI"/>
                <a:sym typeface="Montserrat"/>
              </a:rPr>
              <a:t>currently</a:t>
            </a:r>
            <a:r>
              <a:rPr lang="fr-FR" sz="2100">
                <a:solidFill>
                  <a:srgbClr val="000000"/>
                </a:solidFill>
                <a:latin typeface="Montserrat"/>
                <a:ea typeface="Montserrat Bold"/>
                <a:cs typeface="Segoe UI"/>
                <a:sym typeface="Montserrat"/>
              </a:rPr>
              <a:t> in the </a:t>
            </a:r>
            <a:r>
              <a:rPr lang="fr-FR" sz="2100" err="1">
                <a:solidFill>
                  <a:srgbClr val="000000"/>
                </a:solidFill>
                <a:latin typeface="Montserrat"/>
                <a:ea typeface="Montserrat Bold"/>
                <a:cs typeface="Segoe UI"/>
                <a:sym typeface="Montserrat"/>
              </a:rPr>
              <a:t>industrial</a:t>
            </a:r>
            <a:r>
              <a:rPr lang="fr-FR" sz="2100">
                <a:solidFill>
                  <a:srgbClr val="000000"/>
                </a:solidFill>
                <a:latin typeface="Montserrat"/>
                <a:ea typeface="Montserrat Bold"/>
                <a:cs typeface="Segoe UI"/>
                <a:sym typeface="Montserrat"/>
              </a:rPr>
              <a:t> </a:t>
            </a:r>
            <a:r>
              <a:rPr lang="fr-FR" sz="2100" err="1">
                <a:solidFill>
                  <a:srgbClr val="000000"/>
                </a:solidFill>
                <a:latin typeface="Montserrat"/>
                <a:ea typeface="Montserrat Bold"/>
                <a:cs typeface="Segoe UI"/>
                <a:sym typeface="Montserrat"/>
              </a:rPr>
              <a:t>ramp</a:t>
            </a:r>
            <a:r>
              <a:rPr lang="fr-FR" sz="2100">
                <a:solidFill>
                  <a:srgbClr val="000000"/>
                </a:solidFill>
                <a:latin typeface="Montserrat"/>
                <a:ea typeface="Montserrat Bold"/>
                <a:cs typeface="Segoe UI"/>
                <a:sym typeface="Montserrat"/>
              </a:rPr>
              <a:t>-up phase </a:t>
            </a:r>
            <a:r>
              <a:rPr lang="fr-FR" sz="2100" err="1">
                <a:solidFill>
                  <a:srgbClr val="000000"/>
                </a:solidFill>
                <a:latin typeface="Montserrat"/>
                <a:ea typeface="Montserrat Bold"/>
                <a:cs typeface="Segoe UI"/>
                <a:sym typeface="Montserrat"/>
              </a:rPr>
              <a:t>with</a:t>
            </a:r>
            <a:r>
              <a:rPr lang="fr-FR" sz="2100">
                <a:solidFill>
                  <a:srgbClr val="000000"/>
                </a:solidFill>
                <a:latin typeface="Montserrat"/>
                <a:ea typeface="Montserrat Bold"/>
                <a:cs typeface="Segoe UI"/>
                <a:sym typeface="Montserrat"/>
              </a:rPr>
              <a:t> SOP </a:t>
            </a:r>
            <a:r>
              <a:rPr lang="fr-FR" sz="2100" err="1">
                <a:solidFill>
                  <a:srgbClr val="000000"/>
                </a:solidFill>
                <a:latin typeface="Montserrat"/>
                <a:ea typeface="Montserrat Bold"/>
                <a:cs typeface="Segoe UI"/>
                <a:sym typeface="Montserrat"/>
              </a:rPr>
              <a:t>scheduled</a:t>
            </a:r>
            <a:r>
              <a:rPr lang="fr-FR" sz="2100">
                <a:solidFill>
                  <a:srgbClr val="000000"/>
                </a:solidFill>
                <a:latin typeface="Montserrat"/>
                <a:ea typeface="Montserrat Bold"/>
                <a:cs typeface="Segoe UI"/>
                <a:sym typeface="Montserrat"/>
              </a:rPr>
              <a:t> for </a:t>
            </a:r>
            <a:r>
              <a:rPr lang="fr-FR" sz="2100" err="1">
                <a:solidFill>
                  <a:srgbClr val="000000"/>
                </a:solidFill>
                <a:latin typeface="Montserrat"/>
                <a:ea typeface="Montserrat Bold"/>
                <a:cs typeface="Segoe UI"/>
                <a:sym typeface="Montserrat"/>
              </a:rPr>
              <a:t>autumn</a:t>
            </a:r>
            <a:r>
              <a:rPr lang="fr-FR" sz="2100">
                <a:solidFill>
                  <a:srgbClr val="000000"/>
                </a:solidFill>
                <a:latin typeface="Montserrat"/>
                <a:ea typeface="Montserrat Bold"/>
                <a:cs typeface="Segoe UI"/>
                <a:sym typeface="Montserrat"/>
              </a:rPr>
              <a:t> 2026. </a:t>
            </a:r>
            <a:endParaRPr lang="fr-FR" sz="2100" noProof="0">
              <a:latin typeface="Montserrat"/>
              <a:cs typeface="Segoe UI"/>
            </a:endParaRPr>
          </a:p>
        </p:txBody>
      </p:sp>
      <p:pic>
        <p:nvPicPr>
          <p:cNvPr id="40" name="Picture 39" descr="A green and black building with smoke stacks&#10;&#10;AI-generated content may be incorrect.">
            <a:extLst>
              <a:ext uri="{FF2B5EF4-FFF2-40B4-BE49-F238E27FC236}">
                <a16:creationId xmlns:a16="http://schemas.microsoft.com/office/drawing/2014/main" id="{D96C20FA-8274-0326-44EB-B98B5D68B22A}"/>
              </a:ext>
            </a:extLst>
          </p:cNvPr>
          <p:cNvPicPr>
            <a:picLocks noChangeAspect="1"/>
          </p:cNvPicPr>
          <p:nvPr/>
        </p:nvPicPr>
        <p:blipFill>
          <a:blip r:embed="rId13"/>
          <a:stretch>
            <a:fillRect/>
          </a:stretch>
        </p:blipFill>
        <p:spPr>
          <a:xfrm>
            <a:off x="6530335" y="5352585"/>
            <a:ext cx="766843" cy="6969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1431048" y="1208520"/>
            <a:ext cx="19719048" cy="3807138"/>
            <a:chOff x="0" y="0"/>
            <a:chExt cx="30662754" cy="5920029"/>
          </a:xfrm>
        </p:grpSpPr>
        <p:sp>
          <p:nvSpPr>
            <p:cNvPr id="10" name="Freeform 10" descr="Une image contenant noir, obscurité  Le contenu généré par l’IA peut être incorrect."/>
            <p:cNvSpPr/>
            <p:nvPr/>
          </p:nvSpPr>
          <p:spPr>
            <a:xfrm>
              <a:off x="0" y="0"/>
              <a:ext cx="30662767" cy="5919978"/>
            </a:xfrm>
            <a:custGeom>
              <a:avLst/>
              <a:gdLst/>
              <a:ahLst/>
              <a:cxnLst/>
              <a:rect l="l" t="t" r="r" b="b"/>
              <a:pathLst>
                <a:path w="30662767" h="5919978">
                  <a:moveTo>
                    <a:pt x="0" y="0"/>
                  </a:moveTo>
                  <a:lnTo>
                    <a:pt x="30662767" y="0"/>
                  </a:lnTo>
                  <a:lnTo>
                    <a:pt x="30662767" y="5919978"/>
                  </a:lnTo>
                  <a:lnTo>
                    <a:pt x="0" y="5919978"/>
                  </a:lnTo>
                  <a:lnTo>
                    <a:pt x="0" y="0"/>
                  </a:lnTo>
                  <a:close/>
                </a:path>
              </a:pathLst>
            </a:custGeom>
            <a:blipFill>
              <a:blip r:embed="rId3">
                <a:alphaModFix amt="9999"/>
              </a:blip>
              <a:stretch>
                <a:fillRect r="-34151" b="-23470"/>
              </a:stretch>
            </a:blipFill>
          </p:spPr>
          <p:txBody>
            <a:bodyPr/>
            <a:lstStyle/>
            <a:p>
              <a:endParaRPr lang="en-US"/>
            </a:p>
          </p:txBody>
        </p:sp>
      </p:grpSp>
      <p:sp>
        <p:nvSpPr>
          <p:cNvPr id="4" name="Freeform 4"/>
          <p:cNvSpPr/>
          <p:nvPr/>
        </p:nvSpPr>
        <p:spPr>
          <a:xfrm>
            <a:off x="499729" y="4063936"/>
            <a:ext cx="17388726" cy="2946740"/>
          </a:xfrm>
          <a:custGeom>
            <a:avLst/>
            <a:gdLst/>
            <a:ahLst/>
            <a:cxnLst/>
            <a:rect l="l" t="t" r="r" b="b"/>
            <a:pathLst>
              <a:path w="17388726" h="2946740">
                <a:moveTo>
                  <a:pt x="0" y="0"/>
                </a:moveTo>
                <a:lnTo>
                  <a:pt x="17388726" y="0"/>
                </a:lnTo>
                <a:lnTo>
                  <a:pt x="17388726" y="2946740"/>
                </a:lnTo>
                <a:lnTo>
                  <a:pt x="0" y="2946740"/>
                </a:lnTo>
                <a:lnTo>
                  <a:pt x="0" y="0"/>
                </a:lnTo>
                <a:close/>
              </a:path>
            </a:pathLst>
          </a:custGeom>
          <a:blipFill>
            <a:blip>
              <a:extLst>
                <a:ext uri="{96DAC541-7B7A-43D3-8B79-37D633B846F1}">
                  <asvg:svgBlip xmlns:asvg="http://schemas.microsoft.com/office/drawing/2016/SVG/main" r:embed="rId4"/>
                </a:ext>
              </a:extLst>
            </a:blip>
            <a:stretch>
              <a:fillRect t="-736" b="-736"/>
            </a:stretch>
          </a:blipFill>
        </p:spPr>
        <p:txBody>
          <a:bodyPr/>
          <a:lstStyle/>
          <a:p>
            <a:endParaRPr lang="en-US"/>
          </a:p>
        </p:txBody>
      </p:sp>
      <p:sp>
        <p:nvSpPr>
          <p:cNvPr id="5" name="Freeform 5"/>
          <p:cNvSpPr/>
          <p:nvPr/>
        </p:nvSpPr>
        <p:spPr>
          <a:xfrm>
            <a:off x="4639669" y="1686179"/>
            <a:ext cx="2025491" cy="2071687"/>
          </a:xfrm>
          <a:custGeom>
            <a:avLst/>
            <a:gdLst/>
            <a:ahLst/>
            <a:cxnLst/>
            <a:rect l="l" t="t" r="r" b="b"/>
            <a:pathLst>
              <a:path w="1995011" h="1949767">
                <a:moveTo>
                  <a:pt x="0" y="0"/>
                </a:moveTo>
                <a:lnTo>
                  <a:pt x="1995011" y="0"/>
                </a:lnTo>
                <a:lnTo>
                  <a:pt x="1995011" y="1949767"/>
                </a:lnTo>
                <a:lnTo>
                  <a:pt x="0" y="194976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813977" y="4194439"/>
            <a:ext cx="2031149" cy="2242023"/>
          </a:xfrm>
          <a:custGeom>
            <a:avLst/>
            <a:gdLst/>
            <a:ahLst/>
            <a:cxnLst/>
            <a:rect l="l" t="t" r="r" b="b"/>
            <a:pathLst>
              <a:path w="2031149" h="2242023">
                <a:moveTo>
                  <a:pt x="0" y="0"/>
                </a:moveTo>
                <a:lnTo>
                  <a:pt x="2031149" y="0"/>
                </a:lnTo>
                <a:lnTo>
                  <a:pt x="2031149" y="2242023"/>
                </a:lnTo>
                <a:lnTo>
                  <a:pt x="0" y="224202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17590303" y="9425530"/>
            <a:ext cx="507206" cy="526352"/>
            <a:chOff x="0" y="0"/>
            <a:chExt cx="676275" cy="701802"/>
          </a:xfrm>
        </p:grpSpPr>
        <p:sp>
          <p:nvSpPr>
            <p:cNvPr id="8" name="Freeform 8" descr="Image"/>
            <p:cNvSpPr/>
            <p:nvPr/>
          </p:nvSpPr>
          <p:spPr>
            <a:xfrm>
              <a:off x="0" y="0"/>
              <a:ext cx="676275" cy="701802"/>
            </a:xfrm>
            <a:custGeom>
              <a:avLst/>
              <a:gdLst/>
              <a:ahLst/>
              <a:cxnLst/>
              <a:rect l="l" t="t" r="r" b="b"/>
              <a:pathLst>
                <a:path w="676275" h="701802">
                  <a:moveTo>
                    <a:pt x="0" y="0"/>
                  </a:moveTo>
                  <a:lnTo>
                    <a:pt x="676275" y="0"/>
                  </a:lnTo>
                  <a:lnTo>
                    <a:pt x="676275" y="701802"/>
                  </a:lnTo>
                  <a:lnTo>
                    <a:pt x="0" y="701802"/>
                  </a:lnTo>
                  <a:lnTo>
                    <a:pt x="0" y="0"/>
                  </a:lnTo>
                  <a:close/>
                </a:path>
              </a:pathLst>
            </a:custGeom>
            <a:blipFill>
              <a:blip r:embed="rId7">
                <a:alphaModFix amt="19155"/>
              </a:blip>
              <a:stretch>
                <a:fillRect l="-8373" r="-8373"/>
              </a:stretch>
            </a:blipFill>
          </p:spPr>
          <p:txBody>
            <a:bodyPr/>
            <a:lstStyle/>
            <a:p>
              <a:endParaRPr lang="en-US"/>
            </a:p>
          </p:txBody>
        </p:sp>
      </p:grpSp>
      <p:grpSp>
        <p:nvGrpSpPr>
          <p:cNvPr id="11" name="Group 11"/>
          <p:cNvGrpSpPr/>
          <p:nvPr/>
        </p:nvGrpSpPr>
        <p:grpSpPr>
          <a:xfrm>
            <a:off x="17863509" y="8398164"/>
            <a:ext cx="4762" cy="1115282"/>
            <a:chOff x="0" y="0"/>
            <a:chExt cx="6350" cy="1487043"/>
          </a:xfrm>
        </p:grpSpPr>
        <p:sp>
          <p:nvSpPr>
            <p:cNvPr id="12" name="Freeform 12"/>
            <p:cNvSpPr/>
            <p:nvPr/>
          </p:nvSpPr>
          <p:spPr>
            <a:xfrm>
              <a:off x="0" y="0"/>
              <a:ext cx="6350" cy="1487043"/>
            </a:xfrm>
            <a:custGeom>
              <a:avLst/>
              <a:gdLst/>
              <a:ahLst/>
              <a:cxnLst/>
              <a:rect l="l" t="t" r="r" b="b"/>
              <a:pathLst>
                <a:path w="6350" h="1487043">
                  <a:moveTo>
                    <a:pt x="6350" y="0"/>
                  </a:moveTo>
                  <a:lnTo>
                    <a:pt x="6350" y="1487043"/>
                  </a:lnTo>
                  <a:lnTo>
                    <a:pt x="0" y="1487043"/>
                  </a:lnTo>
                  <a:lnTo>
                    <a:pt x="0" y="0"/>
                  </a:lnTo>
                  <a:close/>
                </a:path>
              </a:pathLst>
            </a:custGeom>
            <a:solidFill>
              <a:srgbClr val="D5D5D5"/>
            </a:solidFill>
          </p:spPr>
          <p:txBody>
            <a:bodyPr/>
            <a:lstStyle/>
            <a:p>
              <a:endParaRPr lang="en-US"/>
            </a:p>
          </p:txBody>
        </p:sp>
      </p:grpSp>
      <p:grpSp>
        <p:nvGrpSpPr>
          <p:cNvPr id="13" name="Group 13"/>
          <p:cNvGrpSpPr/>
          <p:nvPr/>
        </p:nvGrpSpPr>
        <p:grpSpPr>
          <a:xfrm>
            <a:off x="198511" y="6108630"/>
            <a:ext cx="954024" cy="342233"/>
            <a:chOff x="0" y="0"/>
            <a:chExt cx="1272032" cy="456311"/>
          </a:xfrm>
        </p:grpSpPr>
        <p:sp>
          <p:nvSpPr>
            <p:cNvPr id="14" name="Freeform 14"/>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8">
                <a:alphaModFix amt="0"/>
              </a:blip>
              <a:stretch>
                <a:fillRect t="-4205" b="-4202"/>
              </a:stretch>
            </a:blipFill>
          </p:spPr>
          <p:txBody>
            <a:bodyPr/>
            <a:lstStyle/>
            <a:p>
              <a:endParaRPr lang="en-US"/>
            </a:p>
          </p:txBody>
        </p:sp>
      </p:grpSp>
      <p:grpSp>
        <p:nvGrpSpPr>
          <p:cNvPr id="15" name="Group 15"/>
          <p:cNvGrpSpPr/>
          <p:nvPr/>
        </p:nvGrpSpPr>
        <p:grpSpPr>
          <a:xfrm>
            <a:off x="236696" y="5808240"/>
            <a:ext cx="954005" cy="342214"/>
            <a:chOff x="0" y="0"/>
            <a:chExt cx="1272007" cy="456286"/>
          </a:xfrm>
        </p:grpSpPr>
        <p:sp>
          <p:nvSpPr>
            <p:cNvPr id="16" name="Freeform 16"/>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7"/>
              </a:stretch>
            </a:blipFill>
          </p:spPr>
          <p:txBody>
            <a:bodyPr/>
            <a:lstStyle/>
            <a:p>
              <a:endParaRPr lang="en-US"/>
            </a:p>
          </p:txBody>
        </p:sp>
      </p:grpSp>
      <p:grpSp>
        <p:nvGrpSpPr>
          <p:cNvPr id="17" name="Group 17"/>
          <p:cNvGrpSpPr/>
          <p:nvPr/>
        </p:nvGrpSpPr>
        <p:grpSpPr>
          <a:xfrm>
            <a:off x="236696" y="5808240"/>
            <a:ext cx="954005" cy="342214"/>
            <a:chOff x="0" y="0"/>
            <a:chExt cx="1272007" cy="456286"/>
          </a:xfrm>
        </p:grpSpPr>
        <p:sp>
          <p:nvSpPr>
            <p:cNvPr id="18" name="Freeform 18"/>
            <p:cNvSpPr/>
            <p:nvPr/>
          </p:nvSpPr>
          <p:spPr>
            <a:xfrm>
              <a:off x="0" y="0"/>
              <a:ext cx="1272007" cy="456285"/>
            </a:xfrm>
            <a:custGeom>
              <a:avLst/>
              <a:gdLst/>
              <a:ahLst/>
              <a:cxnLst/>
              <a:rect l="l" t="t" r="r" b="b"/>
              <a:pathLst>
                <a:path w="1272007" h="456285">
                  <a:moveTo>
                    <a:pt x="0" y="0"/>
                  </a:moveTo>
                  <a:lnTo>
                    <a:pt x="1272007" y="0"/>
                  </a:lnTo>
                  <a:lnTo>
                    <a:pt x="1272007" y="456285"/>
                  </a:lnTo>
                  <a:lnTo>
                    <a:pt x="0" y="456285"/>
                  </a:lnTo>
                  <a:close/>
                </a:path>
              </a:pathLst>
            </a:custGeom>
            <a:blipFill>
              <a:blip r:embed="rId10">
                <a:alphaModFix amt="0"/>
              </a:blip>
              <a:stretch>
                <a:fillRect t="-4319" b="-4319"/>
              </a:stretch>
            </a:blipFill>
          </p:spPr>
          <p:txBody>
            <a:bodyPr/>
            <a:lstStyle/>
            <a:p>
              <a:endParaRPr lang="en-US"/>
            </a:p>
          </p:txBody>
        </p:sp>
        <p:sp>
          <p:nvSpPr>
            <p:cNvPr id="19" name="TextBox 19"/>
            <p:cNvSpPr txBox="1"/>
            <p:nvPr/>
          </p:nvSpPr>
          <p:spPr>
            <a:xfrm>
              <a:off x="0" y="0"/>
              <a:ext cx="1272007" cy="456286"/>
            </a:xfrm>
            <a:prstGeom prst="rect">
              <a:avLst/>
            </a:prstGeom>
          </p:spPr>
          <p:txBody>
            <a:bodyPr lIns="0" tIns="0" rIns="0" bIns="0" rtlCol="0" anchor="ctr"/>
            <a:lstStyle/>
            <a:p>
              <a:pPr algn="ctr">
                <a:lnSpc>
                  <a:spcPts val="1438"/>
                </a:lnSpc>
              </a:pPr>
              <a:r>
                <a:rPr lang="en-US" sz="1200" b="1">
                  <a:solidFill>
                    <a:srgbClr val="000000"/>
                  </a:solidFill>
                  <a:latin typeface="Montserrat Bold"/>
                  <a:ea typeface="Montserrat Bold"/>
                  <a:cs typeface="Montserrat Bold"/>
                  <a:sym typeface="Montserrat Bold"/>
                </a:rPr>
                <a:t>July. 2020</a:t>
              </a:r>
            </a:p>
          </p:txBody>
        </p:sp>
      </p:grpSp>
      <p:sp>
        <p:nvSpPr>
          <p:cNvPr id="20" name="Freeform 20"/>
          <p:cNvSpPr/>
          <p:nvPr/>
        </p:nvSpPr>
        <p:spPr>
          <a:xfrm>
            <a:off x="532695" y="6796421"/>
            <a:ext cx="285560" cy="285655"/>
          </a:xfrm>
          <a:custGeom>
            <a:avLst/>
            <a:gdLst/>
            <a:ahLst/>
            <a:cxnLst/>
            <a:rect l="l" t="t" r="r" b="b"/>
            <a:pathLst>
              <a:path w="285560" h="285655">
                <a:moveTo>
                  <a:pt x="0" y="0"/>
                </a:moveTo>
                <a:lnTo>
                  <a:pt x="285560" y="0"/>
                </a:lnTo>
                <a:lnTo>
                  <a:pt x="285560"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21" name="Group 21"/>
          <p:cNvGrpSpPr/>
          <p:nvPr/>
        </p:nvGrpSpPr>
        <p:grpSpPr>
          <a:xfrm>
            <a:off x="665988" y="6546180"/>
            <a:ext cx="19050" cy="254794"/>
            <a:chOff x="0" y="0"/>
            <a:chExt cx="25400" cy="339725"/>
          </a:xfrm>
        </p:grpSpPr>
        <p:sp>
          <p:nvSpPr>
            <p:cNvPr id="22" name="Freeform 22"/>
            <p:cNvSpPr/>
            <p:nvPr/>
          </p:nvSpPr>
          <p:spPr>
            <a:xfrm>
              <a:off x="0" y="0"/>
              <a:ext cx="25400" cy="339725"/>
            </a:xfrm>
            <a:custGeom>
              <a:avLst/>
              <a:gdLst/>
              <a:ahLst/>
              <a:cxnLst/>
              <a:rect l="l" t="t" r="r" b="b"/>
              <a:pathLst>
                <a:path w="25400" h="339725">
                  <a:moveTo>
                    <a:pt x="0" y="339725"/>
                  </a:moveTo>
                  <a:lnTo>
                    <a:pt x="0" y="0"/>
                  </a:lnTo>
                  <a:lnTo>
                    <a:pt x="25400" y="0"/>
                  </a:lnTo>
                  <a:lnTo>
                    <a:pt x="25400" y="339725"/>
                  </a:lnTo>
                  <a:close/>
                </a:path>
              </a:pathLst>
            </a:custGeom>
            <a:solidFill>
              <a:srgbClr val="047E6F"/>
            </a:solidFill>
          </p:spPr>
          <p:txBody>
            <a:bodyPr/>
            <a:lstStyle/>
            <a:p>
              <a:endParaRPr lang="en-US"/>
            </a:p>
          </p:txBody>
        </p:sp>
      </p:grpSp>
      <p:sp>
        <p:nvSpPr>
          <p:cNvPr id="23" name="Freeform 23"/>
          <p:cNvSpPr/>
          <p:nvPr/>
        </p:nvSpPr>
        <p:spPr>
          <a:xfrm>
            <a:off x="1200302" y="6807794"/>
            <a:ext cx="285560" cy="285655"/>
          </a:xfrm>
          <a:custGeom>
            <a:avLst/>
            <a:gdLst/>
            <a:ahLst/>
            <a:cxnLst/>
            <a:rect l="l" t="t" r="r" b="b"/>
            <a:pathLst>
              <a:path w="285560" h="285655">
                <a:moveTo>
                  <a:pt x="0" y="0"/>
                </a:moveTo>
                <a:lnTo>
                  <a:pt x="285560" y="0"/>
                </a:lnTo>
                <a:lnTo>
                  <a:pt x="285560" y="285654"/>
                </a:lnTo>
                <a:lnTo>
                  <a:pt x="0" y="285654"/>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24" name="Group 24"/>
          <p:cNvGrpSpPr/>
          <p:nvPr/>
        </p:nvGrpSpPr>
        <p:grpSpPr>
          <a:xfrm>
            <a:off x="1329480" y="7091563"/>
            <a:ext cx="23146" cy="266890"/>
            <a:chOff x="0" y="0"/>
            <a:chExt cx="30861" cy="355854"/>
          </a:xfrm>
        </p:grpSpPr>
        <p:sp>
          <p:nvSpPr>
            <p:cNvPr id="25" name="Freeform 25"/>
            <p:cNvSpPr/>
            <p:nvPr/>
          </p:nvSpPr>
          <p:spPr>
            <a:xfrm>
              <a:off x="0" y="0"/>
              <a:ext cx="30861" cy="355854"/>
            </a:xfrm>
            <a:custGeom>
              <a:avLst/>
              <a:gdLst/>
              <a:ahLst/>
              <a:cxnLst/>
              <a:rect l="l" t="t" r="r" b="b"/>
              <a:pathLst>
                <a:path w="30861" h="355854">
                  <a:moveTo>
                    <a:pt x="30861" y="508"/>
                  </a:moveTo>
                  <a:lnTo>
                    <a:pt x="25400" y="355854"/>
                  </a:lnTo>
                  <a:lnTo>
                    <a:pt x="0" y="355473"/>
                  </a:lnTo>
                  <a:lnTo>
                    <a:pt x="5461" y="0"/>
                  </a:lnTo>
                  <a:close/>
                </a:path>
              </a:pathLst>
            </a:custGeom>
            <a:solidFill>
              <a:srgbClr val="047E6F"/>
            </a:solidFill>
          </p:spPr>
          <p:txBody>
            <a:bodyPr/>
            <a:lstStyle/>
            <a:p>
              <a:endParaRPr lang="en-US"/>
            </a:p>
          </p:txBody>
        </p:sp>
      </p:grpSp>
      <p:grpSp>
        <p:nvGrpSpPr>
          <p:cNvPr id="26" name="Group 26"/>
          <p:cNvGrpSpPr/>
          <p:nvPr/>
        </p:nvGrpSpPr>
        <p:grpSpPr>
          <a:xfrm>
            <a:off x="850078" y="7366044"/>
            <a:ext cx="954024" cy="342233"/>
            <a:chOff x="0" y="0"/>
            <a:chExt cx="1272032" cy="456311"/>
          </a:xfrm>
        </p:grpSpPr>
        <p:sp>
          <p:nvSpPr>
            <p:cNvPr id="27" name="Freeform 27"/>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8">
                <a:alphaModFix amt="0"/>
              </a:blip>
              <a:stretch>
                <a:fillRect t="-4205" b="-4202"/>
              </a:stretch>
            </a:blipFill>
          </p:spPr>
          <p:txBody>
            <a:bodyPr/>
            <a:lstStyle/>
            <a:p>
              <a:endParaRPr lang="en-US"/>
            </a:p>
          </p:txBody>
        </p:sp>
      </p:grpSp>
      <p:grpSp>
        <p:nvGrpSpPr>
          <p:cNvPr id="28" name="Group 28"/>
          <p:cNvGrpSpPr/>
          <p:nvPr/>
        </p:nvGrpSpPr>
        <p:grpSpPr>
          <a:xfrm>
            <a:off x="850078" y="7366044"/>
            <a:ext cx="954005" cy="342214"/>
            <a:chOff x="0" y="0"/>
            <a:chExt cx="1272007" cy="456286"/>
          </a:xfrm>
        </p:grpSpPr>
        <p:sp>
          <p:nvSpPr>
            <p:cNvPr id="29" name="Freeform 29"/>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7"/>
              </a:stretch>
            </a:blipFill>
          </p:spPr>
          <p:txBody>
            <a:bodyPr/>
            <a:lstStyle/>
            <a:p>
              <a:endParaRPr lang="en-US"/>
            </a:p>
          </p:txBody>
        </p:sp>
      </p:grpSp>
      <p:grpSp>
        <p:nvGrpSpPr>
          <p:cNvPr id="30" name="Group 30"/>
          <p:cNvGrpSpPr/>
          <p:nvPr/>
        </p:nvGrpSpPr>
        <p:grpSpPr>
          <a:xfrm>
            <a:off x="850078" y="7366044"/>
            <a:ext cx="984485" cy="342214"/>
            <a:chOff x="0" y="0"/>
            <a:chExt cx="1312647" cy="456286"/>
          </a:xfrm>
        </p:grpSpPr>
        <p:sp>
          <p:nvSpPr>
            <p:cNvPr id="31" name="Freeform 31"/>
            <p:cNvSpPr/>
            <p:nvPr/>
          </p:nvSpPr>
          <p:spPr>
            <a:xfrm>
              <a:off x="0" y="0"/>
              <a:ext cx="1272007" cy="456285"/>
            </a:xfrm>
            <a:custGeom>
              <a:avLst/>
              <a:gdLst/>
              <a:ahLst/>
              <a:cxnLst/>
              <a:rect l="l" t="t" r="r" b="b"/>
              <a:pathLst>
                <a:path w="1272007" h="456285">
                  <a:moveTo>
                    <a:pt x="0" y="0"/>
                  </a:moveTo>
                  <a:lnTo>
                    <a:pt x="1272007" y="0"/>
                  </a:lnTo>
                  <a:lnTo>
                    <a:pt x="1272007" y="456285"/>
                  </a:lnTo>
                  <a:lnTo>
                    <a:pt x="0" y="456285"/>
                  </a:lnTo>
                  <a:close/>
                </a:path>
              </a:pathLst>
            </a:custGeom>
            <a:blipFill>
              <a:blip r:embed="rId10">
                <a:alphaModFix amt="0"/>
              </a:blip>
              <a:stretch>
                <a:fillRect t="-4319" b="-4319"/>
              </a:stretch>
            </a:blipFill>
          </p:spPr>
          <p:txBody>
            <a:bodyPr/>
            <a:lstStyle/>
            <a:p>
              <a:endParaRPr lang="en-US"/>
            </a:p>
          </p:txBody>
        </p:sp>
        <p:sp>
          <p:nvSpPr>
            <p:cNvPr id="32" name="TextBox 32"/>
            <p:cNvSpPr txBox="1"/>
            <p:nvPr/>
          </p:nvSpPr>
          <p:spPr>
            <a:xfrm>
              <a:off x="40640" y="0"/>
              <a:ext cx="1272007" cy="456286"/>
            </a:xfrm>
            <a:prstGeom prst="rect">
              <a:avLst/>
            </a:prstGeom>
          </p:spPr>
          <p:txBody>
            <a:bodyPr lIns="0" tIns="0" rIns="0" bIns="0" rtlCol="0" anchor="ctr"/>
            <a:lstStyle/>
            <a:p>
              <a:pPr algn="ctr">
                <a:lnSpc>
                  <a:spcPts val="1438"/>
                </a:lnSpc>
              </a:pPr>
              <a:r>
                <a:rPr lang="en-US" sz="1200" b="1">
                  <a:solidFill>
                    <a:srgbClr val="000000"/>
                  </a:solidFill>
                  <a:latin typeface="Montserrat Bold"/>
                  <a:ea typeface="Montserrat Bold"/>
                  <a:cs typeface="Montserrat Bold"/>
                  <a:sym typeface="Montserrat Bold"/>
                </a:rPr>
                <a:t>July. 2021</a:t>
              </a:r>
            </a:p>
          </p:txBody>
        </p:sp>
      </p:grpSp>
      <p:sp>
        <p:nvSpPr>
          <p:cNvPr id="33" name="Freeform 33"/>
          <p:cNvSpPr/>
          <p:nvPr/>
        </p:nvSpPr>
        <p:spPr>
          <a:xfrm>
            <a:off x="1902406" y="6742166"/>
            <a:ext cx="285560" cy="285655"/>
          </a:xfrm>
          <a:custGeom>
            <a:avLst/>
            <a:gdLst/>
            <a:ahLst/>
            <a:cxnLst/>
            <a:rect l="l" t="t" r="r" b="b"/>
            <a:pathLst>
              <a:path w="285560" h="285655">
                <a:moveTo>
                  <a:pt x="0" y="0"/>
                </a:moveTo>
                <a:lnTo>
                  <a:pt x="285559" y="0"/>
                </a:lnTo>
                <a:lnTo>
                  <a:pt x="285559"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34" name="Group 34"/>
          <p:cNvGrpSpPr/>
          <p:nvPr/>
        </p:nvGrpSpPr>
        <p:grpSpPr>
          <a:xfrm>
            <a:off x="2017296" y="6475362"/>
            <a:ext cx="19050" cy="276987"/>
            <a:chOff x="0" y="0"/>
            <a:chExt cx="25400" cy="369316"/>
          </a:xfrm>
        </p:grpSpPr>
        <p:sp>
          <p:nvSpPr>
            <p:cNvPr id="35" name="Freeform 35"/>
            <p:cNvSpPr/>
            <p:nvPr/>
          </p:nvSpPr>
          <p:spPr>
            <a:xfrm>
              <a:off x="0" y="0"/>
              <a:ext cx="25400" cy="369316"/>
            </a:xfrm>
            <a:custGeom>
              <a:avLst/>
              <a:gdLst/>
              <a:ahLst/>
              <a:cxnLst/>
              <a:rect l="l" t="t" r="r" b="b"/>
              <a:pathLst>
                <a:path w="25400" h="369316">
                  <a:moveTo>
                    <a:pt x="25400" y="0"/>
                  </a:moveTo>
                  <a:lnTo>
                    <a:pt x="25400" y="369316"/>
                  </a:lnTo>
                  <a:lnTo>
                    <a:pt x="0" y="369316"/>
                  </a:lnTo>
                  <a:lnTo>
                    <a:pt x="0" y="0"/>
                  </a:lnTo>
                  <a:close/>
                </a:path>
              </a:pathLst>
            </a:custGeom>
            <a:solidFill>
              <a:srgbClr val="047E6F"/>
            </a:solidFill>
          </p:spPr>
          <p:txBody>
            <a:bodyPr/>
            <a:lstStyle/>
            <a:p>
              <a:endParaRPr lang="en-US"/>
            </a:p>
          </p:txBody>
        </p:sp>
      </p:grpSp>
      <p:grpSp>
        <p:nvGrpSpPr>
          <p:cNvPr id="36" name="Group 36"/>
          <p:cNvGrpSpPr/>
          <p:nvPr/>
        </p:nvGrpSpPr>
        <p:grpSpPr>
          <a:xfrm>
            <a:off x="1491072" y="5638390"/>
            <a:ext cx="954005" cy="342214"/>
            <a:chOff x="0" y="0"/>
            <a:chExt cx="1272007" cy="456286"/>
          </a:xfrm>
        </p:grpSpPr>
        <p:sp>
          <p:nvSpPr>
            <p:cNvPr id="37" name="Freeform 37"/>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7"/>
              </a:stretch>
            </a:blipFill>
          </p:spPr>
          <p:txBody>
            <a:bodyPr/>
            <a:lstStyle/>
            <a:p>
              <a:endParaRPr lang="en-US"/>
            </a:p>
          </p:txBody>
        </p:sp>
      </p:grpSp>
      <p:grpSp>
        <p:nvGrpSpPr>
          <p:cNvPr id="38" name="Group 38"/>
          <p:cNvGrpSpPr/>
          <p:nvPr/>
        </p:nvGrpSpPr>
        <p:grpSpPr>
          <a:xfrm>
            <a:off x="1491072" y="5638390"/>
            <a:ext cx="954005" cy="342214"/>
            <a:chOff x="0" y="0"/>
            <a:chExt cx="1272007" cy="456286"/>
          </a:xfrm>
        </p:grpSpPr>
        <p:sp>
          <p:nvSpPr>
            <p:cNvPr id="39" name="Freeform 39"/>
            <p:cNvSpPr/>
            <p:nvPr/>
          </p:nvSpPr>
          <p:spPr>
            <a:xfrm>
              <a:off x="0" y="0"/>
              <a:ext cx="1272007" cy="456285"/>
            </a:xfrm>
            <a:custGeom>
              <a:avLst/>
              <a:gdLst/>
              <a:ahLst/>
              <a:cxnLst/>
              <a:rect l="l" t="t" r="r" b="b"/>
              <a:pathLst>
                <a:path w="1272007" h="456285">
                  <a:moveTo>
                    <a:pt x="0" y="0"/>
                  </a:moveTo>
                  <a:lnTo>
                    <a:pt x="1272007" y="0"/>
                  </a:lnTo>
                  <a:lnTo>
                    <a:pt x="1272007" y="456285"/>
                  </a:lnTo>
                  <a:lnTo>
                    <a:pt x="0" y="456285"/>
                  </a:lnTo>
                  <a:close/>
                </a:path>
              </a:pathLst>
            </a:custGeom>
            <a:blipFill>
              <a:blip r:embed="rId10">
                <a:alphaModFix amt="0"/>
              </a:blip>
              <a:stretch>
                <a:fillRect t="-4319" b="-4319"/>
              </a:stretch>
            </a:blipFill>
          </p:spPr>
          <p:txBody>
            <a:bodyPr/>
            <a:lstStyle/>
            <a:p>
              <a:endParaRPr lang="en-US"/>
            </a:p>
          </p:txBody>
        </p:sp>
        <p:sp>
          <p:nvSpPr>
            <p:cNvPr id="40" name="TextBox 40"/>
            <p:cNvSpPr txBox="1"/>
            <p:nvPr/>
          </p:nvSpPr>
          <p:spPr>
            <a:xfrm>
              <a:off x="0" y="0"/>
              <a:ext cx="1272007" cy="456286"/>
            </a:xfrm>
            <a:prstGeom prst="rect">
              <a:avLst/>
            </a:prstGeom>
          </p:spPr>
          <p:txBody>
            <a:bodyPr lIns="0" tIns="0" rIns="0" bIns="0" rtlCol="0" anchor="ctr"/>
            <a:lstStyle/>
            <a:p>
              <a:pPr algn="ctr">
                <a:lnSpc>
                  <a:spcPts val="1438"/>
                </a:lnSpc>
              </a:pPr>
              <a:r>
                <a:rPr lang="en-US" sz="1200" b="1">
                  <a:solidFill>
                    <a:srgbClr val="000000"/>
                  </a:solidFill>
                  <a:latin typeface="Montserrat Bold"/>
                  <a:ea typeface="Montserrat Bold"/>
                  <a:cs typeface="Montserrat Bold"/>
                  <a:sym typeface="Montserrat Bold"/>
                </a:rPr>
                <a:t>Nov. 2022</a:t>
              </a:r>
            </a:p>
          </p:txBody>
        </p:sp>
      </p:grpSp>
      <p:grpSp>
        <p:nvGrpSpPr>
          <p:cNvPr id="41" name="Group 41"/>
          <p:cNvGrpSpPr/>
          <p:nvPr/>
        </p:nvGrpSpPr>
        <p:grpSpPr>
          <a:xfrm>
            <a:off x="2145087" y="8644614"/>
            <a:ext cx="954005" cy="342214"/>
            <a:chOff x="0" y="0"/>
            <a:chExt cx="1272007" cy="456286"/>
          </a:xfrm>
        </p:grpSpPr>
        <p:sp>
          <p:nvSpPr>
            <p:cNvPr id="42" name="Freeform 42"/>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7"/>
              </a:stretch>
            </a:blipFill>
          </p:spPr>
          <p:txBody>
            <a:bodyPr/>
            <a:lstStyle/>
            <a:p>
              <a:endParaRPr lang="en-US"/>
            </a:p>
          </p:txBody>
        </p:sp>
      </p:grpSp>
      <p:grpSp>
        <p:nvGrpSpPr>
          <p:cNvPr id="43" name="Group 43"/>
          <p:cNvGrpSpPr/>
          <p:nvPr/>
        </p:nvGrpSpPr>
        <p:grpSpPr>
          <a:xfrm>
            <a:off x="2145087" y="8644614"/>
            <a:ext cx="954005" cy="342214"/>
            <a:chOff x="0" y="0"/>
            <a:chExt cx="1272007" cy="456286"/>
          </a:xfrm>
        </p:grpSpPr>
        <p:sp>
          <p:nvSpPr>
            <p:cNvPr id="44" name="Freeform 44"/>
            <p:cNvSpPr/>
            <p:nvPr/>
          </p:nvSpPr>
          <p:spPr>
            <a:xfrm>
              <a:off x="0" y="0"/>
              <a:ext cx="1272007" cy="456285"/>
            </a:xfrm>
            <a:custGeom>
              <a:avLst/>
              <a:gdLst/>
              <a:ahLst/>
              <a:cxnLst/>
              <a:rect l="l" t="t" r="r" b="b"/>
              <a:pathLst>
                <a:path w="1272007" h="456285">
                  <a:moveTo>
                    <a:pt x="0" y="0"/>
                  </a:moveTo>
                  <a:lnTo>
                    <a:pt x="1272007" y="0"/>
                  </a:lnTo>
                  <a:lnTo>
                    <a:pt x="1272007" y="456285"/>
                  </a:lnTo>
                  <a:lnTo>
                    <a:pt x="0" y="456285"/>
                  </a:lnTo>
                  <a:close/>
                </a:path>
              </a:pathLst>
            </a:custGeom>
            <a:blipFill>
              <a:blip r:embed="rId10">
                <a:alphaModFix amt="0"/>
              </a:blip>
              <a:stretch>
                <a:fillRect t="-4319" b="-4319"/>
              </a:stretch>
            </a:blipFill>
          </p:spPr>
          <p:txBody>
            <a:bodyPr/>
            <a:lstStyle/>
            <a:p>
              <a:endParaRPr lang="en-US"/>
            </a:p>
          </p:txBody>
        </p:sp>
        <p:sp>
          <p:nvSpPr>
            <p:cNvPr id="45" name="TextBox 45"/>
            <p:cNvSpPr txBox="1"/>
            <p:nvPr/>
          </p:nvSpPr>
          <p:spPr>
            <a:xfrm>
              <a:off x="0" y="0"/>
              <a:ext cx="1272007" cy="456286"/>
            </a:xfrm>
            <a:prstGeom prst="rect">
              <a:avLst/>
            </a:prstGeom>
          </p:spPr>
          <p:txBody>
            <a:bodyPr lIns="0" tIns="0" rIns="0" bIns="0" rtlCol="0" anchor="ctr"/>
            <a:lstStyle/>
            <a:p>
              <a:pPr algn="ctr">
                <a:lnSpc>
                  <a:spcPts val="1438"/>
                </a:lnSpc>
              </a:pPr>
              <a:r>
                <a:rPr lang="en-US" sz="1200" b="1">
                  <a:solidFill>
                    <a:srgbClr val="000000"/>
                  </a:solidFill>
                  <a:latin typeface="Montserrat Bold"/>
                  <a:ea typeface="Montserrat Bold"/>
                  <a:cs typeface="Montserrat Bold"/>
                  <a:sym typeface="Montserrat Bold"/>
                </a:rPr>
                <a:t>Apr. 2023</a:t>
              </a:r>
            </a:p>
          </p:txBody>
        </p:sp>
      </p:grpSp>
      <p:sp>
        <p:nvSpPr>
          <p:cNvPr id="46" name="Freeform 46"/>
          <p:cNvSpPr/>
          <p:nvPr/>
        </p:nvSpPr>
        <p:spPr>
          <a:xfrm>
            <a:off x="2502290" y="6731327"/>
            <a:ext cx="285560" cy="285655"/>
          </a:xfrm>
          <a:custGeom>
            <a:avLst/>
            <a:gdLst/>
            <a:ahLst/>
            <a:cxnLst/>
            <a:rect l="l" t="t" r="r" b="b"/>
            <a:pathLst>
              <a:path w="285560" h="285655">
                <a:moveTo>
                  <a:pt x="0" y="0"/>
                </a:moveTo>
                <a:lnTo>
                  <a:pt x="285560" y="0"/>
                </a:lnTo>
                <a:lnTo>
                  <a:pt x="285560"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sp>
        <p:nvSpPr>
          <p:cNvPr id="47" name="Freeform 47"/>
          <p:cNvSpPr/>
          <p:nvPr/>
        </p:nvSpPr>
        <p:spPr>
          <a:xfrm>
            <a:off x="3464443" y="6691236"/>
            <a:ext cx="285560" cy="285655"/>
          </a:xfrm>
          <a:custGeom>
            <a:avLst/>
            <a:gdLst/>
            <a:ahLst/>
            <a:cxnLst/>
            <a:rect l="l" t="t" r="r" b="b"/>
            <a:pathLst>
              <a:path w="285560" h="285655">
                <a:moveTo>
                  <a:pt x="0" y="0"/>
                </a:moveTo>
                <a:lnTo>
                  <a:pt x="285559" y="0"/>
                </a:lnTo>
                <a:lnTo>
                  <a:pt x="285559"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48" name="Group 48"/>
          <p:cNvGrpSpPr/>
          <p:nvPr/>
        </p:nvGrpSpPr>
        <p:grpSpPr>
          <a:xfrm>
            <a:off x="3588172" y="6425832"/>
            <a:ext cx="19050" cy="276987"/>
            <a:chOff x="0" y="0"/>
            <a:chExt cx="25400" cy="369316"/>
          </a:xfrm>
        </p:grpSpPr>
        <p:sp>
          <p:nvSpPr>
            <p:cNvPr id="49" name="Freeform 49"/>
            <p:cNvSpPr/>
            <p:nvPr/>
          </p:nvSpPr>
          <p:spPr>
            <a:xfrm>
              <a:off x="0" y="0"/>
              <a:ext cx="25400" cy="369316"/>
            </a:xfrm>
            <a:custGeom>
              <a:avLst/>
              <a:gdLst/>
              <a:ahLst/>
              <a:cxnLst/>
              <a:rect l="l" t="t" r="r" b="b"/>
              <a:pathLst>
                <a:path w="25400" h="369316">
                  <a:moveTo>
                    <a:pt x="25400" y="0"/>
                  </a:moveTo>
                  <a:lnTo>
                    <a:pt x="25400" y="369316"/>
                  </a:lnTo>
                  <a:lnTo>
                    <a:pt x="0" y="369316"/>
                  </a:lnTo>
                  <a:lnTo>
                    <a:pt x="0" y="0"/>
                  </a:lnTo>
                  <a:close/>
                </a:path>
              </a:pathLst>
            </a:custGeom>
            <a:solidFill>
              <a:srgbClr val="047E6F"/>
            </a:solidFill>
          </p:spPr>
          <p:txBody>
            <a:bodyPr/>
            <a:lstStyle/>
            <a:p>
              <a:endParaRPr lang="en-US"/>
            </a:p>
          </p:txBody>
        </p:sp>
      </p:grpSp>
      <p:grpSp>
        <p:nvGrpSpPr>
          <p:cNvPr id="50" name="Group 50"/>
          <p:cNvGrpSpPr/>
          <p:nvPr/>
        </p:nvGrpSpPr>
        <p:grpSpPr>
          <a:xfrm>
            <a:off x="4028957" y="7315857"/>
            <a:ext cx="1092708" cy="342233"/>
            <a:chOff x="0" y="0"/>
            <a:chExt cx="1456944" cy="456311"/>
          </a:xfrm>
        </p:grpSpPr>
        <p:sp>
          <p:nvSpPr>
            <p:cNvPr id="51" name="Freeform 51"/>
            <p:cNvSpPr/>
            <p:nvPr/>
          </p:nvSpPr>
          <p:spPr>
            <a:xfrm>
              <a:off x="0" y="0"/>
              <a:ext cx="1456944" cy="456311"/>
            </a:xfrm>
            <a:custGeom>
              <a:avLst/>
              <a:gdLst/>
              <a:ahLst/>
              <a:cxnLst/>
              <a:rect l="l" t="t" r="r" b="b"/>
              <a:pathLst>
                <a:path w="1456944" h="456311">
                  <a:moveTo>
                    <a:pt x="0" y="0"/>
                  </a:moveTo>
                  <a:lnTo>
                    <a:pt x="1456944" y="0"/>
                  </a:lnTo>
                  <a:lnTo>
                    <a:pt x="1456944" y="456311"/>
                  </a:lnTo>
                  <a:lnTo>
                    <a:pt x="0" y="456311"/>
                  </a:lnTo>
                  <a:close/>
                </a:path>
              </a:pathLst>
            </a:custGeom>
            <a:blipFill>
              <a:blip r:embed="rId8">
                <a:alphaModFix amt="0"/>
              </a:blip>
              <a:stretch>
                <a:fillRect t="-12084" b="-12081"/>
              </a:stretch>
            </a:blipFill>
          </p:spPr>
          <p:txBody>
            <a:bodyPr/>
            <a:lstStyle/>
            <a:p>
              <a:endParaRPr lang="en-US"/>
            </a:p>
          </p:txBody>
        </p:sp>
      </p:grpSp>
      <p:grpSp>
        <p:nvGrpSpPr>
          <p:cNvPr id="52" name="Group 52"/>
          <p:cNvGrpSpPr/>
          <p:nvPr/>
        </p:nvGrpSpPr>
        <p:grpSpPr>
          <a:xfrm>
            <a:off x="3346923" y="4212984"/>
            <a:ext cx="1092708" cy="342214"/>
            <a:chOff x="0" y="0"/>
            <a:chExt cx="1456944" cy="456286"/>
          </a:xfrm>
        </p:grpSpPr>
        <p:sp>
          <p:nvSpPr>
            <p:cNvPr id="53" name="Freeform 53"/>
            <p:cNvSpPr/>
            <p:nvPr/>
          </p:nvSpPr>
          <p:spPr>
            <a:xfrm>
              <a:off x="0" y="0"/>
              <a:ext cx="1456944" cy="456311"/>
            </a:xfrm>
            <a:custGeom>
              <a:avLst/>
              <a:gdLst/>
              <a:ahLst/>
              <a:cxnLst/>
              <a:rect l="l" t="t" r="r" b="b"/>
              <a:pathLst>
                <a:path w="1456944" h="456311">
                  <a:moveTo>
                    <a:pt x="0" y="0"/>
                  </a:moveTo>
                  <a:lnTo>
                    <a:pt x="1456944" y="0"/>
                  </a:lnTo>
                  <a:lnTo>
                    <a:pt x="1456944" y="456311"/>
                  </a:lnTo>
                  <a:lnTo>
                    <a:pt x="0" y="456311"/>
                  </a:lnTo>
                  <a:close/>
                </a:path>
              </a:pathLst>
            </a:custGeom>
            <a:blipFill>
              <a:blip r:embed="rId9">
                <a:alphaModFix amt="0"/>
              </a:blip>
              <a:stretch>
                <a:fillRect t="-12173" b="-12165"/>
              </a:stretch>
            </a:blipFill>
          </p:spPr>
          <p:txBody>
            <a:bodyPr/>
            <a:lstStyle/>
            <a:p>
              <a:endParaRPr lang="en-US"/>
            </a:p>
          </p:txBody>
        </p:sp>
      </p:grpSp>
      <p:grpSp>
        <p:nvGrpSpPr>
          <p:cNvPr id="54" name="Group 54"/>
          <p:cNvGrpSpPr/>
          <p:nvPr/>
        </p:nvGrpSpPr>
        <p:grpSpPr>
          <a:xfrm>
            <a:off x="3346923" y="4212984"/>
            <a:ext cx="1092708" cy="342214"/>
            <a:chOff x="0" y="0"/>
            <a:chExt cx="1456944" cy="456286"/>
          </a:xfrm>
        </p:grpSpPr>
        <p:sp>
          <p:nvSpPr>
            <p:cNvPr id="55" name="Freeform 55"/>
            <p:cNvSpPr/>
            <p:nvPr/>
          </p:nvSpPr>
          <p:spPr>
            <a:xfrm>
              <a:off x="0" y="0"/>
              <a:ext cx="1456944" cy="456285"/>
            </a:xfrm>
            <a:custGeom>
              <a:avLst/>
              <a:gdLst/>
              <a:ahLst/>
              <a:cxnLst/>
              <a:rect l="l" t="t" r="r" b="b"/>
              <a:pathLst>
                <a:path w="1456944" h="456285">
                  <a:moveTo>
                    <a:pt x="0" y="0"/>
                  </a:moveTo>
                  <a:lnTo>
                    <a:pt x="1456944" y="0"/>
                  </a:lnTo>
                  <a:lnTo>
                    <a:pt x="1456944" y="456285"/>
                  </a:lnTo>
                  <a:lnTo>
                    <a:pt x="0" y="456285"/>
                  </a:lnTo>
                  <a:close/>
                </a:path>
              </a:pathLst>
            </a:custGeom>
            <a:blipFill>
              <a:blip r:embed="rId10">
                <a:alphaModFix amt="0"/>
              </a:blip>
              <a:stretch>
                <a:fillRect t="-12216" b="-12216"/>
              </a:stretch>
            </a:blipFill>
          </p:spPr>
          <p:txBody>
            <a:bodyPr/>
            <a:lstStyle/>
            <a:p>
              <a:endParaRPr lang="en-US"/>
            </a:p>
          </p:txBody>
        </p:sp>
        <p:sp>
          <p:nvSpPr>
            <p:cNvPr id="56" name="TextBox 56"/>
            <p:cNvSpPr txBox="1"/>
            <p:nvPr/>
          </p:nvSpPr>
          <p:spPr>
            <a:xfrm>
              <a:off x="0" y="0"/>
              <a:ext cx="1456944" cy="456286"/>
            </a:xfrm>
            <a:prstGeom prst="rect">
              <a:avLst/>
            </a:prstGeom>
          </p:spPr>
          <p:txBody>
            <a:bodyPr lIns="0" tIns="0" rIns="0" bIns="0" rtlCol="0" anchor="ctr"/>
            <a:lstStyle/>
            <a:p>
              <a:pPr algn="ctr">
                <a:lnSpc>
                  <a:spcPts val="1438"/>
                </a:lnSpc>
              </a:pPr>
              <a:r>
                <a:rPr lang="en-US" sz="1200" b="1">
                  <a:solidFill>
                    <a:srgbClr val="FFFFFF"/>
                  </a:solidFill>
                  <a:latin typeface="Montserrat Bold"/>
                  <a:ea typeface="Montserrat Bold"/>
                  <a:cs typeface="Montserrat Bold"/>
                  <a:sym typeface="Montserrat Bold"/>
                </a:rPr>
                <a:t>June. 2023</a:t>
              </a:r>
            </a:p>
          </p:txBody>
        </p:sp>
      </p:grpSp>
      <p:sp>
        <p:nvSpPr>
          <p:cNvPr id="57" name="Freeform 57"/>
          <p:cNvSpPr/>
          <p:nvPr/>
        </p:nvSpPr>
        <p:spPr>
          <a:xfrm>
            <a:off x="3857677" y="6691236"/>
            <a:ext cx="285560" cy="285655"/>
          </a:xfrm>
          <a:custGeom>
            <a:avLst/>
            <a:gdLst/>
            <a:ahLst/>
            <a:cxnLst/>
            <a:rect l="l" t="t" r="r" b="b"/>
            <a:pathLst>
              <a:path w="285560" h="285655">
                <a:moveTo>
                  <a:pt x="0" y="0"/>
                </a:moveTo>
                <a:lnTo>
                  <a:pt x="285560" y="0"/>
                </a:lnTo>
                <a:lnTo>
                  <a:pt x="285560"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58" name="Group 58"/>
          <p:cNvGrpSpPr/>
          <p:nvPr/>
        </p:nvGrpSpPr>
        <p:grpSpPr>
          <a:xfrm>
            <a:off x="3990932" y="6956222"/>
            <a:ext cx="19050" cy="254794"/>
            <a:chOff x="0" y="0"/>
            <a:chExt cx="25400" cy="339725"/>
          </a:xfrm>
        </p:grpSpPr>
        <p:sp>
          <p:nvSpPr>
            <p:cNvPr id="59" name="Freeform 59"/>
            <p:cNvSpPr/>
            <p:nvPr/>
          </p:nvSpPr>
          <p:spPr>
            <a:xfrm>
              <a:off x="0" y="0"/>
              <a:ext cx="25400" cy="339725"/>
            </a:xfrm>
            <a:custGeom>
              <a:avLst/>
              <a:gdLst/>
              <a:ahLst/>
              <a:cxnLst/>
              <a:rect l="l" t="t" r="r" b="b"/>
              <a:pathLst>
                <a:path w="25400" h="339725">
                  <a:moveTo>
                    <a:pt x="0" y="339725"/>
                  </a:moveTo>
                  <a:lnTo>
                    <a:pt x="0" y="0"/>
                  </a:lnTo>
                  <a:lnTo>
                    <a:pt x="25400" y="0"/>
                  </a:lnTo>
                  <a:lnTo>
                    <a:pt x="25400" y="339725"/>
                  </a:lnTo>
                  <a:close/>
                </a:path>
              </a:pathLst>
            </a:custGeom>
            <a:solidFill>
              <a:srgbClr val="047E6F"/>
            </a:solidFill>
          </p:spPr>
          <p:txBody>
            <a:bodyPr/>
            <a:lstStyle/>
            <a:p>
              <a:endParaRPr lang="en-US"/>
            </a:p>
          </p:txBody>
        </p:sp>
      </p:grpSp>
      <p:grpSp>
        <p:nvGrpSpPr>
          <p:cNvPr id="60" name="Group 60"/>
          <p:cNvGrpSpPr/>
          <p:nvPr/>
        </p:nvGrpSpPr>
        <p:grpSpPr>
          <a:xfrm>
            <a:off x="3776354" y="7211016"/>
            <a:ext cx="954005" cy="342214"/>
            <a:chOff x="0" y="0"/>
            <a:chExt cx="1272007" cy="456286"/>
          </a:xfrm>
        </p:grpSpPr>
        <p:sp>
          <p:nvSpPr>
            <p:cNvPr id="61" name="Freeform 61"/>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7"/>
              </a:stretch>
            </a:blipFill>
          </p:spPr>
          <p:txBody>
            <a:bodyPr/>
            <a:lstStyle/>
            <a:p>
              <a:endParaRPr lang="en-US"/>
            </a:p>
          </p:txBody>
        </p:sp>
      </p:grpSp>
      <p:grpSp>
        <p:nvGrpSpPr>
          <p:cNvPr id="62" name="Group 62"/>
          <p:cNvGrpSpPr/>
          <p:nvPr/>
        </p:nvGrpSpPr>
        <p:grpSpPr>
          <a:xfrm>
            <a:off x="3519617" y="7211016"/>
            <a:ext cx="954005" cy="342214"/>
            <a:chOff x="0" y="0"/>
            <a:chExt cx="1272007" cy="456286"/>
          </a:xfrm>
        </p:grpSpPr>
        <p:sp>
          <p:nvSpPr>
            <p:cNvPr id="63" name="Freeform 63"/>
            <p:cNvSpPr/>
            <p:nvPr/>
          </p:nvSpPr>
          <p:spPr>
            <a:xfrm>
              <a:off x="0" y="0"/>
              <a:ext cx="1272007" cy="456285"/>
            </a:xfrm>
            <a:custGeom>
              <a:avLst/>
              <a:gdLst/>
              <a:ahLst/>
              <a:cxnLst/>
              <a:rect l="l" t="t" r="r" b="b"/>
              <a:pathLst>
                <a:path w="1272007" h="456285">
                  <a:moveTo>
                    <a:pt x="0" y="0"/>
                  </a:moveTo>
                  <a:lnTo>
                    <a:pt x="1272007" y="0"/>
                  </a:lnTo>
                  <a:lnTo>
                    <a:pt x="1272007" y="456285"/>
                  </a:lnTo>
                  <a:lnTo>
                    <a:pt x="0" y="456285"/>
                  </a:lnTo>
                  <a:close/>
                </a:path>
              </a:pathLst>
            </a:custGeom>
            <a:blipFill>
              <a:blip r:embed="rId10">
                <a:alphaModFix amt="0"/>
              </a:blip>
              <a:stretch>
                <a:fillRect t="-4319" b="-4319"/>
              </a:stretch>
            </a:blipFill>
          </p:spPr>
          <p:txBody>
            <a:bodyPr/>
            <a:lstStyle/>
            <a:p>
              <a:endParaRPr lang="en-US"/>
            </a:p>
          </p:txBody>
        </p:sp>
        <p:sp>
          <p:nvSpPr>
            <p:cNvPr id="64" name="TextBox 64"/>
            <p:cNvSpPr txBox="1"/>
            <p:nvPr/>
          </p:nvSpPr>
          <p:spPr>
            <a:xfrm>
              <a:off x="0" y="0"/>
              <a:ext cx="1272007" cy="456286"/>
            </a:xfrm>
            <a:prstGeom prst="rect">
              <a:avLst/>
            </a:prstGeom>
          </p:spPr>
          <p:txBody>
            <a:bodyPr lIns="0" tIns="0" rIns="0" bIns="0" rtlCol="0" anchor="ctr"/>
            <a:lstStyle/>
            <a:p>
              <a:pPr algn="ctr">
                <a:lnSpc>
                  <a:spcPts val="1438"/>
                </a:lnSpc>
              </a:pPr>
              <a:r>
                <a:rPr lang="en-US" sz="1200" b="1">
                  <a:solidFill>
                    <a:srgbClr val="000000"/>
                  </a:solidFill>
                  <a:latin typeface="Montserrat Bold"/>
                  <a:ea typeface="Montserrat Bold"/>
                  <a:cs typeface="Montserrat Bold"/>
                  <a:sym typeface="Montserrat Bold"/>
                </a:rPr>
                <a:t>July. 2023</a:t>
              </a:r>
            </a:p>
          </p:txBody>
        </p:sp>
      </p:grpSp>
      <p:sp>
        <p:nvSpPr>
          <p:cNvPr id="65" name="Freeform 65"/>
          <p:cNvSpPr/>
          <p:nvPr/>
        </p:nvSpPr>
        <p:spPr>
          <a:xfrm>
            <a:off x="4997497" y="6705219"/>
            <a:ext cx="285560" cy="285655"/>
          </a:xfrm>
          <a:custGeom>
            <a:avLst/>
            <a:gdLst/>
            <a:ahLst/>
            <a:cxnLst/>
            <a:rect l="l" t="t" r="r" b="b"/>
            <a:pathLst>
              <a:path w="285560" h="285655">
                <a:moveTo>
                  <a:pt x="0" y="0"/>
                </a:moveTo>
                <a:lnTo>
                  <a:pt x="285560" y="0"/>
                </a:lnTo>
                <a:lnTo>
                  <a:pt x="285560"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66" name="Group 66"/>
          <p:cNvGrpSpPr/>
          <p:nvPr/>
        </p:nvGrpSpPr>
        <p:grpSpPr>
          <a:xfrm>
            <a:off x="4644972" y="8579729"/>
            <a:ext cx="954005" cy="342214"/>
            <a:chOff x="0" y="0"/>
            <a:chExt cx="1272007" cy="456286"/>
          </a:xfrm>
        </p:grpSpPr>
        <p:sp>
          <p:nvSpPr>
            <p:cNvPr id="67" name="Freeform 67"/>
            <p:cNvSpPr/>
            <p:nvPr/>
          </p:nvSpPr>
          <p:spPr>
            <a:xfrm>
              <a:off x="0" y="0"/>
              <a:ext cx="1272007" cy="456285"/>
            </a:xfrm>
            <a:custGeom>
              <a:avLst/>
              <a:gdLst/>
              <a:ahLst/>
              <a:cxnLst/>
              <a:rect l="l" t="t" r="r" b="b"/>
              <a:pathLst>
                <a:path w="1272007" h="456285">
                  <a:moveTo>
                    <a:pt x="0" y="0"/>
                  </a:moveTo>
                  <a:lnTo>
                    <a:pt x="1272007" y="0"/>
                  </a:lnTo>
                  <a:lnTo>
                    <a:pt x="1272007" y="456285"/>
                  </a:lnTo>
                  <a:lnTo>
                    <a:pt x="0" y="456285"/>
                  </a:lnTo>
                  <a:close/>
                </a:path>
              </a:pathLst>
            </a:custGeom>
            <a:blipFill>
              <a:blip r:embed="rId10">
                <a:alphaModFix amt="0"/>
              </a:blip>
              <a:stretch>
                <a:fillRect t="-4319" b="-4319"/>
              </a:stretch>
            </a:blipFill>
          </p:spPr>
          <p:txBody>
            <a:bodyPr/>
            <a:lstStyle/>
            <a:p>
              <a:endParaRPr lang="en-US"/>
            </a:p>
          </p:txBody>
        </p:sp>
        <p:sp>
          <p:nvSpPr>
            <p:cNvPr id="68" name="TextBox 68"/>
            <p:cNvSpPr txBox="1"/>
            <p:nvPr/>
          </p:nvSpPr>
          <p:spPr>
            <a:xfrm>
              <a:off x="0" y="0"/>
              <a:ext cx="1272007" cy="456286"/>
            </a:xfrm>
            <a:prstGeom prst="rect">
              <a:avLst/>
            </a:prstGeom>
          </p:spPr>
          <p:txBody>
            <a:bodyPr lIns="0" tIns="0" rIns="0" bIns="0" rtlCol="0" anchor="ctr"/>
            <a:lstStyle/>
            <a:p>
              <a:pPr algn="ctr">
                <a:lnSpc>
                  <a:spcPts val="1438"/>
                </a:lnSpc>
              </a:pPr>
              <a:r>
                <a:rPr lang="en-US" sz="1200" b="1">
                  <a:solidFill>
                    <a:srgbClr val="000000"/>
                  </a:solidFill>
                  <a:latin typeface="Montserrat Bold"/>
                  <a:ea typeface="Montserrat Bold"/>
                  <a:cs typeface="Montserrat Bold"/>
                  <a:sym typeface="Montserrat Bold"/>
                </a:rPr>
                <a:t>Oct. 2023</a:t>
              </a:r>
            </a:p>
          </p:txBody>
        </p:sp>
      </p:grpSp>
      <p:sp>
        <p:nvSpPr>
          <p:cNvPr id="69" name="Freeform 69"/>
          <p:cNvSpPr/>
          <p:nvPr/>
        </p:nvSpPr>
        <p:spPr>
          <a:xfrm>
            <a:off x="5545418" y="6717125"/>
            <a:ext cx="285560" cy="285655"/>
          </a:xfrm>
          <a:custGeom>
            <a:avLst/>
            <a:gdLst/>
            <a:ahLst/>
            <a:cxnLst/>
            <a:rect l="l" t="t" r="r" b="b"/>
            <a:pathLst>
              <a:path w="285560" h="285655">
                <a:moveTo>
                  <a:pt x="0" y="0"/>
                </a:moveTo>
                <a:lnTo>
                  <a:pt x="285559" y="0"/>
                </a:lnTo>
                <a:lnTo>
                  <a:pt x="285559"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70" name="Group 70"/>
          <p:cNvGrpSpPr/>
          <p:nvPr/>
        </p:nvGrpSpPr>
        <p:grpSpPr>
          <a:xfrm>
            <a:off x="4929026" y="2072030"/>
            <a:ext cx="954005" cy="342214"/>
            <a:chOff x="0" y="0"/>
            <a:chExt cx="1272007" cy="456286"/>
          </a:xfrm>
        </p:grpSpPr>
        <p:sp>
          <p:nvSpPr>
            <p:cNvPr id="71" name="Freeform 71"/>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4"/>
              </a:stretch>
            </a:blipFill>
          </p:spPr>
          <p:txBody>
            <a:bodyPr/>
            <a:lstStyle/>
            <a:p>
              <a:endParaRPr lang="en-US"/>
            </a:p>
          </p:txBody>
        </p:sp>
      </p:grpSp>
      <p:grpSp>
        <p:nvGrpSpPr>
          <p:cNvPr id="72" name="Group 72"/>
          <p:cNvGrpSpPr/>
          <p:nvPr/>
        </p:nvGrpSpPr>
        <p:grpSpPr>
          <a:xfrm>
            <a:off x="5132226" y="1693570"/>
            <a:ext cx="984485" cy="448893"/>
            <a:chOff x="0" y="-142240"/>
            <a:chExt cx="1312647" cy="598525"/>
          </a:xfrm>
        </p:grpSpPr>
        <p:sp>
          <p:nvSpPr>
            <p:cNvPr id="73" name="Freeform 73"/>
            <p:cNvSpPr/>
            <p:nvPr/>
          </p:nvSpPr>
          <p:spPr>
            <a:xfrm>
              <a:off x="0" y="0"/>
              <a:ext cx="1272007" cy="456285"/>
            </a:xfrm>
            <a:custGeom>
              <a:avLst/>
              <a:gdLst/>
              <a:ahLst/>
              <a:cxnLst/>
              <a:rect l="l" t="t" r="r" b="b"/>
              <a:pathLst>
                <a:path w="1272007" h="456285">
                  <a:moveTo>
                    <a:pt x="0" y="0"/>
                  </a:moveTo>
                  <a:lnTo>
                    <a:pt x="1272007" y="0"/>
                  </a:lnTo>
                  <a:lnTo>
                    <a:pt x="1272007" y="456285"/>
                  </a:lnTo>
                  <a:lnTo>
                    <a:pt x="0" y="456285"/>
                  </a:lnTo>
                  <a:close/>
                </a:path>
              </a:pathLst>
            </a:custGeom>
            <a:blipFill>
              <a:blip r:embed="rId10">
                <a:alphaModFix amt="0"/>
              </a:blip>
              <a:stretch>
                <a:fillRect t="-4319" b="-4319"/>
              </a:stretch>
            </a:blipFill>
          </p:spPr>
          <p:txBody>
            <a:bodyPr/>
            <a:lstStyle/>
            <a:p>
              <a:endParaRPr lang="en-US"/>
            </a:p>
          </p:txBody>
        </p:sp>
        <p:sp>
          <p:nvSpPr>
            <p:cNvPr id="74" name="TextBox 74"/>
            <p:cNvSpPr txBox="1"/>
            <p:nvPr/>
          </p:nvSpPr>
          <p:spPr>
            <a:xfrm>
              <a:off x="40640" y="-142240"/>
              <a:ext cx="1272007" cy="456286"/>
            </a:xfrm>
            <a:prstGeom prst="rect">
              <a:avLst/>
            </a:prstGeom>
          </p:spPr>
          <p:txBody>
            <a:bodyPr lIns="0" tIns="0" rIns="0" bIns="0" rtlCol="0" anchor="ctr"/>
            <a:lstStyle/>
            <a:p>
              <a:pPr algn="ctr">
                <a:lnSpc>
                  <a:spcPts val="1438"/>
                </a:lnSpc>
              </a:pPr>
              <a:r>
                <a:rPr lang="en-US" sz="1200" b="1">
                  <a:solidFill>
                    <a:srgbClr val="FFFFFF"/>
                  </a:solidFill>
                  <a:latin typeface="Montserrat Bold"/>
                  <a:ea typeface="Montserrat Bold"/>
                  <a:cs typeface="Montserrat Bold"/>
                  <a:sym typeface="Montserrat Bold"/>
                </a:rPr>
                <a:t>Nov. 2023</a:t>
              </a:r>
            </a:p>
          </p:txBody>
        </p:sp>
      </p:grpSp>
      <p:sp>
        <p:nvSpPr>
          <p:cNvPr id="75" name="Freeform 75"/>
          <p:cNvSpPr/>
          <p:nvPr/>
        </p:nvSpPr>
        <p:spPr>
          <a:xfrm>
            <a:off x="6145921" y="6673577"/>
            <a:ext cx="285560" cy="285655"/>
          </a:xfrm>
          <a:custGeom>
            <a:avLst/>
            <a:gdLst/>
            <a:ahLst/>
            <a:cxnLst/>
            <a:rect l="l" t="t" r="r" b="b"/>
            <a:pathLst>
              <a:path w="285560" h="285655">
                <a:moveTo>
                  <a:pt x="0" y="0"/>
                </a:moveTo>
                <a:lnTo>
                  <a:pt x="285559" y="0"/>
                </a:lnTo>
                <a:lnTo>
                  <a:pt x="285559"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76" name="Group 76"/>
          <p:cNvGrpSpPr/>
          <p:nvPr/>
        </p:nvGrpSpPr>
        <p:grpSpPr>
          <a:xfrm>
            <a:off x="6279175" y="6961346"/>
            <a:ext cx="19050" cy="276987"/>
            <a:chOff x="0" y="0"/>
            <a:chExt cx="25400" cy="369316"/>
          </a:xfrm>
        </p:grpSpPr>
        <p:sp>
          <p:nvSpPr>
            <p:cNvPr id="77" name="Freeform 77"/>
            <p:cNvSpPr/>
            <p:nvPr/>
          </p:nvSpPr>
          <p:spPr>
            <a:xfrm>
              <a:off x="0" y="0"/>
              <a:ext cx="25400" cy="369316"/>
            </a:xfrm>
            <a:custGeom>
              <a:avLst/>
              <a:gdLst/>
              <a:ahLst/>
              <a:cxnLst/>
              <a:rect l="l" t="t" r="r" b="b"/>
              <a:pathLst>
                <a:path w="25400" h="369316">
                  <a:moveTo>
                    <a:pt x="25400" y="0"/>
                  </a:moveTo>
                  <a:lnTo>
                    <a:pt x="25400" y="369316"/>
                  </a:lnTo>
                  <a:lnTo>
                    <a:pt x="0" y="369316"/>
                  </a:lnTo>
                  <a:lnTo>
                    <a:pt x="0" y="0"/>
                  </a:lnTo>
                  <a:close/>
                </a:path>
              </a:pathLst>
            </a:custGeom>
            <a:solidFill>
              <a:srgbClr val="047E6F"/>
            </a:solidFill>
          </p:spPr>
          <p:txBody>
            <a:bodyPr/>
            <a:lstStyle/>
            <a:p>
              <a:endParaRPr lang="en-US"/>
            </a:p>
          </p:txBody>
        </p:sp>
      </p:grpSp>
      <p:grpSp>
        <p:nvGrpSpPr>
          <p:cNvPr id="78" name="Group 78"/>
          <p:cNvGrpSpPr/>
          <p:nvPr/>
        </p:nvGrpSpPr>
        <p:grpSpPr>
          <a:xfrm>
            <a:off x="7769314" y="7203300"/>
            <a:ext cx="1161955" cy="342233"/>
            <a:chOff x="0" y="0"/>
            <a:chExt cx="1549273" cy="456311"/>
          </a:xfrm>
        </p:grpSpPr>
        <p:sp>
          <p:nvSpPr>
            <p:cNvPr id="79" name="Freeform 79"/>
            <p:cNvSpPr/>
            <p:nvPr/>
          </p:nvSpPr>
          <p:spPr>
            <a:xfrm>
              <a:off x="0" y="0"/>
              <a:ext cx="1549273" cy="456311"/>
            </a:xfrm>
            <a:custGeom>
              <a:avLst/>
              <a:gdLst/>
              <a:ahLst/>
              <a:cxnLst/>
              <a:rect l="l" t="t" r="r" b="b"/>
              <a:pathLst>
                <a:path w="1549273" h="456311">
                  <a:moveTo>
                    <a:pt x="0" y="0"/>
                  </a:moveTo>
                  <a:lnTo>
                    <a:pt x="1549273" y="0"/>
                  </a:lnTo>
                  <a:lnTo>
                    <a:pt x="1549273" y="456311"/>
                  </a:lnTo>
                  <a:lnTo>
                    <a:pt x="0" y="456311"/>
                  </a:lnTo>
                  <a:close/>
                </a:path>
              </a:pathLst>
            </a:custGeom>
            <a:blipFill>
              <a:blip r:embed="rId8">
                <a:alphaModFix amt="0"/>
              </a:blip>
              <a:stretch>
                <a:fillRect t="-16017" b="-16020"/>
              </a:stretch>
            </a:blipFill>
          </p:spPr>
          <p:txBody>
            <a:bodyPr/>
            <a:lstStyle/>
            <a:p>
              <a:endParaRPr lang="en-US"/>
            </a:p>
          </p:txBody>
        </p:sp>
      </p:grpSp>
      <p:grpSp>
        <p:nvGrpSpPr>
          <p:cNvPr id="80" name="Group 80"/>
          <p:cNvGrpSpPr/>
          <p:nvPr/>
        </p:nvGrpSpPr>
        <p:grpSpPr>
          <a:xfrm>
            <a:off x="6014523" y="7167572"/>
            <a:ext cx="1162002" cy="419081"/>
            <a:chOff x="0" y="0"/>
            <a:chExt cx="1549336" cy="558775"/>
          </a:xfrm>
        </p:grpSpPr>
        <p:sp>
          <p:nvSpPr>
            <p:cNvPr id="81" name="Freeform 81"/>
            <p:cNvSpPr/>
            <p:nvPr/>
          </p:nvSpPr>
          <p:spPr>
            <a:xfrm>
              <a:off x="0" y="0"/>
              <a:ext cx="1549273" cy="558800"/>
            </a:xfrm>
            <a:custGeom>
              <a:avLst/>
              <a:gdLst/>
              <a:ahLst/>
              <a:cxnLst/>
              <a:rect l="l" t="t" r="r" b="b"/>
              <a:pathLst>
                <a:path w="1549273" h="558800">
                  <a:moveTo>
                    <a:pt x="0" y="0"/>
                  </a:moveTo>
                  <a:lnTo>
                    <a:pt x="1549273" y="0"/>
                  </a:lnTo>
                  <a:lnTo>
                    <a:pt x="1549273" y="558800"/>
                  </a:lnTo>
                  <a:lnTo>
                    <a:pt x="0" y="558800"/>
                  </a:lnTo>
                  <a:close/>
                </a:path>
              </a:pathLst>
            </a:custGeom>
            <a:blipFill>
              <a:blip r:embed="rId9">
                <a:alphaModFix amt="0"/>
              </a:blip>
              <a:stretch>
                <a:fillRect t="-3988" r="-4" b="-3984"/>
              </a:stretch>
            </a:blipFill>
          </p:spPr>
          <p:txBody>
            <a:bodyPr/>
            <a:lstStyle/>
            <a:p>
              <a:endParaRPr lang="en-US"/>
            </a:p>
          </p:txBody>
        </p:sp>
      </p:grpSp>
      <p:grpSp>
        <p:nvGrpSpPr>
          <p:cNvPr id="82" name="Group 82"/>
          <p:cNvGrpSpPr/>
          <p:nvPr/>
        </p:nvGrpSpPr>
        <p:grpSpPr>
          <a:xfrm>
            <a:off x="5722125" y="7180859"/>
            <a:ext cx="1162002" cy="419081"/>
            <a:chOff x="0" y="0"/>
            <a:chExt cx="1549336" cy="558775"/>
          </a:xfrm>
        </p:grpSpPr>
        <p:sp>
          <p:nvSpPr>
            <p:cNvPr id="83" name="Freeform 83"/>
            <p:cNvSpPr/>
            <p:nvPr/>
          </p:nvSpPr>
          <p:spPr>
            <a:xfrm>
              <a:off x="0" y="0"/>
              <a:ext cx="1549336" cy="558771"/>
            </a:xfrm>
            <a:custGeom>
              <a:avLst/>
              <a:gdLst/>
              <a:ahLst/>
              <a:cxnLst/>
              <a:rect l="l" t="t" r="r" b="b"/>
              <a:pathLst>
                <a:path w="1549336" h="558771">
                  <a:moveTo>
                    <a:pt x="0" y="0"/>
                  </a:moveTo>
                  <a:lnTo>
                    <a:pt x="1549336" y="0"/>
                  </a:lnTo>
                  <a:lnTo>
                    <a:pt x="1549336" y="558771"/>
                  </a:lnTo>
                  <a:lnTo>
                    <a:pt x="0" y="558771"/>
                  </a:lnTo>
                  <a:close/>
                </a:path>
              </a:pathLst>
            </a:custGeom>
            <a:blipFill>
              <a:blip r:embed="rId10">
                <a:alphaModFix amt="0"/>
              </a:blip>
              <a:stretch>
                <a:fillRect t="-4026" b="-4027"/>
              </a:stretch>
            </a:blipFill>
          </p:spPr>
          <p:txBody>
            <a:bodyPr/>
            <a:lstStyle/>
            <a:p>
              <a:endParaRPr lang="en-US"/>
            </a:p>
          </p:txBody>
        </p:sp>
        <p:sp>
          <p:nvSpPr>
            <p:cNvPr id="84" name="TextBox 84"/>
            <p:cNvSpPr txBox="1"/>
            <p:nvPr/>
          </p:nvSpPr>
          <p:spPr>
            <a:xfrm>
              <a:off x="0" y="0"/>
              <a:ext cx="1549336" cy="558775"/>
            </a:xfrm>
            <a:prstGeom prst="rect">
              <a:avLst/>
            </a:prstGeom>
          </p:spPr>
          <p:txBody>
            <a:bodyPr lIns="0" tIns="0" rIns="0" bIns="0" rtlCol="0" anchor="ctr"/>
            <a:lstStyle/>
            <a:p>
              <a:pPr algn="ctr">
                <a:lnSpc>
                  <a:spcPts val="1438"/>
                </a:lnSpc>
              </a:pPr>
              <a:r>
                <a:rPr lang="en-US" sz="1200" b="1">
                  <a:solidFill>
                    <a:srgbClr val="000000"/>
                  </a:solidFill>
                  <a:latin typeface="Montserrat Bold"/>
                  <a:ea typeface="Montserrat Bold"/>
                  <a:cs typeface="Montserrat Bold"/>
                  <a:sym typeface="Montserrat Bold"/>
                </a:rPr>
                <a:t>May. 2024</a:t>
              </a:r>
            </a:p>
          </p:txBody>
        </p:sp>
      </p:grpSp>
      <p:grpSp>
        <p:nvGrpSpPr>
          <p:cNvPr id="87" name="Group 87"/>
          <p:cNvGrpSpPr/>
          <p:nvPr/>
        </p:nvGrpSpPr>
        <p:grpSpPr>
          <a:xfrm>
            <a:off x="11301955" y="5538187"/>
            <a:ext cx="954024" cy="342233"/>
            <a:chOff x="0" y="0"/>
            <a:chExt cx="1272032" cy="456311"/>
          </a:xfrm>
        </p:grpSpPr>
        <p:sp>
          <p:nvSpPr>
            <p:cNvPr id="88" name="Freeform 88"/>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8">
                <a:alphaModFix amt="0"/>
              </a:blip>
              <a:stretch>
                <a:fillRect t="-4205" b="-4202"/>
              </a:stretch>
            </a:blipFill>
          </p:spPr>
          <p:txBody>
            <a:bodyPr/>
            <a:lstStyle/>
            <a:p>
              <a:endParaRPr lang="en-US"/>
            </a:p>
          </p:txBody>
        </p:sp>
      </p:grpSp>
      <p:grpSp>
        <p:nvGrpSpPr>
          <p:cNvPr id="89" name="Group 89"/>
          <p:cNvGrpSpPr/>
          <p:nvPr/>
        </p:nvGrpSpPr>
        <p:grpSpPr>
          <a:xfrm>
            <a:off x="12893545" y="5153344"/>
            <a:ext cx="977189" cy="350530"/>
            <a:chOff x="0" y="0"/>
            <a:chExt cx="1302918" cy="467373"/>
          </a:xfrm>
        </p:grpSpPr>
        <p:sp>
          <p:nvSpPr>
            <p:cNvPr id="90" name="Freeform 90"/>
            <p:cNvSpPr/>
            <p:nvPr/>
          </p:nvSpPr>
          <p:spPr>
            <a:xfrm>
              <a:off x="0" y="0"/>
              <a:ext cx="1302893" cy="467360"/>
            </a:xfrm>
            <a:custGeom>
              <a:avLst/>
              <a:gdLst/>
              <a:ahLst/>
              <a:cxnLst/>
              <a:rect l="l" t="t" r="r" b="b"/>
              <a:pathLst>
                <a:path w="1302893" h="467360">
                  <a:moveTo>
                    <a:pt x="0" y="0"/>
                  </a:moveTo>
                  <a:lnTo>
                    <a:pt x="1302893" y="0"/>
                  </a:lnTo>
                  <a:lnTo>
                    <a:pt x="1302893" y="467360"/>
                  </a:lnTo>
                  <a:lnTo>
                    <a:pt x="0" y="467360"/>
                  </a:lnTo>
                  <a:close/>
                </a:path>
              </a:pathLst>
            </a:custGeom>
            <a:blipFill>
              <a:blip r:embed="rId9">
                <a:alphaModFix amt="0"/>
              </a:blip>
              <a:stretch>
                <a:fillRect t="-4282" r="-1" b="-4282"/>
              </a:stretch>
            </a:blipFill>
          </p:spPr>
          <p:txBody>
            <a:bodyPr/>
            <a:lstStyle/>
            <a:p>
              <a:endParaRPr lang="en-US"/>
            </a:p>
          </p:txBody>
        </p:sp>
      </p:grpSp>
      <p:grpSp>
        <p:nvGrpSpPr>
          <p:cNvPr id="91" name="Group 91"/>
          <p:cNvGrpSpPr/>
          <p:nvPr/>
        </p:nvGrpSpPr>
        <p:grpSpPr>
          <a:xfrm>
            <a:off x="12869241" y="5230272"/>
            <a:ext cx="977998" cy="429243"/>
            <a:chOff x="-1076" y="-104949"/>
            <a:chExt cx="1303996" cy="572324"/>
          </a:xfrm>
        </p:grpSpPr>
        <p:sp>
          <p:nvSpPr>
            <p:cNvPr id="92" name="Freeform 92"/>
            <p:cNvSpPr/>
            <p:nvPr/>
          </p:nvSpPr>
          <p:spPr>
            <a:xfrm>
              <a:off x="0" y="0"/>
              <a:ext cx="1302920" cy="467375"/>
            </a:xfrm>
            <a:custGeom>
              <a:avLst/>
              <a:gdLst/>
              <a:ahLst/>
              <a:cxnLst/>
              <a:rect l="l" t="t" r="r" b="b"/>
              <a:pathLst>
                <a:path w="1302920" h="467375">
                  <a:moveTo>
                    <a:pt x="0" y="0"/>
                  </a:moveTo>
                  <a:lnTo>
                    <a:pt x="1302920" y="0"/>
                  </a:lnTo>
                  <a:lnTo>
                    <a:pt x="1302920" y="467375"/>
                  </a:lnTo>
                  <a:lnTo>
                    <a:pt x="0" y="467375"/>
                  </a:lnTo>
                  <a:close/>
                </a:path>
              </a:pathLst>
            </a:custGeom>
            <a:blipFill>
              <a:blip r:embed="rId10">
                <a:alphaModFix amt="0"/>
              </a:blip>
              <a:stretch>
                <a:fillRect t="-4319" b="-4318"/>
              </a:stretch>
            </a:blipFill>
          </p:spPr>
          <p:txBody>
            <a:bodyPr/>
            <a:lstStyle/>
            <a:p>
              <a:endParaRPr lang="en-US"/>
            </a:p>
          </p:txBody>
        </p:sp>
        <p:sp>
          <p:nvSpPr>
            <p:cNvPr id="93" name="TextBox 93"/>
            <p:cNvSpPr txBox="1"/>
            <p:nvPr/>
          </p:nvSpPr>
          <p:spPr>
            <a:xfrm>
              <a:off x="-1076" y="-104949"/>
              <a:ext cx="1302918" cy="419748"/>
            </a:xfrm>
            <a:prstGeom prst="rect">
              <a:avLst/>
            </a:prstGeom>
          </p:spPr>
          <p:txBody>
            <a:bodyPr lIns="0" tIns="0" rIns="0" bIns="0" rtlCol="0" anchor="ctr"/>
            <a:lstStyle/>
            <a:p>
              <a:pPr algn="ctr">
                <a:lnSpc>
                  <a:spcPts val="1438"/>
                </a:lnSpc>
              </a:pPr>
              <a:r>
                <a:rPr lang="en-US" sz="1600" b="1">
                  <a:solidFill>
                    <a:srgbClr val="000000"/>
                  </a:solidFill>
                  <a:latin typeface="Montserrat Bold"/>
                  <a:ea typeface="Montserrat Bold"/>
                  <a:cs typeface="Montserrat Bold"/>
                  <a:sym typeface="Montserrat Bold"/>
                </a:rPr>
                <a:t>Q2 2026</a:t>
              </a:r>
            </a:p>
          </p:txBody>
        </p:sp>
      </p:grpSp>
      <p:sp>
        <p:nvSpPr>
          <p:cNvPr id="96" name="Freeform 96"/>
          <p:cNvSpPr/>
          <p:nvPr/>
        </p:nvSpPr>
        <p:spPr>
          <a:xfrm>
            <a:off x="16369727" y="5042954"/>
            <a:ext cx="285559" cy="285655"/>
          </a:xfrm>
          <a:custGeom>
            <a:avLst/>
            <a:gdLst/>
            <a:ahLst/>
            <a:cxnLst/>
            <a:rect l="l" t="t" r="r" b="b"/>
            <a:pathLst>
              <a:path w="285559" h="285655">
                <a:moveTo>
                  <a:pt x="0" y="0"/>
                </a:moveTo>
                <a:lnTo>
                  <a:pt x="285559" y="0"/>
                </a:lnTo>
                <a:lnTo>
                  <a:pt x="285559"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97" name="Group 97"/>
          <p:cNvGrpSpPr/>
          <p:nvPr/>
        </p:nvGrpSpPr>
        <p:grpSpPr>
          <a:xfrm>
            <a:off x="16493457" y="4800129"/>
            <a:ext cx="19050" cy="254794"/>
            <a:chOff x="0" y="0"/>
            <a:chExt cx="25400" cy="339725"/>
          </a:xfrm>
        </p:grpSpPr>
        <p:sp>
          <p:nvSpPr>
            <p:cNvPr id="98" name="Freeform 98"/>
            <p:cNvSpPr/>
            <p:nvPr/>
          </p:nvSpPr>
          <p:spPr>
            <a:xfrm>
              <a:off x="0" y="0"/>
              <a:ext cx="25400" cy="339725"/>
            </a:xfrm>
            <a:custGeom>
              <a:avLst/>
              <a:gdLst/>
              <a:ahLst/>
              <a:cxnLst/>
              <a:rect l="l" t="t" r="r" b="b"/>
              <a:pathLst>
                <a:path w="25400" h="339725">
                  <a:moveTo>
                    <a:pt x="0" y="339725"/>
                  </a:moveTo>
                  <a:lnTo>
                    <a:pt x="0" y="0"/>
                  </a:lnTo>
                  <a:lnTo>
                    <a:pt x="25400" y="0"/>
                  </a:lnTo>
                  <a:lnTo>
                    <a:pt x="25400" y="339725"/>
                  </a:lnTo>
                  <a:close/>
                </a:path>
              </a:pathLst>
            </a:custGeom>
            <a:solidFill>
              <a:srgbClr val="047E6F"/>
            </a:solidFill>
          </p:spPr>
          <p:txBody>
            <a:bodyPr/>
            <a:lstStyle/>
            <a:p>
              <a:endParaRPr lang="en-US"/>
            </a:p>
          </p:txBody>
        </p:sp>
      </p:grpSp>
      <p:grpSp>
        <p:nvGrpSpPr>
          <p:cNvPr id="101" name="Group 101"/>
          <p:cNvGrpSpPr/>
          <p:nvPr/>
        </p:nvGrpSpPr>
        <p:grpSpPr>
          <a:xfrm>
            <a:off x="15978488" y="3621548"/>
            <a:ext cx="954005" cy="342214"/>
            <a:chOff x="0" y="0"/>
            <a:chExt cx="1272007" cy="456286"/>
          </a:xfrm>
        </p:grpSpPr>
        <p:sp>
          <p:nvSpPr>
            <p:cNvPr id="102" name="Freeform 102"/>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7"/>
              </a:stretch>
            </a:blipFill>
          </p:spPr>
          <p:txBody>
            <a:bodyPr/>
            <a:lstStyle/>
            <a:p>
              <a:endParaRPr lang="en-US"/>
            </a:p>
          </p:txBody>
        </p:sp>
      </p:grpSp>
      <p:grpSp>
        <p:nvGrpSpPr>
          <p:cNvPr id="103" name="Group 103"/>
          <p:cNvGrpSpPr/>
          <p:nvPr/>
        </p:nvGrpSpPr>
        <p:grpSpPr>
          <a:xfrm>
            <a:off x="15984739" y="3766974"/>
            <a:ext cx="1005737" cy="351348"/>
            <a:chOff x="0" y="-12180"/>
            <a:chExt cx="1340983" cy="468465"/>
          </a:xfrm>
        </p:grpSpPr>
        <p:sp>
          <p:nvSpPr>
            <p:cNvPr id="104" name="Freeform 104"/>
            <p:cNvSpPr/>
            <p:nvPr/>
          </p:nvSpPr>
          <p:spPr>
            <a:xfrm>
              <a:off x="0" y="0"/>
              <a:ext cx="1272007" cy="456285"/>
            </a:xfrm>
            <a:custGeom>
              <a:avLst/>
              <a:gdLst/>
              <a:ahLst/>
              <a:cxnLst/>
              <a:rect l="l" t="t" r="r" b="b"/>
              <a:pathLst>
                <a:path w="1272007" h="456285">
                  <a:moveTo>
                    <a:pt x="0" y="0"/>
                  </a:moveTo>
                  <a:lnTo>
                    <a:pt x="1272007" y="0"/>
                  </a:lnTo>
                  <a:lnTo>
                    <a:pt x="1272007" y="456285"/>
                  </a:lnTo>
                  <a:lnTo>
                    <a:pt x="0" y="456285"/>
                  </a:lnTo>
                  <a:close/>
                </a:path>
              </a:pathLst>
            </a:custGeom>
            <a:blipFill>
              <a:blip r:embed="rId10">
                <a:alphaModFix amt="0"/>
              </a:blip>
              <a:stretch>
                <a:fillRect t="-4319" b="-4319"/>
              </a:stretch>
            </a:blipFill>
          </p:spPr>
          <p:txBody>
            <a:bodyPr/>
            <a:lstStyle/>
            <a:p>
              <a:endParaRPr lang="en-US"/>
            </a:p>
          </p:txBody>
        </p:sp>
        <p:sp>
          <p:nvSpPr>
            <p:cNvPr id="105" name="TextBox 105"/>
            <p:cNvSpPr txBox="1"/>
            <p:nvPr/>
          </p:nvSpPr>
          <p:spPr>
            <a:xfrm>
              <a:off x="68976" y="-12180"/>
              <a:ext cx="1272007" cy="456286"/>
            </a:xfrm>
            <a:prstGeom prst="rect">
              <a:avLst/>
            </a:prstGeom>
          </p:spPr>
          <p:txBody>
            <a:bodyPr lIns="0" tIns="0" rIns="0" bIns="0" rtlCol="0" anchor="ctr"/>
            <a:lstStyle/>
            <a:p>
              <a:pPr algn="ctr">
                <a:lnSpc>
                  <a:spcPts val="1438"/>
                </a:lnSpc>
              </a:pPr>
              <a:r>
                <a:rPr lang="en-US" sz="1400" b="1">
                  <a:solidFill>
                    <a:srgbClr val="000000"/>
                  </a:solidFill>
                  <a:latin typeface="Montserrat Bold"/>
                  <a:ea typeface="Montserrat Bold"/>
                  <a:cs typeface="Montserrat Bold"/>
                  <a:sym typeface="Montserrat Bold"/>
                </a:rPr>
                <a:t>+2030</a:t>
              </a:r>
            </a:p>
          </p:txBody>
        </p:sp>
      </p:grpSp>
      <p:sp>
        <p:nvSpPr>
          <p:cNvPr id="106" name="Freeform 106"/>
          <p:cNvSpPr/>
          <p:nvPr/>
        </p:nvSpPr>
        <p:spPr>
          <a:xfrm>
            <a:off x="11185846" y="6387922"/>
            <a:ext cx="285560" cy="285655"/>
          </a:xfrm>
          <a:custGeom>
            <a:avLst/>
            <a:gdLst/>
            <a:ahLst/>
            <a:cxnLst/>
            <a:rect l="l" t="t" r="r" b="b"/>
            <a:pathLst>
              <a:path w="285560" h="285655">
                <a:moveTo>
                  <a:pt x="0" y="0"/>
                </a:moveTo>
                <a:lnTo>
                  <a:pt x="285559" y="0"/>
                </a:lnTo>
                <a:lnTo>
                  <a:pt x="285559"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107" name="Group 107"/>
          <p:cNvGrpSpPr/>
          <p:nvPr/>
        </p:nvGrpSpPr>
        <p:grpSpPr>
          <a:xfrm>
            <a:off x="11309575" y="6125547"/>
            <a:ext cx="19050" cy="254794"/>
            <a:chOff x="0" y="0"/>
            <a:chExt cx="25400" cy="339725"/>
          </a:xfrm>
        </p:grpSpPr>
        <p:sp>
          <p:nvSpPr>
            <p:cNvPr id="108" name="Freeform 108"/>
            <p:cNvSpPr/>
            <p:nvPr/>
          </p:nvSpPr>
          <p:spPr>
            <a:xfrm>
              <a:off x="0" y="0"/>
              <a:ext cx="25400" cy="339725"/>
            </a:xfrm>
            <a:custGeom>
              <a:avLst/>
              <a:gdLst/>
              <a:ahLst/>
              <a:cxnLst/>
              <a:rect l="l" t="t" r="r" b="b"/>
              <a:pathLst>
                <a:path w="25400" h="339725">
                  <a:moveTo>
                    <a:pt x="0" y="339725"/>
                  </a:moveTo>
                  <a:lnTo>
                    <a:pt x="0" y="0"/>
                  </a:lnTo>
                  <a:lnTo>
                    <a:pt x="25400" y="0"/>
                  </a:lnTo>
                  <a:lnTo>
                    <a:pt x="25400" y="339725"/>
                  </a:lnTo>
                  <a:close/>
                </a:path>
              </a:pathLst>
            </a:custGeom>
            <a:solidFill>
              <a:srgbClr val="047E6F"/>
            </a:solidFill>
          </p:spPr>
          <p:txBody>
            <a:bodyPr/>
            <a:lstStyle/>
            <a:p>
              <a:endParaRPr lang="en-US"/>
            </a:p>
          </p:txBody>
        </p:sp>
      </p:grpSp>
      <p:grpSp>
        <p:nvGrpSpPr>
          <p:cNvPr id="109" name="Group 109"/>
          <p:cNvGrpSpPr/>
          <p:nvPr/>
        </p:nvGrpSpPr>
        <p:grpSpPr>
          <a:xfrm>
            <a:off x="11011224" y="5343277"/>
            <a:ext cx="954024" cy="342233"/>
            <a:chOff x="0" y="0"/>
            <a:chExt cx="1272032" cy="456311"/>
          </a:xfrm>
        </p:grpSpPr>
        <p:sp>
          <p:nvSpPr>
            <p:cNvPr id="110" name="Freeform 110"/>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8">
                <a:alphaModFix amt="0"/>
              </a:blip>
              <a:stretch>
                <a:fillRect t="-4205" b="-4202"/>
              </a:stretch>
            </a:blipFill>
          </p:spPr>
          <p:txBody>
            <a:bodyPr/>
            <a:lstStyle/>
            <a:p>
              <a:endParaRPr lang="en-US"/>
            </a:p>
          </p:txBody>
        </p:sp>
      </p:grpSp>
      <p:grpSp>
        <p:nvGrpSpPr>
          <p:cNvPr id="111" name="Group 111"/>
          <p:cNvGrpSpPr/>
          <p:nvPr/>
        </p:nvGrpSpPr>
        <p:grpSpPr>
          <a:xfrm>
            <a:off x="10392185" y="5130889"/>
            <a:ext cx="1080230" cy="342233"/>
            <a:chOff x="0" y="0"/>
            <a:chExt cx="1440307" cy="456311"/>
          </a:xfrm>
        </p:grpSpPr>
        <p:sp>
          <p:nvSpPr>
            <p:cNvPr id="112" name="Freeform 112"/>
            <p:cNvSpPr/>
            <p:nvPr/>
          </p:nvSpPr>
          <p:spPr>
            <a:xfrm>
              <a:off x="0" y="0"/>
              <a:ext cx="1440307" cy="456311"/>
            </a:xfrm>
            <a:custGeom>
              <a:avLst/>
              <a:gdLst/>
              <a:ahLst/>
              <a:cxnLst/>
              <a:rect l="l" t="t" r="r" b="b"/>
              <a:pathLst>
                <a:path w="1440307" h="456311">
                  <a:moveTo>
                    <a:pt x="0" y="0"/>
                  </a:moveTo>
                  <a:lnTo>
                    <a:pt x="1440307" y="0"/>
                  </a:lnTo>
                  <a:lnTo>
                    <a:pt x="1440307" y="456311"/>
                  </a:lnTo>
                  <a:lnTo>
                    <a:pt x="0" y="456311"/>
                  </a:lnTo>
                  <a:close/>
                </a:path>
              </a:pathLst>
            </a:custGeom>
            <a:blipFill>
              <a:blip r:embed="rId8">
                <a:alphaModFix amt="0"/>
              </a:blip>
              <a:stretch>
                <a:fillRect t="-11374" b="-11374"/>
              </a:stretch>
            </a:blipFill>
          </p:spPr>
          <p:txBody>
            <a:bodyPr/>
            <a:lstStyle/>
            <a:p>
              <a:endParaRPr lang="en-US"/>
            </a:p>
          </p:txBody>
        </p:sp>
      </p:grpSp>
      <p:grpSp>
        <p:nvGrpSpPr>
          <p:cNvPr id="113" name="Group 113"/>
          <p:cNvGrpSpPr/>
          <p:nvPr/>
        </p:nvGrpSpPr>
        <p:grpSpPr>
          <a:xfrm>
            <a:off x="810" y="3562"/>
            <a:ext cx="165640" cy="1703832"/>
            <a:chOff x="0" y="0"/>
            <a:chExt cx="220853" cy="2271776"/>
          </a:xfrm>
        </p:grpSpPr>
        <p:sp>
          <p:nvSpPr>
            <p:cNvPr id="114" name="Freeform 114"/>
            <p:cNvSpPr/>
            <p:nvPr/>
          </p:nvSpPr>
          <p:spPr>
            <a:xfrm>
              <a:off x="0" y="0"/>
              <a:ext cx="220853" cy="2271776"/>
            </a:xfrm>
            <a:custGeom>
              <a:avLst/>
              <a:gdLst/>
              <a:ahLst/>
              <a:cxnLst/>
              <a:rect l="l" t="t" r="r" b="b"/>
              <a:pathLst>
                <a:path w="220853" h="2271776">
                  <a:moveTo>
                    <a:pt x="0" y="0"/>
                  </a:moveTo>
                  <a:lnTo>
                    <a:pt x="220853" y="0"/>
                  </a:lnTo>
                  <a:lnTo>
                    <a:pt x="220853" y="2271776"/>
                  </a:lnTo>
                  <a:lnTo>
                    <a:pt x="0" y="2271776"/>
                  </a:lnTo>
                  <a:close/>
                </a:path>
              </a:pathLst>
            </a:custGeom>
            <a:solidFill>
              <a:srgbClr val="047E6F"/>
            </a:solidFill>
          </p:spPr>
          <p:txBody>
            <a:bodyPr/>
            <a:lstStyle/>
            <a:p>
              <a:endParaRPr lang="en-US"/>
            </a:p>
          </p:txBody>
        </p:sp>
      </p:grpSp>
      <p:grpSp>
        <p:nvGrpSpPr>
          <p:cNvPr id="115" name="Group 115"/>
          <p:cNvGrpSpPr/>
          <p:nvPr/>
        </p:nvGrpSpPr>
        <p:grpSpPr>
          <a:xfrm>
            <a:off x="2961824" y="4564799"/>
            <a:ext cx="1799844" cy="1101947"/>
            <a:chOff x="0" y="0"/>
            <a:chExt cx="2399792" cy="1469263"/>
          </a:xfrm>
        </p:grpSpPr>
        <p:sp>
          <p:nvSpPr>
            <p:cNvPr id="116" name="Freeform 116" descr="A group of people cutting a ribbon  AI-generated content may be incorrect."/>
            <p:cNvSpPr/>
            <p:nvPr/>
          </p:nvSpPr>
          <p:spPr>
            <a:xfrm>
              <a:off x="0" y="0"/>
              <a:ext cx="2399792" cy="1469263"/>
            </a:xfrm>
            <a:custGeom>
              <a:avLst/>
              <a:gdLst/>
              <a:ahLst/>
              <a:cxnLst/>
              <a:rect l="l" t="t" r="r" b="b"/>
              <a:pathLst>
                <a:path w="2399792" h="1469263">
                  <a:moveTo>
                    <a:pt x="0" y="0"/>
                  </a:moveTo>
                  <a:lnTo>
                    <a:pt x="2399792" y="0"/>
                  </a:lnTo>
                  <a:lnTo>
                    <a:pt x="2399792" y="1469263"/>
                  </a:lnTo>
                  <a:lnTo>
                    <a:pt x="0" y="1469263"/>
                  </a:lnTo>
                  <a:lnTo>
                    <a:pt x="0" y="0"/>
                  </a:lnTo>
                  <a:close/>
                </a:path>
              </a:pathLst>
            </a:custGeom>
            <a:blipFill>
              <a:blip r:embed="rId12"/>
              <a:stretch>
                <a:fillRect l="-4422" r="-4421"/>
              </a:stretch>
            </a:blipFill>
          </p:spPr>
          <p:txBody>
            <a:bodyPr/>
            <a:lstStyle/>
            <a:p>
              <a:endParaRPr lang="en-US"/>
            </a:p>
          </p:txBody>
        </p:sp>
      </p:grpSp>
      <p:grpSp>
        <p:nvGrpSpPr>
          <p:cNvPr id="117" name="Group 117"/>
          <p:cNvGrpSpPr/>
          <p:nvPr/>
        </p:nvGrpSpPr>
        <p:grpSpPr>
          <a:xfrm>
            <a:off x="4768456" y="2005305"/>
            <a:ext cx="1762706" cy="1076268"/>
            <a:chOff x="0" y="0"/>
            <a:chExt cx="2350275" cy="1435024"/>
          </a:xfrm>
        </p:grpSpPr>
        <p:sp>
          <p:nvSpPr>
            <p:cNvPr id="118" name="Freeform 118"/>
            <p:cNvSpPr/>
            <p:nvPr/>
          </p:nvSpPr>
          <p:spPr>
            <a:xfrm>
              <a:off x="0" y="0"/>
              <a:ext cx="2350262" cy="1434973"/>
            </a:xfrm>
            <a:custGeom>
              <a:avLst/>
              <a:gdLst/>
              <a:ahLst/>
              <a:cxnLst/>
              <a:rect l="l" t="t" r="r" b="b"/>
              <a:pathLst>
                <a:path w="2350262" h="1434973">
                  <a:moveTo>
                    <a:pt x="0" y="0"/>
                  </a:moveTo>
                  <a:lnTo>
                    <a:pt x="2350262" y="0"/>
                  </a:lnTo>
                  <a:lnTo>
                    <a:pt x="2350262" y="1434973"/>
                  </a:lnTo>
                  <a:lnTo>
                    <a:pt x="0" y="1434973"/>
                  </a:lnTo>
                  <a:lnTo>
                    <a:pt x="0" y="0"/>
                  </a:lnTo>
                  <a:close/>
                </a:path>
              </a:pathLst>
            </a:custGeom>
            <a:blipFill>
              <a:blip r:embed="rId13"/>
              <a:stretch>
                <a:fillRect t="-4593" b="-4596"/>
              </a:stretch>
            </a:blipFill>
          </p:spPr>
          <p:txBody>
            <a:bodyPr/>
            <a:lstStyle/>
            <a:p>
              <a:endParaRPr lang="en-US"/>
            </a:p>
          </p:txBody>
        </p:sp>
      </p:grpSp>
      <p:sp>
        <p:nvSpPr>
          <p:cNvPr id="119" name="Freeform 119"/>
          <p:cNvSpPr/>
          <p:nvPr/>
        </p:nvSpPr>
        <p:spPr>
          <a:xfrm>
            <a:off x="7354957" y="6631543"/>
            <a:ext cx="285560" cy="285655"/>
          </a:xfrm>
          <a:custGeom>
            <a:avLst/>
            <a:gdLst/>
            <a:ahLst/>
            <a:cxnLst/>
            <a:rect l="l" t="t" r="r" b="b"/>
            <a:pathLst>
              <a:path w="285560" h="285655">
                <a:moveTo>
                  <a:pt x="0" y="0"/>
                </a:moveTo>
                <a:lnTo>
                  <a:pt x="285560" y="0"/>
                </a:lnTo>
                <a:lnTo>
                  <a:pt x="285560" y="285655"/>
                </a:lnTo>
                <a:lnTo>
                  <a:pt x="0" y="285655"/>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120" name="Group 120"/>
          <p:cNvGrpSpPr/>
          <p:nvPr/>
        </p:nvGrpSpPr>
        <p:grpSpPr>
          <a:xfrm>
            <a:off x="7478687" y="6390037"/>
            <a:ext cx="19050" cy="254794"/>
            <a:chOff x="0" y="0"/>
            <a:chExt cx="25400" cy="339725"/>
          </a:xfrm>
        </p:grpSpPr>
        <p:sp>
          <p:nvSpPr>
            <p:cNvPr id="121" name="Freeform 121"/>
            <p:cNvSpPr/>
            <p:nvPr/>
          </p:nvSpPr>
          <p:spPr>
            <a:xfrm>
              <a:off x="0" y="0"/>
              <a:ext cx="25400" cy="339725"/>
            </a:xfrm>
            <a:custGeom>
              <a:avLst/>
              <a:gdLst/>
              <a:ahLst/>
              <a:cxnLst/>
              <a:rect l="l" t="t" r="r" b="b"/>
              <a:pathLst>
                <a:path w="25400" h="339725">
                  <a:moveTo>
                    <a:pt x="0" y="339725"/>
                  </a:moveTo>
                  <a:lnTo>
                    <a:pt x="0" y="0"/>
                  </a:lnTo>
                  <a:lnTo>
                    <a:pt x="25400" y="0"/>
                  </a:lnTo>
                  <a:lnTo>
                    <a:pt x="25400" y="339725"/>
                  </a:lnTo>
                  <a:close/>
                </a:path>
              </a:pathLst>
            </a:custGeom>
            <a:solidFill>
              <a:srgbClr val="047E6F"/>
            </a:solidFill>
          </p:spPr>
          <p:txBody>
            <a:bodyPr/>
            <a:lstStyle/>
            <a:p>
              <a:endParaRPr lang="en-US"/>
            </a:p>
          </p:txBody>
        </p:sp>
      </p:grpSp>
      <p:sp>
        <p:nvSpPr>
          <p:cNvPr id="122" name="Freeform 122"/>
          <p:cNvSpPr/>
          <p:nvPr/>
        </p:nvSpPr>
        <p:spPr>
          <a:xfrm>
            <a:off x="6564830" y="3754412"/>
            <a:ext cx="1995011" cy="2620070"/>
          </a:xfrm>
          <a:custGeom>
            <a:avLst/>
            <a:gdLst/>
            <a:ahLst/>
            <a:cxnLst/>
            <a:rect l="l" t="t" r="r" b="b"/>
            <a:pathLst>
              <a:path w="1995011" h="2620070">
                <a:moveTo>
                  <a:pt x="0" y="0"/>
                </a:moveTo>
                <a:lnTo>
                  <a:pt x="1995011" y="0"/>
                </a:lnTo>
                <a:lnTo>
                  <a:pt x="1995011" y="2620070"/>
                </a:lnTo>
                <a:lnTo>
                  <a:pt x="0" y="2620070"/>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123" name="Group 123"/>
          <p:cNvGrpSpPr/>
          <p:nvPr/>
        </p:nvGrpSpPr>
        <p:grpSpPr>
          <a:xfrm>
            <a:off x="6957031" y="3754412"/>
            <a:ext cx="1092708" cy="342214"/>
            <a:chOff x="0" y="0"/>
            <a:chExt cx="1456944" cy="456286"/>
          </a:xfrm>
        </p:grpSpPr>
        <p:sp>
          <p:nvSpPr>
            <p:cNvPr id="124" name="Freeform 124"/>
            <p:cNvSpPr/>
            <p:nvPr/>
          </p:nvSpPr>
          <p:spPr>
            <a:xfrm>
              <a:off x="0" y="0"/>
              <a:ext cx="1456944" cy="456311"/>
            </a:xfrm>
            <a:custGeom>
              <a:avLst/>
              <a:gdLst/>
              <a:ahLst/>
              <a:cxnLst/>
              <a:rect l="l" t="t" r="r" b="b"/>
              <a:pathLst>
                <a:path w="1456944" h="456311">
                  <a:moveTo>
                    <a:pt x="0" y="0"/>
                  </a:moveTo>
                  <a:lnTo>
                    <a:pt x="1456944" y="0"/>
                  </a:lnTo>
                  <a:lnTo>
                    <a:pt x="1456944" y="456311"/>
                  </a:lnTo>
                  <a:lnTo>
                    <a:pt x="0" y="456311"/>
                  </a:lnTo>
                  <a:close/>
                </a:path>
              </a:pathLst>
            </a:custGeom>
            <a:blipFill>
              <a:blip r:embed="rId9">
                <a:alphaModFix amt="0"/>
              </a:blip>
              <a:stretch>
                <a:fillRect t="-12173" b="-12165"/>
              </a:stretch>
            </a:blipFill>
          </p:spPr>
          <p:txBody>
            <a:bodyPr/>
            <a:lstStyle/>
            <a:p>
              <a:endParaRPr lang="en-US"/>
            </a:p>
          </p:txBody>
        </p:sp>
      </p:grpSp>
      <p:grpSp>
        <p:nvGrpSpPr>
          <p:cNvPr id="125" name="Group 125"/>
          <p:cNvGrpSpPr/>
          <p:nvPr/>
        </p:nvGrpSpPr>
        <p:grpSpPr>
          <a:xfrm>
            <a:off x="6957031" y="3754412"/>
            <a:ext cx="1092708" cy="342214"/>
            <a:chOff x="0" y="0"/>
            <a:chExt cx="1456944" cy="456286"/>
          </a:xfrm>
        </p:grpSpPr>
        <p:sp>
          <p:nvSpPr>
            <p:cNvPr id="126" name="Freeform 126"/>
            <p:cNvSpPr/>
            <p:nvPr/>
          </p:nvSpPr>
          <p:spPr>
            <a:xfrm>
              <a:off x="0" y="0"/>
              <a:ext cx="1456944" cy="456285"/>
            </a:xfrm>
            <a:custGeom>
              <a:avLst/>
              <a:gdLst/>
              <a:ahLst/>
              <a:cxnLst/>
              <a:rect l="l" t="t" r="r" b="b"/>
              <a:pathLst>
                <a:path w="1456944" h="456285">
                  <a:moveTo>
                    <a:pt x="0" y="0"/>
                  </a:moveTo>
                  <a:lnTo>
                    <a:pt x="1456944" y="0"/>
                  </a:lnTo>
                  <a:lnTo>
                    <a:pt x="1456944" y="456285"/>
                  </a:lnTo>
                  <a:lnTo>
                    <a:pt x="0" y="456285"/>
                  </a:lnTo>
                  <a:close/>
                </a:path>
              </a:pathLst>
            </a:custGeom>
            <a:blipFill>
              <a:blip r:embed="rId10">
                <a:alphaModFix amt="0"/>
              </a:blip>
              <a:stretch>
                <a:fillRect t="-12216" b="-12216"/>
              </a:stretch>
            </a:blipFill>
          </p:spPr>
          <p:txBody>
            <a:bodyPr/>
            <a:lstStyle/>
            <a:p>
              <a:endParaRPr lang="en-US"/>
            </a:p>
          </p:txBody>
        </p:sp>
        <p:sp>
          <p:nvSpPr>
            <p:cNvPr id="127" name="TextBox 127"/>
            <p:cNvSpPr txBox="1"/>
            <p:nvPr/>
          </p:nvSpPr>
          <p:spPr>
            <a:xfrm>
              <a:off x="0" y="0"/>
              <a:ext cx="1456944" cy="456286"/>
            </a:xfrm>
            <a:prstGeom prst="rect">
              <a:avLst/>
            </a:prstGeom>
          </p:spPr>
          <p:txBody>
            <a:bodyPr lIns="0" tIns="0" rIns="0" bIns="0" rtlCol="0" anchor="ctr"/>
            <a:lstStyle/>
            <a:p>
              <a:pPr algn="ctr">
                <a:lnSpc>
                  <a:spcPts val="1438"/>
                </a:lnSpc>
              </a:pPr>
              <a:r>
                <a:rPr lang="en-US" sz="1200" b="1">
                  <a:solidFill>
                    <a:srgbClr val="FFFFFF"/>
                  </a:solidFill>
                  <a:latin typeface="Montserrat Bold"/>
                  <a:ea typeface="Montserrat Bold"/>
                  <a:cs typeface="Montserrat Bold"/>
                  <a:sym typeface="Montserrat Bold"/>
                </a:rPr>
                <a:t>Feb. 2025</a:t>
              </a:r>
            </a:p>
          </p:txBody>
        </p:sp>
      </p:grpSp>
      <p:sp>
        <p:nvSpPr>
          <p:cNvPr id="128" name="TextBox 128"/>
          <p:cNvSpPr txBox="1"/>
          <p:nvPr/>
        </p:nvSpPr>
        <p:spPr>
          <a:xfrm>
            <a:off x="1193140" y="5907681"/>
            <a:ext cx="1661703" cy="538609"/>
          </a:xfrm>
          <a:prstGeom prst="rect">
            <a:avLst/>
          </a:prstGeom>
        </p:spPr>
        <p:txBody>
          <a:bodyPr lIns="0" tIns="0" rIns="0" bIns="0" rtlCol="0" anchor="t">
            <a:spAutoFit/>
          </a:bodyPr>
          <a:lstStyle/>
          <a:p>
            <a:pPr algn="ctr">
              <a:lnSpc>
                <a:spcPts val="1438"/>
              </a:lnSpc>
            </a:pPr>
            <a:r>
              <a:rPr lang="en-US" sz="1200">
                <a:solidFill>
                  <a:srgbClr val="047E6F"/>
                </a:solidFill>
                <a:latin typeface="Montserrat"/>
                <a:ea typeface="Montserrat"/>
                <a:cs typeface="Montserrat"/>
                <a:sym typeface="Montserrat"/>
              </a:rPr>
              <a:t>€250million </a:t>
            </a:r>
            <a:endParaRPr lang="en-US">
              <a:solidFill>
                <a:srgbClr val="000000"/>
              </a:solidFill>
              <a:latin typeface="Calibri"/>
              <a:ea typeface="Calibri"/>
              <a:cs typeface="Calibri"/>
              <a:sym typeface="Montserrat"/>
            </a:endParaRPr>
          </a:p>
          <a:p>
            <a:pPr algn="ctr">
              <a:lnSpc>
                <a:spcPts val="1438"/>
              </a:lnSpc>
            </a:pPr>
            <a:r>
              <a:rPr lang="en-US" sz="1200">
                <a:solidFill>
                  <a:srgbClr val="047E6F"/>
                </a:solidFill>
                <a:latin typeface="Montserrat"/>
                <a:ea typeface="Montserrat"/>
                <a:cs typeface="Montserrat"/>
                <a:sym typeface="Montserrat"/>
              </a:rPr>
              <a:t>raised to fully financed the VIC</a:t>
            </a:r>
            <a:endParaRPr lang="en-US">
              <a:ea typeface="Calibri"/>
              <a:cs typeface="Calibri"/>
            </a:endParaRPr>
          </a:p>
        </p:txBody>
      </p:sp>
      <p:sp>
        <p:nvSpPr>
          <p:cNvPr id="129" name="TextBox 129"/>
          <p:cNvSpPr txBox="1"/>
          <p:nvPr/>
        </p:nvSpPr>
        <p:spPr>
          <a:xfrm>
            <a:off x="1823152" y="8964682"/>
            <a:ext cx="1843112" cy="543179"/>
          </a:xfrm>
          <a:prstGeom prst="rect">
            <a:avLst/>
          </a:prstGeom>
        </p:spPr>
        <p:txBody>
          <a:bodyPr lIns="0" tIns="0" rIns="0" bIns="0" rtlCol="0" anchor="t">
            <a:spAutoFit/>
          </a:bodyPr>
          <a:lstStyle/>
          <a:p>
            <a:pPr algn="ctr">
              <a:lnSpc>
                <a:spcPts val="1438"/>
              </a:lnSpc>
            </a:pPr>
            <a:r>
              <a:rPr lang="en-US" sz="1200">
                <a:solidFill>
                  <a:srgbClr val="047E6F"/>
                </a:solidFill>
                <a:latin typeface="Montserrat"/>
                <a:ea typeface="Montserrat"/>
                <a:cs typeface="Montserrat"/>
                <a:sym typeface="Montserrat"/>
              </a:rPr>
              <a:t>Partenariat stratégique long-terme de 12 GWh avec Renault Group</a:t>
            </a:r>
          </a:p>
        </p:txBody>
      </p:sp>
      <p:grpSp>
        <p:nvGrpSpPr>
          <p:cNvPr id="130" name="Group 130"/>
          <p:cNvGrpSpPr/>
          <p:nvPr/>
        </p:nvGrpSpPr>
        <p:grpSpPr>
          <a:xfrm>
            <a:off x="7228884" y="5729716"/>
            <a:ext cx="716090" cy="19050"/>
            <a:chOff x="0" y="0"/>
            <a:chExt cx="954786" cy="25400"/>
          </a:xfrm>
        </p:grpSpPr>
        <p:sp>
          <p:nvSpPr>
            <p:cNvPr id="131" name="Freeform 131"/>
            <p:cNvSpPr/>
            <p:nvPr/>
          </p:nvSpPr>
          <p:spPr>
            <a:xfrm>
              <a:off x="12700" y="0"/>
              <a:ext cx="929386" cy="25400"/>
            </a:xfrm>
            <a:custGeom>
              <a:avLst/>
              <a:gdLst/>
              <a:ahLst/>
              <a:cxnLst/>
              <a:rect l="l" t="t" r="r" b="b"/>
              <a:pathLst>
                <a:path w="929386" h="25400">
                  <a:moveTo>
                    <a:pt x="0" y="0"/>
                  </a:moveTo>
                  <a:lnTo>
                    <a:pt x="929386" y="0"/>
                  </a:lnTo>
                  <a:lnTo>
                    <a:pt x="929386" y="25400"/>
                  </a:lnTo>
                  <a:lnTo>
                    <a:pt x="0" y="25400"/>
                  </a:lnTo>
                  <a:close/>
                </a:path>
              </a:pathLst>
            </a:custGeom>
            <a:solidFill>
              <a:srgbClr val="BADDD7"/>
            </a:solidFill>
          </p:spPr>
          <p:txBody>
            <a:bodyPr/>
            <a:lstStyle/>
            <a:p>
              <a:endParaRPr lang="en-US"/>
            </a:p>
          </p:txBody>
        </p:sp>
      </p:grpSp>
      <p:grpSp>
        <p:nvGrpSpPr>
          <p:cNvPr id="132" name="Group 132"/>
          <p:cNvGrpSpPr/>
          <p:nvPr/>
        </p:nvGrpSpPr>
        <p:grpSpPr>
          <a:xfrm>
            <a:off x="6661718" y="4066280"/>
            <a:ext cx="1811865" cy="1152049"/>
            <a:chOff x="0" y="0"/>
            <a:chExt cx="2415819" cy="1536065"/>
          </a:xfrm>
        </p:grpSpPr>
        <p:sp>
          <p:nvSpPr>
            <p:cNvPr id="133" name="Freeform 133"/>
            <p:cNvSpPr/>
            <p:nvPr/>
          </p:nvSpPr>
          <p:spPr>
            <a:xfrm>
              <a:off x="0" y="0"/>
              <a:ext cx="2415794" cy="1536065"/>
            </a:xfrm>
            <a:custGeom>
              <a:avLst/>
              <a:gdLst/>
              <a:ahLst/>
              <a:cxnLst/>
              <a:rect l="l" t="t" r="r" b="b"/>
              <a:pathLst>
                <a:path w="2415794" h="1536065">
                  <a:moveTo>
                    <a:pt x="0" y="0"/>
                  </a:moveTo>
                  <a:lnTo>
                    <a:pt x="2415794" y="0"/>
                  </a:lnTo>
                  <a:lnTo>
                    <a:pt x="2415794" y="1536065"/>
                  </a:lnTo>
                  <a:lnTo>
                    <a:pt x="0" y="1536065"/>
                  </a:lnTo>
                  <a:lnTo>
                    <a:pt x="0" y="0"/>
                  </a:lnTo>
                  <a:close/>
                </a:path>
              </a:pathLst>
            </a:custGeom>
            <a:blipFill>
              <a:blip r:embed="rId15"/>
              <a:stretch>
                <a:fillRect t="-1248" r="-1" b="-1248"/>
              </a:stretch>
            </a:blipFill>
          </p:spPr>
          <p:txBody>
            <a:bodyPr/>
            <a:lstStyle/>
            <a:p>
              <a:endParaRPr lang="en-US"/>
            </a:p>
          </p:txBody>
        </p:sp>
      </p:grpSp>
      <p:sp>
        <p:nvSpPr>
          <p:cNvPr id="134" name="Freeform 134"/>
          <p:cNvSpPr/>
          <p:nvPr/>
        </p:nvSpPr>
        <p:spPr>
          <a:xfrm>
            <a:off x="10351446" y="4118600"/>
            <a:ext cx="2013928" cy="2080127"/>
          </a:xfrm>
          <a:custGeom>
            <a:avLst/>
            <a:gdLst/>
            <a:ahLst/>
            <a:cxnLst/>
            <a:rect l="l" t="t" r="r" b="b"/>
            <a:pathLst>
              <a:path w="2013928" h="2080127">
                <a:moveTo>
                  <a:pt x="0" y="0"/>
                </a:moveTo>
                <a:lnTo>
                  <a:pt x="2013928" y="0"/>
                </a:lnTo>
                <a:lnTo>
                  <a:pt x="2013928" y="2080127"/>
                </a:lnTo>
                <a:lnTo>
                  <a:pt x="0" y="2080127"/>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35" name="Group 135"/>
          <p:cNvGrpSpPr/>
          <p:nvPr/>
        </p:nvGrpSpPr>
        <p:grpSpPr>
          <a:xfrm>
            <a:off x="10821648" y="4101379"/>
            <a:ext cx="954005" cy="342214"/>
            <a:chOff x="0" y="0"/>
            <a:chExt cx="1272007" cy="456286"/>
          </a:xfrm>
        </p:grpSpPr>
        <p:sp>
          <p:nvSpPr>
            <p:cNvPr id="136" name="Freeform 136"/>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4"/>
              </a:stretch>
            </a:blipFill>
          </p:spPr>
          <p:txBody>
            <a:bodyPr/>
            <a:lstStyle/>
            <a:p>
              <a:endParaRPr lang="en-US"/>
            </a:p>
          </p:txBody>
        </p:sp>
      </p:grpSp>
      <p:grpSp>
        <p:nvGrpSpPr>
          <p:cNvPr id="140" name="Group 140"/>
          <p:cNvGrpSpPr/>
          <p:nvPr/>
        </p:nvGrpSpPr>
        <p:grpSpPr>
          <a:xfrm>
            <a:off x="10451716" y="4403703"/>
            <a:ext cx="1800939" cy="1094003"/>
            <a:chOff x="0" y="0"/>
            <a:chExt cx="2401252" cy="1458671"/>
          </a:xfrm>
        </p:grpSpPr>
        <p:sp>
          <p:nvSpPr>
            <p:cNvPr id="141" name="Freeform 141"/>
            <p:cNvSpPr/>
            <p:nvPr/>
          </p:nvSpPr>
          <p:spPr>
            <a:xfrm>
              <a:off x="0" y="0"/>
              <a:ext cx="2401316" cy="1458722"/>
            </a:xfrm>
            <a:custGeom>
              <a:avLst/>
              <a:gdLst/>
              <a:ahLst/>
              <a:cxnLst/>
              <a:rect l="l" t="t" r="r" b="b"/>
              <a:pathLst>
                <a:path w="2401316" h="1458722">
                  <a:moveTo>
                    <a:pt x="0" y="0"/>
                  </a:moveTo>
                  <a:lnTo>
                    <a:pt x="2401316" y="0"/>
                  </a:lnTo>
                  <a:lnTo>
                    <a:pt x="2401316" y="1458722"/>
                  </a:lnTo>
                  <a:lnTo>
                    <a:pt x="0" y="1458722"/>
                  </a:lnTo>
                  <a:lnTo>
                    <a:pt x="0" y="0"/>
                  </a:lnTo>
                  <a:close/>
                </a:path>
              </a:pathLst>
            </a:custGeom>
            <a:blipFill>
              <a:blip r:embed="rId17"/>
              <a:stretch>
                <a:fillRect t="-4872" r="2" b="-4869"/>
              </a:stretch>
            </a:blipFill>
          </p:spPr>
          <p:txBody>
            <a:bodyPr/>
            <a:lstStyle/>
            <a:p>
              <a:endParaRPr lang="en-US"/>
            </a:p>
          </p:txBody>
        </p:sp>
      </p:grpSp>
      <p:sp>
        <p:nvSpPr>
          <p:cNvPr id="142" name="Freeform 142"/>
          <p:cNvSpPr/>
          <p:nvPr/>
        </p:nvSpPr>
        <p:spPr>
          <a:xfrm>
            <a:off x="9503816" y="6562392"/>
            <a:ext cx="285560" cy="285655"/>
          </a:xfrm>
          <a:custGeom>
            <a:avLst/>
            <a:gdLst/>
            <a:ahLst/>
            <a:cxnLst/>
            <a:rect l="l" t="t" r="r" b="b"/>
            <a:pathLst>
              <a:path w="285560" h="285655">
                <a:moveTo>
                  <a:pt x="0" y="0"/>
                </a:moveTo>
                <a:lnTo>
                  <a:pt x="285560" y="0"/>
                </a:lnTo>
                <a:lnTo>
                  <a:pt x="285560" y="285654"/>
                </a:lnTo>
                <a:lnTo>
                  <a:pt x="0" y="285654"/>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143" name="Group 143"/>
          <p:cNvGrpSpPr/>
          <p:nvPr/>
        </p:nvGrpSpPr>
        <p:grpSpPr>
          <a:xfrm>
            <a:off x="9158878" y="2630338"/>
            <a:ext cx="1080230" cy="342214"/>
            <a:chOff x="0" y="0"/>
            <a:chExt cx="1440307" cy="456286"/>
          </a:xfrm>
        </p:grpSpPr>
        <p:sp>
          <p:nvSpPr>
            <p:cNvPr id="144" name="Freeform 144"/>
            <p:cNvSpPr/>
            <p:nvPr/>
          </p:nvSpPr>
          <p:spPr>
            <a:xfrm>
              <a:off x="0" y="0"/>
              <a:ext cx="1440307" cy="456311"/>
            </a:xfrm>
            <a:custGeom>
              <a:avLst/>
              <a:gdLst/>
              <a:ahLst/>
              <a:cxnLst/>
              <a:rect l="l" t="t" r="r" b="b"/>
              <a:pathLst>
                <a:path w="1440307" h="456311">
                  <a:moveTo>
                    <a:pt x="0" y="0"/>
                  </a:moveTo>
                  <a:lnTo>
                    <a:pt x="1440307" y="0"/>
                  </a:lnTo>
                  <a:lnTo>
                    <a:pt x="1440307" y="456311"/>
                  </a:lnTo>
                  <a:lnTo>
                    <a:pt x="0" y="456311"/>
                  </a:lnTo>
                  <a:close/>
                </a:path>
              </a:pathLst>
            </a:custGeom>
            <a:blipFill>
              <a:blip r:embed="rId9">
                <a:alphaModFix amt="0"/>
              </a:blip>
              <a:stretch>
                <a:fillRect t="-11463" b="-11455"/>
              </a:stretch>
            </a:blipFill>
          </p:spPr>
          <p:txBody>
            <a:bodyPr/>
            <a:lstStyle/>
            <a:p>
              <a:endParaRPr lang="en-US"/>
            </a:p>
          </p:txBody>
        </p:sp>
      </p:grpSp>
      <p:grpSp>
        <p:nvGrpSpPr>
          <p:cNvPr id="145" name="Group 145"/>
          <p:cNvGrpSpPr/>
          <p:nvPr/>
        </p:nvGrpSpPr>
        <p:grpSpPr>
          <a:xfrm>
            <a:off x="9923174" y="7062559"/>
            <a:ext cx="1080230" cy="342214"/>
            <a:chOff x="0" y="0"/>
            <a:chExt cx="1440307" cy="456286"/>
          </a:xfrm>
        </p:grpSpPr>
        <p:sp>
          <p:nvSpPr>
            <p:cNvPr id="146" name="Freeform 146"/>
            <p:cNvSpPr/>
            <p:nvPr/>
          </p:nvSpPr>
          <p:spPr>
            <a:xfrm>
              <a:off x="0" y="0"/>
              <a:ext cx="1440306" cy="456285"/>
            </a:xfrm>
            <a:custGeom>
              <a:avLst/>
              <a:gdLst/>
              <a:ahLst/>
              <a:cxnLst/>
              <a:rect l="l" t="t" r="r" b="b"/>
              <a:pathLst>
                <a:path w="1440306" h="456285">
                  <a:moveTo>
                    <a:pt x="0" y="0"/>
                  </a:moveTo>
                  <a:lnTo>
                    <a:pt x="1440306" y="0"/>
                  </a:lnTo>
                  <a:lnTo>
                    <a:pt x="1440306" y="456285"/>
                  </a:lnTo>
                  <a:lnTo>
                    <a:pt x="0" y="456285"/>
                  </a:lnTo>
                  <a:close/>
                </a:path>
              </a:pathLst>
            </a:custGeom>
            <a:blipFill>
              <a:blip r:embed="rId10">
                <a:alphaModFix amt="0"/>
              </a:blip>
              <a:stretch>
                <a:fillRect t="-11506" b="-11506"/>
              </a:stretch>
            </a:blipFill>
          </p:spPr>
          <p:txBody>
            <a:bodyPr/>
            <a:lstStyle/>
            <a:p>
              <a:endParaRPr lang="en-US"/>
            </a:p>
          </p:txBody>
        </p:sp>
        <p:sp>
          <p:nvSpPr>
            <p:cNvPr id="147" name="TextBox 147"/>
            <p:cNvSpPr txBox="1"/>
            <p:nvPr/>
          </p:nvSpPr>
          <p:spPr>
            <a:xfrm>
              <a:off x="0" y="0"/>
              <a:ext cx="1440307" cy="456286"/>
            </a:xfrm>
            <a:prstGeom prst="rect">
              <a:avLst/>
            </a:prstGeom>
          </p:spPr>
          <p:txBody>
            <a:bodyPr lIns="0" tIns="0" rIns="0" bIns="0" rtlCol="0" anchor="ctr"/>
            <a:lstStyle/>
            <a:p>
              <a:pPr algn="ctr">
                <a:lnSpc>
                  <a:spcPts val="1438"/>
                </a:lnSpc>
              </a:pPr>
              <a:r>
                <a:rPr lang="en-US" sz="1200" b="1">
                  <a:solidFill>
                    <a:srgbClr val="000000"/>
                  </a:solidFill>
                  <a:latin typeface="Montserrat Bold"/>
                  <a:ea typeface="Montserrat Bold"/>
                  <a:cs typeface="Montserrat Bold"/>
                  <a:sym typeface="Montserrat Bold"/>
                </a:rPr>
                <a:t>Dec. 2025</a:t>
              </a:r>
            </a:p>
          </p:txBody>
        </p:sp>
      </p:grpSp>
      <p:grpSp>
        <p:nvGrpSpPr>
          <p:cNvPr id="148" name="Group 148"/>
          <p:cNvGrpSpPr/>
          <p:nvPr/>
        </p:nvGrpSpPr>
        <p:grpSpPr>
          <a:xfrm>
            <a:off x="13913577" y="4607828"/>
            <a:ext cx="954005" cy="342214"/>
            <a:chOff x="0" y="0"/>
            <a:chExt cx="1272007" cy="456286"/>
          </a:xfrm>
        </p:grpSpPr>
        <p:sp>
          <p:nvSpPr>
            <p:cNvPr id="149" name="Freeform 149"/>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4"/>
              </a:stretch>
            </a:blipFill>
          </p:spPr>
          <p:txBody>
            <a:bodyPr/>
            <a:lstStyle/>
            <a:p>
              <a:endParaRPr lang="en-US"/>
            </a:p>
          </p:txBody>
        </p:sp>
      </p:grpSp>
      <p:grpSp>
        <p:nvGrpSpPr>
          <p:cNvPr id="150" name="Group 150"/>
          <p:cNvGrpSpPr/>
          <p:nvPr/>
        </p:nvGrpSpPr>
        <p:grpSpPr>
          <a:xfrm>
            <a:off x="13916940" y="4221075"/>
            <a:ext cx="1049972" cy="483218"/>
            <a:chOff x="0" y="-188006"/>
            <a:chExt cx="1399963" cy="644292"/>
          </a:xfrm>
        </p:grpSpPr>
        <p:sp>
          <p:nvSpPr>
            <p:cNvPr id="151" name="Freeform 151"/>
            <p:cNvSpPr/>
            <p:nvPr/>
          </p:nvSpPr>
          <p:spPr>
            <a:xfrm>
              <a:off x="0" y="0"/>
              <a:ext cx="1272006" cy="456286"/>
            </a:xfrm>
            <a:custGeom>
              <a:avLst/>
              <a:gdLst/>
              <a:ahLst/>
              <a:cxnLst/>
              <a:rect l="l" t="t" r="r" b="b"/>
              <a:pathLst>
                <a:path w="1272006" h="456286">
                  <a:moveTo>
                    <a:pt x="0" y="0"/>
                  </a:moveTo>
                  <a:lnTo>
                    <a:pt x="1272006" y="0"/>
                  </a:lnTo>
                  <a:lnTo>
                    <a:pt x="1272006" y="456286"/>
                  </a:lnTo>
                  <a:lnTo>
                    <a:pt x="0" y="456286"/>
                  </a:lnTo>
                  <a:close/>
                </a:path>
              </a:pathLst>
            </a:custGeom>
            <a:blipFill>
              <a:blip r:embed="rId10">
                <a:alphaModFix amt="0"/>
              </a:blip>
              <a:stretch>
                <a:fillRect t="-4319" b="-4319"/>
              </a:stretch>
            </a:blipFill>
          </p:spPr>
          <p:txBody>
            <a:bodyPr/>
            <a:lstStyle/>
            <a:p>
              <a:endParaRPr lang="en-US"/>
            </a:p>
          </p:txBody>
        </p:sp>
        <p:sp>
          <p:nvSpPr>
            <p:cNvPr id="152" name="TextBox 152"/>
            <p:cNvSpPr txBox="1"/>
            <p:nvPr/>
          </p:nvSpPr>
          <p:spPr>
            <a:xfrm>
              <a:off x="127956" y="-188006"/>
              <a:ext cx="1272007" cy="408661"/>
            </a:xfrm>
            <a:prstGeom prst="rect">
              <a:avLst/>
            </a:prstGeom>
          </p:spPr>
          <p:txBody>
            <a:bodyPr lIns="0" tIns="0" rIns="0" bIns="0" rtlCol="0" anchor="ctr"/>
            <a:lstStyle/>
            <a:p>
              <a:pPr algn="ctr">
                <a:lnSpc>
                  <a:spcPts val="1438"/>
                </a:lnSpc>
              </a:pPr>
              <a:r>
                <a:rPr lang="en-US" sz="1600" b="1">
                  <a:solidFill>
                    <a:srgbClr val="000000"/>
                  </a:solidFill>
                  <a:latin typeface="Montserrat Bold"/>
                  <a:ea typeface="Montserrat Bold"/>
                  <a:cs typeface="Montserrat Bold"/>
                  <a:sym typeface="Montserrat Bold"/>
                </a:rPr>
                <a:t>Q4 2026</a:t>
              </a:r>
            </a:p>
          </p:txBody>
        </p:sp>
      </p:grpSp>
      <p:sp>
        <p:nvSpPr>
          <p:cNvPr id="153" name="TextBox 153"/>
          <p:cNvSpPr txBox="1"/>
          <p:nvPr/>
        </p:nvSpPr>
        <p:spPr>
          <a:xfrm>
            <a:off x="12763910" y="5522400"/>
            <a:ext cx="1203415" cy="359073"/>
          </a:xfrm>
          <a:prstGeom prst="rect">
            <a:avLst/>
          </a:prstGeom>
        </p:spPr>
        <p:txBody>
          <a:bodyPr wrap="square" lIns="0" tIns="0" rIns="0" bIns="0" rtlCol="0" anchor="t">
            <a:spAutoFit/>
          </a:bodyPr>
          <a:lstStyle>
            <a:defPPr>
              <a:defRPr lang="en-US"/>
            </a:defPPr>
            <a:lvl1pPr algn="ctr">
              <a:lnSpc>
                <a:spcPts val="1438"/>
              </a:lnSpc>
              <a:defRPr sz="1200">
                <a:solidFill>
                  <a:srgbClr val="047E6F"/>
                </a:solidFill>
                <a:latin typeface="Montserrat"/>
                <a:ea typeface="Montserrat"/>
                <a:cs typeface="Montserrat"/>
              </a:defRPr>
            </a:lvl1pPr>
          </a:lstStyle>
          <a:p>
            <a:r>
              <a:rPr lang="en-US" err="1">
                <a:sym typeface="Montserrat Bold"/>
              </a:rPr>
              <a:t>Representativepieces</a:t>
            </a:r>
            <a:r>
              <a:rPr lang="en-US">
                <a:sym typeface="Montserrat Bold"/>
              </a:rPr>
              <a:t> series</a:t>
            </a:r>
            <a:endParaRPr lang="en-US" err="1"/>
          </a:p>
        </p:txBody>
      </p:sp>
      <p:sp>
        <p:nvSpPr>
          <p:cNvPr id="154" name="TextBox 154"/>
          <p:cNvSpPr txBox="1"/>
          <p:nvPr/>
        </p:nvSpPr>
        <p:spPr>
          <a:xfrm>
            <a:off x="15919748" y="4057630"/>
            <a:ext cx="1156973" cy="752604"/>
          </a:xfrm>
          <a:prstGeom prst="rect">
            <a:avLst/>
          </a:prstGeom>
        </p:spPr>
        <p:txBody>
          <a:bodyPr lIns="0" tIns="0" rIns="0" bIns="0" rtlCol="0" anchor="t">
            <a:noAutofit/>
          </a:bodyPr>
          <a:lstStyle/>
          <a:p>
            <a:pPr algn="ctr"/>
            <a:r>
              <a:rPr lang="en-US" sz="1200">
                <a:solidFill>
                  <a:srgbClr val="047E6F"/>
                </a:solidFill>
                <a:latin typeface="Montserrat"/>
                <a:ea typeface="Montserrat"/>
                <a:cs typeface="Montserrat"/>
                <a:sym typeface="Montserrat"/>
              </a:rPr>
              <a:t>Annual production &gt;50GWh/year</a:t>
            </a:r>
            <a:endParaRPr lang="en-US" sz="1200">
              <a:solidFill>
                <a:srgbClr val="047E6F"/>
              </a:solidFill>
              <a:latin typeface="Montserrat"/>
              <a:ea typeface="Montserrat"/>
              <a:cs typeface="Montserrat"/>
            </a:endParaRPr>
          </a:p>
        </p:txBody>
      </p:sp>
      <p:sp>
        <p:nvSpPr>
          <p:cNvPr id="155" name="TextBox 155"/>
          <p:cNvSpPr txBox="1"/>
          <p:nvPr/>
        </p:nvSpPr>
        <p:spPr>
          <a:xfrm>
            <a:off x="693335" y="186566"/>
            <a:ext cx="9989725" cy="1436291"/>
          </a:xfrm>
          <a:prstGeom prst="rect">
            <a:avLst/>
          </a:prstGeom>
        </p:spPr>
        <p:txBody>
          <a:bodyPr lIns="0" tIns="0" rIns="0" bIns="0" rtlCol="0" anchor="t">
            <a:spAutoFit/>
          </a:bodyPr>
          <a:lstStyle/>
          <a:p>
            <a:pPr>
              <a:lnSpc>
                <a:spcPts val="6796"/>
              </a:lnSpc>
            </a:pPr>
            <a:r>
              <a:rPr lang="en-US" sz="4700" b="1">
                <a:solidFill>
                  <a:srgbClr val="047E6F"/>
                </a:solidFill>
                <a:latin typeface="Montserrat Bold"/>
                <a:ea typeface="Montserrat Bold"/>
                <a:cs typeface="Montserrat Bold"/>
                <a:sym typeface="Montserrat Bold"/>
              </a:rPr>
              <a:t>THE VERKOR ADVENTURE</a:t>
            </a:r>
          </a:p>
          <a:p>
            <a:pPr algn="l">
              <a:lnSpc>
                <a:spcPts val="4440"/>
              </a:lnSpc>
            </a:pPr>
            <a:r>
              <a:rPr lang="en-US" sz="4400">
                <a:solidFill>
                  <a:srgbClr val="000000"/>
                </a:solidFill>
                <a:latin typeface="Montserrat"/>
                <a:ea typeface="Montserrat"/>
                <a:cs typeface="Montserrat"/>
                <a:sym typeface="Montserrat"/>
              </a:rPr>
              <a:t>SINCE 2020</a:t>
            </a:r>
          </a:p>
        </p:txBody>
      </p:sp>
      <p:sp>
        <p:nvSpPr>
          <p:cNvPr id="156" name="TextBox 156"/>
          <p:cNvSpPr txBox="1"/>
          <p:nvPr/>
        </p:nvSpPr>
        <p:spPr>
          <a:xfrm rot="16198980">
            <a:off x="15970996" y="6254601"/>
            <a:ext cx="3852539" cy="255839"/>
          </a:xfrm>
          <a:prstGeom prst="rect">
            <a:avLst/>
          </a:prstGeom>
        </p:spPr>
        <p:txBody>
          <a:bodyPr lIns="0" tIns="0" rIns="0" bIns="0" rtlCol="0" anchor="t">
            <a:spAutoFit/>
          </a:bodyPr>
          <a:lstStyle/>
          <a:p>
            <a:pPr>
              <a:lnSpc>
                <a:spcPts val="2055"/>
              </a:lnSpc>
            </a:pPr>
            <a:r>
              <a:rPr lang="en-US" sz="1700">
                <a:solidFill>
                  <a:srgbClr val="D5D5D5"/>
                </a:solidFill>
                <a:latin typeface="Montserrat"/>
                <a:ea typeface="Montserrat"/>
                <a:cs typeface="Montserrat"/>
                <a:sym typeface="Montserrat"/>
              </a:rPr>
              <a:t>VERKOR ADVENTURE</a:t>
            </a:r>
          </a:p>
        </p:txBody>
      </p:sp>
      <p:sp>
        <p:nvSpPr>
          <p:cNvPr id="157" name="TextBox 157"/>
          <p:cNvSpPr txBox="1"/>
          <p:nvPr/>
        </p:nvSpPr>
        <p:spPr>
          <a:xfrm>
            <a:off x="99527" y="6098696"/>
            <a:ext cx="1176909" cy="362074"/>
          </a:xfrm>
          <a:prstGeom prst="rect">
            <a:avLst/>
          </a:prstGeom>
        </p:spPr>
        <p:txBody>
          <a:bodyPr lIns="0" tIns="0" rIns="0" bIns="0" rtlCol="0" anchor="t">
            <a:spAutoFit/>
          </a:bodyPr>
          <a:lstStyle/>
          <a:p>
            <a:pPr algn="ctr">
              <a:lnSpc>
                <a:spcPts val="1438"/>
              </a:lnSpc>
            </a:pPr>
            <a:r>
              <a:rPr lang="en-US" sz="1200">
                <a:solidFill>
                  <a:srgbClr val="047E6F"/>
                </a:solidFill>
                <a:latin typeface="Montserrat"/>
                <a:ea typeface="Montserrat"/>
                <a:cs typeface="Montserrat"/>
                <a:sym typeface="Montserrat"/>
              </a:rPr>
              <a:t>Creation of </a:t>
            </a:r>
            <a:r>
              <a:rPr lang="en-US" sz="1200" err="1">
                <a:solidFill>
                  <a:srgbClr val="047E6F"/>
                </a:solidFill>
                <a:latin typeface="Montserrat"/>
                <a:ea typeface="Montserrat"/>
                <a:cs typeface="Montserrat"/>
                <a:sym typeface="Montserrat"/>
              </a:rPr>
              <a:t>Verkor</a:t>
            </a:r>
            <a:endParaRPr lang="en-US" sz="1200" err="1">
              <a:solidFill>
                <a:srgbClr val="047E6F"/>
              </a:solidFill>
              <a:latin typeface="Montserrat"/>
              <a:ea typeface="Montserrat"/>
              <a:cs typeface="Montserrat"/>
            </a:endParaRPr>
          </a:p>
        </p:txBody>
      </p:sp>
      <p:sp>
        <p:nvSpPr>
          <p:cNvPr id="158" name="TextBox 158"/>
          <p:cNvSpPr txBox="1"/>
          <p:nvPr/>
        </p:nvSpPr>
        <p:spPr>
          <a:xfrm>
            <a:off x="554479" y="7676569"/>
            <a:ext cx="1573082" cy="359073"/>
          </a:xfrm>
          <a:prstGeom prst="rect">
            <a:avLst/>
          </a:prstGeom>
        </p:spPr>
        <p:txBody>
          <a:bodyPr lIns="0" tIns="0" rIns="0" bIns="0" rtlCol="0" anchor="t">
            <a:spAutoFit/>
          </a:bodyPr>
          <a:lstStyle/>
          <a:p>
            <a:pPr algn="ctr">
              <a:lnSpc>
                <a:spcPts val="1438"/>
              </a:lnSpc>
            </a:pPr>
            <a:r>
              <a:rPr lang="en-US" sz="1200">
                <a:solidFill>
                  <a:srgbClr val="047E6F"/>
                </a:solidFill>
                <a:latin typeface="Montserrat"/>
                <a:ea typeface="+mn-lt"/>
                <a:cs typeface="+mn-lt"/>
                <a:sym typeface="Montserrat"/>
              </a:rPr>
              <a:t>Partnership with Renault Group</a:t>
            </a:r>
            <a:endParaRPr lang="en-US">
              <a:latin typeface="Montserrat"/>
            </a:endParaRPr>
          </a:p>
        </p:txBody>
      </p:sp>
      <p:sp>
        <p:nvSpPr>
          <p:cNvPr id="159" name="TextBox 159"/>
          <p:cNvSpPr txBox="1"/>
          <p:nvPr/>
        </p:nvSpPr>
        <p:spPr>
          <a:xfrm>
            <a:off x="2925905" y="5764749"/>
            <a:ext cx="1843221" cy="538609"/>
          </a:xfrm>
          <a:prstGeom prst="rect">
            <a:avLst/>
          </a:prstGeom>
        </p:spPr>
        <p:txBody>
          <a:bodyPr lIns="0" tIns="0" rIns="0" bIns="0" rtlCol="0" anchor="t">
            <a:spAutoFit/>
          </a:bodyPr>
          <a:lstStyle/>
          <a:p>
            <a:pPr algn="ctr">
              <a:lnSpc>
                <a:spcPts val="1438"/>
              </a:lnSpc>
            </a:pPr>
            <a:r>
              <a:rPr lang="en-US" sz="1200">
                <a:solidFill>
                  <a:srgbClr val="FFFFFF"/>
                </a:solidFill>
                <a:latin typeface="Montserrat"/>
                <a:ea typeface="Montserrat"/>
                <a:cs typeface="Montserrat"/>
                <a:sym typeface="Montserrat"/>
              </a:rPr>
              <a:t>Inauguration of the VIC pilot line</a:t>
            </a:r>
            <a:endParaRPr lang="en-US" sz="1200">
              <a:solidFill>
                <a:srgbClr val="FFFFFF"/>
              </a:solidFill>
              <a:latin typeface="Montserrat"/>
              <a:ea typeface="Montserrat"/>
              <a:cs typeface="Montserrat"/>
            </a:endParaRPr>
          </a:p>
          <a:p>
            <a:pPr algn="ctr">
              <a:lnSpc>
                <a:spcPts val="1438"/>
              </a:lnSpc>
            </a:pPr>
            <a:r>
              <a:rPr lang="en-US" sz="1200" b="1">
                <a:solidFill>
                  <a:srgbClr val="FFFFFF"/>
                </a:solidFill>
                <a:latin typeface="Montserrat Bold"/>
                <a:ea typeface="Montserrat Bold"/>
                <a:cs typeface="Montserrat Bold"/>
                <a:sym typeface="Montserrat Bold"/>
              </a:rPr>
              <a:t>First production site</a:t>
            </a:r>
          </a:p>
        </p:txBody>
      </p:sp>
      <p:sp>
        <p:nvSpPr>
          <p:cNvPr id="160" name="TextBox 160"/>
          <p:cNvSpPr txBox="1"/>
          <p:nvPr/>
        </p:nvSpPr>
        <p:spPr>
          <a:xfrm>
            <a:off x="3277530" y="7541609"/>
            <a:ext cx="1472498" cy="733385"/>
          </a:xfrm>
          <a:prstGeom prst="rect">
            <a:avLst/>
          </a:prstGeom>
        </p:spPr>
        <p:txBody>
          <a:bodyPr wrap="square" lIns="0" tIns="0" rIns="0" bIns="0" rtlCol="0" anchor="t">
            <a:spAutoFit/>
          </a:bodyPr>
          <a:lstStyle/>
          <a:p>
            <a:pPr algn="ctr">
              <a:lnSpc>
                <a:spcPts val="1438"/>
              </a:lnSpc>
            </a:pPr>
            <a:r>
              <a:rPr lang="en-US" sz="1200">
                <a:solidFill>
                  <a:srgbClr val="047E6F"/>
                </a:solidFill>
                <a:latin typeface="Montserrat"/>
                <a:ea typeface="Montserrat"/>
                <a:cs typeface="Montserrat"/>
                <a:sym typeface="Montserrat"/>
              </a:rPr>
              <a:t>€800 million in capital raised from leading investors, led by Macquarie</a:t>
            </a:r>
            <a:endParaRPr lang="en-US" sz="1200">
              <a:solidFill>
                <a:srgbClr val="047E6F"/>
              </a:solidFill>
              <a:latin typeface="Montserrat"/>
              <a:ea typeface="Montserrat"/>
              <a:cs typeface="Montserrat"/>
            </a:endParaRPr>
          </a:p>
        </p:txBody>
      </p:sp>
      <p:sp>
        <p:nvSpPr>
          <p:cNvPr id="161" name="TextBox 161"/>
          <p:cNvSpPr txBox="1"/>
          <p:nvPr/>
        </p:nvSpPr>
        <p:spPr>
          <a:xfrm>
            <a:off x="4253357" y="8855413"/>
            <a:ext cx="1805553" cy="538609"/>
          </a:xfrm>
          <a:prstGeom prst="rect">
            <a:avLst/>
          </a:prstGeom>
        </p:spPr>
        <p:txBody>
          <a:bodyPr lIns="0" tIns="0" rIns="0" bIns="0" rtlCol="0" anchor="t">
            <a:spAutoFit/>
          </a:bodyPr>
          <a:lstStyle/>
          <a:p>
            <a:pPr algn="ctr">
              <a:lnSpc>
                <a:spcPts val="1438"/>
              </a:lnSpc>
            </a:pPr>
            <a:r>
              <a:rPr lang="en-US" sz="1200">
                <a:solidFill>
                  <a:srgbClr val="047E6F"/>
                </a:solidFill>
                <a:latin typeface="Montserrat"/>
                <a:ea typeface="Montserrat"/>
                <a:cs typeface="Montserrat"/>
                <a:sym typeface="Montserrat"/>
              </a:rPr>
              <a:t>€659 million in grants obtained from the European Commission</a:t>
            </a:r>
            <a:endParaRPr lang="en-US" sz="1200" err="1">
              <a:solidFill>
                <a:srgbClr val="047E6F"/>
              </a:solidFill>
              <a:latin typeface="Montserrat"/>
              <a:ea typeface="Montserrat"/>
              <a:cs typeface="Montserrat"/>
            </a:endParaRPr>
          </a:p>
        </p:txBody>
      </p:sp>
      <p:sp>
        <p:nvSpPr>
          <p:cNvPr id="162" name="TextBox 162"/>
          <p:cNvSpPr txBox="1"/>
          <p:nvPr/>
        </p:nvSpPr>
        <p:spPr>
          <a:xfrm>
            <a:off x="4725784" y="3148821"/>
            <a:ext cx="1869596" cy="538609"/>
          </a:xfrm>
          <a:prstGeom prst="rect">
            <a:avLst/>
          </a:prstGeom>
        </p:spPr>
        <p:txBody>
          <a:bodyPr wrap="square" lIns="0" tIns="0" rIns="0" bIns="0" rtlCol="0" anchor="t">
            <a:spAutoFit/>
          </a:bodyPr>
          <a:lstStyle/>
          <a:p>
            <a:pPr algn="ctr">
              <a:lnSpc>
                <a:spcPts val="1438"/>
              </a:lnSpc>
            </a:pPr>
            <a:r>
              <a:rPr lang="en-US" sz="1200" b="1">
                <a:solidFill>
                  <a:srgbClr val="FFFFFF"/>
                </a:solidFill>
                <a:latin typeface="Montserrat Bold"/>
                <a:ea typeface="Montserrat Bold"/>
                <a:cs typeface="Montserrat Bold"/>
                <a:sym typeface="Montserrat Bold"/>
              </a:rPr>
              <a:t>Laying of the foundation stone of </a:t>
            </a:r>
            <a:r>
              <a:rPr lang="en-US" sz="1200" b="1" err="1">
                <a:solidFill>
                  <a:srgbClr val="FFFFFF"/>
                </a:solidFill>
                <a:latin typeface="Montserrat Bold"/>
                <a:ea typeface="Montserrat Bold"/>
                <a:cs typeface="Montserrat Bold"/>
                <a:sym typeface="Montserrat Bold"/>
              </a:rPr>
              <a:t>th</a:t>
            </a:r>
            <a:r>
              <a:rPr lang="en-US" sz="1200" b="1">
                <a:solidFill>
                  <a:srgbClr val="FFFFFF"/>
                </a:solidFill>
                <a:latin typeface="Montserrat Bold"/>
                <a:ea typeface="Montserrat Bold"/>
                <a:cs typeface="Montserrat Bold"/>
                <a:sym typeface="Montserrat Bold"/>
              </a:rPr>
              <a:t>e Gigafactory</a:t>
            </a:r>
            <a:endParaRPr lang="en-US" sz="1200" b="1">
              <a:solidFill>
                <a:srgbClr val="FFFFFF"/>
              </a:solidFill>
              <a:latin typeface="Montserrat Bold"/>
              <a:ea typeface="Montserrat Bold"/>
              <a:cs typeface="Montserrat Bold"/>
            </a:endParaRPr>
          </a:p>
        </p:txBody>
      </p:sp>
      <p:sp>
        <p:nvSpPr>
          <p:cNvPr id="163" name="TextBox 163"/>
          <p:cNvSpPr txBox="1"/>
          <p:nvPr/>
        </p:nvSpPr>
        <p:spPr>
          <a:xfrm>
            <a:off x="5342287" y="7509158"/>
            <a:ext cx="1906810" cy="538609"/>
          </a:xfrm>
          <a:prstGeom prst="rect">
            <a:avLst/>
          </a:prstGeom>
        </p:spPr>
        <p:txBody>
          <a:bodyPr lIns="0" tIns="0" rIns="0" bIns="0" rtlCol="0" anchor="t">
            <a:spAutoFit/>
          </a:bodyPr>
          <a:lstStyle/>
          <a:p>
            <a:pPr algn="ctr">
              <a:lnSpc>
                <a:spcPts val="1438"/>
              </a:lnSpc>
            </a:pPr>
            <a:r>
              <a:rPr lang="en-US" sz="1200" err="1">
                <a:solidFill>
                  <a:srgbClr val="277E6F"/>
                </a:solidFill>
                <a:latin typeface="Montserrat"/>
                <a:ea typeface="Montserrat"/>
                <a:cs typeface="Montserrat"/>
                <a:sym typeface="Montserrat"/>
              </a:rPr>
              <a:t>Verkor</a:t>
            </a:r>
            <a:r>
              <a:rPr lang="en-US" sz="1200">
                <a:solidFill>
                  <a:srgbClr val="277E6F"/>
                </a:solidFill>
                <a:latin typeface="Montserrat"/>
                <a:ea typeface="Montserrat"/>
                <a:cs typeface="Montserrat"/>
                <a:sym typeface="Montserrat"/>
              </a:rPr>
              <a:t> secures over €1.3 billion in </a:t>
            </a:r>
            <a:r>
              <a:rPr lang="en-US" sz="1200" err="1">
                <a:solidFill>
                  <a:srgbClr val="277E6F"/>
                </a:solidFill>
                <a:latin typeface="Montserrat"/>
                <a:ea typeface="Montserrat"/>
                <a:cs typeface="Montserrat"/>
                <a:sym typeface="Montserrat"/>
              </a:rPr>
              <a:t>gree</a:t>
            </a:r>
            <a:r>
              <a:rPr lang="en-US" sz="1200">
                <a:solidFill>
                  <a:srgbClr val="277E6F"/>
                </a:solidFill>
                <a:latin typeface="Montserrat"/>
                <a:ea typeface="Montserrat"/>
                <a:cs typeface="Montserrat"/>
                <a:sym typeface="Montserrat"/>
              </a:rPr>
              <a:t>n loan financing </a:t>
            </a:r>
            <a:endParaRPr lang="en-US"/>
          </a:p>
        </p:txBody>
      </p:sp>
      <p:sp>
        <p:nvSpPr>
          <p:cNvPr id="164" name="TextBox 164"/>
          <p:cNvSpPr txBox="1"/>
          <p:nvPr/>
        </p:nvSpPr>
        <p:spPr>
          <a:xfrm>
            <a:off x="10466022" y="5583212"/>
            <a:ext cx="1720710" cy="538609"/>
          </a:xfrm>
          <a:prstGeom prst="rect">
            <a:avLst/>
          </a:prstGeom>
        </p:spPr>
        <p:txBody>
          <a:bodyPr wrap="square" lIns="0" tIns="0" rIns="0" bIns="0" rtlCol="0" anchor="t">
            <a:spAutoFit/>
          </a:bodyPr>
          <a:lstStyle/>
          <a:p>
            <a:pPr algn="ctr">
              <a:lnSpc>
                <a:spcPts val="1438"/>
              </a:lnSpc>
            </a:pPr>
            <a:r>
              <a:rPr lang="en-US" sz="1200" b="1">
                <a:solidFill>
                  <a:srgbClr val="FFFFFF"/>
                </a:solidFill>
                <a:latin typeface="Montserrat Bold"/>
                <a:ea typeface="+mn-lt"/>
                <a:cs typeface="+mn-lt"/>
                <a:sym typeface="Montserrat Bold"/>
              </a:rPr>
              <a:t>Inauguration of </a:t>
            </a:r>
            <a:r>
              <a:rPr lang="en-US" sz="1200" b="1">
                <a:solidFill>
                  <a:srgbClr val="FFFFFF"/>
                </a:solidFill>
                <a:latin typeface="Montserrat Bold"/>
                <a:ea typeface="Calibri"/>
                <a:cs typeface="Calibri"/>
                <a:sym typeface="Montserrat Bold"/>
              </a:rPr>
              <a:t>the Gigafactory in</a:t>
            </a:r>
            <a:r>
              <a:rPr lang="en-US" sz="1200" b="1">
                <a:solidFill>
                  <a:srgbClr val="FFFFFF"/>
                </a:solidFill>
                <a:latin typeface="Montserrat Bold"/>
                <a:ea typeface="Montserrat Bold"/>
                <a:cs typeface="Montserrat Bold"/>
                <a:sym typeface="Montserrat Bold"/>
              </a:rPr>
              <a:t> Dunkirk</a:t>
            </a:r>
            <a:endParaRPr lang="en-US"/>
          </a:p>
        </p:txBody>
      </p:sp>
      <p:sp>
        <p:nvSpPr>
          <p:cNvPr id="165" name="TextBox 165"/>
          <p:cNvSpPr txBox="1"/>
          <p:nvPr/>
        </p:nvSpPr>
        <p:spPr>
          <a:xfrm>
            <a:off x="6665319" y="5329542"/>
            <a:ext cx="1843221" cy="362074"/>
          </a:xfrm>
          <a:prstGeom prst="rect">
            <a:avLst/>
          </a:prstGeom>
        </p:spPr>
        <p:txBody>
          <a:bodyPr lIns="0" tIns="0" rIns="0" bIns="0" rtlCol="0" anchor="t">
            <a:spAutoFit/>
          </a:bodyPr>
          <a:lstStyle/>
          <a:p>
            <a:pPr algn="ctr">
              <a:lnSpc>
                <a:spcPts val="1438"/>
              </a:lnSpc>
            </a:pPr>
            <a:r>
              <a:rPr lang="en-US" sz="1200">
                <a:solidFill>
                  <a:srgbClr val="FFFFFF"/>
                </a:solidFill>
                <a:latin typeface="Montserrat"/>
                <a:ea typeface="Montserrat"/>
                <a:cs typeface="Montserrat"/>
                <a:sym typeface="Montserrat"/>
              </a:rPr>
              <a:t>Production of  </a:t>
            </a:r>
          </a:p>
          <a:p>
            <a:pPr algn="ctr">
              <a:lnSpc>
                <a:spcPts val="1438"/>
              </a:lnSpc>
            </a:pPr>
            <a:r>
              <a:rPr lang="en-US" sz="1200">
                <a:solidFill>
                  <a:srgbClr val="FFFFFF"/>
                </a:solidFill>
                <a:latin typeface="Montserrat"/>
                <a:ea typeface="Montserrat"/>
                <a:cs typeface="Montserrat"/>
                <a:sym typeface="Montserrat"/>
              </a:rPr>
              <a:t>C- Sample at the VIC</a:t>
            </a:r>
          </a:p>
        </p:txBody>
      </p:sp>
      <p:sp>
        <p:nvSpPr>
          <p:cNvPr id="166" name="TextBox 166"/>
          <p:cNvSpPr txBox="1"/>
          <p:nvPr/>
        </p:nvSpPr>
        <p:spPr>
          <a:xfrm>
            <a:off x="6588639" y="5839654"/>
            <a:ext cx="1919901" cy="359073"/>
          </a:xfrm>
          <a:prstGeom prst="rect">
            <a:avLst/>
          </a:prstGeom>
        </p:spPr>
        <p:txBody>
          <a:bodyPr wrap="square" lIns="0" tIns="0" rIns="0" bIns="0" rtlCol="0" anchor="t">
            <a:spAutoFit/>
          </a:bodyPr>
          <a:lstStyle/>
          <a:p>
            <a:pPr algn="ctr">
              <a:lnSpc>
                <a:spcPts val="1438"/>
              </a:lnSpc>
            </a:pPr>
            <a:r>
              <a:rPr lang="en-US" sz="1200" b="1">
                <a:solidFill>
                  <a:srgbClr val="FFFFFF"/>
                </a:solidFill>
                <a:latin typeface="Montserrat"/>
                <a:ea typeface="Montserrat"/>
                <a:cs typeface="Montserrat"/>
                <a:sym typeface="Montserrat"/>
              </a:rPr>
              <a:t>Module production at the Gigafactory</a:t>
            </a:r>
          </a:p>
        </p:txBody>
      </p:sp>
      <p:sp>
        <p:nvSpPr>
          <p:cNvPr id="167" name="TextBox 167"/>
          <p:cNvSpPr txBox="1"/>
          <p:nvPr/>
        </p:nvSpPr>
        <p:spPr>
          <a:xfrm>
            <a:off x="9503740" y="7352528"/>
            <a:ext cx="2043151" cy="718145"/>
          </a:xfrm>
          <a:prstGeom prst="rect">
            <a:avLst/>
          </a:prstGeom>
        </p:spPr>
        <p:txBody>
          <a:bodyPr lIns="0" tIns="0" rIns="0" bIns="0" rtlCol="0" anchor="t">
            <a:spAutoFit/>
          </a:bodyPr>
          <a:lstStyle/>
          <a:p>
            <a:pPr algn="ctr">
              <a:lnSpc>
                <a:spcPts val="1438"/>
              </a:lnSpc>
            </a:pPr>
            <a:r>
              <a:rPr lang="en-US" sz="1200" err="1">
                <a:solidFill>
                  <a:srgbClr val="047E6F"/>
                </a:solidFill>
                <a:latin typeface="Montserrat"/>
                <a:ea typeface="Montserrat"/>
                <a:cs typeface="Montserrat"/>
                <a:sym typeface="Montserrat"/>
              </a:rPr>
              <a:t>Verkor</a:t>
            </a:r>
            <a:r>
              <a:rPr lang="en-US" sz="1200">
                <a:solidFill>
                  <a:srgbClr val="047E6F"/>
                </a:solidFill>
                <a:latin typeface="Montserrat"/>
                <a:ea typeface="Montserrat"/>
                <a:cs typeface="Montserrat"/>
                <a:sym typeface="Montserrat"/>
              </a:rPr>
              <a:t> and EDF sign a </a:t>
            </a:r>
            <a:endParaRPr lang="en-US">
              <a:sym typeface="Montserrat"/>
            </a:endParaRPr>
          </a:p>
          <a:p>
            <a:pPr algn="ctr">
              <a:lnSpc>
                <a:spcPts val="1438"/>
              </a:lnSpc>
            </a:pPr>
            <a:r>
              <a:rPr lang="en-US" sz="1200">
                <a:solidFill>
                  <a:srgbClr val="047E6F"/>
                </a:solidFill>
                <a:latin typeface="Montserrat"/>
                <a:ea typeface="Montserrat"/>
                <a:cs typeface="Montserrat"/>
                <a:sym typeface="Montserrat"/>
              </a:rPr>
              <a:t>12-year industrial partnership to promote low-carbon electricity</a:t>
            </a:r>
            <a:endParaRPr lang="en-US"/>
          </a:p>
        </p:txBody>
      </p:sp>
      <p:sp>
        <p:nvSpPr>
          <p:cNvPr id="168" name="TextBox 168"/>
          <p:cNvSpPr txBox="1"/>
          <p:nvPr/>
        </p:nvSpPr>
        <p:spPr>
          <a:xfrm>
            <a:off x="13654123" y="4545397"/>
            <a:ext cx="1535620" cy="359073"/>
          </a:xfrm>
          <a:prstGeom prst="rect">
            <a:avLst/>
          </a:prstGeom>
        </p:spPr>
        <p:txBody>
          <a:bodyPr wrap="square" lIns="0" tIns="0" rIns="0" bIns="0" rtlCol="0" anchor="t">
            <a:spAutoFit/>
          </a:bodyPr>
          <a:lstStyle>
            <a:defPPr>
              <a:defRPr lang="en-US"/>
            </a:defPPr>
            <a:lvl1pPr algn="ctr">
              <a:lnSpc>
                <a:spcPts val="1438"/>
              </a:lnSpc>
              <a:defRPr sz="1200">
                <a:solidFill>
                  <a:srgbClr val="047E6F"/>
                </a:solidFill>
                <a:latin typeface="Montserrat"/>
                <a:ea typeface="Montserrat"/>
                <a:cs typeface="Montserrat"/>
              </a:defRPr>
            </a:lvl1pPr>
          </a:lstStyle>
          <a:p>
            <a:r>
              <a:rPr lang="fr-FR" b="1">
                <a:sym typeface="Montserrat Bold"/>
              </a:rPr>
              <a:t>Start of production (SOP)</a:t>
            </a:r>
          </a:p>
        </p:txBody>
      </p:sp>
      <p:sp>
        <p:nvSpPr>
          <p:cNvPr id="169" name="Freeform 169"/>
          <p:cNvSpPr/>
          <p:nvPr/>
        </p:nvSpPr>
        <p:spPr>
          <a:xfrm>
            <a:off x="10336301" y="6530750"/>
            <a:ext cx="285560" cy="285655"/>
          </a:xfrm>
          <a:custGeom>
            <a:avLst/>
            <a:gdLst/>
            <a:ahLst/>
            <a:cxnLst/>
            <a:rect l="l" t="t" r="r" b="b"/>
            <a:pathLst>
              <a:path w="285560" h="285655">
                <a:moveTo>
                  <a:pt x="0" y="0"/>
                </a:moveTo>
                <a:lnTo>
                  <a:pt x="285560" y="0"/>
                </a:lnTo>
                <a:lnTo>
                  <a:pt x="285560" y="285654"/>
                </a:lnTo>
                <a:lnTo>
                  <a:pt x="0" y="285654"/>
                </a:lnTo>
                <a:lnTo>
                  <a:pt x="0" y="0"/>
                </a:lnTo>
                <a:close/>
              </a:path>
            </a:pathLst>
          </a:custGeom>
          <a:blipFill>
            <a:blip>
              <a:extLst>
                <a:ext uri="{96DAC541-7B7A-43D3-8B79-37D633B846F1}">
                  <asvg:svgBlip xmlns:asvg="http://schemas.microsoft.com/office/drawing/2016/SVG/main" r:embed="rId11"/>
                </a:ext>
              </a:extLst>
            </a:blip>
            <a:stretch>
              <a:fillRect l="-16" r="-16"/>
            </a:stretch>
          </a:blipFill>
        </p:spPr>
        <p:txBody>
          <a:bodyPr/>
          <a:lstStyle/>
          <a:p>
            <a:endParaRPr lang="en-US"/>
          </a:p>
        </p:txBody>
      </p:sp>
      <p:grpSp>
        <p:nvGrpSpPr>
          <p:cNvPr id="170" name="Group 170"/>
          <p:cNvGrpSpPr/>
          <p:nvPr/>
        </p:nvGrpSpPr>
        <p:grpSpPr>
          <a:xfrm>
            <a:off x="10460031" y="6812471"/>
            <a:ext cx="19050" cy="254794"/>
            <a:chOff x="0" y="0"/>
            <a:chExt cx="25400" cy="339725"/>
          </a:xfrm>
        </p:grpSpPr>
        <p:sp>
          <p:nvSpPr>
            <p:cNvPr id="171" name="Freeform 171"/>
            <p:cNvSpPr/>
            <p:nvPr/>
          </p:nvSpPr>
          <p:spPr>
            <a:xfrm>
              <a:off x="0" y="0"/>
              <a:ext cx="25400" cy="339725"/>
            </a:xfrm>
            <a:custGeom>
              <a:avLst/>
              <a:gdLst/>
              <a:ahLst/>
              <a:cxnLst/>
              <a:rect l="l" t="t" r="r" b="b"/>
              <a:pathLst>
                <a:path w="25400" h="339725">
                  <a:moveTo>
                    <a:pt x="0" y="339725"/>
                  </a:moveTo>
                  <a:lnTo>
                    <a:pt x="0" y="0"/>
                  </a:lnTo>
                  <a:lnTo>
                    <a:pt x="25400" y="0"/>
                  </a:lnTo>
                  <a:lnTo>
                    <a:pt x="25400" y="339725"/>
                  </a:lnTo>
                  <a:close/>
                </a:path>
              </a:pathLst>
            </a:custGeom>
            <a:solidFill>
              <a:srgbClr val="047E6F"/>
            </a:solidFill>
          </p:spPr>
          <p:txBody>
            <a:bodyPr/>
            <a:lstStyle/>
            <a:p>
              <a:endParaRPr lang="en-US"/>
            </a:p>
          </p:txBody>
        </p:sp>
      </p:grpSp>
      <p:sp>
        <p:nvSpPr>
          <p:cNvPr id="172" name="Freeform 172"/>
          <p:cNvSpPr/>
          <p:nvPr/>
        </p:nvSpPr>
        <p:spPr>
          <a:xfrm>
            <a:off x="8698573" y="2154707"/>
            <a:ext cx="1924660" cy="1893989"/>
          </a:xfrm>
          <a:custGeom>
            <a:avLst/>
            <a:gdLst/>
            <a:ahLst/>
            <a:cxnLst/>
            <a:rect l="l" t="t" r="r" b="b"/>
            <a:pathLst>
              <a:path w="1955140" h="2061629">
                <a:moveTo>
                  <a:pt x="0" y="0"/>
                </a:moveTo>
                <a:lnTo>
                  <a:pt x="1955139" y="0"/>
                </a:lnTo>
                <a:lnTo>
                  <a:pt x="1955139" y="2061629"/>
                </a:lnTo>
                <a:lnTo>
                  <a:pt x="0" y="2061629"/>
                </a:lnTo>
                <a:lnTo>
                  <a:pt x="0" y="0"/>
                </a:lnTo>
                <a:close/>
              </a:path>
            </a:pathLst>
          </a:custGeom>
          <a:blipFill>
            <a:blip>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73" name="Group 173"/>
          <p:cNvGrpSpPr/>
          <p:nvPr/>
        </p:nvGrpSpPr>
        <p:grpSpPr>
          <a:xfrm>
            <a:off x="9564700" y="2007137"/>
            <a:ext cx="1161955" cy="342233"/>
            <a:chOff x="0" y="0"/>
            <a:chExt cx="1549273" cy="456311"/>
          </a:xfrm>
        </p:grpSpPr>
        <p:sp>
          <p:nvSpPr>
            <p:cNvPr id="174" name="Freeform 174"/>
            <p:cNvSpPr/>
            <p:nvPr/>
          </p:nvSpPr>
          <p:spPr>
            <a:xfrm>
              <a:off x="0" y="0"/>
              <a:ext cx="1549273" cy="456311"/>
            </a:xfrm>
            <a:custGeom>
              <a:avLst/>
              <a:gdLst/>
              <a:ahLst/>
              <a:cxnLst/>
              <a:rect l="l" t="t" r="r" b="b"/>
              <a:pathLst>
                <a:path w="1549273" h="456311">
                  <a:moveTo>
                    <a:pt x="0" y="0"/>
                  </a:moveTo>
                  <a:lnTo>
                    <a:pt x="1549273" y="0"/>
                  </a:lnTo>
                  <a:lnTo>
                    <a:pt x="1549273" y="456311"/>
                  </a:lnTo>
                  <a:lnTo>
                    <a:pt x="0" y="456311"/>
                  </a:lnTo>
                  <a:close/>
                </a:path>
              </a:pathLst>
            </a:custGeom>
            <a:blipFill>
              <a:blip r:embed="rId8">
                <a:alphaModFix amt="0"/>
              </a:blip>
              <a:stretch>
                <a:fillRect t="-16017" b="-16020"/>
              </a:stretch>
            </a:blipFill>
          </p:spPr>
          <p:txBody>
            <a:bodyPr/>
            <a:lstStyle/>
            <a:p>
              <a:endParaRPr lang="en-US"/>
            </a:p>
          </p:txBody>
        </p:sp>
      </p:grpSp>
      <p:grpSp>
        <p:nvGrpSpPr>
          <p:cNvPr id="175" name="Group 175"/>
          <p:cNvGrpSpPr/>
          <p:nvPr/>
        </p:nvGrpSpPr>
        <p:grpSpPr>
          <a:xfrm>
            <a:off x="9069362" y="1944662"/>
            <a:ext cx="1162002" cy="419081"/>
            <a:chOff x="0" y="0"/>
            <a:chExt cx="1549336" cy="558775"/>
          </a:xfrm>
        </p:grpSpPr>
        <p:sp>
          <p:nvSpPr>
            <p:cNvPr id="176" name="Freeform 176"/>
            <p:cNvSpPr/>
            <p:nvPr/>
          </p:nvSpPr>
          <p:spPr>
            <a:xfrm>
              <a:off x="0" y="0"/>
              <a:ext cx="1549273" cy="558800"/>
            </a:xfrm>
            <a:custGeom>
              <a:avLst/>
              <a:gdLst/>
              <a:ahLst/>
              <a:cxnLst/>
              <a:rect l="l" t="t" r="r" b="b"/>
              <a:pathLst>
                <a:path w="1549273" h="558800">
                  <a:moveTo>
                    <a:pt x="0" y="0"/>
                  </a:moveTo>
                  <a:lnTo>
                    <a:pt x="1549273" y="0"/>
                  </a:lnTo>
                  <a:lnTo>
                    <a:pt x="1549273" y="558800"/>
                  </a:lnTo>
                  <a:lnTo>
                    <a:pt x="0" y="558800"/>
                  </a:lnTo>
                  <a:close/>
                </a:path>
              </a:pathLst>
            </a:custGeom>
            <a:blipFill>
              <a:blip r:embed="rId9">
                <a:alphaModFix amt="0"/>
              </a:blip>
              <a:stretch>
                <a:fillRect t="-3988" r="-4" b="-3984"/>
              </a:stretch>
            </a:blipFill>
          </p:spPr>
          <p:txBody>
            <a:bodyPr/>
            <a:lstStyle/>
            <a:p>
              <a:endParaRPr lang="en-US"/>
            </a:p>
          </p:txBody>
        </p:sp>
      </p:grpSp>
      <p:grpSp>
        <p:nvGrpSpPr>
          <p:cNvPr id="177" name="Group 177"/>
          <p:cNvGrpSpPr/>
          <p:nvPr/>
        </p:nvGrpSpPr>
        <p:grpSpPr>
          <a:xfrm>
            <a:off x="9069362" y="1944662"/>
            <a:ext cx="1162002" cy="556241"/>
            <a:chOff x="0" y="0"/>
            <a:chExt cx="1549336" cy="741655"/>
          </a:xfrm>
        </p:grpSpPr>
        <p:sp>
          <p:nvSpPr>
            <p:cNvPr id="178" name="Freeform 178"/>
            <p:cNvSpPr/>
            <p:nvPr/>
          </p:nvSpPr>
          <p:spPr>
            <a:xfrm>
              <a:off x="0" y="0"/>
              <a:ext cx="1549336" cy="558771"/>
            </a:xfrm>
            <a:custGeom>
              <a:avLst/>
              <a:gdLst/>
              <a:ahLst/>
              <a:cxnLst/>
              <a:rect l="l" t="t" r="r" b="b"/>
              <a:pathLst>
                <a:path w="1549336" h="558771">
                  <a:moveTo>
                    <a:pt x="0" y="0"/>
                  </a:moveTo>
                  <a:lnTo>
                    <a:pt x="1549336" y="0"/>
                  </a:lnTo>
                  <a:lnTo>
                    <a:pt x="1549336" y="558771"/>
                  </a:lnTo>
                  <a:lnTo>
                    <a:pt x="0" y="558771"/>
                  </a:lnTo>
                  <a:close/>
                </a:path>
              </a:pathLst>
            </a:custGeom>
            <a:blipFill>
              <a:blip r:embed="rId10">
                <a:alphaModFix amt="0"/>
              </a:blip>
              <a:stretch>
                <a:fillRect t="-4026" b="-4027"/>
              </a:stretch>
            </a:blipFill>
          </p:spPr>
          <p:txBody>
            <a:bodyPr/>
            <a:lstStyle/>
            <a:p>
              <a:endParaRPr lang="en-US"/>
            </a:p>
          </p:txBody>
        </p:sp>
        <p:sp>
          <p:nvSpPr>
            <p:cNvPr id="179" name="TextBox 179"/>
            <p:cNvSpPr txBox="1"/>
            <p:nvPr/>
          </p:nvSpPr>
          <p:spPr>
            <a:xfrm>
              <a:off x="0" y="182880"/>
              <a:ext cx="1549336" cy="558775"/>
            </a:xfrm>
            <a:prstGeom prst="rect">
              <a:avLst/>
            </a:prstGeom>
          </p:spPr>
          <p:txBody>
            <a:bodyPr lIns="0" tIns="0" rIns="0" bIns="0" rtlCol="0" anchor="ctr"/>
            <a:lstStyle/>
            <a:p>
              <a:pPr algn="ctr">
                <a:lnSpc>
                  <a:spcPts val="1438"/>
                </a:lnSpc>
              </a:pPr>
              <a:r>
                <a:rPr lang="en-US" sz="1200" b="1">
                  <a:solidFill>
                    <a:srgbClr val="FFFFFF"/>
                  </a:solidFill>
                  <a:latin typeface="Montserrat Bold"/>
                  <a:ea typeface="Montserrat Bold"/>
                  <a:cs typeface="Montserrat Bold"/>
                  <a:sym typeface="Montserrat Bold"/>
                </a:rPr>
                <a:t>Dec. 2025</a:t>
              </a:r>
            </a:p>
          </p:txBody>
        </p:sp>
      </p:grpSp>
      <p:grpSp>
        <p:nvGrpSpPr>
          <p:cNvPr id="180" name="Group 180"/>
          <p:cNvGrpSpPr/>
          <p:nvPr/>
        </p:nvGrpSpPr>
        <p:grpSpPr>
          <a:xfrm>
            <a:off x="8778164" y="2436343"/>
            <a:ext cx="1778794" cy="1095289"/>
            <a:chOff x="0" y="0"/>
            <a:chExt cx="2371725" cy="1460386"/>
          </a:xfrm>
        </p:grpSpPr>
        <p:sp>
          <p:nvSpPr>
            <p:cNvPr id="181" name="Freeform 181"/>
            <p:cNvSpPr/>
            <p:nvPr/>
          </p:nvSpPr>
          <p:spPr>
            <a:xfrm>
              <a:off x="0" y="0"/>
              <a:ext cx="2371725" cy="1460373"/>
            </a:xfrm>
            <a:custGeom>
              <a:avLst/>
              <a:gdLst/>
              <a:ahLst/>
              <a:cxnLst/>
              <a:rect l="l" t="t" r="r" b="b"/>
              <a:pathLst>
                <a:path w="2371725" h="1460373">
                  <a:moveTo>
                    <a:pt x="0" y="0"/>
                  </a:moveTo>
                  <a:lnTo>
                    <a:pt x="2371725" y="0"/>
                  </a:lnTo>
                  <a:lnTo>
                    <a:pt x="2371725" y="1460373"/>
                  </a:lnTo>
                  <a:lnTo>
                    <a:pt x="0" y="1460373"/>
                  </a:lnTo>
                  <a:lnTo>
                    <a:pt x="0" y="0"/>
                  </a:lnTo>
                  <a:close/>
                </a:path>
              </a:pathLst>
            </a:custGeom>
            <a:blipFill>
              <a:blip r:embed="rId19"/>
              <a:stretch>
                <a:fillRect t="-4134" b="-4136"/>
              </a:stretch>
            </a:blipFill>
          </p:spPr>
          <p:txBody>
            <a:bodyPr/>
            <a:lstStyle/>
            <a:p>
              <a:endParaRPr lang="en-US"/>
            </a:p>
          </p:txBody>
        </p:sp>
      </p:grpSp>
      <p:sp>
        <p:nvSpPr>
          <p:cNvPr id="182" name="TextBox 182"/>
          <p:cNvSpPr txBox="1"/>
          <p:nvPr/>
        </p:nvSpPr>
        <p:spPr>
          <a:xfrm>
            <a:off x="8693191" y="3599926"/>
            <a:ext cx="1906810" cy="359073"/>
          </a:xfrm>
          <a:prstGeom prst="rect">
            <a:avLst/>
          </a:prstGeom>
        </p:spPr>
        <p:txBody>
          <a:bodyPr lIns="0" tIns="0" rIns="0" bIns="0" rtlCol="0" anchor="t">
            <a:spAutoFit/>
          </a:bodyPr>
          <a:lstStyle/>
          <a:p>
            <a:pPr algn="ctr">
              <a:lnSpc>
                <a:spcPts val="1438"/>
              </a:lnSpc>
            </a:pPr>
            <a:r>
              <a:rPr lang="en-US" sz="1200" b="1">
                <a:solidFill>
                  <a:srgbClr val="FFFFFF"/>
                </a:solidFill>
                <a:latin typeface="Montserrat Bold"/>
                <a:ea typeface="Montserrat Bold"/>
                <a:cs typeface="Montserrat Bold"/>
                <a:sym typeface="Montserrat Bold"/>
              </a:rPr>
              <a:t>First cells produced at the Gigafactory</a:t>
            </a:r>
          </a:p>
        </p:txBody>
      </p:sp>
      <p:grpSp>
        <p:nvGrpSpPr>
          <p:cNvPr id="183" name="Group 183"/>
          <p:cNvGrpSpPr/>
          <p:nvPr/>
        </p:nvGrpSpPr>
        <p:grpSpPr>
          <a:xfrm>
            <a:off x="13451424" y="3177040"/>
            <a:ext cx="954005" cy="342214"/>
            <a:chOff x="0" y="0"/>
            <a:chExt cx="1272007" cy="456286"/>
          </a:xfrm>
        </p:grpSpPr>
        <p:sp>
          <p:nvSpPr>
            <p:cNvPr id="184" name="Freeform 184"/>
            <p:cNvSpPr/>
            <p:nvPr/>
          </p:nvSpPr>
          <p:spPr>
            <a:xfrm>
              <a:off x="0" y="0"/>
              <a:ext cx="1272032" cy="456311"/>
            </a:xfrm>
            <a:custGeom>
              <a:avLst/>
              <a:gdLst/>
              <a:ahLst/>
              <a:cxnLst/>
              <a:rect l="l" t="t" r="r" b="b"/>
              <a:pathLst>
                <a:path w="1272032" h="456311">
                  <a:moveTo>
                    <a:pt x="0" y="0"/>
                  </a:moveTo>
                  <a:lnTo>
                    <a:pt x="1272032" y="0"/>
                  </a:lnTo>
                  <a:lnTo>
                    <a:pt x="1272032" y="456311"/>
                  </a:lnTo>
                  <a:lnTo>
                    <a:pt x="0" y="456311"/>
                  </a:lnTo>
                  <a:close/>
                </a:path>
              </a:pathLst>
            </a:custGeom>
            <a:blipFill>
              <a:blip r:embed="rId9">
                <a:alphaModFix amt="0"/>
              </a:blip>
              <a:stretch>
                <a:fillRect t="-4280" r="2" b="-4277"/>
              </a:stretch>
            </a:blipFill>
          </p:spPr>
          <p:txBody>
            <a:bodyPr/>
            <a:lstStyle/>
            <a:p>
              <a:endParaRPr lang="en-US"/>
            </a:p>
          </p:txBody>
        </p:sp>
      </p:grpSp>
      <p:grpSp>
        <p:nvGrpSpPr>
          <p:cNvPr id="185" name="Group 185"/>
          <p:cNvGrpSpPr/>
          <p:nvPr/>
        </p:nvGrpSpPr>
        <p:grpSpPr>
          <a:xfrm>
            <a:off x="12780740" y="2718068"/>
            <a:ext cx="2601163" cy="742883"/>
            <a:chOff x="-203200" y="0"/>
            <a:chExt cx="3468218" cy="990511"/>
          </a:xfrm>
        </p:grpSpPr>
        <p:sp>
          <p:nvSpPr>
            <p:cNvPr id="186" name="Freeform 186"/>
            <p:cNvSpPr/>
            <p:nvPr/>
          </p:nvSpPr>
          <p:spPr>
            <a:xfrm>
              <a:off x="0" y="0"/>
              <a:ext cx="3061819" cy="970188"/>
            </a:xfrm>
            <a:custGeom>
              <a:avLst/>
              <a:gdLst/>
              <a:ahLst/>
              <a:cxnLst/>
              <a:rect l="l" t="t" r="r" b="b"/>
              <a:pathLst>
                <a:path w="3061819" h="970188">
                  <a:moveTo>
                    <a:pt x="0" y="0"/>
                  </a:moveTo>
                  <a:lnTo>
                    <a:pt x="3061819" y="0"/>
                  </a:lnTo>
                  <a:lnTo>
                    <a:pt x="3061819" y="970188"/>
                  </a:lnTo>
                  <a:lnTo>
                    <a:pt x="0" y="970188"/>
                  </a:lnTo>
                  <a:close/>
                </a:path>
              </a:pathLst>
            </a:custGeom>
            <a:blipFill>
              <a:blip r:embed="rId10">
                <a:alphaModFix amt="0"/>
              </a:blip>
              <a:stretch>
                <a:fillRect t="-11492" b="-11492"/>
              </a:stretch>
            </a:blipFill>
          </p:spPr>
          <p:txBody>
            <a:bodyPr/>
            <a:lstStyle/>
            <a:p>
              <a:endParaRPr lang="en-US"/>
            </a:p>
          </p:txBody>
        </p:sp>
        <p:sp>
          <p:nvSpPr>
            <p:cNvPr id="187" name="TextBox 187"/>
            <p:cNvSpPr txBox="1"/>
            <p:nvPr/>
          </p:nvSpPr>
          <p:spPr>
            <a:xfrm>
              <a:off x="-203200" y="107315"/>
              <a:ext cx="3468218" cy="883196"/>
            </a:xfrm>
            <a:prstGeom prst="rect">
              <a:avLst/>
            </a:prstGeom>
          </p:spPr>
          <p:txBody>
            <a:bodyPr lIns="0" tIns="0" rIns="0" bIns="0" rtlCol="0" anchor="ctr"/>
            <a:lstStyle/>
            <a:p>
              <a:pPr algn="ctr">
                <a:lnSpc>
                  <a:spcPts val="1437"/>
                </a:lnSpc>
              </a:pPr>
              <a:r>
                <a:rPr lang="en-US" b="1">
                  <a:solidFill>
                    <a:srgbClr val="277E6F"/>
                  </a:solidFill>
                  <a:latin typeface="Montserrat Bold"/>
                  <a:ea typeface="Montserrat Bold"/>
                  <a:cs typeface="Montserrat Bold"/>
                  <a:sym typeface="Montserrat Bold"/>
                </a:rPr>
                <a:t>MAJOR MILESTONES</a:t>
              </a:r>
              <a:endParaRPr lang="en-US" sz="1800" b="1">
                <a:solidFill>
                  <a:srgbClr val="277E6F"/>
                </a:solidFill>
                <a:latin typeface="Montserrat Bold"/>
                <a:ea typeface="Montserrat Bold"/>
                <a:cs typeface="Montserrat Bold"/>
                <a:sym typeface="Montserrat Bold"/>
              </a:endParaRPr>
            </a:p>
          </p:txBody>
        </p:sp>
      </p:grpSp>
      <p:grpSp>
        <p:nvGrpSpPr>
          <p:cNvPr id="188" name="Group 188"/>
          <p:cNvGrpSpPr/>
          <p:nvPr/>
        </p:nvGrpSpPr>
        <p:grpSpPr>
          <a:xfrm>
            <a:off x="13348335" y="2493716"/>
            <a:ext cx="1326147" cy="395377"/>
            <a:chOff x="0" y="0"/>
            <a:chExt cx="1768196" cy="527169"/>
          </a:xfrm>
        </p:grpSpPr>
        <p:sp>
          <p:nvSpPr>
            <p:cNvPr id="189" name="Freeform 189"/>
            <p:cNvSpPr/>
            <p:nvPr/>
          </p:nvSpPr>
          <p:spPr>
            <a:xfrm>
              <a:off x="0" y="0"/>
              <a:ext cx="1768193" cy="527169"/>
            </a:xfrm>
            <a:custGeom>
              <a:avLst/>
              <a:gdLst/>
              <a:ahLst/>
              <a:cxnLst/>
              <a:rect l="l" t="t" r="r" b="b"/>
              <a:pathLst>
                <a:path w="1768193" h="527169">
                  <a:moveTo>
                    <a:pt x="0" y="0"/>
                  </a:moveTo>
                  <a:lnTo>
                    <a:pt x="1768193" y="0"/>
                  </a:lnTo>
                  <a:lnTo>
                    <a:pt x="1768193" y="527169"/>
                  </a:lnTo>
                  <a:lnTo>
                    <a:pt x="0" y="527169"/>
                  </a:lnTo>
                  <a:close/>
                </a:path>
              </a:pathLst>
            </a:custGeom>
            <a:blipFill>
              <a:blip r:embed="rId10">
                <a:alphaModFix amt="0"/>
              </a:blip>
              <a:stretch>
                <a:fillRect t="-15355" b="-15354"/>
              </a:stretch>
            </a:blipFill>
          </p:spPr>
          <p:txBody>
            <a:bodyPr/>
            <a:lstStyle/>
            <a:p>
              <a:endParaRPr lang="en-US"/>
            </a:p>
          </p:txBody>
        </p:sp>
        <p:sp>
          <p:nvSpPr>
            <p:cNvPr id="190" name="TextBox 190"/>
            <p:cNvSpPr txBox="1"/>
            <p:nvPr/>
          </p:nvSpPr>
          <p:spPr>
            <a:xfrm>
              <a:off x="0" y="138667"/>
              <a:ext cx="1768196" cy="317615"/>
            </a:xfrm>
            <a:prstGeom prst="rect">
              <a:avLst/>
            </a:prstGeom>
          </p:spPr>
          <p:txBody>
            <a:bodyPr lIns="0" tIns="0" rIns="0" bIns="0" rtlCol="0" anchor="ctr"/>
            <a:lstStyle/>
            <a:p>
              <a:pPr algn="ctr">
                <a:lnSpc>
                  <a:spcPts val="1600"/>
                </a:lnSpc>
              </a:pPr>
              <a:r>
                <a:rPr lang="en-US" sz="3200" b="1">
                  <a:solidFill>
                    <a:srgbClr val="000000"/>
                  </a:solidFill>
                  <a:latin typeface="Montserrat Bold"/>
                  <a:ea typeface="Montserrat Bold"/>
                  <a:cs typeface="Montserrat Bold"/>
                  <a:sym typeface="Montserrat Bold"/>
                </a:rPr>
                <a:t>2026</a:t>
              </a:r>
            </a:p>
          </p:txBody>
        </p:sp>
      </p:grpSp>
      <p:grpSp>
        <p:nvGrpSpPr>
          <p:cNvPr id="191" name="Group 191"/>
          <p:cNvGrpSpPr/>
          <p:nvPr/>
        </p:nvGrpSpPr>
        <p:grpSpPr>
          <a:xfrm>
            <a:off x="13176004" y="6198727"/>
            <a:ext cx="275434" cy="275434"/>
            <a:chOff x="0" y="0"/>
            <a:chExt cx="367246" cy="367246"/>
          </a:xfrm>
        </p:grpSpPr>
        <p:sp>
          <p:nvSpPr>
            <p:cNvPr id="192" name="Freeform 192"/>
            <p:cNvSpPr/>
            <p:nvPr/>
          </p:nvSpPr>
          <p:spPr>
            <a:xfrm>
              <a:off x="16891" y="17018"/>
              <a:ext cx="333375" cy="333248"/>
            </a:xfrm>
            <a:custGeom>
              <a:avLst/>
              <a:gdLst/>
              <a:ahLst/>
              <a:cxnLst/>
              <a:rect l="l" t="t" r="r" b="b"/>
              <a:pathLst>
                <a:path w="333375" h="333248">
                  <a:moveTo>
                    <a:pt x="0" y="166624"/>
                  </a:moveTo>
                  <a:cubicBezTo>
                    <a:pt x="0" y="74549"/>
                    <a:pt x="74676" y="0"/>
                    <a:pt x="166624" y="0"/>
                  </a:cubicBezTo>
                  <a:cubicBezTo>
                    <a:pt x="258572" y="0"/>
                    <a:pt x="333375" y="74549"/>
                    <a:pt x="333375" y="166624"/>
                  </a:cubicBezTo>
                  <a:cubicBezTo>
                    <a:pt x="333375" y="258699"/>
                    <a:pt x="258826" y="333248"/>
                    <a:pt x="166751" y="333248"/>
                  </a:cubicBezTo>
                  <a:cubicBezTo>
                    <a:pt x="74676" y="333248"/>
                    <a:pt x="0" y="258699"/>
                    <a:pt x="0" y="166624"/>
                  </a:cubicBezTo>
                  <a:close/>
                </a:path>
              </a:pathLst>
            </a:custGeom>
            <a:solidFill>
              <a:srgbClr val="277E6F"/>
            </a:solidFill>
          </p:spPr>
          <p:txBody>
            <a:bodyPr/>
            <a:lstStyle/>
            <a:p>
              <a:endParaRPr lang="en-US"/>
            </a:p>
          </p:txBody>
        </p:sp>
        <p:sp>
          <p:nvSpPr>
            <p:cNvPr id="193" name="Freeform 193"/>
            <p:cNvSpPr/>
            <p:nvPr/>
          </p:nvSpPr>
          <p:spPr>
            <a:xfrm>
              <a:off x="0" y="0"/>
              <a:ext cx="367284" cy="367284"/>
            </a:xfrm>
            <a:custGeom>
              <a:avLst/>
              <a:gdLst/>
              <a:ahLst/>
              <a:cxnLst/>
              <a:rect l="l" t="t" r="r" b="b"/>
              <a:pathLst>
                <a:path w="367284" h="367284">
                  <a:moveTo>
                    <a:pt x="0" y="183642"/>
                  </a:moveTo>
                  <a:cubicBezTo>
                    <a:pt x="0" y="82169"/>
                    <a:pt x="82169" y="0"/>
                    <a:pt x="183642" y="0"/>
                  </a:cubicBezTo>
                  <a:lnTo>
                    <a:pt x="183642" y="16891"/>
                  </a:lnTo>
                  <a:lnTo>
                    <a:pt x="183642" y="0"/>
                  </a:lnTo>
                  <a:cubicBezTo>
                    <a:pt x="285115" y="0"/>
                    <a:pt x="367284" y="82169"/>
                    <a:pt x="367284" y="183642"/>
                  </a:cubicBezTo>
                  <a:lnTo>
                    <a:pt x="350266" y="183642"/>
                  </a:lnTo>
                  <a:lnTo>
                    <a:pt x="367157" y="183642"/>
                  </a:lnTo>
                  <a:cubicBezTo>
                    <a:pt x="367157" y="285115"/>
                    <a:pt x="284988" y="367284"/>
                    <a:pt x="183515" y="367284"/>
                  </a:cubicBezTo>
                  <a:lnTo>
                    <a:pt x="183515" y="350266"/>
                  </a:lnTo>
                  <a:lnTo>
                    <a:pt x="183515" y="367157"/>
                  </a:lnTo>
                  <a:cubicBezTo>
                    <a:pt x="82169" y="367284"/>
                    <a:pt x="0" y="284988"/>
                    <a:pt x="0" y="183642"/>
                  </a:cubicBezTo>
                  <a:lnTo>
                    <a:pt x="16891" y="183642"/>
                  </a:lnTo>
                  <a:lnTo>
                    <a:pt x="33909" y="183642"/>
                  </a:lnTo>
                  <a:lnTo>
                    <a:pt x="16891" y="183642"/>
                  </a:lnTo>
                  <a:lnTo>
                    <a:pt x="0" y="183642"/>
                  </a:lnTo>
                  <a:moveTo>
                    <a:pt x="33909" y="183642"/>
                  </a:moveTo>
                  <a:cubicBezTo>
                    <a:pt x="33909" y="193040"/>
                    <a:pt x="26289" y="200533"/>
                    <a:pt x="17018" y="200533"/>
                  </a:cubicBezTo>
                  <a:cubicBezTo>
                    <a:pt x="7747" y="200533"/>
                    <a:pt x="0" y="192913"/>
                    <a:pt x="0" y="183642"/>
                  </a:cubicBezTo>
                  <a:cubicBezTo>
                    <a:pt x="0" y="174371"/>
                    <a:pt x="7620" y="166751"/>
                    <a:pt x="16891" y="166751"/>
                  </a:cubicBezTo>
                  <a:cubicBezTo>
                    <a:pt x="26162" y="166751"/>
                    <a:pt x="33782" y="174371"/>
                    <a:pt x="33782" y="183642"/>
                  </a:cubicBezTo>
                  <a:cubicBezTo>
                    <a:pt x="33782" y="266319"/>
                    <a:pt x="100838" y="333375"/>
                    <a:pt x="183515" y="333375"/>
                  </a:cubicBezTo>
                  <a:cubicBezTo>
                    <a:pt x="266192" y="333375"/>
                    <a:pt x="333248" y="266319"/>
                    <a:pt x="333248" y="183642"/>
                  </a:cubicBezTo>
                  <a:cubicBezTo>
                    <a:pt x="333248" y="100965"/>
                    <a:pt x="266192" y="33909"/>
                    <a:pt x="183515" y="33909"/>
                  </a:cubicBezTo>
                  <a:lnTo>
                    <a:pt x="183515" y="16891"/>
                  </a:lnTo>
                  <a:lnTo>
                    <a:pt x="183515" y="33909"/>
                  </a:lnTo>
                  <a:cubicBezTo>
                    <a:pt x="100965" y="33909"/>
                    <a:pt x="33909" y="100965"/>
                    <a:pt x="33909" y="183642"/>
                  </a:cubicBezTo>
                  <a:close/>
                </a:path>
              </a:pathLst>
            </a:custGeom>
            <a:solidFill>
              <a:srgbClr val="277E6F"/>
            </a:solidFill>
          </p:spPr>
          <p:txBody>
            <a:bodyPr/>
            <a:lstStyle/>
            <a:p>
              <a:endParaRPr lang="en-US"/>
            </a:p>
          </p:txBody>
        </p:sp>
      </p:grpSp>
      <p:grpSp>
        <p:nvGrpSpPr>
          <p:cNvPr id="194" name="Group 194"/>
          <p:cNvGrpSpPr/>
          <p:nvPr/>
        </p:nvGrpSpPr>
        <p:grpSpPr>
          <a:xfrm>
            <a:off x="14295063" y="5872631"/>
            <a:ext cx="275434" cy="275434"/>
            <a:chOff x="0" y="0"/>
            <a:chExt cx="367246" cy="367246"/>
          </a:xfrm>
        </p:grpSpPr>
        <p:sp>
          <p:nvSpPr>
            <p:cNvPr id="195" name="Freeform 195"/>
            <p:cNvSpPr/>
            <p:nvPr/>
          </p:nvSpPr>
          <p:spPr>
            <a:xfrm>
              <a:off x="16891" y="17018"/>
              <a:ext cx="333375" cy="333248"/>
            </a:xfrm>
            <a:custGeom>
              <a:avLst/>
              <a:gdLst/>
              <a:ahLst/>
              <a:cxnLst/>
              <a:rect l="l" t="t" r="r" b="b"/>
              <a:pathLst>
                <a:path w="333375" h="333248">
                  <a:moveTo>
                    <a:pt x="0" y="166624"/>
                  </a:moveTo>
                  <a:cubicBezTo>
                    <a:pt x="0" y="74549"/>
                    <a:pt x="74676" y="0"/>
                    <a:pt x="166624" y="0"/>
                  </a:cubicBezTo>
                  <a:cubicBezTo>
                    <a:pt x="258572" y="0"/>
                    <a:pt x="333375" y="74549"/>
                    <a:pt x="333375" y="166624"/>
                  </a:cubicBezTo>
                  <a:cubicBezTo>
                    <a:pt x="333375" y="258699"/>
                    <a:pt x="258826" y="333248"/>
                    <a:pt x="166751" y="333248"/>
                  </a:cubicBezTo>
                  <a:cubicBezTo>
                    <a:pt x="74676" y="333248"/>
                    <a:pt x="0" y="258699"/>
                    <a:pt x="0" y="166624"/>
                  </a:cubicBezTo>
                  <a:close/>
                </a:path>
              </a:pathLst>
            </a:custGeom>
            <a:solidFill>
              <a:srgbClr val="277E6F"/>
            </a:solidFill>
          </p:spPr>
          <p:txBody>
            <a:bodyPr/>
            <a:lstStyle/>
            <a:p>
              <a:endParaRPr lang="en-US"/>
            </a:p>
          </p:txBody>
        </p:sp>
        <p:sp>
          <p:nvSpPr>
            <p:cNvPr id="196" name="Freeform 196"/>
            <p:cNvSpPr/>
            <p:nvPr/>
          </p:nvSpPr>
          <p:spPr>
            <a:xfrm>
              <a:off x="0" y="0"/>
              <a:ext cx="367284" cy="367284"/>
            </a:xfrm>
            <a:custGeom>
              <a:avLst/>
              <a:gdLst/>
              <a:ahLst/>
              <a:cxnLst/>
              <a:rect l="l" t="t" r="r" b="b"/>
              <a:pathLst>
                <a:path w="367284" h="367284">
                  <a:moveTo>
                    <a:pt x="0" y="183642"/>
                  </a:moveTo>
                  <a:cubicBezTo>
                    <a:pt x="0" y="82169"/>
                    <a:pt x="82169" y="0"/>
                    <a:pt x="183642" y="0"/>
                  </a:cubicBezTo>
                  <a:lnTo>
                    <a:pt x="183642" y="16891"/>
                  </a:lnTo>
                  <a:lnTo>
                    <a:pt x="183642" y="0"/>
                  </a:lnTo>
                  <a:cubicBezTo>
                    <a:pt x="285115" y="0"/>
                    <a:pt x="367284" y="82169"/>
                    <a:pt x="367284" y="183642"/>
                  </a:cubicBezTo>
                  <a:lnTo>
                    <a:pt x="350266" y="183642"/>
                  </a:lnTo>
                  <a:lnTo>
                    <a:pt x="367157" y="183642"/>
                  </a:lnTo>
                  <a:cubicBezTo>
                    <a:pt x="367157" y="285115"/>
                    <a:pt x="284988" y="367284"/>
                    <a:pt x="183515" y="367284"/>
                  </a:cubicBezTo>
                  <a:lnTo>
                    <a:pt x="183515" y="350266"/>
                  </a:lnTo>
                  <a:lnTo>
                    <a:pt x="183515" y="367157"/>
                  </a:lnTo>
                  <a:cubicBezTo>
                    <a:pt x="82169" y="367284"/>
                    <a:pt x="0" y="284988"/>
                    <a:pt x="0" y="183642"/>
                  </a:cubicBezTo>
                  <a:lnTo>
                    <a:pt x="16891" y="183642"/>
                  </a:lnTo>
                  <a:lnTo>
                    <a:pt x="33909" y="183642"/>
                  </a:lnTo>
                  <a:lnTo>
                    <a:pt x="16891" y="183642"/>
                  </a:lnTo>
                  <a:lnTo>
                    <a:pt x="0" y="183642"/>
                  </a:lnTo>
                  <a:moveTo>
                    <a:pt x="33909" y="183642"/>
                  </a:moveTo>
                  <a:cubicBezTo>
                    <a:pt x="33909" y="193040"/>
                    <a:pt x="26289" y="200533"/>
                    <a:pt x="17018" y="200533"/>
                  </a:cubicBezTo>
                  <a:cubicBezTo>
                    <a:pt x="7747" y="200533"/>
                    <a:pt x="0" y="192913"/>
                    <a:pt x="0" y="183642"/>
                  </a:cubicBezTo>
                  <a:cubicBezTo>
                    <a:pt x="0" y="174371"/>
                    <a:pt x="7620" y="166751"/>
                    <a:pt x="16891" y="166751"/>
                  </a:cubicBezTo>
                  <a:cubicBezTo>
                    <a:pt x="26162" y="166751"/>
                    <a:pt x="33782" y="174371"/>
                    <a:pt x="33782" y="183642"/>
                  </a:cubicBezTo>
                  <a:cubicBezTo>
                    <a:pt x="33782" y="266319"/>
                    <a:pt x="100838" y="333375"/>
                    <a:pt x="183515" y="333375"/>
                  </a:cubicBezTo>
                  <a:cubicBezTo>
                    <a:pt x="266192" y="333375"/>
                    <a:pt x="333248" y="266319"/>
                    <a:pt x="333248" y="183642"/>
                  </a:cubicBezTo>
                  <a:cubicBezTo>
                    <a:pt x="333248" y="100965"/>
                    <a:pt x="266192" y="33909"/>
                    <a:pt x="183515" y="33909"/>
                  </a:cubicBezTo>
                  <a:lnTo>
                    <a:pt x="183515" y="16891"/>
                  </a:lnTo>
                  <a:lnTo>
                    <a:pt x="183515" y="33909"/>
                  </a:lnTo>
                  <a:cubicBezTo>
                    <a:pt x="100965" y="33909"/>
                    <a:pt x="33909" y="100965"/>
                    <a:pt x="33909" y="183642"/>
                  </a:cubicBezTo>
                  <a:close/>
                </a:path>
              </a:pathLst>
            </a:custGeom>
            <a:solidFill>
              <a:srgbClr val="277E6F"/>
            </a:solidFill>
          </p:spPr>
          <p:txBody>
            <a:bodyPr/>
            <a:lstStyle/>
            <a:p>
              <a:endParaRPr lang="en-US"/>
            </a:p>
          </p:txBody>
        </p:sp>
      </p:grpSp>
      <p:sp>
        <p:nvSpPr>
          <p:cNvPr id="197" name="AutoShape 197"/>
          <p:cNvSpPr/>
          <p:nvPr/>
        </p:nvSpPr>
        <p:spPr>
          <a:xfrm flipV="1">
            <a:off x="5140701" y="6978157"/>
            <a:ext cx="0" cy="1620081"/>
          </a:xfrm>
          <a:prstGeom prst="line">
            <a:avLst/>
          </a:prstGeom>
          <a:ln w="19050" cap="flat">
            <a:solidFill>
              <a:srgbClr val="007F6E"/>
            </a:solidFill>
            <a:prstDash val="solid"/>
            <a:headEnd type="none" w="sm" len="sm"/>
            <a:tailEnd type="none" w="sm" len="sm"/>
          </a:ln>
        </p:spPr>
        <p:txBody>
          <a:bodyPr/>
          <a:lstStyle/>
          <a:p>
            <a:endParaRPr lang="en-US"/>
          </a:p>
        </p:txBody>
      </p:sp>
      <p:sp>
        <p:nvSpPr>
          <p:cNvPr id="198" name="AutoShape 198"/>
          <p:cNvSpPr/>
          <p:nvPr/>
        </p:nvSpPr>
        <p:spPr>
          <a:xfrm flipH="1" flipV="1">
            <a:off x="5651995" y="3773507"/>
            <a:ext cx="26677" cy="2951189"/>
          </a:xfrm>
          <a:prstGeom prst="line">
            <a:avLst/>
          </a:prstGeom>
          <a:ln w="19050" cap="flat">
            <a:solidFill>
              <a:srgbClr val="007F6E"/>
            </a:solidFill>
            <a:prstDash val="solid"/>
            <a:headEnd type="none" w="sm" len="sm"/>
            <a:tailEnd type="none" w="sm" len="sm"/>
          </a:ln>
        </p:spPr>
        <p:txBody>
          <a:bodyPr/>
          <a:lstStyle/>
          <a:p>
            <a:endParaRPr lang="en-US"/>
          </a:p>
        </p:txBody>
      </p:sp>
      <p:sp>
        <p:nvSpPr>
          <p:cNvPr id="199" name="AutoShape 199"/>
          <p:cNvSpPr/>
          <p:nvPr/>
        </p:nvSpPr>
        <p:spPr>
          <a:xfrm flipV="1">
            <a:off x="9646595" y="4160310"/>
            <a:ext cx="7533" cy="2425969"/>
          </a:xfrm>
          <a:prstGeom prst="line">
            <a:avLst/>
          </a:prstGeom>
          <a:ln w="19050" cap="flat">
            <a:solidFill>
              <a:srgbClr val="007F6E"/>
            </a:solidFill>
            <a:prstDash val="solid"/>
            <a:headEnd type="none" w="sm" len="sm"/>
            <a:tailEnd type="none" w="sm" len="sm"/>
          </a:ln>
        </p:spPr>
        <p:txBody>
          <a:bodyPr/>
          <a:lstStyle/>
          <a:p>
            <a:endParaRPr lang="en-US"/>
          </a:p>
        </p:txBody>
      </p:sp>
      <p:sp>
        <p:nvSpPr>
          <p:cNvPr id="200" name="AutoShape 200"/>
          <p:cNvSpPr/>
          <p:nvPr/>
        </p:nvSpPr>
        <p:spPr>
          <a:xfrm flipV="1">
            <a:off x="2635545" y="7002780"/>
            <a:ext cx="0" cy="1620081"/>
          </a:xfrm>
          <a:prstGeom prst="line">
            <a:avLst/>
          </a:prstGeom>
          <a:ln w="19050" cap="flat">
            <a:solidFill>
              <a:srgbClr val="007F6E"/>
            </a:solidFill>
            <a:prstDash val="solid"/>
            <a:headEnd type="none" w="sm" len="sm"/>
            <a:tailEnd type="none" w="sm" len="sm"/>
          </a:ln>
        </p:spPr>
        <p:txBody>
          <a:bodyPr/>
          <a:lstStyle/>
          <a:p>
            <a:endParaRPr lang="en-US"/>
          </a:p>
        </p:txBody>
      </p:sp>
      <p:sp>
        <p:nvSpPr>
          <p:cNvPr id="3" name="Rectangle 2">
            <a:extLst>
              <a:ext uri="{FF2B5EF4-FFF2-40B4-BE49-F238E27FC236}">
                <a16:creationId xmlns:a16="http://schemas.microsoft.com/office/drawing/2014/main" id="{353ECC11-57B4-4C38-C3F3-6057DED13E3B}"/>
              </a:ext>
            </a:extLst>
          </p:cNvPr>
          <p:cNvSpPr/>
          <p:nvPr/>
        </p:nvSpPr>
        <p:spPr>
          <a:xfrm>
            <a:off x="12675085" y="2190303"/>
            <a:ext cx="2811773" cy="5354696"/>
          </a:xfrm>
          <a:prstGeom prst="rect">
            <a:avLst/>
          </a:prstGeom>
          <a:noFill/>
          <a:ln>
            <a:solidFill>
              <a:srgbClr val="277E6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97">
            <a:extLst>
              <a:ext uri="{FF2B5EF4-FFF2-40B4-BE49-F238E27FC236}">
                <a16:creationId xmlns:a16="http://schemas.microsoft.com/office/drawing/2014/main" id="{A87D3120-8FB9-CDFB-9CB4-CC1D58ECBD91}"/>
              </a:ext>
            </a:extLst>
          </p:cNvPr>
          <p:cNvGrpSpPr/>
          <p:nvPr/>
        </p:nvGrpSpPr>
        <p:grpSpPr>
          <a:xfrm>
            <a:off x="13313706" y="5971299"/>
            <a:ext cx="19050" cy="254794"/>
            <a:chOff x="0" y="0"/>
            <a:chExt cx="25400" cy="339725"/>
          </a:xfrm>
        </p:grpSpPr>
        <p:sp>
          <p:nvSpPr>
            <p:cNvPr id="206" name="Freeform 98">
              <a:extLst>
                <a:ext uri="{FF2B5EF4-FFF2-40B4-BE49-F238E27FC236}">
                  <a16:creationId xmlns:a16="http://schemas.microsoft.com/office/drawing/2014/main" id="{EEBFC99E-84A3-DB88-5282-AED9014646E3}"/>
                </a:ext>
              </a:extLst>
            </p:cNvPr>
            <p:cNvSpPr/>
            <p:nvPr/>
          </p:nvSpPr>
          <p:spPr>
            <a:xfrm>
              <a:off x="0" y="0"/>
              <a:ext cx="25400" cy="339725"/>
            </a:xfrm>
            <a:custGeom>
              <a:avLst/>
              <a:gdLst/>
              <a:ahLst/>
              <a:cxnLst/>
              <a:rect l="l" t="t" r="r" b="b"/>
              <a:pathLst>
                <a:path w="25400" h="339725">
                  <a:moveTo>
                    <a:pt x="0" y="339725"/>
                  </a:moveTo>
                  <a:lnTo>
                    <a:pt x="0" y="0"/>
                  </a:lnTo>
                  <a:lnTo>
                    <a:pt x="25400" y="0"/>
                  </a:lnTo>
                  <a:lnTo>
                    <a:pt x="25400" y="339725"/>
                  </a:lnTo>
                  <a:close/>
                </a:path>
              </a:pathLst>
            </a:custGeom>
            <a:solidFill>
              <a:srgbClr val="047E6F"/>
            </a:solidFill>
          </p:spPr>
          <p:txBody>
            <a:bodyPr/>
            <a:lstStyle/>
            <a:p>
              <a:endParaRPr lang="en-US"/>
            </a:p>
          </p:txBody>
        </p:sp>
      </p:grpSp>
      <p:sp>
        <p:nvSpPr>
          <p:cNvPr id="207" name="AutoShape 199">
            <a:extLst>
              <a:ext uri="{FF2B5EF4-FFF2-40B4-BE49-F238E27FC236}">
                <a16:creationId xmlns:a16="http://schemas.microsoft.com/office/drawing/2014/main" id="{B384DA9C-EA9A-BF7B-F19C-F90BB2D0A278}"/>
              </a:ext>
            </a:extLst>
          </p:cNvPr>
          <p:cNvSpPr/>
          <p:nvPr/>
        </p:nvSpPr>
        <p:spPr>
          <a:xfrm flipH="1" flipV="1">
            <a:off x="14418598" y="4999936"/>
            <a:ext cx="10352" cy="883189"/>
          </a:xfrm>
          <a:prstGeom prst="line">
            <a:avLst/>
          </a:prstGeom>
          <a:ln w="19050" cap="flat">
            <a:solidFill>
              <a:srgbClr val="007F6E"/>
            </a:solidFill>
            <a:prstDash val="solid"/>
            <a:headEnd type="none" w="sm" len="sm"/>
            <a:tailEnd type="none" w="sm" len="sm"/>
          </a:ln>
        </p:spPr>
        <p:txBody>
          <a:bodyPr/>
          <a:lstStyle/>
          <a:p>
            <a:endParaRPr lang="en-US"/>
          </a:p>
        </p:txBody>
      </p:sp>
      <p:grpSp>
        <p:nvGrpSpPr>
          <p:cNvPr id="2" name="Group 177">
            <a:extLst>
              <a:ext uri="{FF2B5EF4-FFF2-40B4-BE49-F238E27FC236}">
                <a16:creationId xmlns:a16="http://schemas.microsoft.com/office/drawing/2014/main" id="{FBE690EA-CE39-374D-F379-6CB781508835}"/>
              </a:ext>
            </a:extLst>
          </p:cNvPr>
          <p:cNvGrpSpPr/>
          <p:nvPr/>
        </p:nvGrpSpPr>
        <p:grpSpPr>
          <a:xfrm>
            <a:off x="10776241" y="3941101"/>
            <a:ext cx="1162002" cy="556241"/>
            <a:chOff x="0" y="0"/>
            <a:chExt cx="1549336" cy="741655"/>
          </a:xfrm>
        </p:grpSpPr>
        <p:sp>
          <p:nvSpPr>
            <p:cNvPr id="85" name="Freeform 178">
              <a:extLst>
                <a:ext uri="{FF2B5EF4-FFF2-40B4-BE49-F238E27FC236}">
                  <a16:creationId xmlns:a16="http://schemas.microsoft.com/office/drawing/2014/main" id="{01A7A17B-FC9C-F5A3-686A-7503F6ED514F}"/>
                </a:ext>
              </a:extLst>
            </p:cNvPr>
            <p:cNvSpPr/>
            <p:nvPr/>
          </p:nvSpPr>
          <p:spPr>
            <a:xfrm>
              <a:off x="0" y="0"/>
              <a:ext cx="1549336" cy="558771"/>
            </a:xfrm>
            <a:custGeom>
              <a:avLst/>
              <a:gdLst/>
              <a:ahLst/>
              <a:cxnLst/>
              <a:rect l="l" t="t" r="r" b="b"/>
              <a:pathLst>
                <a:path w="1549336" h="558771">
                  <a:moveTo>
                    <a:pt x="0" y="0"/>
                  </a:moveTo>
                  <a:lnTo>
                    <a:pt x="1549336" y="0"/>
                  </a:lnTo>
                  <a:lnTo>
                    <a:pt x="1549336" y="558771"/>
                  </a:lnTo>
                  <a:lnTo>
                    <a:pt x="0" y="558771"/>
                  </a:lnTo>
                  <a:close/>
                </a:path>
              </a:pathLst>
            </a:custGeom>
            <a:blipFill>
              <a:blip r:embed="rId10">
                <a:alphaModFix amt="0"/>
              </a:blip>
              <a:stretch>
                <a:fillRect t="-4026" b="-4027"/>
              </a:stretch>
            </a:blipFill>
          </p:spPr>
          <p:txBody>
            <a:bodyPr/>
            <a:lstStyle/>
            <a:p>
              <a:endParaRPr lang="en-US"/>
            </a:p>
          </p:txBody>
        </p:sp>
        <p:sp>
          <p:nvSpPr>
            <p:cNvPr id="86" name="TextBox 179">
              <a:extLst>
                <a:ext uri="{FF2B5EF4-FFF2-40B4-BE49-F238E27FC236}">
                  <a16:creationId xmlns:a16="http://schemas.microsoft.com/office/drawing/2014/main" id="{2837CE13-4111-57C9-049C-068A9CC22BD1}"/>
                </a:ext>
              </a:extLst>
            </p:cNvPr>
            <p:cNvSpPr txBox="1"/>
            <p:nvPr/>
          </p:nvSpPr>
          <p:spPr>
            <a:xfrm>
              <a:off x="0" y="182880"/>
              <a:ext cx="1549336" cy="558775"/>
            </a:xfrm>
            <a:prstGeom prst="rect">
              <a:avLst/>
            </a:prstGeom>
          </p:spPr>
          <p:txBody>
            <a:bodyPr lIns="0" tIns="0" rIns="0" bIns="0" rtlCol="0" anchor="ctr"/>
            <a:lstStyle/>
            <a:p>
              <a:pPr algn="ctr">
                <a:lnSpc>
                  <a:spcPts val="1438"/>
                </a:lnSpc>
              </a:pPr>
              <a:r>
                <a:rPr lang="en-US" sz="1200" b="1">
                  <a:solidFill>
                    <a:srgbClr val="FFFFFF"/>
                  </a:solidFill>
                  <a:latin typeface="Montserrat Bold"/>
                  <a:ea typeface="Montserrat Bold"/>
                  <a:cs typeface="Montserrat Bold"/>
                  <a:sym typeface="Montserrat Bold"/>
                </a:rPr>
                <a:t>Dec. 2025</a:t>
              </a:r>
            </a:p>
          </p:txBody>
        </p:sp>
      </p:grpSp>
    </p:spTree>
    <p:extLst>
      <p:ext uri="{BB962C8B-B14F-4D97-AF65-F5344CB8AC3E}">
        <p14:creationId xmlns:p14="http://schemas.microsoft.com/office/powerpoint/2010/main" val="91111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590303" y="9425530"/>
            <a:ext cx="507216" cy="526390"/>
            <a:chOff x="0" y="0"/>
            <a:chExt cx="676288" cy="701853"/>
          </a:xfrm>
        </p:grpSpPr>
        <p:sp>
          <p:nvSpPr>
            <p:cNvPr id="3" name="Freeform 3" descr="Image"/>
            <p:cNvSpPr/>
            <p:nvPr/>
          </p:nvSpPr>
          <p:spPr>
            <a:xfrm>
              <a:off x="0" y="0"/>
              <a:ext cx="676275" cy="701802"/>
            </a:xfrm>
            <a:custGeom>
              <a:avLst/>
              <a:gdLst/>
              <a:ahLst/>
              <a:cxnLst/>
              <a:rect l="l" t="t" r="r" b="b"/>
              <a:pathLst>
                <a:path w="676275" h="701802">
                  <a:moveTo>
                    <a:pt x="0" y="0"/>
                  </a:moveTo>
                  <a:lnTo>
                    <a:pt x="676275" y="0"/>
                  </a:lnTo>
                  <a:lnTo>
                    <a:pt x="676275" y="701802"/>
                  </a:lnTo>
                  <a:lnTo>
                    <a:pt x="0" y="701802"/>
                  </a:lnTo>
                  <a:lnTo>
                    <a:pt x="0" y="0"/>
                  </a:lnTo>
                  <a:close/>
                </a:path>
              </a:pathLst>
            </a:custGeom>
            <a:blipFill>
              <a:blip r:embed="rId2">
                <a:alphaModFix amt="19155"/>
              </a:blip>
              <a:stretch>
                <a:fillRect r="-16754" b="-7"/>
              </a:stretch>
            </a:blipFill>
          </p:spPr>
          <p:txBody>
            <a:bodyPr/>
            <a:lstStyle/>
            <a:p>
              <a:endParaRPr lang="en-US"/>
            </a:p>
          </p:txBody>
        </p:sp>
      </p:grpSp>
      <p:sp>
        <p:nvSpPr>
          <p:cNvPr id="4" name="TextBox 4"/>
          <p:cNvSpPr txBox="1"/>
          <p:nvPr/>
        </p:nvSpPr>
        <p:spPr>
          <a:xfrm>
            <a:off x="10039031" y="7643996"/>
            <a:ext cx="6690198" cy="467973"/>
          </a:xfrm>
          <a:prstGeom prst="rect">
            <a:avLst/>
          </a:prstGeom>
        </p:spPr>
        <p:txBody>
          <a:bodyPr lIns="0" tIns="0" rIns="0" bIns="0" rtlCol="0" anchor="t">
            <a:spAutoFit/>
          </a:bodyPr>
          <a:lstStyle/>
          <a:p>
            <a:pPr algn="l">
              <a:lnSpc>
                <a:spcPts val="3081"/>
              </a:lnSpc>
            </a:pPr>
            <a:r>
              <a:rPr lang="en-US" sz="2568">
                <a:solidFill>
                  <a:srgbClr val="89B1A9"/>
                </a:solidFill>
                <a:latin typeface="Montserrat"/>
                <a:ea typeface="Montserrat"/>
                <a:cs typeface="Montserrat"/>
                <a:sym typeface="Montserrat"/>
              </a:rPr>
              <a:t>GIGAFACTORY</a:t>
            </a:r>
          </a:p>
        </p:txBody>
      </p:sp>
      <p:sp>
        <p:nvSpPr>
          <p:cNvPr id="5" name="TextBox 5"/>
          <p:cNvSpPr txBox="1"/>
          <p:nvPr/>
        </p:nvSpPr>
        <p:spPr>
          <a:xfrm>
            <a:off x="1775098" y="2600357"/>
            <a:ext cx="5525710" cy="564193"/>
          </a:xfrm>
          <a:prstGeom prst="rect">
            <a:avLst/>
          </a:prstGeom>
        </p:spPr>
        <p:txBody>
          <a:bodyPr lIns="91440" tIns="91440" rIns="91440" bIns="91440" rtlCol="0" anchor="t">
            <a:spAutoFit/>
          </a:bodyPr>
          <a:lstStyle/>
          <a:p>
            <a:pPr algn="r">
              <a:lnSpc>
                <a:spcPts val="3081"/>
              </a:lnSpc>
            </a:pPr>
            <a:r>
              <a:rPr lang="en-US" sz="2568">
                <a:solidFill>
                  <a:srgbClr val="89B1A9"/>
                </a:solidFill>
                <a:latin typeface="Montserrat"/>
                <a:ea typeface="Montserrat"/>
                <a:cs typeface="Montserrat"/>
                <a:sym typeface="Montserrat"/>
              </a:rPr>
              <a:t>VERKOR INNOVATION CENTRE</a:t>
            </a:r>
          </a:p>
        </p:txBody>
      </p:sp>
      <p:grpSp>
        <p:nvGrpSpPr>
          <p:cNvPr id="6" name="Group 6"/>
          <p:cNvGrpSpPr/>
          <p:nvPr/>
        </p:nvGrpSpPr>
        <p:grpSpPr>
          <a:xfrm>
            <a:off x="8982018" y="1944347"/>
            <a:ext cx="15285" cy="6854026"/>
            <a:chOff x="0" y="0"/>
            <a:chExt cx="38100" cy="6959029"/>
          </a:xfrm>
        </p:grpSpPr>
        <p:sp>
          <p:nvSpPr>
            <p:cNvPr id="7" name="Freeform 7"/>
            <p:cNvSpPr/>
            <p:nvPr/>
          </p:nvSpPr>
          <p:spPr>
            <a:xfrm>
              <a:off x="0" y="0"/>
              <a:ext cx="38100" cy="6959092"/>
            </a:xfrm>
            <a:custGeom>
              <a:avLst/>
              <a:gdLst/>
              <a:ahLst/>
              <a:cxnLst/>
              <a:rect l="l" t="t" r="r" b="b"/>
              <a:pathLst>
                <a:path w="38100" h="6959092">
                  <a:moveTo>
                    <a:pt x="38100" y="19050"/>
                  </a:moveTo>
                  <a:lnTo>
                    <a:pt x="38100" y="6940042"/>
                  </a:lnTo>
                  <a:cubicBezTo>
                    <a:pt x="38100" y="6950583"/>
                    <a:pt x="29591" y="6959092"/>
                    <a:pt x="19050" y="6959092"/>
                  </a:cubicBezTo>
                  <a:cubicBezTo>
                    <a:pt x="8509" y="6959092"/>
                    <a:pt x="0" y="6950583"/>
                    <a:pt x="0" y="6940042"/>
                  </a:cubicBezTo>
                  <a:lnTo>
                    <a:pt x="0" y="19050"/>
                  </a:lnTo>
                  <a:cubicBezTo>
                    <a:pt x="0" y="8509"/>
                    <a:pt x="8509" y="0"/>
                    <a:pt x="19050" y="0"/>
                  </a:cubicBezTo>
                  <a:cubicBezTo>
                    <a:pt x="29591" y="0"/>
                    <a:pt x="38100" y="8509"/>
                    <a:pt x="38100" y="19050"/>
                  </a:cubicBezTo>
                  <a:close/>
                </a:path>
              </a:pathLst>
            </a:custGeom>
            <a:solidFill>
              <a:srgbClr val="DDDDDD"/>
            </a:solidFill>
          </p:spPr>
          <p:txBody>
            <a:bodyPr/>
            <a:lstStyle/>
            <a:p>
              <a:endParaRPr lang="en-US"/>
            </a:p>
          </p:txBody>
        </p:sp>
      </p:grpSp>
      <p:sp>
        <p:nvSpPr>
          <p:cNvPr id="8" name="TextBox 8"/>
          <p:cNvSpPr txBox="1"/>
          <p:nvPr/>
        </p:nvSpPr>
        <p:spPr>
          <a:xfrm>
            <a:off x="749746" y="132379"/>
            <a:ext cx="17395517" cy="1487587"/>
          </a:xfrm>
          <a:prstGeom prst="rect">
            <a:avLst/>
          </a:prstGeom>
        </p:spPr>
        <p:txBody>
          <a:bodyPr lIns="0" tIns="0" rIns="0" bIns="0" rtlCol="0" anchor="t">
            <a:spAutoFit/>
          </a:bodyPr>
          <a:lstStyle/>
          <a:p>
            <a:pPr>
              <a:lnSpc>
                <a:spcPts val="6973"/>
              </a:lnSpc>
            </a:pPr>
            <a:r>
              <a:rPr lang="en-US" sz="4700" b="1">
                <a:solidFill>
                  <a:srgbClr val="007F6E"/>
                </a:solidFill>
                <a:latin typeface="Montserrat Bold"/>
                <a:ea typeface="Montserrat Bold"/>
                <a:cs typeface="Montserrat Bold"/>
                <a:sym typeface="Montserrat Bold"/>
              </a:rPr>
              <a:t>TWO SITES, ONE STRATEGY</a:t>
            </a:r>
          </a:p>
          <a:p>
            <a:pPr>
              <a:lnSpc>
                <a:spcPts val="4553"/>
              </a:lnSpc>
            </a:pPr>
            <a:r>
              <a:rPr lang="en-US" sz="4000">
                <a:solidFill>
                  <a:srgbClr val="000000"/>
                </a:solidFill>
                <a:latin typeface="Montserrat"/>
                <a:ea typeface="Montserrat"/>
                <a:cs typeface="Montserrat"/>
                <a:sym typeface="Montserrat"/>
              </a:rPr>
              <a:t>COMBINING INNOVATION AND LARGE-SCALE INDUSTRIALISATION</a:t>
            </a:r>
            <a:endParaRPr lang="en-US" sz="4000">
              <a:solidFill>
                <a:srgbClr val="000000"/>
              </a:solidFill>
              <a:latin typeface="Montserrat"/>
              <a:ea typeface="Montserrat"/>
              <a:cs typeface="Montserrat"/>
            </a:endParaRPr>
          </a:p>
        </p:txBody>
      </p:sp>
      <p:grpSp>
        <p:nvGrpSpPr>
          <p:cNvPr id="9" name="Group 9"/>
          <p:cNvGrpSpPr/>
          <p:nvPr/>
        </p:nvGrpSpPr>
        <p:grpSpPr>
          <a:xfrm>
            <a:off x="7566369" y="2857234"/>
            <a:ext cx="1243774" cy="19050"/>
            <a:chOff x="0" y="0"/>
            <a:chExt cx="1658366" cy="25400"/>
          </a:xfrm>
        </p:grpSpPr>
        <p:sp>
          <p:nvSpPr>
            <p:cNvPr id="10" name="Freeform 10"/>
            <p:cNvSpPr/>
            <p:nvPr/>
          </p:nvSpPr>
          <p:spPr>
            <a:xfrm>
              <a:off x="12700" y="0"/>
              <a:ext cx="1632966" cy="25400"/>
            </a:xfrm>
            <a:custGeom>
              <a:avLst/>
              <a:gdLst/>
              <a:ahLst/>
              <a:cxnLst/>
              <a:rect l="l" t="t" r="r" b="b"/>
              <a:pathLst>
                <a:path w="1632966" h="25400">
                  <a:moveTo>
                    <a:pt x="1632966" y="25400"/>
                  </a:moveTo>
                  <a:lnTo>
                    <a:pt x="0" y="25400"/>
                  </a:lnTo>
                  <a:lnTo>
                    <a:pt x="0" y="0"/>
                  </a:lnTo>
                  <a:lnTo>
                    <a:pt x="1632966" y="0"/>
                  </a:lnTo>
                  <a:close/>
                </a:path>
              </a:pathLst>
            </a:custGeom>
            <a:solidFill>
              <a:srgbClr val="047E6F"/>
            </a:solidFill>
          </p:spPr>
          <p:txBody>
            <a:bodyPr/>
            <a:lstStyle/>
            <a:p>
              <a:endParaRPr lang="en-US"/>
            </a:p>
          </p:txBody>
        </p:sp>
      </p:grpSp>
      <p:grpSp>
        <p:nvGrpSpPr>
          <p:cNvPr id="11" name="Group 11"/>
          <p:cNvGrpSpPr/>
          <p:nvPr/>
        </p:nvGrpSpPr>
        <p:grpSpPr>
          <a:xfrm>
            <a:off x="8983451" y="7788239"/>
            <a:ext cx="1005307" cy="19050"/>
            <a:chOff x="0" y="0"/>
            <a:chExt cx="1340409" cy="25400"/>
          </a:xfrm>
        </p:grpSpPr>
        <p:sp>
          <p:nvSpPr>
            <p:cNvPr id="12" name="Freeform 12"/>
            <p:cNvSpPr/>
            <p:nvPr/>
          </p:nvSpPr>
          <p:spPr>
            <a:xfrm>
              <a:off x="12700" y="0"/>
              <a:ext cx="1314958" cy="25400"/>
            </a:xfrm>
            <a:custGeom>
              <a:avLst/>
              <a:gdLst/>
              <a:ahLst/>
              <a:cxnLst/>
              <a:rect l="l" t="t" r="r" b="b"/>
              <a:pathLst>
                <a:path w="1314958" h="25400">
                  <a:moveTo>
                    <a:pt x="0" y="0"/>
                  </a:moveTo>
                  <a:lnTo>
                    <a:pt x="1314958" y="0"/>
                  </a:lnTo>
                  <a:lnTo>
                    <a:pt x="1314958" y="25400"/>
                  </a:lnTo>
                  <a:lnTo>
                    <a:pt x="0" y="25400"/>
                  </a:lnTo>
                  <a:close/>
                </a:path>
              </a:pathLst>
            </a:custGeom>
            <a:solidFill>
              <a:srgbClr val="047E6F"/>
            </a:solidFill>
          </p:spPr>
          <p:txBody>
            <a:bodyPr/>
            <a:lstStyle/>
            <a:p>
              <a:endParaRPr lang="en-US"/>
            </a:p>
          </p:txBody>
        </p:sp>
      </p:grpSp>
      <p:grpSp>
        <p:nvGrpSpPr>
          <p:cNvPr id="13" name="Group 13"/>
          <p:cNvGrpSpPr/>
          <p:nvPr/>
        </p:nvGrpSpPr>
        <p:grpSpPr>
          <a:xfrm>
            <a:off x="8405265" y="2280543"/>
            <a:ext cx="1128922" cy="1128922"/>
            <a:chOff x="0" y="0"/>
            <a:chExt cx="1505229" cy="1505229"/>
          </a:xfrm>
        </p:grpSpPr>
        <p:sp>
          <p:nvSpPr>
            <p:cNvPr id="14" name="Freeform 14"/>
            <p:cNvSpPr/>
            <p:nvPr/>
          </p:nvSpPr>
          <p:spPr>
            <a:xfrm>
              <a:off x="12700" y="12700"/>
              <a:ext cx="1479804" cy="1479804"/>
            </a:xfrm>
            <a:custGeom>
              <a:avLst/>
              <a:gdLst/>
              <a:ahLst/>
              <a:cxnLst/>
              <a:rect l="l" t="t" r="r" b="b"/>
              <a:pathLst>
                <a:path w="1479804" h="1479804">
                  <a:moveTo>
                    <a:pt x="0" y="739902"/>
                  </a:moveTo>
                  <a:cubicBezTo>
                    <a:pt x="0" y="331216"/>
                    <a:pt x="331216" y="0"/>
                    <a:pt x="739902" y="0"/>
                  </a:cubicBezTo>
                  <a:cubicBezTo>
                    <a:pt x="1148588" y="0"/>
                    <a:pt x="1479804" y="331216"/>
                    <a:pt x="1479804" y="739902"/>
                  </a:cubicBezTo>
                  <a:cubicBezTo>
                    <a:pt x="1479804" y="1148588"/>
                    <a:pt x="1148588" y="1479804"/>
                    <a:pt x="739902" y="1479804"/>
                  </a:cubicBezTo>
                  <a:cubicBezTo>
                    <a:pt x="331216" y="1479804"/>
                    <a:pt x="0" y="1148588"/>
                    <a:pt x="0" y="739902"/>
                  </a:cubicBezTo>
                  <a:close/>
                </a:path>
              </a:pathLst>
            </a:custGeom>
            <a:solidFill>
              <a:srgbClr val="FFFFFF"/>
            </a:solidFill>
          </p:spPr>
          <p:txBody>
            <a:bodyPr/>
            <a:lstStyle/>
            <a:p>
              <a:endParaRPr lang="en-US"/>
            </a:p>
          </p:txBody>
        </p:sp>
        <p:sp>
          <p:nvSpPr>
            <p:cNvPr id="15" name="Freeform 15"/>
            <p:cNvSpPr/>
            <p:nvPr/>
          </p:nvSpPr>
          <p:spPr>
            <a:xfrm>
              <a:off x="0" y="0"/>
              <a:ext cx="1505204" cy="1505204"/>
            </a:xfrm>
            <a:custGeom>
              <a:avLst/>
              <a:gdLst/>
              <a:ahLst/>
              <a:cxnLst/>
              <a:rect l="l" t="t" r="r" b="b"/>
              <a:pathLst>
                <a:path w="1505204" h="1505204">
                  <a:moveTo>
                    <a:pt x="0" y="752602"/>
                  </a:moveTo>
                  <a:cubicBezTo>
                    <a:pt x="0" y="336931"/>
                    <a:pt x="336931" y="0"/>
                    <a:pt x="752602" y="0"/>
                  </a:cubicBezTo>
                  <a:lnTo>
                    <a:pt x="752602" y="12700"/>
                  </a:lnTo>
                  <a:lnTo>
                    <a:pt x="752602" y="0"/>
                  </a:lnTo>
                  <a:cubicBezTo>
                    <a:pt x="1168273" y="0"/>
                    <a:pt x="1505204" y="336931"/>
                    <a:pt x="1505204" y="752602"/>
                  </a:cubicBezTo>
                  <a:lnTo>
                    <a:pt x="1492504" y="752602"/>
                  </a:lnTo>
                  <a:lnTo>
                    <a:pt x="1505204" y="752602"/>
                  </a:lnTo>
                  <a:cubicBezTo>
                    <a:pt x="1505204" y="1168273"/>
                    <a:pt x="1168273" y="1505204"/>
                    <a:pt x="752602" y="1505204"/>
                  </a:cubicBezTo>
                  <a:lnTo>
                    <a:pt x="752602" y="1492504"/>
                  </a:lnTo>
                  <a:lnTo>
                    <a:pt x="752602" y="1505204"/>
                  </a:lnTo>
                  <a:cubicBezTo>
                    <a:pt x="336931" y="1505204"/>
                    <a:pt x="0" y="1168273"/>
                    <a:pt x="0" y="752602"/>
                  </a:cubicBezTo>
                  <a:lnTo>
                    <a:pt x="12700" y="752602"/>
                  </a:lnTo>
                  <a:lnTo>
                    <a:pt x="25400" y="752602"/>
                  </a:lnTo>
                  <a:lnTo>
                    <a:pt x="12700" y="752602"/>
                  </a:lnTo>
                  <a:lnTo>
                    <a:pt x="0" y="752602"/>
                  </a:lnTo>
                  <a:moveTo>
                    <a:pt x="25400" y="752602"/>
                  </a:moveTo>
                  <a:cubicBezTo>
                    <a:pt x="25400" y="759587"/>
                    <a:pt x="19685" y="765302"/>
                    <a:pt x="12700" y="765302"/>
                  </a:cubicBezTo>
                  <a:cubicBezTo>
                    <a:pt x="5715" y="765302"/>
                    <a:pt x="0" y="759587"/>
                    <a:pt x="0" y="752602"/>
                  </a:cubicBezTo>
                  <a:cubicBezTo>
                    <a:pt x="0" y="745617"/>
                    <a:pt x="5715" y="739902"/>
                    <a:pt x="12700" y="739902"/>
                  </a:cubicBezTo>
                  <a:cubicBezTo>
                    <a:pt x="19685" y="739902"/>
                    <a:pt x="25400" y="745617"/>
                    <a:pt x="25400" y="752602"/>
                  </a:cubicBezTo>
                  <a:cubicBezTo>
                    <a:pt x="25400" y="1154176"/>
                    <a:pt x="351028" y="1479804"/>
                    <a:pt x="752602" y="1479804"/>
                  </a:cubicBezTo>
                  <a:cubicBezTo>
                    <a:pt x="1154176" y="1479804"/>
                    <a:pt x="1479804" y="1154176"/>
                    <a:pt x="1479804" y="752602"/>
                  </a:cubicBezTo>
                  <a:cubicBezTo>
                    <a:pt x="1479804" y="351028"/>
                    <a:pt x="1154303" y="25400"/>
                    <a:pt x="752602" y="25400"/>
                  </a:cubicBezTo>
                  <a:lnTo>
                    <a:pt x="752602" y="12700"/>
                  </a:lnTo>
                  <a:lnTo>
                    <a:pt x="752602" y="25400"/>
                  </a:lnTo>
                  <a:cubicBezTo>
                    <a:pt x="351028" y="25400"/>
                    <a:pt x="25400" y="351028"/>
                    <a:pt x="25400" y="752602"/>
                  </a:cubicBezTo>
                  <a:close/>
                </a:path>
              </a:pathLst>
            </a:custGeom>
            <a:solidFill>
              <a:srgbClr val="047E6F"/>
            </a:solidFill>
          </p:spPr>
          <p:txBody>
            <a:bodyPr/>
            <a:lstStyle/>
            <a:p>
              <a:endParaRPr lang="en-US"/>
            </a:p>
          </p:txBody>
        </p:sp>
        <p:sp>
          <p:nvSpPr>
            <p:cNvPr id="16" name="TextBox 16"/>
            <p:cNvSpPr txBox="1"/>
            <p:nvPr/>
          </p:nvSpPr>
          <p:spPr>
            <a:xfrm>
              <a:off x="0" y="0"/>
              <a:ext cx="1505229" cy="1505229"/>
            </a:xfrm>
            <a:prstGeom prst="rect">
              <a:avLst/>
            </a:prstGeom>
          </p:spPr>
          <p:txBody>
            <a:bodyPr lIns="50800" tIns="50800" rIns="50800" bIns="50800" rtlCol="0" anchor="ctr"/>
            <a:lstStyle/>
            <a:p>
              <a:pPr algn="ctr">
                <a:lnSpc>
                  <a:spcPts val="3699"/>
                </a:lnSpc>
              </a:pPr>
              <a:r>
                <a:rPr lang="en-US" sz="3082">
                  <a:solidFill>
                    <a:srgbClr val="91AFA9"/>
                  </a:solidFill>
                  <a:latin typeface="Montserrat"/>
                  <a:ea typeface="Montserrat"/>
                  <a:cs typeface="Montserrat"/>
                  <a:sym typeface="Montserrat"/>
                </a:rPr>
                <a:t>01</a:t>
              </a:r>
            </a:p>
          </p:txBody>
        </p:sp>
      </p:grpSp>
      <p:grpSp>
        <p:nvGrpSpPr>
          <p:cNvPr id="17" name="Group 17"/>
          <p:cNvGrpSpPr/>
          <p:nvPr/>
        </p:nvGrpSpPr>
        <p:grpSpPr>
          <a:xfrm>
            <a:off x="8405265" y="7233303"/>
            <a:ext cx="1128922" cy="1128922"/>
            <a:chOff x="0" y="0"/>
            <a:chExt cx="1505229" cy="1505229"/>
          </a:xfrm>
        </p:grpSpPr>
        <p:sp>
          <p:nvSpPr>
            <p:cNvPr id="18" name="Freeform 18"/>
            <p:cNvSpPr/>
            <p:nvPr/>
          </p:nvSpPr>
          <p:spPr>
            <a:xfrm>
              <a:off x="12700" y="12700"/>
              <a:ext cx="1479804" cy="1479804"/>
            </a:xfrm>
            <a:custGeom>
              <a:avLst/>
              <a:gdLst/>
              <a:ahLst/>
              <a:cxnLst/>
              <a:rect l="l" t="t" r="r" b="b"/>
              <a:pathLst>
                <a:path w="1479804" h="1479804">
                  <a:moveTo>
                    <a:pt x="0" y="739902"/>
                  </a:moveTo>
                  <a:cubicBezTo>
                    <a:pt x="0" y="331216"/>
                    <a:pt x="331216" y="0"/>
                    <a:pt x="739902" y="0"/>
                  </a:cubicBezTo>
                  <a:cubicBezTo>
                    <a:pt x="1148588" y="0"/>
                    <a:pt x="1479804" y="331216"/>
                    <a:pt x="1479804" y="739902"/>
                  </a:cubicBezTo>
                  <a:cubicBezTo>
                    <a:pt x="1479804" y="1148588"/>
                    <a:pt x="1148588" y="1479804"/>
                    <a:pt x="739902" y="1479804"/>
                  </a:cubicBezTo>
                  <a:cubicBezTo>
                    <a:pt x="331216" y="1479804"/>
                    <a:pt x="0" y="1148588"/>
                    <a:pt x="0" y="739902"/>
                  </a:cubicBezTo>
                  <a:close/>
                </a:path>
              </a:pathLst>
            </a:custGeom>
            <a:solidFill>
              <a:srgbClr val="FFFFFF"/>
            </a:solidFill>
          </p:spPr>
          <p:txBody>
            <a:bodyPr/>
            <a:lstStyle/>
            <a:p>
              <a:endParaRPr lang="en-US"/>
            </a:p>
          </p:txBody>
        </p:sp>
        <p:sp>
          <p:nvSpPr>
            <p:cNvPr id="19" name="Freeform 19"/>
            <p:cNvSpPr/>
            <p:nvPr/>
          </p:nvSpPr>
          <p:spPr>
            <a:xfrm>
              <a:off x="0" y="0"/>
              <a:ext cx="1505204" cy="1505204"/>
            </a:xfrm>
            <a:custGeom>
              <a:avLst/>
              <a:gdLst/>
              <a:ahLst/>
              <a:cxnLst/>
              <a:rect l="l" t="t" r="r" b="b"/>
              <a:pathLst>
                <a:path w="1505204" h="1505204">
                  <a:moveTo>
                    <a:pt x="0" y="752602"/>
                  </a:moveTo>
                  <a:cubicBezTo>
                    <a:pt x="0" y="336931"/>
                    <a:pt x="336931" y="0"/>
                    <a:pt x="752602" y="0"/>
                  </a:cubicBezTo>
                  <a:lnTo>
                    <a:pt x="752602" y="12700"/>
                  </a:lnTo>
                  <a:lnTo>
                    <a:pt x="752602" y="0"/>
                  </a:lnTo>
                  <a:cubicBezTo>
                    <a:pt x="1168273" y="0"/>
                    <a:pt x="1505204" y="336931"/>
                    <a:pt x="1505204" y="752602"/>
                  </a:cubicBezTo>
                  <a:lnTo>
                    <a:pt x="1492504" y="752602"/>
                  </a:lnTo>
                  <a:lnTo>
                    <a:pt x="1505204" y="752602"/>
                  </a:lnTo>
                  <a:cubicBezTo>
                    <a:pt x="1505204" y="1168273"/>
                    <a:pt x="1168273" y="1505204"/>
                    <a:pt x="752602" y="1505204"/>
                  </a:cubicBezTo>
                  <a:lnTo>
                    <a:pt x="752602" y="1492504"/>
                  </a:lnTo>
                  <a:lnTo>
                    <a:pt x="752602" y="1505204"/>
                  </a:lnTo>
                  <a:cubicBezTo>
                    <a:pt x="336931" y="1505204"/>
                    <a:pt x="0" y="1168273"/>
                    <a:pt x="0" y="752602"/>
                  </a:cubicBezTo>
                  <a:lnTo>
                    <a:pt x="12700" y="752602"/>
                  </a:lnTo>
                  <a:lnTo>
                    <a:pt x="25400" y="752602"/>
                  </a:lnTo>
                  <a:lnTo>
                    <a:pt x="12700" y="752602"/>
                  </a:lnTo>
                  <a:lnTo>
                    <a:pt x="0" y="752602"/>
                  </a:lnTo>
                  <a:moveTo>
                    <a:pt x="25400" y="752602"/>
                  </a:moveTo>
                  <a:cubicBezTo>
                    <a:pt x="25400" y="759587"/>
                    <a:pt x="19685" y="765302"/>
                    <a:pt x="12700" y="765302"/>
                  </a:cubicBezTo>
                  <a:cubicBezTo>
                    <a:pt x="5715" y="765302"/>
                    <a:pt x="0" y="759587"/>
                    <a:pt x="0" y="752602"/>
                  </a:cubicBezTo>
                  <a:cubicBezTo>
                    <a:pt x="0" y="745617"/>
                    <a:pt x="5715" y="739902"/>
                    <a:pt x="12700" y="739902"/>
                  </a:cubicBezTo>
                  <a:cubicBezTo>
                    <a:pt x="19685" y="739902"/>
                    <a:pt x="25400" y="745617"/>
                    <a:pt x="25400" y="752602"/>
                  </a:cubicBezTo>
                  <a:cubicBezTo>
                    <a:pt x="25400" y="1154176"/>
                    <a:pt x="351028" y="1479804"/>
                    <a:pt x="752602" y="1479804"/>
                  </a:cubicBezTo>
                  <a:cubicBezTo>
                    <a:pt x="1154176" y="1479804"/>
                    <a:pt x="1479804" y="1154176"/>
                    <a:pt x="1479804" y="752602"/>
                  </a:cubicBezTo>
                  <a:cubicBezTo>
                    <a:pt x="1479804" y="351028"/>
                    <a:pt x="1154303" y="25400"/>
                    <a:pt x="752602" y="25400"/>
                  </a:cubicBezTo>
                  <a:lnTo>
                    <a:pt x="752602" y="12700"/>
                  </a:lnTo>
                  <a:lnTo>
                    <a:pt x="752602" y="25400"/>
                  </a:lnTo>
                  <a:cubicBezTo>
                    <a:pt x="351028" y="25400"/>
                    <a:pt x="25400" y="351028"/>
                    <a:pt x="25400" y="752602"/>
                  </a:cubicBezTo>
                  <a:close/>
                </a:path>
              </a:pathLst>
            </a:custGeom>
            <a:solidFill>
              <a:srgbClr val="047E6F"/>
            </a:solidFill>
          </p:spPr>
          <p:txBody>
            <a:bodyPr/>
            <a:lstStyle/>
            <a:p>
              <a:endParaRPr lang="en-US"/>
            </a:p>
          </p:txBody>
        </p:sp>
        <p:sp>
          <p:nvSpPr>
            <p:cNvPr id="20" name="TextBox 20"/>
            <p:cNvSpPr txBox="1"/>
            <p:nvPr/>
          </p:nvSpPr>
          <p:spPr>
            <a:xfrm>
              <a:off x="0" y="0"/>
              <a:ext cx="1505229" cy="1505229"/>
            </a:xfrm>
            <a:prstGeom prst="rect">
              <a:avLst/>
            </a:prstGeom>
          </p:spPr>
          <p:txBody>
            <a:bodyPr lIns="50800" tIns="50800" rIns="50800" bIns="50800" rtlCol="0" anchor="ctr"/>
            <a:lstStyle/>
            <a:p>
              <a:pPr algn="ctr">
                <a:lnSpc>
                  <a:spcPts val="3699"/>
                </a:lnSpc>
              </a:pPr>
              <a:r>
                <a:rPr lang="en-US" sz="3082">
                  <a:solidFill>
                    <a:srgbClr val="91AFA9"/>
                  </a:solidFill>
                  <a:latin typeface="Montserrat"/>
                  <a:ea typeface="Montserrat"/>
                  <a:cs typeface="Montserrat"/>
                  <a:sym typeface="Montserrat"/>
                </a:rPr>
                <a:t>02</a:t>
              </a:r>
            </a:p>
          </p:txBody>
        </p:sp>
      </p:grpSp>
      <p:sp>
        <p:nvSpPr>
          <p:cNvPr id="21" name="TextBox 21"/>
          <p:cNvSpPr txBox="1"/>
          <p:nvPr/>
        </p:nvSpPr>
        <p:spPr>
          <a:xfrm rot="16198980">
            <a:off x="15937240" y="6255974"/>
            <a:ext cx="3852539" cy="247650"/>
          </a:xfrm>
          <a:prstGeom prst="rect">
            <a:avLst/>
          </a:prstGeom>
        </p:spPr>
        <p:txBody>
          <a:bodyPr lIns="0" tIns="0" rIns="0" bIns="0" rtlCol="0" anchor="t">
            <a:spAutoFit/>
          </a:bodyPr>
          <a:lstStyle/>
          <a:p>
            <a:pPr>
              <a:lnSpc>
                <a:spcPts val="1980"/>
              </a:lnSpc>
            </a:pPr>
            <a:r>
              <a:rPr lang="en-US" sz="1650">
                <a:solidFill>
                  <a:srgbClr val="D5D5D5"/>
                </a:solidFill>
                <a:latin typeface="Montserrat"/>
                <a:ea typeface="Montserrat"/>
                <a:cs typeface="Montserrat"/>
              </a:rPr>
              <a:t>TWO SITES, ONE STRATEGY</a:t>
            </a:r>
          </a:p>
        </p:txBody>
      </p:sp>
      <p:grpSp>
        <p:nvGrpSpPr>
          <p:cNvPr id="22" name="Group 22"/>
          <p:cNvGrpSpPr/>
          <p:nvPr/>
        </p:nvGrpSpPr>
        <p:grpSpPr>
          <a:xfrm>
            <a:off x="17863509" y="8307511"/>
            <a:ext cx="5439" cy="1120731"/>
            <a:chOff x="0" y="0"/>
            <a:chExt cx="7252" cy="1494307"/>
          </a:xfrm>
        </p:grpSpPr>
        <p:sp>
          <p:nvSpPr>
            <p:cNvPr id="23" name="Freeform 23"/>
            <p:cNvSpPr/>
            <p:nvPr/>
          </p:nvSpPr>
          <p:spPr>
            <a:xfrm>
              <a:off x="0" y="3175"/>
              <a:ext cx="6350" cy="1487043"/>
            </a:xfrm>
            <a:custGeom>
              <a:avLst/>
              <a:gdLst/>
              <a:ahLst/>
              <a:cxnLst/>
              <a:rect l="l" t="t" r="r" b="b"/>
              <a:pathLst>
                <a:path w="6350" h="1487043">
                  <a:moveTo>
                    <a:pt x="6350" y="0"/>
                  </a:moveTo>
                  <a:lnTo>
                    <a:pt x="6350" y="1487043"/>
                  </a:lnTo>
                  <a:lnTo>
                    <a:pt x="0" y="1487043"/>
                  </a:lnTo>
                  <a:lnTo>
                    <a:pt x="0" y="0"/>
                  </a:lnTo>
                  <a:close/>
                </a:path>
              </a:pathLst>
            </a:custGeom>
            <a:solidFill>
              <a:srgbClr val="D5D5D5"/>
            </a:solidFill>
          </p:spPr>
          <p:txBody>
            <a:bodyPr/>
            <a:lstStyle/>
            <a:p>
              <a:endParaRPr lang="en-US"/>
            </a:p>
          </p:txBody>
        </p:sp>
      </p:grpSp>
      <p:grpSp>
        <p:nvGrpSpPr>
          <p:cNvPr id="24" name="Group 24"/>
          <p:cNvGrpSpPr/>
          <p:nvPr/>
        </p:nvGrpSpPr>
        <p:grpSpPr>
          <a:xfrm>
            <a:off x="674173" y="6175896"/>
            <a:ext cx="6601739" cy="3000432"/>
            <a:chOff x="0" y="0"/>
            <a:chExt cx="8802319" cy="4000576"/>
          </a:xfrm>
        </p:grpSpPr>
        <p:sp>
          <p:nvSpPr>
            <p:cNvPr id="25" name="Freeform 25"/>
            <p:cNvSpPr/>
            <p:nvPr/>
          </p:nvSpPr>
          <p:spPr>
            <a:xfrm>
              <a:off x="0" y="0"/>
              <a:ext cx="8802370" cy="4000627"/>
            </a:xfrm>
            <a:custGeom>
              <a:avLst/>
              <a:gdLst/>
              <a:ahLst/>
              <a:cxnLst/>
              <a:rect l="l" t="t" r="r" b="b"/>
              <a:pathLst>
                <a:path w="8802370" h="4000627">
                  <a:moveTo>
                    <a:pt x="0" y="0"/>
                  </a:moveTo>
                  <a:lnTo>
                    <a:pt x="8802370" y="0"/>
                  </a:lnTo>
                  <a:lnTo>
                    <a:pt x="8802370" y="4000627"/>
                  </a:lnTo>
                  <a:lnTo>
                    <a:pt x="0" y="4000627"/>
                  </a:lnTo>
                  <a:lnTo>
                    <a:pt x="0" y="0"/>
                  </a:lnTo>
                  <a:close/>
                </a:path>
              </a:pathLst>
            </a:custGeom>
            <a:blipFill>
              <a:blip r:embed="rId3"/>
              <a:stretch>
                <a:fillRect l="-19205" t="-29560" r="-14662" b="-24338"/>
              </a:stretch>
            </a:blipFill>
          </p:spPr>
          <p:txBody>
            <a:bodyPr/>
            <a:lstStyle/>
            <a:p>
              <a:endParaRPr lang="en-US"/>
            </a:p>
          </p:txBody>
        </p:sp>
      </p:grpSp>
      <p:grpSp>
        <p:nvGrpSpPr>
          <p:cNvPr id="26" name="Group 26"/>
          <p:cNvGrpSpPr/>
          <p:nvPr/>
        </p:nvGrpSpPr>
        <p:grpSpPr>
          <a:xfrm>
            <a:off x="10053471" y="2518977"/>
            <a:ext cx="6675758" cy="3373411"/>
            <a:chOff x="0" y="0"/>
            <a:chExt cx="8901011" cy="4497882"/>
          </a:xfrm>
        </p:grpSpPr>
        <p:sp>
          <p:nvSpPr>
            <p:cNvPr id="27" name="Freeform 27"/>
            <p:cNvSpPr/>
            <p:nvPr/>
          </p:nvSpPr>
          <p:spPr>
            <a:xfrm>
              <a:off x="0" y="0"/>
              <a:ext cx="8900973" cy="4497846"/>
            </a:xfrm>
            <a:custGeom>
              <a:avLst/>
              <a:gdLst/>
              <a:ahLst/>
              <a:cxnLst/>
              <a:rect l="l" t="t" r="r" b="b"/>
              <a:pathLst>
                <a:path w="8900973" h="4497846">
                  <a:moveTo>
                    <a:pt x="0" y="0"/>
                  </a:moveTo>
                  <a:lnTo>
                    <a:pt x="8900973" y="0"/>
                  </a:lnTo>
                  <a:lnTo>
                    <a:pt x="8900973" y="4497846"/>
                  </a:lnTo>
                  <a:lnTo>
                    <a:pt x="0" y="4497846"/>
                  </a:lnTo>
                  <a:lnTo>
                    <a:pt x="0" y="0"/>
                  </a:lnTo>
                  <a:close/>
                </a:path>
              </a:pathLst>
            </a:custGeom>
            <a:blipFill>
              <a:blip r:embed="rId4"/>
              <a:stretch>
                <a:fillRect l="-6646" t="-33769" r="-9031" b="-37295"/>
              </a:stretch>
            </a:blipFill>
          </p:spPr>
          <p:txBody>
            <a:bodyPr/>
            <a:lstStyle/>
            <a:p>
              <a:endParaRPr lang="en-US"/>
            </a:p>
          </p:txBody>
        </p:sp>
      </p:grpSp>
      <p:grpSp>
        <p:nvGrpSpPr>
          <p:cNvPr id="28" name="Group 28"/>
          <p:cNvGrpSpPr/>
          <p:nvPr/>
        </p:nvGrpSpPr>
        <p:grpSpPr>
          <a:xfrm>
            <a:off x="2450206" y="4907218"/>
            <a:ext cx="1385707" cy="779526"/>
            <a:chOff x="0" y="0"/>
            <a:chExt cx="1847609" cy="1039368"/>
          </a:xfrm>
        </p:grpSpPr>
        <p:sp>
          <p:nvSpPr>
            <p:cNvPr id="29" name="Freeform 29"/>
            <p:cNvSpPr/>
            <p:nvPr/>
          </p:nvSpPr>
          <p:spPr>
            <a:xfrm>
              <a:off x="6350" y="6350"/>
              <a:ext cx="1834896" cy="1026668"/>
            </a:xfrm>
            <a:custGeom>
              <a:avLst/>
              <a:gdLst/>
              <a:ahLst/>
              <a:cxnLst/>
              <a:rect l="l" t="t" r="r" b="b"/>
              <a:pathLst>
                <a:path w="1834896" h="1026668">
                  <a:moveTo>
                    <a:pt x="0" y="0"/>
                  </a:moveTo>
                  <a:lnTo>
                    <a:pt x="1834896" y="0"/>
                  </a:lnTo>
                  <a:lnTo>
                    <a:pt x="1834896" y="1026668"/>
                  </a:lnTo>
                  <a:lnTo>
                    <a:pt x="0" y="1026668"/>
                  </a:lnTo>
                  <a:close/>
                </a:path>
              </a:pathLst>
            </a:custGeom>
            <a:solidFill>
              <a:srgbClr val="FFFFFF"/>
            </a:solidFill>
          </p:spPr>
          <p:txBody>
            <a:bodyPr/>
            <a:lstStyle/>
            <a:p>
              <a:endParaRPr lang="en-US"/>
            </a:p>
          </p:txBody>
        </p:sp>
        <p:sp>
          <p:nvSpPr>
            <p:cNvPr id="30" name="Freeform 30"/>
            <p:cNvSpPr/>
            <p:nvPr/>
          </p:nvSpPr>
          <p:spPr>
            <a:xfrm>
              <a:off x="0" y="0"/>
              <a:ext cx="1847596" cy="1039368"/>
            </a:xfrm>
            <a:custGeom>
              <a:avLst/>
              <a:gdLst/>
              <a:ahLst/>
              <a:cxnLst/>
              <a:rect l="l" t="t" r="r" b="b"/>
              <a:pathLst>
                <a:path w="1847596" h="1039368">
                  <a:moveTo>
                    <a:pt x="6350" y="0"/>
                  </a:moveTo>
                  <a:lnTo>
                    <a:pt x="1841246" y="0"/>
                  </a:lnTo>
                  <a:cubicBezTo>
                    <a:pt x="1844802" y="0"/>
                    <a:pt x="1847596" y="2794"/>
                    <a:pt x="1847596" y="6350"/>
                  </a:cubicBezTo>
                  <a:lnTo>
                    <a:pt x="1847596" y="1033018"/>
                  </a:lnTo>
                  <a:cubicBezTo>
                    <a:pt x="1847596" y="1036574"/>
                    <a:pt x="1844802" y="1039368"/>
                    <a:pt x="1841246" y="1039368"/>
                  </a:cubicBezTo>
                  <a:lnTo>
                    <a:pt x="6350" y="1039368"/>
                  </a:lnTo>
                  <a:cubicBezTo>
                    <a:pt x="2794" y="1039368"/>
                    <a:pt x="0" y="1036574"/>
                    <a:pt x="0" y="1033018"/>
                  </a:cubicBezTo>
                  <a:lnTo>
                    <a:pt x="0" y="6350"/>
                  </a:lnTo>
                  <a:cubicBezTo>
                    <a:pt x="0" y="2794"/>
                    <a:pt x="2794" y="0"/>
                    <a:pt x="6350" y="0"/>
                  </a:cubicBezTo>
                  <a:moveTo>
                    <a:pt x="6350" y="12700"/>
                  </a:moveTo>
                  <a:lnTo>
                    <a:pt x="6350" y="6350"/>
                  </a:lnTo>
                  <a:lnTo>
                    <a:pt x="12700" y="6350"/>
                  </a:lnTo>
                  <a:lnTo>
                    <a:pt x="12700" y="1033018"/>
                  </a:lnTo>
                  <a:lnTo>
                    <a:pt x="6350" y="1033018"/>
                  </a:lnTo>
                  <a:lnTo>
                    <a:pt x="6350" y="1026668"/>
                  </a:lnTo>
                  <a:lnTo>
                    <a:pt x="1841246" y="1026668"/>
                  </a:lnTo>
                  <a:lnTo>
                    <a:pt x="1841246" y="1033018"/>
                  </a:lnTo>
                  <a:lnTo>
                    <a:pt x="1834896" y="1033018"/>
                  </a:lnTo>
                  <a:lnTo>
                    <a:pt x="1834896" y="6350"/>
                  </a:lnTo>
                  <a:lnTo>
                    <a:pt x="1841246" y="6350"/>
                  </a:lnTo>
                  <a:lnTo>
                    <a:pt x="1841246" y="12700"/>
                  </a:lnTo>
                  <a:lnTo>
                    <a:pt x="6350" y="12700"/>
                  </a:lnTo>
                  <a:close/>
                </a:path>
              </a:pathLst>
            </a:custGeom>
            <a:solidFill>
              <a:srgbClr val="047E6F"/>
            </a:solidFill>
          </p:spPr>
          <p:txBody>
            <a:bodyPr/>
            <a:lstStyle/>
            <a:p>
              <a:endParaRPr lang="en-US"/>
            </a:p>
          </p:txBody>
        </p:sp>
        <p:sp>
          <p:nvSpPr>
            <p:cNvPr id="31" name="TextBox 31"/>
            <p:cNvSpPr txBox="1"/>
            <p:nvPr/>
          </p:nvSpPr>
          <p:spPr>
            <a:xfrm>
              <a:off x="0" y="-9525"/>
              <a:ext cx="1847609" cy="1048893"/>
            </a:xfrm>
            <a:prstGeom prst="rect">
              <a:avLst/>
            </a:prstGeom>
          </p:spPr>
          <p:txBody>
            <a:bodyPr lIns="50800" tIns="50800" rIns="50800" bIns="50800" rtlCol="0" anchor="ctr"/>
            <a:lstStyle/>
            <a:p>
              <a:pPr algn="ctr">
                <a:lnSpc>
                  <a:spcPts val="1800"/>
                </a:lnSpc>
              </a:pPr>
              <a:r>
                <a:rPr lang="en-US" sz="1500" b="1">
                  <a:solidFill>
                    <a:srgbClr val="29756B"/>
                  </a:solidFill>
                  <a:latin typeface="Montserrat Bold"/>
                  <a:ea typeface="Montserrat Bold"/>
                  <a:cs typeface="Montserrat Bold"/>
                  <a:sym typeface="Montserrat Bold"/>
                </a:rPr>
                <a:t>R&amp;D lab</a:t>
              </a:r>
            </a:p>
          </p:txBody>
        </p:sp>
      </p:grpSp>
      <p:grpSp>
        <p:nvGrpSpPr>
          <p:cNvPr id="32" name="Group 32"/>
          <p:cNvGrpSpPr/>
          <p:nvPr/>
        </p:nvGrpSpPr>
        <p:grpSpPr>
          <a:xfrm>
            <a:off x="5862376" y="4907218"/>
            <a:ext cx="1385707" cy="779522"/>
            <a:chOff x="0" y="0"/>
            <a:chExt cx="1847609" cy="1039362"/>
          </a:xfrm>
        </p:grpSpPr>
        <p:sp>
          <p:nvSpPr>
            <p:cNvPr id="33" name="Freeform 33"/>
            <p:cNvSpPr/>
            <p:nvPr/>
          </p:nvSpPr>
          <p:spPr>
            <a:xfrm>
              <a:off x="6350" y="6350"/>
              <a:ext cx="1834896" cy="1026662"/>
            </a:xfrm>
            <a:custGeom>
              <a:avLst/>
              <a:gdLst/>
              <a:ahLst/>
              <a:cxnLst/>
              <a:rect l="l" t="t" r="r" b="b"/>
              <a:pathLst>
                <a:path w="1834896" h="1026662">
                  <a:moveTo>
                    <a:pt x="0" y="0"/>
                  </a:moveTo>
                  <a:lnTo>
                    <a:pt x="1834896" y="0"/>
                  </a:lnTo>
                  <a:lnTo>
                    <a:pt x="1834896" y="1026662"/>
                  </a:lnTo>
                  <a:lnTo>
                    <a:pt x="0" y="1026662"/>
                  </a:lnTo>
                  <a:close/>
                </a:path>
              </a:pathLst>
            </a:custGeom>
            <a:solidFill>
              <a:srgbClr val="FFFFFF"/>
            </a:solidFill>
          </p:spPr>
          <p:txBody>
            <a:bodyPr/>
            <a:lstStyle/>
            <a:p>
              <a:endParaRPr lang="en-US"/>
            </a:p>
          </p:txBody>
        </p:sp>
        <p:sp>
          <p:nvSpPr>
            <p:cNvPr id="34" name="Freeform 34"/>
            <p:cNvSpPr/>
            <p:nvPr/>
          </p:nvSpPr>
          <p:spPr>
            <a:xfrm>
              <a:off x="0" y="0"/>
              <a:ext cx="1847596" cy="1039362"/>
            </a:xfrm>
            <a:custGeom>
              <a:avLst/>
              <a:gdLst/>
              <a:ahLst/>
              <a:cxnLst/>
              <a:rect l="l" t="t" r="r" b="b"/>
              <a:pathLst>
                <a:path w="1847596" h="1039362">
                  <a:moveTo>
                    <a:pt x="6350" y="0"/>
                  </a:moveTo>
                  <a:lnTo>
                    <a:pt x="1841246" y="0"/>
                  </a:lnTo>
                  <a:cubicBezTo>
                    <a:pt x="1844802" y="0"/>
                    <a:pt x="1847596" y="2794"/>
                    <a:pt x="1847596" y="6350"/>
                  </a:cubicBezTo>
                  <a:lnTo>
                    <a:pt x="1847596" y="1033012"/>
                  </a:lnTo>
                  <a:cubicBezTo>
                    <a:pt x="1847596" y="1036568"/>
                    <a:pt x="1844802" y="1039362"/>
                    <a:pt x="1841246" y="1039362"/>
                  </a:cubicBezTo>
                  <a:lnTo>
                    <a:pt x="6350" y="1039362"/>
                  </a:lnTo>
                  <a:cubicBezTo>
                    <a:pt x="2794" y="1039362"/>
                    <a:pt x="0" y="1036568"/>
                    <a:pt x="0" y="1033012"/>
                  </a:cubicBezTo>
                  <a:lnTo>
                    <a:pt x="0" y="6350"/>
                  </a:lnTo>
                  <a:cubicBezTo>
                    <a:pt x="0" y="2794"/>
                    <a:pt x="2794" y="0"/>
                    <a:pt x="6350" y="0"/>
                  </a:cubicBezTo>
                  <a:moveTo>
                    <a:pt x="6350" y="12700"/>
                  </a:moveTo>
                  <a:lnTo>
                    <a:pt x="6350" y="6350"/>
                  </a:lnTo>
                  <a:lnTo>
                    <a:pt x="12700" y="6350"/>
                  </a:lnTo>
                  <a:lnTo>
                    <a:pt x="12700" y="1033012"/>
                  </a:lnTo>
                  <a:lnTo>
                    <a:pt x="6350" y="1033012"/>
                  </a:lnTo>
                  <a:lnTo>
                    <a:pt x="6350" y="1026662"/>
                  </a:lnTo>
                  <a:lnTo>
                    <a:pt x="1841246" y="1026662"/>
                  </a:lnTo>
                  <a:lnTo>
                    <a:pt x="1841246" y="1033012"/>
                  </a:lnTo>
                  <a:lnTo>
                    <a:pt x="1834896" y="1033012"/>
                  </a:lnTo>
                  <a:lnTo>
                    <a:pt x="1834896" y="6350"/>
                  </a:lnTo>
                  <a:lnTo>
                    <a:pt x="1841246" y="6350"/>
                  </a:lnTo>
                  <a:lnTo>
                    <a:pt x="1841246" y="12700"/>
                  </a:lnTo>
                  <a:lnTo>
                    <a:pt x="6350" y="12700"/>
                  </a:lnTo>
                  <a:close/>
                </a:path>
              </a:pathLst>
            </a:custGeom>
            <a:solidFill>
              <a:srgbClr val="047E6F"/>
            </a:solidFill>
          </p:spPr>
          <p:txBody>
            <a:bodyPr/>
            <a:lstStyle/>
            <a:p>
              <a:endParaRPr lang="en-US"/>
            </a:p>
          </p:txBody>
        </p:sp>
        <p:sp>
          <p:nvSpPr>
            <p:cNvPr id="35" name="TextBox 35"/>
            <p:cNvSpPr txBox="1"/>
            <p:nvPr/>
          </p:nvSpPr>
          <p:spPr>
            <a:xfrm>
              <a:off x="0" y="-9525"/>
              <a:ext cx="1847609" cy="1048887"/>
            </a:xfrm>
            <a:prstGeom prst="rect">
              <a:avLst/>
            </a:prstGeom>
          </p:spPr>
          <p:txBody>
            <a:bodyPr lIns="50800" tIns="50800" rIns="50800" bIns="50800" rtlCol="0" anchor="ctr"/>
            <a:lstStyle/>
            <a:p>
              <a:pPr algn="ctr">
                <a:lnSpc>
                  <a:spcPts val="1800"/>
                </a:lnSpc>
              </a:pPr>
              <a:r>
                <a:rPr lang="en-US" sz="1500" b="1">
                  <a:solidFill>
                    <a:srgbClr val="29756B"/>
                  </a:solidFill>
                  <a:latin typeface="Montserrat Bold"/>
                  <a:ea typeface="Montserrat Bold"/>
                  <a:cs typeface="Montserrat Bold"/>
                  <a:sym typeface="Montserrat Bold"/>
                </a:rPr>
                <a:t>Training</a:t>
              </a:r>
            </a:p>
          </p:txBody>
        </p:sp>
      </p:grpSp>
      <p:grpSp>
        <p:nvGrpSpPr>
          <p:cNvPr id="36" name="Group 36"/>
          <p:cNvGrpSpPr/>
          <p:nvPr/>
        </p:nvGrpSpPr>
        <p:grpSpPr>
          <a:xfrm>
            <a:off x="4150666" y="4907218"/>
            <a:ext cx="1396956" cy="779526"/>
            <a:chOff x="0" y="0"/>
            <a:chExt cx="1862607" cy="1039368"/>
          </a:xfrm>
        </p:grpSpPr>
        <p:sp>
          <p:nvSpPr>
            <p:cNvPr id="37" name="Freeform 37"/>
            <p:cNvSpPr/>
            <p:nvPr/>
          </p:nvSpPr>
          <p:spPr>
            <a:xfrm>
              <a:off x="6350" y="6350"/>
              <a:ext cx="1849882" cy="1026668"/>
            </a:xfrm>
            <a:custGeom>
              <a:avLst/>
              <a:gdLst/>
              <a:ahLst/>
              <a:cxnLst/>
              <a:rect l="l" t="t" r="r" b="b"/>
              <a:pathLst>
                <a:path w="1849882" h="1026668">
                  <a:moveTo>
                    <a:pt x="0" y="0"/>
                  </a:moveTo>
                  <a:lnTo>
                    <a:pt x="1849882" y="0"/>
                  </a:lnTo>
                  <a:lnTo>
                    <a:pt x="1849882" y="1026668"/>
                  </a:lnTo>
                  <a:lnTo>
                    <a:pt x="0" y="1026668"/>
                  </a:lnTo>
                  <a:close/>
                </a:path>
              </a:pathLst>
            </a:custGeom>
            <a:solidFill>
              <a:srgbClr val="FFFFFF"/>
            </a:solidFill>
          </p:spPr>
          <p:txBody>
            <a:bodyPr/>
            <a:lstStyle/>
            <a:p>
              <a:endParaRPr lang="en-US"/>
            </a:p>
          </p:txBody>
        </p:sp>
        <p:sp>
          <p:nvSpPr>
            <p:cNvPr id="38" name="Freeform 38"/>
            <p:cNvSpPr/>
            <p:nvPr/>
          </p:nvSpPr>
          <p:spPr>
            <a:xfrm>
              <a:off x="0" y="0"/>
              <a:ext cx="1862582" cy="1039368"/>
            </a:xfrm>
            <a:custGeom>
              <a:avLst/>
              <a:gdLst/>
              <a:ahLst/>
              <a:cxnLst/>
              <a:rect l="l" t="t" r="r" b="b"/>
              <a:pathLst>
                <a:path w="1862582" h="1039368">
                  <a:moveTo>
                    <a:pt x="6350" y="0"/>
                  </a:moveTo>
                  <a:lnTo>
                    <a:pt x="1856232" y="0"/>
                  </a:lnTo>
                  <a:cubicBezTo>
                    <a:pt x="1859788" y="0"/>
                    <a:pt x="1862582" y="2794"/>
                    <a:pt x="1862582" y="6350"/>
                  </a:cubicBezTo>
                  <a:lnTo>
                    <a:pt x="1862582" y="1033018"/>
                  </a:lnTo>
                  <a:cubicBezTo>
                    <a:pt x="1862582" y="1036574"/>
                    <a:pt x="1859788" y="1039368"/>
                    <a:pt x="1856232" y="1039368"/>
                  </a:cubicBezTo>
                  <a:lnTo>
                    <a:pt x="6350" y="1039368"/>
                  </a:lnTo>
                  <a:cubicBezTo>
                    <a:pt x="2794" y="1039368"/>
                    <a:pt x="0" y="1036574"/>
                    <a:pt x="0" y="1033018"/>
                  </a:cubicBezTo>
                  <a:lnTo>
                    <a:pt x="0" y="6350"/>
                  </a:lnTo>
                  <a:cubicBezTo>
                    <a:pt x="0" y="2794"/>
                    <a:pt x="2794" y="0"/>
                    <a:pt x="6350" y="0"/>
                  </a:cubicBezTo>
                  <a:moveTo>
                    <a:pt x="6350" y="12700"/>
                  </a:moveTo>
                  <a:lnTo>
                    <a:pt x="6350" y="6350"/>
                  </a:lnTo>
                  <a:lnTo>
                    <a:pt x="12700" y="6350"/>
                  </a:lnTo>
                  <a:lnTo>
                    <a:pt x="12700" y="1033018"/>
                  </a:lnTo>
                  <a:lnTo>
                    <a:pt x="6350" y="1033018"/>
                  </a:lnTo>
                  <a:lnTo>
                    <a:pt x="6350" y="1026668"/>
                  </a:lnTo>
                  <a:lnTo>
                    <a:pt x="1856232" y="1026668"/>
                  </a:lnTo>
                  <a:lnTo>
                    <a:pt x="1856232" y="1033018"/>
                  </a:lnTo>
                  <a:lnTo>
                    <a:pt x="1849882" y="1033018"/>
                  </a:lnTo>
                  <a:lnTo>
                    <a:pt x="1849882" y="6350"/>
                  </a:lnTo>
                  <a:lnTo>
                    <a:pt x="1856232" y="6350"/>
                  </a:lnTo>
                  <a:lnTo>
                    <a:pt x="1856232" y="12700"/>
                  </a:lnTo>
                  <a:lnTo>
                    <a:pt x="6350" y="12700"/>
                  </a:lnTo>
                  <a:close/>
                </a:path>
              </a:pathLst>
            </a:custGeom>
            <a:solidFill>
              <a:srgbClr val="047E6F"/>
            </a:solidFill>
          </p:spPr>
          <p:txBody>
            <a:bodyPr/>
            <a:lstStyle/>
            <a:p>
              <a:endParaRPr lang="en-US"/>
            </a:p>
          </p:txBody>
        </p:sp>
        <p:sp>
          <p:nvSpPr>
            <p:cNvPr id="39" name="TextBox 39"/>
            <p:cNvSpPr txBox="1"/>
            <p:nvPr/>
          </p:nvSpPr>
          <p:spPr>
            <a:xfrm>
              <a:off x="0" y="-9525"/>
              <a:ext cx="1862607" cy="1048893"/>
            </a:xfrm>
            <a:prstGeom prst="rect">
              <a:avLst/>
            </a:prstGeom>
          </p:spPr>
          <p:txBody>
            <a:bodyPr lIns="50800" tIns="50800" rIns="50800" bIns="50800" rtlCol="0" anchor="ctr"/>
            <a:lstStyle/>
            <a:p>
              <a:pPr algn="ctr">
                <a:lnSpc>
                  <a:spcPts val="1800"/>
                </a:lnSpc>
              </a:pPr>
              <a:r>
                <a:rPr lang="en-US" sz="1500" b="1">
                  <a:solidFill>
                    <a:srgbClr val="29756B"/>
                  </a:solidFill>
                  <a:latin typeface="Montserrat Bold"/>
                  <a:ea typeface="Montserrat Bold"/>
                  <a:cs typeface="Montserrat Bold"/>
                  <a:sym typeface="Montserrat Bold"/>
                </a:rPr>
                <a:t>Pilot line</a:t>
              </a:r>
              <a:endParaRPr lang="en-US" sz="1500" b="1">
                <a:solidFill>
                  <a:srgbClr val="29756B"/>
                </a:solidFill>
                <a:latin typeface="Montserrat Bold"/>
                <a:ea typeface="Montserrat Bold"/>
                <a:cs typeface="Montserrat Bold"/>
              </a:endParaRPr>
            </a:p>
          </p:txBody>
        </p:sp>
      </p:grpSp>
      <p:grpSp>
        <p:nvGrpSpPr>
          <p:cNvPr id="40" name="Group 40"/>
          <p:cNvGrpSpPr/>
          <p:nvPr/>
        </p:nvGrpSpPr>
        <p:grpSpPr>
          <a:xfrm>
            <a:off x="670001" y="4900074"/>
            <a:ext cx="1513843" cy="795198"/>
            <a:chOff x="-336698" y="-9525"/>
            <a:chExt cx="2248828" cy="1060263"/>
          </a:xfrm>
        </p:grpSpPr>
        <p:sp>
          <p:nvSpPr>
            <p:cNvPr id="41" name="Freeform 41"/>
            <p:cNvSpPr/>
            <p:nvPr/>
          </p:nvSpPr>
          <p:spPr>
            <a:xfrm>
              <a:off x="-330346" y="6350"/>
              <a:ext cx="2242476" cy="1044388"/>
            </a:xfrm>
            <a:custGeom>
              <a:avLst/>
              <a:gdLst/>
              <a:ahLst/>
              <a:cxnLst/>
              <a:rect l="l" t="t" r="r" b="b"/>
              <a:pathLst>
                <a:path w="1834896" h="1026668">
                  <a:moveTo>
                    <a:pt x="0" y="0"/>
                  </a:moveTo>
                  <a:lnTo>
                    <a:pt x="1834896" y="0"/>
                  </a:lnTo>
                  <a:lnTo>
                    <a:pt x="1834896" y="1026668"/>
                  </a:lnTo>
                  <a:lnTo>
                    <a:pt x="0" y="1026668"/>
                  </a:lnTo>
                  <a:close/>
                </a:path>
              </a:pathLst>
            </a:custGeom>
            <a:solidFill>
              <a:srgbClr val="FFFFFF"/>
            </a:solidFill>
          </p:spPr>
          <p:txBody>
            <a:bodyPr/>
            <a:lstStyle/>
            <a:p>
              <a:endParaRPr lang="en-US"/>
            </a:p>
          </p:txBody>
        </p:sp>
        <p:sp>
          <p:nvSpPr>
            <p:cNvPr id="42" name="Freeform 42"/>
            <p:cNvSpPr/>
            <p:nvPr/>
          </p:nvSpPr>
          <p:spPr>
            <a:xfrm>
              <a:off x="-335637" y="0"/>
              <a:ext cx="2242464" cy="1039368"/>
            </a:xfrm>
            <a:custGeom>
              <a:avLst/>
              <a:gdLst/>
              <a:ahLst/>
              <a:cxnLst/>
              <a:rect l="l" t="t" r="r" b="b"/>
              <a:pathLst>
                <a:path w="1847596" h="1039368">
                  <a:moveTo>
                    <a:pt x="6350" y="0"/>
                  </a:moveTo>
                  <a:lnTo>
                    <a:pt x="1841246" y="0"/>
                  </a:lnTo>
                  <a:cubicBezTo>
                    <a:pt x="1844802" y="0"/>
                    <a:pt x="1847596" y="2794"/>
                    <a:pt x="1847596" y="6350"/>
                  </a:cubicBezTo>
                  <a:lnTo>
                    <a:pt x="1847596" y="1033018"/>
                  </a:lnTo>
                  <a:cubicBezTo>
                    <a:pt x="1847596" y="1036574"/>
                    <a:pt x="1844802" y="1039368"/>
                    <a:pt x="1841246" y="1039368"/>
                  </a:cubicBezTo>
                  <a:lnTo>
                    <a:pt x="6350" y="1039368"/>
                  </a:lnTo>
                  <a:cubicBezTo>
                    <a:pt x="2794" y="1039368"/>
                    <a:pt x="0" y="1036574"/>
                    <a:pt x="0" y="1033018"/>
                  </a:cubicBezTo>
                  <a:lnTo>
                    <a:pt x="0" y="6350"/>
                  </a:lnTo>
                  <a:cubicBezTo>
                    <a:pt x="0" y="2794"/>
                    <a:pt x="2794" y="0"/>
                    <a:pt x="6350" y="0"/>
                  </a:cubicBezTo>
                  <a:moveTo>
                    <a:pt x="6350" y="12700"/>
                  </a:moveTo>
                  <a:lnTo>
                    <a:pt x="6350" y="6350"/>
                  </a:lnTo>
                  <a:lnTo>
                    <a:pt x="12700" y="6350"/>
                  </a:lnTo>
                  <a:lnTo>
                    <a:pt x="12700" y="1033018"/>
                  </a:lnTo>
                  <a:lnTo>
                    <a:pt x="6350" y="1033018"/>
                  </a:lnTo>
                  <a:lnTo>
                    <a:pt x="6350" y="1026668"/>
                  </a:lnTo>
                  <a:lnTo>
                    <a:pt x="1841246" y="1026668"/>
                  </a:lnTo>
                  <a:lnTo>
                    <a:pt x="1841246" y="1033018"/>
                  </a:lnTo>
                  <a:lnTo>
                    <a:pt x="1834896" y="1033018"/>
                  </a:lnTo>
                  <a:lnTo>
                    <a:pt x="1834896" y="6350"/>
                  </a:lnTo>
                  <a:lnTo>
                    <a:pt x="1841246" y="6350"/>
                  </a:lnTo>
                  <a:lnTo>
                    <a:pt x="1841246" y="12700"/>
                  </a:lnTo>
                  <a:lnTo>
                    <a:pt x="6350" y="12700"/>
                  </a:lnTo>
                  <a:close/>
                </a:path>
              </a:pathLst>
            </a:custGeom>
            <a:solidFill>
              <a:srgbClr val="047E6F"/>
            </a:solidFill>
          </p:spPr>
          <p:txBody>
            <a:bodyPr/>
            <a:lstStyle/>
            <a:p>
              <a:endParaRPr lang="en-US"/>
            </a:p>
          </p:txBody>
        </p:sp>
        <p:sp>
          <p:nvSpPr>
            <p:cNvPr id="43" name="TextBox 43"/>
            <p:cNvSpPr txBox="1"/>
            <p:nvPr/>
          </p:nvSpPr>
          <p:spPr>
            <a:xfrm>
              <a:off x="-336698" y="-9525"/>
              <a:ext cx="2219748" cy="1048892"/>
            </a:xfrm>
            <a:prstGeom prst="rect">
              <a:avLst/>
            </a:prstGeom>
          </p:spPr>
          <p:txBody>
            <a:bodyPr lIns="50800" tIns="50800" rIns="50800" bIns="50800" rtlCol="0" anchor="ctr"/>
            <a:lstStyle/>
            <a:p>
              <a:pPr algn="ctr">
                <a:lnSpc>
                  <a:spcPts val="1800"/>
                </a:lnSpc>
              </a:pPr>
              <a:r>
                <a:rPr lang="en-US" sz="1500" b="1">
                  <a:solidFill>
                    <a:srgbClr val="29756B"/>
                  </a:solidFill>
                  <a:latin typeface="Montserrat Bold"/>
                  <a:ea typeface="Montserrat Bold"/>
                  <a:cs typeface="Montserrat Bold"/>
                  <a:sym typeface="Montserrat Bold"/>
                </a:rPr>
                <a:t>Headquarters</a:t>
              </a:r>
              <a:endParaRPr lang="en-US" sz="1500" b="1">
                <a:solidFill>
                  <a:srgbClr val="29756B"/>
                </a:solidFill>
                <a:latin typeface="Montserrat Bold"/>
                <a:ea typeface="Montserrat Bold"/>
                <a:cs typeface="Montserrat Bold"/>
              </a:endParaRPr>
            </a:p>
          </p:txBody>
        </p:sp>
      </p:grpSp>
      <p:sp>
        <p:nvSpPr>
          <p:cNvPr id="46" name="TextBox 46"/>
          <p:cNvSpPr txBox="1"/>
          <p:nvPr/>
        </p:nvSpPr>
        <p:spPr>
          <a:xfrm>
            <a:off x="5110269" y="3106012"/>
            <a:ext cx="2181339" cy="519741"/>
          </a:xfrm>
          <a:prstGeom prst="rect">
            <a:avLst/>
          </a:prstGeom>
        </p:spPr>
        <p:txBody>
          <a:bodyPr lIns="91440" tIns="91440" rIns="91440" bIns="91440" rtlCol="0" anchor="ctr"/>
          <a:lstStyle/>
          <a:p>
            <a:pPr algn="r">
              <a:lnSpc>
                <a:spcPts val="2879"/>
              </a:lnSpc>
            </a:pPr>
            <a:r>
              <a:rPr lang="en-US" sz="2400" b="1">
                <a:solidFill>
                  <a:srgbClr val="000000"/>
                </a:solidFill>
                <a:latin typeface="Montserrat Bold"/>
                <a:ea typeface="Montserrat Bold"/>
                <a:cs typeface="Montserrat Bold"/>
                <a:sym typeface="Montserrat Bold"/>
              </a:rPr>
              <a:t>GRENOBLE</a:t>
            </a:r>
          </a:p>
        </p:txBody>
      </p:sp>
      <p:grpSp>
        <p:nvGrpSpPr>
          <p:cNvPr id="47" name="Group 47"/>
          <p:cNvGrpSpPr/>
          <p:nvPr/>
        </p:nvGrpSpPr>
        <p:grpSpPr>
          <a:xfrm>
            <a:off x="10053471" y="8045191"/>
            <a:ext cx="6046413" cy="524645"/>
            <a:chOff x="0" y="0"/>
            <a:chExt cx="8061884" cy="699526"/>
          </a:xfrm>
        </p:grpSpPr>
        <p:sp>
          <p:nvSpPr>
            <p:cNvPr id="48" name="Freeform 48"/>
            <p:cNvSpPr/>
            <p:nvPr/>
          </p:nvSpPr>
          <p:spPr>
            <a:xfrm>
              <a:off x="0" y="0"/>
              <a:ext cx="8061886" cy="699521"/>
            </a:xfrm>
            <a:custGeom>
              <a:avLst/>
              <a:gdLst/>
              <a:ahLst/>
              <a:cxnLst/>
              <a:rect l="l" t="t" r="r" b="b"/>
              <a:pathLst>
                <a:path w="8061886" h="699521">
                  <a:moveTo>
                    <a:pt x="0" y="0"/>
                  </a:moveTo>
                  <a:lnTo>
                    <a:pt x="8061886" y="0"/>
                  </a:lnTo>
                  <a:lnTo>
                    <a:pt x="8061886" y="699521"/>
                  </a:lnTo>
                  <a:lnTo>
                    <a:pt x="0" y="699521"/>
                  </a:lnTo>
                  <a:close/>
                </a:path>
              </a:pathLst>
            </a:custGeom>
            <a:blipFill>
              <a:blip r:embed="rId5">
                <a:alphaModFix amt="0"/>
              </a:blip>
              <a:stretch>
                <a:fillRect t="-52737" r="54154" b="-53164"/>
              </a:stretch>
            </a:blipFill>
          </p:spPr>
          <p:txBody>
            <a:bodyPr/>
            <a:lstStyle/>
            <a:p>
              <a:endParaRPr lang="en-US"/>
            </a:p>
          </p:txBody>
        </p:sp>
        <p:sp>
          <p:nvSpPr>
            <p:cNvPr id="49" name="TextBox 49"/>
            <p:cNvSpPr txBox="1"/>
            <p:nvPr/>
          </p:nvSpPr>
          <p:spPr>
            <a:xfrm>
              <a:off x="0" y="9525"/>
              <a:ext cx="8061884" cy="690001"/>
            </a:xfrm>
            <a:prstGeom prst="rect">
              <a:avLst/>
            </a:prstGeom>
          </p:spPr>
          <p:txBody>
            <a:bodyPr lIns="0" tIns="0" rIns="0" bIns="0" rtlCol="0" anchor="ctr"/>
            <a:lstStyle/>
            <a:p>
              <a:pPr algn="l">
                <a:lnSpc>
                  <a:spcPts val="2879"/>
                </a:lnSpc>
              </a:pPr>
              <a:r>
                <a:rPr lang="en-US" sz="2400" b="1">
                  <a:solidFill>
                    <a:srgbClr val="000000"/>
                  </a:solidFill>
                  <a:latin typeface="Montserrat Bold"/>
                  <a:ea typeface="Montserrat Bold"/>
                  <a:cs typeface="Montserrat Bold"/>
                  <a:sym typeface="Montserrat Bold"/>
                </a:rPr>
                <a:t>BOURBOURG, DUNKIRK</a:t>
              </a:r>
            </a:p>
          </p:txBody>
        </p:sp>
      </p:grpSp>
      <p:grpSp>
        <p:nvGrpSpPr>
          <p:cNvPr id="54" name="Group 54"/>
          <p:cNvGrpSpPr/>
          <p:nvPr/>
        </p:nvGrpSpPr>
        <p:grpSpPr>
          <a:xfrm>
            <a:off x="10077116" y="6169369"/>
            <a:ext cx="1926563" cy="939942"/>
            <a:chOff x="0" y="-9525"/>
            <a:chExt cx="2568750" cy="1253257"/>
          </a:xfrm>
        </p:grpSpPr>
        <p:sp>
          <p:nvSpPr>
            <p:cNvPr id="55" name="Freeform 55"/>
            <p:cNvSpPr/>
            <p:nvPr/>
          </p:nvSpPr>
          <p:spPr>
            <a:xfrm>
              <a:off x="7348" y="6350"/>
              <a:ext cx="2554062" cy="1231007"/>
            </a:xfrm>
            <a:custGeom>
              <a:avLst/>
              <a:gdLst/>
              <a:ahLst/>
              <a:cxnLst/>
              <a:rect l="l" t="t" r="r" b="b"/>
              <a:pathLst>
                <a:path w="2554062" h="1231007">
                  <a:moveTo>
                    <a:pt x="0" y="0"/>
                  </a:moveTo>
                  <a:lnTo>
                    <a:pt x="2554062" y="0"/>
                  </a:lnTo>
                  <a:lnTo>
                    <a:pt x="2554062" y="1231007"/>
                  </a:lnTo>
                  <a:lnTo>
                    <a:pt x="0" y="1231007"/>
                  </a:lnTo>
                  <a:close/>
                </a:path>
              </a:pathLst>
            </a:custGeom>
            <a:solidFill>
              <a:srgbClr val="FFFFFF"/>
            </a:solidFill>
          </p:spPr>
          <p:txBody>
            <a:bodyPr/>
            <a:lstStyle/>
            <a:p>
              <a:endParaRPr lang="en-US"/>
            </a:p>
          </p:txBody>
        </p:sp>
        <p:sp>
          <p:nvSpPr>
            <p:cNvPr id="56" name="Freeform 56"/>
            <p:cNvSpPr/>
            <p:nvPr/>
          </p:nvSpPr>
          <p:spPr>
            <a:xfrm>
              <a:off x="0" y="0"/>
              <a:ext cx="2568750" cy="1243707"/>
            </a:xfrm>
            <a:custGeom>
              <a:avLst/>
              <a:gdLst/>
              <a:ahLst/>
              <a:cxnLst/>
              <a:rect l="l" t="t" r="r" b="b"/>
              <a:pathLst>
                <a:path w="2568750" h="1243707">
                  <a:moveTo>
                    <a:pt x="7348" y="0"/>
                  </a:moveTo>
                  <a:lnTo>
                    <a:pt x="2561410" y="0"/>
                  </a:lnTo>
                  <a:cubicBezTo>
                    <a:pt x="2565525" y="0"/>
                    <a:pt x="2568750" y="2794"/>
                    <a:pt x="2568750" y="6350"/>
                  </a:cubicBezTo>
                  <a:lnTo>
                    <a:pt x="2568750" y="1237357"/>
                  </a:lnTo>
                  <a:cubicBezTo>
                    <a:pt x="2568750" y="1240913"/>
                    <a:pt x="2565525" y="1243707"/>
                    <a:pt x="2561410" y="1243707"/>
                  </a:cubicBezTo>
                  <a:lnTo>
                    <a:pt x="7348" y="1243707"/>
                  </a:lnTo>
                  <a:cubicBezTo>
                    <a:pt x="3233" y="1243707"/>
                    <a:pt x="0" y="1240913"/>
                    <a:pt x="0" y="1237357"/>
                  </a:cubicBezTo>
                  <a:lnTo>
                    <a:pt x="0" y="6350"/>
                  </a:lnTo>
                  <a:cubicBezTo>
                    <a:pt x="0" y="2794"/>
                    <a:pt x="3233" y="0"/>
                    <a:pt x="7348" y="0"/>
                  </a:cubicBezTo>
                  <a:moveTo>
                    <a:pt x="7348" y="12700"/>
                  </a:moveTo>
                  <a:lnTo>
                    <a:pt x="7348" y="6350"/>
                  </a:lnTo>
                  <a:lnTo>
                    <a:pt x="14696" y="6350"/>
                  </a:lnTo>
                  <a:lnTo>
                    <a:pt x="14696" y="1237357"/>
                  </a:lnTo>
                  <a:lnTo>
                    <a:pt x="7348" y="1237357"/>
                  </a:lnTo>
                  <a:lnTo>
                    <a:pt x="7348" y="1231007"/>
                  </a:lnTo>
                  <a:lnTo>
                    <a:pt x="2561410" y="1231007"/>
                  </a:lnTo>
                  <a:lnTo>
                    <a:pt x="2561410" y="1237357"/>
                  </a:lnTo>
                  <a:lnTo>
                    <a:pt x="2554062" y="1237357"/>
                  </a:lnTo>
                  <a:lnTo>
                    <a:pt x="2554062" y="6350"/>
                  </a:lnTo>
                  <a:lnTo>
                    <a:pt x="2561410" y="6350"/>
                  </a:lnTo>
                  <a:lnTo>
                    <a:pt x="2561410" y="12700"/>
                  </a:lnTo>
                  <a:lnTo>
                    <a:pt x="7348" y="12700"/>
                  </a:lnTo>
                  <a:close/>
                </a:path>
              </a:pathLst>
            </a:custGeom>
            <a:solidFill>
              <a:srgbClr val="047E6F"/>
            </a:solidFill>
          </p:spPr>
          <p:txBody>
            <a:bodyPr/>
            <a:lstStyle/>
            <a:p>
              <a:endParaRPr lang="en-US"/>
            </a:p>
          </p:txBody>
        </p:sp>
        <p:sp>
          <p:nvSpPr>
            <p:cNvPr id="57" name="TextBox 57"/>
            <p:cNvSpPr txBox="1"/>
            <p:nvPr/>
          </p:nvSpPr>
          <p:spPr>
            <a:xfrm>
              <a:off x="0" y="-9525"/>
              <a:ext cx="2568700" cy="1253257"/>
            </a:xfrm>
            <a:prstGeom prst="rect">
              <a:avLst/>
            </a:prstGeom>
          </p:spPr>
          <p:txBody>
            <a:bodyPr lIns="50800" tIns="50800" rIns="50800" bIns="50800" rtlCol="0" anchor="ctr"/>
            <a:lstStyle/>
            <a:p>
              <a:pPr algn="ctr">
                <a:lnSpc>
                  <a:spcPts val="1800"/>
                </a:lnSpc>
              </a:pPr>
              <a:r>
                <a:rPr lang="en-US" sz="1500" b="1">
                  <a:solidFill>
                    <a:srgbClr val="29756B"/>
                  </a:solidFill>
                  <a:latin typeface="Montserrat Bold"/>
                  <a:ea typeface="Montserrat Bold"/>
                  <a:cs typeface="Montserrat Bold"/>
                  <a:sym typeface="Montserrat Bold"/>
                </a:rPr>
                <a:t>16 GWh/year of production capacity</a:t>
              </a:r>
              <a:endParaRPr lang="en-US" sz="1500" b="1">
                <a:solidFill>
                  <a:srgbClr val="29756B"/>
                </a:solidFill>
                <a:latin typeface="Montserrat Bold"/>
                <a:ea typeface="Montserrat Bold"/>
                <a:cs typeface="Montserrat Bold"/>
              </a:endParaRPr>
            </a:p>
          </p:txBody>
        </p:sp>
      </p:grpSp>
      <p:grpSp>
        <p:nvGrpSpPr>
          <p:cNvPr id="58" name="Group 58"/>
          <p:cNvGrpSpPr/>
          <p:nvPr/>
        </p:nvGrpSpPr>
        <p:grpSpPr>
          <a:xfrm>
            <a:off x="778548" y="3877498"/>
            <a:ext cx="6522260" cy="881323"/>
            <a:chOff x="-31903" y="-21666"/>
            <a:chExt cx="8696347" cy="1175096"/>
          </a:xfrm>
        </p:grpSpPr>
        <p:sp>
          <p:nvSpPr>
            <p:cNvPr id="59" name="Freeform 59"/>
            <p:cNvSpPr/>
            <p:nvPr/>
          </p:nvSpPr>
          <p:spPr>
            <a:xfrm>
              <a:off x="0" y="0"/>
              <a:ext cx="8664444" cy="1153430"/>
            </a:xfrm>
            <a:custGeom>
              <a:avLst/>
              <a:gdLst/>
              <a:ahLst/>
              <a:cxnLst/>
              <a:rect l="l" t="t" r="r" b="b"/>
              <a:pathLst>
                <a:path w="8664444" h="1153430">
                  <a:moveTo>
                    <a:pt x="0" y="0"/>
                  </a:moveTo>
                  <a:lnTo>
                    <a:pt x="8664444" y="0"/>
                  </a:lnTo>
                  <a:lnTo>
                    <a:pt x="8664444" y="1153430"/>
                  </a:lnTo>
                  <a:lnTo>
                    <a:pt x="0" y="1153430"/>
                  </a:lnTo>
                  <a:close/>
                </a:path>
              </a:pathLst>
            </a:custGeom>
            <a:blipFill>
              <a:blip r:embed="rId5">
                <a:alphaModFix amt="0"/>
              </a:blip>
              <a:stretch>
                <a:fillRect t="-149871" r="-25021" b="-116114"/>
              </a:stretch>
            </a:blipFill>
          </p:spPr>
          <p:txBody>
            <a:bodyPr lIns="91440" tIns="45720" rIns="91440" bIns="45720" anchor="t"/>
            <a:lstStyle/>
            <a:p>
              <a:pPr algn="r"/>
              <a:endParaRPr lang="fr-FR" noProof="0"/>
            </a:p>
          </p:txBody>
        </p:sp>
        <p:sp>
          <p:nvSpPr>
            <p:cNvPr id="60" name="TextBox 60"/>
            <p:cNvSpPr txBox="1"/>
            <p:nvPr/>
          </p:nvSpPr>
          <p:spPr>
            <a:xfrm>
              <a:off x="-31903" y="-21666"/>
              <a:ext cx="8664448" cy="1153439"/>
            </a:xfrm>
            <a:prstGeom prst="rect">
              <a:avLst/>
            </a:prstGeom>
          </p:spPr>
          <p:txBody>
            <a:bodyPr lIns="0" tIns="0" rIns="0" bIns="0" rtlCol="0" anchor="ctr"/>
            <a:lstStyle/>
            <a:p>
              <a:pPr algn="just"/>
              <a:r>
                <a:rPr lang="fr-FR" sz="1600">
                  <a:solidFill>
                    <a:srgbClr val="000000"/>
                  </a:solidFill>
                  <a:latin typeface="Montserrat"/>
                  <a:ea typeface="Montserrat"/>
                  <a:cs typeface="Montserrat"/>
                  <a:sym typeface="Montserrat"/>
                </a:rPr>
                <a:t>The </a:t>
              </a:r>
              <a:r>
                <a:rPr lang="fr-FR" sz="1600" err="1">
                  <a:solidFill>
                    <a:srgbClr val="000000"/>
                  </a:solidFill>
                  <a:latin typeface="Montserrat"/>
                  <a:ea typeface="Montserrat"/>
                  <a:cs typeface="Montserrat"/>
                  <a:sym typeface="Montserrat"/>
                </a:rPr>
                <a:t>Verkor</a:t>
              </a:r>
              <a:r>
                <a:rPr lang="fr-FR" sz="1600" noProof="0">
                  <a:solidFill>
                    <a:srgbClr val="000000"/>
                  </a:solidFill>
                  <a:latin typeface="Montserrat"/>
                  <a:ea typeface="Montserrat"/>
                  <a:cs typeface="Montserrat"/>
                  <a:sym typeface="Montserrat"/>
                </a:rPr>
                <a:t> Innovation </a:t>
              </a:r>
              <a:r>
                <a:rPr lang="fr-FR" sz="1600">
                  <a:solidFill>
                    <a:srgbClr val="000000"/>
                  </a:solidFill>
                  <a:latin typeface="Montserrat"/>
                  <a:ea typeface="Montserrat"/>
                  <a:cs typeface="Montserrat"/>
                  <a:sym typeface="Montserrat"/>
                </a:rPr>
                <a:t>Centre </a:t>
              </a:r>
              <a:r>
                <a:rPr lang="fr-FR" sz="1600" err="1">
                  <a:solidFill>
                    <a:srgbClr val="000000"/>
                  </a:solidFill>
                  <a:latin typeface="Montserrat"/>
                  <a:ea typeface="Montserrat"/>
                  <a:cs typeface="Montserrat"/>
                  <a:sym typeface="Montserrat"/>
                </a:rPr>
                <a:t>is</a:t>
              </a:r>
              <a:r>
                <a:rPr lang="fr-FR" sz="1600">
                  <a:solidFill>
                    <a:srgbClr val="000000"/>
                  </a:solidFill>
                  <a:latin typeface="Montserrat"/>
                  <a:ea typeface="Montserrat"/>
                  <a:cs typeface="Montserrat"/>
                  <a:sym typeface="Montserrat"/>
                </a:rPr>
                <a:t> </a:t>
              </a:r>
              <a:r>
                <a:rPr lang="fr-FR" sz="1600" err="1">
                  <a:solidFill>
                    <a:srgbClr val="000000"/>
                  </a:solidFill>
                  <a:latin typeface="Montserrat"/>
                  <a:ea typeface="Montserrat"/>
                  <a:cs typeface="Montserrat"/>
                  <a:sym typeface="Montserrat"/>
                </a:rPr>
                <a:t>developing</a:t>
              </a:r>
              <a:r>
                <a:rPr lang="fr-FR" sz="1600">
                  <a:solidFill>
                    <a:srgbClr val="000000"/>
                  </a:solidFill>
                  <a:latin typeface="Montserrat"/>
                  <a:ea typeface="Montserrat"/>
                  <a:cs typeface="Montserrat"/>
                  <a:sym typeface="Montserrat"/>
                </a:rPr>
                <a:t> the first </a:t>
              </a:r>
              <a:r>
                <a:rPr lang="fr-FR" sz="1600" err="1">
                  <a:solidFill>
                    <a:srgbClr val="000000"/>
                  </a:solidFill>
                  <a:latin typeface="Montserrat"/>
                  <a:ea typeface="Montserrat"/>
                  <a:cs typeface="Montserrat"/>
                  <a:sym typeface="Montserrat"/>
                </a:rPr>
                <a:t>cells</a:t>
              </a:r>
              <a:r>
                <a:rPr lang="fr-FR" sz="1600">
                  <a:solidFill>
                    <a:srgbClr val="000000"/>
                  </a:solidFill>
                  <a:latin typeface="Montserrat"/>
                  <a:ea typeface="Montserrat"/>
                  <a:cs typeface="Montserrat"/>
                  <a:sym typeface="Montserrat"/>
                </a:rPr>
                <a:t> </a:t>
              </a:r>
              <a:r>
                <a:rPr lang="fr-FR" sz="1600" err="1">
                  <a:solidFill>
                    <a:srgbClr val="000000"/>
                  </a:solidFill>
                  <a:latin typeface="Montserrat"/>
                  <a:ea typeface="Montserrat"/>
                  <a:cs typeface="Montserrat"/>
                  <a:sym typeface="Montserrat"/>
                </a:rPr>
                <a:t>using</a:t>
              </a:r>
              <a:r>
                <a:rPr lang="fr-FR" sz="1600">
                  <a:solidFill>
                    <a:srgbClr val="000000"/>
                  </a:solidFill>
                  <a:latin typeface="Montserrat"/>
                  <a:ea typeface="Montserrat"/>
                  <a:cs typeface="Montserrat"/>
                  <a:sym typeface="Montserrat"/>
                </a:rPr>
                <a:t> </a:t>
              </a:r>
              <a:r>
                <a:rPr lang="fr-FR" sz="1600" err="1">
                  <a:solidFill>
                    <a:srgbClr val="000000"/>
                  </a:solidFill>
                  <a:latin typeface="Montserrat"/>
                  <a:ea typeface="Montserrat"/>
                  <a:cs typeface="Montserrat"/>
                  <a:sym typeface="Montserrat"/>
                </a:rPr>
                <a:t>optimised</a:t>
              </a:r>
              <a:r>
                <a:rPr lang="fr-FR" sz="1600">
                  <a:solidFill>
                    <a:srgbClr val="000000"/>
                  </a:solidFill>
                  <a:latin typeface="Montserrat"/>
                  <a:ea typeface="Montserrat"/>
                  <a:cs typeface="Montserrat"/>
                  <a:sym typeface="Montserrat"/>
                </a:rPr>
                <a:t> </a:t>
              </a:r>
              <a:r>
                <a:rPr lang="fr-FR" sz="1600" err="1">
                  <a:solidFill>
                    <a:srgbClr val="000000"/>
                  </a:solidFill>
                  <a:latin typeface="Montserrat"/>
                  <a:ea typeface="Montserrat"/>
                  <a:cs typeface="Montserrat"/>
                  <a:sym typeface="Montserrat"/>
                </a:rPr>
                <a:t>manufacturing</a:t>
              </a:r>
              <a:r>
                <a:rPr lang="fr-FR" sz="1600">
                  <a:solidFill>
                    <a:srgbClr val="000000"/>
                  </a:solidFill>
                  <a:latin typeface="Montserrat"/>
                  <a:ea typeface="Montserrat"/>
                  <a:cs typeface="Montserrat"/>
                  <a:sym typeface="Montserrat"/>
                </a:rPr>
                <a:t> </a:t>
              </a:r>
              <a:r>
                <a:rPr lang="fr-FR" sz="1600" err="1">
                  <a:solidFill>
                    <a:srgbClr val="000000"/>
                  </a:solidFill>
                  <a:latin typeface="Montserrat"/>
                  <a:ea typeface="Montserrat"/>
                  <a:cs typeface="Montserrat"/>
                  <a:sym typeface="Montserrat"/>
                </a:rPr>
                <a:t>processes</a:t>
              </a:r>
              <a:r>
                <a:rPr lang="fr-FR" sz="1600">
                  <a:solidFill>
                    <a:srgbClr val="000000"/>
                  </a:solidFill>
                  <a:latin typeface="Montserrat"/>
                  <a:ea typeface="Montserrat"/>
                  <a:cs typeface="Montserrat"/>
                  <a:sym typeface="Montserrat"/>
                </a:rPr>
                <a:t>, </a:t>
              </a:r>
              <a:r>
                <a:rPr lang="fr-FR" sz="1600" err="1">
                  <a:solidFill>
                    <a:srgbClr val="000000"/>
                  </a:solidFill>
                  <a:latin typeface="Montserrat"/>
                  <a:ea typeface="Montserrat"/>
                  <a:cs typeface="Montserrat"/>
                  <a:sym typeface="Montserrat"/>
                </a:rPr>
                <a:t>integrated</a:t>
              </a:r>
              <a:r>
                <a:rPr lang="fr-FR" sz="1600">
                  <a:solidFill>
                    <a:srgbClr val="000000"/>
                  </a:solidFill>
                  <a:latin typeface="Montserrat"/>
                  <a:ea typeface="Montserrat"/>
                  <a:cs typeface="Montserrat"/>
                  <a:sym typeface="Montserrat"/>
                </a:rPr>
                <a:t> digital architecture and a 100-150 MWh production line.</a:t>
              </a:r>
              <a:endParaRPr lang="fr-FR" sz="1600" noProof="0">
                <a:solidFill>
                  <a:srgbClr val="000000"/>
                </a:solidFill>
                <a:latin typeface="Montserrat"/>
                <a:ea typeface="Montserrat"/>
                <a:cs typeface="Montserrat"/>
              </a:endParaRPr>
            </a:p>
            <a:p>
              <a:pPr algn="just">
                <a:lnSpc>
                  <a:spcPts val="1620"/>
                </a:lnSpc>
              </a:pPr>
              <a:endParaRPr lang="fr-FR" sz="1400" noProof="0">
                <a:solidFill>
                  <a:srgbClr val="000000"/>
                </a:solidFill>
                <a:latin typeface="Montserrat"/>
                <a:ea typeface="Montserrat"/>
                <a:cs typeface="Montserrat"/>
                <a:sym typeface="Montserrat"/>
              </a:endParaRPr>
            </a:p>
          </p:txBody>
        </p:sp>
      </p:grpSp>
      <p:grpSp>
        <p:nvGrpSpPr>
          <p:cNvPr id="61" name="Group 61"/>
          <p:cNvGrpSpPr/>
          <p:nvPr/>
        </p:nvGrpSpPr>
        <p:grpSpPr>
          <a:xfrm>
            <a:off x="10077116" y="8808258"/>
            <a:ext cx="6791084" cy="865080"/>
            <a:chOff x="0" y="0"/>
            <a:chExt cx="9054778" cy="1153439"/>
          </a:xfrm>
        </p:grpSpPr>
        <p:sp>
          <p:nvSpPr>
            <p:cNvPr id="62" name="Freeform 62"/>
            <p:cNvSpPr/>
            <p:nvPr/>
          </p:nvSpPr>
          <p:spPr>
            <a:xfrm>
              <a:off x="0" y="0"/>
              <a:ext cx="9054778" cy="1153430"/>
            </a:xfrm>
            <a:custGeom>
              <a:avLst/>
              <a:gdLst/>
              <a:ahLst/>
              <a:cxnLst/>
              <a:rect l="l" t="t" r="r" b="b"/>
              <a:pathLst>
                <a:path w="9054778" h="1153430">
                  <a:moveTo>
                    <a:pt x="0" y="0"/>
                  </a:moveTo>
                  <a:lnTo>
                    <a:pt x="9054778" y="0"/>
                  </a:lnTo>
                  <a:lnTo>
                    <a:pt x="9054778" y="1153430"/>
                  </a:lnTo>
                  <a:lnTo>
                    <a:pt x="0" y="1153430"/>
                  </a:lnTo>
                  <a:close/>
                </a:path>
              </a:pathLst>
            </a:custGeom>
            <a:blipFill>
              <a:blip r:embed="rId5">
                <a:alphaModFix amt="0"/>
              </a:blip>
              <a:stretch>
                <a:fillRect t="-130263" r="-6812" b="-96506"/>
              </a:stretch>
            </a:blipFill>
          </p:spPr>
          <p:txBody>
            <a:bodyPr/>
            <a:lstStyle/>
            <a:p>
              <a:pPr algn="just"/>
              <a:endParaRPr lang="fr-FR" noProof="0"/>
            </a:p>
          </p:txBody>
        </p:sp>
        <p:sp>
          <p:nvSpPr>
            <p:cNvPr id="63" name="TextBox 63"/>
            <p:cNvSpPr txBox="1"/>
            <p:nvPr/>
          </p:nvSpPr>
          <p:spPr>
            <a:xfrm>
              <a:off x="0" y="0"/>
              <a:ext cx="8869446" cy="1153439"/>
            </a:xfrm>
            <a:prstGeom prst="rect">
              <a:avLst/>
            </a:prstGeom>
          </p:spPr>
          <p:txBody>
            <a:bodyPr lIns="0" tIns="0" rIns="0" bIns="0" rtlCol="0" anchor="ctr"/>
            <a:lstStyle/>
            <a:p>
              <a:pPr algn="just"/>
              <a:r>
                <a:rPr lang="fr-FR" sz="1600" err="1">
                  <a:solidFill>
                    <a:srgbClr val="000000"/>
                  </a:solidFill>
                  <a:latin typeface="Montserrat"/>
                  <a:ea typeface="Montserrat"/>
                  <a:cs typeface="Montserrat"/>
                  <a:sym typeface="Montserrat"/>
                </a:rPr>
                <a:t>Operational</a:t>
              </a:r>
              <a:r>
                <a:rPr lang="fr-FR" sz="1600">
                  <a:solidFill>
                    <a:srgbClr val="000000"/>
                  </a:solidFill>
                  <a:latin typeface="Montserrat"/>
                  <a:ea typeface="Montserrat"/>
                  <a:cs typeface="Montserrat"/>
                  <a:sym typeface="Montserrat"/>
                </a:rPr>
                <a:t> excellence at </a:t>
              </a:r>
              <a:r>
                <a:rPr lang="fr-FR" sz="1600" err="1">
                  <a:solidFill>
                    <a:srgbClr val="000000"/>
                  </a:solidFill>
                  <a:latin typeface="Montserrat"/>
                  <a:ea typeface="Montserrat"/>
                  <a:cs typeface="Montserrat"/>
                  <a:sym typeface="Montserrat"/>
                </a:rPr>
                <a:t>industrial</a:t>
              </a:r>
              <a:r>
                <a:rPr lang="fr-FR" sz="1600">
                  <a:solidFill>
                    <a:srgbClr val="000000"/>
                  </a:solidFill>
                  <a:latin typeface="Montserrat"/>
                  <a:ea typeface="Montserrat"/>
                  <a:cs typeface="Montserrat"/>
                  <a:sym typeface="Montserrat"/>
                </a:rPr>
                <a:t> </a:t>
              </a:r>
              <a:r>
                <a:rPr lang="fr-FR" sz="1600" err="1">
                  <a:solidFill>
                    <a:srgbClr val="000000"/>
                  </a:solidFill>
                  <a:latin typeface="Montserrat"/>
                  <a:ea typeface="Montserrat"/>
                  <a:cs typeface="Montserrat"/>
                  <a:sym typeface="Montserrat"/>
                </a:rPr>
                <a:t>scale</a:t>
              </a:r>
              <a:r>
                <a:rPr lang="fr-FR" sz="1600">
                  <a:solidFill>
                    <a:srgbClr val="000000"/>
                  </a:solidFill>
                  <a:latin typeface="Montserrat"/>
                  <a:ea typeface="Montserrat"/>
                  <a:cs typeface="Montserrat"/>
                  <a:sym typeface="Montserrat"/>
                </a:rPr>
                <a:t>: a </a:t>
              </a:r>
              <a:r>
                <a:rPr lang="fr-FR" sz="1600" err="1">
                  <a:solidFill>
                    <a:srgbClr val="000000"/>
                  </a:solidFill>
                  <a:latin typeface="Montserrat"/>
                  <a:ea typeface="Montserrat"/>
                  <a:cs typeface="Montserrat"/>
                  <a:sym typeface="Montserrat"/>
                </a:rPr>
                <a:t>highly</a:t>
              </a:r>
              <a:r>
                <a:rPr lang="fr-FR" sz="1600">
                  <a:solidFill>
                    <a:srgbClr val="000000"/>
                  </a:solidFill>
                  <a:latin typeface="Montserrat"/>
                  <a:ea typeface="Montserrat"/>
                  <a:cs typeface="Montserrat"/>
                  <a:sym typeface="Montserrat"/>
                </a:rPr>
                <a:t> efficient </a:t>
              </a:r>
              <a:r>
                <a:rPr lang="fr-FR" sz="1600" err="1">
                  <a:solidFill>
                    <a:srgbClr val="000000"/>
                  </a:solidFill>
                  <a:latin typeface="Montserrat"/>
                  <a:ea typeface="Montserrat"/>
                  <a:cs typeface="Montserrat"/>
                  <a:sym typeface="Montserrat"/>
                </a:rPr>
                <a:t>Gigafactory</a:t>
              </a:r>
              <a:r>
                <a:rPr lang="fr-FR" sz="1600">
                  <a:solidFill>
                    <a:srgbClr val="000000"/>
                  </a:solidFill>
                  <a:latin typeface="Montserrat"/>
                  <a:ea typeface="Montserrat"/>
                  <a:cs typeface="Montserrat"/>
                  <a:sym typeface="Montserrat"/>
                </a:rPr>
                <a:t>, made possible by </a:t>
              </a:r>
              <a:r>
                <a:rPr lang="fr-FR" sz="1600" err="1">
                  <a:solidFill>
                    <a:srgbClr val="000000"/>
                  </a:solidFill>
                  <a:latin typeface="Montserrat"/>
                  <a:ea typeface="Montserrat"/>
                  <a:cs typeface="Montserrat"/>
                  <a:sym typeface="Montserrat"/>
                </a:rPr>
                <a:t>advanced</a:t>
              </a:r>
              <a:r>
                <a:rPr lang="fr-FR" sz="1600">
                  <a:solidFill>
                    <a:srgbClr val="000000"/>
                  </a:solidFill>
                  <a:latin typeface="Montserrat"/>
                  <a:ea typeface="Montserrat"/>
                  <a:cs typeface="Montserrat"/>
                  <a:sym typeface="Montserrat"/>
                </a:rPr>
                <a:t> data architecture and high-</a:t>
              </a:r>
              <a:r>
                <a:rPr lang="fr-FR" sz="1600" err="1">
                  <a:solidFill>
                    <a:srgbClr val="000000"/>
                  </a:solidFill>
                  <a:latin typeface="Montserrat"/>
                  <a:ea typeface="Montserrat"/>
                  <a:cs typeface="Montserrat"/>
                  <a:sym typeface="Montserrat"/>
                </a:rPr>
                <a:t>level</a:t>
              </a:r>
              <a:r>
                <a:rPr lang="fr-FR" sz="1600">
                  <a:solidFill>
                    <a:srgbClr val="000000"/>
                  </a:solidFill>
                  <a:latin typeface="Montserrat"/>
                  <a:ea typeface="Montserrat"/>
                  <a:cs typeface="Montserrat"/>
                  <a:sym typeface="Montserrat"/>
                </a:rPr>
                <a:t> </a:t>
              </a:r>
              <a:r>
                <a:rPr lang="fr-FR" sz="1600" err="1">
                  <a:solidFill>
                    <a:srgbClr val="000000"/>
                  </a:solidFill>
                  <a:latin typeface="Montserrat"/>
                  <a:ea typeface="Montserrat"/>
                  <a:cs typeface="Montserrat"/>
                  <a:sym typeface="Montserrat"/>
                </a:rPr>
                <a:t>industrial</a:t>
              </a:r>
              <a:r>
                <a:rPr lang="fr-FR" sz="1600">
                  <a:solidFill>
                    <a:srgbClr val="000000"/>
                  </a:solidFill>
                  <a:latin typeface="Montserrat"/>
                  <a:ea typeface="Montserrat"/>
                  <a:cs typeface="Montserrat"/>
                  <a:sym typeface="Montserrat"/>
                </a:rPr>
                <a:t> digitalisation.</a:t>
              </a:r>
              <a:endParaRPr lang="fr-FR" sz="1600" noProof="0">
                <a:solidFill>
                  <a:srgbClr val="000000"/>
                </a:solidFill>
                <a:latin typeface="Montserrat"/>
                <a:ea typeface="Montserrat"/>
                <a:cs typeface="Montserrat"/>
              </a:endParaRPr>
            </a:p>
            <a:p>
              <a:pPr algn="just">
                <a:lnSpc>
                  <a:spcPts val="1620"/>
                </a:lnSpc>
              </a:pPr>
              <a:endParaRPr lang="fr-FR" sz="1600" noProof="0">
                <a:solidFill>
                  <a:srgbClr val="000000"/>
                </a:solidFill>
                <a:latin typeface="Montserrat"/>
                <a:ea typeface="Montserrat"/>
                <a:cs typeface="Montserrat"/>
                <a:sym typeface="Montserrat"/>
              </a:endParaRPr>
            </a:p>
          </p:txBody>
        </p:sp>
      </p:grpSp>
      <p:grpSp>
        <p:nvGrpSpPr>
          <p:cNvPr id="66" name="Group 54">
            <a:extLst>
              <a:ext uri="{FF2B5EF4-FFF2-40B4-BE49-F238E27FC236}">
                <a16:creationId xmlns:a16="http://schemas.microsoft.com/office/drawing/2014/main" id="{47C58E14-4684-B511-2E9E-D3F38198213E}"/>
              </a:ext>
            </a:extLst>
          </p:cNvPr>
          <p:cNvGrpSpPr/>
          <p:nvPr/>
        </p:nvGrpSpPr>
        <p:grpSpPr>
          <a:xfrm>
            <a:off x="12181908" y="6169369"/>
            <a:ext cx="1926563" cy="939942"/>
            <a:chOff x="0" y="-9525"/>
            <a:chExt cx="2568750" cy="1253257"/>
          </a:xfrm>
        </p:grpSpPr>
        <p:sp>
          <p:nvSpPr>
            <p:cNvPr id="67" name="Freeform 55">
              <a:extLst>
                <a:ext uri="{FF2B5EF4-FFF2-40B4-BE49-F238E27FC236}">
                  <a16:creationId xmlns:a16="http://schemas.microsoft.com/office/drawing/2014/main" id="{96570266-6481-AE60-5304-5E28D872CEB8}"/>
                </a:ext>
              </a:extLst>
            </p:cNvPr>
            <p:cNvSpPr/>
            <p:nvPr/>
          </p:nvSpPr>
          <p:spPr>
            <a:xfrm>
              <a:off x="7348" y="6350"/>
              <a:ext cx="2554062" cy="1231007"/>
            </a:xfrm>
            <a:custGeom>
              <a:avLst/>
              <a:gdLst/>
              <a:ahLst/>
              <a:cxnLst/>
              <a:rect l="l" t="t" r="r" b="b"/>
              <a:pathLst>
                <a:path w="2554062" h="1231007">
                  <a:moveTo>
                    <a:pt x="0" y="0"/>
                  </a:moveTo>
                  <a:lnTo>
                    <a:pt x="2554062" y="0"/>
                  </a:lnTo>
                  <a:lnTo>
                    <a:pt x="2554062" y="1231007"/>
                  </a:lnTo>
                  <a:lnTo>
                    <a:pt x="0" y="1231007"/>
                  </a:lnTo>
                  <a:close/>
                </a:path>
              </a:pathLst>
            </a:custGeom>
            <a:solidFill>
              <a:srgbClr val="FFFFFF"/>
            </a:solidFill>
          </p:spPr>
          <p:txBody>
            <a:bodyPr/>
            <a:lstStyle/>
            <a:p>
              <a:endParaRPr lang="en-US"/>
            </a:p>
          </p:txBody>
        </p:sp>
        <p:sp>
          <p:nvSpPr>
            <p:cNvPr id="68" name="Freeform 56">
              <a:extLst>
                <a:ext uri="{FF2B5EF4-FFF2-40B4-BE49-F238E27FC236}">
                  <a16:creationId xmlns:a16="http://schemas.microsoft.com/office/drawing/2014/main" id="{99E85586-78FF-894C-C0BC-F1056E804167}"/>
                </a:ext>
              </a:extLst>
            </p:cNvPr>
            <p:cNvSpPr/>
            <p:nvPr/>
          </p:nvSpPr>
          <p:spPr>
            <a:xfrm>
              <a:off x="0" y="0"/>
              <a:ext cx="2568750" cy="1243707"/>
            </a:xfrm>
            <a:custGeom>
              <a:avLst/>
              <a:gdLst/>
              <a:ahLst/>
              <a:cxnLst/>
              <a:rect l="l" t="t" r="r" b="b"/>
              <a:pathLst>
                <a:path w="2568750" h="1243707">
                  <a:moveTo>
                    <a:pt x="7348" y="0"/>
                  </a:moveTo>
                  <a:lnTo>
                    <a:pt x="2561410" y="0"/>
                  </a:lnTo>
                  <a:cubicBezTo>
                    <a:pt x="2565525" y="0"/>
                    <a:pt x="2568750" y="2794"/>
                    <a:pt x="2568750" y="6350"/>
                  </a:cubicBezTo>
                  <a:lnTo>
                    <a:pt x="2568750" y="1237357"/>
                  </a:lnTo>
                  <a:cubicBezTo>
                    <a:pt x="2568750" y="1240913"/>
                    <a:pt x="2565525" y="1243707"/>
                    <a:pt x="2561410" y="1243707"/>
                  </a:cubicBezTo>
                  <a:lnTo>
                    <a:pt x="7348" y="1243707"/>
                  </a:lnTo>
                  <a:cubicBezTo>
                    <a:pt x="3233" y="1243707"/>
                    <a:pt x="0" y="1240913"/>
                    <a:pt x="0" y="1237357"/>
                  </a:cubicBezTo>
                  <a:lnTo>
                    <a:pt x="0" y="6350"/>
                  </a:lnTo>
                  <a:cubicBezTo>
                    <a:pt x="0" y="2794"/>
                    <a:pt x="3233" y="0"/>
                    <a:pt x="7348" y="0"/>
                  </a:cubicBezTo>
                  <a:moveTo>
                    <a:pt x="7348" y="12700"/>
                  </a:moveTo>
                  <a:lnTo>
                    <a:pt x="7348" y="6350"/>
                  </a:lnTo>
                  <a:lnTo>
                    <a:pt x="14696" y="6350"/>
                  </a:lnTo>
                  <a:lnTo>
                    <a:pt x="14696" y="1237357"/>
                  </a:lnTo>
                  <a:lnTo>
                    <a:pt x="7348" y="1237357"/>
                  </a:lnTo>
                  <a:lnTo>
                    <a:pt x="7348" y="1231007"/>
                  </a:lnTo>
                  <a:lnTo>
                    <a:pt x="2561410" y="1231007"/>
                  </a:lnTo>
                  <a:lnTo>
                    <a:pt x="2561410" y="1237357"/>
                  </a:lnTo>
                  <a:lnTo>
                    <a:pt x="2554062" y="1237357"/>
                  </a:lnTo>
                  <a:lnTo>
                    <a:pt x="2554062" y="6350"/>
                  </a:lnTo>
                  <a:lnTo>
                    <a:pt x="2561410" y="6350"/>
                  </a:lnTo>
                  <a:lnTo>
                    <a:pt x="2561410" y="12700"/>
                  </a:lnTo>
                  <a:lnTo>
                    <a:pt x="7348" y="12700"/>
                  </a:lnTo>
                  <a:close/>
                </a:path>
              </a:pathLst>
            </a:custGeom>
            <a:solidFill>
              <a:srgbClr val="047E6F"/>
            </a:solidFill>
          </p:spPr>
          <p:txBody>
            <a:bodyPr/>
            <a:lstStyle/>
            <a:p>
              <a:endParaRPr lang="en-US"/>
            </a:p>
          </p:txBody>
        </p:sp>
        <p:sp>
          <p:nvSpPr>
            <p:cNvPr id="69" name="TextBox 57">
              <a:extLst>
                <a:ext uri="{FF2B5EF4-FFF2-40B4-BE49-F238E27FC236}">
                  <a16:creationId xmlns:a16="http://schemas.microsoft.com/office/drawing/2014/main" id="{685C8A4B-20DD-8EFD-4073-9BDBA0AF05A7}"/>
                </a:ext>
              </a:extLst>
            </p:cNvPr>
            <p:cNvSpPr txBox="1"/>
            <p:nvPr/>
          </p:nvSpPr>
          <p:spPr>
            <a:xfrm>
              <a:off x="0" y="-9525"/>
              <a:ext cx="2568700" cy="1253257"/>
            </a:xfrm>
            <a:prstGeom prst="rect">
              <a:avLst/>
            </a:prstGeom>
          </p:spPr>
          <p:txBody>
            <a:bodyPr lIns="50800" tIns="50800" rIns="50800" bIns="50800" rtlCol="0" anchor="ctr"/>
            <a:lstStyle/>
            <a:p>
              <a:pPr algn="ctr">
                <a:lnSpc>
                  <a:spcPts val="1800"/>
                </a:lnSpc>
              </a:pPr>
              <a:r>
                <a:rPr lang="en-US" sz="1500" b="1">
                  <a:solidFill>
                    <a:srgbClr val="29756B"/>
                  </a:solidFill>
                  <a:latin typeface="Montserrat Bold"/>
                  <a:sym typeface="Montserrat Bold"/>
                </a:rPr>
                <a:t>1,200 jobs created at full capacity </a:t>
              </a:r>
              <a:endParaRPr lang="en-US" sz="1500" b="1">
                <a:solidFill>
                  <a:srgbClr val="29756B"/>
                </a:solidFill>
                <a:latin typeface="Montserrat Bold"/>
              </a:endParaRPr>
            </a:p>
          </p:txBody>
        </p:sp>
      </p:grpSp>
      <p:grpSp>
        <p:nvGrpSpPr>
          <p:cNvPr id="70" name="Group 54">
            <a:extLst>
              <a:ext uri="{FF2B5EF4-FFF2-40B4-BE49-F238E27FC236}">
                <a16:creationId xmlns:a16="http://schemas.microsoft.com/office/drawing/2014/main" id="{0E1A915D-3DF7-CD4D-DC51-BA8B888A1D36}"/>
              </a:ext>
            </a:extLst>
          </p:cNvPr>
          <p:cNvGrpSpPr/>
          <p:nvPr/>
        </p:nvGrpSpPr>
        <p:grpSpPr>
          <a:xfrm>
            <a:off x="14300640" y="6175896"/>
            <a:ext cx="2457962" cy="933822"/>
            <a:chOff x="0" y="-38290"/>
            <a:chExt cx="3013002" cy="1282582"/>
          </a:xfrm>
        </p:grpSpPr>
        <p:sp>
          <p:nvSpPr>
            <p:cNvPr id="71" name="Freeform 55">
              <a:extLst>
                <a:ext uri="{FF2B5EF4-FFF2-40B4-BE49-F238E27FC236}">
                  <a16:creationId xmlns:a16="http://schemas.microsoft.com/office/drawing/2014/main" id="{8C75A74C-0149-5AF3-EB25-41FB43EE9403}"/>
                </a:ext>
              </a:extLst>
            </p:cNvPr>
            <p:cNvSpPr/>
            <p:nvPr/>
          </p:nvSpPr>
          <p:spPr>
            <a:xfrm>
              <a:off x="7348" y="6350"/>
              <a:ext cx="2554062" cy="1231007"/>
            </a:xfrm>
            <a:custGeom>
              <a:avLst/>
              <a:gdLst/>
              <a:ahLst/>
              <a:cxnLst/>
              <a:rect l="l" t="t" r="r" b="b"/>
              <a:pathLst>
                <a:path w="2554062" h="1231007">
                  <a:moveTo>
                    <a:pt x="0" y="0"/>
                  </a:moveTo>
                  <a:lnTo>
                    <a:pt x="2554062" y="0"/>
                  </a:lnTo>
                  <a:lnTo>
                    <a:pt x="2554062" y="1231007"/>
                  </a:lnTo>
                  <a:lnTo>
                    <a:pt x="0" y="1231007"/>
                  </a:lnTo>
                  <a:close/>
                </a:path>
              </a:pathLst>
            </a:custGeom>
            <a:solidFill>
              <a:srgbClr val="FFFFFF"/>
            </a:solidFill>
          </p:spPr>
          <p:txBody>
            <a:bodyPr/>
            <a:lstStyle/>
            <a:p>
              <a:endParaRPr lang="en-US"/>
            </a:p>
          </p:txBody>
        </p:sp>
        <p:sp>
          <p:nvSpPr>
            <p:cNvPr id="72" name="Freeform 56">
              <a:extLst>
                <a:ext uri="{FF2B5EF4-FFF2-40B4-BE49-F238E27FC236}">
                  <a16:creationId xmlns:a16="http://schemas.microsoft.com/office/drawing/2014/main" id="{4D7B8BD3-15B5-6DC7-34D0-207C59B7EF96}"/>
                </a:ext>
              </a:extLst>
            </p:cNvPr>
            <p:cNvSpPr/>
            <p:nvPr/>
          </p:nvSpPr>
          <p:spPr>
            <a:xfrm>
              <a:off x="0" y="-38290"/>
              <a:ext cx="3013002" cy="1281997"/>
            </a:xfrm>
            <a:custGeom>
              <a:avLst/>
              <a:gdLst/>
              <a:ahLst/>
              <a:cxnLst/>
              <a:rect l="l" t="t" r="r" b="b"/>
              <a:pathLst>
                <a:path w="2568750" h="1243707">
                  <a:moveTo>
                    <a:pt x="7348" y="0"/>
                  </a:moveTo>
                  <a:lnTo>
                    <a:pt x="2561410" y="0"/>
                  </a:lnTo>
                  <a:cubicBezTo>
                    <a:pt x="2565525" y="0"/>
                    <a:pt x="2568750" y="2794"/>
                    <a:pt x="2568750" y="6350"/>
                  </a:cubicBezTo>
                  <a:lnTo>
                    <a:pt x="2568750" y="1237357"/>
                  </a:lnTo>
                  <a:cubicBezTo>
                    <a:pt x="2568750" y="1240913"/>
                    <a:pt x="2565525" y="1243707"/>
                    <a:pt x="2561410" y="1243707"/>
                  </a:cubicBezTo>
                  <a:lnTo>
                    <a:pt x="7348" y="1243707"/>
                  </a:lnTo>
                  <a:cubicBezTo>
                    <a:pt x="3233" y="1243707"/>
                    <a:pt x="0" y="1240913"/>
                    <a:pt x="0" y="1237357"/>
                  </a:cubicBezTo>
                  <a:lnTo>
                    <a:pt x="0" y="6350"/>
                  </a:lnTo>
                  <a:cubicBezTo>
                    <a:pt x="0" y="2794"/>
                    <a:pt x="3233" y="0"/>
                    <a:pt x="7348" y="0"/>
                  </a:cubicBezTo>
                  <a:moveTo>
                    <a:pt x="7348" y="12700"/>
                  </a:moveTo>
                  <a:lnTo>
                    <a:pt x="7348" y="6350"/>
                  </a:lnTo>
                  <a:lnTo>
                    <a:pt x="14696" y="6350"/>
                  </a:lnTo>
                  <a:lnTo>
                    <a:pt x="14696" y="1237357"/>
                  </a:lnTo>
                  <a:lnTo>
                    <a:pt x="7348" y="1237357"/>
                  </a:lnTo>
                  <a:lnTo>
                    <a:pt x="7348" y="1231007"/>
                  </a:lnTo>
                  <a:lnTo>
                    <a:pt x="2561410" y="1231007"/>
                  </a:lnTo>
                  <a:lnTo>
                    <a:pt x="2561410" y="1237357"/>
                  </a:lnTo>
                  <a:lnTo>
                    <a:pt x="2554062" y="1237357"/>
                  </a:lnTo>
                  <a:lnTo>
                    <a:pt x="2554062" y="6350"/>
                  </a:lnTo>
                  <a:lnTo>
                    <a:pt x="2561410" y="6350"/>
                  </a:lnTo>
                  <a:lnTo>
                    <a:pt x="2561410" y="12700"/>
                  </a:lnTo>
                  <a:lnTo>
                    <a:pt x="7348" y="12700"/>
                  </a:lnTo>
                  <a:close/>
                </a:path>
              </a:pathLst>
            </a:custGeom>
            <a:solidFill>
              <a:srgbClr val="047E6F"/>
            </a:solidFill>
          </p:spPr>
          <p:txBody>
            <a:bodyPr/>
            <a:lstStyle/>
            <a:p>
              <a:endParaRPr lang="en-US"/>
            </a:p>
          </p:txBody>
        </p:sp>
        <p:sp>
          <p:nvSpPr>
            <p:cNvPr id="73" name="TextBox 57">
              <a:extLst>
                <a:ext uri="{FF2B5EF4-FFF2-40B4-BE49-F238E27FC236}">
                  <a16:creationId xmlns:a16="http://schemas.microsoft.com/office/drawing/2014/main" id="{143BCF80-79AC-B0A9-BE93-70B63B8606D0}"/>
                </a:ext>
              </a:extLst>
            </p:cNvPr>
            <p:cNvSpPr txBox="1"/>
            <p:nvPr/>
          </p:nvSpPr>
          <p:spPr>
            <a:xfrm>
              <a:off x="0" y="-8965"/>
              <a:ext cx="3010851" cy="1253257"/>
            </a:xfrm>
            <a:prstGeom prst="rect">
              <a:avLst/>
            </a:prstGeom>
          </p:spPr>
          <p:txBody>
            <a:bodyPr lIns="50800" tIns="50800" rIns="50800" bIns="50800" rtlCol="0" anchor="ctr"/>
            <a:lstStyle/>
            <a:p>
              <a:pPr algn="ctr">
                <a:lnSpc>
                  <a:spcPts val="1800"/>
                </a:lnSpc>
              </a:pPr>
              <a:r>
                <a:rPr lang="en-US" sz="1500" b="1">
                  <a:solidFill>
                    <a:srgbClr val="29756B"/>
                  </a:solidFill>
                  <a:latin typeface="Montserrat Bold"/>
                  <a:sym typeface="Montserrat Bold"/>
                </a:rPr>
                <a:t>A training </a:t>
              </a:r>
              <a:r>
                <a:rPr lang="en-US" sz="1500" b="1" err="1">
                  <a:solidFill>
                    <a:srgbClr val="29756B"/>
                  </a:solidFill>
                  <a:latin typeface="Montserrat Bold"/>
                  <a:sym typeface="Montserrat Bold"/>
                </a:rPr>
                <a:t>centre</a:t>
              </a:r>
              <a:br>
                <a:rPr lang="en-US" sz="1500" b="1">
                  <a:solidFill>
                    <a:srgbClr val="29756B"/>
                  </a:solidFill>
                  <a:latin typeface="Montserrat Bold"/>
                  <a:sym typeface="Montserrat Bold"/>
                </a:rPr>
              </a:br>
              <a:r>
                <a:rPr lang="en-US" sz="1500" b="1">
                  <a:solidFill>
                    <a:srgbClr val="29756B"/>
                  </a:solidFill>
                  <a:latin typeface="Montserrat Bold"/>
                </a:rPr>
                <a:t>integrated in 2026</a:t>
              </a:r>
              <a:endParaRPr lang="en-US" err="1"/>
            </a:p>
          </p:txBody>
        </p:sp>
      </p:grpSp>
      <p:grpSp>
        <p:nvGrpSpPr>
          <p:cNvPr id="52" name="Group 176">
            <a:extLst>
              <a:ext uri="{FF2B5EF4-FFF2-40B4-BE49-F238E27FC236}">
                <a16:creationId xmlns:a16="http://schemas.microsoft.com/office/drawing/2014/main" id="{E781A0B3-AE97-3B31-B29D-95B66E91AD0D}"/>
              </a:ext>
            </a:extLst>
          </p:cNvPr>
          <p:cNvGrpSpPr/>
          <p:nvPr/>
        </p:nvGrpSpPr>
        <p:grpSpPr>
          <a:xfrm>
            <a:off x="805" y="3559"/>
            <a:ext cx="165646" cy="1703802"/>
            <a:chOff x="12700" y="12700"/>
            <a:chExt cx="168402" cy="1185037"/>
          </a:xfrm>
        </p:grpSpPr>
        <p:sp>
          <p:nvSpPr>
            <p:cNvPr id="51" name="Freeform 177">
              <a:extLst>
                <a:ext uri="{FF2B5EF4-FFF2-40B4-BE49-F238E27FC236}">
                  <a16:creationId xmlns:a16="http://schemas.microsoft.com/office/drawing/2014/main" id="{96975B2A-336C-832B-F3B7-08F711B0676F}"/>
                </a:ext>
              </a:extLst>
            </p:cNvPr>
            <p:cNvSpPr/>
            <p:nvPr/>
          </p:nvSpPr>
          <p:spPr>
            <a:xfrm>
              <a:off x="12700" y="12700"/>
              <a:ext cx="168402" cy="1185037"/>
            </a:xfrm>
            <a:custGeom>
              <a:avLst/>
              <a:gdLst/>
              <a:ahLst/>
              <a:cxnLst/>
              <a:rect l="l" t="t" r="r" b="b"/>
              <a:pathLst>
                <a:path w="168402" h="1185037">
                  <a:moveTo>
                    <a:pt x="0" y="0"/>
                  </a:moveTo>
                  <a:lnTo>
                    <a:pt x="168402" y="0"/>
                  </a:lnTo>
                  <a:lnTo>
                    <a:pt x="168402" y="1185037"/>
                  </a:lnTo>
                  <a:lnTo>
                    <a:pt x="0" y="1185037"/>
                  </a:lnTo>
                  <a:close/>
                </a:path>
              </a:pathLst>
            </a:custGeom>
            <a:solidFill>
              <a:srgbClr val="047E6F"/>
            </a:solidFill>
          </p:spPr>
          <p:txBody>
            <a:bodyPr/>
            <a:lstStyle/>
            <a:p>
              <a:endParaRPr lang="en-US"/>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590303" y="9425530"/>
            <a:ext cx="507206" cy="526352"/>
            <a:chOff x="0" y="0"/>
            <a:chExt cx="676275" cy="701802"/>
          </a:xfrm>
        </p:grpSpPr>
        <p:sp>
          <p:nvSpPr>
            <p:cNvPr id="3" name="Freeform 3" descr="Image"/>
            <p:cNvSpPr/>
            <p:nvPr/>
          </p:nvSpPr>
          <p:spPr>
            <a:xfrm>
              <a:off x="0" y="0"/>
              <a:ext cx="676275" cy="701802"/>
            </a:xfrm>
            <a:custGeom>
              <a:avLst/>
              <a:gdLst/>
              <a:ahLst/>
              <a:cxnLst/>
              <a:rect l="l" t="t" r="r" b="b"/>
              <a:pathLst>
                <a:path w="676275" h="701802">
                  <a:moveTo>
                    <a:pt x="0" y="0"/>
                  </a:moveTo>
                  <a:lnTo>
                    <a:pt x="676275" y="0"/>
                  </a:lnTo>
                  <a:lnTo>
                    <a:pt x="676275" y="701802"/>
                  </a:lnTo>
                  <a:lnTo>
                    <a:pt x="0" y="701802"/>
                  </a:lnTo>
                  <a:lnTo>
                    <a:pt x="0" y="0"/>
                  </a:lnTo>
                  <a:close/>
                </a:path>
              </a:pathLst>
            </a:custGeom>
            <a:blipFill>
              <a:blip r:embed="rId2">
                <a:alphaModFix amt="19155"/>
              </a:blip>
              <a:stretch>
                <a:fillRect l="-8373" r="-8373"/>
              </a:stretch>
            </a:blipFill>
          </p:spPr>
          <p:txBody>
            <a:bodyPr/>
            <a:lstStyle/>
            <a:p>
              <a:endParaRPr lang="en-US"/>
            </a:p>
          </p:txBody>
        </p:sp>
      </p:grpSp>
      <p:grpSp>
        <p:nvGrpSpPr>
          <p:cNvPr id="4" name="Group 4"/>
          <p:cNvGrpSpPr/>
          <p:nvPr/>
        </p:nvGrpSpPr>
        <p:grpSpPr>
          <a:xfrm>
            <a:off x="17863509" y="8309896"/>
            <a:ext cx="4762" cy="1115282"/>
            <a:chOff x="0" y="0"/>
            <a:chExt cx="6350" cy="1487043"/>
          </a:xfrm>
        </p:grpSpPr>
        <p:sp>
          <p:nvSpPr>
            <p:cNvPr id="5" name="Freeform 5"/>
            <p:cNvSpPr/>
            <p:nvPr/>
          </p:nvSpPr>
          <p:spPr>
            <a:xfrm>
              <a:off x="0" y="0"/>
              <a:ext cx="6350" cy="1487043"/>
            </a:xfrm>
            <a:custGeom>
              <a:avLst/>
              <a:gdLst/>
              <a:ahLst/>
              <a:cxnLst/>
              <a:rect l="l" t="t" r="r" b="b"/>
              <a:pathLst>
                <a:path w="6350" h="1487043">
                  <a:moveTo>
                    <a:pt x="6350" y="0"/>
                  </a:moveTo>
                  <a:lnTo>
                    <a:pt x="6350" y="1487043"/>
                  </a:lnTo>
                  <a:lnTo>
                    <a:pt x="0" y="1487043"/>
                  </a:lnTo>
                  <a:lnTo>
                    <a:pt x="0" y="0"/>
                  </a:lnTo>
                  <a:close/>
                </a:path>
              </a:pathLst>
            </a:custGeom>
            <a:solidFill>
              <a:srgbClr val="D5D5D5"/>
            </a:solidFill>
          </p:spPr>
          <p:txBody>
            <a:bodyPr/>
            <a:lstStyle/>
            <a:p>
              <a:endParaRPr lang="en-US"/>
            </a:p>
          </p:txBody>
        </p:sp>
      </p:grpSp>
      <p:grpSp>
        <p:nvGrpSpPr>
          <p:cNvPr id="6" name="Group 6"/>
          <p:cNvGrpSpPr/>
          <p:nvPr/>
        </p:nvGrpSpPr>
        <p:grpSpPr>
          <a:xfrm>
            <a:off x="810" y="3562"/>
            <a:ext cx="165649" cy="1703803"/>
            <a:chOff x="0" y="0"/>
            <a:chExt cx="220866" cy="2271738"/>
          </a:xfrm>
        </p:grpSpPr>
        <p:sp>
          <p:nvSpPr>
            <p:cNvPr id="7" name="Freeform 7"/>
            <p:cNvSpPr/>
            <p:nvPr/>
          </p:nvSpPr>
          <p:spPr>
            <a:xfrm>
              <a:off x="0" y="0"/>
              <a:ext cx="220853" cy="2271776"/>
            </a:xfrm>
            <a:custGeom>
              <a:avLst/>
              <a:gdLst/>
              <a:ahLst/>
              <a:cxnLst/>
              <a:rect l="l" t="t" r="r" b="b"/>
              <a:pathLst>
                <a:path w="220853" h="2271776">
                  <a:moveTo>
                    <a:pt x="0" y="0"/>
                  </a:moveTo>
                  <a:lnTo>
                    <a:pt x="220853" y="0"/>
                  </a:lnTo>
                  <a:lnTo>
                    <a:pt x="220853" y="2271776"/>
                  </a:lnTo>
                  <a:lnTo>
                    <a:pt x="0" y="2271776"/>
                  </a:lnTo>
                  <a:close/>
                </a:path>
              </a:pathLst>
            </a:custGeom>
            <a:solidFill>
              <a:srgbClr val="047E6F"/>
            </a:solidFill>
          </p:spPr>
          <p:txBody>
            <a:bodyPr/>
            <a:lstStyle/>
            <a:p>
              <a:endParaRPr lang="en-US"/>
            </a:p>
          </p:txBody>
        </p:sp>
      </p:grpSp>
      <p:sp>
        <p:nvSpPr>
          <p:cNvPr id="8" name="Freeform 8"/>
          <p:cNvSpPr/>
          <p:nvPr/>
        </p:nvSpPr>
        <p:spPr>
          <a:xfrm>
            <a:off x="816416" y="5960740"/>
            <a:ext cx="8125193" cy="3876842"/>
          </a:xfrm>
          <a:custGeom>
            <a:avLst/>
            <a:gdLst/>
            <a:ahLst/>
            <a:cxnLst/>
            <a:rect l="l" t="t" r="r" b="b"/>
            <a:pathLst>
              <a:path w="8125193" h="3876842">
                <a:moveTo>
                  <a:pt x="0" y="0"/>
                </a:moveTo>
                <a:lnTo>
                  <a:pt x="8125194" y="0"/>
                </a:lnTo>
                <a:lnTo>
                  <a:pt x="8125194" y="3876842"/>
                </a:lnTo>
                <a:lnTo>
                  <a:pt x="0" y="3876842"/>
                </a:lnTo>
                <a:lnTo>
                  <a:pt x="0" y="0"/>
                </a:lnTo>
                <a:close/>
              </a:path>
            </a:pathLst>
          </a:custGeom>
          <a:blipFill>
            <a:blip r:embed="rId3"/>
            <a:stretch>
              <a:fillRect t="-2731" b="-3222"/>
            </a:stretch>
          </a:blipFill>
        </p:spPr>
        <p:txBody>
          <a:bodyPr/>
          <a:lstStyle/>
          <a:p>
            <a:endParaRPr lang="en-US"/>
          </a:p>
        </p:txBody>
      </p:sp>
      <p:sp>
        <p:nvSpPr>
          <p:cNvPr id="10" name="Freeform 10"/>
          <p:cNvSpPr/>
          <p:nvPr/>
        </p:nvSpPr>
        <p:spPr>
          <a:xfrm>
            <a:off x="9140648" y="5941690"/>
            <a:ext cx="8118652" cy="3895892"/>
          </a:xfrm>
          <a:custGeom>
            <a:avLst/>
            <a:gdLst/>
            <a:ahLst/>
            <a:cxnLst/>
            <a:rect l="l" t="t" r="r" b="b"/>
            <a:pathLst>
              <a:path w="8118652" h="3895892">
                <a:moveTo>
                  <a:pt x="0" y="0"/>
                </a:moveTo>
                <a:lnTo>
                  <a:pt x="8118652" y="0"/>
                </a:lnTo>
                <a:lnTo>
                  <a:pt x="8118652" y="3895892"/>
                </a:lnTo>
                <a:lnTo>
                  <a:pt x="0" y="3895892"/>
                </a:lnTo>
                <a:lnTo>
                  <a:pt x="0" y="0"/>
                </a:lnTo>
                <a:close/>
              </a:path>
            </a:pathLst>
          </a:custGeom>
          <a:blipFill>
            <a:blip r:embed="rId4"/>
            <a:stretch>
              <a:fillRect t="-10831" b="-28008"/>
            </a:stretch>
          </a:blipFill>
        </p:spPr>
        <p:txBody>
          <a:bodyPr/>
          <a:lstStyle/>
          <a:p>
            <a:endParaRPr lang="en-US"/>
          </a:p>
        </p:txBody>
      </p:sp>
      <p:sp>
        <p:nvSpPr>
          <p:cNvPr id="11" name="Freeform 11"/>
          <p:cNvSpPr/>
          <p:nvPr/>
        </p:nvSpPr>
        <p:spPr>
          <a:xfrm>
            <a:off x="816416" y="1867219"/>
            <a:ext cx="8145381" cy="3895892"/>
          </a:xfrm>
          <a:custGeom>
            <a:avLst/>
            <a:gdLst/>
            <a:ahLst/>
            <a:cxnLst/>
            <a:rect l="l" t="t" r="r" b="b"/>
            <a:pathLst>
              <a:path w="8145381" h="3895892">
                <a:moveTo>
                  <a:pt x="0" y="0"/>
                </a:moveTo>
                <a:lnTo>
                  <a:pt x="8145381" y="0"/>
                </a:lnTo>
                <a:lnTo>
                  <a:pt x="8145381" y="3895893"/>
                </a:lnTo>
                <a:lnTo>
                  <a:pt x="0" y="3895893"/>
                </a:lnTo>
                <a:lnTo>
                  <a:pt x="0" y="0"/>
                </a:lnTo>
                <a:close/>
              </a:path>
            </a:pathLst>
          </a:custGeom>
          <a:blipFill>
            <a:blip r:embed="rId5"/>
            <a:stretch>
              <a:fillRect t="-28272" b="-28272"/>
            </a:stretch>
          </a:blipFill>
        </p:spPr>
        <p:txBody>
          <a:bodyPr/>
          <a:lstStyle/>
          <a:p>
            <a:endParaRPr lang="en-US"/>
          </a:p>
        </p:txBody>
      </p:sp>
      <p:sp>
        <p:nvSpPr>
          <p:cNvPr id="12" name="TextBox 12"/>
          <p:cNvSpPr txBox="1"/>
          <p:nvPr/>
        </p:nvSpPr>
        <p:spPr>
          <a:xfrm>
            <a:off x="816416" y="125049"/>
            <a:ext cx="17395517" cy="1487587"/>
          </a:xfrm>
          <a:prstGeom prst="rect">
            <a:avLst/>
          </a:prstGeom>
        </p:spPr>
        <p:txBody>
          <a:bodyPr lIns="0" tIns="0" rIns="0" bIns="0" rtlCol="0" anchor="t">
            <a:spAutoFit/>
          </a:bodyPr>
          <a:lstStyle/>
          <a:p>
            <a:pPr>
              <a:lnSpc>
                <a:spcPts val="6973"/>
              </a:lnSpc>
            </a:pPr>
            <a:r>
              <a:rPr lang="en-US" sz="4700" b="1">
                <a:solidFill>
                  <a:srgbClr val="007F6E"/>
                </a:solidFill>
                <a:latin typeface="Montserrat Bold"/>
                <a:ea typeface="Montserrat Bold"/>
                <a:cs typeface="Montserrat Bold"/>
                <a:sym typeface="Montserrat Bold"/>
              </a:rPr>
              <a:t>GIGAFACTORY FOCUS</a:t>
            </a:r>
          </a:p>
          <a:p>
            <a:pPr>
              <a:lnSpc>
                <a:spcPts val="4552"/>
              </a:lnSpc>
            </a:pPr>
            <a:r>
              <a:rPr lang="en-US" sz="4400">
                <a:solidFill>
                  <a:srgbClr val="000000"/>
                </a:solidFill>
                <a:latin typeface="Montserrat"/>
                <a:ea typeface="Montserrat"/>
                <a:cs typeface="Montserrat"/>
                <a:sym typeface="Montserrat"/>
              </a:rPr>
              <a:t>INDUSTRIAL RAMP-UP</a:t>
            </a:r>
          </a:p>
        </p:txBody>
      </p:sp>
      <p:sp>
        <p:nvSpPr>
          <p:cNvPr id="13" name="TextBox 13"/>
          <p:cNvSpPr txBox="1"/>
          <p:nvPr/>
        </p:nvSpPr>
        <p:spPr>
          <a:xfrm rot="16198980">
            <a:off x="15937240" y="6229398"/>
            <a:ext cx="3852539" cy="247650"/>
          </a:xfrm>
          <a:prstGeom prst="rect">
            <a:avLst/>
          </a:prstGeom>
        </p:spPr>
        <p:txBody>
          <a:bodyPr lIns="0" tIns="0" rIns="0" bIns="0" rtlCol="0" anchor="t">
            <a:spAutoFit/>
          </a:bodyPr>
          <a:lstStyle/>
          <a:p>
            <a:pPr>
              <a:lnSpc>
                <a:spcPts val="1980"/>
              </a:lnSpc>
            </a:pPr>
            <a:r>
              <a:rPr lang="en-US" sz="1650">
                <a:solidFill>
                  <a:srgbClr val="D5D5D5"/>
                </a:solidFill>
                <a:latin typeface="Montserrat"/>
                <a:ea typeface="Montserrat"/>
                <a:cs typeface="Montserrat"/>
                <a:sym typeface="Montserrat"/>
              </a:rPr>
              <a:t>GIGAFACTORY FOCUS</a:t>
            </a:r>
          </a:p>
        </p:txBody>
      </p:sp>
      <p:pic>
        <p:nvPicPr>
          <p:cNvPr id="15" name="Picture 14">
            <a:extLst>
              <a:ext uri="{FF2B5EF4-FFF2-40B4-BE49-F238E27FC236}">
                <a16:creationId xmlns:a16="http://schemas.microsoft.com/office/drawing/2014/main" id="{0FE0AACD-89E3-92AB-73CD-5C8D3AEF888D}"/>
              </a:ext>
            </a:extLst>
          </p:cNvPr>
          <p:cNvPicPr>
            <a:picLocks noChangeAspect="1"/>
          </p:cNvPicPr>
          <p:nvPr/>
        </p:nvPicPr>
        <p:blipFill>
          <a:blip r:embed="rId6"/>
          <a:srcRect t="4206" r="51" b="-327"/>
          <a:stretch>
            <a:fillRect/>
          </a:stretch>
        </p:blipFill>
        <p:spPr>
          <a:xfrm>
            <a:off x="9141674" y="1865489"/>
            <a:ext cx="8107826" cy="3909422"/>
          </a:xfrm>
          <a:prstGeom prst="rect">
            <a:avLst/>
          </a:prstGeom>
        </p:spPr>
      </p:pic>
    </p:spTree>
    <p:extLst>
      <p:ext uri="{BB962C8B-B14F-4D97-AF65-F5344CB8AC3E}">
        <p14:creationId xmlns:p14="http://schemas.microsoft.com/office/powerpoint/2010/main" val="954557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5457" y="1061182"/>
            <a:ext cx="18062562" cy="701282"/>
          </a:xfrm>
          <a:prstGeom prst="rect">
            <a:avLst/>
          </a:prstGeom>
        </p:spPr>
        <p:txBody>
          <a:bodyPr lIns="0" tIns="0" rIns="0" bIns="0" rtlCol="0" anchor="t">
            <a:spAutoFit/>
          </a:bodyPr>
          <a:lstStyle/>
          <a:p>
            <a:pPr>
              <a:lnSpc>
                <a:spcPts val="2760"/>
              </a:lnSpc>
            </a:pPr>
            <a:r>
              <a:rPr lang="en-US" sz="2300" b="1">
                <a:solidFill>
                  <a:srgbClr val="047E6F"/>
                </a:solidFill>
                <a:latin typeface="Montserrat Bold"/>
                <a:ea typeface="Montserrat Bold"/>
                <a:cs typeface="Montserrat Bold"/>
                <a:sym typeface="Montserrat Bold"/>
              </a:rPr>
              <a:t>BRINGING TOGETHER THE BEST INTERNATIONAL</a:t>
            </a:r>
            <a:r>
              <a:rPr lang="en-US" sz="2300" b="1">
                <a:solidFill>
                  <a:srgbClr val="047E6F"/>
                </a:solidFill>
                <a:latin typeface="Montserrat Bold"/>
                <a:ea typeface="Montserrat Bold"/>
                <a:cs typeface="Montserrat Bold"/>
                <a:sym typeface="Montserrat Light"/>
              </a:rPr>
              <a:t> EXPERTS </a:t>
            </a:r>
            <a:r>
              <a:rPr lang="en-US" sz="2300">
                <a:solidFill>
                  <a:srgbClr val="000000"/>
                </a:solidFill>
                <a:latin typeface="Montserrat Light"/>
                <a:ea typeface="Montserrat Bold"/>
                <a:cs typeface="Montserrat Bold"/>
                <a:sym typeface="Montserrat Light"/>
              </a:rPr>
              <a:t>FROM LEADING INDUSTRY COMPANIES</a:t>
            </a:r>
            <a:endParaRPr lang="en-US" sz="2300">
              <a:solidFill>
                <a:srgbClr val="000000"/>
              </a:solidFill>
              <a:latin typeface="Montserrat Light"/>
              <a:ea typeface="Montserrat Light"/>
              <a:cs typeface="Montserrat Light"/>
              <a:sym typeface="Montserrat Light"/>
            </a:endParaRPr>
          </a:p>
          <a:p>
            <a:pPr algn="l">
              <a:lnSpc>
                <a:spcPts val="2760"/>
              </a:lnSpc>
            </a:pPr>
            <a:endParaRPr lang="en-US" sz="2300">
              <a:solidFill>
                <a:srgbClr val="000000"/>
              </a:solidFill>
              <a:latin typeface="Montserrat Light"/>
              <a:ea typeface="Montserrat Light"/>
              <a:cs typeface="Montserrat Light"/>
              <a:sym typeface="Montserrat Light"/>
            </a:endParaRPr>
          </a:p>
        </p:txBody>
      </p:sp>
      <p:grpSp>
        <p:nvGrpSpPr>
          <p:cNvPr id="3" name="Group 3"/>
          <p:cNvGrpSpPr/>
          <p:nvPr/>
        </p:nvGrpSpPr>
        <p:grpSpPr>
          <a:xfrm>
            <a:off x="15900148" y="3609615"/>
            <a:ext cx="383491" cy="282822"/>
            <a:chOff x="0" y="0"/>
            <a:chExt cx="506679" cy="373672"/>
          </a:xfrm>
        </p:grpSpPr>
        <p:sp>
          <p:nvSpPr>
            <p:cNvPr id="4" name="Freeform 4"/>
            <p:cNvSpPr/>
            <p:nvPr/>
          </p:nvSpPr>
          <p:spPr>
            <a:xfrm>
              <a:off x="0" y="0"/>
              <a:ext cx="506730" cy="373634"/>
            </a:xfrm>
            <a:custGeom>
              <a:avLst/>
              <a:gdLst/>
              <a:ahLst/>
              <a:cxnLst/>
              <a:rect l="l" t="t" r="r" b="b"/>
              <a:pathLst>
                <a:path w="506730" h="373634">
                  <a:moveTo>
                    <a:pt x="0" y="0"/>
                  </a:moveTo>
                  <a:lnTo>
                    <a:pt x="506730" y="0"/>
                  </a:lnTo>
                  <a:lnTo>
                    <a:pt x="506730" y="373634"/>
                  </a:lnTo>
                  <a:lnTo>
                    <a:pt x="0" y="373634"/>
                  </a:lnTo>
                  <a:lnTo>
                    <a:pt x="0" y="0"/>
                  </a:lnTo>
                  <a:close/>
                </a:path>
              </a:pathLst>
            </a:custGeom>
            <a:blipFill>
              <a:blip r:embed="rId3"/>
              <a:stretch>
                <a:fillRect r="10" b="-10"/>
              </a:stretch>
            </a:blipFill>
          </p:spPr>
          <p:txBody>
            <a:bodyPr/>
            <a:lstStyle/>
            <a:p>
              <a:endParaRPr lang="en-US"/>
            </a:p>
          </p:txBody>
        </p:sp>
      </p:grpSp>
      <p:grpSp>
        <p:nvGrpSpPr>
          <p:cNvPr id="5" name="Group 5"/>
          <p:cNvGrpSpPr/>
          <p:nvPr/>
        </p:nvGrpSpPr>
        <p:grpSpPr>
          <a:xfrm>
            <a:off x="15884627" y="4876097"/>
            <a:ext cx="626999" cy="158314"/>
            <a:chOff x="0" y="0"/>
            <a:chExt cx="828408" cy="209169"/>
          </a:xfrm>
        </p:grpSpPr>
        <p:sp>
          <p:nvSpPr>
            <p:cNvPr id="6" name="Freeform 6"/>
            <p:cNvSpPr/>
            <p:nvPr/>
          </p:nvSpPr>
          <p:spPr>
            <a:xfrm>
              <a:off x="0" y="0"/>
              <a:ext cx="828421" cy="209169"/>
            </a:xfrm>
            <a:custGeom>
              <a:avLst/>
              <a:gdLst/>
              <a:ahLst/>
              <a:cxnLst/>
              <a:rect l="l" t="t" r="r" b="b"/>
              <a:pathLst>
                <a:path w="828421" h="209169">
                  <a:moveTo>
                    <a:pt x="0" y="0"/>
                  </a:moveTo>
                  <a:lnTo>
                    <a:pt x="828421" y="0"/>
                  </a:lnTo>
                  <a:lnTo>
                    <a:pt x="828421" y="209169"/>
                  </a:lnTo>
                  <a:lnTo>
                    <a:pt x="0" y="209169"/>
                  </a:lnTo>
                  <a:lnTo>
                    <a:pt x="0" y="0"/>
                  </a:lnTo>
                  <a:close/>
                </a:path>
              </a:pathLst>
            </a:custGeom>
            <a:blipFill>
              <a:blip r:embed="rId4"/>
              <a:stretch>
                <a:fillRect r="1"/>
              </a:stretch>
            </a:blipFill>
          </p:spPr>
          <p:txBody>
            <a:bodyPr/>
            <a:lstStyle/>
            <a:p>
              <a:endParaRPr lang="en-US"/>
            </a:p>
          </p:txBody>
        </p:sp>
      </p:grpSp>
      <p:grpSp>
        <p:nvGrpSpPr>
          <p:cNvPr id="7" name="Group 7"/>
          <p:cNvGrpSpPr/>
          <p:nvPr/>
        </p:nvGrpSpPr>
        <p:grpSpPr>
          <a:xfrm>
            <a:off x="16589793" y="4766594"/>
            <a:ext cx="373514" cy="308150"/>
            <a:chOff x="0" y="0"/>
            <a:chExt cx="493497" cy="407137"/>
          </a:xfrm>
        </p:grpSpPr>
        <p:sp>
          <p:nvSpPr>
            <p:cNvPr id="8" name="Freeform 8"/>
            <p:cNvSpPr/>
            <p:nvPr/>
          </p:nvSpPr>
          <p:spPr>
            <a:xfrm>
              <a:off x="0" y="0"/>
              <a:ext cx="493522" cy="407162"/>
            </a:xfrm>
            <a:custGeom>
              <a:avLst/>
              <a:gdLst/>
              <a:ahLst/>
              <a:cxnLst/>
              <a:rect l="l" t="t" r="r" b="b"/>
              <a:pathLst>
                <a:path w="493522" h="407162">
                  <a:moveTo>
                    <a:pt x="0" y="0"/>
                  </a:moveTo>
                  <a:lnTo>
                    <a:pt x="493522" y="0"/>
                  </a:lnTo>
                  <a:lnTo>
                    <a:pt x="493522" y="407162"/>
                  </a:lnTo>
                  <a:lnTo>
                    <a:pt x="0" y="407162"/>
                  </a:lnTo>
                  <a:lnTo>
                    <a:pt x="0" y="0"/>
                  </a:lnTo>
                  <a:close/>
                </a:path>
              </a:pathLst>
            </a:custGeom>
            <a:blipFill>
              <a:blip r:embed="rId5"/>
              <a:stretch>
                <a:fillRect r="5" b="6"/>
              </a:stretch>
            </a:blipFill>
          </p:spPr>
          <p:txBody>
            <a:bodyPr/>
            <a:lstStyle/>
            <a:p>
              <a:endParaRPr lang="en-US"/>
            </a:p>
          </p:txBody>
        </p:sp>
      </p:grpSp>
      <p:grpSp>
        <p:nvGrpSpPr>
          <p:cNvPr id="9" name="Group 9"/>
          <p:cNvGrpSpPr/>
          <p:nvPr/>
        </p:nvGrpSpPr>
        <p:grpSpPr>
          <a:xfrm>
            <a:off x="11233139" y="9536325"/>
            <a:ext cx="2577370" cy="353339"/>
            <a:chOff x="0" y="0"/>
            <a:chExt cx="3436493" cy="471119"/>
          </a:xfrm>
        </p:grpSpPr>
        <p:sp>
          <p:nvSpPr>
            <p:cNvPr id="10" name="Freeform 10"/>
            <p:cNvSpPr/>
            <p:nvPr/>
          </p:nvSpPr>
          <p:spPr>
            <a:xfrm>
              <a:off x="0" y="0"/>
              <a:ext cx="3436492" cy="471123"/>
            </a:xfrm>
            <a:custGeom>
              <a:avLst/>
              <a:gdLst/>
              <a:ahLst/>
              <a:cxnLst/>
              <a:rect l="l" t="t" r="r" b="b"/>
              <a:pathLst>
                <a:path w="3436492" h="471123">
                  <a:moveTo>
                    <a:pt x="0" y="0"/>
                  </a:moveTo>
                  <a:lnTo>
                    <a:pt x="3436492" y="0"/>
                  </a:lnTo>
                  <a:lnTo>
                    <a:pt x="3436492" y="471123"/>
                  </a:lnTo>
                  <a:lnTo>
                    <a:pt x="0" y="471123"/>
                  </a:lnTo>
                  <a:close/>
                </a:path>
              </a:pathLst>
            </a:custGeom>
            <a:blipFill>
              <a:blip r:embed="rId6">
                <a:alphaModFix amt="0"/>
              </a:blip>
              <a:stretch>
                <a:fillRect t="-102932" b="-81325"/>
              </a:stretch>
            </a:blipFill>
          </p:spPr>
          <p:txBody>
            <a:bodyPr/>
            <a:lstStyle/>
            <a:p>
              <a:endParaRPr lang="en-US"/>
            </a:p>
          </p:txBody>
        </p:sp>
        <p:sp>
          <p:nvSpPr>
            <p:cNvPr id="11" name="TextBox 11"/>
            <p:cNvSpPr txBox="1"/>
            <p:nvPr/>
          </p:nvSpPr>
          <p:spPr>
            <a:xfrm>
              <a:off x="0" y="0"/>
              <a:ext cx="3436493" cy="471119"/>
            </a:xfrm>
            <a:prstGeom prst="rect">
              <a:avLst/>
            </a:prstGeom>
          </p:spPr>
          <p:txBody>
            <a:bodyPr lIns="0" tIns="0" rIns="0" bIns="0" rtlCol="0" anchor="ctr"/>
            <a:lstStyle/>
            <a:p>
              <a:pPr algn="l">
                <a:lnSpc>
                  <a:spcPts val="2160"/>
                </a:lnSpc>
              </a:pPr>
              <a:r>
                <a:rPr lang="en-US" sz="1800">
                  <a:solidFill>
                    <a:srgbClr val="000000"/>
                  </a:solidFill>
                  <a:latin typeface="Montserrat Light"/>
                  <a:ea typeface="Montserrat Light"/>
                  <a:cs typeface="Montserrat Light"/>
                  <a:sym typeface="Montserrat Light"/>
                </a:rPr>
                <a:t>48 </a:t>
              </a:r>
              <a:r>
                <a:rPr lang="en-US">
                  <a:solidFill>
                    <a:srgbClr val="000000"/>
                  </a:solidFill>
                  <a:latin typeface="Montserrat Light"/>
                  <a:ea typeface="Montserrat Light"/>
                  <a:cs typeface="Montserrat Light"/>
                  <a:sym typeface="Montserrat Light"/>
                </a:rPr>
                <a:t>Nationalities</a:t>
              </a:r>
              <a:endParaRPr lang="en-US" sz="1800">
                <a:solidFill>
                  <a:srgbClr val="000000"/>
                </a:solidFill>
                <a:latin typeface="Montserrat Light"/>
                <a:ea typeface="Montserrat Light"/>
                <a:cs typeface="Montserrat Light"/>
              </a:endParaRPr>
            </a:p>
          </p:txBody>
        </p:sp>
      </p:grpSp>
      <p:grpSp>
        <p:nvGrpSpPr>
          <p:cNvPr id="12" name="Group 12"/>
          <p:cNvGrpSpPr/>
          <p:nvPr/>
        </p:nvGrpSpPr>
        <p:grpSpPr>
          <a:xfrm>
            <a:off x="10311688" y="9251956"/>
            <a:ext cx="893093" cy="893093"/>
            <a:chOff x="0" y="0"/>
            <a:chExt cx="1190790" cy="1190790"/>
          </a:xfrm>
        </p:grpSpPr>
        <p:sp>
          <p:nvSpPr>
            <p:cNvPr id="13" name="Freeform 13"/>
            <p:cNvSpPr/>
            <p:nvPr/>
          </p:nvSpPr>
          <p:spPr>
            <a:xfrm>
              <a:off x="0" y="0"/>
              <a:ext cx="1190752" cy="1190752"/>
            </a:xfrm>
            <a:custGeom>
              <a:avLst/>
              <a:gdLst/>
              <a:ahLst/>
              <a:cxnLst/>
              <a:rect l="l" t="t" r="r" b="b"/>
              <a:pathLst>
                <a:path w="1190752" h="1190752">
                  <a:moveTo>
                    <a:pt x="0" y="595376"/>
                  </a:moveTo>
                  <a:cubicBezTo>
                    <a:pt x="0" y="266573"/>
                    <a:pt x="266573" y="0"/>
                    <a:pt x="595376" y="0"/>
                  </a:cubicBezTo>
                  <a:cubicBezTo>
                    <a:pt x="924179" y="0"/>
                    <a:pt x="1190752" y="266573"/>
                    <a:pt x="1190752" y="595376"/>
                  </a:cubicBezTo>
                  <a:cubicBezTo>
                    <a:pt x="1190752" y="924179"/>
                    <a:pt x="924179" y="1190752"/>
                    <a:pt x="595376" y="1190752"/>
                  </a:cubicBezTo>
                  <a:cubicBezTo>
                    <a:pt x="266573" y="1190752"/>
                    <a:pt x="0" y="924179"/>
                    <a:pt x="0" y="595376"/>
                  </a:cubicBezTo>
                  <a:close/>
                </a:path>
              </a:pathLst>
            </a:custGeom>
            <a:solidFill>
              <a:srgbClr val="FFFFFF"/>
            </a:solidFill>
          </p:spPr>
          <p:txBody>
            <a:bodyPr/>
            <a:lstStyle/>
            <a:p>
              <a:endParaRPr lang="en-US"/>
            </a:p>
          </p:txBody>
        </p:sp>
      </p:grpSp>
      <p:grpSp>
        <p:nvGrpSpPr>
          <p:cNvPr id="14" name="Group 14"/>
          <p:cNvGrpSpPr/>
          <p:nvPr/>
        </p:nvGrpSpPr>
        <p:grpSpPr>
          <a:xfrm>
            <a:off x="10487196" y="9427474"/>
            <a:ext cx="542058" cy="542058"/>
            <a:chOff x="0" y="0"/>
            <a:chExt cx="722744" cy="722744"/>
          </a:xfrm>
        </p:grpSpPr>
        <p:sp>
          <p:nvSpPr>
            <p:cNvPr id="15" name="Freeform 15"/>
            <p:cNvSpPr/>
            <p:nvPr/>
          </p:nvSpPr>
          <p:spPr>
            <a:xfrm>
              <a:off x="0" y="0"/>
              <a:ext cx="722757" cy="722757"/>
            </a:xfrm>
            <a:custGeom>
              <a:avLst/>
              <a:gdLst/>
              <a:ahLst/>
              <a:cxnLst/>
              <a:rect l="l" t="t" r="r" b="b"/>
              <a:pathLst>
                <a:path w="722757" h="722757">
                  <a:moveTo>
                    <a:pt x="0" y="0"/>
                  </a:moveTo>
                  <a:lnTo>
                    <a:pt x="722757" y="0"/>
                  </a:lnTo>
                  <a:lnTo>
                    <a:pt x="722757" y="722757"/>
                  </a:lnTo>
                  <a:lnTo>
                    <a:pt x="0" y="722757"/>
                  </a:lnTo>
                  <a:lnTo>
                    <a:pt x="0" y="0"/>
                  </a:lnTo>
                  <a:close/>
                </a:path>
              </a:pathLst>
            </a:custGeom>
            <a:blipFill>
              <a:blip r:embed="rId7"/>
              <a:stretch>
                <a:fillRect r="1" b="1"/>
              </a:stretch>
            </a:blipFill>
          </p:spPr>
          <p:txBody>
            <a:bodyPr/>
            <a:lstStyle/>
            <a:p>
              <a:endParaRPr lang="en-US"/>
            </a:p>
          </p:txBody>
        </p:sp>
      </p:grpSp>
      <p:grpSp>
        <p:nvGrpSpPr>
          <p:cNvPr id="16" name="Group 16"/>
          <p:cNvGrpSpPr/>
          <p:nvPr/>
        </p:nvGrpSpPr>
        <p:grpSpPr>
          <a:xfrm>
            <a:off x="17817894" y="8207816"/>
            <a:ext cx="4762" cy="983294"/>
            <a:chOff x="0" y="0"/>
            <a:chExt cx="6350" cy="1311059"/>
          </a:xfrm>
        </p:grpSpPr>
        <p:sp>
          <p:nvSpPr>
            <p:cNvPr id="17" name="Freeform 17"/>
            <p:cNvSpPr/>
            <p:nvPr/>
          </p:nvSpPr>
          <p:spPr>
            <a:xfrm>
              <a:off x="0" y="3175"/>
              <a:ext cx="6350" cy="1304671"/>
            </a:xfrm>
            <a:custGeom>
              <a:avLst/>
              <a:gdLst/>
              <a:ahLst/>
              <a:cxnLst/>
              <a:rect l="l" t="t" r="r" b="b"/>
              <a:pathLst>
                <a:path w="6350" h="1304671">
                  <a:moveTo>
                    <a:pt x="6350" y="0"/>
                  </a:moveTo>
                  <a:lnTo>
                    <a:pt x="6350" y="1304671"/>
                  </a:lnTo>
                  <a:lnTo>
                    <a:pt x="0" y="1304671"/>
                  </a:lnTo>
                  <a:lnTo>
                    <a:pt x="0" y="0"/>
                  </a:lnTo>
                  <a:close/>
                </a:path>
              </a:pathLst>
            </a:custGeom>
            <a:solidFill>
              <a:srgbClr val="D5D5D5"/>
            </a:solidFill>
          </p:spPr>
          <p:txBody>
            <a:bodyPr/>
            <a:lstStyle/>
            <a:p>
              <a:endParaRPr lang="en-US"/>
            </a:p>
          </p:txBody>
        </p:sp>
      </p:grpSp>
      <p:grpSp>
        <p:nvGrpSpPr>
          <p:cNvPr id="18" name="Group 18"/>
          <p:cNvGrpSpPr/>
          <p:nvPr/>
        </p:nvGrpSpPr>
        <p:grpSpPr>
          <a:xfrm>
            <a:off x="4789106" y="9251956"/>
            <a:ext cx="893093" cy="893093"/>
            <a:chOff x="0" y="0"/>
            <a:chExt cx="1190790" cy="1190790"/>
          </a:xfrm>
        </p:grpSpPr>
        <p:sp>
          <p:nvSpPr>
            <p:cNvPr id="19" name="Freeform 19"/>
            <p:cNvSpPr/>
            <p:nvPr/>
          </p:nvSpPr>
          <p:spPr>
            <a:xfrm>
              <a:off x="0" y="0"/>
              <a:ext cx="1190752" cy="1190752"/>
            </a:xfrm>
            <a:custGeom>
              <a:avLst/>
              <a:gdLst/>
              <a:ahLst/>
              <a:cxnLst/>
              <a:rect l="l" t="t" r="r" b="b"/>
              <a:pathLst>
                <a:path w="1190752" h="1190752">
                  <a:moveTo>
                    <a:pt x="0" y="595376"/>
                  </a:moveTo>
                  <a:cubicBezTo>
                    <a:pt x="0" y="266573"/>
                    <a:pt x="266573" y="0"/>
                    <a:pt x="595376" y="0"/>
                  </a:cubicBezTo>
                  <a:cubicBezTo>
                    <a:pt x="924179" y="0"/>
                    <a:pt x="1190752" y="266573"/>
                    <a:pt x="1190752" y="595376"/>
                  </a:cubicBezTo>
                  <a:cubicBezTo>
                    <a:pt x="1190752" y="924179"/>
                    <a:pt x="924179" y="1190752"/>
                    <a:pt x="595376" y="1190752"/>
                  </a:cubicBezTo>
                  <a:cubicBezTo>
                    <a:pt x="266573" y="1190752"/>
                    <a:pt x="0" y="924179"/>
                    <a:pt x="0" y="595376"/>
                  </a:cubicBezTo>
                  <a:close/>
                </a:path>
              </a:pathLst>
            </a:custGeom>
            <a:solidFill>
              <a:srgbClr val="FFFFFF"/>
            </a:solidFill>
          </p:spPr>
          <p:txBody>
            <a:bodyPr/>
            <a:lstStyle/>
            <a:p>
              <a:endParaRPr lang="en-US"/>
            </a:p>
          </p:txBody>
        </p:sp>
      </p:grpSp>
      <p:grpSp>
        <p:nvGrpSpPr>
          <p:cNvPr id="20" name="Group 20"/>
          <p:cNvGrpSpPr/>
          <p:nvPr/>
        </p:nvGrpSpPr>
        <p:grpSpPr>
          <a:xfrm>
            <a:off x="4964614" y="9427474"/>
            <a:ext cx="542058" cy="542058"/>
            <a:chOff x="0" y="0"/>
            <a:chExt cx="722744" cy="722744"/>
          </a:xfrm>
        </p:grpSpPr>
        <p:sp>
          <p:nvSpPr>
            <p:cNvPr id="21" name="Freeform 21"/>
            <p:cNvSpPr/>
            <p:nvPr/>
          </p:nvSpPr>
          <p:spPr>
            <a:xfrm>
              <a:off x="0" y="0"/>
              <a:ext cx="722757" cy="722757"/>
            </a:xfrm>
            <a:custGeom>
              <a:avLst/>
              <a:gdLst/>
              <a:ahLst/>
              <a:cxnLst/>
              <a:rect l="l" t="t" r="r" b="b"/>
              <a:pathLst>
                <a:path w="722757" h="722757">
                  <a:moveTo>
                    <a:pt x="0" y="0"/>
                  </a:moveTo>
                  <a:lnTo>
                    <a:pt x="722757" y="0"/>
                  </a:lnTo>
                  <a:lnTo>
                    <a:pt x="722757" y="722757"/>
                  </a:lnTo>
                  <a:lnTo>
                    <a:pt x="0" y="722757"/>
                  </a:lnTo>
                  <a:lnTo>
                    <a:pt x="0" y="0"/>
                  </a:lnTo>
                  <a:close/>
                </a:path>
              </a:pathLst>
            </a:custGeom>
            <a:blipFill>
              <a:blip r:embed="rId8"/>
              <a:stretch>
                <a:fillRect r="1" b="1"/>
              </a:stretch>
            </a:blipFill>
          </p:spPr>
          <p:txBody>
            <a:bodyPr/>
            <a:lstStyle/>
            <a:p>
              <a:endParaRPr lang="en-US"/>
            </a:p>
          </p:txBody>
        </p:sp>
      </p:grpSp>
      <p:grpSp>
        <p:nvGrpSpPr>
          <p:cNvPr id="22" name="Group 22"/>
          <p:cNvGrpSpPr/>
          <p:nvPr/>
        </p:nvGrpSpPr>
        <p:grpSpPr>
          <a:xfrm>
            <a:off x="5752322" y="9378288"/>
            <a:ext cx="3300012" cy="669414"/>
            <a:chOff x="0" y="0"/>
            <a:chExt cx="4400017" cy="892552"/>
          </a:xfrm>
        </p:grpSpPr>
        <p:sp>
          <p:nvSpPr>
            <p:cNvPr id="23" name="Freeform 23"/>
            <p:cNvSpPr/>
            <p:nvPr/>
          </p:nvSpPr>
          <p:spPr>
            <a:xfrm>
              <a:off x="0" y="0"/>
              <a:ext cx="4400016" cy="892548"/>
            </a:xfrm>
            <a:custGeom>
              <a:avLst/>
              <a:gdLst/>
              <a:ahLst/>
              <a:cxnLst/>
              <a:rect l="l" t="t" r="r" b="b"/>
              <a:pathLst>
                <a:path w="4400016" h="892548">
                  <a:moveTo>
                    <a:pt x="0" y="0"/>
                  </a:moveTo>
                  <a:lnTo>
                    <a:pt x="4400016" y="0"/>
                  </a:lnTo>
                  <a:lnTo>
                    <a:pt x="4400016" y="892548"/>
                  </a:lnTo>
                  <a:lnTo>
                    <a:pt x="0" y="892548"/>
                  </a:lnTo>
                  <a:close/>
                </a:path>
              </a:pathLst>
            </a:custGeom>
            <a:blipFill>
              <a:blip r:embed="rId6">
                <a:alphaModFix amt="0"/>
              </a:blip>
              <a:stretch>
                <a:fillRect t="-46624" r="-591" b="-46624"/>
              </a:stretch>
            </a:blipFill>
          </p:spPr>
          <p:txBody>
            <a:bodyPr/>
            <a:lstStyle/>
            <a:p>
              <a:endParaRPr lang="en-US"/>
            </a:p>
          </p:txBody>
        </p:sp>
        <p:sp>
          <p:nvSpPr>
            <p:cNvPr id="24" name="TextBox 24"/>
            <p:cNvSpPr txBox="1"/>
            <p:nvPr/>
          </p:nvSpPr>
          <p:spPr>
            <a:xfrm>
              <a:off x="0" y="0"/>
              <a:ext cx="4400017" cy="892552"/>
            </a:xfrm>
            <a:prstGeom prst="rect">
              <a:avLst/>
            </a:prstGeom>
          </p:spPr>
          <p:txBody>
            <a:bodyPr lIns="0" tIns="0" rIns="0" bIns="0" rtlCol="0" anchor="ctr"/>
            <a:lstStyle/>
            <a:p>
              <a:pPr>
                <a:lnSpc>
                  <a:spcPts val="2160"/>
                </a:lnSpc>
              </a:pPr>
              <a:r>
                <a:rPr lang="en-US">
                  <a:solidFill>
                    <a:srgbClr val="000000"/>
                  </a:solidFill>
                  <a:latin typeface="Montserrat Light"/>
                  <a:ea typeface="Montserrat Light"/>
                  <a:cs typeface="Montserrat Light"/>
                </a:rPr>
                <a:t>A team of over 1,000 experts</a:t>
              </a:r>
              <a:endParaRPr lang="en-US" sz="1800">
                <a:solidFill>
                  <a:srgbClr val="000000"/>
                </a:solidFill>
                <a:latin typeface="Montserrat Light"/>
                <a:ea typeface="Montserrat Light"/>
                <a:cs typeface="Montserrat Light"/>
              </a:endParaRPr>
            </a:p>
          </p:txBody>
        </p:sp>
      </p:grpSp>
      <p:grpSp>
        <p:nvGrpSpPr>
          <p:cNvPr id="25" name="Group 25"/>
          <p:cNvGrpSpPr/>
          <p:nvPr/>
        </p:nvGrpSpPr>
        <p:grpSpPr>
          <a:xfrm>
            <a:off x="15892684" y="5852051"/>
            <a:ext cx="416923" cy="183614"/>
            <a:chOff x="0" y="0"/>
            <a:chExt cx="550850" cy="242595"/>
          </a:xfrm>
        </p:grpSpPr>
        <p:sp>
          <p:nvSpPr>
            <p:cNvPr id="26" name="Freeform 26" descr="A logo with a sun and leaves  Description automatically generated"/>
            <p:cNvSpPr/>
            <p:nvPr/>
          </p:nvSpPr>
          <p:spPr>
            <a:xfrm>
              <a:off x="0" y="0"/>
              <a:ext cx="550799" cy="242570"/>
            </a:xfrm>
            <a:custGeom>
              <a:avLst/>
              <a:gdLst/>
              <a:ahLst/>
              <a:cxnLst/>
              <a:rect l="l" t="t" r="r" b="b"/>
              <a:pathLst>
                <a:path w="550799" h="242570">
                  <a:moveTo>
                    <a:pt x="0" y="0"/>
                  </a:moveTo>
                  <a:lnTo>
                    <a:pt x="550799" y="0"/>
                  </a:lnTo>
                  <a:lnTo>
                    <a:pt x="550799" y="242570"/>
                  </a:lnTo>
                  <a:lnTo>
                    <a:pt x="0" y="242570"/>
                  </a:lnTo>
                  <a:lnTo>
                    <a:pt x="0" y="0"/>
                  </a:lnTo>
                  <a:close/>
                </a:path>
              </a:pathLst>
            </a:custGeom>
            <a:blipFill>
              <a:blip r:embed="rId9"/>
              <a:stretch>
                <a:fillRect l="-908" r="-915" b="-10"/>
              </a:stretch>
            </a:blipFill>
          </p:spPr>
          <p:txBody>
            <a:bodyPr/>
            <a:lstStyle/>
            <a:p>
              <a:endParaRPr lang="en-US"/>
            </a:p>
          </p:txBody>
        </p:sp>
      </p:grpSp>
      <p:grpSp>
        <p:nvGrpSpPr>
          <p:cNvPr id="27" name="Group 27"/>
          <p:cNvGrpSpPr/>
          <p:nvPr/>
        </p:nvGrpSpPr>
        <p:grpSpPr>
          <a:xfrm>
            <a:off x="12796224" y="4821146"/>
            <a:ext cx="789798" cy="186590"/>
            <a:chOff x="0" y="0"/>
            <a:chExt cx="1477924" cy="349161"/>
          </a:xfrm>
        </p:grpSpPr>
        <p:sp>
          <p:nvSpPr>
            <p:cNvPr id="28" name="Freeform 28"/>
            <p:cNvSpPr/>
            <p:nvPr/>
          </p:nvSpPr>
          <p:spPr>
            <a:xfrm>
              <a:off x="0" y="0"/>
              <a:ext cx="1477899" cy="349123"/>
            </a:xfrm>
            <a:custGeom>
              <a:avLst/>
              <a:gdLst/>
              <a:ahLst/>
              <a:cxnLst/>
              <a:rect l="l" t="t" r="r" b="b"/>
              <a:pathLst>
                <a:path w="1477899" h="349123">
                  <a:moveTo>
                    <a:pt x="0" y="0"/>
                  </a:moveTo>
                  <a:lnTo>
                    <a:pt x="1477899" y="0"/>
                  </a:lnTo>
                  <a:lnTo>
                    <a:pt x="1477899" y="349123"/>
                  </a:lnTo>
                  <a:lnTo>
                    <a:pt x="0" y="349123"/>
                  </a:lnTo>
                  <a:lnTo>
                    <a:pt x="0" y="0"/>
                  </a:lnTo>
                  <a:close/>
                </a:path>
              </a:pathLst>
            </a:custGeom>
            <a:blipFill>
              <a:blip r:embed="rId10"/>
              <a:stretch>
                <a:fillRect r="-1" b="-10"/>
              </a:stretch>
            </a:blipFill>
          </p:spPr>
          <p:txBody>
            <a:bodyPr/>
            <a:lstStyle/>
            <a:p>
              <a:endParaRPr lang="en-US"/>
            </a:p>
          </p:txBody>
        </p:sp>
      </p:grpSp>
      <p:grpSp>
        <p:nvGrpSpPr>
          <p:cNvPr id="29" name="Group 29"/>
          <p:cNvGrpSpPr/>
          <p:nvPr/>
        </p:nvGrpSpPr>
        <p:grpSpPr>
          <a:xfrm>
            <a:off x="9166248" y="5965841"/>
            <a:ext cx="462907" cy="220601"/>
            <a:chOff x="0" y="0"/>
            <a:chExt cx="976198" cy="465214"/>
          </a:xfrm>
        </p:grpSpPr>
        <p:sp>
          <p:nvSpPr>
            <p:cNvPr id="30" name="Freeform 30"/>
            <p:cNvSpPr/>
            <p:nvPr/>
          </p:nvSpPr>
          <p:spPr>
            <a:xfrm>
              <a:off x="0" y="0"/>
              <a:ext cx="976249" cy="465201"/>
            </a:xfrm>
            <a:custGeom>
              <a:avLst/>
              <a:gdLst/>
              <a:ahLst/>
              <a:cxnLst/>
              <a:rect l="l" t="t" r="r" b="b"/>
              <a:pathLst>
                <a:path w="976249" h="465201">
                  <a:moveTo>
                    <a:pt x="0" y="0"/>
                  </a:moveTo>
                  <a:lnTo>
                    <a:pt x="976249" y="0"/>
                  </a:lnTo>
                  <a:lnTo>
                    <a:pt x="976249" y="465201"/>
                  </a:lnTo>
                  <a:lnTo>
                    <a:pt x="0" y="465201"/>
                  </a:lnTo>
                  <a:lnTo>
                    <a:pt x="0" y="0"/>
                  </a:lnTo>
                  <a:close/>
                </a:path>
              </a:pathLst>
            </a:custGeom>
            <a:blipFill>
              <a:blip r:embed="rId11"/>
              <a:stretch>
                <a:fillRect r="5" b="-5"/>
              </a:stretch>
            </a:blipFill>
          </p:spPr>
          <p:txBody>
            <a:bodyPr/>
            <a:lstStyle/>
            <a:p>
              <a:endParaRPr lang="en-US"/>
            </a:p>
          </p:txBody>
        </p:sp>
      </p:grpSp>
      <p:grpSp>
        <p:nvGrpSpPr>
          <p:cNvPr id="31" name="Group 31"/>
          <p:cNvGrpSpPr/>
          <p:nvPr/>
        </p:nvGrpSpPr>
        <p:grpSpPr>
          <a:xfrm>
            <a:off x="9674924" y="5956229"/>
            <a:ext cx="343714" cy="136410"/>
            <a:chOff x="0" y="0"/>
            <a:chExt cx="724840" cy="287668"/>
          </a:xfrm>
        </p:grpSpPr>
        <p:sp>
          <p:nvSpPr>
            <p:cNvPr id="32" name="Freeform 32"/>
            <p:cNvSpPr/>
            <p:nvPr/>
          </p:nvSpPr>
          <p:spPr>
            <a:xfrm>
              <a:off x="0" y="0"/>
              <a:ext cx="724789" cy="287655"/>
            </a:xfrm>
            <a:custGeom>
              <a:avLst/>
              <a:gdLst/>
              <a:ahLst/>
              <a:cxnLst/>
              <a:rect l="l" t="t" r="r" b="b"/>
              <a:pathLst>
                <a:path w="724789" h="287655">
                  <a:moveTo>
                    <a:pt x="0" y="0"/>
                  </a:moveTo>
                  <a:lnTo>
                    <a:pt x="724789" y="0"/>
                  </a:lnTo>
                  <a:lnTo>
                    <a:pt x="724789" y="287655"/>
                  </a:lnTo>
                  <a:lnTo>
                    <a:pt x="0" y="287655"/>
                  </a:lnTo>
                  <a:lnTo>
                    <a:pt x="0" y="0"/>
                  </a:lnTo>
                  <a:close/>
                </a:path>
              </a:pathLst>
            </a:custGeom>
            <a:blipFill>
              <a:blip r:embed="rId12"/>
              <a:stretch>
                <a:fillRect r="-7" b="-4"/>
              </a:stretch>
            </a:blipFill>
          </p:spPr>
          <p:txBody>
            <a:bodyPr/>
            <a:lstStyle/>
            <a:p>
              <a:endParaRPr lang="en-US"/>
            </a:p>
          </p:txBody>
        </p:sp>
      </p:grpSp>
      <p:grpSp>
        <p:nvGrpSpPr>
          <p:cNvPr id="33" name="Group 33"/>
          <p:cNvGrpSpPr/>
          <p:nvPr/>
        </p:nvGrpSpPr>
        <p:grpSpPr>
          <a:xfrm>
            <a:off x="9193486" y="6218053"/>
            <a:ext cx="638588" cy="138735"/>
            <a:chOff x="0" y="0"/>
            <a:chExt cx="1346683" cy="292570"/>
          </a:xfrm>
        </p:grpSpPr>
        <p:sp>
          <p:nvSpPr>
            <p:cNvPr id="34" name="Freeform 34" descr="TEAMWORK – UODL Handball"/>
            <p:cNvSpPr/>
            <p:nvPr/>
          </p:nvSpPr>
          <p:spPr>
            <a:xfrm>
              <a:off x="0" y="0"/>
              <a:ext cx="1346708" cy="292608"/>
            </a:xfrm>
            <a:custGeom>
              <a:avLst/>
              <a:gdLst/>
              <a:ahLst/>
              <a:cxnLst/>
              <a:rect l="l" t="t" r="r" b="b"/>
              <a:pathLst>
                <a:path w="1346708" h="292608">
                  <a:moveTo>
                    <a:pt x="0" y="0"/>
                  </a:moveTo>
                  <a:lnTo>
                    <a:pt x="1346708" y="0"/>
                  </a:lnTo>
                  <a:lnTo>
                    <a:pt x="1346708" y="292608"/>
                  </a:lnTo>
                  <a:lnTo>
                    <a:pt x="0" y="292608"/>
                  </a:lnTo>
                  <a:lnTo>
                    <a:pt x="0" y="0"/>
                  </a:lnTo>
                  <a:close/>
                </a:path>
              </a:pathLst>
            </a:custGeom>
            <a:blipFill>
              <a:blip r:embed="rId13"/>
              <a:stretch>
                <a:fillRect t="-117634" r="1" b="-107291"/>
              </a:stretch>
            </a:blipFill>
          </p:spPr>
          <p:txBody>
            <a:bodyPr/>
            <a:lstStyle/>
            <a:p>
              <a:endParaRPr lang="en-US"/>
            </a:p>
          </p:txBody>
        </p:sp>
      </p:grpSp>
      <p:grpSp>
        <p:nvGrpSpPr>
          <p:cNvPr id="35" name="Group 35"/>
          <p:cNvGrpSpPr/>
          <p:nvPr/>
        </p:nvGrpSpPr>
        <p:grpSpPr>
          <a:xfrm>
            <a:off x="14758010" y="5383967"/>
            <a:ext cx="972820" cy="972820"/>
            <a:chOff x="0" y="0"/>
            <a:chExt cx="812800" cy="812800"/>
          </a:xfrm>
        </p:grpSpPr>
        <p:sp>
          <p:nvSpPr>
            <p:cNvPr id="36" name="Freeform 36"/>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14"/>
              <a:stretch>
                <a:fillRect/>
              </a:stretch>
            </a:blipFill>
          </p:spPr>
          <p:txBody>
            <a:bodyPr/>
            <a:lstStyle/>
            <a:p>
              <a:endParaRPr lang="en-US"/>
            </a:p>
          </p:txBody>
        </p:sp>
      </p:grpSp>
      <p:grpSp>
        <p:nvGrpSpPr>
          <p:cNvPr id="37" name="Group 37"/>
          <p:cNvGrpSpPr/>
          <p:nvPr/>
        </p:nvGrpSpPr>
        <p:grpSpPr>
          <a:xfrm>
            <a:off x="14755177" y="2944426"/>
            <a:ext cx="972820" cy="972820"/>
            <a:chOff x="0" y="0"/>
            <a:chExt cx="812800" cy="812800"/>
          </a:xfrm>
        </p:grpSpPr>
        <p:sp>
          <p:nvSpPr>
            <p:cNvPr id="38" name="Freeform 38" descr="A picture containing indoor, person, looking  Description automatically generated"/>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15"/>
              <a:stretch>
                <a:fillRect/>
              </a:stretch>
            </a:blipFill>
          </p:spPr>
          <p:txBody>
            <a:bodyPr/>
            <a:lstStyle/>
            <a:p>
              <a:endParaRPr lang="en-US"/>
            </a:p>
          </p:txBody>
        </p:sp>
      </p:grpSp>
      <p:grpSp>
        <p:nvGrpSpPr>
          <p:cNvPr id="39" name="Group 39"/>
          <p:cNvGrpSpPr/>
          <p:nvPr/>
        </p:nvGrpSpPr>
        <p:grpSpPr>
          <a:xfrm>
            <a:off x="4302696" y="2980161"/>
            <a:ext cx="972820" cy="972820"/>
            <a:chOff x="0" y="0"/>
            <a:chExt cx="812800" cy="812800"/>
          </a:xfrm>
        </p:grpSpPr>
        <p:sp>
          <p:nvSpPr>
            <p:cNvPr id="40" name="Freeform 40"/>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16"/>
              <a:stretch>
                <a:fillRect l="-15706" r="-14584" b="-30291"/>
              </a:stretch>
            </a:blipFill>
          </p:spPr>
          <p:txBody>
            <a:bodyPr/>
            <a:lstStyle/>
            <a:p>
              <a:endParaRPr lang="en-US"/>
            </a:p>
          </p:txBody>
        </p:sp>
      </p:grpSp>
      <p:sp>
        <p:nvSpPr>
          <p:cNvPr id="41" name="TextBox 41"/>
          <p:cNvSpPr txBox="1"/>
          <p:nvPr/>
        </p:nvSpPr>
        <p:spPr>
          <a:xfrm>
            <a:off x="5410088" y="3059405"/>
            <a:ext cx="1523527" cy="515064"/>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Edouard Desautel </a:t>
            </a:r>
          </a:p>
          <a:p>
            <a:pPr algn="l">
              <a:lnSpc>
                <a:spcPts val="1285"/>
              </a:lnSpc>
            </a:pPr>
            <a:r>
              <a:rPr lang="en-US" sz="1059" spc="-15">
                <a:solidFill>
                  <a:srgbClr val="A7A7A7"/>
                </a:solidFill>
                <a:latin typeface="Montserrat Light"/>
                <a:ea typeface="Montserrat Light"/>
                <a:cs typeface="Montserrat Light"/>
                <a:sym typeface="Montserrat Light"/>
              </a:rPr>
              <a:t>Head of Sales</a:t>
            </a:r>
          </a:p>
        </p:txBody>
      </p:sp>
      <p:grpSp>
        <p:nvGrpSpPr>
          <p:cNvPr id="42" name="Group 42"/>
          <p:cNvGrpSpPr/>
          <p:nvPr/>
        </p:nvGrpSpPr>
        <p:grpSpPr>
          <a:xfrm>
            <a:off x="5446089" y="3434248"/>
            <a:ext cx="634648" cy="304442"/>
            <a:chOff x="0" y="0"/>
            <a:chExt cx="776859" cy="372661"/>
          </a:xfrm>
        </p:grpSpPr>
        <p:sp>
          <p:nvSpPr>
            <p:cNvPr id="43" name="Freeform 43"/>
            <p:cNvSpPr/>
            <p:nvPr/>
          </p:nvSpPr>
          <p:spPr>
            <a:xfrm>
              <a:off x="0" y="0"/>
              <a:ext cx="776859" cy="372653"/>
            </a:xfrm>
            <a:custGeom>
              <a:avLst/>
              <a:gdLst/>
              <a:ahLst/>
              <a:cxnLst/>
              <a:rect l="l" t="t" r="r" b="b"/>
              <a:pathLst>
                <a:path w="776859" h="372653">
                  <a:moveTo>
                    <a:pt x="0" y="0"/>
                  </a:moveTo>
                  <a:lnTo>
                    <a:pt x="776859" y="0"/>
                  </a:lnTo>
                  <a:lnTo>
                    <a:pt x="776859" y="372653"/>
                  </a:lnTo>
                  <a:lnTo>
                    <a:pt x="0" y="372653"/>
                  </a:lnTo>
                  <a:lnTo>
                    <a:pt x="0" y="0"/>
                  </a:lnTo>
                  <a:close/>
                </a:path>
              </a:pathLst>
            </a:custGeom>
            <a:blipFill>
              <a:blip r:embed="rId17"/>
              <a:stretch>
                <a:fillRect t="-54328" b="-54138"/>
              </a:stretch>
            </a:blipFill>
          </p:spPr>
          <p:txBody>
            <a:bodyPr/>
            <a:lstStyle/>
            <a:p>
              <a:endParaRPr lang="en-US"/>
            </a:p>
          </p:txBody>
        </p:sp>
      </p:grpSp>
      <p:grpSp>
        <p:nvGrpSpPr>
          <p:cNvPr id="44" name="Group 44"/>
          <p:cNvGrpSpPr/>
          <p:nvPr/>
        </p:nvGrpSpPr>
        <p:grpSpPr>
          <a:xfrm>
            <a:off x="5429313" y="3688682"/>
            <a:ext cx="785026" cy="185165"/>
            <a:chOff x="0" y="0"/>
            <a:chExt cx="960933" cy="226657"/>
          </a:xfrm>
        </p:grpSpPr>
        <p:sp>
          <p:nvSpPr>
            <p:cNvPr id="45" name="Freeform 45"/>
            <p:cNvSpPr/>
            <p:nvPr/>
          </p:nvSpPr>
          <p:spPr>
            <a:xfrm>
              <a:off x="0" y="0"/>
              <a:ext cx="960882" cy="226695"/>
            </a:xfrm>
            <a:custGeom>
              <a:avLst/>
              <a:gdLst/>
              <a:ahLst/>
              <a:cxnLst/>
              <a:rect l="l" t="t" r="r" b="b"/>
              <a:pathLst>
                <a:path w="960882" h="226695">
                  <a:moveTo>
                    <a:pt x="0" y="0"/>
                  </a:moveTo>
                  <a:lnTo>
                    <a:pt x="960882" y="0"/>
                  </a:lnTo>
                  <a:lnTo>
                    <a:pt x="960882" y="226695"/>
                  </a:lnTo>
                  <a:lnTo>
                    <a:pt x="0" y="226695"/>
                  </a:lnTo>
                  <a:lnTo>
                    <a:pt x="0" y="0"/>
                  </a:lnTo>
                  <a:close/>
                </a:path>
              </a:pathLst>
            </a:custGeom>
            <a:blipFill>
              <a:blip r:embed="rId18"/>
              <a:stretch>
                <a:fillRect r="-5" b="-1949"/>
              </a:stretch>
            </a:blipFill>
          </p:spPr>
          <p:txBody>
            <a:bodyPr/>
            <a:lstStyle/>
            <a:p>
              <a:endParaRPr lang="en-US"/>
            </a:p>
          </p:txBody>
        </p:sp>
      </p:grpSp>
      <p:grpSp>
        <p:nvGrpSpPr>
          <p:cNvPr id="46" name="Group 46"/>
          <p:cNvGrpSpPr/>
          <p:nvPr/>
        </p:nvGrpSpPr>
        <p:grpSpPr>
          <a:xfrm>
            <a:off x="11602146" y="2921465"/>
            <a:ext cx="2210829" cy="972820"/>
            <a:chOff x="0" y="0"/>
            <a:chExt cx="2947772" cy="1297094"/>
          </a:xfrm>
        </p:grpSpPr>
        <p:sp>
          <p:nvSpPr>
            <p:cNvPr id="47" name="TextBox 47"/>
            <p:cNvSpPr txBox="1"/>
            <p:nvPr/>
          </p:nvSpPr>
          <p:spPr>
            <a:xfrm>
              <a:off x="1467609" y="85662"/>
              <a:ext cx="1480163" cy="958613"/>
            </a:xfrm>
            <a:prstGeom prst="rect">
              <a:avLst/>
            </a:prstGeom>
          </p:spPr>
          <p:txBody>
            <a:bodyPr lIns="0" tIns="0" rIns="0" bIns="0" rtlCol="0" anchor="t">
              <a:spAutoFit/>
            </a:bodyPr>
            <a:lstStyle/>
            <a:p>
              <a:pPr algn="l">
                <a:lnSpc>
                  <a:spcPts val="1271"/>
                </a:lnSpc>
              </a:pPr>
              <a:r>
                <a:rPr lang="en-US" sz="1059">
                  <a:solidFill>
                    <a:srgbClr val="000000"/>
                  </a:solidFill>
                  <a:latin typeface="Montserrat Light"/>
                  <a:ea typeface="Montserrat Light"/>
                  <a:cs typeface="Montserrat Light"/>
                  <a:sym typeface="Montserrat Light"/>
                </a:rPr>
                <a:t>Cedric Goarant</a:t>
              </a:r>
            </a:p>
            <a:p>
              <a:pPr algn="l">
                <a:lnSpc>
                  <a:spcPts val="1271"/>
                </a:lnSpc>
              </a:pPr>
              <a:r>
                <a:rPr lang="en-US" sz="1059">
                  <a:solidFill>
                    <a:srgbClr val="A7A7A7"/>
                  </a:solidFill>
                  <a:latin typeface="Montserrat"/>
                  <a:ea typeface="Montserrat"/>
                  <a:cs typeface="Montserrat"/>
                  <a:sym typeface="Montserrat"/>
                </a:rPr>
                <a:t>Chief Financial </a:t>
              </a:r>
            </a:p>
            <a:p>
              <a:pPr algn="l">
                <a:lnSpc>
                  <a:spcPts val="1271"/>
                </a:lnSpc>
              </a:pPr>
              <a:r>
                <a:rPr lang="en-US" sz="1059">
                  <a:solidFill>
                    <a:srgbClr val="A7A7A7"/>
                  </a:solidFill>
                  <a:latin typeface="Montserrat"/>
                  <a:ea typeface="Montserrat"/>
                  <a:cs typeface="Montserrat"/>
                  <a:sym typeface="Montserrat"/>
                </a:rPr>
                <a:t>Officer</a:t>
              </a:r>
            </a:p>
            <a:p>
              <a:pPr algn="l">
                <a:lnSpc>
                  <a:spcPts val="1271"/>
                </a:lnSpc>
              </a:pPr>
              <a:endParaRPr lang="en-US" sz="1059">
                <a:solidFill>
                  <a:srgbClr val="A7A7A7"/>
                </a:solidFill>
                <a:latin typeface="Montserrat"/>
                <a:ea typeface="Montserrat"/>
                <a:cs typeface="Montserrat"/>
                <a:sym typeface="Montserrat"/>
              </a:endParaRPr>
            </a:p>
          </p:txBody>
        </p:sp>
        <p:grpSp>
          <p:nvGrpSpPr>
            <p:cNvPr id="48" name="Group 48"/>
            <p:cNvGrpSpPr/>
            <p:nvPr/>
          </p:nvGrpSpPr>
          <p:grpSpPr>
            <a:xfrm>
              <a:off x="1450317" y="773786"/>
              <a:ext cx="1139350" cy="268362"/>
              <a:chOff x="0" y="0"/>
              <a:chExt cx="1129005" cy="265925"/>
            </a:xfrm>
          </p:grpSpPr>
          <p:sp>
            <p:nvSpPr>
              <p:cNvPr id="49" name="Freeform 49" descr="A close-up of a logo  Description automatically generated"/>
              <p:cNvSpPr/>
              <p:nvPr/>
            </p:nvSpPr>
            <p:spPr>
              <a:xfrm>
                <a:off x="0" y="0"/>
                <a:ext cx="1129030" cy="265938"/>
              </a:xfrm>
              <a:custGeom>
                <a:avLst/>
                <a:gdLst/>
                <a:ahLst/>
                <a:cxnLst/>
                <a:rect l="l" t="t" r="r" b="b"/>
                <a:pathLst>
                  <a:path w="1129030" h="265938">
                    <a:moveTo>
                      <a:pt x="0" y="0"/>
                    </a:moveTo>
                    <a:lnTo>
                      <a:pt x="1129030" y="0"/>
                    </a:lnTo>
                    <a:lnTo>
                      <a:pt x="1129030" y="265938"/>
                    </a:lnTo>
                    <a:lnTo>
                      <a:pt x="0" y="265938"/>
                    </a:lnTo>
                    <a:lnTo>
                      <a:pt x="0" y="0"/>
                    </a:lnTo>
                    <a:close/>
                  </a:path>
                </a:pathLst>
              </a:custGeom>
              <a:blipFill>
                <a:blip r:embed="rId19"/>
                <a:stretch>
                  <a:fillRect l="-2970" t="-168151" r="497" b="-166895"/>
                </a:stretch>
              </a:blipFill>
            </p:spPr>
            <p:txBody>
              <a:bodyPr/>
              <a:lstStyle/>
              <a:p>
                <a:endParaRPr lang="en-US"/>
              </a:p>
            </p:txBody>
          </p:sp>
        </p:grpSp>
        <p:grpSp>
          <p:nvGrpSpPr>
            <p:cNvPr id="50" name="Group 50"/>
            <p:cNvGrpSpPr/>
            <p:nvPr/>
          </p:nvGrpSpPr>
          <p:grpSpPr>
            <a:xfrm>
              <a:off x="0" y="0"/>
              <a:ext cx="1297094" cy="1297094"/>
              <a:chOff x="0" y="0"/>
              <a:chExt cx="812800" cy="812800"/>
            </a:xfrm>
          </p:grpSpPr>
          <p:sp>
            <p:nvSpPr>
              <p:cNvPr id="51" name="Freeform 51" descr="A person in a suit with his arms crossed  Description automatically generated"/>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20"/>
                <a:stretch>
                  <a:fillRect l="-45193" t="-3365" r="-50889" b="-27356"/>
                </a:stretch>
              </a:blipFill>
            </p:spPr>
            <p:txBody>
              <a:bodyPr/>
              <a:lstStyle/>
              <a:p>
                <a:endParaRPr lang="en-US"/>
              </a:p>
            </p:txBody>
          </p:sp>
        </p:grpSp>
      </p:grpSp>
      <p:grpSp>
        <p:nvGrpSpPr>
          <p:cNvPr id="52" name="Group 52"/>
          <p:cNvGrpSpPr/>
          <p:nvPr/>
        </p:nvGrpSpPr>
        <p:grpSpPr>
          <a:xfrm>
            <a:off x="832585" y="2977444"/>
            <a:ext cx="2488122" cy="972820"/>
            <a:chOff x="0" y="0"/>
            <a:chExt cx="3317496" cy="1297094"/>
          </a:xfrm>
        </p:grpSpPr>
        <p:grpSp>
          <p:nvGrpSpPr>
            <p:cNvPr id="53" name="Group 53"/>
            <p:cNvGrpSpPr/>
            <p:nvPr/>
          </p:nvGrpSpPr>
          <p:grpSpPr>
            <a:xfrm>
              <a:off x="0" y="0"/>
              <a:ext cx="1297094" cy="1297094"/>
              <a:chOff x="0" y="0"/>
              <a:chExt cx="812800" cy="812800"/>
            </a:xfrm>
          </p:grpSpPr>
          <p:sp>
            <p:nvSpPr>
              <p:cNvPr id="54" name="Freeform 54"/>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21"/>
                <a:stretch>
                  <a:fillRect/>
                </a:stretch>
              </a:blipFill>
            </p:spPr>
            <p:txBody>
              <a:bodyPr/>
              <a:lstStyle/>
              <a:p>
                <a:endParaRPr lang="en-US"/>
              </a:p>
            </p:txBody>
          </p:sp>
        </p:grpSp>
        <p:sp>
          <p:nvSpPr>
            <p:cNvPr id="55" name="Freeform 55"/>
            <p:cNvSpPr/>
            <p:nvPr/>
          </p:nvSpPr>
          <p:spPr>
            <a:xfrm>
              <a:off x="1356794" y="651034"/>
              <a:ext cx="1115604" cy="206997"/>
            </a:xfrm>
            <a:custGeom>
              <a:avLst/>
              <a:gdLst/>
              <a:ahLst/>
              <a:cxnLst/>
              <a:rect l="l" t="t" r="r" b="b"/>
              <a:pathLst>
                <a:path w="1115604" h="206997">
                  <a:moveTo>
                    <a:pt x="0" y="0"/>
                  </a:moveTo>
                  <a:lnTo>
                    <a:pt x="1115605" y="0"/>
                  </a:lnTo>
                  <a:lnTo>
                    <a:pt x="1115605" y="206997"/>
                  </a:lnTo>
                  <a:lnTo>
                    <a:pt x="0" y="206997"/>
                  </a:lnTo>
                  <a:lnTo>
                    <a:pt x="0" y="0"/>
                  </a:lnTo>
                  <a:close/>
                </a:path>
              </a:pathLst>
            </a:custGeom>
            <a:blipFill>
              <a:blip r:embed="rId22"/>
              <a:stretch>
                <a:fillRect/>
              </a:stretch>
            </a:blipFill>
          </p:spPr>
          <p:txBody>
            <a:bodyPr/>
            <a:lstStyle/>
            <a:p>
              <a:endParaRPr lang="en-US"/>
            </a:p>
          </p:txBody>
        </p:sp>
        <p:sp>
          <p:nvSpPr>
            <p:cNvPr id="56" name="TextBox 56"/>
            <p:cNvSpPr txBox="1"/>
            <p:nvPr/>
          </p:nvSpPr>
          <p:spPr>
            <a:xfrm>
              <a:off x="1419596" y="105658"/>
              <a:ext cx="1897900" cy="686752"/>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Cécile Zuber </a:t>
              </a:r>
            </a:p>
            <a:p>
              <a:pPr algn="l">
                <a:lnSpc>
                  <a:spcPts val="1285"/>
                </a:lnSpc>
              </a:pPr>
              <a:r>
                <a:rPr lang="en-US" sz="1059">
                  <a:solidFill>
                    <a:srgbClr val="A7A7A7"/>
                  </a:solidFill>
                  <a:latin typeface="Montserrat Light"/>
                  <a:ea typeface="Montserrat Light"/>
                  <a:cs typeface="Montserrat Light"/>
                  <a:sym typeface="Montserrat Light"/>
                </a:rPr>
                <a:t>Chief People Officer</a:t>
              </a:r>
            </a:p>
          </p:txBody>
        </p:sp>
      </p:grpSp>
      <p:grpSp>
        <p:nvGrpSpPr>
          <p:cNvPr id="57" name="Group 57"/>
          <p:cNvGrpSpPr/>
          <p:nvPr/>
        </p:nvGrpSpPr>
        <p:grpSpPr>
          <a:xfrm>
            <a:off x="5408055" y="2202988"/>
            <a:ext cx="311332" cy="311332"/>
            <a:chOff x="0" y="0"/>
            <a:chExt cx="411340" cy="411340"/>
          </a:xfrm>
        </p:grpSpPr>
        <p:sp>
          <p:nvSpPr>
            <p:cNvPr id="58" name="Freeform 58"/>
            <p:cNvSpPr/>
            <p:nvPr/>
          </p:nvSpPr>
          <p:spPr>
            <a:xfrm>
              <a:off x="0" y="0"/>
              <a:ext cx="411353" cy="411353"/>
            </a:xfrm>
            <a:custGeom>
              <a:avLst/>
              <a:gdLst/>
              <a:ahLst/>
              <a:cxnLst/>
              <a:rect l="l" t="t" r="r" b="b"/>
              <a:pathLst>
                <a:path w="411353" h="411353">
                  <a:moveTo>
                    <a:pt x="0" y="0"/>
                  </a:moveTo>
                  <a:lnTo>
                    <a:pt x="411353" y="0"/>
                  </a:lnTo>
                  <a:lnTo>
                    <a:pt x="411353" y="411353"/>
                  </a:lnTo>
                  <a:lnTo>
                    <a:pt x="0" y="411353"/>
                  </a:lnTo>
                  <a:lnTo>
                    <a:pt x="0" y="0"/>
                  </a:lnTo>
                  <a:close/>
                </a:path>
              </a:pathLst>
            </a:custGeom>
            <a:blipFill>
              <a:blip r:embed="rId23"/>
              <a:stretch>
                <a:fillRect r="3" b="3"/>
              </a:stretch>
            </a:blipFill>
          </p:spPr>
          <p:txBody>
            <a:bodyPr/>
            <a:lstStyle/>
            <a:p>
              <a:endParaRPr lang="en-US"/>
            </a:p>
          </p:txBody>
        </p:sp>
      </p:grpSp>
      <p:grpSp>
        <p:nvGrpSpPr>
          <p:cNvPr id="59" name="Group 59"/>
          <p:cNvGrpSpPr/>
          <p:nvPr/>
        </p:nvGrpSpPr>
        <p:grpSpPr>
          <a:xfrm>
            <a:off x="5853959" y="2192453"/>
            <a:ext cx="246158" cy="292170"/>
            <a:chOff x="0" y="0"/>
            <a:chExt cx="349161" cy="414426"/>
          </a:xfrm>
        </p:grpSpPr>
        <p:sp>
          <p:nvSpPr>
            <p:cNvPr id="60" name="Freeform 60"/>
            <p:cNvSpPr/>
            <p:nvPr/>
          </p:nvSpPr>
          <p:spPr>
            <a:xfrm>
              <a:off x="0" y="0"/>
              <a:ext cx="349123" cy="414401"/>
            </a:xfrm>
            <a:custGeom>
              <a:avLst/>
              <a:gdLst/>
              <a:ahLst/>
              <a:cxnLst/>
              <a:rect l="l" t="t" r="r" b="b"/>
              <a:pathLst>
                <a:path w="349123" h="414401">
                  <a:moveTo>
                    <a:pt x="0" y="0"/>
                  </a:moveTo>
                  <a:lnTo>
                    <a:pt x="349123" y="0"/>
                  </a:lnTo>
                  <a:lnTo>
                    <a:pt x="349123" y="414401"/>
                  </a:lnTo>
                  <a:lnTo>
                    <a:pt x="0" y="414401"/>
                  </a:lnTo>
                  <a:lnTo>
                    <a:pt x="0" y="0"/>
                  </a:lnTo>
                  <a:close/>
                </a:path>
              </a:pathLst>
            </a:custGeom>
            <a:blipFill>
              <a:blip r:embed="rId24"/>
              <a:stretch>
                <a:fillRect r="-10" b="-6"/>
              </a:stretch>
            </a:blipFill>
          </p:spPr>
          <p:txBody>
            <a:bodyPr/>
            <a:lstStyle/>
            <a:p>
              <a:endParaRPr lang="en-US"/>
            </a:p>
          </p:txBody>
        </p:sp>
      </p:grpSp>
      <p:grpSp>
        <p:nvGrpSpPr>
          <p:cNvPr id="61" name="Group 61"/>
          <p:cNvGrpSpPr/>
          <p:nvPr/>
        </p:nvGrpSpPr>
        <p:grpSpPr>
          <a:xfrm>
            <a:off x="6284560" y="2213648"/>
            <a:ext cx="246552" cy="300672"/>
            <a:chOff x="0" y="0"/>
            <a:chExt cx="340195" cy="414871"/>
          </a:xfrm>
        </p:grpSpPr>
        <p:sp>
          <p:nvSpPr>
            <p:cNvPr id="62" name="Freeform 62"/>
            <p:cNvSpPr/>
            <p:nvPr/>
          </p:nvSpPr>
          <p:spPr>
            <a:xfrm>
              <a:off x="0" y="0"/>
              <a:ext cx="340233" cy="414909"/>
            </a:xfrm>
            <a:custGeom>
              <a:avLst/>
              <a:gdLst/>
              <a:ahLst/>
              <a:cxnLst/>
              <a:rect l="l" t="t" r="r" b="b"/>
              <a:pathLst>
                <a:path w="340233" h="414909">
                  <a:moveTo>
                    <a:pt x="0" y="0"/>
                  </a:moveTo>
                  <a:lnTo>
                    <a:pt x="340233" y="0"/>
                  </a:lnTo>
                  <a:lnTo>
                    <a:pt x="340233" y="414909"/>
                  </a:lnTo>
                  <a:lnTo>
                    <a:pt x="0" y="414909"/>
                  </a:lnTo>
                  <a:lnTo>
                    <a:pt x="0" y="0"/>
                  </a:lnTo>
                  <a:close/>
                </a:path>
              </a:pathLst>
            </a:custGeom>
            <a:blipFill>
              <a:blip r:embed="rId25"/>
              <a:stretch>
                <a:fillRect r="11" b="9"/>
              </a:stretch>
            </a:blipFill>
          </p:spPr>
          <p:txBody>
            <a:bodyPr/>
            <a:lstStyle/>
            <a:p>
              <a:endParaRPr lang="en-US"/>
            </a:p>
          </p:txBody>
        </p:sp>
      </p:grpSp>
      <p:grpSp>
        <p:nvGrpSpPr>
          <p:cNvPr id="63" name="Group 63"/>
          <p:cNvGrpSpPr/>
          <p:nvPr/>
        </p:nvGrpSpPr>
        <p:grpSpPr>
          <a:xfrm>
            <a:off x="4302696" y="1712978"/>
            <a:ext cx="972820" cy="972820"/>
            <a:chOff x="0" y="0"/>
            <a:chExt cx="812800" cy="812800"/>
          </a:xfrm>
        </p:grpSpPr>
        <p:sp>
          <p:nvSpPr>
            <p:cNvPr id="64" name="Freeform 64"/>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26"/>
              <a:stretch>
                <a:fillRect/>
              </a:stretch>
            </a:blipFill>
          </p:spPr>
          <p:txBody>
            <a:bodyPr/>
            <a:lstStyle/>
            <a:p>
              <a:endParaRPr lang="en-US"/>
            </a:p>
          </p:txBody>
        </p:sp>
      </p:grpSp>
      <p:grpSp>
        <p:nvGrpSpPr>
          <p:cNvPr id="65" name="Group 65"/>
          <p:cNvGrpSpPr/>
          <p:nvPr/>
        </p:nvGrpSpPr>
        <p:grpSpPr>
          <a:xfrm>
            <a:off x="11625117" y="1699466"/>
            <a:ext cx="2366673" cy="972820"/>
            <a:chOff x="0" y="0"/>
            <a:chExt cx="3155564" cy="1297094"/>
          </a:xfrm>
        </p:grpSpPr>
        <p:grpSp>
          <p:nvGrpSpPr>
            <p:cNvPr id="66" name="Group 66"/>
            <p:cNvGrpSpPr/>
            <p:nvPr/>
          </p:nvGrpSpPr>
          <p:grpSpPr>
            <a:xfrm>
              <a:off x="0" y="0"/>
              <a:ext cx="1297094" cy="1297094"/>
              <a:chOff x="0" y="0"/>
              <a:chExt cx="812800" cy="812800"/>
            </a:xfrm>
          </p:grpSpPr>
          <p:sp>
            <p:nvSpPr>
              <p:cNvPr id="67" name="Freeform 67"/>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27"/>
                <a:stretch>
                  <a:fillRect l="-11218" r="-11779" b="-22998"/>
                </a:stretch>
              </a:blipFill>
            </p:spPr>
            <p:txBody>
              <a:bodyPr/>
              <a:lstStyle/>
              <a:p>
                <a:endParaRPr lang="en-US"/>
              </a:p>
            </p:txBody>
          </p:sp>
        </p:grpSp>
        <p:sp>
          <p:nvSpPr>
            <p:cNvPr id="68" name="TextBox 68"/>
            <p:cNvSpPr txBox="1"/>
            <p:nvPr/>
          </p:nvSpPr>
          <p:spPr>
            <a:xfrm>
              <a:off x="1439195" y="126052"/>
              <a:ext cx="1716369" cy="493020"/>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Laurent Debrue</a:t>
              </a:r>
            </a:p>
            <a:p>
              <a:pPr algn="l">
                <a:lnSpc>
                  <a:spcPts val="1285"/>
                </a:lnSpc>
              </a:pPr>
              <a:r>
                <a:rPr lang="en-US" sz="1059">
                  <a:solidFill>
                    <a:srgbClr val="A7A7A7"/>
                  </a:solidFill>
                  <a:latin typeface="Montserrat Light"/>
                  <a:ea typeface="Montserrat Light"/>
                  <a:cs typeface="Montserrat Light"/>
                  <a:sym typeface="Montserrat Light"/>
                </a:rPr>
                <a:t>Chief Operating OffIcer</a:t>
              </a:r>
            </a:p>
          </p:txBody>
        </p:sp>
      </p:grpSp>
      <p:grpSp>
        <p:nvGrpSpPr>
          <p:cNvPr id="69" name="Group 69"/>
          <p:cNvGrpSpPr/>
          <p:nvPr/>
        </p:nvGrpSpPr>
        <p:grpSpPr>
          <a:xfrm>
            <a:off x="12707560" y="2274504"/>
            <a:ext cx="555897" cy="453325"/>
            <a:chOff x="0" y="0"/>
            <a:chExt cx="734466" cy="598945"/>
          </a:xfrm>
        </p:grpSpPr>
        <p:sp>
          <p:nvSpPr>
            <p:cNvPr id="70" name="Freeform 70" descr="A black and red logo  Description automatically generated"/>
            <p:cNvSpPr/>
            <p:nvPr/>
          </p:nvSpPr>
          <p:spPr>
            <a:xfrm>
              <a:off x="0" y="0"/>
              <a:ext cx="734441" cy="598932"/>
            </a:xfrm>
            <a:custGeom>
              <a:avLst/>
              <a:gdLst/>
              <a:ahLst/>
              <a:cxnLst/>
              <a:rect l="l" t="t" r="r" b="b"/>
              <a:pathLst>
                <a:path w="734441" h="598932">
                  <a:moveTo>
                    <a:pt x="0" y="0"/>
                  </a:moveTo>
                  <a:lnTo>
                    <a:pt x="734441" y="0"/>
                  </a:lnTo>
                  <a:lnTo>
                    <a:pt x="734441" y="598932"/>
                  </a:lnTo>
                  <a:lnTo>
                    <a:pt x="0" y="598932"/>
                  </a:lnTo>
                  <a:lnTo>
                    <a:pt x="0" y="0"/>
                  </a:lnTo>
                  <a:close/>
                </a:path>
              </a:pathLst>
            </a:custGeom>
            <a:blipFill>
              <a:blip r:embed="rId28"/>
              <a:stretch>
                <a:fillRect l="-41174" t="-12962" r="-49450" b="-18524"/>
              </a:stretch>
            </a:blipFill>
          </p:spPr>
          <p:txBody>
            <a:bodyPr/>
            <a:lstStyle/>
            <a:p>
              <a:endParaRPr lang="en-US"/>
            </a:p>
          </p:txBody>
        </p:sp>
      </p:grpSp>
      <p:grpSp>
        <p:nvGrpSpPr>
          <p:cNvPr id="71" name="Group 71"/>
          <p:cNvGrpSpPr/>
          <p:nvPr/>
        </p:nvGrpSpPr>
        <p:grpSpPr>
          <a:xfrm>
            <a:off x="2676616" y="2568002"/>
            <a:ext cx="825338" cy="114167"/>
            <a:chOff x="0" y="0"/>
            <a:chExt cx="900112" cy="124511"/>
          </a:xfrm>
        </p:grpSpPr>
        <p:sp>
          <p:nvSpPr>
            <p:cNvPr id="72" name="Freeform 72" descr="Commissioning of one of the largest RNG production unit in Europe - Waga  Energy"/>
            <p:cNvSpPr/>
            <p:nvPr/>
          </p:nvSpPr>
          <p:spPr>
            <a:xfrm>
              <a:off x="0" y="0"/>
              <a:ext cx="900049" cy="124460"/>
            </a:xfrm>
            <a:custGeom>
              <a:avLst/>
              <a:gdLst/>
              <a:ahLst/>
              <a:cxnLst/>
              <a:rect l="l" t="t" r="r" b="b"/>
              <a:pathLst>
                <a:path w="900049" h="124460">
                  <a:moveTo>
                    <a:pt x="0" y="0"/>
                  </a:moveTo>
                  <a:lnTo>
                    <a:pt x="900049" y="0"/>
                  </a:lnTo>
                  <a:lnTo>
                    <a:pt x="900049" y="124460"/>
                  </a:lnTo>
                  <a:lnTo>
                    <a:pt x="0" y="124460"/>
                  </a:lnTo>
                  <a:lnTo>
                    <a:pt x="0" y="0"/>
                  </a:lnTo>
                  <a:close/>
                </a:path>
              </a:pathLst>
            </a:custGeom>
            <a:blipFill>
              <a:blip r:embed="rId29"/>
              <a:stretch>
                <a:fillRect r="-7" b="-40"/>
              </a:stretch>
            </a:blipFill>
          </p:spPr>
          <p:txBody>
            <a:bodyPr/>
            <a:lstStyle/>
            <a:p>
              <a:endParaRPr lang="en-US"/>
            </a:p>
          </p:txBody>
        </p:sp>
      </p:grpSp>
      <p:grpSp>
        <p:nvGrpSpPr>
          <p:cNvPr id="73" name="Group 73"/>
          <p:cNvGrpSpPr/>
          <p:nvPr/>
        </p:nvGrpSpPr>
        <p:grpSpPr>
          <a:xfrm>
            <a:off x="1935610" y="2370650"/>
            <a:ext cx="616051" cy="113973"/>
            <a:chOff x="0" y="0"/>
            <a:chExt cx="813943" cy="150584"/>
          </a:xfrm>
        </p:grpSpPr>
        <p:sp>
          <p:nvSpPr>
            <p:cNvPr id="74" name="Freeform 74"/>
            <p:cNvSpPr/>
            <p:nvPr/>
          </p:nvSpPr>
          <p:spPr>
            <a:xfrm>
              <a:off x="0" y="0"/>
              <a:ext cx="813943" cy="150622"/>
            </a:xfrm>
            <a:custGeom>
              <a:avLst/>
              <a:gdLst/>
              <a:ahLst/>
              <a:cxnLst/>
              <a:rect l="l" t="t" r="r" b="b"/>
              <a:pathLst>
                <a:path w="813943" h="150622">
                  <a:moveTo>
                    <a:pt x="0" y="0"/>
                  </a:moveTo>
                  <a:lnTo>
                    <a:pt x="813943" y="0"/>
                  </a:lnTo>
                  <a:lnTo>
                    <a:pt x="813943" y="150622"/>
                  </a:lnTo>
                  <a:lnTo>
                    <a:pt x="0" y="150622"/>
                  </a:lnTo>
                  <a:lnTo>
                    <a:pt x="0" y="0"/>
                  </a:lnTo>
                  <a:close/>
                </a:path>
              </a:pathLst>
            </a:custGeom>
            <a:blipFill>
              <a:blip r:embed="rId30"/>
              <a:stretch>
                <a:fillRect b="25"/>
              </a:stretch>
            </a:blipFill>
          </p:spPr>
          <p:txBody>
            <a:bodyPr/>
            <a:lstStyle/>
            <a:p>
              <a:endParaRPr lang="en-US"/>
            </a:p>
          </p:txBody>
        </p:sp>
      </p:grpSp>
      <p:grpSp>
        <p:nvGrpSpPr>
          <p:cNvPr id="75" name="Group 75"/>
          <p:cNvGrpSpPr/>
          <p:nvPr/>
        </p:nvGrpSpPr>
        <p:grpSpPr>
          <a:xfrm>
            <a:off x="2663749" y="2288292"/>
            <a:ext cx="592193" cy="277660"/>
            <a:chOff x="0" y="0"/>
            <a:chExt cx="782422" cy="366852"/>
          </a:xfrm>
        </p:grpSpPr>
        <p:sp>
          <p:nvSpPr>
            <p:cNvPr id="76" name="Freeform 76" descr="Une image contenant noir, obscurité  Le contenu généré par l’IA peut être incorrect."/>
            <p:cNvSpPr/>
            <p:nvPr/>
          </p:nvSpPr>
          <p:spPr>
            <a:xfrm>
              <a:off x="0" y="0"/>
              <a:ext cx="782447" cy="366903"/>
            </a:xfrm>
            <a:custGeom>
              <a:avLst/>
              <a:gdLst/>
              <a:ahLst/>
              <a:cxnLst/>
              <a:rect l="l" t="t" r="r" b="b"/>
              <a:pathLst>
                <a:path w="782447" h="366903">
                  <a:moveTo>
                    <a:pt x="0" y="0"/>
                  </a:moveTo>
                  <a:lnTo>
                    <a:pt x="782447" y="0"/>
                  </a:lnTo>
                  <a:lnTo>
                    <a:pt x="782447" y="366903"/>
                  </a:lnTo>
                  <a:lnTo>
                    <a:pt x="0" y="366903"/>
                  </a:lnTo>
                  <a:lnTo>
                    <a:pt x="0" y="0"/>
                  </a:lnTo>
                  <a:close/>
                </a:path>
              </a:pathLst>
            </a:custGeom>
            <a:blipFill>
              <a:blip r:embed="rId31"/>
              <a:stretch>
                <a:fillRect r="3" b="13"/>
              </a:stretch>
            </a:blipFill>
          </p:spPr>
          <p:txBody>
            <a:bodyPr/>
            <a:lstStyle/>
            <a:p>
              <a:endParaRPr lang="en-US"/>
            </a:p>
          </p:txBody>
        </p:sp>
      </p:grpSp>
      <p:grpSp>
        <p:nvGrpSpPr>
          <p:cNvPr id="77" name="Group 77"/>
          <p:cNvGrpSpPr/>
          <p:nvPr/>
        </p:nvGrpSpPr>
        <p:grpSpPr>
          <a:xfrm>
            <a:off x="810069" y="1738393"/>
            <a:ext cx="972820" cy="972820"/>
            <a:chOff x="0" y="0"/>
            <a:chExt cx="812800" cy="812800"/>
          </a:xfrm>
        </p:grpSpPr>
        <p:sp>
          <p:nvSpPr>
            <p:cNvPr id="78" name="Freeform 78"/>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32"/>
              <a:stretch>
                <a:fillRect/>
              </a:stretch>
            </a:blipFill>
          </p:spPr>
          <p:txBody>
            <a:bodyPr/>
            <a:lstStyle/>
            <a:p>
              <a:endParaRPr lang="en-US"/>
            </a:p>
          </p:txBody>
        </p:sp>
      </p:grpSp>
      <p:grpSp>
        <p:nvGrpSpPr>
          <p:cNvPr id="79" name="Group 79"/>
          <p:cNvGrpSpPr/>
          <p:nvPr/>
        </p:nvGrpSpPr>
        <p:grpSpPr>
          <a:xfrm>
            <a:off x="10050491" y="2228754"/>
            <a:ext cx="361804" cy="223336"/>
            <a:chOff x="0" y="0"/>
            <a:chExt cx="553542" cy="341694"/>
          </a:xfrm>
        </p:grpSpPr>
        <p:sp>
          <p:nvSpPr>
            <p:cNvPr id="80" name="Freeform 80"/>
            <p:cNvSpPr/>
            <p:nvPr/>
          </p:nvSpPr>
          <p:spPr>
            <a:xfrm>
              <a:off x="0" y="0"/>
              <a:ext cx="553593" cy="341630"/>
            </a:xfrm>
            <a:custGeom>
              <a:avLst/>
              <a:gdLst/>
              <a:ahLst/>
              <a:cxnLst/>
              <a:rect l="l" t="t" r="r" b="b"/>
              <a:pathLst>
                <a:path w="553593" h="341630">
                  <a:moveTo>
                    <a:pt x="0" y="0"/>
                  </a:moveTo>
                  <a:lnTo>
                    <a:pt x="553593" y="0"/>
                  </a:lnTo>
                  <a:lnTo>
                    <a:pt x="553593" y="341630"/>
                  </a:lnTo>
                  <a:lnTo>
                    <a:pt x="0" y="341630"/>
                  </a:lnTo>
                  <a:lnTo>
                    <a:pt x="0" y="0"/>
                  </a:lnTo>
                  <a:close/>
                </a:path>
              </a:pathLst>
            </a:custGeom>
            <a:blipFill>
              <a:blip r:embed="rId33"/>
              <a:stretch>
                <a:fillRect r="9" b="-18"/>
              </a:stretch>
            </a:blipFill>
          </p:spPr>
          <p:txBody>
            <a:bodyPr/>
            <a:lstStyle/>
            <a:p>
              <a:endParaRPr lang="en-US"/>
            </a:p>
          </p:txBody>
        </p:sp>
      </p:grpSp>
      <p:grpSp>
        <p:nvGrpSpPr>
          <p:cNvPr id="81" name="Group 81"/>
          <p:cNvGrpSpPr/>
          <p:nvPr/>
        </p:nvGrpSpPr>
        <p:grpSpPr>
          <a:xfrm>
            <a:off x="9143870" y="2201061"/>
            <a:ext cx="257484" cy="314004"/>
            <a:chOff x="0" y="0"/>
            <a:chExt cx="340195" cy="414871"/>
          </a:xfrm>
        </p:grpSpPr>
        <p:sp>
          <p:nvSpPr>
            <p:cNvPr id="82" name="Freeform 82"/>
            <p:cNvSpPr/>
            <p:nvPr/>
          </p:nvSpPr>
          <p:spPr>
            <a:xfrm>
              <a:off x="0" y="0"/>
              <a:ext cx="340233" cy="414909"/>
            </a:xfrm>
            <a:custGeom>
              <a:avLst/>
              <a:gdLst/>
              <a:ahLst/>
              <a:cxnLst/>
              <a:rect l="l" t="t" r="r" b="b"/>
              <a:pathLst>
                <a:path w="340233" h="414909">
                  <a:moveTo>
                    <a:pt x="0" y="0"/>
                  </a:moveTo>
                  <a:lnTo>
                    <a:pt x="340233" y="0"/>
                  </a:lnTo>
                  <a:lnTo>
                    <a:pt x="340233" y="414909"/>
                  </a:lnTo>
                  <a:lnTo>
                    <a:pt x="0" y="414909"/>
                  </a:lnTo>
                  <a:lnTo>
                    <a:pt x="0" y="0"/>
                  </a:lnTo>
                  <a:close/>
                </a:path>
              </a:pathLst>
            </a:custGeom>
            <a:blipFill>
              <a:blip r:embed="rId25"/>
              <a:stretch>
                <a:fillRect r="11" b="9"/>
              </a:stretch>
            </a:blipFill>
          </p:spPr>
          <p:txBody>
            <a:bodyPr/>
            <a:lstStyle/>
            <a:p>
              <a:endParaRPr lang="en-US"/>
            </a:p>
          </p:txBody>
        </p:sp>
      </p:grpSp>
      <p:grpSp>
        <p:nvGrpSpPr>
          <p:cNvPr id="83" name="Group 83"/>
          <p:cNvGrpSpPr/>
          <p:nvPr/>
        </p:nvGrpSpPr>
        <p:grpSpPr>
          <a:xfrm>
            <a:off x="8017253" y="1688376"/>
            <a:ext cx="972820" cy="972820"/>
            <a:chOff x="0" y="0"/>
            <a:chExt cx="812800" cy="812800"/>
          </a:xfrm>
        </p:grpSpPr>
        <p:sp>
          <p:nvSpPr>
            <p:cNvPr id="84" name="Freeform 84"/>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34"/>
              <a:stretch>
                <a:fillRect/>
              </a:stretch>
            </a:blipFill>
          </p:spPr>
          <p:txBody>
            <a:bodyPr/>
            <a:lstStyle/>
            <a:p>
              <a:endParaRPr lang="en-US"/>
            </a:p>
          </p:txBody>
        </p:sp>
      </p:grpSp>
      <p:sp>
        <p:nvSpPr>
          <p:cNvPr id="85" name="TextBox 85"/>
          <p:cNvSpPr txBox="1"/>
          <p:nvPr/>
        </p:nvSpPr>
        <p:spPr>
          <a:xfrm>
            <a:off x="9105421" y="1736466"/>
            <a:ext cx="1920289" cy="305818"/>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Philippe Chain </a:t>
            </a:r>
            <a:r>
              <a:rPr lang="en-US" sz="1059">
                <a:solidFill>
                  <a:srgbClr val="A7A7A7"/>
                </a:solidFill>
                <a:latin typeface="Montserrat Light"/>
                <a:ea typeface="Montserrat Light"/>
                <a:cs typeface="Montserrat Light"/>
                <a:sym typeface="Montserrat Light"/>
              </a:rPr>
              <a:t>Co-founder</a:t>
            </a:r>
            <a:r>
              <a:rPr lang="en-US" sz="1059">
                <a:solidFill>
                  <a:srgbClr val="A6A6A6"/>
                </a:solidFill>
                <a:latin typeface="Montserrat Light"/>
                <a:ea typeface="Montserrat Light"/>
                <a:cs typeface="Montserrat Light"/>
                <a:sym typeface="Montserrat Light"/>
              </a:rPr>
              <a:t>,  </a:t>
            </a:r>
            <a:r>
              <a:rPr lang="en-US" sz="1059">
                <a:solidFill>
                  <a:srgbClr val="A7A7A7"/>
                </a:solidFill>
                <a:latin typeface="Montserrat Light"/>
                <a:ea typeface="Montserrat Light"/>
                <a:cs typeface="Montserrat Light"/>
                <a:sym typeface="Montserrat Light"/>
              </a:rPr>
              <a:t>Senior Strategic Advisor</a:t>
            </a:r>
          </a:p>
        </p:txBody>
      </p:sp>
      <p:grpSp>
        <p:nvGrpSpPr>
          <p:cNvPr id="86" name="Group 86"/>
          <p:cNvGrpSpPr/>
          <p:nvPr/>
        </p:nvGrpSpPr>
        <p:grpSpPr>
          <a:xfrm>
            <a:off x="14755177" y="1699232"/>
            <a:ext cx="972820" cy="972820"/>
            <a:chOff x="0" y="0"/>
            <a:chExt cx="812800" cy="812800"/>
          </a:xfrm>
        </p:grpSpPr>
        <p:sp>
          <p:nvSpPr>
            <p:cNvPr id="87" name="Freeform 87"/>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35"/>
              <a:stretch>
                <a:fillRect/>
              </a:stretch>
            </a:blipFill>
          </p:spPr>
          <p:txBody>
            <a:bodyPr/>
            <a:lstStyle/>
            <a:p>
              <a:endParaRPr lang="en-US"/>
            </a:p>
          </p:txBody>
        </p:sp>
      </p:grpSp>
      <p:grpSp>
        <p:nvGrpSpPr>
          <p:cNvPr id="88" name="Group 88"/>
          <p:cNvGrpSpPr/>
          <p:nvPr/>
        </p:nvGrpSpPr>
        <p:grpSpPr>
          <a:xfrm>
            <a:off x="15863425" y="2371443"/>
            <a:ext cx="372931" cy="161295"/>
            <a:chOff x="0" y="0"/>
            <a:chExt cx="889254" cy="384607"/>
          </a:xfrm>
        </p:grpSpPr>
        <p:sp>
          <p:nvSpPr>
            <p:cNvPr id="89" name="Freeform 89"/>
            <p:cNvSpPr/>
            <p:nvPr/>
          </p:nvSpPr>
          <p:spPr>
            <a:xfrm>
              <a:off x="0" y="0"/>
              <a:ext cx="889254" cy="384556"/>
            </a:xfrm>
            <a:custGeom>
              <a:avLst/>
              <a:gdLst/>
              <a:ahLst/>
              <a:cxnLst/>
              <a:rect l="l" t="t" r="r" b="b"/>
              <a:pathLst>
                <a:path w="889254" h="384556">
                  <a:moveTo>
                    <a:pt x="0" y="0"/>
                  </a:moveTo>
                  <a:lnTo>
                    <a:pt x="889254" y="0"/>
                  </a:lnTo>
                  <a:lnTo>
                    <a:pt x="889254" y="384556"/>
                  </a:lnTo>
                  <a:lnTo>
                    <a:pt x="0" y="384556"/>
                  </a:lnTo>
                  <a:lnTo>
                    <a:pt x="0" y="0"/>
                  </a:lnTo>
                  <a:close/>
                </a:path>
              </a:pathLst>
            </a:custGeom>
            <a:blipFill>
              <a:blip r:embed="rId36"/>
              <a:stretch>
                <a:fillRect b="-13"/>
              </a:stretch>
            </a:blipFill>
          </p:spPr>
          <p:txBody>
            <a:bodyPr/>
            <a:lstStyle/>
            <a:p>
              <a:endParaRPr lang="en-US"/>
            </a:p>
          </p:txBody>
        </p:sp>
      </p:grpSp>
      <p:grpSp>
        <p:nvGrpSpPr>
          <p:cNvPr id="90" name="Group 90"/>
          <p:cNvGrpSpPr/>
          <p:nvPr/>
        </p:nvGrpSpPr>
        <p:grpSpPr>
          <a:xfrm>
            <a:off x="8036478" y="2921465"/>
            <a:ext cx="972820" cy="972820"/>
            <a:chOff x="0" y="0"/>
            <a:chExt cx="812800" cy="812800"/>
          </a:xfrm>
        </p:grpSpPr>
        <p:sp>
          <p:nvSpPr>
            <p:cNvPr id="91" name="Freeform 91"/>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37"/>
              <a:stretch>
                <a:fillRect l="-8975" t="-4487" r="-12340" b="-16828"/>
              </a:stretch>
            </a:blipFill>
          </p:spPr>
          <p:txBody>
            <a:bodyPr/>
            <a:lstStyle/>
            <a:p>
              <a:endParaRPr lang="en-US"/>
            </a:p>
          </p:txBody>
        </p:sp>
      </p:grpSp>
      <p:grpSp>
        <p:nvGrpSpPr>
          <p:cNvPr id="92" name="Group 92"/>
          <p:cNvGrpSpPr/>
          <p:nvPr/>
        </p:nvGrpSpPr>
        <p:grpSpPr>
          <a:xfrm>
            <a:off x="9073917" y="3434248"/>
            <a:ext cx="555897" cy="453325"/>
            <a:chOff x="0" y="0"/>
            <a:chExt cx="734466" cy="598945"/>
          </a:xfrm>
        </p:grpSpPr>
        <p:sp>
          <p:nvSpPr>
            <p:cNvPr id="93" name="Freeform 93" descr="A black and red logo  Description automatically generated"/>
            <p:cNvSpPr/>
            <p:nvPr/>
          </p:nvSpPr>
          <p:spPr>
            <a:xfrm>
              <a:off x="0" y="0"/>
              <a:ext cx="734441" cy="598932"/>
            </a:xfrm>
            <a:custGeom>
              <a:avLst/>
              <a:gdLst/>
              <a:ahLst/>
              <a:cxnLst/>
              <a:rect l="l" t="t" r="r" b="b"/>
              <a:pathLst>
                <a:path w="734441" h="598932">
                  <a:moveTo>
                    <a:pt x="0" y="0"/>
                  </a:moveTo>
                  <a:lnTo>
                    <a:pt x="734441" y="0"/>
                  </a:lnTo>
                  <a:lnTo>
                    <a:pt x="734441" y="598932"/>
                  </a:lnTo>
                  <a:lnTo>
                    <a:pt x="0" y="598932"/>
                  </a:lnTo>
                  <a:lnTo>
                    <a:pt x="0" y="0"/>
                  </a:lnTo>
                  <a:close/>
                </a:path>
              </a:pathLst>
            </a:custGeom>
            <a:blipFill>
              <a:blip r:embed="rId28"/>
              <a:stretch>
                <a:fillRect l="-41174" t="-12962" r="-49450" b="-18524"/>
              </a:stretch>
            </a:blipFill>
          </p:spPr>
          <p:txBody>
            <a:bodyPr/>
            <a:lstStyle/>
            <a:p>
              <a:endParaRPr lang="en-US"/>
            </a:p>
          </p:txBody>
        </p:sp>
      </p:grpSp>
      <p:grpSp>
        <p:nvGrpSpPr>
          <p:cNvPr id="94" name="Group 94"/>
          <p:cNvGrpSpPr/>
          <p:nvPr/>
        </p:nvGrpSpPr>
        <p:grpSpPr>
          <a:xfrm>
            <a:off x="834425" y="4235679"/>
            <a:ext cx="972820" cy="972820"/>
            <a:chOff x="0" y="0"/>
            <a:chExt cx="812800" cy="812800"/>
          </a:xfrm>
        </p:grpSpPr>
        <p:sp>
          <p:nvSpPr>
            <p:cNvPr id="95" name="Freeform 95"/>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38"/>
              <a:stretch>
                <a:fillRect l="-5004" r="-10634" b="-15638"/>
              </a:stretch>
            </a:blipFill>
          </p:spPr>
          <p:txBody>
            <a:bodyPr/>
            <a:lstStyle/>
            <a:p>
              <a:endParaRPr lang="en-US"/>
            </a:p>
          </p:txBody>
        </p:sp>
      </p:grpSp>
      <p:sp>
        <p:nvSpPr>
          <p:cNvPr id="96" name="Freeform 96"/>
          <p:cNvSpPr/>
          <p:nvPr/>
        </p:nvSpPr>
        <p:spPr>
          <a:xfrm>
            <a:off x="1941027" y="4811705"/>
            <a:ext cx="656926" cy="196257"/>
          </a:xfrm>
          <a:custGeom>
            <a:avLst/>
            <a:gdLst/>
            <a:ahLst/>
            <a:cxnLst/>
            <a:rect l="l" t="t" r="r" b="b"/>
            <a:pathLst>
              <a:path w="656926" h="196257">
                <a:moveTo>
                  <a:pt x="0" y="0"/>
                </a:moveTo>
                <a:lnTo>
                  <a:pt x="656926" y="0"/>
                </a:lnTo>
                <a:lnTo>
                  <a:pt x="656926" y="196256"/>
                </a:lnTo>
                <a:lnTo>
                  <a:pt x="0" y="196256"/>
                </a:lnTo>
                <a:lnTo>
                  <a:pt x="0" y="0"/>
                </a:lnTo>
                <a:close/>
              </a:path>
            </a:pathLst>
          </a:custGeom>
          <a:blipFill>
            <a:blip r:embed="rId39"/>
            <a:stretch>
              <a:fillRect/>
            </a:stretch>
          </a:blipFill>
        </p:spPr>
        <p:txBody>
          <a:bodyPr/>
          <a:lstStyle/>
          <a:p>
            <a:endParaRPr lang="en-US"/>
          </a:p>
        </p:txBody>
      </p:sp>
      <p:sp>
        <p:nvSpPr>
          <p:cNvPr id="97" name="TextBox 97"/>
          <p:cNvSpPr txBox="1"/>
          <p:nvPr/>
        </p:nvSpPr>
        <p:spPr>
          <a:xfrm>
            <a:off x="1935131" y="4299925"/>
            <a:ext cx="1110122" cy="615186"/>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Camilla Vachet</a:t>
            </a:r>
          </a:p>
          <a:p>
            <a:pPr algn="l">
              <a:lnSpc>
                <a:spcPts val="1271"/>
              </a:lnSpc>
            </a:pPr>
            <a:r>
              <a:rPr lang="en-US" sz="1059">
                <a:solidFill>
                  <a:srgbClr val="A7A7A7"/>
                </a:solidFill>
                <a:latin typeface="Montserrat"/>
                <a:ea typeface="Montserrat"/>
                <a:cs typeface="Montserrat"/>
                <a:sym typeface="Montserrat"/>
              </a:rPr>
              <a:t>Procurement Director</a:t>
            </a:r>
          </a:p>
          <a:p>
            <a:pPr algn="l">
              <a:lnSpc>
                <a:spcPts val="1271"/>
              </a:lnSpc>
            </a:pPr>
            <a:endParaRPr lang="en-US" sz="1059">
              <a:solidFill>
                <a:srgbClr val="A7A7A7"/>
              </a:solidFill>
              <a:latin typeface="Montserrat"/>
              <a:ea typeface="Montserrat"/>
              <a:cs typeface="Montserrat"/>
              <a:sym typeface="Montserrat"/>
            </a:endParaRPr>
          </a:p>
        </p:txBody>
      </p:sp>
      <p:grpSp>
        <p:nvGrpSpPr>
          <p:cNvPr id="98" name="Group 98"/>
          <p:cNvGrpSpPr/>
          <p:nvPr/>
        </p:nvGrpSpPr>
        <p:grpSpPr>
          <a:xfrm>
            <a:off x="4302696" y="4228784"/>
            <a:ext cx="972820" cy="972820"/>
            <a:chOff x="0" y="0"/>
            <a:chExt cx="812800" cy="812800"/>
          </a:xfrm>
        </p:grpSpPr>
        <p:sp>
          <p:nvSpPr>
            <p:cNvPr id="99" name="Freeform 99"/>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40"/>
              <a:stretch>
                <a:fillRect l="-10008" r="-11259" b="-21268"/>
              </a:stretch>
            </a:blipFill>
          </p:spPr>
          <p:txBody>
            <a:bodyPr/>
            <a:lstStyle/>
            <a:p>
              <a:endParaRPr lang="en-US"/>
            </a:p>
          </p:txBody>
        </p:sp>
      </p:grpSp>
      <p:grpSp>
        <p:nvGrpSpPr>
          <p:cNvPr id="100" name="Group 100"/>
          <p:cNvGrpSpPr/>
          <p:nvPr/>
        </p:nvGrpSpPr>
        <p:grpSpPr>
          <a:xfrm>
            <a:off x="5432466" y="4795814"/>
            <a:ext cx="372931" cy="161295"/>
            <a:chOff x="0" y="0"/>
            <a:chExt cx="889254" cy="384607"/>
          </a:xfrm>
        </p:grpSpPr>
        <p:sp>
          <p:nvSpPr>
            <p:cNvPr id="101" name="Freeform 101"/>
            <p:cNvSpPr/>
            <p:nvPr/>
          </p:nvSpPr>
          <p:spPr>
            <a:xfrm>
              <a:off x="0" y="0"/>
              <a:ext cx="889254" cy="384556"/>
            </a:xfrm>
            <a:custGeom>
              <a:avLst/>
              <a:gdLst/>
              <a:ahLst/>
              <a:cxnLst/>
              <a:rect l="l" t="t" r="r" b="b"/>
              <a:pathLst>
                <a:path w="889254" h="384556">
                  <a:moveTo>
                    <a:pt x="0" y="0"/>
                  </a:moveTo>
                  <a:lnTo>
                    <a:pt x="889254" y="0"/>
                  </a:lnTo>
                  <a:lnTo>
                    <a:pt x="889254" y="384556"/>
                  </a:lnTo>
                  <a:lnTo>
                    <a:pt x="0" y="384556"/>
                  </a:lnTo>
                  <a:lnTo>
                    <a:pt x="0" y="0"/>
                  </a:lnTo>
                  <a:close/>
                </a:path>
              </a:pathLst>
            </a:custGeom>
            <a:blipFill>
              <a:blip r:embed="rId36"/>
              <a:stretch>
                <a:fillRect b="-13"/>
              </a:stretch>
            </a:blipFill>
          </p:spPr>
          <p:txBody>
            <a:bodyPr/>
            <a:lstStyle/>
            <a:p>
              <a:endParaRPr lang="en-US"/>
            </a:p>
          </p:txBody>
        </p:sp>
      </p:grpSp>
      <p:grpSp>
        <p:nvGrpSpPr>
          <p:cNvPr id="102" name="Group 102"/>
          <p:cNvGrpSpPr/>
          <p:nvPr/>
        </p:nvGrpSpPr>
        <p:grpSpPr>
          <a:xfrm>
            <a:off x="8017253" y="4171023"/>
            <a:ext cx="972820" cy="972820"/>
            <a:chOff x="0" y="0"/>
            <a:chExt cx="812800" cy="812800"/>
          </a:xfrm>
        </p:grpSpPr>
        <p:sp>
          <p:nvSpPr>
            <p:cNvPr id="103" name="Freeform 103"/>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41"/>
              <a:stretch>
                <a:fillRect l="-10008" r="-18140" b="-28149"/>
              </a:stretch>
            </a:blipFill>
          </p:spPr>
          <p:txBody>
            <a:bodyPr/>
            <a:lstStyle/>
            <a:p>
              <a:endParaRPr lang="en-US"/>
            </a:p>
          </p:txBody>
        </p:sp>
      </p:grpSp>
      <p:sp>
        <p:nvSpPr>
          <p:cNvPr id="104" name="Freeform 104"/>
          <p:cNvSpPr/>
          <p:nvPr/>
        </p:nvSpPr>
        <p:spPr>
          <a:xfrm>
            <a:off x="9090995" y="4622006"/>
            <a:ext cx="1220693" cy="296018"/>
          </a:xfrm>
          <a:custGeom>
            <a:avLst/>
            <a:gdLst/>
            <a:ahLst/>
            <a:cxnLst/>
            <a:rect l="l" t="t" r="r" b="b"/>
            <a:pathLst>
              <a:path w="1220693" h="296018">
                <a:moveTo>
                  <a:pt x="0" y="0"/>
                </a:moveTo>
                <a:lnTo>
                  <a:pt x="1220693" y="0"/>
                </a:lnTo>
                <a:lnTo>
                  <a:pt x="1220693" y="296017"/>
                </a:lnTo>
                <a:lnTo>
                  <a:pt x="0" y="296017"/>
                </a:lnTo>
                <a:lnTo>
                  <a:pt x="0" y="0"/>
                </a:lnTo>
                <a:close/>
              </a:path>
            </a:pathLst>
          </a:custGeom>
          <a:blipFill>
            <a:blip r:embed="rId42"/>
            <a:stretch>
              <a:fillRect/>
            </a:stretch>
          </a:blipFill>
        </p:spPr>
        <p:txBody>
          <a:bodyPr/>
          <a:lstStyle/>
          <a:p>
            <a:endParaRPr lang="en-US"/>
          </a:p>
        </p:txBody>
      </p:sp>
      <p:sp>
        <p:nvSpPr>
          <p:cNvPr id="105" name="Freeform 105"/>
          <p:cNvSpPr/>
          <p:nvPr/>
        </p:nvSpPr>
        <p:spPr>
          <a:xfrm>
            <a:off x="9213998" y="4857004"/>
            <a:ext cx="819929" cy="97367"/>
          </a:xfrm>
          <a:custGeom>
            <a:avLst/>
            <a:gdLst/>
            <a:ahLst/>
            <a:cxnLst/>
            <a:rect l="l" t="t" r="r" b="b"/>
            <a:pathLst>
              <a:path w="819929" h="97367">
                <a:moveTo>
                  <a:pt x="0" y="0"/>
                </a:moveTo>
                <a:lnTo>
                  <a:pt x="819929" y="0"/>
                </a:lnTo>
                <a:lnTo>
                  <a:pt x="819929" y="97366"/>
                </a:lnTo>
                <a:lnTo>
                  <a:pt x="0" y="97366"/>
                </a:lnTo>
                <a:lnTo>
                  <a:pt x="0" y="0"/>
                </a:lnTo>
                <a:close/>
              </a:path>
            </a:pathLst>
          </a:custGeom>
          <a:blipFill>
            <a:blip r:embed="rId43"/>
            <a:stretch>
              <a:fillRect/>
            </a:stretch>
          </a:blipFill>
        </p:spPr>
        <p:txBody>
          <a:bodyPr/>
          <a:lstStyle/>
          <a:p>
            <a:endParaRPr lang="en-US"/>
          </a:p>
        </p:txBody>
      </p:sp>
      <p:grpSp>
        <p:nvGrpSpPr>
          <p:cNvPr id="106" name="Group 106"/>
          <p:cNvGrpSpPr/>
          <p:nvPr/>
        </p:nvGrpSpPr>
        <p:grpSpPr>
          <a:xfrm>
            <a:off x="11625117" y="4167442"/>
            <a:ext cx="972820" cy="972820"/>
            <a:chOff x="0" y="0"/>
            <a:chExt cx="812800" cy="812800"/>
          </a:xfrm>
        </p:grpSpPr>
        <p:sp>
          <p:nvSpPr>
            <p:cNvPr id="107" name="Freeform 107"/>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44"/>
              <a:stretch>
                <a:fillRect t="-24737" b="-8757"/>
              </a:stretch>
            </a:blipFill>
          </p:spPr>
          <p:txBody>
            <a:bodyPr/>
            <a:lstStyle/>
            <a:p>
              <a:endParaRPr lang="en-US"/>
            </a:p>
          </p:txBody>
        </p:sp>
      </p:grpSp>
      <p:grpSp>
        <p:nvGrpSpPr>
          <p:cNvPr id="108" name="Group 108"/>
          <p:cNvGrpSpPr/>
          <p:nvPr/>
        </p:nvGrpSpPr>
        <p:grpSpPr>
          <a:xfrm>
            <a:off x="14758010" y="4167442"/>
            <a:ext cx="972820" cy="972820"/>
            <a:chOff x="0" y="0"/>
            <a:chExt cx="812800" cy="812800"/>
          </a:xfrm>
        </p:grpSpPr>
        <p:sp>
          <p:nvSpPr>
            <p:cNvPr id="109" name="Freeform 109"/>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45"/>
              <a:stretch>
                <a:fillRect/>
              </a:stretch>
            </a:blipFill>
          </p:spPr>
          <p:txBody>
            <a:bodyPr/>
            <a:lstStyle/>
            <a:p>
              <a:endParaRPr lang="en-US"/>
            </a:p>
          </p:txBody>
        </p:sp>
      </p:grpSp>
      <p:grpSp>
        <p:nvGrpSpPr>
          <p:cNvPr id="110" name="Group 110"/>
          <p:cNvGrpSpPr/>
          <p:nvPr/>
        </p:nvGrpSpPr>
        <p:grpSpPr>
          <a:xfrm>
            <a:off x="834425" y="5471040"/>
            <a:ext cx="972820" cy="972820"/>
            <a:chOff x="0" y="0"/>
            <a:chExt cx="812800" cy="812800"/>
          </a:xfrm>
        </p:grpSpPr>
        <p:sp>
          <p:nvSpPr>
            <p:cNvPr id="111" name="Freeform 111"/>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46"/>
              <a:stretch>
                <a:fillRect l="-16264" r="-14387" b="-30651"/>
              </a:stretch>
            </a:blipFill>
          </p:spPr>
          <p:txBody>
            <a:bodyPr/>
            <a:lstStyle/>
            <a:p>
              <a:endParaRPr lang="en-US"/>
            </a:p>
          </p:txBody>
        </p:sp>
      </p:grpSp>
      <p:sp>
        <p:nvSpPr>
          <p:cNvPr id="112" name="Freeform 112"/>
          <p:cNvSpPr/>
          <p:nvPr/>
        </p:nvSpPr>
        <p:spPr>
          <a:xfrm>
            <a:off x="2009103" y="6216639"/>
            <a:ext cx="689321" cy="97367"/>
          </a:xfrm>
          <a:custGeom>
            <a:avLst/>
            <a:gdLst/>
            <a:ahLst/>
            <a:cxnLst/>
            <a:rect l="l" t="t" r="r" b="b"/>
            <a:pathLst>
              <a:path w="689321" h="97367">
                <a:moveTo>
                  <a:pt x="0" y="0"/>
                </a:moveTo>
                <a:lnTo>
                  <a:pt x="689321" y="0"/>
                </a:lnTo>
                <a:lnTo>
                  <a:pt x="689321" y="97366"/>
                </a:lnTo>
                <a:lnTo>
                  <a:pt x="0" y="97366"/>
                </a:lnTo>
                <a:lnTo>
                  <a:pt x="0" y="0"/>
                </a:lnTo>
                <a:close/>
              </a:path>
            </a:pathLst>
          </a:custGeom>
          <a:blipFill>
            <a:blip r:embed="rId47"/>
            <a:stretch>
              <a:fillRect/>
            </a:stretch>
          </a:blipFill>
        </p:spPr>
        <p:txBody>
          <a:bodyPr/>
          <a:lstStyle/>
          <a:p>
            <a:endParaRPr lang="en-US"/>
          </a:p>
        </p:txBody>
      </p:sp>
      <p:grpSp>
        <p:nvGrpSpPr>
          <p:cNvPr id="113" name="Group 113"/>
          <p:cNvGrpSpPr/>
          <p:nvPr/>
        </p:nvGrpSpPr>
        <p:grpSpPr>
          <a:xfrm>
            <a:off x="2013302" y="5980014"/>
            <a:ext cx="372931" cy="161295"/>
            <a:chOff x="0" y="0"/>
            <a:chExt cx="889254" cy="384607"/>
          </a:xfrm>
        </p:grpSpPr>
        <p:sp>
          <p:nvSpPr>
            <p:cNvPr id="114" name="Freeform 114"/>
            <p:cNvSpPr/>
            <p:nvPr/>
          </p:nvSpPr>
          <p:spPr>
            <a:xfrm>
              <a:off x="0" y="0"/>
              <a:ext cx="889254" cy="384556"/>
            </a:xfrm>
            <a:custGeom>
              <a:avLst/>
              <a:gdLst/>
              <a:ahLst/>
              <a:cxnLst/>
              <a:rect l="l" t="t" r="r" b="b"/>
              <a:pathLst>
                <a:path w="889254" h="384556">
                  <a:moveTo>
                    <a:pt x="0" y="0"/>
                  </a:moveTo>
                  <a:lnTo>
                    <a:pt x="889254" y="0"/>
                  </a:lnTo>
                  <a:lnTo>
                    <a:pt x="889254" y="384556"/>
                  </a:lnTo>
                  <a:lnTo>
                    <a:pt x="0" y="384556"/>
                  </a:lnTo>
                  <a:lnTo>
                    <a:pt x="0" y="0"/>
                  </a:lnTo>
                  <a:close/>
                </a:path>
              </a:pathLst>
            </a:custGeom>
            <a:blipFill>
              <a:blip r:embed="rId36"/>
              <a:stretch>
                <a:fillRect b="-13"/>
              </a:stretch>
            </a:blipFill>
          </p:spPr>
          <p:txBody>
            <a:bodyPr/>
            <a:lstStyle/>
            <a:p>
              <a:endParaRPr lang="en-US"/>
            </a:p>
          </p:txBody>
        </p:sp>
      </p:grpSp>
      <p:sp>
        <p:nvSpPr>
          <p:cNvPr id="115" name="Freeform 115"/>
          <p:cNvSpPr/>
          <p:nvPr/>
        </p:nvSpPr>
        <p:spPr>
          <a:xfrm>
            <a:off x="2506322" y="5989626"/>
            <a:ext cx="592488" cy="107388"/>
          </a:xfrm>
          <a:custGeom>
            <a:avLst/>
            <a:gdLst/>
            <a:ahLst/>
            <a:cxnLst/>
            <a:rect l="l" t="t" r="r" b="b"/>
            <a:pathLst>
              <a:path w="592488" h="107388">
                <a:moveTo>
                  <a:pt x="0" y="0"/>
                </a:moveTo>
                <a:lnTo>
                  <a:pt x="592488" y="0"/>
                </a:lnTo>
                <a:lnTo>
                  <a:pt x="592488" y="107389"/>
                </a:lnTo>
                <a:lnTo>
                  <a:pt x="0" y="107389"/>
                </a:lnTo>
                <a:lnTo>
                  <a:pt x="0" y="0"/>
                </a:lnTo>
                <a:close/>
              </a:path>
            </a:pathLst>
          </a:custGeom>
          <a:blipFill>
            <a:blip r:embed="rId48"/>
            <a:stretch>
              <a:fillRect/>
            </a:stretch>
          </a:blipFill>
        </p:spPr>
        <p:txBody>
          <a:bodyPr/>
          <a:lstStyle/>
          <a:p>
            <a:endParaRPr lang="en-US"/>
          </a:p>
        </p:txBody>
      </p:sp>
      <p:grpSp>
        <p:nvGrpSpPr>
          <p:cNvPr id="116" name="Group 116"/>
          <p:cNvGrpSpPr/>
          <p:nvPr/>
        </p:nvGrpSpPr>
        <p:grpSpPr>
          <a:xfrm>
            <a:off x="3110848" y="5889973"/>
            <a:ext cx="424283" cy="345995"/>
            <a:chOff x="0" y="0"/>
            <a:chExt cx="734466" cy="598945"/>
          </a:xfrm>
        </p:grpSpPr>
        <p:sp>
          <p:nvSpPr>
            <p:cNvPr id="117" name="Freeform 117" descr="A black and red logo  Description automatically generated"/>
            <p:cNvSpPr/>
            <p:nvPr/>
          </p:nvSpPr>
          <p:spPr>
            <a:xfrm>
              <a:off x="0" y="0"/>
              <a:ext cx="734441" cy="598932"/>
            </a:xfrm>
            <a:custGeom>
              <a:avLst/>
              <a:gdLst/>
              <a:ahLst/>
              <a:cxnLst/>
              <a:rect l="l" t="t" r="r" b="b"/>
              <a:pathLst>
                <a:path w="734441" h="598932">
                  <a:moveTo>
                    <a:pt x="0" y="0"/>
                  </a:moveTo>
                  <a:lnTo>
                    <a:pt x="734441" y="0"/>
                  </a:lnTo>
                  <a:lnTo>
                    <a:pt x="734441" y="598932"/>
                  </a:lnTo>
                  <a:lnTo>
                    <a:pt x="0" y="598932"/>
                  </a:lnTo>
                  <a:lnTo>
                    <a:pt x="0" y="0"/>
                  </a:lnTo>
                  <a:close/>
                </a:path>
              </a:pathLst>
            </a:custGeom>
            <a:blipFill>
              <a:blip r:embed="rId28"/>
              <a:stretch>
                <a:fillRect l="-41174" t="-12962" r="-49450" b="-18524"/>
              </a:stretch>
            </a:blipFill>
          </p:spPr>
          <p:txBody>
            <a:bodyPr/>
            <a:lstStyle/>
            <a:p>
              <a:endParaRPr lang="en-US"/>
            </a:p>
          </p:txBody>
        </p:sp>
      </p:grpSp>
      <p:sp>
        <p:nvSpPr>
          <p:cNvPr id="118" name="Freeform 118"/>
          <p:cNvSpPr/>
          <p:nvPr/>
        </p:nvSpPr>
        <p:spPr>
          <a:xfrm>
            <a:off x="2802566" y="6200238"/>
            <a:ext cx="471808" cy="99669"/>
          </a:xfrm>
          <a:custGeom>
            <a:avLst/>
            <a:gdLst/>
            <a:ahLst/>
            <a:cxnLst/>
            <a:rect l="l" t="t" r="r" b="b"/>
            <a:pathLst>
              <a:path w="471808" h="99669">
                <a:moveTo>
                  <a:pt x="0" y="0"/>
                </a:moveTo>
                <a:lnTo>
                  <a:pt x="471808" y="0"/>
                </a:lnTo>
                <a:lnTo>
                  <a:pt x="471808" y="99669"/>
                </a:lnTo>
                <a:lnTo>
                  <a:pt x="0" y="99669"/>
                </a:lnTo>
                <a:lnTo>
                  <a:pt x="0" y="0"/>
                </a:lnTo>
                <a:close/>
              </a:path>
            </a:pathLst>
          </a:custGeom>
          <a:blipFill>
            <a:blip r:embed="rId49"/>
            <a:stretch>
              <a:fillRect/>
            </a:stretch>
          </a:blipFill>
        </p:spPr>
        <p:txBody>
          <a:bodyPr/>
          <a:lstStyle/>
          <a:p>
            <a:endParaRPr lang="en-US"/>
          </a:p>
        </p:txBody>
      </p:sp>
      <p:grpSp>
        <p:nvGrpSpPr>
          <p:cNvPr id="119" name="Group 119"/>
          <p:cNvGrpSpPr/>
          <p:nvPr/>
        </p:nvGrpSpPr>
        <p:grpSpPr>
          <a:xfrm>
            <a:off x="4302696" y="5448289"/>
            <a:ext cx="972820" cy="972820"/>
            <a:chOff x="0" y="0"/>
            <a:chExt cx="812800" cy="812800"/>
          </a:xfrm>
        </p:grpSpPr>
        <p:sp>
          <p:nvSpPr>
            <p:cNvPr id="120" name="Freeform 120"/>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50"/>
              <a:stretch>
                <a:fillRect l="-11259" r="-3127" b="-14387"/>
              </a:stretch>
            </a:blipFill>
          </p:spPr>
          <p:txBody>
            <a:bodyPr/>
            <a:lstStyle/>
            <a:p>
              <a:endParaRPr lang="en-US"/>
            </a:p>
          </p:txBody>
        </p:sp>
      </p:grpSp>
      <p:sp>
        <p:nvSpPr>
          <p:cNvPr id="121" name="Freeform 121"/>
          <p:cNvSpPr/>
          <p:nvPr/>
        </p:nvSpPr>
        <p:spPr>
          <a:xfrm>
            <a:off x="5477374" y="6055194"/>
            <a:ext cx="374190" cy="172127"/>
          </a:xfrm>
          <a:custGeom>
            <a:avLst/>
            <a:gdLst/>
            <a:ahLst/>
            <a:cxnLst/>
            <a:rect l="l" t="t" r="r" b="b"/>
            <a:pathLst>
              <a:path w="374190" h="172127">
                <a:moveTo>
                  <a:pt x="0" y="0"/>
                </a:moveTo>
                <a:lnTo>
                  <a:pt x="374190" y="0"/>
                </a:lnTo>
                <a:lnTo>
                  <a:pt x="374190" y="172127"/>
                </a:lnTo>
                <a:lnTo>
                  <a:pt x="0" y="172127"/>
                </a:lnTo>
                <a:lnTo>
                  <a:pt x="0" y="0"/>
                </a:lnTo>
                <a:close/>
              </a:path>
            </a:pathLst>
          </a:custGeom>
          <a:blipFill>
            <a:blip r:embed="rId51"/>
            <a:stretch>
              <a:fillRect/>
            </a:stretch>
          </a:blipFill>
        </p:spPr>
        <p:txBody>
          <a:bodyPr/>
          <a:lstStyle/>
          <a:p>
            <a:endParaRPr lang="en-US"/>
          </a:p>
        </p:txBody>
      </p:sp>
      <p:sp>
        <p:nvSpPr>
          <p:cNvPr id="122" name="Freeform 122"/>
          <p:cNvSpPr/>
          <p:nvPr/>
        </p:nvSpPr>
        <p:spPr>
          <a:xfrm>
            <a:off x="9532018" y="2272090"/>
            <a:ext cx="374190" cy="172127"/>
          </a:xfrm>
          <a:custGeom>
            <a:avLst/>
            <a:gdLst/>
            <a:ahLst/>
            <a:cxnLst/>
            <a:rect l="l" t="t" r="r" b="b"/>
            <a:pathLst>
              <a:path w="374190" h="172127">
                <a:moveTo>
                  <a:pt x="0" y="0"/>
                </a:moveTo>
                <a:lnTo>
                  <a:pt x="374190" y="0"/>
                </a:lnTo>
                <a:lnTo>
                  <a:pt x="374190" y="172127"/>
                </a:lnTo>
                <a:lnTo>
                  <a:pt x="0" y="172127"/>
                </a:lnTo>
                <a:lnTo>
                  <a:pt x="0" y="0"/>
                </a:lnTo>
                <a:close/>
              </a:path>
            </a:pathLst>
          </a:custGeom>
          <a:blipFill>
            <a:blip r:embed="rId51"/>
            <a:stretch>
              <a:fillRect/>
            </a:stretch>
          </a:blipFill>
        </p:spPr>
        <p:txBody>
          <a:bodyPr/>
          <a:lstStyle/>
          <a:p>
            <a:endParaRPr lang="en-US"/>
          </a:p>
        </p:txBody>
      </p:sp>
      <p:sp>
        <p:nvSpPr>
          <p:cNvPr id="123" name="Freeform 123"/>
          <p:cNvSpPr/>
          <p:nvPr/>
        </p:nvSpPr>
        <p:spPr>
          <a:xfrm>
            <a:off x="16324531" y="2355183"/>
            <a:ext cx="374190" cy="172127"/>
          </a:xfrm>
          <a:custGeom>
            <a:avLst/>
            <a:gdLst/>
            <a:ahLst/>
            <a:cxnLst/>
            <a:rect l="l" t="t" r="r" b="b"/>
            <a:pathLst>
              <a:path w="374190" h="172127">
                <a:moveTo>
                  <a:pt x="0" y="0"/>
                </a:moveTo>
                <a:lnTo>
                  <a:pt x="374190" y="0"/>
                </a:lnTo>
                <a:lnTo>
                  <a:pt x="374190" y="172128"/>
                </a:lnTo>
                <a:lnTo>
                  <a:pt x="0" y="172128"/>
                </a:lnTo>
                <a:lnTo>
                  <a:pt x="0" y="0"/>
                </a:lnTo>
                <a:close/>
              </a:path>
            </a:pathLst>
          </a:custGeom>
          <a:blipFill>
            <a:blip r:embed="rId51"/>
            <a:stretch>
              <a:fillRect/>
            </a:stretch>
          </a:blipFill>
        </p:spPr>
        <p:txBody>
          <a:bodyPr/>
          <a:lstStyle/>
          <a:p>
            <a:endParaRPr lang="en-US"/>
          </a:p>
        </p:txBody>
      </p:sp>
      <p:sp>
        <p:nvSpPr>
          <p:cNvPr id="124" name="Freeform 124"/>
          <p:cNvSpPr/>
          <p:nvPr/>
        </p:nvSpPr>
        <p:spPr>
          <a:xfrm>
            <a:off x="5966911" y="6046986"/>
            <a:ext cx="396663" cy="132386"/>
          </a:xfrm>
          <a:custGeom>
            <a:avLst/>
            <a:gdLst/>
            <a:ahLst/>
            <a:cxnLst/>
            <a:rect l="l" t="t" r="r" b="b"/>
            <a:pathLst>
              <a:path w="396663" h="132386">
                <a:moveTo>
                  <a:pt x="0" y="0"/>
                </a:moveTo>
                <a:lnTo>
                  <a:pt x="396664" y="0"/>
                </a:lnTo>
                <a:lnTo>
                  <a:pt x="396664" y="132387"/>
                </a:lnTo>
                <a:lnTo>
                  <a:pt x="0" y="132387"/>
                </a:lnTo>
                <a:lnTo>
                  <a:pt x="0" y="0"/>
                </a:lnTo>
                <a:close/>
              </a:path>
            </a:pathLst>
          </a:custGeom>
          <a:blipFill>
            <a:blip r:embed="rId52"/>
            <a:stretch>
              <a:fillRect/>
            </a:stretch>
          </a:blipFill>
        </p:spPr>
        <p:txBody>
          <a:bodyPr/>
          <a:lstStyle/>
          <a:p>
            <a:endParaRPr lang="en-US"/>
          </a:p>
        </p:txBody>
      </p:sp>
      <p:sp>
        <p:nvSpPr>
          <p:cNvPr id="125" name="Freeform 125"/>
          <p:cNvSpPr/>
          <p:nvPr/>
        </p:nvSpPr>
        <p:spPr>
          <a:xfrm>
            <a:off x="5432466" y="6242571"/>
            <a:ext cx="692220" cy="228433"/>
          </a:xfrm>
          <a:custGeom>
            <a:avLst/>
            <a:gdLst/>
            <a:ahLst/>
            <a:cxnLst/>
            <a:rect l="l" t="t" r="r" b="b"/>
            <a:pathLst>
              <a:path w="692220" h="228433">
                <a:moveTo>
                  <a:pt x="0" y="0"/>
                </a:moveTo>
                <a:lnTo>
                  <a:pt x="692220" y="0"/>
                </a:lnTo>
                <a:lnTo>
                  <a:pt x="692220" y="228433"/>
                </a:lnTo>
                <a:lnTo>
                  <a:pt x="0" y="228433"/>
                </a:lnTo>
                <a:lnTo>
                  <a:pt x="0" y="0"/>
                </a:lnTo>
                <a:close/>
              </a:path>
            </a:pathLst>
          </a:custGeom>
          <a:blipFill>
            <a:blip r:embed="rId53"/>
            <a:stretch>
              <a:fillRect/>
            </a:stretch>
          </a:blipFill>
        </p:spPr>
        <p:txBody>
          <a:bodyPr/>
          <a:lstStyle/>
          <a:p>
            <a:endParaRPr lang="en-US"/>
          </a:p>
        </p:txBody>
      </p:sp>
      <p:grpSp>
        <p:nvGrpSpPr>
          <p:cNvPr id="126" name="Group 126"/>
          <p:cNvGrpSpPr/>
          <p:nvPr/>
        </p:nvGrpSpPr>
        <p:grpSpPr>
          <a:xfrm>
            <a:off x="8036478" y="5448289"/>
            <a:ext cx="972820" cy="972820"/>
            <a:chOff x="0" y="0"/>
            <a:chExt cx="812800" cy="812800"/>
          </a:xfrm>
        </p:grpSpPr>
        <p:sp>
          <p:nvSpPr>
            <p:cNvPr id="127" name="Freeform 127"/>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54"/>
              <a:stretch>
                <a:fillRect l="-6758" r="-18766" b="-26972"/>
              </a:stretch>
            </a:blipFill>
          </p:spPr>
          <p:txBody>
            <a:bodyPr/>
            <a:lstStyle/>
            <a:p>
              <a:endParaRPr lang="en-US"/>
            </a:p>
          </p:txBody>
        </p:sp>
      </p:grpSp>
      <p:sp>
        <p:nvSpPr>
          <p:cNvPr id="128" name="Freeform 128"/>
          <p:cNvSpPr/>
          <p:nvPr/>
        </p:nvSpPr>
        <p:spPr>
          <a:xfrm>
            <a:off x="6124686" y="3488783"/>
            <a:ext cx="374190" cy="172127"/>
          </a:xfrm>
          <a:custGeom>
            <a:avLst/>
            <a:gdLst/>
            <a:ahLst/>
            <a:cxnLst/>
            <a:rect l="l" t="t" r="r" b="b"/>
            <a:pathLst>
              <a:path w="374190" h="172127">
                <a:moveTo>
                  <a:pt x="0" y="0"/>
                </a:moveTo>
                <a:lnTo>
                  <a:pt x="374190" y="0"/>
                </a:lnTo>
                <a:lnTo>
                  <a:pt x="374190" y="172127"/>
                </a:lnTo>
                <a:lnTo>
                  <a:pt x="0" y="172127"/>
                </a:lnTo>
                <a:lnTo>
                  <a:pt x="0" y="0"/>
                </a:lnTo>
                <a:close/>
              </a:path>
            </a:pathLst>
          </a:custGeom>
          <a:blipFill>
            <a:blip r:embed="rId51"/>
            <a:stretch>
              <a:fillRect/>
            </a:stretch>
          </a:blipFill>
        </p:spPr>
        <p:txBody>
          <a:bodyPr/>
          <a:lstStyle/>
          <a:p>
            <a:endParaRPr lang="en-US"/>
          </a:p>
        </p:txBody>
      </p:sp>
      <p:grpSp>
        <p:nvGrpSpPr>
          <p:cNvPr id="129" name="Group 129"/>
          <p:cNvGrpSpPr/>
          <p:nvPr/>
        </p:nvGrpSpPr>
        <p:grpSpPr>
          <a:xfrm>
            <a:off x="11625117" y="5403563"/>
            <a:ext cx="972820" cy="972820"/>
            <a:chOff x="0" y="0"/>
            <a:chExt cx="812800" cy="812800"/>
          </a:xfrm>
        </p:grpSpPr>
        <p:sp>
          <p:nvSpPr>
            <p:cNvPr id="130" name="Freeform 130"/>
            <p:cNvSpPr/>
            <p:nvPr/>
          </p:nvSpPr>
          <p:spPr>
            <a:xfrm>
              <a:off x="0" y="0"/>
              <a:ext cx="812800" cy="812800"/>
            </a:xfrm>
            <a:custGeom>
              <a:avLst/>
              <a:gdLst/>
              <a:ahLst/>
              <a:cxnLst/>
              <a:rect l="l" t="t" r="r" b="b"/>
              <a:pathLst>
                <a:path w="812800" h="812800">
                  <a:moveTo>
                    <a:pt x="183039" y="0"/>
                  </a:moveTo>
                  <a:lnTo>
                    <a:pt x="629761" y="0"/>
                  </a:lnTo>
                  <a:cubicBezTo>
                    <a:pt x="678306" y="0"/>
                    <a:pt x="724863" y="19284"/>
                    <a:pt x="759189" y="53611"/>
                  </a:cubicBezTo>
                  <a:cubicBezTo>
                    <a:pt x="793516" y="87937"/>
                    <a:pt x="812800" y="134494"/>
                    <a:pt x="812800" y="183039"/>
                  </a:cubicBezTo>
                  <a:lnTo>
                    <a:pt x="812800" y="629761"/>
                  </a:lnTo>
                  <a:cubicBezTo>
                    <a:pt x="812800" y="678306"/>
                    <a:pt x="793516" y="724863"/>
                    <a:pt x="759189" y="759189"/>
                  </a:cubicBezTo>
                  <a:cubicBezTo>
                    <a:pt x="724863" y="793516"/>
                    <a:pt x="678306" y="812800"/>
                    <a:pt x="629761" y="812800"/>
                  </a:cubicBezTo>
                  <a:lnTo>
                    <a:pt x="183039" y="812800"/>
                  </a:lnTo>
                  <a:cubicBezTo>
                    <a:pt x="134494" y="812800"/>
                    <a:pt x="87937" y="793516"/>
                    <a:pt x="53611" y="759189"/>
                  </a:cubicBezTo>
                  <a:cubicBezTo>
                    <a:pt x="19284" y="724863"/>
                    <a:pt x="0" y="678306"/>
                    <a:pt x="0" y="629761"/>
                  </a:cubicBezTo>
                  <a:lnTo>
                    <a:pt x="0" y="183039"/>
                  </a:lnTo>
                  <a:cubicBezTo>
                    <a:pt x="0" y="134494"/>
                    <a:pt x="19284" y="87937"/>
                    <a:pt x="53611" y="53611"/>
                  </a:cubicBezTo>
                  <a:cubicBezTo>
                    <a:pt x="87937" y="19284"/>
                    <a:pt x="134494" y="0"/>
                    <a:pt x="183039" y="0"/>
                  </a:cubicBezTo>
                  <a:close/>
                </a:path>
              </a:pathLst>
            </a:custGeom>
            <a:blipFill>
              <a:blip r:embed="rId55"/>
              <a:stretch>
                <a:fillRect l="-10008" r="-13136" b="-23145"/>
              </a:stretch>
            </a:blipFill>
          </p:spPr>
          <p:txBody>
            <a:bodyPr/>
            <a:lstStyle/>
            <a:p>
              <a:endParaRPr lang="en-US"/>
            </a:p>
          </p:txBody>
        </p:sp>
      </p:grpSp>
      <p:grpSp>
        <p:nvGrpSpPr>
          <p:cNvPr id="131" name="Group 131"/>
          <p:cNvGrpSpPr/>
          <p:nvPr/>
        </p:nvGrpSpPr>
        <p:grpSpPr>
          <a:xfrm>
            <a:off x="834425" y="6726269"/>
            <a:ext cx="2515100" cy="972820"/>
            <a:chOff x="0" y="0"/>
            <a:chExt cx="3353467" cy="1297094"/>
          </a:xfrm>
        </p:grpSpPr>
        <p:grpSp>
          <p:nvGrpSpPr>
            <p:cNvPr id="132" name="Group 132"/>
            <p:cNvGrpSpPr/>
            <p:nvPr/>
          </p:nvGrpSpPr>
          <p:grpSpPr>
            <a:xfrm>
              <a:off x="0" y="0"/>
              <a:ext cx="1297094" cy="1297094"/>
              <a:chOff x="0" y="0"/>
              <a:chExt cx="812800" cy="812800"/>
            </a:xfrm>
          </p:grpSpPr>
          <p:sp>
            <p:nvSpPr>
              <p:cNvPr id="133" name="Freeform 133"/>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56"/>
                <a:stretch>
                  <a:fillRect l="-12510" r="-11885" b="-24396"/>
                </a:stretch>
              </a:blipFill>
            </p:spPr>
            <p:txBody>
              <a:bodyPr/>
              <a:lstStyle/>
              <a:p>
                <a:endParaRPr lang="en-US"/>
              </a:p>
            </p:txBody>
          </p:sp>
        </p:grpSp>
        <p:sp>
          <p:nvSpPr>
            <p:cNvPr id="134" name="TextBox 134"/>
            <p:cNvSpPr txBox="1"/>
            <p:nvPr/>
          </p:nvSpPr>
          <p:spPr>
            <a:xfrm>
              <a:off x="1467609" y="85662"/>
              <a:ext cx="1885858" cy="615186"/>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Raphaële Thevenin</a:t>
              </a:r>
            </a:p>
            <a:p>
              <a:pPr algn="l">
                <a:lnSpc>
                  <a:spcPts val="1271"/>
                </a:lnSpc>
              </a:pPr>
              <a:r>
                <a:rPr lang="en-US" sz="1059">
                  <a:solidFill>
                    <a:srgbClr val="A7A7A7"/>
                  </a:solidFill>
                  <a:latin typeface="Montserrat"/>
                  <a:ea typeface="Montserrat"/>
                  <a:cs typeface="Montserrat"/>
                  <a:sym typeface="Montserrat"/>
                </a:rPr>
                <a:t>Head of Sustainability</a:t>
              </a:r>
            </a:p>
          </p:txBody>
        </p:sp>
      </p:grpSp>
      <p:sp>
        <p:nvSpPr>
          <p:cNvPr id="135" name="Freeform 135"/>
          <p:cNvSpPr/>
          <p:nvPr/>
        </p:nvSpPr>
        <p:spPr>
          <a:xfrm>
            <a:off x="1935610" y="7319145"/>
            <a:ext cx="481739" cy="204739"/>
          </a:xfrm>
          <a:custGeom>
            <a:avLst/>
            <a:gdLst/>
            <a:ahLst/>
            <a:cxnLst/>
            <a:rect l="l" t="t" r="r" b="b"/>
            <a:pathLst>
              <a:path w="481739" h="204739">
                <a:moveTo>
                  <a:pt x="0" y="0"/>
                </a:moveTo>
                <a:lnTo>
                  <a:pt x="481739" y="0"/>
                </a:lnTo>
                <a:lnTo>
                  <a:pt x="481739" y="204739"/>
                </a:lnTo>
                <a:lnTo>
                  <a:pt x="0" y="204739"/>
                </a:lnTo>
                <a:lnTo>
                  <a:pt x="0" y="0"/>
                </a:lnTo>
                <a:close/>
              </a:path>
            </a:pathLst>
          </a:custGeom>
          <a:blipFill>
            <a:blip r:embed="rId57"/>
            <a:stretch>
              <a:fillRect/>
            </a:stretch>
          </a:blipFill>
        </p:spPr>
        <p:txBody>
          <a:bodyPr/>
          <a:lstStyle/>
          <a:p>
            <a:endParaRPr lang="en-US"/>
          </a:p>
        </p:txBody>
      </p:sp>
      <p:sp>
        <p:nvSpPr>
          <p:cNvPr id="136" name="Freeform 136"/>
          <p:cNvSpPr/>
          <p:nvPr/>
        </p:nvSpPr>
        <p:spPr>
          <a:xfrm>
            <a:off x="2506322" y="7336560"/>
            <a:ext cx="732010" cy="246954"/>
          </a:xfrm>
          <a:custGeom>
            <a:avLst/>
            <a:gdLst/>
            <a:ahLst/>
            <a:cxnLst/>
            <a:rect l="l" t="t" r="r" b="b"/>
            <a:pathLst>
              <a:path w="732010" h="246954">
                <a:moveTo>
                  <a:pt x="0" y="0"/>
                </a:moveTo>
                <a:lnTo>
                  <a:pt x="732010" y="0"/>
                </a:lnTo>
                <a:lnTo>
                  <a:pt x="732010" y="246954"/>
                </a:lnTo>
                <a:lnTo>
                  <a:pt x="0" y="246954"/>
                </a:lnTo>
                <a:lnTo>
                  <a:pt x="0" y="0"/>
                </a:lnTo>
                <a:close/>
              </a:path>
            </a:pathLst>
          </a:custGeom>
          <a:blipFill>
            <a:blip r:embed="rId58"/>
            <a:stretch>
              <a:fillRect t="-60418" r="-80903" b="-54071"/>
            </a:stretch>
          </a:blipFill>
        </p:spPr>
        <p:txBody>
          <a:bodyPr/>
          <a:lstStyle/>
          <a:p>
            <a:endParaRPr lang="en-US"/>
          </a:p>
        </p:txBody>
      </p:sp>
      <p:sp>
        <p:nvSpPr>
          <p:cNvPr id="137" name="Freeform 137"/>
          <p:cNvSpPr/>
          <p:nvPr/>
        </p:nvSpPr>
        <p:spPr>
          <a:xfrm>
            <a:off x="1870351" y="2514320"/>
            <a:ext cx="760179" cy="256457"/>
          </a:xfrm>
          <a:custGeom>
            <a:avLst/>
            <a:gdLst/>
            <a:ahLst/>
            <a:cxnLst/>
            <a:rect l="l" t="t" r="r" b="b"/>
            <a:pathLst>
              <a:path w="760179" h="256457">
                <a:moveTo>
                  <a:pt x="0" y="0"/>
                </a:moveTo>
                <a:lnTo>
                  <a:pt x="760179" y="0"/>
                </a:lnTo>
                <a:lnTo>
                  <a:pt x="760179" y="256457"/>
                </a:lnTo>
                <a:lnTo>
                  <a:pt x="0" y="256457"/>
                </a:lnTo>
                <a:lnTo>
                  <a:pt x="0" y="0"/>
                </a:lnTo>
                <a:close/>
              </a:path>
            </a:pathLst>
          </a:custGeom>
          <a:blipFill>
            <a:blip r:embed="rId58"/>
            <a:stretch>
              <a:fillRect t="-60418" r="-80903" b="-54071"/>
            </a:stretch>
          </a:blipFill>
        </p:spPr>
        <p:txBody>
          <a:bodyPr/>
          <a:lstStyle/>
          <a:p>
            <a:endParaRPr lang="en-US"/>
          </a:p>
        </p:txBody>
      </p:sp>
      <p:grpSp>
        <p:nvGrpSpPr>
          <p:cNvPr id="138" name="Group 138"/>
          <p:cNvGrpSpPr/>
          <p:nvPr/>
        </p:nvGrpSpPr>
        <p:grpSpPr>
          <a:xfrm>
            <a:off x="4302696" y="6709694"/>
            <a:ext cx="2746347" cy="972820"/>
            <a:chOff x="0" y="0"/>
            <a:chExt cx="3661795" cy="1297094"/>
          </a:xfrm>
        </p:grpSpPr>
        <p:grpSp>
          <p:nvGrpSpPr>
            <p:cNvPr id="139" name="Group 139"/>
            <p:cNvGrpSpPr/>
            <p:nvPr/>
          </p:nvGrpSpPr>
          <p:grpSpPr>
            <a:xfrm>
              <a:off x="0" y="0"/>
              <a:ext cx="1297094" cy="1297094"/>
              <a:chOff x="0" y="0"/>
              <a:chExt cx="812800" cy="812800"/>
            </a:xfrm>
          </p:grpSpPr>
          <p:sp>
            <p:nvSpPr>
              <p:cNvPr id="140" name="Freeform 140"/>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59"/>
                <a:stretch>
                  <a:fillRect l="-17515" r="-12510" b="-30026"/>
                </a:stretch>
              </a:blipFill>
            </p:spPr>
            <p:txBody>
              <a:bodyPr/>
              <a:lstStyle/>
              <a:p>
                <a:endParaRPr lang="en-US"/>
              </a:p>
            </p:txBody>
          </p:sp>
        </p:grpSp>
        <p:sp>
          <p:nvSpPr>
            <p:cNvPr id="141" name="TextBox 141"/>
            <p:cNvSpPr txBox="1"/>
            <p:nvPr/>
          </p:nvSpPr>
          <p:spPr>
            <a:xfrm>
              <a:off x="1467609" y="85662"/>
              <a:ext cx="2194186" cy="615186"/>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Erman Omurca</a:t>
              </a:r>
            </a:p>
            <a:p>
              <a:pPr algn="l">
                <a:lnSpc>
                  <a:spcPts val="1271"/>
                </a:lnSpc>
              </a:pPr>
              <a:r>
                <a:rPr lang="en-US" sz="1059">
                  <a:solidFill>
                    <a:srgbClr val="A7A7A7"/>
                  </a:solidFill>
                  <a:latin typeface="Montserrat"/>
                  <a:ea typeface="Montserrat"/>
                  <a:cs typeface="Montserrat"/>
                  <a:sym typeface="Montserrat"/>
                </a:rPr>
                <a:t>Process Innovation Engineering Manager</a:t>
              </a:r>
            </a:p>
          </p:txBody>
        </p:sp>
      </p:grpSp>
      <p:grpSp>
        <p:nvGrpSpPr>
          <p:cNvPr id="142" name="Group 142"/>
          <p:cNvGrpSpPr/>
          <p:nvPr/>
        </p:nvGrpSpPr>
        <p:grpSpPr>
          <a:xfrm>
            <a:off x="5424541" y="7339185"/>
            <a:ext cx="789798" cy="186590"/>
            <a:chOff x="0" y="0"/>
            <a:chExt cx="1477924" cy="349161"/>
          </a:xfrm>
        </p:grpSpPr>
        <p:sp>
          <p:nvSpPr>
            <p:cNvPr id="143" name="Freeform 143"/>
            <p:cNvSpPr/>
            <p:nvPr/>
          </p:nvSpPr>
          <p:spPr>
            <a:xfrm>
              <a:off x="0" y="0"/>
              <a:ext cx="1477899" cy="349123"/>
            </a:xfrm>
            <a:custGeom>
              <a:avLst/>
              <a:gdLst/>
              <a:ahLst/>
              <a:cxnLst/>
              <a:rect l="l" t="t" r="r" b="b"/>
              <a:pathLst>
                <a:path w="1477899" h="349123">
                  <a:moveTo>
                    <a:pt x="0" y="0"/>
                  </a:moveTo>
                  <a:lnTo>
                    <a:pt x="1477899" y="0"/>
                  </a:lnTo>
                  <a:lnTo>
                    <a:pt x="1477899" y="349123"/>
                  </a:lnTo>
                  <a:lnTo>
                    <a:pt x="0" y="349123"/>
                  </a:lnTo>
                  <a:lnTo>
                    <a:pt x="0" y="0"/>
                  </a:lnTo>
                  <a:close/>
                </a:path>
              </a:pathLst>
            </a:custGeom>
            <a:blipFill>
              <a:blip r:embed="rId10"/>
              <a:stretch>
                <a:fillRect r="-1" b="-10"/>
              </a:stretch>
            </a:blipFill>
          </p:spPr>
          <p:txBody>
            <a:bodyPr/>
            <a:lstStyle/>
            <a:p>
              <a:endParaRPr lang="en-US"/>
            </a:p>
          </p:txBody>
        </p:sp>
      </p:grpSp>
      <p:grpSp>
        <p:nvGrpSpPr>
          <p:cNvPr id="144" name="Group 144"/>
          <p:cNvGrpSpPr/>
          <p:nvPr/>
        </p:nvGrpSpPr>
        <p:grpSpPr>
          <a:xfrm>
            <a:off x="4326906" y="7990253"/>
            <a:ext cx="3318377" cy="972820"/>
            <a:chOff x="0" y="0"/>
            <a:chExt cx="4424502" cy="1297094"/>
          </a:xfrm>
        </p:grpSpPr>
        <p:grpSp>
          <p:nvGrpSpPr>
            <p:cNvPr id="145" name="Group 145"/>
            <p:cNvGrpSpPr/>
            <p:nvPr/>
          </p:nvGrpSpPr>
          <p:grpSpPr>
            <a:xfrm>
              <a:off x="0" y="0"/>
              <a:ext cx="1297094" cy="1297094"/>
              <a:chOff x="0" y="0"/>
              <a:chExt cx="812800" cy="812800"/>
            </a:xfrm>
          </p:grpSpPr>
          <p:sp>
            <p:nvSpPr>
              <p:cNvPr id="146" name="Freeform 146"/>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60"/>
                <a:stretch>
                  <a:fillRect l="-13761" r="-11259" b="-25021"/>
                </a:stretch>
              </a:blipFill>
            </p:spPr>
            <p:txBody>
              <a:bodyPr/>
              <a:lstStyle/>
              <a:p>
                <a:endParaRPr lang="en-US"/>
              </a:p>
            </p:txBody>
          </p:sp>
        </p:grpSp>
        <p:sp>
          <p:nvSpPr>
            <p:cNvPr id="147" name="TextBox 147"/>
            <p:cNvSpPr txBox="1"/>
            <p:nvPr/>
          </p:nvSpPr>
          <p:spPr>
            <a:xfrm>
              <a:off x="1467609" y="85662"/>
              <a:ext cx="2956893" cy="615186"/>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Ulysse Dorioz</a:t>
              </a:r>
            </a:p>
            <a:p>
              <a:pPr algn="l">
                <a:lnSpc>
                  <a:spcPts val="1271"/>
                </a:lnSpc>
              </a:pPr>
              <a:r>
                <a:rPr lang="en-US" sz="1059">
                  <a:solidFill>
                    <a:srgbClr val="A7A7A7"/>
                  </a:solidFill>
                  <a:latin typeface="Montserrat"/>
                  <a:ea typeface="Montserrat"/>
                  <a:cs typeface="Montserrat"/>
                  <a:sym typeface="Montserrat"/>
                </a:rPr>
                <a:t>Operations and Management System Director</a:t>
              </a:r>
            </a:p>
          </p:txBody>
        </p:sp>
      </p:grpSp>
      <p:sp>
        <p:nvSpPr>
          <p:cNvPr id="148" name="Freeform 148"/>
          <p:cNvSpPr/>
          <p:nvPr/>
        </p:nvSpPr>
        <p:spPr>
          <a:xfrm>
            <a:off x="5459243" y="8644539"/>
            <a:ext cx="608341" cy="139158"/>
          </a:xfrm>
          <a:custGeom>
            <a:avLst/>
            <a:gdLst/>
            <a:ahLst/>
            <a:cxnLst/>
            <a:rect l="l" t="t" r="r" b="b"/>
            <a:pathLst>
              <a:path w="608341" h="139158">
                <a:moveTo>
                  <a:pt x="0" y="0"/>
                </a:moveTo>
                <a:lnTo>
                  <a:pt x="608341" y="0"/>
                </a:lnTo>
                <a:lnTo>
                  <a:pt x="608341" y="139158"/>
                </a:lnTo>
                <a:lnTo>
                  <a:pt x="0" y="139158"/>
                </a:lnTo>
                <a:lnTo>
                  <a:pt x="0" y="0"/>
                </a:lnTo>
                <a:close/>
              </a:path>
            </a:pathLst>
          </a:custGeom>
          <a:blipFill>
            <a:blip r:embed="rId61"/>
            <a:stretch>
              <a:fillRect/>
            </a:stretch>
          </a:blipFill>
        </p:spPr>
        <p:txBody>
          <a:bodyPr/>
          <a:lstStyle/>
          <a:p>
            <a:endParaRPr lang="en-US"/>
          </a:p>
        </p:txBody>
      </p:sp>
      <p:grpSp>
        <p:nvGrpSpPr>
          <p:cNvPr id="149" name="Group 149"/>
          <p:cNvGrpSpPr/>
          <p:nvPr/>
        </p:nvGrpSpPr>
        <p:grpSpPr>
          <a:xfrm>
            <a:off x="832585" y="7990253"/>
            <a:ext cx="3318377" cy="972820"/>
            <a:chOff x="0" y="0"/>
            <a:chExt cx="4424502" cy="1297094"/>
          </a:xfrm>
        </p:grpSpPr>
        <p:grpSp>
          <p:nvGrpSpPr>
            <p:cNvPr id="150" name="Group 150"/>
            <p:cNvGrpSpPr/>
            <p:nvPr/>
          </p:nvGrpSpPr>
          <p:grpSpPr>
            <a:xfrm>
              <a:off x="0" y="0"/>
              <a:ext cx="1297094" cy="1297094"/>
              <a:chOff x="0" y="0"/>
              <a:chExt cx="812800" cy="812800"/>
            </a:xfrm>
          </p:grpSpPr>
          <p:sp>
            <p:nvSpPr>
              <p:cNvPr id="151" name="Freeform 151"/>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62"/>
                <a:stretch>
                  <a:fillRect l="-13761" r="-16889" b="-30651"/>
                </a:stretch>
              </a:blipFill>
            </p:spPr>
            <p:txBody>
              <a:bodyPr/>
              <a:lstStyle/>
              <a:p>
                <a:endParaRPr lang="en-US"/>
              </a:p>
            </p:txBody>
          </p:sp>
        </p:grpSp>
        <p:sp>
          <p:nvSpPr>
            <p:cNvPr id="152" name="TextBox 152"/>
            <p:cNvSpPr txBox="1"/>
            <p:nvPr/>
          </p:nvSpPr>
          <p:spPr>
            <a:xfrm>
              <a:off x="1467609" y="85662"/>
              <a:ext cx="2956893" cy="410124"/>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Guillaume Simon</a:t>
              </a:r>
            </a:p>
            <a:p>
              <a:pPr algn="l">
                <a:lnSpc>
                  <a:spcPts val="1271"/>
                </a:lnSpc>
              </a:pPr>
              <a:r>
                <a:rPr lang="en-US" sz="1059">
                  <a:solidFill>
                    <a:srgbClr val="A7A7A7"/>
                  </a:solidFill>
                  <a:latin typeface="Montserrat"/>
                  <a:ea typeface="Montserrat"/>
                  <a:cs typeface="Montserrat"/>
                  <a:sym typeface="Montserrat"/>
                </a:rPr>
                <a:t>Quality Director</a:t>
              </a:r>
            </a:p>
          </p:txBody>
        </p:sp>
      </p:grpSp>
      <p:grpSp>
        <p:nvGrpSpPr>
          <p:cNvPr id="153" name="Group 153"/>
          <p:cNvGrpSpPr/>
          <p:nvPr/>
        </p:nvGrpSpPr>
        <p:grpSpPr>
          <a:xfrm>
            <a:off x="14815190" y="6665968"/>
            <a:ext cx="2499351" cy="972820"/>
            <a:chOff x="0" y="0"/>
            <a:chExt cx="3332468" cy="1297094"/>
          </a:xfrm>
        </p:grpSpPr>
        <p:grpSp>
          <p:nvGrpSpPr>
            <p:cNvPr id="154" name="Group 154"/>
            <p:cNvGrpSpPr/>
            <p:nvPr/>
          </p:nvGrpSpPr>
          <p:grpSpPr>
            <a:xfrm>
              <a:off x="0" y="0"/>
              <a:ext cx="1297094" cy="1297094"/>
              <a:chOff x="0" y="0"/>
              <a:chExt cx="812800" cy="812800"/>
            </a:xfrm>
          </p:grpSpPr>
          <p:sp>
            <p:nvSpPr>
              <p:cNvPr id="155" name="Freeform 155"/>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63"/>
                <a:stretch>
                  <a:fillRect l="-5004" r="-10634" b="-15638"/>
                </a:stretch>
              </a:blipFill>
            </p:spPr>
            <p:txBody>
              <a:bodyPr/>
              <a:lstStyle/>
              <a:p>
                <a:endParaRPr lang="en-US"/>
              </a:p>
            </p:txBody>
          </p:sp>
        </p:grpSp>
        <p:sp>
          <p:nvSpPr>
            <p:cNvPr id="156" name="TextBox 156"/>
            <p:cNvSpPr txBox="1"/>
            <p:nvPr/>
          </p:nvSpPr>
          <p:spPr>
            <a:xfrm>
              <a:off x="1467609" y="85662"/>
              <a:ext cx="1864859" cy="615186"/>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Grégoire Daligault</a:t>
              </a:r>
            </a:p>
            <a:p>
              <a:pPr algn="l">
                <a:lnSpc>
                  <a:spcPts val="1271"/>
                </a:lnSpc>
              </a:pPr>
              <a:r>
                <a:rPr lang="en-US" sz="1059">
                  <a:solidFill>
                    <a:srgbClr val="A7A7A7"/>
                  </a:solidFill>
                  <a:latin typeface="Montserrat"/>
                  <a:ea typeface="Montserrat"/>
                  <a:cs typeface="Montserrat"/>
                  <a:sym typeface="Montserrat"/>
                </a:rPr>
                <a:t>Chief Financial Officer GF</a:t>
              </a:r>
            </a:p>
          </p:txBody>
        </p:sp>
      </p:grpSp>
      <p:sp>
        <p:nvSpPr>
          <p:cNvPr id="157" name="Freeform 157"/>
          <p:cNvSpPr/>
          <p:nvPr/>
        </p:nvSpPr>
        <p:spPr>
          <a:xfrm>
            <a:off x="15927832" y="7289077"/>
            <a:ext cx="488929" cy="190010"/>
          </a:xfrm>
          <a:custGeom>
            <a:avLst/>
            <a:gdLst/>
            <a:ahLst/>
            <a:cxnLst/>
            <a:rect l="l" t="t" r="r" b="b"/>
            <a:pathLst>
              <a:path w="488929" h="190010">
                <a:moveTo>
                  <a:pt x="0" y="0"/>
                </a:moveTo>
                <a:lnTo>
                  <a:pt x="488928" y="0"/>
                </a:lnTo>
                <a:lnTo>
                  <a:pt x="488928" y="190010"/>
                </a:lnTo>
                <a:lnTo>
                  <a:pt x="0" y="190010"/>
                </a:lnTo>
                <a:lnTo>
                  <a:pt x="0" y="0"/>
                </a:lnTo>
                <a:close/>
              </a:path>
            </a:pathLst>
          </a:custGeom>
          <a:blipFill>
            <a:blip r:embed="rId64"/>
            <a:stretch>
              <a:fillRect/>
            </a:stretch>
          </a:blipFill>
        </p:spPr>
        <p:txBody>
          <a:bodyPr/>
          <a:lstStyle/>
          <a:p>
            <a:endParaRPr lang="en-US"/>
          </a:p>
        </p:txBody>
      </p:sp>
      <p:sp>
        <p:nvSpPr>
          <p:cNvPr id="158" name="Freeform 158"/>
          <p:cNvSpPr/>
          <p:nvPr/>
        </p:nvSpPr>
        <p:spPr>
          <a:xfrm>
            <a:off x="16511626" y="7289077"/>
            <a:ext cx="318571" cy="168444"/>
          </a:xfrm>
          <a:custGeom>
            <a:avLst/>
            <a:gdLst/>
            <a:ahLst/>
            <a:cxnLst/>
            <a:rect l="l" t="t" r="r" b="b"/>
            <a:pathLst>
              <a:path w="318571" h="168444">
                <a:moveTo>
                  <a:pt x="0" y="0"/>
                </a:moveTo>
                <a:lnTo>
                  <a:pt x="318571" y="0"/>
                </a:lnTo>
                <a:lnTo>
                  <a:pt x="318571" y="168444"/>
                </a:lnTo>
                <a:lnTo>
                  <a:pt x="0" y="168444"/>
                </a:lnTo>
                <a:lnTo>
                  <a:pt x="0" y="0"/>
                </a:lnTo>
                <a:close/>
              </a:path>
            </a:pathLst>
          </a:custGeom>
          <a:blipFill>
            <a:blip r:embed="rId65"/>
            <a:stretch>
              <a:fillRect/>
            </a:stretch>
          </a:blipFill>
        </p:spPr>
        <p:txBody>
          <a:bodyPr/>
          <a:lstStyle/>
          <a:p>
            <a:endParaRPr lang="en-US"/>
          </a:p>
        </p:txBody>
      </p:sp>
      <p:sp>
        <p:nvSpPr>
          <p:cNvPr id="159" name="Freeform 159"/>
          <p:cNvSpPr/>
          <p:nvPr/>
        </p:nvSpPr>
        <p:spPr>
          <a:xfrm>
            <a:off x="12761346" y="6016920"/>
            <a:ext cx="311677" cy="311677"/>
          </a:xfrm>
          <a:custGeom>
            <a:avLst/>
            <a:gdLst/>
            <a:ahLst/>
            <a:cxnLst/>
            <a:rect l="l" t="t" r="r" b="b"/>
            <a:pathLst>
              <a:path w="311677" h="311677">
                <a:moveTo>
                  <a:pt x="0" y="0"/>
                </a:moveTo>
                <a:lnTo>
                  <a:pt x="311677" y="0"/>
                </a:lnTo>
                <a:lnTo>
                  <a:pt x="311677" y="311677"/>
                </a:lnTo>
                <a:lnTo>
                  <a:pt x="0" y="311677"/>
                </a:lnTo>
                <a:lnTo>
                  <a:pt x="0" y="0"/>
                </a:lnTo>
                <a:close/>
              </a:path>
            </a:pathLst>
          </a:custGeom>
          <a:blipFill>
            <a:blip r:embed="rId66"/>
            <a:stretch>
              <a:fillRect/>
            </a:stretch>
          </a:blipFill>
        </p:spPr>
        <p:txBody>
          <a:bodyPr/>
          <a:lstStyle/>
          <a:p>
            <a:endParaRPr lang="en-US"/>
          </a:p>
        </p:txBody>
      </p:sp>
      <p:sp>
        <p:nvSpPr>
          <p:cNvPr id="160" name="Freeform 160"/>
          <p:cNvSpPr/>
          <p:nvPr/>
        </p:nvSpPr>
        <p:spPr>
          <a:xfrm>
            <a:off x="13188370" y="6041579"/>
            <a:ext cx="431543" cy="262358"/>
          </a:xfrm>
          <a:custGeom>
            <a:avLst/>
            <a:gdLst/>
            <a:ahLst/>
            <a:cxnLst/>
            <a:rect l="l" t="t" r="r" b="b"/>
            <a:pathLst>
              <a:path w="431543" h="262358">
                <a:moveTo>
                  <a:pt x="0" y="0"/>
                </a:moveTo>
                <a:lnTo>
                  <a:pt x="431543" y="0"/>
                </a:lnTo>
                <a:lnTo>
                  <a:pt x="431543" y="262359"/>
                </a:lnTo>
                <a:lnTo>
                  <a:pt x="0" y="262359"/>
                </a:lnTo>
                <a:lnTo>
                  <a:pt x="0" y="0"/>
                </a:lnTo>
                <a:close/>
              </a:path>
            </a:pathLst>
          </a:custGeom>
          <a:blipFill>
            <a:blip r:embed="rId67"/>
            <a:stretch>
              <a:fillRect/>
            </a:stretch>
          </a:blipFill>
        </p:spPr>
        <p:txBody>
          <a:bodyPr/>
          <a:lstStyle/>
          <a:p>
            <a:endParaRPr lang="en-US"/>
          </a:p>
        </p:txBody>
      </p:sp>
      <p:sp>
        <p:nvSpPr>
          <p:cNvPr id="161" name="Freeform 161"/>
          <p:cNvSpPr/>
          <p:nvPr/>
        </p:nvSpPr>
        <p:spPr>
          <a:xfrm>
            <a:off x="1949092" y="8492260"/>
            <a:ext cx="482301" cy="221858"/>
          </a:xfrm>
          <a:custGeom>
            <a:avLst/>
            <a:gdLst/>
            <a:ahLst/>
            <a:cxnLst/>
            <a:rect l="l" t="t" r="r" b="b"/>
            <a:pathLst>
              <a:path w="482301" h="221858">
                <a:moveTo>
                  <a:pt x="0" y="0"/>
                </a:moveTo>
                <a:lnTo>
                  <a:pt x="482301" y="0"/>
                </a:lnTo>
                <a:lnTo>
                  <a:pt x="482301" y="221858"/>
                </a:lnTo>
                <a:lnTo>
                  <a:pt x="0" y="221858"/>
                </a:lnTo>
                <a:lnTo>
                  <a:pt x="0" y="0"/>
                </a:lnTo>
                <a:close/>
              </a:path>
            </a:pathLst>
          </a:custGeom>
          <a:blipFill>
            <a:blip r:embed="rId51"/>
            <a:stretch>
              <a:fillRect/>
            </a:stretch>
          </a:blipFill>
        </p:spPr>
        <p:txBody>
          <a:bodyPr/>
          <a:lstStyle/>
          <a:p>
            <a:endParaRPr lang="en-US"/>
          </a:p>
        </p:txBody>
      </p:sp>
      <p:grpSp>
        <p:nvGrpSpPr>
          <p:cNvPr id="162" name="Group 162"/>
          <p:cNvGrpSpPr/>
          <p:nvPr/>
        </p:nvGrpSpPr>
        <p:grpSpPr>
          <a:xfrm>
            <a:off x="8036478" y="6741967"/>
            <a:ext cx="2515100" cy="972820"/>
            <a:chOff x="0" y="0"/>
            <a:chExt cx="3353467" cy="1297094"/>
          </a:xfrm>
        </p:grpSpPr>
        <p:grpSp>
          <p:nvGrpSpPr>
            <p:cNvPr id="163" name="Group 163"/>
            <p:cNvGrpSpPr/>
            <p:nvPr/>
          </p:nvGrpSpPr>
          <p:grpSpPr>
            <a:xfrm>
              <a:off x="0" y="0"/>
              <a:ext cx="1297094" cy="1297094"/>
              <a:chOff x="0" y="0"/>
              <a:chExt cx="812800" cy="812800"/>
            </a:xfrm>
          </p:grpSpPr>
          <p:sp>
            <p:nvSpPr>
              <p:cNvPr id="164" name="Freeform 164"/>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68"/>
                <a:stretch>
                  <a:fillRect l="-11955" r="-13449" b="-25405"/>
                </a:stretch>
              </a:blipFill>
            </p:spPr>
            <p:txBody>
              <a:bodyPr/>
              <a:lstStyle/>
              <a:p>
                <a:endParaRPr lang="en-US"/>
              </a:p>
            </p:txBody>
          </p:sp>
        </p:grpSp>
        <p:sp>
          <p:nvSpPr>
            <p:cNvPr id="165" name="TextBox 165"/>
            <p:cNvSpPr txBox="1"/>
            <p:nvPr/>
          </p:nvSpPr>
          <p:spPr>
            <a:xfrm>
              <a:off x="1467609" y="85662"/>
              <a:ext cx="1885858" cy="410124"/>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Séréna Vaillendet</a:t>
              </a:r>
            </a:p>
            <a:p>
              <a:pPr algn="l">
                <a:lnSpc>
                  <a:spcPts val="1271"/>
                </a:lnSpc>
              </a:pPr>
              <a:r>
                <a:rPr lang="en-US" sz="1059">
                  <a:solidFill>
                    <a:srgbClr val="A7A7A7"/>
                  </a:solidFill>
                  <a:latin typeface="Montserrat"/>
                  <a:ea typeface="Montserrat"/>
                  <a:cs typeface="Montserrat"/>
                  <a:sym typeface="Montserrat"/>
                </a:rPr>
                <a:t>HR Director GF1</a:t>
              </a:r>
            </a:p>
          </p:txBody>
        </p:sp>
      </p:grpSp>
      <p:grpSp>
        <p:nvGrpSpPr>
          <p:cNvPr id="166" name="Group 166"/>
          <p:cNvGrpSpPr/>
          <p:nvPr/>
        </p:nvGrpSpPr>
        <p:grpSpPr>
          <a:xfrm>
            <a:off x="11625117" y="6741967"/>
            <a:ext cx="2515100" cy="972820"/>
            <a:chOff x="0" y="0"/>
            <a:chExt cx="3353467" cy="1297094"/>
          </a:xfrm>
        </p:grpSpPr>
        <p:grpSp>
          <p:nvGrpSpPr>
            <p:cNvPr id="167" name="Group 167"/>
            <p:cNvGrpSpPr/>
            <p:nvPr/>
          </p:nvGrpSpPr>
          <p:grpSpPr>
            <a:xfrm>
              <a:off x="0" y="0"/>
              <a:ext cx="1297094" cy="1297094"/>
              <a:chOff x="0" y="0"/>
              <a:chExt cx="812800" cy="812800"/>
            </a:xfrm>
          </p:grpSpPr>
          <p:sp>
            <p:nvSpPr>
              <p:cNvPr id="168" name="Freeform 168"/>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69"/>
                <a:stretch>
                  <a:fillRect l="-9418" r="-8966" b="-18385"/>
                </a:stretch>
              </a:blipFill>
            </p:spPr>
            <p:txBody>
              <a:bodyPr/>
              <a:lstStyle/>
              <a:p>
                <a:endParaRPr lang="en-US"/>
              </a:p>
            </p:txBody>
          </p:sp>
        </p:grpSp>
        <p:sp>
          <p:nvSpPr>
            <p:cNvPr id="169" name="TextBox 169"/>
            <p:cNvSpPr txBox="1"/>
            <p:nvPr/>
          </p:nvSpPr>
          <p:spPr>
            <a:xfrm>
              <a:off x="1467609" y="85662"/>
              <a:ext cx="1885858" cy="820248"/>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Frédérique Vivier </a:t>
              </a:r>
            </a:p>
            <a:p>
              <a:pPr algn="l">
                <a:lnSpc>
                  <a:spcPts val="1271"/>
                </a:lnSpc>
              </a:pPr>
              <a:r>
                <a:rPr lang="en-US" sz="1059">
                  <a:solidFill>
                    <a:srgbClr val="A7A7A7"/>
                  </a:solidFill>
                  <a:latin typeface="Montserrat"/>
                  <a:ea typeface="Montserrat"/>
                  <a:cs typeface="Montserrat"/>
                  <a:sym typeface="Montserrat"/>
                </a:rPr>
                <a:t>Group Employee Relations and VIC HR Director</a:t>
              </a:r>
            </a:p>
          </p:txBody>
        </p:sp>
      </p:grpSp>
      <p:grpSp>
        <p:nvGrpSpPr>
          <p:cNvPr id="170" name="Group 170"/>
          <p:cNvGrpSpPr/>
          <p:nvPr/>
        </p:nvGrpSpPr>
        <p:grpSpPr>
          <a:xfrm>
            <a:off x="192894" y="9064875"/>
            <a:ext cx="17143964" cy="242469"/>
            <a:chOff x="0" y="0"/>
            <a:chExt cx="23466501" cy="331889"/>
          </a:xfrm>
        </p:grpSpPr>
        <p:sp>
          <p:nvSpPr>
            <p:cNvPr id="171" name="Freeform 171" descr="Timeline  Description automatically generated"/>
            <p:cNvSpPr/>
            <p:nvPr/>
          </p:nvSpPr>
          <p:spPr>
            <a:xfrm>
              <a:off x="0" y="0"/>
              <a:ext cx="23466552" cy="331851"/>
            </a:xfrm>
            <a:custGeom>
              <a:avLst/>
              <a:gdLst/>
              <a:ahLst/>
              <a:cxnLst/>
              <a:rect l="l" t="t" r="r" b="b"/>
              <a:pathLst>
                <a:path w="23466552" h="331851">
                  <a:moveTo>
                    <a:pt x="0" y="0"/>
                  </a:moveTo>
                  <a:lnTo>
                    <a:pt x="23466552" y="0"/>
                  </a:lnTo>
                  <a:lnTo>
                    <a:pt x="23466552" y="331851"/>
                  </a:lnTo>
                  <a:lnTo>
                    <a:pt x="0" y="331851"/>
                  </a:lnTo>
                  <a:lnTo>
                    <a:pt x="0" y="0"/>
                  </a:lnTo>
                  <a:close/>
                </a:path>
              </a:pathLst>
            </a:custGeom>
            <a:blipFill>
              <a:blip r:embed="rId70"/>
              <a:stretch>
                <a:fillRect l="17" t="-1738928" r="-845" b="3490"/>
              </a:stretch>
            </a:blipFill>
          </p:spPr>
          <p:txBody>
            <a:bodyPr/>
            <a:lstStyle/>
            <a:p>
              <a:endParaRPr lang="en-US"/>
            </a:p>
          </p:txBody>
        </p:sp>
      </p:grpSp>
      <p:grpSp>
        <p:nvGrpSpPr>
          <p:cNvPr id="172" name="Group 172"/>
          <p:cNvGrpSpPr/>
          <p:nvPr/>
        </p:nvGrpSpPr>
        <p:grpSpPr>
          <a:xfrm>
            <a:off x="17817894" y="8434378"/>
            <a:ext cx="4762" cy="983294"/>
            <a:chOff x="0" y="0"/>
            <a:chExt cx="6350" cy="1311059"/>
          </a:xfrm>
        </p:grpSpPr>
        <p:sp>
          <p:nvSpPr>
            <p:cNvPr id="173" name="Freeform 173"/>
            <p:cNvSpPr/>
            <p:nvPr/>
          </p:nvSpPr>
          <p:spPr>
            <a:xfrm>
              <a:off x="0" y="3175"/>
              <a:ext cx="6350" cy="1304671"/>
            </a:xfrm>
            <a:custGeom>
              <a:avLst/>
              <a:gdLst/>
              <a:ahLst/>
              <a:cxnLst/>
              <a:rect l="l" t="t" r="r" b="b"/>
              <a:pathLst>
                <a:path w="6350" h="1304671">
                  <a:moveTo>
                    <a:pt x="6350" y="0"/>
                  </a:moveTo>
                  <a:lnTo>
                    <a:pt x="6350" y="1304671"/>
                  </a:lnTo>
                  <a:lnTo>
                    <a:pt x="0" y="1304671"/>
                  </a:lnTo>
                  <a:lnTo>
                    <a:pt x="0" y="0"/>
                  </a:lnTo>
                  <a:close/>
                </a:path>
              </a:pathLst>
            </a:custGeom>
            <a:solidFill>
              <a:srgbClr val="D5D5D5"/>
            </a:solidFill>
          </p:spPr>
          <p:txBody>
            <a:bodyPr/>
            <a:lstStyle/>
            <a:p>
              <a:endParaRPr lang="en-US"/>
            </a:p>
          </p:txBody>
        </p:sp>
      </p:grpSp>
      <p:grpSp>
        <p:nvGrpSpPr>
          <p:cNvPr id="174" name="Group 174"/>
          <p:cNvGrpSpPr/>
          <p:nvPr/>
        </p:nvGrpSpPr>
        <p:grpSpPr>
          <a:xfrm>
            <a:off x="17590303" y="9425530"/>
            <a:ext cx="507216" cy="526390"/>
            <a:chOff x="0" y="0"/>
            <a:chExt cx="676288" cy="701853"/>
          </a:xfrm>
        </p:grpSpPr>
        <p:sp>
          <p:nvSpPr>
            <p:cNvPr id="175" name="Freeform 175" descr="Image"/>
            <p:cNvSpPr/>
            <p:nvPr/>
          </p:nvSpPr>
          <p:spPr>
            <a:xfrm>
              <a:off x="0" y="0"/>
              <a:ext cx="676275" cy="701802"/>
            </a:xfrm>
            <a:custGeom>
              <a:avLst/>
              <a:gdLst/>
              <a:ahLst/>
              <a:cxnLst/>
              <a:rect l="l" t="t" r="r" b="b"/>
              <a:pathLst>
                <a:path w="676275" h="701802">
                  <a:moveTo>
                    <a:pt x="0" y="0"/>
                  </a:moveTo>
                  <a:lnTo>
                    <a:pt x="676275" y="0"/>
                  </a:lnTo>
                  <a:lnTo>
                    <a:pt x="676275" y="701802"/>
                  </a:lnTo>
                  <a:lnTo>
                    <a:pt x="0" y="701802"/>
                  </a:lnTo>
                  <a:lnTo>
                    <a:pt x="0" y="0"/>
                  </a:lnTo>
                  <a:close/>
                </a:path>
              </a:pathLst>
            </a:custGeom>
            <a:blipFill>
              <a:blip r:embed="rId71">
                <a:alphaModFix amt="19155"/>
              </a:blip>
              <a:stretch>
                <a:fillRect r="-16754" b="-7"/>
              </a:stretch>
            </a:blipFill>
          </p:spPr>
          <p:txBody>
            <a:bodyPr/>
            <a:lstStyle/>
            <a:p>
              <a:endParaRPr lang="en-US"/>
            </a:p>
          </p:txBody>
        </p:sp>
      </p:grpSp>
      <p:sp>
        <p:nvSpPr>
          <p:cNvPr id="182" name="Freeform 182"/>
          <p:cNvSpPr/>
          <p:nvPr/>
        </p:nvSpPr>
        <p:spPr>
          <a:xfrm>
            <a:off x="9193486" y="7214014"/>
            <a:ext cx="415002" cy="207501"/>
          </a:xfrm>
          <a:custGeom>
            <a:avLst/>
            <a:gdLst/>
            <a:ahLst/>
            <a:cxnLst/>
            <a:rect l="l" t="t" r="r" b="b"/>
            <a:pathLst>
              <a:path w="415002" h="207501">
                <a:moveTo>
                  <a:pt x="0" y="0"/>
                </a:moveTo>
                <a:lnTo>
                  <a:pt x="415002" y="0"/>
                </a:lnTo>
                <a:lnTo>
                  <a:pt x="415002" y="207501"/>
                </a:lnTo>
                <a:lnTo>
                  <a:pt x="0" y="207501"/>
                </a:lnTo>
                <a:lnTo>
                  <a:pt x="0" y="0"/>
                </a:lnTo>
                <a:close/>
              </a:path>
            </a:pathLst>
          </a:custGeom>
          <a:blipFill>
            <a:blip r:embed="rId72"/>
            <a:stretch>
              <a:fillRect/>
            </a:stretch>
          </a:blipFill>
        </p:spPr>
        <p:txBody>
          <a:bodyPr/>
          <a:lstStyle/>
          <a:p>
            <a:endParaRPr lang="en-US"/>
          </a:p>
        </p:txBody>
      </p:sp>
      <p:sp>
        <p:nvSpPr>
          <p:cNvPr id="183" name="Freeform 183"/>
          <p:cNvSpPr/>
          <p:nvPr/>
        </p:nvSpPr>
        <p:spPr>
          <a:xfrm>
            <a:off x="12795041" y="7507961"/>
            <a:ext cx="447720" cy="151106"/>
          </a:xfrm>
          <a:custGeom>
            <a:avLst/>
            <a:gdLst/>
            <a:ahLst/>
            <a:cxnLst/>
            <a:rect l="l" t="t" r="r" b="b"/>
            <a:pathLst>
              <a:path w="447720" h="151106">
                <a:moveTo>
                  <a:pt x="0" y="0"/>
                </a:moveTo>
                <a:lnTo>
                  <a:pt x="447720" y="0"/>
                </a:lnTo>
                <a:lnTo>
                  <a:pt x="447720" y="151106"/>
                </a:lnTo>
                <a:lnTo>
                  <a:pt x="0" y="151106"/>
                </a:lnTo>
                <a:lnTo>
                  <a:pt x="0" y="0"/>
                </a:lnTo>
                <a:close/>
              </a:path>
            </a:pathLst>
          </a:custGeom>
          <a:blipFill>
            <a:blip r:embed="rId73"/>
            <a:stretch>
              <a:fillRect/>
            </a:stretch>
          </a:blipFill>
        </p:spPr>
        <p:txBody>
          <a:bodyPr/>
          <a:lstStyle/>
          <a:p>
            <a:endParaRPr lang="en-US"/>
          </a:p>
        </p:txBody>
      </p:sp>
      <p:sp>
        <p:nvSpPr>
          <p:cNvPr id="184" name="Freeform 184"/>
          <p:cNvSpPr/>
          <p:nvPr/>
        </p:nvSpPr>
        <p:spPr>
          <a:xfrm>
            <a:off x="13360403" y="7480855"/>
            <a:ext cx="451237" cy="157933"/>
          </a:xfrm>
          <a:custGeom>
            <a:avLst/>
            <a:gdLst/>
            <a:ahLst/>
            <a:cxnLst/>
            <a:rect l="l" t="t" r="r" b="b"/>
            <a:pathLst>
              <a:path w="451237" h="157933">
                <a:moveTo>
                  <a:pt x="0" y="0"/>
                </a:moveTo>
                <a:lnTo>
                  <a:pt x="451237" y="0"/>
                </a:lnTo>
                <a:lnTo>
                  <a:pt x="451237" y="157933"/>
                </a:lnTo>
                <a:lnTo>
                  <a:pt x="0" y="157933"/>
                </a:lnTo>
                <a:lnTo>
                  <a:pt x="0" y="0"/>
                </a:lnTo>
                <a:close/>
              </a:path>
            </a:pathLst>
          </a:custGeom>
          <a:blipFill>
            <a:blip r:embed="rId74"/>
            <a:stretch>
              <a:fillRect/>
            </a:stretch>
          </a:blipFill>
        </p:spPr>
        <p:txBody>
          <a:bodyPr/>
          <a:lstStyle/>
          <a:p>
            <a:endParaRPr lang="en-US"/>
          </a:p>
        </p:txBody>
      </p:sp>
      <p:sp>
        <p:nvSpPr>
          <p:cNvPr id="185" name="TextBox 185"/>
          <p:cNvSpPr txBox="1"/>
          <p:nvPr/>
        </p:nvSpPr>
        <p:spPr>
          <a:xfrm rot="16198980">
            <a:off x="16127326" y="6362414"/>
            <a:ext cx="3380194" cy="238125"/>
          </a:xfrm>
          <a:prstGeom prst="rect">
            <a:avLst/>
          </a:prstGeom>
        </p:spPr>
        <p:txBody>
          <a:bodyPr lIns="0" tIns="0" rIns="0" bIns="0" rtlCol="0" anchor="t">
            <a:spAutoFit/>
          </a:bodyPr>
          <a:lstStyle/>
          <a:p>
            <a:pPr>
              <a:lnSpc>
                <a:spcPts val="1800"/>
              </a:lnSpc>
            </a:pPr>
            <a:r>
              <a:rPr lang="en-US" sz="1500">
                <a:solidFill>
                  <a:srgbClr val="D5D5D5"/>
                </a:solidFill>
                <a:latin typeface="Montserrat"/>
                <a:ea typeface="Montserrat"/>
                <a:cs typeface="Montserrat"/>
                <a:sym typeface="Montserrat"/>
              </a:rPr>
              <a:t>THE TEAM</a:t>
            </a:r>
          </a:p>
        </p:txBody>
      </p:sp>
      <p:sp>
        <p:nvSpPr>
          <p:cNvPr id="186" name="TextBox 186"/>
          <p:cNvSpPr txBox="1"/>
          <p:nvPr/>
        </p:nvSpPr>
        <p:spPr>
          <a:xfrm>
            <a:off x="5364685" y="1738393"/>
            <a:ext cx="2090594" cy="350348"/>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Christophe Mille </a:t>
            </a:r>
            <a:r>
              <a:rPr lang="en-US" sz="1059">
                <a:solidFill>
                  <a:srgbClr val="A7A7A7"/>
                </a:solidFill>
                <a:latin typeface="Montserrat Light"/>
                <a:ea typeface="Montserrat Light"/>
                <a:cs typeface="Montserrat Light"/>
                <a:sym typeface="Montserrat Light"/>
              </a:rPr>
              <a:t>Co-founder, Executive Technology Advisor</a:t>
            </a:r>
          </a:p>
        </p:txBody>
      </p:sp>
      <p:sp>
        <p:nvSpPr>
          <p:cNvPr id="187" name="TextBox 187"/>
          <p:cNvSpPr txBox="1"/>
          <p:nvPr/>
        </p:nvSpPr>
        <p:spPr>
          <a:xfrm>
            <a:off x="9144445" y="2974633"/>
            <a:ext cx="1523527" cy="459615"/>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Gery Bonduelle </a:t>
            </a:r>
          </a:p>
          <a:p>
            <a:pPr algn="l">
              <a:lnSpc>
                <a:spcPts val="1285"/>
              </a:lnSpc>
            </a:pPr>
            <a:r>
              <a:rPr lang="en-US" sz="1059" spc="-15">
                <a:solidFill>
                  <a:srgbClr val="A7A7A7"/>
                </a:solidFill>
                <a:latin typeface="Montserrat Light"/>
                <a:ea typeface="Montserrat Light"/>
                <a:cs typeface="Montserrat Light"/>
                <a:sym typeface="Montserrat Light"/>
              </a:rPr>
              <a:t>Chief of Business Development</a:t>
            </a:r>
          </a:p>
        </p:txBody>
      </p:sp>
      <p:sp>
        <p:nvSpPr>
          <p:cNvPr id="188" name="TextBox 188"/>
          <p:cNvSpPr txBox="1"/>
          <p:nvPr/>
        </p:nvSpPr>
        <p:spPr>
          <a:xfrm>
            <a:off x="1888625" y="1767229"/>
            <a:ext cx="1287276" cy="350348"/>
          </a:xfrm>
          <a:prstGeom prst="rect">
            <a:avLst/>
          </a:prstGeom>
        </p:spPr>
        <p:txBody>
          <a:bodyPr lIns="0" tIns="0" rIns="0" bIns="0" rtlCol="0" anchor="t">
            <a:spAutoFit/>
          </a:bodyPr>
          <a:lstStyle/>
          <a:p>
            <a:pPr algn="l">
              <a:lnSpc>
                <a:spcPts val="1285"/>
              </a:lnSpc>
            </a:pPr>
            <a:r>
              <a:rPr lang="en-US" sz="1059" spc="-37">
                <a:solidFill>
                  <a:srgbClr val="000000"/>
                </a:solidFill>
                <a:latin typeface="Montserrat Light"/>
                <a:ea typeface="Montserrat Light"/>
                <a:cs typeface="Montserrat Light"/>
                <a:sym typeface="Montserrat Light"/>
              </a:rPr>
              <a:t>Benoît Lemaignan </a:t>
            </a:r>
            <a:r>
              <a:rPr lang="en-US" sz="1059" spc="-37">
                <a:solidFill>
                  <a:srgbClr val="A7A7A7"/>
                </a:solidFill>
                <a:latin typeface="Montserrat Light"/>
                <a:ea typeface="Montserrat Light"/>
                <a:cs typeface="Montserrat Light"/>
                <a:sym typeface="Montserrat Light"/>
              </a:rPr>
              <a:t>Co-founder, Chief Executive Officer</a:t>
            </a:r>
          </a:p>
        </p:txBody>
      </p:sp>
      <p:sp>
        <p:nvSpPr>
          <p:cNvPr id="189" name="TextBox 189"/>
          <p:cNvSpPr txBox="1"/>
          <p:nvPr/>
        </p:nvSpPr>
        <p:spPr>
          <a:xfrm>
            <a:off x="15927832" y="2987460"/>
            <a:ext cx="1287276" cy="515064"/>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Enzo Ribeiro</a:t>
            </a:r>
          </a:p>
          <a:p>
            <a:pPr algn="l">
              <a:lnSpc>
                <a:spcPts val="1285"/>
              </a:lnSpc>
            </a:pPr>
            <a:r>
              <a:rPr lang="en-US" sz="1059">
                <a:solidFill>
                  <a:srgbClr val="A7A7A7"/>
                </a:solidFill>
                <a:latin typeface="Montserrat Light"/>
                <a:ea typeface="Montserrat Light"/>
                <a:cs typeface="Montserrat Light"/>
                <a:sym typeface="Montserrat Light"/>
              </a:rPr>
              <a:t>Chief of Staff &amp; Head of Financing</a:t>
            </a:r>
          </a:p>
        </p:txBody>
      </p:sp>
      <p:sp>
        <p:nvSpPr>
          <p:cNvPr id="190" name="TextBox 190"/>
          <p:cNvSpPr txBox="1"/>
          <p:nvPr/>
        </p:nvSpPr>
        <p:spPr>
          <a:xfrm>
            <a:off x="692279" y="237201"/>
            <a:ext cx="17005580" cy="774058"/>
          </a:xfrm>
          <a:prstGeom prst="rect">
            <a:avLst/>
          </a:prstGeom>
        </p:spPr>
        <p:txBody>
          <a:bodyPr wrap="square" lIns="0" tIns="0" rIns="0" bIns="0" rtlCol="0" anchor="t">
            <a:spAutoFit/>
          </a:bodyPr>
          <a:lstStyle/>
          <a:p>
            <a:pPr>
              <a:lnSpc>
                <a:spcPts val="6480"/>
              </a:lnSpc>
            </a:pPr>
            <a:r>
              <a:rPr lang="en-US" sz="4700" b="1">
                <a:solidFill>
                  <a:srgbClr val="047E6F"/>
                </a:solidFill>
                <a:latin typeface="Montserrat Bold"/>
                <a:ea typeface="Montserrat Bold"/>
                <a:cs typeface="Montserrat Bold"/>
                <a:sym typeface="Montserrat Bold"/>
              </a:rPr>
              <a:t>A HIGHLY EXPERIENCED TEAM</a:t>
            </a:r>
          </a:p>
        </p:txBody>
      </p:sp>
      <p:sp>
        <p:nvSpPr>
          <p:cNvPr id="191" name="TextBox 191"/>
          <p:cNvSpPr txBox="1"/>
          <p:nvPr/>
        </p:nvSpPr>
        <p:spPr>
          <a:xfrm>
            <a:off x="15853130" y="1813657"/>
            <a:ext cx="1483728" cy="459627"/>
          </a:xfrm>
          <a:prstGeom prst="rect">
            <a:avLst/>
          </a:prstGeom>
        </p:spPr>
        <p:txBody>
          <a:bodyPr lIns="0" tIns="0" rIns="0" bIns="0" rtlCol="0" anchor="t">
            <a:spAutoFit/>
          </a:bodyPr>
          <a:lstStyle/>
          <a:p>
            <a:pPr algn="l">
              <a:lnSpc>
                <a:spcPts val="1285"/>
              </a:lnSpc>
            </a:pPr>
            <a:r>
              <a:rPr lang="en-US" sz="1059" spc="-37">
                <a:solidFill>
                  <a:srgbClr val="000000"/>
                </a:solidFill>
                <a:latin typeface="Montserrat Light"/>
                <a:ea typeface="Montserrat Light"/>
                <a:cs typeface="Montserrat Light"/>
                <a:sym typeface="Montserrat Light"/>
              </a:rPr>
              <a:t>Bruno Delobel</a:t>
            </a:r>
          </a:p>
          <a:p>
            <a:pPr algn="l">
              <a:lnSpc>
                <a:spcPts val="1285"/>
              </a:lnSpc>
            </a:pPr>
            <a:r>
              <a:rPr lang="en-US" sz="1059" spc="-37">
                <a:solidFill>
                  <a:srgbClr val="A7A7A7"/>
                </a:solidFill>
                <a:latin typeface="Montserrat Light"/>
                <a:ea typeface="Montserrat Light"/>
                <a:cs typeface="Montserrat Light"/>
                <a:sym typeface="Montserrat Light"/>
              </a:rPr>
              <a:t>Chief Technology Officer</a:t>
            </a:r>
          </a:p>
        </p:txBody>
      </p:sp>
      <p:sp>
        <p:nvSpPr>
          <p:cNvPr id="192" name="TextBox 192"/>
          <p:cNvSpPr txBox="1"/>
          <p:nvPr/>
        </p:nvSpPr>
        <p:spPr>
          <a:xfrm>
            <a:off x="15887780" y="5491000"/>
            <a:ext cx="1287276" cy="305818"/>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Aline Spiraers</a:t>
            </a:r>
          </a:p>
          <a:p>
            <a:pPr algn="l">
              <a:lnSpc>
                <a:spcPts val="1285"/>
              </a:lnSpc>
            </a:pPr>
            <a:r>
              <a:rPr lang="en-US" sz="1059">
                <a:solidFill>
                  <a:srgbClr val="A7A7A7"/>
                </a:solidFill>
                <a:latin typeface="Montserrat Light"/>
                <a:ea typeface="Montserrat Light"/>
                <a:cs typeface="Montserrat Light"/>
                <a:sym typeface="Montserrat Light"/>
              </a:rPr>
              <a:t>PMO Director GF</a:t>
            </a:r>
          </a:p>
        </p:txBody>
      </p:sp>
      <p:sp>
        <p:nvSpPr>
          <p:cNvPr id="193" name="TextBox 193"/>
          <p:cNvSpPr txBox="1"/>
          <p:nvPr/>
        </p:nvSpPr>
        <p:spPr>
          <a:xfrm>
            <a:off x="5432466" y="4335816"/>
            <a:ext cx="1287276" cy="305818"/>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Boris Matthiss</a:t>
            </a:r>
          </a:p>
          <a:p>
            <a:pPr algn="l">
              <a:lnSpc>
                <a:spcPts val="1285"/>
              </a:lnSpc>
            </a:pPr>
            <a:r>
              <a:rPr lang="en-US" sz="1059">
                <a:solidFill>
                  <a:srgbClr val="A7A7A7"/>
                </a:solidFill>
                <a:latin typeface="Montserrat Light"/>
                <a:ea typeface="Montserrat Light"/>
                <a:cs typeface="Montserrat Light"/>
                <a:sym typeface="Montserrat Light"/>
              </a:rPr>
              <a:t>GF Plant Director</a:t>
            </a:r>
          </a:p>
        </p:txBody>
      </p:sp>
      <p:sp>
        <p:nvSpPr>
          <p:cNvPr id="194" name="TextBox 194"/>
          <p:cNvSpPr txBox="1"/>
          <p:nvPr/>
        </p:nvSpPr>
        <p:spPr>
          <a:xfrm>
            <a:off x="9147023" y="4278056"/>
            <a:ext cx="1287276" cy="305818"/>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Camille Squire</a:t>
            </a:r>
          </a:p>
          <a:p>
            <a:pPr algn="l">
              <a:lnSpc>
                <a:spcPts val="1285"/>
              </a:lnSpc>
            </a:pPr>
            <a:r>
              <a:rPr lang="en-US" sz="1059">
                <a:solidFill>
                  <a:srgbClr val="A7A7A7"/>
                </a:solidFill>
                <a:latin typeface="Montserrat Light"/>
                <a:ea typeface="Montserrat Light"/>
                <a:cs typeface="Montserrat Light"/>
                <a:sym typeface="Montserrat Light"/>
              </a:rPr>
              <a:t>Head of Legal</a:t>
            </a:r>
          </a:p>
        </p:txBody>
      </p:sp>
      <p:sp>
        <p:nvSpPr>
          <p:cNvPr id="195" name="TextBox 195"/>
          <p:cNvSpPr txBox="1"/>
          <p:nvPr/>
        </p:nvSpPr>
        <p:spPr>
          <a:xfrm>
            <a:off x="12754886" y="4274474"/>
            <a:ext cx="1713256" cy="459615"/>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Florence Melin</a:t>
            </a:r>
          </a:p>
          <a:p>
            <a:pPr algn="l">
              <a:lnSpc>
                <a:spcPts val="1285"/>
              </a:lnSpc>
            </a:pPr>
            <a:r>
              <a:rPr lang="en-US" sz="1059">
                <a:solidFill>
                  <a:srgbClr val="A7A7A7"/>
                </a:solidFill>
                <a:latin typeface="Montserrat Light"/>
                <a:ea typeface="Montserrat Light"/>
                <a:cs typeface="Montserrat Light"/>
                <a:sym typeface="Montserrat Light"/>
              </a:rPr>
              <a:t>Head of communication &amp; Public affairs</a:t>
            </a:r>
          </a:p>
        </p:txBody>
      </p:sp>
      <p:sp>
        <p:nvSpPr>
          <p:cNvPr id="196" name="TextBox 196"/>
          <p:cNvSpPr txBox="1"/>
          <p:nvPr/>
        </p:nvSpPr>
        <p:spPr>
          <a:xfrm>
            <a:off x="15887780" y="4274474"/>
            <a:ext cx="1676744" cy="459615"/>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Sam Kim</a:t>
            </a:r>
          </a:p>
          <a:p>
            <a:pPr algn="l">
              <a:lnSpc>
                <a:spcPts val="1285"/>
              </a:lnSpc>
            </a:pPr>
            <a:r>
              <a:rPr lang="en-US" sz="1059">
                <a:solidFill>
                  <a:srgbClr val="A7A7A7"/>
                </a:solidFill>
                <a:latin typeface="Montserrat Light"/>
                <a:ea typeface="Montserrat Light"/>
                <a:cs typeface="Montserrat Light"/>
                <a:sym typeface="Montserrat Light"/>
              </a:rPr>
              <a:t>Senior Vice President,</a:t>
            </a:r>
          </a:p>
          <a:p>
            <a:pPr algn="l">
              <a:lnSpc>
                <a:spcPts val="1285"/>
              </a:lnSpc>
            </a:pPr>
            <a:r>
              <a:rPr lang="en-US" sz="1059">
                <a:solidFill>
                  <a:srgbClr val="A7A7A7"/>
                </a:solidFill>
                <a:latin typeface="Montserrat Light"/>
                <a:ea typeface="Montserrat Light"/>
                <a:cs typeface="Montserrat Light"/>
                <a:sym typeface="Montserrat Light"/>
              </a:rPr>
              <a:t>Manufacturing</a:t>
            </a:r>
          </a:p>
        </p:txBody>
      </p:sp>
      <p:sp>
        <p:nvSpPr>
          <p:cNvPr id="197" name="TextBox 197"/>
          <p:cNvSpPr txBox="1"/>
          <p:nvPr/>
        </p:nvSpPr>
        <p:spPr>
          <a:xfrm>
            <a:off x="1964194" y="5578073"/>
            <a:ext cx="1676744" cy="305818"/>
          </a:xfrm>
          <a:prstGeom prst="rect">
            <a:avLst/>
          </a:prstGeom>
        </p:spPr>
        <p:txBody>
          <a:bodyPr lIns="0" tIns="0" rIns="0" bIns="0" rtlCol="0" anchor="t">
            <a:spAutoFit/>
          </a:bodyPr>
          <a:lstStyle/>
          <a:p>
            <a:pPr algn="l">
              <a:lnSpc>
                <a:spcPts val="1285"/>
              </a:lnSpc>
            </a:pPr>
            <a:r>
              <a:rPr lang="en-US" sz="1059">
                <a:solidFill>
                  <a:srgbClr val="000000"/>
                </a:solidFill>
                <a:latin typeface="Montserrat Light"/>
                <a:ea typeface="Montserrat Light"/>
                <a:cs typeface="Montserrat Light"/>
                <a:sym typeface="Montserrat Light"/>
              </a:rPr>
              <a:t>Luiz Benacchio</a:t>
            </a:r>
          </a:p>
          <a:p>
            <a:pPr algn="l">
              <a:lnSpc>
                <a:spcPts val="1285"/>
              </a:lnSpc>
            </a:pPr>
            <a:r>
              <a:rPr lang="en-US" sz="1059">
                <a:solidFill>
                  <a:srgbClr val="A7A7A7"/>
                </a:solidFill>
                <a:latin typeface="Montserrat"/>
                <a:ea typeface="Montserrat"/>
                <a:cs typeface="Montserrat"/>
                <a:sym typeface="Montserrat"/>
              </a:rPr>
              <a:t>VIC Operations Director</a:t>
            </a:r>
          </a:p>
        </p:txBody>
      </p:sp>
      <p:sp>
        <p:nvSpPr>
          <p:cNvPr id="198" name="TextBox 198"/>
          <p:cNvSpPr txBox="1"/>
          <p:nvPr/>
        </p:nvSpPr>
        <p:spPr>
          <a:xfrm>
            <a:off x="5432466" y="5555322"/>
            <a:ext cx="1287276" cy="459627"/>
          </a:xfrm>
          <a:prstGeom prst="rect">
            <a:avLst/>
          </a:prstGeom>
        </p:spPr>
        <p:txBody>
          <a:bodyPr lIns="0" tIns="0" rIns="0" bIns="0" rtlCol="0" anchor="t">
            <a:spAutoFit/>
          </a:bodyPr>
          <a:lstStyle/>
          <a:p>
            <a:pPr algn="l">
              <a:lnSpc>
                <a:spcPts val="1285"/>
              </a:lnSpc>
            </a:pPr>
            <a:r>
              <a:rPr lang="en-US" sz="1059">
                <a:solidFill>
                  <a:srgbClr val="000000"/>
                </a:solidFill>
                <a:latin typeface="Montserrat"/>
                <a:ea typeface="Montserrat"/>
                <a:cs typeface="Montserrat"/>
                <a:sym typeface="Montserrat"/>
              </a:rPr>
              <a:t>Olivier Cormier</a:t>
            </a:r>
          </a:p>
          <a:p>
            <a:pPr algn="l">
              <a:lnSpc>
                <a:spcPts val="1285"/>
              </a:lnSpc>
            </a:pPr>
            <a:r>
              <a:rPr lang="en-US" sz="1059">
                <a:solidFill>
                  <a:srgbClr val="A7A7A7"/>
                </a:solidFill>
                <a:latin typeface="Montserrat"/>
                <a:ea typeface="Montserrat"/>
                <a:cs typeface="Montserrat"/>
                <a:sym typeface="Montserrat"/>
              </a:rPr>
              <a:t>Operations Readiness Director</a:t>
            </a:r>
          </a:p>
        </p:txBody>
      </p:sp>
      <p:sp>
        <p:nvSpPr>
          <p:cNvPr id="199" name="TextBox 199"/>
          <p:cNvSpPr txBox="1"/>
          <p:nvPr/>
        </p:nvSpPr>
        <p:spPr>
          <a:xfrm>
            <a:off x="9166248" y="5555322"/>
            <a:ext cx="1287276" cy="305831"/>
          </a:xfrm>
          <a:prstGeom prst="rect">
            <a:avLst/>
          </a:prstGeom>
        </p:spPr>
        <p:txBody>
          <a:bodyPr lIns="0" tIns="0" rIns="0" bIns="0" rtlCol="0" anchor="t">
            <a:spAutoFit/>
          </a:bodyPr>
          <a:lstStyle/>
          <a:p>
            <a:pPr algn="l">
              <a:lnSpc>
                <a:spcPts val="1285"/>
              </a:lnSpc>
            </a:pPr>
            <a:r>
              <a:rPr lang="en-US" sz="1059">
                <a:solidFill>
                  <a:srgbClr val="000000"/>
                </a:solidFill>
                <a:latin typeface="Montserrat"/>
                <a:ea typeface="Montserrat"/>
                <a:cs typeface="Montserrat"/>
                <a:sym typeface="Montserrat"/>
              </a:rPr>
              <a:t>Francis Hoss</a:t>
            </a:r>
          </a:p>
          <a:p>
            <a:pPr algn="l">
              <a:lnSpc>
                <a:spcPts val="1285"/>
              </a:lnSpc>
            </a:pPr>
            <a:r>
              <a:rPr lang="en-US" sz="1059">
                <a:solidFill>
                  <a:srgbClr val="A7A7A7"/>
                </a:solidFill>
                <a:latin typeface="Montserrat"/>
                <a:ea typeface="Montserrat"/>
                <a:cs typeface="Montserrat"/>
                <a:sym typeface="Montserrat"/>
              </a:rPr>
              <a:t>Head of Digital</a:t>
            </a:r>
          </a:p>
        </p:txBody>
      </p:sp>
      <p:sp>
        <p:nvSpPr>
          <p:cNvPr id="200" name="TextBox 200"/>
          <p:cNvSpPr txBox="1"/>
          <p:nvPr/>
        </p:nvSpPr>
        <p:spPr>
          <a:xfrm>
            <a:off x="12754886" y="5510595"/>
            <a:ext cx="1287276" cy="459627"/>
          </a:xfrm>
          <a:prstGeom prst="rect">
            <a:avLst/>
          </a:prstGeom>
        </p:spPr>
        <p:txBody>
          <a:bodyPr lIns="0" tIns="0" rIns="0" bIns="0" rtlCol="0" anchor="t">
            <a:spAutoFit/>
          </a:bodyPr>
          <a:lstStyle/>
          <a:p>
            <a:pPr algn="l">
              <a:lnSpc>
                <a:spcPts val="1285"/>
              </a:lnSpc>
            </a:pPr>
            <a:r>
              <a:rPr lang="en-US" sz="1059">
                <a:solidFill>
                  <a:srgbClr val="000000"/>
                </a:solidFill>
                <a:latin typeface="Montserrat"/>
                <a:ea typeface="Montserrat"/>
                <a:cs typeface="Montserrat"/>
                <a:sym typeface="Montserrat"/>
              </a:rPr>
              <a:t>Pascal Guyomar</a:t>
            </a:r>
          </a:p>
          <a:p>
            <a:pPr algn="l">
              <a:lnSpc>
                <a:spcPts val="1285"/>
              </a:lnSpc>
            </a:pPr>
            <a:r>
              <a:rPr lang="en-US" sz="1059">
                <a:solidFill>
                  <a:srgbClr val="A7A7A7"/>
                </a:solidFill>
                <a:latin typeface="Montserrat"/>
                <a:ea typeface="Montserrat"/>
                <a:cs typeface="Montserrat"/>
                <a:sym typeface="Montserrat"/>
              </a:rPr>
              <a:t>Project Sourcing  Director</a:t>
            </a:r>
          </a:p>
        </p:txBody>
      </p:sp>
      <p:grpSp>
        <p:nvGrpSpPr>
          <p:cNvPr id="201" name="Group 201"/>
          <p:cNvGrpSpPr/>
          <p:nvPr/>
        </p:nvGrpSpPr>
        <p:grpSpPr>
          <a:xfrm>
            <a:off x="8036478" y="8005850"/>
            <a:ext cx="3318377" cy="972820"/>
            <a:chOff x="0" y="0"/>
            <a:chExt cx="4424502" cy="1297094"/>
          </a:xfrm>
        </p:grpSpPr>
        <p:grpSp>
          <p:nvGrpSpPr>
            <p:cNvPr id="202" name="Group 202"/>
            <p:cNvGrpSpPr/>
            <p:nvPr/>
          </p:nvGrpSpPr>
          <p:grpSpPr>
            <a:xfrm>
              <a:off x="0" y="0"/>
              <a:ext cx="1297094" cy="1297094"/>
              <a:chOff x="0" y="0"/>
              <a:chExt cx="812800" cy="812800"/>
            </a:xfrm>
          </p:grpSpPr>
          <p:sp>
            <p:nvSpPr>
              <p:cNvPr id="203" name="Freeform 203"/>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75"/>
                <a:stretch>
                  <a:fillRect l="-9330" r="-9330" b="-18660"/>
                </a:stretch>
              </a:blipFill>
            </p:spPr>
            <p:txBody>
              <a:bodyPr/>
              <a:lstStyle/>
              <a:p>
                <a:endParaRPr lang="en-US"/>
              </a:p>
            </p:txBody>
          </p:sp>
        </p:grpSp>
        <p:sp>
          <p:nvSpPr>
            <p:cNvPr id="204" name="TextBox 204"/>
            <p:cNvSpPr txBox="1"/>
            <p:nvPr/>
          </p:nvSpPr>
          <p:spPr>
            <a:xfrm>
              <a:off x="1467609" y="85662"/>
              <a:ext cx="2956893" cy="410124"/>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Sonia Manaila</a:t>
              </a:r>
            </a:p>
            <a:p>
              <a:pPr algn="l">
                <a:lnSpc>
                  <a:spcPts val="1271"/>
                </a:lnSpc>
              </a:pPr>
              <a:r>
                <a:rPr lang="en-US" sz="1059">
                  <a:solidFill>
                    <a:srgbClr val="A7A7A7"/>
                  </a:solidFill>
                  <a:latin typeface="Montserrat"/>
                  <a:ea typeface="Montserrat"/>
                  <a:cs typeface="Montserrat"/>
                  <a:sym typeface="Montserrat"/>
                </a:rPr>
                <a:t>Head of Advanced Programs</a:t>
              </a:r>
            </a:p>
          </p:txBody>
        </p:sp>
      </p:grpSp>
      <p:grpSp>
        <p:nvGrpSpPr>
          <p:cNvPr id="205" name="Group 205"/>
          <p:cNvGrpSpPr/>
          <p:nvPr/>
        </p:nvGrpSpPr>
        <p:grpSpPr>
          <a:xfrm>
            <a:off x="11625117" y="7991013"/>
            <a:ext cx="3318377" cy="972820"/>
            <a:chOff x="0" y="0"/>
            <a:chExt cx="4424502" cy="1297094"/>
          </a:xfrm>
        </p:grpSpPr>
        <p:grpSp>
          <p:nvGrpSpPr>
            <p:cNvPr id="206" name="Group 206"/>
            <p:cNvGrpSpPr/>
            <p:nvPr/>
          </p:nvGrpSpPr>
          <p:grpSpPr>
            <a:xfrm>
              <a:off x="0" y="0"/>
              <a:ext cx="1297094" cy="1297094"/>
              <a:chOff x="0" y="0"/>
              <a:chExt cx="812800" cy="812800"/>
            </a:xfrm>
          </p:grpSpPr>
          <p:sp>
            <p:nvSpPr>
              <p:cNvPr id="207" name="Freeform 207"/>
              <p:cNvSpPr/>
              <p:nvPr/>
            </p:nvSpPr>
            <p:spPr>
              <a:xfrm>
                <a:off x="0" y="0"/>
                <a:ext cx="812800" cy="812800"/>
              </a:xfrm>
              <a:custGeom>
                <a:avLst/>
                <a:gdLst/>
                <a:ahLst/>
                <a:cxnLst/>
                <a:rect l="l" t="t" r="r" b="b"/>
                <a:pathLst>
                  <a:path w="812800" h="812800">
                    <a:moveTo>
                      <a:pt x="184716" y="0"/>
                    </a:moveTo>
                    <a:lnTo>
                      <a:pt x="628084" y="0"/>
                    </a:lnTo>
                    <a:cubicBezTo>
                      <a:pt x="730100" y="0"/>
                      <a:pt x="812800" y="82700"/>
                      <a:pt x="812800" y="184716"/>
                    </a:cubicBezTo>
                    <a:lnTo>
                      <a:pt x="812800" y="628084"/>
                    </a:lnTo>
                    <a:cubicBezTo>
                      <a:pt x="812800" y="730100"/>
                      <a:pt x="730100" y="812800"/>
                      <a:pt x="628084" y="812800"/>
                    </a:cubicBezTo>
                    <a:lnTo>
                      <a:pt x="184716" y="812800"/>
                    </a:lnTo>
                    <a:cubicBezTo>
                      <a:pt x="82700" y="812800"/>
                      <a:pt x="0" y="730100"/>
                      <a:pt x="0" y="628084"/>
                    </a:cubicBezTo>
                    <a:lnTo>
                      <a:pt x="0" y="184716"/>
                    </a:lnTo>
                    <a:cubicBezTo>
                      <a:pt x="0" y="82700"/>
                      <a:pt x="82700" y="0"/>
                      <a:pt x="184716" y="0"/>
                    </a:cubicBezTo>
                    <a:close/>
                  </a:path>
                </a:pathLst>
              </a:custGeom>
              <a:blipFill>
                <a:blip r:embed="rId76"/>
                <a:stretch>
                  <a:fillRect l="-38876" r="-36544" b="-75421"/>
                </a:stretch>
              </a:blipFill>
            </p:spPr>
            <p:txBody>
              <a:bodyPr/>
              <a:lstStyle/>
              <a:p>
                <a:endParaRPr lang="en-US"/>
              </a:p>
            </p:txBody>
          </p:sp>
        </p:grpSp>
        <p:sp>
          <p:nvSpPr>
            <p:cNvPr id="208" name="TextBox 208"/>
            <p:cNvSpPr txBox="1"/>
            <p:nvPr/>
          </p:nvSpPr>
          <p:spPr>
            <a:xfrm>
              <a:off x="1467609" y="85662"/>
              <a:ext cx="2956893" cy="410124"/>
            </a:xfrm>
            <a:prstGeom prst="rect">
              <a:avLst/>
            </a:prstGeom>
          </p:spPr>
          <p:txBody>
            <a:bodyPr lIns="0" tIns="0" rIns="0" bIns="0" rtlCol="0" anchor="t">
              <a:spAutoFit/>
            </a:bodyPr>
            <a:lstStyle/>
            <a:p>
              <a:pPr algn="l">
                <a:lnSpc>
                  <a:spcPts val="1271"/>
                </a:lnSpc>
              </a:pPr>
              <a:r>
                <a:rPr lang="en-US" sz="1059">
                  <a:solidFill>
                    <a:srgbClr val="000000"/>
                  </a:solidFill>
                  <a:latin typeface="Montserrat"/>
                  <a:ea typeface="Montserrat"/>
                  <a:cs typeface="Montserrat"/>
                  <a:sym typeface="Montserrat"/>
                </a:rPr>
                <a:t>Malado Coulibaly</a:t>
              </a:r>
            </a:p>
            <a:p>
              <a:pPr algn="l">
                <a:lnSpc>
                  <a:spcPts val="1271"/>
                </a:lnSpc>
              </a:pPr>
              <a:r>
                <a:rPr lang="en-US" sz="1059">
                  <a:solidFill>
                    <a:srgbClr val="A7A7A7"/>
                  </a:solidFill>
                  <a:latin typeface="Montserrat"/>
                  <a:ea typeface="Montserrat"/>
                  <a:cs typeface="Montserrat"/>
                  <a:sym typeface="Montserrat"/>
                </a:rPr>
                <a:t>FP&amp;A</a:t>
              </a:r>
            </a:p>
          </p:txBody>
        </p:sp>
      </p:grpSp>
      <p:grpSp>
        <p:nvGrpSpPr>
          <p:cNvPr id="211" name="Group 176">
            <a:extLst>
              <a:ext uri="{FF2B5EF4-FFF2-40B4-BE49-F238E27FC236}">
                <a16:creationId xmlns:a16="http://schemas.microsoft.com/office/drawing/2014/main" id="{37794CE6-8DF2-43E3-8AFB-5D40386A11B0}"/>
              </a:ext>
            </a:extLst>
          </p:cNvPr>
          <p:cNvGrpSpPr/>
          <p:nvPr/>
        </p:nvGrpSpPr>
        <p:grpSpPr>
          <a:xfrm>
            <a:off x="805" y="3559"/>
            <a:ext cx="165646" cy="1703802"/>
            <a:chOff x="12700" y="12700"/>
            <a:chExt cx="168402" cy="1185037"/>
          </a:xfrm>
        </p:grpSpPr>
        <p:sp>
          <p:nvSpPr>
            <p:cNvPr id="210" name="Freeform 177">
              <a:extLst>
                <a:ext uri="{FF2B5EF4-FFF2-40B4-BE49-F238E27FC236}">
                  <a16:creationId xmlns:a16="http://schemas.microsoft.com/office/drawing/2014/main" id="{52E64747-9A56-244C-2A75-F6A1C2D9389E}"/>
                </a:ext>
              </a:extLst>
            </p:cNvPr>
            <p:cNvSpPr/>
            <p:nvPr/>
          </p:nvSpPr>
          <p:spPr>
            <a:xfrm>
              <a:off x="12700" y="12700"/>
              <a:ext cx="168402" cy="1185037"/>
            </a:xfrm>
            <a:custGeom>
              <a:avLst/>
              <a:gdLst/>
              <a:ahLst/>
              <a:cxnLst/>
              <a:rect l="l" t="t" r="r" b="b"/>
              <a:pathLst>
                <a:path w="168402" h="1185037">
                  <a:moveTo>
                    <a:pt x="0" y="0"/>
                  </a:moveTo>
                  <a:lnTo>
                    <a:pt x="168402" y="0"/>
                  </a:lnTo>
                  <a:lnTo>
                    <a:pt x="168402" y="1185037"/>
                  </a:lnTo>
                  <a:lnTo>
                    <a:pt x="0" y="1185037"/>
                  </a:lnTo>
                  <a:close/>
                </a:path>
              </a:pathLst>
            </a:custGeom>
            <a:solidFill>
              <a:srgbClr val="047E6F"/>
            </a:solidFill>
          </p:spPr>
          <p:txBody>
            <a:bodyPr/>
            <a:lstStyle/>
            <a:p>
              <a:endParaRPr lang="en-US"/>
            </a:p>
          </p:txBody>
        </p:sp>
      </p:grpSp>
      <p:pic>
        <p:nvPicPr>
          <p:cNvPr id="176" name="Picture 175">
            <a:extLst>
              <a:ext uri="{FF2B5EF4-FFF2-40B4-BE49-F238E27FC236}">
                <a16:creationId xmlns:a16="http://schemas.microsoft.com/office/drawing/2014/main" id="{EFEB3347-1458-7BE1-EDDB-FB8FDABDB9DC}"/>
              </a:ext>
            </a:extLst>
          </p:cNvPr>
          <p:cNvPicPr>
            <a:picLocks noChangeAspect="1"/>
          </p:cNvPicPr>
          <p:nvPr/>
        </p:nvPicPr>
        <p:blipFill>
          <a:blip r:embed="rId77"/>
          <a:stretch>
            <a:fillRect/>
          </a:stretch>
        </p:blipFill>
        <p:spPr>
          <a:xfrm>
            <a:off x="9161424" y="8492351"/>
            <a:ext cx="381000" cy="180975"/>
          </a:xfrm>
          <a:prstGeom prst="rect">
            <a:avLst/>
          </a:prstGeom>
        </p:spPr>
      </p:pic>
      <p:pic>
        <p:nvPicPr>
          <p:cNvPr id="177" name="Picture 176" descr="Société | APSIDE">
            <a:extLst>
              <a:ext uri="{FF2B5EF4-FFF2-40B4-BE49-F238E27FC236}">
                <a16:creationId xmlns:a16="http://schemas.microsoft.com/office/drawing/2014/main" id="{4CC6E073-3352-7887-6F56-B46302C4E909}"/>
              </a:ext>
            </a:extLst>
          </p:cNvPr>
          <p:cNvPicPr>
            <a:picLocks noChangeAspect="1"/>
          </p:cNvPicPr>
          <p:nvPr/>
        </p:nvPicPr>
        <p:blipFill>
          <a:blip r:embed="rId78"/>
          <a:stretch>
            <a:fillRect/>
          </a:stretch>
        </p:blipFill>
        <p:spPr>
          <a:xfrm>
            <a:off x="9527323" y="8481897"/>
            <a:ext cx="428625" cy="133350"/>
          </a:xfrm>
          <a:prstGeom prst="rect">
            <a:avLst/>
          </a:prstGeom>
        </p:spPr>
      </p:pic>
      <p:pic>
        <p:nvPicPr>
          <p:cNvPr id="178" name="Picture 177" descr="APPARIUS Corporate Finance | LinkedIn">
            <a:extLst>
              <a:ext uri="{FF2B5EF4-FFF2-40B4-BE49-F238E27FC236}">
                <a16:creationId xmlns:a16="http://schemas.microsoft.com/office/drawing/2014/main" id="{D441F6F4-5376-CCDE-4ACA-C9D41F5A400F}"/>
              </a:ext>
            </a:extLst>
          </p:cNvPr>
          <p:cNvPicPr>
            <a:picLocks noChangeAspect="1"/>
          </p:cNvPicPr>
          <p:nvPr/>
        </p:nvPicPr>
        <p:blipFill>
          <a:blip r:embed="rId79"/>
          <a:stretch>
            <a:fillRect/>
          </a:stretch>
        </p:blipFill>
        <p:spPr>
          <a:xfrm>
            <a:off x="12674058" y="8408716"/>
            <a:ext cx="695325" cy="209550"/>
          </a:xfrm>
          <a:prstGeom prst="rect">
            <a:avLst/>
          </a:prstGeom>
        </p:spPr>
      </p:pic>
      <p:pic>
        <p:nvPicPr>
          <p:cNvPr id="179" name="Picture 178" descr="13 Advisory - co7laux ski alpin compétition prapoutel le pleynet club  omnisports 7laux site">
            <a:extLst>
              <a:ext uri="{FF2B5EF4-FFF2-40B4-BE49-F238E27FC236}">
                <a16:creationId xmlns:a16="http://schemas.microsoft.com/office/drawing/2014/main" id="{CA969373-8DFB-7119-95EA-15A74A39EE42}"/>
              </a:ext>
            </a:extLst>
          </p:cNvPr>
          <p:cNvPicPr>
            <a:picLocks noChangeAspect="1"/>
          </p:cNvPicPr>
          <p:nvPr/>
        </p:nvPicPr>
        <p:blipFill>
          <a:blip r:embed="rId80"/>
          <a:stretch>
            <a:fillRect/>
          </a:stretch>
        </p:blipFill>
        <p:spPr>
          <a:xfrm>
            <a:off x="12705421" y="8593408"/>
            <a:ext cx="514350" cy="381000"/>
          </a:xfrm>
          <a:prstGeom prst="rect">
            <a:avLst/>
          </a:prstGeom>
        </p:spPr>
      </p:pic>
    </p:spTree>
    <p:extLst>
      <p:ext uri="{BB962C8B-B14F-4D97-AF65-F5344CB8AC3E}">
        <p14:creationId xmlns:p14="http://schemas.microsoft.com/office/powerpoint/2010/main" val="1206433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590303" y="9425530"/>
            <a:ext cx="507216" cy="526390"/>
            <a:chOff x="0" y="0"/>
            <a:chExt cx="676288" cy="701853"/>
          </a:xfrm>
        </p:grpSpPr>
        <p:sp>
          <p:nvSpPr>
            <p:cNvPr id="3" name="Freeform 3" descr="Image"/>
            <p:cNvSpPr/>
            <p:nvPr/>
          </p:nvSpPr>
          <p:spPr>
            <a:xfrm>
              <a:off x="0" y="0"/>
              <a:ext cx="676275" cy="701802"/>
            </a:xfrm>
            <a:custGeom>
              <a:avLst/>
              <a:gdLst/>
              <a:ahLst/>
              <a:cxnLst/>
              <a:rect l="l" t="t" r="r" b="b"/>
              <a:pathLst>
                <a:path w="676275" h="701802">
                  <a:moveTo>
                    <a:pt x="0" y="0"/>
                  </a:moveTo>
                  <a:lnTo>
                    <a:pt x="676275" y="0"/>
                  </a:lnTo>
                  <a:lnTo>
                    <a:pt x="676275" y="701802"/>
                  </a:lnTo>
                  <a:lnTo>
                    <a:pt x="0" y="701802"/>
                  </a:lnTo>
                  <a:lnTo>
                    <a:pt x="0" y="0"/>
                  </a:lnTo>
                  <a:close/>
                </a:path>
              </a:pathLst>
            </a:custGeom>
            <a:blipFill>
              <a:blip r:embed="rId2">
                <a:alphaModFix amt="19155"/>
              </a:blip>
              <a:stretch>
                <a:fillRect r="-16754" b="-7"/>
              </a:stretch>
            </a:blipFill>
          </p:spPr>
          <p:txBody>
            <a:bodyPr/>
            <a:lstStyle/>
            <a:p>
              <a:endParaRPr lang="en-US"/>
            </a:p>
          </p:txBody>
        </p:sp>
      </p:grpSp>
      <p:sp>
        <p:nvSpPr>
          <p:cNvPr id="4" name="Freeform 4"/>
          <p:cNvSpPr/>
          <p:nvPr/>
        </p:nvSpPr>
        <p:spPr>
          <a:xfrm>
            <a:off x="17676057" y="3411560"/>
            <a:ext cx="403250" cy="6018895"/>
          </a:xfrm>
          <a:custGeom>
            <a:avLst/>
            <a:gdLst/>
            <a:ahLst/>
            <a:cxnLst/>
            <a:rect l="l" t="t" r="r" b="b"/>
            <a:pathLst>
              <a:path w="403250" h="6018895">
                <a:moveTo>
                  <a:pt x="0" y="0"/>
                </a:moveTo>
                <a:lnTo>
                  <a:pt x="403250" y="0"/>
                </a:lnTo>
                <a:lnTo>
                  <a:pt x="403250" y="6018895"/>
                </a:lnTo>
                <a:lnTo>
                  <a:pt x="0" y="601889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252" y="4971078"/>
            <a:ext cx="16693841" cy="346490"/>
            <a:chOff x="0" y="0"/>
            <a:chExt cx="23466501" cy="331889"/>
          </a:xfrm>
        </p:grpSpPr>
        <p:sp>
          <p:nvSpPr>
            <p:cNvPr id="6" name="Freeform 6" descr="Timeline  Description automatically generated"/>
            <p:cNvSpPr/>
            <p:nvPr/>
          </p:nvSpPr>
          <p:spPr>
            <a:xfrm>
              <a:off x="0" y="0"/>
              <a:ext cx="23466552" cy="331851"/>
            </a:xfrm>
            <a:custGeom>
              <a:avLst/>
              <a:gdLst/>
              <a:ahLst/>
              <a:cxnLst/>
              <a:rect l="l" t="t" r="r" b="b"/>
              <a:pathLst>
                <a:path w="23466552" h="331851">
                  <a:moveTo>
                    <a:pt x="0" y="0"/>
                  </a:moveTo>
                  <a:lnTo>
                    <a:pt x="23466552" y="0"/>
                  </a:lnTo>
                  <a:lnTo>
                    <a:pt x="23466552" y="331851"/>
                  </a:lnTo>
                  <a:lnTo>
                    <a:pt x="0" y="331851"/>
                  </a:lnTo>
                  <a:lnTo>
                    <a:pt x="0" y="0"/>
                  </a:lnTo>
                  <a:close/>
                </a:path>
              </a:pathLst>
            </a:custGeom>
            <a:blipFill>
              <a:blip r:embed="rId4"/>
              <a:stretch>
                <a:fillRect l="17" t="-1738928" r="-845" b="3490"/>
              </a:stretch>
            </a:blipFill>
          </p:spPr>
          <p:txBody>
            <a:bodyPr/>
            <a:lstStyle/>
            <a:p>
              <a:endParaRPr lang="en-US"/>
            </a:p>
          </p:txBody>
        </p:sp>
      </p:grpSp>
      <p:sp>
        <p:nvSpPr>
          <p:cNvPr id="7" name="TextBox 7"/>
          <p:cNvSpPr txBox="1"/>
          <p:nvPr/>
        </p:nvSpPr>
        <p:spPr>
          <a:xfrm>
            <a:off x="694271" y="345571"/>
            <a:ext cx="16450595" cy="1269578"/>
          </a:xfrm>
          <a:prstGeom prst="rect">
            <a:avLst/>
          </a:prstGeom>
        </p:spPr>
        <p:txBody>
          <a:bodyPr wrap="square" lIns="0" tIns="0" rIns="0" bIns="0" rtlCol="0" anchor="t">
            <a:spAutoFit/>
          </a:bodyPr>
          <a:lstStyle/>
          <a:p>
            <a:pPr>
              <a:lnSpc>
                <a:spcPts val="5356"/>
              </a:lnSpc>
            </a:pPr>
            <a:r>
              <a:rPr lang="en-US" sz="4700" b="1">
                <a:solidFill>
                  <a:srgbClr val="047E6F"/>
                </a:solidFill>
                <a:latin typeface="Montserrat Bold"/>
                <a:ea typeface="Montserrat Bold"/>
                <a:cs typeface="Montserrat Bold"/>
                <a:sym typeface="Montserrat Bold"/>
              </a:rPr>
              <a:t>HIGH-LEVEL PARTNERS AND SUPPORTS</a:t>
            </a:r>
          </a:p>
          <a:p>
            <a:pPr>
              <a:lnSpc>
                <a:spcPts val="4485"/>
              </a:lnSpc>
            </a:pPr>
            <a:r>
              <a:rPr lang="en-US" sz="4400">
                <a:solidFill>
                  <a:srgbClr val="000000"/>
                </a:solidFill>
                <a:latin typeface="Montserrat"/>
                <a:ea typeface="Montserrat"/>
                <a:cs typeface="Montserrat"/>
                <a:sym typeface="Montserrat"/>
              </a:rPr>
              <a:t>THROUGHOUT THE VALUE CHAIN</a:t>
            </a:r>
          </a:p>
        </p:txBody>
      </p:sp>
      <p:sp>
        <p:nvSpPr>
          <p:cNvPr id="8" name="TextBox 8"/>
          <p:cNvSpPr txBox="1"/>
          <p:nvPr/>
        </p:nvSpPr>
        <p:spPr>
          <a:xfrm rot="-5401020">
            <a:off x="16164068" y="6223281"/>
            <a:ext cx="3380194" cy="238125"/>
          </a:xfrm>
          <a:prstGeom prst="rect">
            <a:avLst/>
          </a:prstGeom>
        </p:spPr>
        <p:txBody>
          <a:bodyPr lIns="0" tIns="0" rIns="0" bIns="0" rtlCol="0" anchor="t">
            <a:spAutoFit/>
          </a:bodyPr>
          <a:lstStyle/>
          <a:p>
            <a:pPr algn="l">
              <a:lnSpc>
                <a:spcPts val="1800"/>
              </a:lnSpc>
            </a:pPr>
            <a:r>
              <a:rPr lang="en-US" sz="1500">
                <a:solidFill>
                  <a:srgbClr val="D5D5D5"/>
                </a:solidFill>
                <a:latin typeface="Montserrat"/>
                <a:ea typeface="Montserrat"/>
                <a:cs typeface="Montserrat"/>
                <a:sym typeface="Montserrat"/>
              </a:rPr>
              <a:t>PARTNERS</a:t>
            </a:r>
          </a:p>
        </p:txBody>
      </p:sp>
      <p:grpSp>
        <p:nvGrpSpPr>
          <p:cNvPr id="9" name="Group 9"/>
          <p:cNvGrpSpPr/>
          <p:nvPr/>
        </p:nvGrpSpPr>
        <p:grpSpPr>
          <a:xfrm>
            <a:off x="9463704" y="2191029"/>
            <a:ext cx="4152772" cy="1122161"/>
            <a:chOff x="0" y="0"/>
            <a:chExt cx="880006" cy="237795"/>
          </a:xfrm>
        </p:grpSpPr>
        <p:sp>
          <p:nvSpPr>
            <p:cNvPr id="10" name="Freeform 10"/>
            <p:cNvSpPr/>
            <p:nvPr/>
          </p:nvSpPr>
          <p:spPr>
            <a:xfrm>
              <a:off x="0" y="0"/>
              <a:ext cx="880006" cy="237795"/>
            </a:xfrm>
            <a:custGeom>
              <a:avLst/>
              <a:gdLst/>
              <a:ahLst/>
              <a:cxnLst/>
              <a:rect l="l" t="t" r="r" b="b"/>
              <a:pathLst>
                <a:path w="880006" h="237795">
                  <a:moveTo>
                    <a:pt x="0" y="0"/>
                  </a:moveTo>
                  <a:lnTo>
                    <a:pt x="880006" y="0"/>
                  </a:lnTo>
                  <a:lnTo>
                    <a:pt x="880006" y="237795"/>
                  </a:lnTo>
                  <a:lnTo>
                    <a:pt x="0" y="237795"/>
                  </a:lnTo>
                  <a:close/>
                </a:path>
              </a:pathLst>
            </a:custGeom>
            <a:solidFill>
              <a:srgbClr val="FFFFFF"/>
            </a:solidFill>
          </p:spPr>
          <p:txBody>
            <a:bodyPr/>
            <a:lstStyle/>
            <a:p>
              <a:endParaRPr lang="en-US"/>
            </a:p>
          </p:txBody>
        </p:sp>
        <p:sp>
          <p:nvSpPr>
            <p:cNvPr id="11" name="TextBox 11"/>
            <p:cNvSpPr txBox="1"/>
            <p:nvPr/>
          </p:nvSpPr>
          <p:spPr>
            <a:xfrm>
              <a:off x="0" y="-47625"/>
              <a:ext cx="880006" cy="285420"/>
            </a:xfrm>
            <a:prstGeom prst="rect">
              <a:avLst/>
            </a:prstGeom>
          </p:spPr>
          <p:txBody>
            <a:bodyPr lIns="50800" tIns="50800" rIns="50800" bIns="50800" rtlCol="0" anchor="ctr"/>
            <a:lstStyle/>
            <a:p>
              <a:pPr algn="ctr">
                <a:lnSpc>
                  <a:spcPts val="3256"/>
                </a:lnSpc>
              </a:pPr>
              <a:endParaRPr/>
            </a:p>
          </p:txBody>
        </p:sp>
      </p:grpSp>
      <p:sp>
        <p:nvSpPr>
          <p:cNvPr id="12" name="Freeform 12"/>
          <p:cNvSpPr/>
          <p:nvPr/>
        </p:nvSpPr>
        <p:spPr>
          <a:xfrm>
            <a:off x="10848868" y="2489289"/>
            <a:ext cx="1821821" cy="1025800"/>
          </a:xfrm>
          <a:custGeom>
            <a:avLst/>
            <a:gdLst/>
            <a:ahLst/>
            <a:cxnLst/>
            <a:rect l="l" t="t" r="r" b="b"/>
            <a:pathLst>
              <a:path w="1821821" h="1025800">
                <a:moveTo>
                  <a:pt x="0" y="0"/>
                </a:moveTo>
                <a:lnTo>
                  <a:pt x="1821821" y="0"/>
                </a:lnTo>
                <a:lnTo>
                  <a:pt x="1821821" y="1025800"/>
                </a:lnTo>
                <a:lnTo>
                  <a:pt x="0" y="1025800"/>
                </a:lnTo>
                <a:lnTo>
                  <a:pt x="0" y="0"/>
                </a:lnTo>
                <a:close/>
              </a:path>
            </a:pathLst>
          </a:custGeom>
          <a:blipFill>
            <a:blip r:embed="rId5"/>
            <a:stretch>
              <a:fillRect/>
            </a:stretch>
          </a:blipFill>
        </p:spPr>
        <p:txBody>
          <a:bodyPr/>
          <a:lstStyle/>
          <a:p>
            <a:endParaRPr lang="en-US"/>
          </a:p>
        </p:txBody>
      </p:sp>
      <p:sp>
        <p:nvSpPr>
          <p:cNvPr id="13" name="Freeform 13"/>
          <p:cNvSpPr/>
          <p:nvPr/>
        </p:nvSpPr>
        <p:spPr>
          <a:xfrm>
            <a:off x="7453581" y="2448210"/>
            <a:ext cx="2371109" cy="1333749"/>
          </a:xfrm>
          <a:custGeom>
            <a:avLst/>
            <a:gdLst/>
            <a:ahLst/>
            <a:cxnLst/>
            <a:rect l="l" t="t" r="r" b="b"/>
            <a:pathLst>
              <a:path w="2371109" h="1333749">
                <a:moveTo>
                  <a:pt x="0" y="0"/>
                </a:moveTo>
                <a:lnTo>
                  <a:pt x="2371109" y="0"/>
                </a:lnTo>
                <a:lnTo>
                  <a:pt x="2371109" y="1333749"/>
                </a:lnTo>
                <a:lnTo>
                  <a:pt x="0" y="1333749"/>
                </a:lnTo>
                <a:lnTo>
                  <a:pt x="0" y="0"/>
                </a:lnTo>
                <a:close/>
              </a:path>
            </a:pathLst>
          </a:custGeom>
          <a:blipFill>
            <a:blip r:embed="rId6"/>
            <a:stretch>
              <a:fillRect/>
            </a:stretch>
          </a:blipFill>
        </p:spPr>
        <p:txBody>
          <a:bodyPr/>
          <a:lstStyle/>
          <a:p>
            <a:endParaRPr lang="en-US"/>
          </a:p>
        </p:txBody>
      </p:sp>
      <p:grpSp>
        <p:nvGrpSpPr>
          <p:cNvPr id="14" name="Group 14"/>
          <p:cNvGrpSpPr/>
          <p:nvPr/>
        </p:nvGrpSpPr>
        <p:grpSpPr>
          <a:xfrm>
            <a:off x="721973" y="3619863"/>
            <a:ext cx="2936797" cy="998093"/>
            <a:chOff x="0" y="0"/>
            <a:chExt cx="1195795" cy="406400"/>
          </a:xfrm>
        </p:grpSpPr>
        <p:sp>
          <p:nvSpPr>
            <p:cNvPr id="15" name="Freeform 15"/>
            <p:cNvSpPr/>
            <p:nvPr/>
          </p:nvSpPr>
          <p:spPr>
            <a:xfrm>
              <a:off x="0" y="0"/>
              <a:ext cx="1195795" cy="406400"/>
            </a:xfrm>
            <a:custGeom>
              <a:avLst/>
              <a:gdLst/>
              <a:ahLst/>
              <a:cxnLst/>
              <a:rect l="l" t="t" r="r" b="b"/>
              <a:pathLst>
                <a:path w="1195795" h="406400">
                  <a:moveTo>
                    <a:pt x="0" y="0"/>
                  </a:moveTo>
                  <a:lnTo>
                    <a:pt x="992595" y="0"/>
                  </a:lnTo>
                  <a:lnTo>
                    <a:pt x="1195795" y="203200"/>
                  </a:lnTo>
                  <a:lnTo>
                    <a:pt x="992595" y="406400"/>
                  </a:lnTo>
                  <a:lnTo>
                    <a:pt x="0" y="406400"/>
                  </a:lnTo>
                  <a:lnTo>
                    <a:pt x="203200" y="203200"/>
                  </a:lnTo>
                  <a:lnTo>
                    <a:pt x="0" y="0"/>
                  </a:lnTo>
                  <a:close/>
                </a:path>
              </a:pathLst>
            </a:custGeom>
            <a:solidFill>
              <a:srgbClr val="BADDD7"/>
            </a:solidFill>
          </p:spPr>
          <p:txBody>
            <a:bodyPr/>
            <a:lstStyle/>
            <a:p>
              <a:endParaRPr lang="en-US"/>
            </a:p>
          </p:txBody>
        </p:sp>
        <p:sp>
          <p:nvSpPr>
            <p:cNvPr id="16" name="TextBox 16"/>
            <p:cNvSpPr txBox="1"/>
            <p:nvPr/>
          </p:nvSpPr>
          <p:spPr>
            <a:xfrm>
              <a:off x="177800" y="-38100"/>
              <a:ext cx="941795" cy="444500"/>
            </a:xfrm>
            <a:prstGeom prst="rect">
              <a:avLst/>
            </a:prstGeom>
          </p:spPr>
          <p:txBody>
            <a:bodyPr lIns="50800" tIns="50800" rIns="50800" bIns="50800" rtlCol="0" anchor="ctr"/>
            <a:lstStyle/>
            <a:p>
              <a:pPr algn="ctr">
                <a:lnSpc>
                  <a:spcPts val="2696"/>
                </a:lnSpc>
              </a:pPr>
              <a:endParaRPr/>
            </a:p>
          </p:txBody>
        </p:sp>
      </p:grpSp>
      <p:grpSp>
        <p:nvGrpSpPr>
          <p:cNvPr id="17" name="Group 17"/>
          <p:cNvGrpSpPr/>
          <p:nvPr/>
        </p:nvGrpSpPr>
        <p:grpSpPr>
          <a:xfrm>
            <a:off x="3979883" y="3619863"/>
            <a:ext cx="2936797" cy="998093"/>
            <a:chOff x="0" y="0"/>
            <a:chExt cx="1195795" cy="406400"/>
          </a:xfrm>
        </p:grpSpPr>
        <p:sp>
          <p:nvSpPr>
            <p:cNvPr id="18" name="Freeform 18"/>
            <p:cNvSpPr/>
            <p:nvPr/>
          </p:nvSpPr>
          <p:spPr>
            <a:xfrm>
              <a:off x="0" y="0"/>
              <a:ext cx="1195795" cy="406400"/>
            </a:xfrm>
            <a:custGeom>
              <a:avLst/>
              <a:gdLst/>
              <a:ahLst/>
              <a:cxnLst/>
              <a:rect l="l" t="t" r="r" b="b"/>
              <a:pathLst>
                <a:path w="1195795" h="406400">
                  <a:moveTo>
                    <a:pt x="0" y="0"/>
                  </a:moveTo>
                  <a:lnTo>
                    <a:pt x="992595" y="0"/>
                  </a:lnTo>
                  <a:lnTo>
                    <a:pt x="1195795" y="203200"/>
                  </a:lnTo>
                  <a:lnTo>
                    <a:pt x="992595" y="406400"/>
                  </a:lnTo>
                  <a:lnTo>
                    <a:pt x="0" y="406400"/>
                  </a:lnTo>
                  <a:lnTo>
                    <a:pt x="203200" y="203200"/>
                  </a:lnTo>
                  <a:lnTo>
                    <a:pt x="0" y="0"/>
                  </a:lnTo>
                  <a:close/>
                </a:path>
              </a:pathLst>
            </a:custGeom>
            <a:solidFill>
              <a:srgbClr val="BADDD7"/>
            </a:solidFill>
          </p:spPr>
          <p:txBody>
            <a:bodyPr/>
            <a:lstStyle/>
            <a:p>
              <a:endParaRPr lang="en-US"/>
            </a:p>
          </p:txBody>
        </p:sp>
        <p:sp>
          <p:nvSpPr>
            <p:cNvPr id="19" name="TextBox 19"/>
            <p:cNvSpPr txBox="1"/>
            <p:nvPr/>
          </p:nvSpPr>
          <p:spPr>
            <a:xfrm>
              <a:off x="177800" y="-38100"/>
              <a:ext cx="941795" cy="444500"/>
            </a:xfrm>
            <a:prstGeom prst="rect">
              <a:avLst/>
            </a:prstGeom>
          </p:spPr>
          <p:txBody>
            <a:bodyPr lIns="50800" tIns="50800" rIns="50800" bIns="50800" rtlCol="0" anchor="ctr"/>
            <a:lstStyle/>
            <a:p>
              <a:pPr algn="ctr">
                <a:lnSpc>
                  <a:spcPts val="2696"/>
                </a:lnSpc>
              </a:pPr>
              <a:endParaRPr/>
            </a:p>
          </p:txBody>
        </p:sp>
      </p:grpSp>
      <p:grpSp>
        <p:nvGrpSpPr>
          <p:cNvPr id="20" name="Group 20"/>
          <p:cNvGrpSpPr/>
          <p:nvPr/>
        </p:nvGrpSpPr>
        <p:grpSpPr>
          <a:xfrm>
            <a:off x="7240529" y="3619863"/>
            <a:ext cx="2936797" cy="998093"/>
            <a:chOff x="0" y="0"/>
            <a:chExt cx="1195795" cy="406400"/>
          </a:xfrm>
        </p:grpSpPr>
        <p:sp>
          <p:nvSpPr>
            <p:cNvPr id="21" name="Freeform 21"/>
            <p:cNvSpPr/>
            <p:nvPr/>
          </p:nvSpPr>
          <p:spPr>
            <a:xfrm>
              <a:off x="0" y="0"/>
              <a:ext cx="1195795" cy="406400"/>
            </a:xfrm>
            <a:custGeom>
              <a:avLst/>
              <a:gdLst/>
              <a:ahLst/>
              <a:cxnLst/>
              <a:rect l="l" t="t" r="r" b="b"/>
              <a:pathLst>
                <a:path w="1195795" h="406400">
                  <a:moveTo>
                    <a:pt x="0" y="0"/>
                  </a:moveTo>
                  <a:lnTo>
                    <a:pt x="992595" y="0"/>
                  </a:lnTo>
                  <a:lnTo>
                    <a:pt x="1195795" y="203200"/>
                  </a:lnTo>
                  <a:lnTo>
                    <a:pt x="992595" y="406400"/>
                  </a:lnTo>
                  <a:lnTo>
                    <a:pt x="0" y="406400"/>
                  </a:lnTo>
                  <a:lnTo>
                    <a:pt x="203200" y="203200"/>
                  </a:lnTo>
                  <a:lnTo>
                    <a:pt x="0" y="0"/>
                  </a:lnTo>
                  <a:close/>
                </a:path>
              </a:pathLst>
            </a:custGeom>
            <a:solidFill>
              <a:srgbClr val="BADDD7"/>
            </a:solidFill>
          </p:spPr>
          <p:txBody>
            <a:bodyPr/>
            <a:lstStyle/>
            <a:p>
              <a:endParaRPr lang="en-US"/>
            </a:p>
          </p:txBody>
        </p:sp>
        <p:sp>
          <p:nvSpPr>
            <p:cNvPr id="22" name="TextBox 22"/>
            <p:cNvSpPr txBox="1"/>
            <p:nvPr/>
          </p:nvSpPr>
          <p:spPr>
            <a:xfrm>
              <a:off x="177800" y="-38100"/>
              <a:ext cx="941795" cy="444500"/>
            </a:xfrm>
            <a:prstGeom prst="rect">
              <a:avLst/>
            </a:prstGeom>
          </p:spPr>
          <p:txBody>
            <a:bodyPr lIns="50800" tIns="50800" rIns="50800" bIns="50800" rtlCol="0" anchor="ctr"/>
            <a:lstStyle/>
            <a:p>
              <a:pPr algn="ctr">
                <a:lnSpc>
                  <a:spcPts val="2696"/>
                </a:lnSpc>
              </a:pPr>
              <a:endParaRPr/>
            </a:p>
          </p:txBody>
        </p:sp>
      </p:grpSp>
      <p:grpSp>
        <p:nvGrpSpPr>
          <p:cNvPr id="23" name="Group 23"/>
          <p:cNvGrpSpPr/>
          <p:nvPr/>
        </p:nvGrpSpPr>
        <p:grpSpPr>
          <a:xfrm>
            <a:off x="10501176" y="3619863"/>
            <a:ext cx="2936797" cy="998093"/>
            <a:chOff x="0" y="0"/>
            <a:chExt cx="1195795" cy="406400"/>
          </a:xfrm>
        </p:grpSpPr>
        <p:sp>
          <p:nvSpPr>
            <p:cNvPr id="24" name="Freeform 24"/>
            <p:cNvSpPr/>
            <p:nvPr/>
          </p:nvSpPr>
          <p:spPr>
            <a:xfrm>
              <a:off x="0" y="0"/>
              <a:ext cx="1195795" cy="406400"/>
            </a:xfrm>
            <a:custGeom>
              <a:avLst/>
              <a:gdLst/>
              <a:ahLst/>
              <a:cxnLst/>
              <a:rect l="l" t="t" r="r" b="b"/>
              <a:pathLst>
                <a:path w="1195795" h="406400">
                  <a:moveTo>
                    <a:pt x="0" y="0"/>
                  </a:moveTo>
                  <a:lnTo>
                    <a:pt x="992595" y="0"/>
                  </a:lnTo>
                  <a:lnTo>
                    <a:pt x="1195795" y="203200"/>
                  </a:lnTo>
                  <a:lnTo>
                    <a:pt x="992595" y="406400"/>
                  </a:lnTo>
                  <a:lnTo>
                    <a:pt x="0" y="406400"/>
                  </a:lnTo>
                  <a:lnTo>
                    <a:pt x="203200" y="203200"/>
                  </a:lnTo>
                  <a:lnTo>
                    <a:pt x="0" y="0"/>
                  </a:lnTo>
                  <a:close/>
                </a:path>
              </a:pathLst>
            </a:custGeom>
            <a:solidFill>
              <a:srgbClr val="BADDD7"/>
            </a:solidFill>
          </p:spPr>
          <p:txBody>
            <a:bodyPr/>
            <a:lstStyle/>
            <a:p>
              <a:endParaRPr lang="en-US"/>
            </a:p>
          </p:txBody>
        </p:sp>
        <p:sp>
          <p:nvSpPr>
            <p:cNvPr id="25" name="TextBox 25"/>
            <p:cNvSpPr txBox="1"/>
            <p:nvPr/>
          </p:nvSpPr>
          <p:spPr>
            <a:xfrm>
              <a:off x="177800" y="-38100"/>
              <a:ext cx="941795" cy="444500"/>
            </a:xfrm>
            <a:prstGeom prst="rect">
              <a:avLst/>
            </a:prstGeom>
          </p:spPr>
          <p:txBody>
            <a:bodyPr lIns="50800" tIns="50800" rIns="50800" bIns="50800" rtlCol="0" anchor="ctr"/>
            <a:lstStyle/>
            <a:p>
              <a:pPr algn="ctr">
                <a:lnSpc>
                  <a:spcPts val="2696"/>
                </a:lnSpc>
              </a:pPr>
              <a:endParaRPr/>
            </a:p>
          </p:txBody>
        </p:sp>
      </p:grpSp>
      <p:grpSp>
        <p:nvGrpSpPr>
          <p:cNvPr id="26" name="Group 26"/>
          <p:cNvGrpSpPr/>
          <p:nvPr/>
        </p:nvGrpSpPr>
        <p:grpSpPr>
          <a:xfrm>
            <a:off x="13723321" y="3619863"/>
            <a:ext cx="2936797" cy="998093"/>
            <a:chOff x="0" y="0"/>
            <a:chExt cx="1195795" cy="406400"/>
          </a:xfrm>
        </p:grpSpPr>
        <p:sp>
          <p:nvSpPr>
            <p:cNvPr id="27" name="Freeform 27"/>
            <p:cNvSpPr/>
            <p:nvPr/>
          </p:nvSpPr>
          <p:spPr>
            <a:xfrm>
              <a:off x="0" y="0"/>
              <a:ext cx="1195795" cy="406400"/>
            </a:xfrm>
            <a:custGeom>
              <a:avLst/>
              <a:gdLst/>
              <a:ahLst/>
              <a:cxnLst/>
              <a:rect l="l" t="t" r="r" b="b"/>
              <a:pathLst>
                <a:path w="1195795" h="406400">
                  <a:moveTo>
                    <a:pt x="0" y="0"/>
                  </a:moveTo>
                  <a:lnTo>
                    <a:pt x="992595" y="0"/>
                  </a:lnTo>
                  <a:lnTo>
                    <a:pt x="1195795" y="203200"/>
                  </a:lnTo>
                  <a:lnTo>
                    <a:pt x="992595" y="406400"/>
                  </a:lnTo>
                  <a:lnTo>
                    <a:pt x="0" y="406400"/>
                  </a:lnTo>
                  <a:lnTo>
                    <a:pt x="203200" y="203200"/>
                  </a:lnTo>
                  <a:lnTo>
                    <a:pt x="0" y="0"/>
                  </a:lnTo>
                  <a:close/>
                </a:path>
              </a:pathLst>
            </a:custGeom>
            <a:solidFill>
              <a:srgbClr val="BADDD7"/>
            </a:solidFill>
          </p:spPr>
          <p:txBody>
            <a:bodyPr/>
            <a:lstStyle/>
            <a:p>
              <a:endParaRPr lang="en-US"/>
            </a:p>
          </p:txBody>
        </p:sp>
        <p:sp>
          <p:nvSpPr>
            <p:cNvPr id="28" name="TextBox 28"/>
            <p:cNvSpPr txBox="1"/>
            <p:nvPr/>
          </p:nvSpPr>
          <p:spPr>
            <a:xfrm>
              <a:off x="177800" y="-38100"/>
              <a:ext cx="941795" cy="444500"/>
            </a:xfrm>
            <a:prstGeom prst="rect">
              <a:avLst/>
            </a:prstGeom>
          </p:spPr>
          <p:txBody>
            <a:bodyPr lIns="50800" tIns="50800" rIns="50800" bIns="50800" rtlCol="0" anchor="ctr"/>
            <a:lstStyle/>
            <a:p>
              <a:pPr algn="ctr">
                <a:lnSpc>
                  <a:spcPts val="2696"/>
                </a:lnSpc>
              </a:pPr>
              <a:endParaRPr/>
            </a:p>
          </p:txBody>
        </p:sp>
      </p:grpSp>
      <p:sp>
        <p:nvSpPr>
          <p:cNvPr id="29" name="Freeform 29"/>
          <p:cNvSpPr/>
          <p:nvPr/>
        </p:nvSpPr>
        <p:spPr>
          <a:xfrm>
            <a:off x="1713150" y="2423240"/>
            <a:ext cx="954443" cy="954443"/>
          </a:xfrm>
          <a:custGeom>
            <a:avLst/>
            <a:gdLst/>
            <a:ahLst/>
            <a:cxnLst/>
            <a:rect l="l" t="t" r="r" b="b"/>
            <a:pathLst>
              <a:path w="954443" h="954443">
                <a:moveTo>
                  <a:pt x="0" y="0"/>
                </a:moveTo>
                <a:lnTo>
                  <a:pt x="954443" y="0"/>
                </a:lnTo>
                <a:lnTo>
                  <a:pt x="954443" y="954443"/>
                </a:lnTo>
                <a:lnTo>
                  <a:pt x="0" y="954443"/>
                </a:lnTo>
                <a:lnTo>
                  <a:pt x="0" y="0"/>
                </a:lnTo>
                <a:close/>
              </a:path>
            </a:pathLst>
          </a:custGeom>
          <a:blipFill>
            <a:blip r:embed="rId7"/>
            <a:stretch>
              <a:fillRect/>
            </a:stretch>
          </a:blipFill>
        </p:spPr>
        <p:txBody>
          <a:bodyPr/>
          <a:lstStyle/>
          <a:p>
            <a:endParaRPr lang="en-US"/>
          </a:p>
        </p:txBody>
      </p:sp>
      <p:sp>
        <p:nvSpPr>
          <p:cNvPr id="30" name="Freeform 30"/>
          <p:cNvSpPr/>
          <p:nvPr/>
        </p:nvSpPr>
        <p:spPr>
          <a:xfrm>
            <a:off x="5567724" y="2448210"/>
            <a:ext cx="904505" cy="904505"/>
          </a:xfrm>
          <a:custGeom>
            <a:avLst/>
            <a:gdLst/>
            <a:ahLst/>
            <a:cxnLst/>
            <a:rect l="l" t="t" r="r" b="b"/>
            <a:pathLst>
              <a:path w="904505" h="904505">
                <a:moveTo>
                  <a:pt x="0" y="0"/>
                </a:moveTo>
                <a:lnTo>
                  <a:pt x="904505" y="0"/>
                </a:lnTo>
                <a:lnTo>
                  <a:pt x="904505" y="904505"/>
                </a:lnTo>
                <a:lnTo>
                  <a:pt x="0" y="904505"/>
                </a:lnTo>
                <a:lnTo>
                  <a:pt x="0" y="0"/>
                </a:lnTo>
                <a:close/>
              </a:path>
            </a:pathLst>
          </a:custGeom>
          <a:blipFill>
            <a:blip r:embed="rId8"/>
            <a:stretch>
              <a:fillRect/>
            </a:stretch>
          </a:blipFill>
        </p:spPr>
        <p:txBody>
          <a:bodyPr/>
          <a:lstStyle/>
          <a:p>
            <a:endParaRPr lang="en-US"/>
          </a:p>
        </p:txBody>
      </p:sp>
      <p:sp>
        <p:nvSpPr>
          <p:cNvPr id="31" name="Freeform 31"/>
          <p:cNvSpPr/>
          <p:nvPr/>
        </p:nvSpPr>
        <p:spPr>
          <a:xfrm>
            <a:off x="4322590" y="2391532"/>
            <a:ext cx="986152" cy="986152"/>
          </a:xfrm>
          <a:custGeom>
            <a:avLst/>
            <a:gdLst/>
            <a:ahLst/>
            <a:cxnLst/>
            <a:rect l="l" t="t" r="r" b="b"/>
            <a:pathLst>
              <a:path w="986152" h="986152">
                <a:moveTo>
                  <a:pt x="0" y="0"/>
                </a:moveTo>
                <a:lnTo>
                  <a:pt x="986152" y="0"/>
                </a:lnTo>
                <a:lnTo>
                  <a:pt x="986152" y="986152"/>
                </a:lnTo>
                <a:lnTo>
                  <a:pt x="0" y="986152"/>
                </a:lnTo>
                <a:lnTo>
                  <a:pt x="0" y="0"/>
                </a:lnTo>
                <a:close/>
              </a:path>
            </a:pathLst>
          </a:custGeom>
          <a:blipFill>
            <a:blip r:embed="rId9"/>
            <a:stretch>
              <a:fillRect/>
            </a:stretch>
          </a:blipFill>
        </p:spPr>
        <p:txBody>
          <a:bodyPr/>
          <a:lstStyle/>
          <a:p>
            <a:endParaRPr lang="en-US"/>
          </a:p>
        </p:txBody>
      </p:sp>
      <p:sp>
        <p:nvSpPr>
          <p:cNvPr id="32" name="Freeform 32"/>
          <p:cNvSpPr/>
          <p:nvPr/>
        </p:nvSpPr>
        <p:spPr>
          <a:xfrm>
            <a:off x="14699692" y="2393629"/>
            <a:ext cx="984055" cy="984055"/>
          </a:xfrm>
          <a:custGeom>
            <a:avLst/>
            <a:gdLst/>
            <a:ahLst/>
            <a:cxnLst/>
            <a:rect l="l" t="t" r="r" b="b"/>
            <a:pathLst>
              <a:path w="984055" h="984055">
                <a:moveTo>
                  <a:pt x="0" y="0"/>
                </a:moveTo>
                <a:lnTo>
                  <a:pt x="984055" y="0"/>
                </a:lnTo>
                <a:lnTo>
                  <a:pt x="984055" y="984055"/>
                </a:lnTo>
                <a:lnTo>
                  <a:pt x="0" y="984055"/>
                </a:lnTo>
                <a:lnTo>
                  <a:pt x="0" y="0"/>
                </a:lnTo>
                <a:close/>
              </a:path>
            </a:pathLst>
          </a:custGeom>
          <a:blipFill>
            <a:blip r:embed="rId10"/>
            <a:stretch>
              <a:fillRect/>
            </a:stretch>
          </a:blipFill>
        </p:spPr>
        <p:txBody>
          <a:bodyPr/>
          <a:lstStyle/>
          <a:p>
            <a:endParaRPr lang="en-US"/>
          </a:p>
        </p:txBody>
      </p:sp>
      <p:grpSp>
        <p:nvGrpSpPr>
          <p:cNvPr id="33" name="Group 33"/>
          <p:cNvGrpSpPr/>
          <p:nvPr/>
        </p:nvGrpSpPr>
        <p:grpSpPr>
          <a:xfrm>
            <a:off x="3331890" y="3622371"/>
            <a:ext cx="995585" cy="995585"/>
            <a:chOff x="0" y="0"/>
            <a:chExt cx="406400" cy="406400"/>
          </a:xfrm>
        </p:grpSpPr>
        <p:sp>
          <p:nvSpPr>
            <p:cNvPr id="34" name="Freeform 34"/>
            <p:cNvSpPr/>
            <p:nvPr/>
          </p:nvSpPr>
          <p:spPr>
            <a:xfrm>
              <a:off x="0" y="0"/>
              <a:ext cx="406400" cy="406400"/>
            </a:xfrm>
            <a:custGeom>
              <a:avLst/>
              <a:gdLst/>
              <a:ahLst/>
              <a:cxnLst/>
              <a:rect l="l" t="t" r="r" b="b"/>
              <a:pathLst>
                <a:path w="406400" h="406400">
                  <a:moveTo>
                    <a:pt x="0" y="0"/>
                  </a:moveTo>
                  <a:lnTo>
                    <a:pt x="203200" y="0"/>
                  </a:lnTo>
                  <a:lnTo>
                    <a:pt x="406400" y="203200"/>
                  </a:lnTo>
                  <a:lnTo>
                    <a:pt x="203200" y="406400"/>
                  </a:lnTo>
                  <a:lnTo>
                    <a:pt x="0" y="406400"/>
                  </a:lnTo>
                  <a:lnTo>
                    <a:pt x="203200" y="203200"/>
                  </a:lnTo>
                  <a:lnTo>
                    <a:pt x="0" y="0"/>
                  </a:lnTo>
                  <a:close/>
                </a:path>
              </a:pathLst>
            </a:custGeom>
            <a:solidFill>
              <a:srgbClr val="58B8AB"/>
            </a:solidFill>
          </p:spPr>
          <p:txBody>
            <a:bodyPr/>
            <a:lstStyle/>
            <a:p>
              <a:endParaRPr lang="en-US"/>
            </a:p>
          </p:txBody>
        </p:sp>
        <p:sp>
          <p:nvSpPr>
            <p:cNvPr id="35" name="TextBox 35"/>
            <p:cNvSpPr txBox="1"/>
            <p:nvPr/>
          </p:nvSpPr>
          <p:spPr>
            <a:xfrm>
              <a:off x="177800" y="-38100"/>
              <a:ext cx="152400" cy="444500"/>
            </a:xfrm>
            <a:prstGeom prst="rect">
              <a:avLst/>
            </a:prstGeom>
          </p:spPr>
          <p:txBody>
            <a:bodyPr lIns="50800" tIns="50800" rIns="50800" bIns="50800" rtlCol="0" anchor="ctr"/>
            <a:lstStyle/>
            <a:p>
              <a:pPr algn="ctr">
                <a:lnSpc>
                  <a:spcPts val="2696"/>
                </a:lnSpc>
              </a:pPr>
              <a:endParaRPr/>
            </a:p>
          </p:txBody>
        </p:sp>
      </p:grpSp>
      <p:sp>
        <p:nvSpPr>
          <p:cNvPr id="36" name="TextBox 36"/>
          <p:cNvSpPr txBox="1"/>
          <p:nvPr/>
        </p:nvSpPr>
        <p:spPr>
          <a:xfrm>
            <a:off x="1527897" y="3975903"/>
            <a:ext cx="1537550" cy="283505"/>
          </a:xfrm>
          <a:prstGeom prst="rect">
            <a:avLst/>
          </a:prstGeom>
        </p:spPr>
        <p:txBody>
          <a:bodyPr wrap="square" lIns="0" tIns="0" rIns="0" bIns="0" rtlCol="0" anchor="t">
            <a:spAutoFit/>
          </a:bodyPr>
          <a:lstStyle/>
          <a:p>
            <a:pPr algn="ctr">
              <a:lnSpc>
                <a:spcPts val="2235"/>
              </a:lnSpc>
            </a:pPr>
            <a:r>
              <a:rPr lang="en-US" sz="1900" b="1">
                <a:solidFill>
                  <a:srgbClr val="007F6E"/>
                </a:solidFill>
                <a:latin typeface="Montserrat Ultra-Bold"/>
                <a:ea typeface="Montserrat Ultra-Bold"/>
                <a:cs typeface="Montserrat Ultra-Bold"/>
                <a:sym typeface="Montserrat Ultra-Bold"/>
              </a:rPr>
              <a:t>Recycling</a:t>
            </a:r>
            <a:endParaRPr lang="en-US" sz="1900" b="1">
              <a:solidFill>
                <a:srgbClr val="007F6E"/>
              </a:solidFill>
              <a:latin typeface="Montserrat Ultra-Bold"/>
              <a:ea typeface="Montserrat Ultra-Bold"/>
              <a:cs typeface="Montserrat Ultra-Bold"/>
            </a:endParaRPr>
          </a:p>
        </p:txBody>
      </p:sp>
      <p:sp>
        <p:nvSpPr>
          <p:cNvPr id="37" name="TextBox 37"/>
          <p:cNvSpPr txBox="1"/>
          <p:nvPr/>
        </p:nvSpPr>
        <p:spPr>
          <a:xfrm>
            <a:off x="4430087" y="3839044"/>
            <a:ext cx="2275273" cy="564257"/>
          </a:xfrm>
          <a:prstGeom prst="rect">
            <a:avLst/>
          </a:prstGeom>
        </p:spPr>
        <p:txBody>
          <a:bodyPr wrap="square" lIns="0" tIns="0" rIns="0" bIns="0" rtlCol="0" anchor="t">
            <a:spAutoFit/>
          </a:bodyPr>
          <a:lstStyle/>
          <a:p>
            <a:pPr algn="ctr">
              <a:lnSpc>
                <a:spcPts val="2235"/>
              </a:lnSpc>
            </a:pPr>
            <a:r>
              <a:rPr lang="en-US" sz="1900" b="1">
                <a:solidFill>
                  <a:srgbClr val="007F6E"/>
                </a:solidFill>
                <a:latin typeface="Montserrat Ultra-Bold"/>
                <a:ea typeface="Montserrat Ultra-Bold"/>
                <a:cs typeface="Montserrat Ultra-Bold"/>
                <a:sym typeface="Montserrat Ultra-Bold"/>
              </a:rPr>
              <a:t>Active materials &amp; components</a:t>
            </a:r>
            <a:endParaRPr lang="en-US" sz="1900" b="1">
              <a:solidFill>
                <a:srgbClr val="007F6E"/>
              </a:solidFill>
              <a:latin typeface="Montserrat Ultra-Bold"/>
              <a:ea typeface="Montserrat Ultra-Bold"/>
              <a:cs typeface="Montserrat Ultra-Bold"/>
            </a:endParaRPr>
          </a:p>
        </p:txBody>
      </p:sp>
      <p:sp>
        <p:nvSpPr>
          <p:cNvPr id="38" name="TextBox 38"/>
          <p:cNvSpPr txBox="1"/>
          <p:nvPr/>
        </p:nvSpPr>
        <p:spPr>
          <a:xfrm>
            <a:off x="7794657" y="3835033"/>
            <a:ext cx="2060112" cy="564257"/>
          </a:xfrm>
          <a:prstGeom prst="rect">
            <a:avLst/>
          </a:prstGeom>
        </p:spPr>
        <p:txBody>
          <a:bodyPr wrap="square" lIns="0" tIns="0" rIns="0" bIns="0" rtlCol="0" anchor="t">
            <a:spAutoFit/>
          </a:bodyPr>
          <a:lstStyle/>
          <a:p>
            <a:pPr algn="ctr">
              <a:lnSpc>
                <a:spcPts val="2235"/>
              </a:lnSpc>
            </a:pPr>
            <a:r>
              <a:rPr lang="en-US" sz="1900" b="1">
                <a:solidFill>
                  <a:srgbClr val="007F6E"/>
                </a:solidFill>
                <a:latin typeface="Montserrat Ultra-Bold"/>
                <a:ea typeface="Montserrat Ultra-Bold"/>
                <a:cs typeface="Montserrat Ultra-Bold"/>
                <a:sym typeface="Montserrat Ultra-Bold"/>
              </a:rPr>
              <a:t>Electrodes &amp;  cell assembly </a:t>
            </a:r>
            <a:endParaRPr lang="en-US" sz="1900" b="1">
              <a:solidFill>
                <a:srgbClr val="007F6E"/>
              </a:solidFill>
              <a:latin typeface="Montserrat Ultra-Bold"/>
              <a:ea typeface="Montserrat Ultra-Bold"/>
              <a:cs typeface="Montserrat Ultra-Bold"/>
            </a:endParaRPr>
          </a:p>
        </p:txBody>
      </p:sp>
      <p:sp>
        <p:nvSpPr>
          <p:cNvPr id="39" name="TextBox 39"/>
          <p:cNvSpPr txBox="1"/>
          <p:nvPr/>
        </p:nvSpPr>
        <p:spPr>
          <a:xfrm>
            <a:off x="11200799" y="3977157"/>
            <a:ext cx="1537550" cy="283505"/>
          </a:xfrm>
          <a:prstGeom prst="rect">
            <a:avLst/>
          </a:prstGeom>
        </p:spPr>
        <p:txBody>
          <a:bodyPr wrap="square" lIns="0" tIns="0" rIns="0" bIns="0" rtlCol="0" anchor="t">
            <a:spAutoFit/>
          </a:bodyPr>
          <a:lstStyle/>
          <a:p>
            <a:pPr algn="ctr">
              <a:lnSpc>
                <a:spcPts val="2235"/>
              </a:lnSpc>
            </a:pPr>
            <a:r>
              <a:rPr lang="en-US" sz="1910" b="1">
                <a:solidFill>
                  <a:srgbClr val="007F6E"/>
                </a:solidFill>
                <a:latin typeface="Montserrat Ultra-Bold"/>
                <a:ea typeface="Montserrat Ultra-Bold"/>
                <a:cs typeface="Montserrat Ultra-Bold"/>
                <a:sym typeface="Montserrat Ultra-Bold"/>
              </a:rPr>
              <a:t>Modules</a:t>
            </a:r>
          </a:p>
        </p:txBody>
      </p:sp>
      <p:sp>
        <p:nvSpPr>
          <p:cNvPr id="40" name="TextBox 40"/>
          <p:cNvSpPr txBox="1"/>
          <p:nvPr/>
        </p:nvSpPr>
        <p:spPr>
          <a:xfrm>
            <a:off x="14422945" y="3977157"/>
            <a:ext cx="1537550" cy="283505"/>
          </a:xfrm>
          <a:prstGeom prst="rect">
            <a:avLst/>
          </a:prstGeom>
        </p:spPr>
        <p:txBody>
          <a:bodyPr wrap="square" lIns="0" tIns="0" rIns="0" bIns="0" rtlCol="0" anchor="t">
            <a:spAutoFit/>
          </a:bodyPr>
          <a:lstStyle/>
          <a:p>
            <a:pPr algn="ctr">
              <a:lnSpc>
                <a:spcPts val="2235"/>
              </a:lnSpc>
            </a:pPr>
            <a:r>
              <a:rPr lang="en-US" sz="1910" b="1">
                <a:solidFill>
                  <a:srgbClr val="007F6E"/>
                </a:solidFill>
                <a:latin typeface="Montserrat Ultra-Bold"/>
                <a:ea typeface="Montserrat Ultra-Bold"/>
                <a:cs typeface="Montserrat Ultra-Bold"/>
                <a:sym typeface="Montserrat Ultra-Bold"/>
              </a:rPr>
              <a:t>Packs</a:t>
            </a:r>
          </a:p>
        </p:txBody>
      </p:sp>
      <p:grpSp>
        <p:nvGrpSpPr>
          <p:cNvPr id="41" name="Group 41"/>
          <p:cNvGrpSpPr/>
          <p:nvPr/>
        </p:nvGrpSpPr>
        <p:grpSpPr>
          <a:xfrm>
            <a:off x="6569481" y="3619863"/>
            <a:ext cx="995585" cy="995585"/>
            <a:chOff x="0" y="0"/>
            <a:chExt cx="406400" cy="406400"/>
          </a:xfrm>
        </p:grpSpPr>
        <p:sp>
          <p:nvSpPr>
            <p:cNvPr id="42" name="Freeform 42"/>
            <p:cNvSpPr/>
            <p:nvPr/>
          </p:nvSpPr>
          <p:spPr>
            <a:xfrm>
              <a:off x="0" y="0"/>
              <a:ext cx="406400" cy="406400"/>
            </a:xfrm>
            <a:custGeom>
              <a:avLst/>
              <a:gdLst/>
              <a:ahLst/>
              <a:cxnLst/>
              <a:rect l="l" t="t" r="r" b="b"/>
              <a:pathLst>
                <a:path w="406400" h="406400">
                  <a:moveTo>
                    <a:pt x="0" y="0"/>
                  </a:moveTo>
                  <a:lnTo>
                    <a:pt x="203200" y="0"/>
                  </a:lnTo>
                  <a:lnTo>
                    <a:pt x="406400" y="203200"/>
                  </a:lnTo>
                  <a:lnTo>
                    <a:pt x="203200" y="406400"/>
                  </a:lnTo>
                  <a:lnTo>
                    <a:pt x="0" y="406400"/>
                  </a:lnTo>
                  <a:lnTo>
                    <a:pt x="203200" y="203200"/>
                  </a:lnTo>
                  <a:lnTo>
                    <a:pt x="0" y="0"/>
                  </a:lnTo>
                  <a:close/>
                </a:path>
              </a:pathLst>
            </a:custGeom>
            <a:solidFill>
              <a:srgbClr val="58B8AB"/>
            </a:solidFill>
          </p:spPr>
          <p:txBody>
            <a:bodyPr/>
            <a:lstStyle/>
            <a:p>
              <a:endParaRPr lang="en-US"/>
            </a:p>
          </p:txBody>
        </p:sp>
        <p:sp>
          <p:nvSpPr>
            <p:cNvPr id="43" name="TextBox 43"/>
            <p:cNvSpPr txBox="1"/>
            <p:nvPr/>
          </p:nvSpPr>
          <p:spPr>
            <a:xfrm>
              <a:off x="177800" y="-38100"/>
              <a:ext cx="152400" cy="444500"/>
            </a:xfrm>
            <a:prstGeom prst="rect">
              <a:avLst/>
            </a:prstGeom>
          </p:spPr>
          <p:txBody>
            <a:bodyPr lIns="50800" tIns="50800" rIns="50800" bIns="50800" rtlCol="0" anchor="ctr"/>
            <a:lstStyle/>
            <a:p>
              <a:pPr algn="ctr">
                <a:lnSpc>
                  <a:spcPts val="2696"/>
                </a:lnSpc>
              </a:pPr>
              <a:endParaRPr/>
            </a:p>
          </p:txBody>
        </p:sp>
      </p:grpSp>
      <p:grpSp>
        <p:nvGrpSpPr>
          <p:cNvPr id="44" name="Group 44"/>
          <p:cNvGrpSpPr/>
          <p:nvPr/>
        </p:nvGrpSpPr>
        <p:grpSpPr>
          <a:xfrm>
            <a:off x="9853283" y="3619863"/>
            <a:ext cx="995585" cy="995585"/>
            <a:chOff x="0" y="0"/>
            <a:chExt cx="406400" cy="406400"/>
          </a:xfrm>
        </p:grpSpPr>
        <p:sp>
          <p:nvSpPr>
            <p:cNvPr id="45" name="Freeform 45"/>
            <p:cNvSpPr/>
            <p:nvPr/>
          </p:nvSpPr>
          <p:spPr>
            <a:xfrm>
              <a:off x="0" y="0"/>
              <a:ext cx="406400" cy="406400"/>
            </a:xfrm>
            <a:custGeom>
              <a:avLst/>
              <a:gdLst/>
              <a:ahLst/>
              <a:cxnLst/>
              <a:rect l="l" t="t" r="r" b="b"/>
              <a:pathLst>
                <a:path w="406400" h="406400">
                  <a:moveTo>
                    <a:pt x="0" y="0"/>
                  </a:moveTo>
                  <a:lnTo>
                    <a:pt x="203200" y="0"/>
                  </a:lnTo>
                  <a:lnTo>
                    <a:pt x="406400" y="203200"/>
                  </a:lnTo>
                  <a:lnTo>
                    <a:pt x="203200" y="406400"/>
                  </a:lnTo>
                  <a:lnTo>
                    <a:pt x="0" y="406400"/>
                  </a:lnTo>
                  <a:lnTo>
                    <a:pt x="203200" y="203200"/>
                  </a:lnTo>
                  <a:lnTo>
                    <a:pt x="0" y="0"/>
                  </a:lnTo>
                  <a:close/>
                </a:path>
              </a:pathLst>
            </a:custGeom>
            <a:solidFill>
              <a:srgbClr val="58B8AB"/>
            </a:solidFill>
          </p:spPr>
          <p:txBody>
            <a:bodyPr/>
            <a:lstStyle/>
            <a:p>
              <a:endParaRPr lang="en-US"/>
            </a:p>
          </p:txBody>
        </p:sp>
        <p:sp>
          <p:nvSpPr>
            <p:cNvPr id="46" name="TextBox 46"/>
            <p:cNvSpPr txBox="1"/>
            <p:nvPr/>
          </p:nvSpPr>
          <p:spPr>
            <a:xfrm>
              <a:off x="177800" y="-38100"/>
              <a:ext cx="152400" cy="444500"/>
            </a:xfrm>
            <a:prstGeom prst="rect">
              <a:avLst/>
            </a:prstGeom>
          </p:spPr>
          <p:txBody>
            <a:bodyPr lIns="50800" tIns="50800" rIns="50800" bIns="50800" rtlCol="0" anchor="ctr"/>
            <a:lstStyle/>
            <a:p>
              <a:pPr algn="ctr">
                <a:lnSpc>
                  <a:spcPts val="2696"/>
                </a:lnSpc>
              </a:pPr>
              <a:endParaRPr/>
            </a:p>
          </p:txBody>
        </p:sp>
      </p:grpSp>
      <p:grpSp>
        <p:nvGrpSpPr>
          <p:cNvPr id="47" name="Group 47"/>
          <p:cNvGrpSpPr/>
          <p:nvPr/>
        </p:nvGrpSpPr>
        <p:grpSpPr>
          <a:xfrm>
            <a:off x="13090774" y="3622371"/>
            <a:ext cx="995585" cy="995585"/>
            <a:chOff x="0" y="0"/>
            <a:chExt cx="406400" cy="406400"/>
          </a:xfrm>
        </p:grpSpPr>
        <p:sp>
          <p:nvSpPr>
            <p:cNvPr id="48" name="Freeform 48"/>
            <p:cNvSpPr/>
            <p:nvPr/>
          </p:nvSpPr>
          <p:spPr>
            <a:xfrm>
              <a:off x="0" y="0"/>
              <a:ext cx="406400" cy="406400"/>
            </a:xfrm>
            <a:custGeom>
              <a:avLst/>
              <a:gdLst/>
              <a:ahLst/>
              <a:cxnLst/>
              <a:rect l="l" t="t" r="r" b="b"/>
              <a:pathLst>
                <a:path w="406400" h="406400">
                  <a:moveTo>
                    <a:pt x="0" y="0"/>
                  </a:moveTo>
                  <a:lnTo>
                    <a:pt x="203200" y="0"/>
                  </a:lnTo>
                  <a:lnTo>
                    <a:pt x="406400" y="203200"/>
                  </a:lnTo>
                  <a:lnTo>
                    <a:pt x="203200" y="406400"/>
                  </a:lnTo>
                  <a:lnTo>
                    <a:pt x="0" y="406400"/>
                  </a:lnTo>
                  <a:lnTo>
                    <a:pt x="203200" y="203200"/>
                  </a:lnTo>
                  <a:lnTo>
                    <a:pt x="0" y="0"/>
                  </a:lnTo>
                  <a:close/>
                </a:path>
              </a:pathLst>
            </a:custGeom>
            <a:solidFill>
              <a:srgbClr val="58B8AB"/>
            </a:solidFill>
          </p:spPr>
          <p:txBody>
            <a:bodyPr/>
            <a:lstStyle/>
            <a:p>
              <a:endParaRPr lang="en-US"/>
            </a:p>
          </p:txBody>
        </p:sp>
        <p:sp>
          <p:nvSpPr>
            <p:cNvPr id="49" name="TextBox 49"/>
            <p:cNvSpPr txBox="1"/>
            <p:nvPr/>
          </p:nvSpPr>
          <p:spPr>
            <a:xfrm>
              <a:off x="177800" y="-38100"/>
              <a:ext cx="152400" cy="444500"/>
            </a:xfrm>
            <a:prstGeom prst="rect">
              <a:avLst/>
            </a:prstGeom>
          </p:spPr>
          <p:txBody>
            <a:bodyPr lIns="50800" tIns="50800" rIns="50800" bIns="50800" rtlCol="0" anchor="ctr"/>
            <a:lstStyle/>
            <a:p>
              <a:pPr algn="ctr">
                <a:lnSpc>
                  <a:spcPts val="2696"/>
                </a:lnSpc>
              </a:pPr>
              <a:endParaRPr/>
            </a:p>
          </p:txBody>
        </p:sp>
      </p:grpSp>
      <p:sp>
        <p:nvSpPr>
          <p:cNvPr id="52" name="Freeform 52"/>
          <p:cNvSpPr/>
          <p:nvPr/>
        </p:nvSpPr>
        <p:spPr>
          <a:xfrm>
            <a:off x="2243291" y="6894274"/>
            <a:ext cx="1190153" cy="445523"/>
          </a:xfrm>
          <a:custGeom>
            <a:avLst/>
            <a:gdLst/>
            <a:ahLst/>
            <a:cxnLst/>
            <a:rect l="l" t="t" r="r" b="b"/>
            <a:pathLst>
              <a:path w="1190153" h="445523">
                <a:moveTo>
                  <a:pt x="0" y="0"/>
                </a:moveTo>
                <a:lnTo>
                  <a:pt x="1190153" y="0"/>
                </a:lnTo>
                <a:lnTo>
                  <a:pt x="1190153" y="445523"/>
                </a:lnTo>
                <a:lnTo>
                  <a:pt x="0" y="445523"/>
                </a:lnTo>
                <a:lnTo>
                  <a:pt x="0" y="0"/>
                </a:lnTo>
                <a:close/>
              </a:path>
            </a:pathLst>
          </a:custGeom>
          <a:blipFill>
            <a:blip r:embed="rId11"/>
            <a:stretch>
              <a:fillRect/>
            </a:stretch>
          </a:blipFill>
        </p:spPr>
        <p:txBody>
          <a:bodyPr/>
          <a:lstStyle/>
          <a:p>
            <a:endParaRPr lang="en-US"/>
          </a:p>
        </p:txBody>
      </p:sp>
      <p:sp>
        <p:nvSpPr>
          <p:cNvPr id="53" name="Freeform 53"/>
          <p:cNvSpPr/>
          <p:nvPr/>
        </p:nvSpPr>
        <p:spPr>
          <a:xfrm>
            <a:off x="10553708" y="5714599"/>
            <a:ext cx="617949" cy="674800"/>
          </a:xfrm>
          <a:custGeom>
            <a:avLst/>
            <a:gdLst/>
            <a:ahLst/>
            <a:cxnLst/>
            <a:rect l="l" t="t" r="r" b="b"/>
            <a:pathLst>
              <a:path w="617949" h="674800">
                <a:moveTo>
                  <a:pt x="0" y="0"/>
                </a:moveTo>
                <a:lnTo>
                  <a:pt x="617949" y="0"/>
                </a:lnTo>
                <a:lnTo>
                  <a:pt x="617949" y="674800"/>
                </a:lnTo>
                <a:lnTo>
                  <a:pt x="0" y="674800"/>
                </a:lnTo>
                <a:lnTo>
                  <a:pt x="0" y="0"/>
                </a:lnTo>
                <a:close/>
              </a:path>
            </a:pathLst>
          </a:custGeom>
          <a:blipFill>
            <a:blip r:embed="rId12"/>
            <a:stretch>
              <a:fillRect/>
            </a:stretch>
          </a:blipFill>
        </p:spPr>
        <p:txBody>
          <a:bodyPr/>
          <a:lstStyle/>
          <a:p>
            <a:endParaRPr lang="en-US"/>
          </a:p>
        </p:txBody>
      </p:sp>
      <p:sp>
        <p:nvSpPr>
          <p:cNvPr id="54" name="Freeform 54"/>
          <p:cNvSpPr/>
          <p:nvPr/>
        </p:nvSpPr>
        <p:spPr>
          <a:xfrm>
            <a:off x="11459747" y="5981530"/>
            <a:ext cx="1269704" cy="350130"/>
          </a:xfrm>
          <a:custGeom>
            <a:avLst/>
            <a:gdLst/>
            <a:ahLst/>
            <a:cxnLst/>
            <a:rect l="l" t="t" r="r" b="b"/>
            <a:pathLst>
              <a:path w="1269704" h="350130">
                <a:moveTo>
                  <a:pt x="0" y="0"/>
                </a:moveTo>
                <a:lnTo>
                  <a:pt x="1269703" y="0"/>
                </a:lnTo>
                <a:lnTo>
                  <a:pt x="1269703" y="350131"/>
                </a:lnTo>
                <a:lnTo>
                  <a:pt x="0" y="350131"/>
                </a:lnTo>
                <a:lnTo>
                  <a:pt x="0" y="0"/>
                </a:lnTo>
                <a:close/>
              </a:path>
            </a:pathLst>
          </a:custGeom>
          <a:blipFill>
            <a:blip r:embed="rId13"/>
            <a:stretch>
              <a:fillRect/>
            </a:stretch>
          </a:blipFill>
        </p:spPr>
        <p:txBody>
          <a:bodyPr/>
          <a:lstStyle/>
          <a:p>
            <a:endParaRPr lang="en-US"/>
          </a:p>
        </p:txBody>
      </p:sp>
      <p:sp>
        <p:nvSpPr>
          <p:cNvPr id="55" name="Freeform 55"/>
          <p:cNvSpPr/>
          <p:nvPr/>
        </p:nvSpPr>
        <p:spPr>
          <a:xfrm>
            <a:off x="13127194" y="5764199"/>
            <a:ext cx="894926" cy="555472"/>
          </a:xfrm>
          <a:custGeom>
            <a:avLst/>
            <a:gdLst/>
            <a:ahLst/>
            <a:cxnLst/>
            <a:rect l="l" t="t" r="r" b="b"/>
            <a:pathLst>
              <a:path w="894926" h="555472">
                <a:moveTo>
                  <a:pt x="0" y="0"/>
                </a:moveTo>
                <a:lnTo>
                  <a:pt x="894927" y="0"/>
                </a:lnTo>
                <a:lnTo>
                  <a:pt x="894927" y="555471"/>
                </a:lnTo>
                <a:lnTo>
                  <a:pt x="0" y="555471"/>
                </a:lnTo>
                <a:lnTo>
                  <a:pt x="0" y="0"/>
                </a:lnTo>
                <a:close/>
              </a:path>
            </a:pathLst>
          </a:custGeom>
          <a:blipFill>
            <a:blip r:embed="rId14"/>
            <a:stretch>
              <a:fillRect/>
            </a:stretch>
          </a:blipFill>
        </p:spPr>
        <p:txBody>
          <a:bodyPr/>
          <a:lstStyle/>
          <a:p>
            <a:endParaRPr lang="en-US"/>
          </a:p>
        </p:txBody>
      </p:sp>
      <p:sp>
        <p:nvSpPr>
          <p:cNvPr id="56" name="Freeform 56"/>
          <p:cNvSpPr/>
          <p:nvPr/>
        </p:nvSpPr>
        <p:spPr>
          <a:xfrm>
            <a:off x="4753458" y="5930209"/>
            <a:ext cx="1190537" cy="336327"/>
          </a:xfrm>
          <a:custGeom>
            <a:avLst/>
            <a:gdLst/>
            <a:ahLst/>
            <a:cxnLst/>
            <a:rect l="l" t="t" r="r" b="b"/>
            <a:pathLst>
              <a:path w="1190537" h="336327">
                <a:moveTo>
                  <a:pt x="0" y="0"/>
                </a:moveTo>
                <a:lnTo>
                  <a:pt x="1190537" y="0"/>
                </a:lnTo>
                <a:lnTo>
                  <a:pt x="1190537" y="336327"/>
                </a:lnTo>
                <a:lnTo>
                  <a:pt x="0" y="336327"/>
                </a:lnTo>
                <a:lnTo>
                  <a:pt x="0" y="0"/>
                </a:lnTo>
                <a:close/>
              </a:path>
            </a:pathLst>
          </a:custGeom>
          <a:blipFill>
            <a:blip r:embed="rId15"/>
            <a:stretch>
              <a:fillRect/>
            </a:stretch>
          </a:blipFill>
        </p:spPr>
        <p:txBody>
          <a:bodyPr/>
          <a:lstStyle/>
          <a:p>
            <a:endParaRPr lang="en-US"/>
          </a:p>
        </p:txBody>
      </p:sp>
      <p:sp>
        <p:nvSpPr>
          <p:cNvPr id="57" name="Freeform 57"/>
          <p:cNvSpPr/>
          <p:nvPr/>
        </p:nvSpPr>
        <p:spPr>
          <a:xfrm>
            <a:off x="15704217" y="5826960"/>
            <a:ext cx="1029312" cy="411725"/>
          </a:xfrm>
          <a:custGeom>
            <a:avLst/>
            <a:gdLst/>
            <a:ahLst/>
            <a:cxnLst/>
            <a:rect l="l" t="t" r="r" b="b"/>
            <a:pathLst>
              <a:path w="1029312" h="411725">
                <a:moveTo>
                  <a:pt x="0" y="0"/>
                </a:moveTo>
                <a:lnTo>
                  <a:pt x="1029312" y="0"/>
                </a:lnTo>
                <a:lnTo>
                  <a:pt x="1029312" y="411725"/>
                </a:lnTo>
                <a:lnTo>
                  <a:pt x="0" y="411725"/>
                </a:lnTo>
                <a:lnTo>
                  <a:pt x="0" y="0"/>
                </a:lnTo>
                <a:close/>
              </a:path>
            </a:pathLst>
          </a:custGeom>
          <a:blipFill>
            <a:blip r:embed="rId16"/>
            <a:stretch>
              <a:fillRect/>
            </a:stretch>
          </a:blipFill>
        </p:spPr>
        <p:txBody>
          <a:bodyPr/>
          <a:lstStyle/>
          <a:p>
            <a:endParaRPr lang="en-US"/>
          </a:p>
        </p:txBody>
      </p:sp>
      <p:sp>
        <p:nvSpPr>
          <p:cNvPr id="58" name="Freeform 58"/>
          <p:cNvSpPr/>
          <p:nvPr/>
        </p:nvSpPr>
        <p:spPr>
          <a:xfrm>
            <a:off x="694271" y="6841348"/>
            <a:ext cx="1190403" cy="523171"/>
          </a:xfrm>
          <a:custGeom>
            <a:avLst/>
            <a:gdLst/>
            <a:ahLst/>
            <a:cxnLst/>
            <a:rect l="l" t="t" r="r" b="b"/>
            <a:pathLst>
              <a:path w="1190403" h="523171">
                <a:moveTo>
                  <a:pt x="0" y="0"/>
                </a:moveTo>
                <a:lnTo>
                  <a:pt x="1190403" y="0"/>
                </a:lnTo>
                <a:lnTo>
                  <a:pt x="1190403" y="523171"/>
                </a:lnTo>
                <a:lnTo>
                  <a:pt x="0" y="523171"/>
                </a:lnTo>
                <a:lnTo>
                  <a:pt x="0" y="0"/>
                </a:lnTo>
                <a:close/>
              </a:path>
            </a:pathLst>
          </a:custGeom>
          <a:blipFill>
            <a:blip r:embed="rId17"/>
            <a:stretch>
              <a:fillRect/>
            </a:stretch>
          </a:blipFill>
        </p:spPr>
        <p:txBody>
          <a:bodyPr/>
          <a:lstStyle/>
          <a:p>
            <a:endParaRPr lang="en-US"/>
          </a:p>
        </p:txBody>
      </p:sp>
      <p:sp>
        <p:nvSpPr>
          <p:cNvPr id="59" name="Freeform 59"/>
          <p:cNvSpPr/>
          <p:nvPr/>
        </p:nvSpPr>
        <p:spPr>
          <a:xfrm>
            <a:off x="587394" y="5867745"/>
            <a:ext cx="1113852" cy="521654"/>
          </a:xfrm>
          <a:custGeom>
            <a:avLst/>
            <a:gdLst/>
            <a:ahLst/>
            <a:cxnLst/>
            <a:rect l="l" t="t" r="r" b="b"/>
            <a:pathLst>
              <a:path w="1113852" h="521654">
                <a:moveTo>
                  <a:pt x="0" y="0"/>
                </a:moveTo>
                <a:lnTo>
                  <a:pt x="1113852" y="0"/>
                </a:lnTo>
                <a:lnTo>
                  <a:pt x="1113852" y="521654"/>
                </a:lnTo>
                <a:lnTo>
                  <a:pt x="0" y="521654"/>
                </a:lnTo>
                <a:lnTo>
                  <a:pt x="0" y="0"/>
                </a:lnTo>
                <a:close/>
              </a:path>
            </a:pathLst>
          </a:custGeom>
          <a:blipFill>
            <a:blip r:embed="rId18"/>
            <a:stretch>
              <a:fillRect/>
            </a:stretch>
          </a:blipFill>
        </p:spPr>
        <p:txBody>
          <a:bodyPr/>
          <a:lstStyle/>
          <a:p>
            <a:endParaRPr lang="en-US"/>
          </a:p>
        </p:txBody>
      </p:sp>
      <p:sp>
        <p:nvSpPr>
          <p:cNvPr id="60" name="Freeform 60"/>
          <p:cNvSpPr/>
          <p:nvPr/>
        </p:nvSpPr>
        <p:spPr>
          <a:xfrm>
            <a:off x="1939893" y="5945747"/>
            <a:ext cx="1231001" cy="352951"/>
          </a:xfrm>
          <a:custGeom>
            <a:avLst/>
            <a:gdLst/>
            <a:ahLst/>
            <a:cxnLst/>
            <a:rect l="l" t="t" r="r" b="b"/>
            <a:pathLst>
              <a:path w="1231001" h="352951">
                <a:moveTo>
                  <a:pt x="0" y="0"/>
                </a:moveTo>
                <a:lnTo>
                  <a:pt x="1231001" y="0"/>
                </a:lnTo>
                <a:lnTo>
                  <a:pt x="1231001" y="352952"/>
                </a:lnTo>
                <a:lnTo>
                  <a:pt x="0" y="352952"/>
                </a:lnTo>
                <a:lnTo>
                  <a:pt x="0" y="0"/>
                </a:lnTo>
                <a:close/>
              </a:path>
            </a:pathLst>
          </a:custGeom>
          <a:blipFill>
            <a:blip r:embed="rId19"/>
            <a:stretch>
              <a:fillRect/>
            </a:stretch>
          </a:blipFill>
        </p:spPr>
        <p:txBody>
          <a:bodyPr/>
          <a:lstStyle/>
          <a:p>
            <a:endParaRPr lang="en-US"/>
          </a:p>
        </p:txBody>
      </p:sp>
      <p:sp>
        <p:nvSpPr>
          <p:cNvPr id="61" name="Freeform 61"/>
          <p:cNvSpPr/>
          <p:nvPr/>
        </p:nvSpPr>
        <p:spPr>
          <a:xfrm>
            <a:off x="14339206" y="5845184"/>
            <a:ext cx="964962" cy="393501"/>
          </a:xfrm>
          <a:custGeom>
            <a:avLst/>
            <a:gdLst/>
            <a:ahLst/>
            <a:cxnLst/>
            <a:rect l="l" t="t" r="r" b="b"/>
            <a:pathLst>
              <a:path w="964962" h="393501">
                <a:moveTo>
                  <a:pt x="0" y="0"/>
                </a:moveTo>
                <a:lnTo>
                  <a:pt x="964961" y="0"/>
                </a:lnTo>
                <a:lnTo>
                  <a:pt x="964961" y="393501"/>
                </a:lnTo>
                <a:lnTo>
                  <a:pt x="0" y="393501"/>
                </a:lnTo>
                <a:lnTo>
                  <a:pt x="0" y="0"/>
                </a:lnTo>
                <a:close/>
              </a:path>
            </a:pathLst>
          </a:custGeom>
          <a:blipFill>
            <a:blip r:embed="rId20"/>
            <a:stretch>
              <a:fillRect l="-17494" t="-36610" r="-17418" b="-46040"/>
            </a:stretch>
          </a:blipFill>
        </p:spPr>
        <p:txBody>
          <a:bodyPr/>
          <a:lstStyle/>
          <a:p>
            <a:endParaRPr lang="en-US"/>
          </a:p>
        </p:txBody>
      </p:sp>
      <p:sp>
        <p:nvSpPr>
          <p:cNvPr id="62" name="Freeform 62"/>
          <p:cNvSpPr/>
          <p:nvPr/>
        </p:nvSpPr>
        <p:spPr>
          <a:xfrm>
            <a:off x="3489518" y="5892179"/>
            <a:ext cx="929330" cy="427492"/>
          </a:xfrm>
          <a:custGeom>
            <a:avLst/>
            <a:gdLst/>
            <a:ahLst/>
            <a:cxnLst/>
            <a:rect l="l" t="t" r="r" b="b"/>
            <a:pathLst>
              <a:path w="929330" h="427492">
                <a:moveTo>
                  <a:pt x="0" y="0"/>
                </a:moveTo>
                <a:lnTo>
                  <a:pt x="929329" y="0"/>
                </a:lnTo>
                <a:lnTo>
                  <a:pt x="929329" y="427491"/>
                </a:lnTo>
                <a:lnTo>
                  <a:pt x="0" y="427491"/>
                </a:lnTo>
                <a:lnTo>
                  <a:pt x="0" y="0"/>
                </a:lnTo>
                <a:close/>
              </a:path>
            </a:pathLst>
          </a:custGeom>
          <a:blipFill>
            <a:blip r:embed="rId21"/>
            <a:stretch>
              <a:fillRect/>
            </a:stretch>
          </a:blipFill>
        </p:spPr>
        <p:txBody>
          <a:bodyPr/>
          <a:lstStyle/>
          <a:p>
            <a:endParaRPr lang="en-US"/>
          </a:p>
        </p:txBody>
      </p:sp>
      <p:sp>
        <p:nvSpPr>
          <p:cNvPr id="63" name="Freeform 63"/>
          <p:cNvSpPr/>
          <p:nvPr/>
        </p:nvSpPr>
        <p:spPr>
          <a:xfrm>
            <a:off x="6288707" y="5914907"/>
            <a:ext cx="857398" cy="375112"/>
          </a:xfrm>
          <a:custGeom>
            <a:avLst/>
            <a:gdLst/>
            <a:ahLst/>
            <a:cxnLst/>
            <a:rect l="l" t="t" r="r" b="b"/>
            <a:pathLst>
              <a:path w="857398" h="375112">
                <a:moveTo>
                  <a:pt x="0" y="0"/>
                </a:moveTo>
                <a:lnTo>
                  <a:pt x="857398" y="0"/>
                </a:lnTo>
                <a:lnTo>
                  <a:pt x="857398" y="375111"/>
                </a:lnTo>
                <a:lnTo>
                  <a:pt x="0" y="375111"/>
                </a:lnTo>
                <a:lnTo>
                  <a:pt x="0" y="0"/>
                </a:lnTo>
                <a:close/>
              </a:path>
            </a:pathLst>
          </a:custGeom>
          <a:blipFill>
            <a:blip r:embed="rId22"/>
            <a:stretch>
              <a:fillRect/>
            </a:stretch>
          </a:blipFill>
        </p:spPr>
        <p:txBody>
          <a:bodyPr/>
          <a:lstStyle/>
          <a:p>
            <a:endParaRPr lang="en-US"/>
          </a:p>
        </p:txBody>
      </p:sp>
      <p:sp>
        <p:nvSpPr>
          <p:cNvPr id="64" name="Freeform 64"/>
          <p:cNvSpPr/>
          <p:nvPr/>
        </p:nvSpPr>
        <p:spPr>
          <a:xfrm>
            <a:off x="8758287" y="5914907"/>
            <a:ext cx="1534431" cy="361454"/>
          </a:xfrm>
          <a:custGeom>
            <a:avLst/>
            <a:gdLst/>
            <a:ahLst/>
            <a:cxnLst/>
            <a:rect l="l" t="t" r="r" b="b"/>
            <a:pathLst>
              <a:path w="1534431" h="361454">
                <a:moveTo>
                  <a:pt x="0" y="0"/>
                </a:moveTo>
                <a:lnTo>
                  <a:pt x="1534431" y="0"/>
                </a:lnTo>
                <a:lnTo>
                  <a:pt x="1534431" y="361454"/>
                </a:lnTo>
                <a:lnTo>
                  <a:pt x="0" y="361454"/>
                </a:lnTo>
                <a:lnTo>
                  <a:pt x="0" y="0"/>
                </a:lnTo>
                <a:close/>
              </a:path>
            </a:pathLst>
          </a:custGeom>
          <a:blipFill>
            <a:blip r:embed="rId23"/>
            <a:stretch>
              <a:fillRect/>
            </a:stretch>
          </a:blipFill>
        </p:spPr>
        <p:txBody>
          <a:bodyPr/>
          <a:lstStyle/>
          <a:p>
            <a:endParaRPr lang="en-US"/>
          </a:p>
        </p:txBody>
      </p:sp>
      <p:sp>
        <p:nvSpPr>
          <p:cNvPr id="65" name="Freeform 65"/>
          <p:cNvSpPr/>
          <p:nvPr/>
        </p:nvSpPr>
        <p:spPr>
          <a:xfrm>
            <a:off x="3883185" y="6917995"/>
            <a:ext cx="1318533" cy="267003"/>
          </a:xfrm>
          <a:custGeom>
            <a:avLst/>
            <a:gdLst/>
            <a:ahLst/>
            <a:cxnLst/>
            <a:rect l="l" t="t" r="r" b="b"/>
            <a:pathLst>
              <a:path w="1318533" h="267003">
                <a:moveTo>
                  <a:pt x="0" y="0"/>
                </a:moveTo>
                <a:lnTo>
                  <a:pt x="1318533" y="0"/>
                </a:lnTo>
                <a:lnTo>
                  <a:pt x="1318533" y="267003"/>
                </a:lnTo>
                <a:lnTo>
                  <a:pt x="0" y="267003"/>
                </a:lnTo>
                <a:lnTo>
                  <a:pt x="0" y="0"/>
                </a:lnTo>
                <a:close/>
              </a:path>
            </a:pathLst>
          </a:custGeom>
          <a:blipFill>
            <a:blip r:embed="rId24"/>
            <a:stretch>
              <a:fillRect/>
            </a:stretch>
          </a:blipFill>
        </p:spPr>
        <p:txBody>
          <a:bodyPr/>
          <a:lstStyle/>
          <a:p>
            <a:endParaRPr lang="en-US"/>
          </a:p>
        </p:txBody>
      </p:sp>
      <p:sp>
        <p:nvSpPr>
          <p:cNvPr id="66" name="Freeform 66"/>
          <p:cNvSpPr/>
          <p:nvPr/>
        </p:nvSpPr>
        <p:spPr>
          <a:xfrm>
            <a:off x="5387332" y="6829131"/>
            <a:ext cx="1153058" cy="461223"/>
          </a:xfrm>
          <a:custGeom>
            <a:avLst/>
            <a:gdLst/>
            <a:ahLst/>
            <a:cxnLst/>
            <a:rect l="l" t="t" r="r" b="b"/>
            <a:pathLst>
              <a:path w="1153058" h="461223">
                <a:moveTo>
                  <a:pt x="0" y="0"/>
                </a:moveTo>
                <a:lnTo>
                  <a:pt x="1153058" y="0"/>
                </a:lnTo>
                <a:lnTo>
                  <a:pt x="1153058" y="461223"/>
                </a:lnTo>
                <a:lnTo>
                  <a:pt x="0" y="461223"/>
                </a:lnTo>
                <a:lnTo>
                  <a:pt x="0" y="0"/>
                </a:lnTo>
                <a:close/>
              </a:path>
            </a:pathLst>
          </a:custGeom>
          <a:blipFill>
            <a:blip r:embed="rId25"/>
            <a:stretch>
              <a:fillRect/>
            </a:stretch>
          </a:blipFill>
        </p:spPr>
        <p:txBody>
          <a:bodyPr/>
          <a:lstStyle/>
          <a:p>
            <a:endParaRPr lang="en-US"/>
          </a:p>
        </p:txBody>
      </p:sp>
      <p:sp>
        <p:nvSpPr>
          <p:cNvPr id="67" name="Freeform 67"/>
          <p:cNvSpPr/>
          <p:nvPr/>
        </p:nvSpPr>
        <p:spPr>
          <a:xfrm>
            <a:off x="6683903" y="6744376"/>
            <a:ext cx="1555336" cy="554736"/>
          </a:xfrm>
          <a:custGeom>
            <a:avLst/>
            <a:gdLst/>
            <a:ahLst/>
            <a:cxnLst/>
            <a:rect l="l" t="t" r="r" b="b"/>
            <a:pathLst>
              <a:path w="1555336" h="554736">
                <a:moveTo>
                  <a:pt x="0" y="0"/>
                </a:moveTo>
                <a:lnTo>
                  <a:pt x="1555336" y="0"/>
                </a:lnTo>
                <a:lnTo>
                  <a:pt x="1555336" y="554736"/>
                </a:lnTo>
                <a:lnTo>
                  <a:pt x="0" y="554736"/>
                </a:lnTo>
                <a:lnTo>
                  <a:pt x="0" y="0"/>
                </a:lnTo>
                <a:close/>
              </a:path>
            </a:pathLst>
          </a:custGeom>
          <a:blipFill>
            <a:blip r:embed="rId26"/>
            <a:stretch>
              <a:fillRect/>
            </a:stretch>
          </a:blipFill>
        </p:spPr>
        <p:txBody>
          <a:bodyPr/>
          <a:lstStyle/>
          <a:p>
            <a:endParaRPr lang="en-US"/>
          </a:p>
        </p:txBody>
      </p:sp>
      <p:sp>
        <p:nvSpPr>
          <p:cNvPr id="68" name="Freeform 68"/>
          <p:cNvSpPr/>
          <p:nvPr/>
        </p:nvSpPr>
        <p:spPr>
          <a:xfrm>
            <a:off x="8345304" y="6760308"/>
            <a:ext cx="802652" cy="501657"/>
          </a:xfrm>
          <a:custGeom>
            <a:avLst/>
            <a:gdLst/>
            <a:ahLst/>
            <a:cxnLst/>
            <a:rect l="l" t="t" r="r" b="b"/>
            <a:pathLst>
              <a:path w="802652" h="501657">
                <a:moveTo>
                  <a:pt x="0" y="0"/>
                </a:moveTo>
                <a:lnTo>
                  <a:pt x="802652" y="0"/>
                </a:lnTo>
                <a:lnTo>
                  <a:pt x="802652" y="501658"/>
                </a:lnTo>
                <a:lnTo>
                  <a:pt x="0" y="501658"/>
                </a:lnTo>
                <a:lnTo>
                  <a:pt x="0" y="0"/>
                </a:lnTo>
                <a:close/>
              </a:path>
            </a:pathLst>
          </a:custGeom>
          <a:blipFill>
            <a:blip r:embed="rId27"/>
            <a:stretch>
              <a:fillRect/>
            </a:stretch>
          </a:blipFill>
        </p:spPr>
        <p:txBody>
          <a:bodyPr/>
          <a:lstStyle/>
          <a:p>
            <a:endParaRPr lang="en-US"/>
          </a:p>
        </p:txBody>
      </p:sp>
      <p:sp>
        <p:nvSpPr>
          <p:cNvPr id="69" name="Freeform 69"/>
          <p:cNvSpPr/>
          <p:nvPr/>
        </p:nvSpPr>
        <p:spPr>
          <a:xfrm>
            <a:off x="11490021" y="6770362"/>
            <a:ext cx="1499128" cy="346673"/>
          </a:xfrm>
          <a:custGeom>
            <a:avLst/>
            <a:gdLst/>
            <a:ahLst/>
            <a:cxnLst/>
            <a:rect l="l" t="t" r="r" b="b"/>
            <a:pathLst>
              <a:path w="1499128" h="346673">
                <a:moveTo>
                  <a:pt x="0" y="0"/>
                </a:moveTo>
                <a:lnTo>
                  <a:pt x="1499127" y="0"/>
                </a:lnTo>
                <a:lnTo>
                  <a:pt x="1499127" y="346673"/>
                </a:lnTo>
                <a:lnTo>
                  <a:pt x="0" y="346673"/>
                </a:lnTo>
                <a:lnTo>
                  <a:pt x="0" y="0"/>
                </a:lnTo>
                <a:close/>
              </a:path>
            </a:pathLst>
          </a:custGeom>
          <a:blipFill>
            <a:blip r:embed="rId28"/>
            <a:stretch>
              <a:fillRect/>
            </a:stretch>
          </a:blipFill>
        </p:spPr>
        <p:txBody>
          <a:bodyPr/>
          <a:lstStyle/>
          <a:p>
            <a:endParaRPr lang="en-US"/>
          </a:p>
        </p:txBody>
      </p:sp>
      <p:sp>
        <p:nvSpPr>
          <p:cNvPr id="70" name="Freeform 70"/>
          <p:cNvSpPr/>
          <p:nvPr/>
        </p:nvSpPr>
        <p:spPr>
          <a:xfrm>
            <a:off x="9288882" y="6623023"/>
            <a:ext cx="1914640" cy="776227"/>
          </a:xfrm>
          <a:custGeom>
            <a:avLst/>
            <a:gdLst/>
            <a:ahLst/>
            <a:cxnLst/>
            <a:rect l="l" t="t" r="r" b="b"/>
            <a:pathLst>
              <a:path w="1914640" h="776227">
                <a:moveTo>
                  <a:pt x="0" y="0"/>
                </a:moveTo>
                <a:lnTo>
                  <a:pt x="1914640" y="0"/>
                </a:lnTo>
                <a:lnTo>
                  <a:pt x="1914640" y="776226"/>
                </a:lnTo>
                <a:lnTo>
                  <a:pt x="0" y="776226"/>
                </a:lnTo>
                <a:lnTo>
                  <a:pt x="0" y="0"/>
                </a:lnTo>
                <a:close/>
              </a:path>
            </a:pathLst>
          </a:custGeom>
          <a:blipFill>
            <a:blip r:embed="rId29"/>
            <a:stretch>
              <a:fillRect/>
            </a:stretch>
          </a:blipFill>
        </p:spPr>
        <p:txBody>
          <a:bodyPr/>
          <a:lstStyle/>
          <a:p>
            <a:endParaRPr lang="en-US"/>
          </a:p>
        </p:txBody>
      </p:sp>
      <p:sp>
        <p:nvSpPr>
          <p:cNvPr id="71" name="Freeform 71"/>
          <p:cNvSpPr/>
          <p:nvPr/>
        </p:nvSpPr>
        <p:spPr>
          <a:xfrm>
            <a:off x="7487952" y="5943420"/>
            <a:ext cx="1062352" cy="269572"/>
          </a:xfrm>
          <a:custGeom>
            <a:avLst/>
            <a:gdLst/>
            <a:ahLst/>
            <a:cxnLst/>
            <a:rect l="l" t="t" r="r" b="b"/>
            <a:pathLst>
              <a:path w="1062352" h="269572">
                <a:moveTo>
                  <a:pt x="0" y="0"/>
                </a:moveTo>
                <a:lnTo>
                  <a:pt x="1062352" y="0"/>
                </a:lnTo>
                <a:lnTo>
                  <a:pt x="1062352" y="269571"/>
                </a:lnTo>
                <a:lnTo>
                  <a:pt x="0" y="269571"/>
                </a:lnTo>
                <a:lnTo>
                  <a:pt x="0" y="0"/>
                </a:lnTo>
                <a:close/>
              </a:path>
            </a:pathLst>
          </a:custGeom>
          <a:blipFill>
            <a:blip r:embed="rId30"/>
            <a:stretch>
              <a:fillRect/>
            </a:stretch>
          </a:blipFill>
        </p:spPr>
        <p:txBody>
          <a:bodyPr/>
          <a:lstStyle/>
          <a:p>
            <a:endParaRPr lang="en-US"/>
          </a:p>
        </p:txBody>
      </p:sp>
      <p:sp>
        <p:nvSpPr>
          <p:cNvPr id="72" name="Freeform 72"/>
          <p:cNvSpPr/>
          <p:nvPr/>
        </p:nvSpPr>
        <p:spPr>
          <a:xfrm>
            <a:off x="13353209" y="6579946"/>
            <a:ext cx="2132339" cy="605051"/>
          </a:xfrm>
          <a:custGeom>
            <a:avLst/>
            <a:gdLst/>
            <a:ahLst/>
            <a:cxnLst/>
            <a:rect l="l" t="t" r="r" b="b"/>
            <a:pathLst>
              <a:path w="2132339" h="605051">
                <a:moveTo>
                  <a:pt x="0" y="0"/>
                </a:moveTo>
                <a:lnTo>
                  <a:pt x="2132340" y="0"/>
                </a:lnTo>
                <a:lnTo>
                  <a:pt x="2132340" y="605051"/>
                </a:lnTo>
                <a:lnTo>
                  <a:pt x="0" y="605051"/>
                </a:lnTo>
                <a:lnTo>
                  <a:pt x="0" y="0"/>
                </a:lnTo>
                <a:close/>
              </a:path>
            </a:pathLst>
          </a:custGeom>
          <a:blipFill>
            <a:blip r:embed="rId31"/>
            <a:stretch>
              <a:fillRect/>
            </a:stretch>
          </a:blipFill>
        </p:spPr>
        <p:txBody>
          <a:bodyPr/>
          <a:lstStyle/>
          <a:p>
            <a:endParaRPr lang="en-US"/>
          </a:p>
        </p:txBody>
      </p:sp>
      <p:sp>
        <p:nvSpPr>
          <p:cNvPr id="73" name="Freeform 73"/>
          <p:cNvSpPr/>
          <p:nvPr/>
        </p:nvSpPr>
        <p:spPr>
          <a:xfrm>
            <a:off x="15331489" y="6799457"/>
            <a:ext cx="1561863" cy="317579"/>
          </a:xfrm>
          <a:custGeom>
            <a:avLst/>
            <a:gdLst/>
            <a:ahLst/>
            <a:cxnLst/>
            <a:rect l="l" t="t" r="r" b="b"/>
            <a:pathLst>
              <a:path w="1561863" h="317579">
                <a:moveTo>
                  <a:pt x="0" y="0"/>
                </a:moveTo>
                <a:lnTo>
                  <a:pt x="1561863" y="0"/>
                </a:lnTo>
                <a:lnTo>
                  <a:pt x="1561863" y="317579"/>
                </a:lnTo>
                <a:lnTo>
                  <a:pt x="0" y="317579"/>
                </a:lnTo>
                <a:lnTo>
                  <a:pt x="0" y="0"/>
                </a:lnTo>
                <a:close/>
              </a:path>
            </a:pathLst>
          </a:custGeom>
          <a:blipFill>
            <a:blip r:embed="rId32"/>
            <a:stretch>
              <a:fillRect/>
            </a:stretch>
          </a:blipFill>
        </p:spPr>
        <p:txBody>
          <a:bodyPr/>
          <a:lstStyle/>
          <a:p>
            <a:endParaRPr lang="en-US"/>
          </a:p>
        </p:txBody>
      </p:sp>
      <p:sp>
        <p:nvSpPr>
          <p:cNvPr id="74" name="Freeform 74"/>
          <p:cNvSpPr/>
          <p:nvPr/>
        </p:nvSpPr>
        <p:spPr>
          <a:xfrm>
            <a:off x="6923540" y="8750531"/>
            <a:ext cx="1038954" cy="245020"/>
          </a:xfrm>
          <a:custGeom>
            <a:avLst/>
            <a:gdLst/>
            <a:ahLst/>
            <a:cxnLst/>
            <a:rect l="l" t="t" r="r" b="b"/>
            <a:pathLst>
              <a:path w="1038954" h="245020">
                <a:moveTo>
                  <a:pt x="0" y="0"/>
                </a:moveTo>
                <a:lnTo>
                  <a:pt x="1038954" y="0"/>
                </a:lnTo>
                <a:lnTo>
                  <a:pt x="1038954" y="245020"/>
                </a:lnTo>
                <a:lnTo>
                  <a:pt x="0" y="245020"/>
                </a:lnTo>
                <a:lnTo>
                  <a:pt x="0" y="0"/>
                </a:lnTo>
                <a:close/>
              </a:path>
            </a:pathLst>
          </a:custGeom>
          <a:blipFill>
            <a:blip r:embed="rId33"/>
            <a:stretch>
              <a:fillRect/>
            </a:stretch>
          </a:blipFill>
        </p:spPr>
        <p:txBody>
          <a:bodyPr/>
          <a:lstStyle/>
          <a:p>
            <a:endParaRPr lang="en-US"/>
          </a:p>
        </p:txBody>
      </p:sp>
      <p:sp>
        <p:nvSpPr>
          <p:cNvPr id="75" name="Freeform 75"/>
          <p:cNvSpPr/>
          <p:nvPr/>
        </p:nvSpPr>
        <p:spPr>
          <a:xfrm>
            <a:off x="6046484" y="7919253"/>
            <a:ext cx="1180205" cy="202110"/>
          </a:xfrm>
          <a:custGeom>
            <a:avLst/>
            <a:gdLst/>
            <a:ahLst/>
            <a:cxnLst/>
            <a:rect l="l" t="t" r="r" b="b"/>
            <a:pathLst>
              <a:path w="1180205" h="202110">
                <a:moveTo>
                  <a:pt x="0" y="0"/>
                </a:moveTo>
                <a:lnTo>
                  <a:pt x="1180205" y="0"/>
                </a:lnTo>
                <a:lnTo>
                  <a:pt x="1180205" y="202111"/>
                </a:lnTo>
                <a:lnTo>
                  <a:pt x="0" y="202111"/>
                </a:lnTo>
                <a:lnTo>
                  <a:pt x="0" y="0"/>
                </a:lnTo>
                <a:close/>
              </a:path>
            </a:pathLst>
          </a:custGeom>
          <a:blipFill>
            <a:blip r:embed="rId34"/>
            <a:stretch>
              <a:fillRect/>
            </a:stretch>
          </a:blipFill>
        </p:spPr>
        <p:txBody>
          <a:bodyPr/>
          <a:lstStyle/>
          <a:p>
            <a:endParaRPr lang="en-US"/>
          </a:p>
        </p:txBody>
      </p:sp>
      <p:sp>
        <p:nvSpPr>
          <p:cNvPr id="76" name="Freeform 76"/>
          <p:cNvSpPr/>
          <p:nvPr/>
        </p:nvSpPr>
        <p:spPr>
          <a:xfrm>
            <a:off x="7472567" y="7531247"/>
            <a:ext cx="1317841" cy="988381"/>
          </a:xfrm>
          <a:custGeom>
            <a:avLst/>
            <a:gdLst/>
            <a:ahLst/>
            <a:cxnLst/>
            <a:rect l="l" t="t" r="r" b="b"/>
            <a:pathLst>
              <a:path w="1317841" h="988381">
                <a:moveTo>
                  <a:pt x="0" y="0"/>
                </a:moveTo>
                <a:lnTo>
                  <a:pt x="1317841" y="0"/>
                </a:lnTo>
                <a:lnTo>
                  <a:pt x="1317841" y="988381"/>
                </a:lnTo>
                <a:lnTo>
                  <a:pt x="0" y="988381"/>
                </a:lnTo>
                <a:lnTo>
                  <a:pt x="0" y="0"/>
                </a:lnTo>
                <a:close/>
              </a:path>
            </a:pathLst>
          </a:custGeom>
          <a:blipFill>
            <a:blip r:embed="rId35"/>
            <a:stretch>
              <a:fillRect/>
            </a:stretch>
          </a:blipFill>
        </p:spPr>
        <p:txBody>
          <a:bodyPr/>
          <a:lstStyle/>
          <a:p>
            <a:endParaRPr lang="en-US"/>
          </a:p>
        </p:txBody>
      </p:sp>
      <p:sp>
        <p:nvSpPr>
          <p:cNvPr id="77" name="Freeform 77"/>
          <p:cNvSpPr/>
          <p:nvPr/>
        </p:nvSpPr>
        <p:spPr>
          <a:xfrm>
            <a:off x="9067420" y="7801403"/>
            <a:ext cx="854610" cy="280150"/>
          </a:xfrm>
          <a:custGeom>
            <a:avLst/>
            <a:gdLst/>
            <a:ahLst/>
            <a:cxnLst/>
            <a:rect l="l" t="t" r="r" b="b"/>
            <a:pathLst>
              <a:path w="854610" h="280150">
                <a:moveTo>
                  <a:pt x="0" y="0"/>
                </a:moveTo>
                <a:lnTo>
                  <a:pt x="854609" y="0"/>
                </a:lnTo>
                <a:lnTo>
                  <a:pt x="854609" y="280149"/>
                </a:lnTo>
                <a:lnTo>
                  <a:pt x="0" y="280149"/>
                </a:lnTo>
                <a:lnTo>
                  <a:pt x="0" y="0"/>
                </a:lnTo>
                <a:close/>
              </a:path>
            </a:pathLst>
          </a:custGeom>
          <a:blipFill>
            <a:blip r:embed="rId36"/>
            <a:stretch>
              <a:fillRect t="-842" b="-842"/>
            </a:stretch>
          </a:blipFill>
        </p:spPr>
        <p:txBody>
          <a:bodyPr/>
          <a:lstStyle/>
          <a:p>
            <a:endParaRPr lang="en-US"/>
          </a:p>
        </p:txBody>
      </p:sp>
      <p:sp>
        <p:nvSpPr>
          <p:cNvPr id="78" name="Freeform 78"/>
          <p:cNvSpPr/>
          <p:nvPr/>
        </p:nvSpPr>
        <p:spPr>
          <a:xfrm>
            <a:off x="10269252" y="7849439"/>
            <a:ext cx="1348709" cy="232113"/>
          </a:xfrm>
          <a:custGeom>
            <a:avLst/>
            <a:gdLst/>
            <a:ahLst/>
            <a:cxnLst/>
            <a:rect l="l" t="t" r="r" b="b"/>
            <a:pathLst>
              <a:path w="1348709" h="232113">
                <a:moveTo>
                  <a:pt x="0" y="0"/>
                </a:moveTo>
                <a:lnTo>
                  <a:pt x="1348709" y="0"/>
                </a:lnTo>
                <a:lnTo>
                  <a:pt x="1348709" y="232113"/>
                </a:lnTo>
                <a:lnTo>
                  <a:pt x="0" y="232113"/>
                </a:lnTo>
                <a:lnTo>
                  <a:pt x="0" y="0"/>
                </a:lnTo>
                <a:close/>
              </a:path>
            </a:pathLst>
          </a:custGeom>
          <a:blipFill>
            <a:blip r:embed="rId37"/>
            <a:stretch>
              <a:fillRect t="-842" b="-842"/>
            </a:stretch>
          </a:blipFill>
        </p:spPr>
        <p:txBody>
          <a:bodyPr/>
          <a:lstStyle/>
          <a:p>
            <a:endParaRPr lang="en-US"/>
          </a:p>
        </p:txBody>
      </p:sp>
      <p:sp>
        <p:nvSpPr>
          <p:cNvPr id="79" name="Freeform 79"/>
          <p:cNvSpPr/>
          <p:nvPr/>
        </p:nvSpPr>
        <p:spPr>
          <a:xfrm>
            <a:off x="13222852" y="7787521"/>
            <a:ext cx="1269355" cy="332366"/>
          </a:xfrm>
          <a:custGeom>
            <a:avLst/>
            <a:gdLst/>
            <a:ahLst/>
            <a:cxnLst/>
            <a:rect l="l" t="t" r="r" b="b"/>
            <a:pathLst>
              <a:path w="1269355" h="332366">
                <a:moveTo>
                  <a:pt x="0" y="0"/>
                </a:moveTo>
                <a:lnTo>
                  <a:pt x="1269356" y="0"/>
                </a:lnTo>
                <a:lnTo>
                  <a:pt x="1269356" y="332366"/>
                </a:lnTo>
                <a:lnTo>
                  <a:pt x="0" y="332366"/>
                </a:lnTo>
                <a:lnTo>
                  <a:pt x="0" y="0"/>
                </a:lnTo>
                <a:close/>
              </a:path>
            </a:pathLst>
          </a:custGeom>
          <a:blipFill>
            <a:blip r:embed="rId38"/>
            <a:stretch>
              <a:fillRect t="-842" b="-842"/>
            </a:stretch>
          </a:blipFill>
        </p:spPr>
        <p:txBody>
          <a:bodyPr/>
          <a:lstStyle/>
          <a:p>
            <a:endParaRPr lang="en-US"/>
          </a:p>
        </p:txBody>
      </p:sp>
      <p:sp>
        <p:nvSpPr>
          <p:cNvPr id="80" name="Freeform 80"/>
          <p:cNvSpPr/>
          <p:nvPr/>
        </p:nvSpPr>
        <p:spPr>
          <a:xfrm>
            <a:off x="14802574" y="7854527"/>
            <a:ext cx="675709" cy="235902"/>
          </a:xfrm>
          <a:custGeom>
            <a:avLst/>
            <a:gdLst/>
            <a:ahLst/>
            <a:cxnLst/>
            <a:rect l="l" t="t" r="r" b="b"/>
            <a:pathLst>
              <a:path w="675709" h="235902">
                <a:moveTo>
                  <a:pt x="0" y="0"/>
                </a:moveTo>
                <a:lnTo>
                  <a:pt x="675709" y="0"/>
                </a:lnTo>
                <a:lnTo>
                  <a:pt x="675709" y="235903"/>
                </a:lnTo>
                <a:lnTo>
                  <a:pt x="0" y="235903"/>
                </a:lnTo>
                <a:lnTo>
                  <a:pt x="0" y="0"/>
                </a:lnTo>
                <a:close/>
              </a:path>
            </a:pathLst>
          </a:custGeom>
          <a:blipFill>
            <a:blip r:embed="rId39"/>
            <a:stretch>
              <a:fillRect t="-842" b="-842"/>
            </a:stretch>
          </a:blipFill>
        </p:spPr>
        <p:txBody>
          <a:bodyPr/>
          <a:lstStyle/>
          <a:p>
            <a:endParaRPr lang="en-US"/>
          </a:p>
        </p:txBody>
      </p:sp>
      <p:sp>
        <p:nvSpPr>
          <p:cNvPr id="81" name="Freeform 81"/>
          <p:cNvSpPr/>
          <p:nvPr/>
        </p:nvSpPr>
        <p:spPr>
          <a:xfrm>
            <a:off x="15696212" y="7800376"/>
            <a:ext cx="1113507" cy="358175"/>
          </a:xfrm>
          <a:custGeom>
            <a:avLst/>
            <a:gdLst/>
            <a:ahLst/>
            <a:cxnLst/>
            <a:rect l="l" t="t" r="r" b="b"/>
            <a:pathLst>
              <a:path w="1113507" h="358175">
                <a:moveTo>
                  <a:pt x="0" y="0"/>
                </a:moveTo>
                <a:lnTo>
                  <a:pt x="1113506" y="0"/>
                </a:lnTo>
                <a:lnTo>
                  <a:pt x="1113506" y="358175"/>
                </a:lnTo>
                <a:lnTo>
                  <a:pt x="0" y="358175"/>
                </a:lnTo>
                <a:lnTo>
                  <a:pt x="0" y="0"/>
                </a:lnTo>
                <a:close/>
              </a:path>
            </a:pathLst>
          </a:custGeom>
          <a:blipFill>
            <a:blip r:embed="rId40"/>
            <a:stretch>
              <a:fillRect t="-842" b="-842"/>
            </a:stretch>
          </a:blipFill>
        </p:spPr>
        <p:txBody>
          <a:bodyPr/>
          <a:lstStyle/>
          <a:p>
            <a:endParaRPr lang="en-US"/>
          </a:p>
        </p:txBody>
      </p:sp>
      <p:sp>
        <p:nvSpPr>
          <p:cNvPr id="82" name="Freeform 82"/>
          <p:cNvSpPr/>
          <p:nvPr/>
        </p:nvSpPr>
        <p:spPr>
          <a:xfrm>
            <a:off x="11975930" y="7771636"/>
            <a:ext cx="716459" cy="497342"/>
          </a:xfrm>
          <a:custGeom>
            <a:avLst/>
            <a:gdLst/>
            <a:ahLst/>
            <a:cxnLst/>
            <a:rect l="l" t="t" r="r" b="b"/>
            <a:pathLst>
              <a:path w="716459" h="497342">
                <a:moveTo>
                  <a:pt x="0" y="0"/>
                </a:moveTo>
                <a:lnTo>
                  <a:pt x="716459" y="0"/>
                </a:lnTo>
                <a:lnTo>
                  <a:pt x="716459" y="497343"/>
                </a:lnTo>
                <a:lnTo>
                  <a:pt x="0" y="497343"/>
                </a:lnTo>
                <a:lnTo>
                  <a:pt x="0" y="0"/>
                </a:lnTo>
                <a:close/>
              </a:path>
            </a:pathLst>
          </a:custGeom>
          <a:blipFill>
            <a:blip r:embed="rId41"/>
            <a:stretch>
              <a:fillRect/>
            </a:stretch>
          </a:blipFill>
        </p:spPr>
        <p:txBody>
          <a:bodyPr/>
          <a:lstStyle/>
          <a:p>
            <a:endParaRPr lang="en-US"/>
          </a:p>
        </p:txBody>
      </p:sp>
      <p:sp>
        <p:nvSpPr>
          <p:cNvPr id="83" name="Freeform 83"/>
          <p:cNvSpPr/>
          <p:nvPr/>
        </p:nvSpPr>
        <p:spPr>
          <a:xfrm>
            <a:off x="3496994" y="8519627"/>
            <a:ext cx="1473682" cy="724632"/>
          </a:xfrm>
          <a:custGeom>
            <a:avLst/>
            <a:gdLst/>
            <a:ahLst/>
            <a:cxnLst/>
            <a:rect l="l" t="t" r="r" b="b"/>
            <a:pathLst>
              <a:path w="1473682" h="724632">
                <a:moveTo>
                  <a:pt x="0" y="0"/>
                </a:moveTo>
                <a:lnTo>
                  <a:pt x="1473683" y="0"/>
                </a:lnTo>
                <a:lnTo>
                  <a:pt x="1473683" y="724631"/>
                </a:lnTo>
                <a:lnTo>
                  <a:pt x="0" y="724631"/>
                </a:lnTo>
                <a:lnTo>
                  <a:pt x="0" y="0"/>
                </a:lnTo>
                <a:close/>
              </a:path>
            </a:pathLst>
          </a:custGeom>
          <a:blipFill>
            <a:blip r:embed="rId42"/>
            <a:stretch>
              <a:fillRect t="-842" b="-842"/>
            </a:stretch>
          </a:blipFill>
        </p:spPr>
        <p:txBody>
          <a:bodyPr/>
          <a:lstStyle/>
          <a:p>
            <a:endParaRPr lang="en-US"/>
          </a:p>
        </p:txBody>
      </p:sp>
      <p:sp>
        <p:nvSpPr>
          <p:cNvPr id="84" name="Freeform 84"/>
          <p:cNvSpPr/>
          <p:nvPr/>
        </p:nvSpPr>
        <p:spPr>
          <a:xfrm>
            <a:off x="5437402" y="8747154"/>
            <a:ext cx="1020235" cy="286196"/>
          </a:xfrm>
          <a:custGeom>
            <a:avLst/>
            <a:gdLst/>
            <a:ahLst/>
            <a:cxnLst/>
            <a:rect l="l" t="t" r="r" b="b"/>
            <a:pathLst>
              <a:path w="1020235" h="286196">
                <a:moveTo>
                  <a:pt x="0" y="0"/>
                </a:moveTo>
                <a:lnTo>
                  <a:pt x="1020235" y="0"/>
                </a:lnTo>
                <a:lnTo>
                  <a:pt x="1020235" y="286196"/>
                </a:lnTo>
                <a:lnTo>
                  <a:pt x="0" y="286196"/>
                </a:lnTo>
                <a:lnTo>
                  <a:pt x="0" y="0"/>
                </a:lnTo>
                <a:close/>
              </a:path>
            </a:pathLst>
          </a:custGeom>
          <a:blipFill>
            <a:blip r:embed="rId43"/>
            <a:stretch>
              <a:fillRect t="-842" b="-842"/>
            </a:stretch>
          </a:blipFill>
        </p:spPr>
        <p:txBody>
          <a:bodyPr/>
          <a:lstStyle/>
          <a:p>
            <a:endParaRPr lang="en-US"/>
          </a:p>
        </p:txBody>
      </p:sp>
      <p:sp>
        <p:nvSpPr>
          <p:cNvPr id="85" name="Freeform 85"/>
          <p:cNvSpPr/>
          <p:nvPr/>
        </p:nvSpPr>
        <p:spPr>
          <a:xfrm>
            <a:off x="8320463" y="8766494"/>
            <a:ext cx="968714" cy="286196"/>
          </a:xfrm>
          <a:custGeom>
            <a:avLst/>
            <a:gdLst/>
            <a:ahLst/>
            <a:cxnLst/>
            <a:rect l="l" t="t" r="r" b="b"/>
            <a:pathLst>
              <a:path w="968714" h="286196">
                <a:moveTo>
                  <a:pt x="0" y="0"/>
                </a:moveTo>
                <a:lnTo>
                  <a:pt x="968714" y="0"/>
                </a:lnTo>
                <a:lnTo>
                  <a:pt x="968714" y="286195"/>
                </a:lnTo>
                <a:lnTo>
                  <a:pt x="0" y="286195"/>
                </a:lnTo>
                <a:lnTo>
                  <a:pt x="0" y="0"/>
                </a:lnTo>
                <a:close/>
              </a:path>
            </a:pathLst>
          </a:custGeom>
          <a:blipFill>
            <a:blip r:embed="rId44"/>
            <a:stretch>
              <a:fillRect t="-842" b="-842"/>
            </a:stretch>
          </a:blipFill>
        </p:spPr>
        <p:txBody>
          <a:bodyPr/>
          <a:lstStyle/>
          <a:p>
            <a:endParaRPr lang="en-US"/>
          </a:p>
        </p:txBody>
      </p:sp>
      <p:sp>
        <p:nvSpPr>
          <p:cNvPr id="86" name="Freeform 86"/>
          <p:cNvSpPr/>
          <p:nvPr/>
        </p:nvSpPr>
        <p:spPr>
          <a:xfrm>
            <a:off x="9570455" y="8604702"/>
            <a:ext cx="1307550" cy="515425"/>
          </a:xfrm>
          <a:custGeom>
            <a:avLst/>
            <a:gdLst/>
            <a:ahLst/>
            <a:cxnLst/>
            <a:rect l="l" t="t" r="r" b="b"/>
            <a:pathLst>
              <a:path w="1307550" h="515425">
                <a:moveTo>
                  <a:pt x="0" y="0"/>
                </a:moveTo>
                <a:lnTo>
                  <a:pt x="1307550" y="0"/>
                </a:lnTo>
                <a:lnTo>
                  <a:pt x="1307550" y="515425"/>
                </a:lnTo>
                <a:lnTo>
                  <a:pt x="0" y="515425"/>
                </a:lnTo>
                <a:lnTo>
                  <a:pt x="0" y="0"/>
                </a:lnTo>
                <a:close/>
              </a:path>
            </a:pathLst>
          </a:custGeom>
          <a:blipFill>
            <a:blip r:embed="rId45"/>
            <a:stretch>
              <a:fillRect t="-842" b="-842"/>
            </a:stretch>
          </a:blipFill>
        </p:spPr>
        <p:txBody>
          <a:bodyPr/>
          <a:lstStyle/>
          <a:p>
            <a:endParaRPr lang="en-US"/>
          </a:p>
        </p:txBody>
      </p:sp>
      <p:sp>
        <p:nvSpPr>
          <p:cNvPr id="87" name="Freeform 87"/>
          <p:cNvSpPr/>
          <p:nvPr/>
        </p:nvSpPr>
        <p:spPr>
          <a:xfrm>
            <a:off x="11189505" y="8724105"/>
            <a:ext cx="1297266" cy="365787"/>
          </a:xfrm>
          <a:custGeom>
            <a:avLst/>
            <a:gdLst/>
            <a:ahLst/>
            <a:cxnLst/>
            <a:rect l="l" t="t" r="r" b="b"/>
            <a:pathLst>
              <a:path w="1297266" h="365787">
                <a:moveTo>
                  <a:pt x="0" y="0"/>
                </a:moveTo>
                <a:lnTo>
                  <a:pt x="1297266" y="0"/>
                </a:lnTo>
                <a:lnTo>
                  <a:pt x="1297266" y="365787"/>
                </a:lnTo>
                <a:lnTo>
                  <a:pt x="0" y="365787"/>
                </a:lnTo>
                <a:lnTo>
                  <a:pt x="0" y="0"/>
                </a:lnTo>
                <a:close/>
              </a:path>
            </a:pathLst>
          </a:custGeom>
          <a:blipFill>
            <a:blip r:embed="rId46"/>
            <a:stretch>
              <a:fillRect t="-842" b="-842"/>
            </a:stretch>
          </a:blipFill>
        </p:spPr>
        <p:txBody>
          <a:bodyPr/>
          <a:lstStyle/>
          <a:p>
            <a:endParaRPr lang="en-US"/>
          </a:p>
        </p:txBody>
      </p:sp>
      <p:sp>
        <p:nvSpPr>
          <p:cNvPr id="88" name="Freeform 88"/>
          <p:cNvSpPr/>
          <p:nvPr/>
        </p:nvSpPr>
        <p:spPr>
          <a:xfrm>
            <a:off x="12632610" y="8636745"/>
            <a:ext cx="1123509" cy="451339"/>
          </a:xfrm>
          <a:custGeom>
            <a:avLst/>
            <a:gdLst/>
            <a:ahLst/>
            <a:cxnLst/>
            <a:rect l="l" t="t" r="r" b="b"/>
            <a:pathLst>
              <a:path w="1123509" h="451339">
                <a:moveTo>
                  <a:pt x="0" y="0"/>
                </a:moveTo>
                <a:lnTo>
                  <a:pt x="1123509" y="0"/>
                </a:lnTo>
                <a:lnTo>
                  <a:pt x="1123509" y="451340"/>
                </a:lnTo>
                <a:lnTo>
                  <a:pt x="0" y="451340"/>
                </a:lnTo>
                <a:lnTo>
                  <a:pt x="0" y="0"/>
                </a:lnTo>
                <a:close/>
              </a:path>
            </a:pathLst>
          </a:custGeom>
          <a:blipFill>
            <a:blip r:embed="rId47"/>
            <a:stretch>
              <a:fillRect t="-842" b="-842"/>
            </a:stretch>
          </a:blipFill>
        </p:spPr>
        <p:txBody>
          <a:bodyPr/>
          <a:lstStyle/>
          <a:p>
            <a:endParaRPr lang="en-US"/>
          </a:p>
        </p:txBody>
      </p:sp>
      <p:sp>
        <p:nvSpPr>
          <p:cNvPr id="89" name="Freeform 89"/>
          <p:cNvSpPr/>
          <p:nvPr/>
        </p:nvSpPr>
        <p:spPr>
          <a:xfrm>
            <a:off x="4462299" y="7846152"/>
            <a:ext cx="1226215" cy="445525"/>
          </a:xfrm>
          <a:custGeom>
            <a:avLst/>
            <a:gdLst/>
            <a:ahLst/>
            <a:cxnLst/>
            <a:rect l="l" t="t" r="r" b="b"/>
            <a:pathLst>
              <a:path w="1226215" h="445525">
                <a:moveTo>
                  <a:pt x="0" y="0"/>
                </a:moveTo>
                <a:lnTo>
                  <a:pt x="1226215" y="0"/>
                </a:lnTo>
                <a:lnTo>
                  <a:pt x="1226215" y="445525"/>
                </a:lnTo>
                <a:lnTo>
                  <a:pt x="0" y="445525"/>
                </a:lnTo>
                <a:lnTo>
                  <a:pt x="0" y="0"/>
                </a:lnTo>
                <a:close/>
              </a:path>
            </a:pathLst>
          </a:custGeom>
          <a:blipFill>
            <a:blip r:embed="rId48"/>
            <a:stretch>
              <a:fillRect/>
            </a:stretch>
          </a:blipFill>
        </p:spPr>
        <p:txBody>
          <a:bodyPr/>
          <a:lstStyle/>
          <a:p>
            <a:endParaRPr lang="en-US"/>
          </a:p>
        </p:txBody>
      </p:sp>
      <p:sp>
        <p:nvSpPr>
          <p:cNvPr id="90" name="Freeform 90"/>
          <p:cNvSpPr/>
          <p:nvPr/>
        </p:nvSpPr>
        <p:spPr>
          <a:xfrm>
            <a:off x="701840" y="7769479"/>
            <a:ext cx="629952" cy="618255"/>
          </a:xfrm>
          <a:custGeom>
            <a:avLst/>
            <a:gdLst/>
            <a:ahLst/>
            <a:cxnLst/>
            <a:rect l="l" t="t" r="r" b="b"/>
            <a:pathLst>
              <a:path w="629952" h="618255">
                <a:moveTo>
                  <a:pt x="0" y="0"/>
                </a:moveTo>
                <a:lnTo>
                  <a:pt x="629952" y="0"/>
                </a:lnTo>
                <a:lnTo>
                  <a:pt x="629952" y="618255"/>
                </a:lnTo>
                <a:lnTo>
                  <a:pt x="0" y="618255"/>
                </a:lnTo>
                <a:lnTo>
                  <a:pt x="0" y="0"/>
                </a:lnTo>
                <a:close/>
              </a:path>
            </a:pathLst>
          </a:custGeom>
          <a:blipFill>
            <a:blip r:embed="rId49"/>
            <a:stretch>
              <a:fillRect/>
            </a:stretch>
          </a:blipFill>
        </p:spPr>
        <p:txBody>
          <a:bodyPr/>
          <a:lstStyle/>
          <a:p>
            <a:endParaRPr lang="en-US"/>
          </a:p>
        </p:txBody>
      </p:sp>
      <p:sp>
        <p:nvSpPr>
          <p:cNvPr id="91" name="Freeform 91"/>
          <p:cNvSpPr/>
          <p:nvPr/>
        </p:nvSpPr>
        <p:spPr>
          <a:xfrm>
            <a:off x="1848859" y="7680801"/>
            <a:ext cx="666418" cy="669889"/>
          </a:xfrm>
          <a:custGeom>
            <a:avLst/>
            <a:gdLst/>
            <a:ahLst/>
            <a:cxnLst/>
            <a:rect l="l" t="t" r="r" b="b"/>
            <a:pathLst>
              <a:path w="666418" h="669889">
                <a:moveTo>
                  <a:pt x="0" y="0"/>
                </a:moveTo>
                <a:lnTo>
                  <a:pt x="666418" y="0"/>
                </a:lnTo>
                <a:lnTo>
                  <a:pt x="666418" y="669889"/>
                </a:lnTo>
                <a:lnTo>
                  <a:pt x="0" y="669889"/>
                </a:lnTo>
                <a:lnTo>
                  <a:pt x="0" y="0"/>
                </a:lnTo>
                <a:close/>
              </a:path>
            </a:pathLst>
          </a:custGeom>
          <a:blipFill>
            <a:blip r:embed="rId50"/>
            <a:stretch>
              <a:fillRect/>
            </a:stretch>
          </a:blipFill>
        </p:spPr>
        <p:txBody>
          <a:bodyPr/>
          <a:lstStyle/>
          <a:p>
            <a:endParaRPr lang="en-US"/>
          </a:p>
        </p:txBody>
      </p:sp>
      <p:sp>
        <p:nvSpPr>
          <p:cNvPr id="92" name="Freeform 92"/>
          <p:cNvSpPr/>
          <p:nvPr/>
        </p:nvSpPr>
        <p:spPr>
          <a:xfrm>
            <a:off x="2951284" y="7648308"/>
            <a:ext cx="1404950" cy="841214"/>
          </a:xfrm>
          <a:custGeom>
            <a:avLst/>
            <a:gdLst/>
            <a:ahLst/>
            <a:cxnLst/>
            <a:rect l="l" t="t" r="r" b="b"/>
            <a:pathLst>
              <a:path w="1404950" h="841214">
                <a:moveTo>
                  <a:pt x="0" y="0"/>
                </a:moveTo>
                <a:lnTo>
                  <a:pt x="1404950" y="0"/>
                </a:lnTo>
                <a:lnTo>
                  <a:pt x="1404950" y="841214"/>
                </a:lnTo>
                <a:lnTo>
                  <a:pt x="0" y="841214"/>
                </a:lnTo>
                <a:lnTo>
                  <a:pt x="0" y="0"/>
                </a:lnTo>
                <a:close/>
              </a:path>
            </a:pathLst>
          </a:custGeom>
          <a:blipFill>
            <a:blip r:embed="rId51"/>
            <a:stretch>
              <a:fillRect/>
            </a:stretch>
          </a:blipFill>
        </p:spPr>
        <p:txBody>
          <a:bodyPr/>
          <a:lstStyle/>
          <a:p>
            <a:endParaRPr lang="en-US"/>
          </a:p>
        </p:txBody>
      </p:sp>
      <p:grpSp>
        <p:nvGrpSpPr>
          <p:cNvPr id="95" name="Group 176">
            <a:extLst>
              <a:ext uri="{FF2B5EF4-FFF2-40B4-BE49-F238E27FC236}">
                <a16:creationId xmlns:a16="http://schemas.microsoft.com/office/drawing/2014/main" id="{76811DC8-E463-3F86-9B67-589C1FE15A3B}"/>
              </a:ext>
            </a:extLst>
          </p:cNvPr>
          <p:cNvGrpSpPr/>
          <p:nvPr/>
        </p:nvGrpSpPr>
        <p:grpSpPr>
          <a:xfrm>
            <a:off x="805" y="3559"/>
            <a:ext cx="165646" cy="1703802"/>
            <a:chOff x="12700" y="12700"/>
            <a:chExt cx="168402" cy="1185037"/>
          </a:xfrm>
        </p:grpSpPr>
        <p:sp>
          <p:nvSpPr>
            <p:cNvPr id="94" name="Freeform 177">
              <a:extLst>
                <a:ext uri="{FF2B5EF4-FFF2-40B4-BE49-F238E27FC236}">
                  <a16:creationId xmlns:a16="http://schemas.microsoft.com/office/drawing/2014/main" id="{7A5C61EF-DEA5-BE7C-AABC-C9C61B5DE2D1}"/>
                </a:ext>
              </a:extLst>
            </p:cNvPr>
            <p:cNvSpPr/>
            <p:nvPr/>
          </p:nvSpPr>
          <p:spPr>
            <a:xfrm>
              <a:off x="12700" y="12700"/>
              <a:ext cx="168402" cy="1185037"/>
            </a:xfrm>
            <a:custGeom>
              <a:avLst/>
              <a:gdLst/>
              <a:ahLst/>
              <a:cxnLst/>
              <a:rect l="l" t="t" r="r" b="b"/>
              <a:pathLst>
                <a:path w="168402" h="1185037">
                  <a:moveTo>
                    <a:pt x="0" y="0"/>
                  </a:moveTo>
                  <a:lnTo>
                    <a:pt x="168402" y="0"/>
                  </a:lnTo>
                  <a:lnTo>
                    <a:pt x="168402" y="1185037"/>
                  </a:lnTo>
                  <a:lnTo>
                    <a:pt x="0" y="1185037"/>
                  </a:lnTo>
                  <a:close/>
                </a:path>
              </a:pathLst>
            </a:custGeom>
            <a:solidFill>
              <a:srgbClr val="047E6F"/>
            </a:solidFill>
          </p:spPr>
          <p:txBody>
            <a:bodyPr/>
            <a:lstStyle/>
            <a:p>
              <a:endParaRPr lang="en-US"/>
            </a:p>
          </p:txBody>
        </p:sp>
      </p:grpSp>
      <p:pic>
        <p:nvPicPr>
          <p:cNvPr id="50" name="Picture 49" descr="A blue flag with yellow stars&#10;&#10;AI-generated content may be incorrect.">
            <a:extLst>
              <a:ext uri="{FF2B5EF4-FFF2-40B4-BE49-F238E27FC236}">
                <a16:creationId xmlns:a16="http://schemas.microsoft.com/office/drawing/2014/main" id="{335D3BB8-687D-D7DB-654C-24F80A4C9E28}"/>
              </a:ext>
            </a:extLst>
          </p:cNvPr>
          <p:cNvPicPr>
            <a:picLocks noChangeAspect="1"/>
          </p:cNvPicPr>
          <p:nvPr/>
        </p:nvPicPr>
        <p:blipFill>
          <a:blip r:embed="rId52"/>
          <a:stretch>
            <a:fillRect/>
          </a:stretch>
        </p:blipFill>
        <p:spPr>
          <a:xfrm>
            <a:off x="14027188" y="8479805"/>
            <a:ext cx="771525" cy="742950"/>
          </a:xfrm>
          <a:prstGeom prst="rect">
            <a:avLst/>
          </a:prstGeom>
        </p:spPr>
      </p:pic>
    </p:spTree>
    <p:extLst>
      <p:ext uri="{BB962C8B-B14F-4D97-AF65-F5344CB8AC3E}">
        <p14:creationId xmlns:p14="http://schemas.microsoft.com/office/powerpoint/2010/main" val="3133546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yellow truck with a ladder&#10;&#10;AI-generated content may be incorrect.">
            <a:extLst>
              <a:ext uri="{FF2B5EF4-FFF2-40B4-BE49-F238E27FC236}">
                <a16:creationId xmlns:a16="http://schemas.microsoft.com/office/drawing/2014/main" id="{DC1FC8BD-08BC-D9E4-561E-FA30A8ADF3C3}"/>
              </a:ext>
            </a:extLst>
          </p:cNvPr>
          <p:cNvPicPr>
            <a:picLocks noChangeAspect="1"/>
          </p:cNvPicPr>
          <p:nvPr/>
        </p:nvPicPr>
        <p:blipFill>
          <a:blip r:embed="rId2"/>
          <a:stretch>
            <a:fillRect/>
          </a:stretch>
        </p:blipFill>
        <p:spPr>
          <a:xfrm>
            <a:off x="13412129" y="7015859"/>
            <a:ext cx="4343400" cy="3057525"/>
          </a:xfrm>
          <a:prstGeom prst="rect">
            <a:avLst/>
          </a:prstGeom>
        </p:spPr>
      </p:pic>
      <p:grpSp>
        <p:nvGrpSpPr>
          <p:cNvPr id="2" name="Group 2"/>
          <p:cNvGrpSpPr/>
          <p:nvPr/>
        </p:nvGrpSpPr>
        <p:grpSpPr>
          <a:xfrm>
            <a:off x="17693813" y="9425530"/>
            <a:ext cx="507216" cy="526390"/>
            <a:chOff x="0" y="0"/>
            <a:chExt cx="676288" cy="701853"/>
          </a:xfrm>
        </p:grpSpPr>
        <p:sp>
          <p:nvSpPr>
            <p:cNvPr id="3" name="Freeform 3" descr="Image"/>
            <p:cNvSpPr/>
            <p:nvPr/>
          </p:nvSpPr>
          <p:spPr>
            <a:xfrm>
              <a:off x="0" y="0"/>
              <a:ext cx="676275" cy="701802"/>
            </a:xfrm>
            <a:custGeom>
              <a:avLst/>
              <a:gdLst/>
              <a:ahLst/>
              <a:cxnLst/>
              <a:rect l="l" t="t" r="r" b="b"/>
              <a:pathLst>
                <a:path w="676275" h="701802">
                  <a:moveTo>
                    <a:pt x="0" y="0"/>
                  </a:moveTo>
                  <a:lnTo>
                    <a:pt x="676275" y="0"/>
                  </a:lnTo>
                  <a:lnTo>
                    <a:pt x="676275" y="701802"/>
                  </a:lnTo>
                  <a:lnTo>
                    <a:pt x="0" y="701802"/>
                  </a:lnTo>
                  <a:lnTo>
                    <a:pt x="0" y="0"/>
                  </a:lnTo>
                  <a:close/>
                </a:path>
              </a:pathLst>
            </a:custGeom>
            <a:blipFill>
              <a:blip r:embed="rId3">
                <a:alphaModFix amt="19155"/>
              </a:blip>
              <a:stretch>
                <a:fillRect r="-16754" b="-7"/>
              </a:stretch>
            </a:blipFill>
          </p:spPr>
          <p:txBody>
            <a:bodyPr/>
            <a:lstStyle/>
            <a:p>
              <a:endParaRPr lang="en-US"/>
            </a:p>
          </p:txBody>
        </p:sp>
      </p:grpSp>
      <p:sp>
        <p:nvSpPr>
          <p:cNvPr id="4" name="TextBox 4"/>
          <p:cNvSpPr txBox="1"/>
          <p:nvPr/>
        </p:nvSpPr>
        <p:spPr>
          <a:xfrm>
            <a:off x="9832058" y="4144022"/>
            <a:ext cx="5843127" cy="408721"/>
          </a:xfrm>
          <a:prstGeom prst="rect">
            <a:avLst/>
          </a:prstGeom>
        </p:spPr>
        <p:txBody>
          <a:bodyPr lIns="0" tIns="0" rIns="0" bIns="0" rtlCol="0" anchor="t">
            <a:spAutoFit/>
          </a:bodyPr>
          <a:lstStyle/>
          <a:p>
            <a:pPr algn="l">
              <a:lnSpc>
                <a:spcPts val="2691"/>
              </a:lnSpc>
            </a:pPr>
            <a:r>
              <a:rPr lang="en-US" sz="2242">
                <a:solidFill>
                  <a:srgbClr val="89B1A9"/>
                </a:solidFill>
                <a:latin typeface="Montserrat"/>
                <a:ea typeface="Montserrat"/>
                <a:cs typeface="Montserrat"/>
                <a:sym typeface="Montserrat"/>
              </a:rPr>
              <a:t>MODULE</a:t>
            </a:r>
          </a:p>
        </p:txBody>
      </p:sp>
      <p:sp>
        <p:nvSpPr>
          <p:cNvPr id="5" name="TextBox 5"/>
          <p:cNvSpPr txBox="1"/>
          <p:nvPr/>
        </p:nvSpPr>
        <p:spPr>
          <a:xfrm>
            <a:off x="3517967" y="2353622"/>
            <a:ext cx="3918559" cy="341079"/>
          </a:xfrm>
          <a:prstGeom prst="rect">
            <a:avLst/>
          </a:prstGeom>
        </p:spPr>
        <p:txBody>
          <a:bodyPr lIns="0" tIns="0" rIns="0" bIns="0" rtlCol="0" anchor="t">
            <a:spAutoFit/>
          </a:bodyPr>
          <a:lstStyle/>
          <a:p>
            <a:pPr algn="r">
              <a:lnSpc>
                <a:spcPts val="2691"/>
              </a:lnSpc>
            </a:pPr>
            <a:r>
              <a:rPr lang="en-US" sz="2200">
                <a:solidFill>
                  <a:srgbClr val="89B1A9"/>
                </a:solidFill>
                <a:latin typeface="Montserrat"/>
                <a:ea typeface="Montserrat"/>
                <a:cs typeface="Montserrat"/>
                <a:sym typeface="Montserrat"/>
              </a:rPr>
              <a:t>POUCH CELL</a:t>
            </a:r>
          </a:p>
        </p:txBody>
      </p:sp>
      <p:grpSp>
        <p:nvGrpSpPr>
          <p:cNvPr id="6" name="Group 6"/>
          <p:cNvGrpSpPr/>
          <p:nvPr/>
        </p:nvGrpSpPr>
        <p:grpSpPr>
          <a:xfrm>
            <a:off x="8818246" y="1434227"/>
            <a:ext cx="24957" cy="4558440"/>
            <a:chOff x="0" y="0"/>
            <a:chExt cx="38100" cy="6959029"/>
          </a:xfrm>
        </p:grpSpPr>
        <p:sp>
          <p:nvSpPr>
            <p:cNvPr id="7" name="Freeform 7"/>
            <p:cNvSpPr/>
            <p:nvPr/>
          </p:nvSpPr>
          <p:spPr>
            <a:xfrm>
              <a:off x="0" y="0"/>
              <a:ext cx="38100" cy="6959092"/>
            </a:xfrm>
            <a:custGeom>
              <a:avLst/>
              <a:gdLst/>
              <a:ahLst/>
              <a:cxnLst/>
              <a:rect l="l" t="t" r="r" b="b"/>
              <a:pathLst>
                <a:path w="38100" h="6959092">
                  <a:moveTo>
                    <a:pt x="38100" y="19050"/>
                  </a:moveTo>
                  <a:lnTo>
                    <a:pt x="38100" y="6940042"/>
                  </a:lnTo>
                  <a:cubicBezTo>
                    <a:pt x="38100" y="6950583"/>
                    <a:pt x="29591" y="6959092"/>
                    <a:pt x="19050" y="6959092"/>
                  </a:cubicBezTo>
                  <a:cubicBezTo>
                    <a:pt x="8509" y="6959092"/>
                    <a:pt x="0" y="6950583"/>
                    <a:pt x="0" y="6940042"/>
                  </a:cubicBezTo>
                  <a:lnTo>
                    <a:pt x="0" y="19050"/>
                  </a:lnTo>
                  <a:cubicBezTo>
                    <a:pt x="0" y="8509"/>
                    <a:pt x="8509" y="0"/>
                    <a:pt x="19050" y="0"/>
                  </a:cubicBezTo>
                  <a:cubicBezTo>
                    <a:pt x="29591" y="0"/>
                    <a:pt x="38100" y="8509"/>
                    <a:pt x="38100" y="19050"/>
                  </a:cubicBezTo>
                  <a:close/>
                </a:path>
              </a:pathLst>
            </a:custGeom>
            <a:solidFill>
              <a:srgbClr val="DDDDDD"/>
            </a:solidFill>
          </p:spPr>
          <p:txBody>
            <a:bodyPr/>
            <a:lstStyle/>
            <a:p>
              <a:endParaRPr lang="en-US"/>
            </a:p>
          </p:txBody>
        </p:sp>
      </p:grpSp>
      <p:sp>
        <p:nvSpPr>
          <p:cNvPr id="8" name="TextBox 8"/>
          <p:cNvSpPr txBox="1"/>
          <p:nvPr/>
        </p:nvSpPr>
        <p:spPr>
          <a:xfrm>
            <a:off x="656151" y="342549"/>
            <a:ext cx="17468669" cy="1384995"/>
          </a:xfrm>
          <a:prstGeom prst="rect">
            <a:avLst/>
          </a:prstGeom>
        </p:spPr>
        <p:txBody>
          <a:bodyPr lIns="0" tIns="0" rIns="0" bIns="0" rtlCol="0" anchor="t">
            <a:spAutoFit/>
          </a:bodyPr>
          <a:lstStyle/>
          <a:p>
            <a:pPr>
              <a:lnSpc>
                <a:spcPts val="5639"/>
              </a:lnSpc>
            </a:pPr>
            <a:r>
              <a:rPr lang="en-US" sz="4650" b="1">
                <a:solidFill>
                  <a:srgbClr val="047E6F"/>
                </a:solidFill>
                <a:latin typeface="Montserrat Bold"/>
                <a:sym typeface="Montserrat Bold"/>
              </a:rPr>
              <a:t>VERKOR BATTERIES</a:t>
            </a:r>
          </a:p>
          <a:p>
            <a:pPr>
              <a:lnSpc>
                <a:spcPts val="5220"/>
              </a:lnSpc>
            </a:pPr>
            <a:r>
              <a:rPr lang="en-US" sz="4400">
                <a:solidFill>
                  <a:srgbClr val="000000"/>
                </a:solidFill>
                <a:latin typeface="Montserrat"/>
                <a:ea typeface="Montserrat"/>
                <a:cs typeface="Montserrat"/>
                <a:sym typeface="Montserrat"/>
              </a:rPr>
              <a:t>POWER – SAFETY - SUSTAINABILITY</a:t>
            </a:r>
          </a:p>
        </p:txBody>
      </p:sp>
      <p:grpSp>
        <p:nvGrpSpPr>
          <p:cNvPr id="12" name="Group 12"/>
          <p:cNvGrpSpPr/>
          <p:nvPr/>
        </p:nvGrpSpPr>
        <p:grpSpPr>
          <a:xfrm>
            <a:off x="7605052" y="2496402"/>
            <a:ext cx="1086296" cy="16638"/>
            <a:chOff x="0" y="0"/>
            <a:chExt cx="1658366" cy="25400"/>
          </a:xfrm>
        </p:grpSpPr>
        <p:sp>
          <p:nvSpPr>
            <p:cNvPr id="13" name="Freeform 13"/>
            <p:cNvSpPr/>
            <p:nvPr/>
          </p:nvSpPr>
          <p:spPr>
            <a:xfrm>
              <a:off x="12700" y="0"/>
              <a:ext cx="1632966" cy="25400"/>
            </a:xfrm>
            <a:custGeom>
              <a:avLst/>
              <a:gdLst/>
              <a:ahLst/>
              <a:cxnLst/>
              <a:rect l="l" t="t" r="r" b="b"/>
              <a:pathLst>
                <a:path w="1632966" h="25400">
                  <a:moveTo>
                    <a:pt x="1632966" y="25400"/>
                  </a:moveTo>
                  <a:lnTo>
                    <a:pt x="0" y="25400"/>
                  </a:lnTo>
                  <a:lnTo>
                    <a:pt x="0" y="0"/>
                  </a:lnTo>
                  <a:lnTo>
                    <a:pt x="1632966" y="0"/>
                  </a:lnTo>
                  <a:close/>
                </a:path>
              </a:pathLst>
            </a:custGeom>
            <a:solidFill>
              <a:srgbClr val="047E6F"/>
            </a:solidFill>
          </p:spPr>
          <p:txBody>
            <a:bodyPr/>
            <a:lstStyle/>
            <a:p>
              <a:endParaRPr lang="en-US"/>
            </a:p>
          </p:txBody>
        </p:sp>
      </p:grpSp>
      <p:grpSp>
        <p:nvGrpSpPr>
          <p:cNvPr id="14" name="Group 14"/>
          <p:cNvGrpSpPr/>
          <p:nvPr/>
        </p:nvGrpSpPr>
        <p:grpSpPr>
          <a:xfrm>
            <a:off x="8842712" y="4340059"/>
            <a:ext cx="878021" cy="16638"/>
            <a:chOff x="0" y="0"/>
            <a:chExt cx="1340409" cy="25400"/>
          </a:xfrm>
        </p:grpSpPr>
        <p:sp>
          <p:nvSpPr>
            <p:cNvPr id="15" name="Freeform 15"/>
            <p:cNvSpPr/>
            <p:nvPr/>
          </p:nvSpPr>
          <p:spPr>
            <a:xfrm>
              <a:off x="12700" y="0"/>
              <a:ext cx="1314958" cy="25400"/>
            </a:xfrm>
            <a:custGeom>
              <a:avLst/>
              <a:gdLst/>
              <a:ahLst/>
              <a:cxnLst/>
              <a:rect l="l" t="t" r="r" b="b"/>
              <a:pathLst>
                <a:path w="1314958" h="25400">
                  <a:moveTo>
                    <a:pt x="0" y="0"/>
                  </a:moveTo>
                  <a:lnTo>
                    <a:pt x="1314958" y="0"/>
                  </a:lnTo>
                  <a:lnTo>
                    <a:pt x="1314958" y="25400"/>
                  </a:lnTo>
                  <a:lnTo>
                    <a:pt x="0" y="25400"/>
                  </a:lnTo>
                  <a:close/>
                </a:path>
              </a:pathLst>
            </a:custGeom>
            <a:solidFill>
              <a:srgbClr val="047E6F"/>
            </a:solidFill>
          </p:spPr>
          <p:txBody>
            <a:bodyPr/>
            <a:lstStyle/>
            <a:p>
              <a:endParaRPr lang="en-US"/>
            </a:p>
          </p:txBody>
        </p:sp>
      </p:grpSp>
      <p:grpSp>
        <p:nvGrpSpPr>
          <p:cNvPr id="16" name="Group 16"/>
          <p:cNvGrpSpPr/>
          <p:nvPr/>
        </p:nvGrpSpPr>
        <p:grpSpPr>
          <a:xfrm>
            <a:off x="8337732" y="1992728"/>
            <a:ext cx="985985" cy="985985"/>
            <a:chOff x="0" y="0"/>
            <a:chExt cx="1505229" cy="1505229"/>
          </a:xfrm>
        </p:grpSpPr>
        <p:sp>
          <p:nvSpPr>
            <p:cNvPr id="17" name="Freeform 17"/>
            <p:cNvSpPr/>
            <p:nvPr/>
          </p:nvSpPr>
          <p:spPr>
            <a:xfrm>
              <a:off x="12700" y="12700"/>
              <a:ext cx="1479804" cy="1479804"/>
            </a:xfrm>
            <a:custGeom>
              <a:avLst/>
              <a:gdLst/>
              <a:ahLst/>
              <a:cxnLst/>
              <a:rect l="l" t="t" r="r" b="b"/>
              <a:pathLst>
                <a:path w="1479804" h="1479804">
                  <a:moveTo>
                    <a:pt x="0" y="739902"/>
                  </a:moveTo>
                  <a:cubicBezTo>
                    <a:pt x="0" y="331216"/>
                    <a:pt x="331216" y="0"/>
                    <a:pt x="739902" y="0"/>
                  </a:cubicBezTo>
                  <a:cubicBezTo>
                    <a:pt x="1148588" y="0"/>
                    <a:pt x="1479804" y="331216"/>
                    <a:pt x="1479804" y="739902"/>
                  </a:cubicBezTo>
                  <a:cubicBezTo>
                    <a:pt x="1479804" y="1148588"/>
                    <a:pt x="1148588" y="1479804"/>
                    <a:pt x="739902" y="1479804"/>
                  </a:cubicBezTo>
                  <a:cubicBezTo>
                    <a:pt x="331216" y="1479804"/>
                    <a:pt x="0" y="1148588"/>
                    <a:pt x="0" y="739902"/>
                  </a:cubicBezTo>
                  <a:close/>
                </a:path>
              </a:pathLst>
            </a:custGeom>
            <a:solidFill>
              <a:srgbClr val="FFFFFF"/>
            </a:solidFill>
          </p:spPr>
          <p:txBody>
            <a:bodyPr/>
            <a:lstStyle/>
            <a:p>
              <a:endParaRPr lang="en-US"/>
            </a:p>
          </p:txBody>
        </p:sp>
        <p:sp>
          <p:nvSpPr>
            <p:cNvPr id="18" name="Freeform 18"/>
            <p:cNvSpPr/>
            <p:nvPr/>
          </p:nvSpPr>
          <p:spPr>
            <a:xfrm>
              <a:off x="0" y="0"/>
              <a:ext cx="1505204" cy="1505204"/>
            </a:xfrm>
            <a:custGeom>
              <a:avLst/>
              <a:gdLst/>
              <a:ahLst/>
              <a:cxnLst/>
              <a:rect l="l" t="t" r="r" b="b"/>
              <a:pathLst>
                <a:path w="1505204" h="1505204">
                  <a:moveTo>
                    <a:pt x="0" y="752602"/>
                  </a:moveTo>
                  <a:cubicBezTo>
                    <a:pt x="0" y="336931"/>
                    <a:pt x="336931" y="0"/>
                    <a:pt x="752602" y="0"/>
                  </a:cubicBezTo>
                  <a:lnTo>
                    <a:pt x="752602" y="12700"/>
                  </a:lnTo>
                  <a:lnTo>
                    <a:pt x="752602" y="0"/>
                  </a:lnTo>
                  <a:cubicBezTo>
                    <a:pt x="1168273" y="0"/>
                    <a:pt x="1505204" y="336931"/>
                    <a:pt x="1505204" y="752602"/>
                  </a:cubicBezTo>
                  <a:lnTo>
                    <a:pt x="1492504" y="752602"/>
                  </a:lnTo>
                  <a:lnTo>
                    <a:pt x="1505204" y="752602"/>
                  </a:lnTo>
                  <a:cubicBezTo>
                    <a:pt x="1505204" y="1168273"/>
                    <a:pt x="1168273" y="1505204"/>
                    <a:pt x="752602" y="1505204"/>
                  </a:cubicBezTo>
                  <a:lnTo>
                    <a:pt x="752602" y="1492504"/>
                  </a:lnTo>
                  <a:lnTo>
                    <a:pt x="752602" y="1505204"/>
                  </a:lnTo>
                  <a:cubicBezTo>
                    <a:pt x="336931" y="1505204"/>
                    <a:pt x="0" y="1168273"/>
                    <a:pt x="0" y="752602"/>
                  </a:cubicBezTo>
                  <a:lnTo>
                    <a:pt x="12700" y="752602"/>
                  </a:lnTo>
                  <a:lnTo>
                    <a:pt x="25400" y="752602"/>
                  </a:lnTo>
                  <a:lnTo>
                    <a:pt x="12700" y="752602"/>
                  </a:lnTo>
                  <a:lnTo>
                    <a:pt x="0" y="752602"/>
                  </a:lnTo>
                  <a:moveTo>
                    <a:pt x="25400" y="752602"/>
                  </a:moveTo>
                  <a:cubicBezTo>
                    <a:pt x="25400" y="759587"/>
                    <a:pt x="19685" y="765302"/>
                    <a:pt x="12700" y="765302"/>
                  </a:cubicBezTo>
                  <a:cubicBezTo>
                    <a:pt x="5715" y="765302"/>
                    <a:pt x="0" y="759587"/>
                    <a:pt x="0" y="752602"/>
                  </a:cubicBezTo>
                  <a:cubicBezTo>
                    <a:pt x="0" y="745617"/>
                    <a:pt x="5715" y="739902"/>
                    <a:pt x="12700" y="739902"/>
                  </a:cubicBezTo>
                  <a:cubicBezTo>
                    <a:pt x="19685" y="739902"/>
                    <a:pt x="25400" y="745617"/>
                    <a:pt x="25400" y="752602"/>
                  </a:cubicBezTo>
                  <a:cubicBezTo>
                    <a:pt x="25400" y="1154176"/>
                    <a:pt x="351028" y="1479804"/>
                    <a:pt x="752602" y="1479804"/>
                  </a:cubicBezTo>
                  <a:cubicBezTo>
                    <a:pt x="1154176" y="1479804"/>
                    <a:pt x="1479804" y="1154176"/>
                    <a:pt x="1479804" y="752602"/>
                  </a:cubicBezTo>
                  <a:cubicBezTo>
                    <a:pt x="1479804" y="351028"/>
                    <a:pt x="1154303" y="25400"/>
                    <a:pt x="752602" y="25400"/>
                  </a:cubicBezTo>
                  <a:lnTo>
                    <a:pt x="752602" y="12700"/>
                  </a:lnTo>
                  <a:lnTo>
                    <a:pt x="752602" y="25400"/>
                  </a:lnTo>
                  <a:cubicBezTo>
                    <a:pt x="351028" y="25400"/>
                    <a:pt x="25400" y="351028"/>
                    <a:pt x="25400" y="752602"/>
                  </a:cubicBezTo>
                  <a:close/>
                </a:path>
              </a:pathLst>
            </a:custGeom>
            <a:solidFill>
              <a:srgbClr val="047E6F"/>
            </a:solidFill>
          </p:spPr>
          <p:txBody>
            <a:bodyPr/>
            <a:lstStyle/>
            <a:p>
              <a:endParaRPr lang="en-US"/>
            </a:p>
          </p:txBody>
        </p:sp>
      </p:grpSp>
      <p:grpSp>
        <p:nvGrpSpPr>
          <p:cNvPr id="19" name="Group 19"/>
          <p:cNvGrpSpPr/>
          <p:nvPr/>
        </p:nvGrpSpPr>
        <p:grpSpPr>
          <a:xfrm>
            <a:off x="8337732" y="3855386"/>
            <a:ext cx="985985" cy="985985"/>
            <a:chOff x="0" y="0"/>
            <a:chExt cx="1505229" cy="1505229"/>
          </a:xfrm>
        </p:grpSpPr>
        <p:sp>
          <p:nvSpPr>
            <p:cNvPr id="20" name="Freeform 20"/>
            <p:cNvSpPr/>
            <p:nvPr/>
          </p:nvSpPr>
          <p:spPr>
            <a:xfrm>
              <a:off x="12700" y="12700"/>
              <a:ext cx="1479804" cy="1479804"/>
            </a:xfrm>
            <a:custGeom>
              <a:avLst/>
              <a:gdLst/>
              <a:ahLst/>
              <a:cxnLst/>
              <a:rect l="l" t="t" r="r" b="b"/>
              <a:pathLst>
                <a:path w="1479804" h="1479804">
                  <a:moveTo>
                    <a:pt x="0" y="739902"/>
                  </a:moveTo>
                  <a:cubicBezTo>
                    <a:pt x="0" y="331216"/>
                    <a:pt x="331216" y="0"/>
                    <a:pt x="739902" y="0"/>
                  </a:cubicBezTo>
                  <a:cubicBezTo>
                    <a:pt x="1148588" y="0"/>
                    <a:pt x="1479804" y="331216"/>
                    <a:pt x="1479804" y="739902"/>
                  </a:cubicBezTo>
                  <a:cubicBezTo>
                    <a:pt x="1479804" y="1148588"/>
                    <a:pt x="1148588" y="1479804"/>
                    <a:pt x="739902" y="1479804"/>
                  </a:cubicBezTo>
                  <a:cubicBezTo>
                    <a:pt x="331216" y="1479804"/>
                    <a:pt x="0" y="1148588"/>
                    <a:pt x="0" y="739902"/>
                  </a:cubicBezTo>
                  <a:close/>
                </a:path>
              </a:pathLst>
            </a:custGeom>
            <a:solidFill>
              <a:srgbClr val="FFFFFF"/>
            </a:solidFill>
          </p:spPr>
          <p:txBody>
            <a:bodyPr/>
            <a:lstStyle/>
            <a:p>
              <a:endParaRPr lang="en-US"/>
            </a:p>
          </p:txBody>
        </p:sp>
        <p:sp>
          <p:nvSpPr>
            <p:cNvPr id="21" name="Freeform 21"/>
            <p:cNvSpPr/>
            <p:nvPr/>
          </p:nvSpPr>
          <p:spPr>
            <a:xfrm>
              <a:off x="0" y="0"/>
              <a:ext cx="1505204" cy="1505204"/>
            </a:xfrm>
            <a:custGeom>
              <a:avLst/>
              <a:gdLst/>
              <a:ahLst/>
              <a:cxnLst/>
              <a:rect l="l" t="t" r="r" b="b"/>
              <a:pathLst>
                <a:path w="1505204" h="1505204">
                  <a:moveTo>
                    <a:pt x="0" y="752602"/>
                  </a:moveTo>
                  <a:cubicBezTo>
                    <a:pt x="0" y="336931"/>
                    <a:pt x="336931" y="0"/>
                    <a:pt x="752602" y="0"/>
                  </a:cubicBezTo>
                  <a:lnTo>
                    <a:pt x="752602" y="12700"/>
                  </a:lnTo>
                  <a:lnTo>
                    <a:pt x="752602" y="0"/>
                  </a:lnTo>
                  <a:cubicBezTo>
                    <a:pt x="1168273" y="0"/>
                    <a:pt x="1505204" y="336931"/>
                    <a:pt x="1505204" y="752602"/>
                  </a:cubicBezTo>
                  <a:lnTo>
                    <a:pt x="1492504" y="752602"/>
                  </a:lnTo>
                  <a:lnTo>
                    <a:pt x="1505204" y="752602"/>
                  </a:lnTo>
                  <a:cubicBezTo>
                    <a:pt x="1505204" y="1168273"/>
                    <a:pt x="1168273" y="1505204"/>
                    <a:pt x="752602" y="1505204"/>
                  </a:cubicBezTo>
                  <a:lnTo>
                    <a:pt x="752602" y="1492504"/>
                  </a:lnTo>
                  <a:lnTo>
                    <a:pt x="752602" y="1505204"/>
                  </a:lnTo>
                  <a:cubicBezTo>
                    <a:pt x="336931" y="1505204"/>
                    <a:pt x="0" y="1168273"/>
                    <a:pt x="0" y="752602"/>
                  </a:cubicBezTo>
                  <a:lnTo>
                    <a:pt x="12700" y="752602"/>
                  </a:lnTo>
                  <a:lnTo>
                    <a:pt x="25400" y="752602"/>
                  </a:lnTo>
                  <a:lnTo>
                    <a:pt x="12700" y="752602"/>
                  </a:lnTo>
                  <a:lnTo>
                    <a:pt x="0" y="752602"/>
                  </a:lnTo>
                  <a:moveTo>
                    <a:pt x="25400" y="752602"/>
                  </a:moveTo>
                  <a:cubicBezTo>
                    <a:pt x="25400" y="759587"/>
                    <a:pt x="19685" y="765302"/>
                    <a:pt x="12700" y="765302"/>
                  </a:cubicBezTo>
                  <a:cubicBezTo>
                    <a:pt x="5715" y="765302"/>
                    <a:pt x="0" y="759587"/>
                    <a:pt x="0" y="752602"/>
                  </a:cubicBezTo>
                  <a:cubicBezTo>
                    <a:pt x="0" y="745617"/>
                    <a:pt x="5715" y="739902"/>
                    <a:pt x="12700" y="739902"/>
                  </a:cubicBezTo>
                  <a:cubicBezTo>
                    <a:pt x="19685" y="739902"/>
                    <a:pt x="25400" y="745617"/>
                    <a:pt x="25400" y="752602"/>
                  </a:cubicBezTo>
                  <a:cubicBezTo>
                    <a:pt x="25400" y="1154176"/>
                    <a:pt x="351028" y="1479804"/>
                    <a:pt x="752602" y="1479804"/>
                  </a:cubicBezTo>
                  <a:cubicBezTo>
                    <a:pt x="1154176" y="1479804"/>
                    <a:pt x="1479804" y="1154176"/>
                    <a:pt x="1479804" y="752602"/>
                  </a:cubicBezTo>
                  <a:cubicBezTo>
                    <a:pt x="1479804" y="351028"/>
                    <a:pt x="1154303" y="25400"/>
                    <a:pt x="752602" y="25400"/>
                  </a:cubicBezTo>
                  <a:lnTo>
                    <a:pt x="752602" y="12700"/>
                  </a:lnTo>
                  <a:lnTo>
                    <a:pt x="752602" y="25400"/>
                  </a:lnTo>
                  <a:cubicBezTo>
                    <a:pt x="351028" y="25400"/>
                    <a:pt x="25400" y="351028"/>
                    <a:pt x="25400" y="752602"/>
                  </a:cubicBezTo>
                  <a:close/>
                </a:path>
              </a:pathLst>
            </a:custGeom>
            <a:solidFill>
              <a:srgbClr val="047E6F"/>
            </a:solidFill>
          </p:spPr>
          <p:txBody>
            <a:bodyPr/>
            <a:lstStyle/>
            <a:p>
              <a:endParaRPr lang="en-US"/>
            </a:p>
          </p:txBody>
        </p:sp>
      </p:grpSp>
      <p:grpSp>
        <p:nvGrpSpPr>
          <p:cNvPr id="22" name="Group 22"/>
          <p:cNvGrpSpPr/>
          <p:nvPr/>
        </p:nvGrpSpPr>
        <p:grpSpPr>
          <a:xfrm>
            <a:off x="1970016" y="2756528"/>
            <a:ext cx="7122536" cy="3236139"/>
            <a:chOff x="0" y="0"/>
            <a:chExt cx="8802332" cy="3999357"/>
          </a:xfrm>
        </p:grpSpPr>
        <p:sp>
          <p:nvSpPr>
            <p:cNvPr id="23" name="Freeform 23"/>
            <p:cNvSpPr/>
            <p:nvPr/>
          </p:nvSpPr>
          <p:spPr>
            <a:xfrm>
              <a:off x="0" y="0"/>
              <a:ext cx="8802370" cy="3999357"/>
            </a:xfrm>
            <a:custGeom>
              <a:avLst/>
              <a:gdLst/>
              <a:ahLst/>
              <a:cxnLst/>
              <a:rect l="l" t="t" r="r" b="b"/>
              <a:pathLst>
                <a:path w="8802370" h="3999357">
                  <a:moveTo>
                    <a:pt x="0" y="0"/>
                  </a:moveTo>
                  <a:lnTo>
                    <a:pt x="8802370" y="0"/>
                  </a:lnTo>
                  <a:lnTo>
                    <a:pt x="8802370" y="3999357"/>
                  </a:lnTo>
                  <a:lnTo>
                    <a:pt x="0" y="3999357"/>
                  </a:lnTo>
                  <a:lnTo>
                    <a:pt x="0" y="0"/>
                  </a:lnTo>
                  <a:close/>
                </a:path>
              </a:pathLst>
            </a:custGeom>
            <a:blipFill>
              <a:blip r:embed="rId4"/>
              <a:stretch>
                <a:fillRect t="-11901" b="-11901"/>
              </a:stretch>
            </a:blipFill>
          </p:spPr>
          <p:txBody>
            <a:bodyPr/>
            <a:lstStyle/>
            <a:p>
              <a:endParaRPr lang="en-US"/>
            </a:p>
          </p:txBody>
        </p:sp>
      </p:grpSp>
      <p:grpSp>
        <p:nvGrpSpPr>
          <p:cNvPr id="24" name="Group 24"/>
          <p:cNvGrpSpPr/>
          <p:nvPr/>
        </p:nvGrpSpPr>
        <p:grpSpPr>
          <a:xfrm>
            <a:off x="9281723" y="1434227"/>
            <a:ext cx="5698639" cy="3118516"/>
            <a:chOff x="0" y="0"/>
            <a:chExt cx="8803805" cy="4817783"/>
          </a:xfrm>
        </p:grpSpPr>
        <p:sp>
          <p:nvSpPr>
            <p:cNvPr id="25" name="Freeform 25"/>
            <p:cNvSpPr/>
            <p:nvPr/>
          </p:nvSpPr>
          <p:spPr>
            <a:xfrm>
              <a:off x="0" y="0"/>
              <a:ext cx="8803767" cy="4817745"/>
            </a:xfrm>
            <a:custGeom>
              <a:avLst/>
              <a:gdLst/>
              <a:ahLst/>
              <a:cxnLst/>
              <a:rect l="l" t="t" r="r" b="b"/>
              <a:pathLst>
                <a:path w="8803767" h="4817745">
                  <a:moveTo>
                    <a:pt x="0" y="0"/>
                  </a:moveTo>
                  <a:lnTo>
                    <a:pt x="8803767" y="0"/>
                  </a:lnTo>
                  <a:lnTo>
                    <a:pt x="8803767" y="4817745"/>
                  </a:lnTo>
                  <a:lnTo>
                    <a:pt x="0" y="4817745"/>
                  </a:lnTo>
                  <a:lnTo>
                    <a:pt x="0" y="0"/>
                  </a:lnTo>
                  <a:close/>
                </a:path>
              </a:pathLst>
            </a:custGeom>
            <a:blipFill>
              <a:blip r:embed="rId5"/>
              <a:stretch>
                <a:fillRect t="-1394" r="-1" b="-1395"/>
              </a:stretch>
            </a:blipFill>
          </p:spPr>
          <p:txBody>
            <a:bodyPr/>
            <a:lstStyle/>
            <a:p>
              <a:endParaRPr lang="en-US"/>
            </a:p>
          </p:txBody>
        </p:sp>
      </p:grpSp>
      <p:sp>
        <p:nvSpPr>
          <p:cNvPr id="26" name="Freeform 26"/>
          <p:cNvSpPr/>
          <p:nvPr/>
        </p:nvSpPr>
        <p:spPr>
          <a:xfrm>
            <a:off x="332407" y="7012880"/>
            <a:ext cx="4077985" cy="2939040"/>
          </a:xfrm>
          <a:custGeom>
            <a:avLst/>
            <a:gdLst/>
            <a:ahLst/>
            <a:cxnLst/>
            <a:rect l="l" t="t" r="r" b="b"/>
            <a:pathLst>
              <a:path w="4077985" h="2939040">
                <a:moveTo>
                  <a:pt x="0" y="0"/>
                </a:moveTo>
                <a:lnTo>
                  <a:pt x="4077985" y="0"/>
                </a:lnTo>
                <a:lnTo>
                  <a:pt x="4077985" y="2939040"/>
                </a:lnTo>
                <a:lnTo>
                  <a:pt x="0" y="2939040"/>
                </a:lnTo>
                <a:lnTo>
                  <a:pt x="0" y="0"/>
                </a:lnTo>
                <a:close/>
              </a:path>
            </a:pathLst>
          </a:custGeom>
          <a:blipFill>
            <a:blip r:embed="rId6"/>
            <a:stretch>
              <a:fillRect t="-643" b="-17091"/>
            </a:stretch>
          </a:blipFill>
        </p:spPr>
        <p:txBody>
          <a:bodyPr/>
          <a:lstStyle/>
          <a:p>
            <a:endParaRPr lang="en-US"/>
          </a:p>
        </p:txBody>
      </p:sp>
      <p:sp>
        <p:nvSpPr>
          <p:cNvPr id="27" name="Freeform 27"/>
          <p:cNvSpPr/>
          <p:nvPr/>
        </p:nvSpPr>
        <p:spPr>
          <a:xfrm>
            <a:off x="4624179" y="7012880"/>
            <a:ext cx="4156271" cy="2939040"/>
          </a:xfrm>
          <a:custGeom>
            <a:avLst/>
            <a:gdLst/>
            <a:ahLst/>
            <a:cxnLst/>
            <a:rect l="l" t="t" r="r" b="b"/>
            <a:pathLst>
              <a:path w="4156271" h="2939040">
                <a:moveTo>
                  <a:pt x="0" y="0"/>
                </a:moveTo>
                <a:lnTo>
                  <a:pt x="4156271" y="0"/>
                </a:lnTo>
                <a:lnTo>
                  <a:pt x="4156271" y="2939040"/>
                </a:lnTo>
                <a:lnTo>
                  <a:pt x="0" y="2939040"/>
                </a:lnTo>
                <a:lnTo>
                  <a:pt x="0" y="0"/>
                </a:lnTo>
                <a:close/>
              </a:path>
            </a:pathLst>
          </a:custGeom>
          <a:blipFill>
            <a:blip r:embed="rId7"/>
            <a:stretch>
              <a:fillRect t="-69867" b="-16398"/>
            </a:stretch>
          </a:blipFill>
        </p:spPr>
        <p:txBody>
          <a:bodyPr/>
          <a:lstStyle/>
          <a:p>
            <a:endParaRPr lang="en-US"/>
          </a:p>
        </p:txBody>
      </p:sp>
      <p:sp>
        <p:nvSpPr>
          <p:cNvPr id="29" name="Freeform 29"/>
          <p:cNvSpPr/>
          <p:nvPr/>
        </p:nvSpPr>
        <p:spPr>
          <a:xfrm>
            <a:off x="8990000" y="7012880"/>
            <a:ext cx="4221989" cy="2939040"/>
          </a:xfrm>
          <a:custGeom>
            <a:avLst/>
            <a:gdLst/>
            <a:ahLst/>
            <a:cxnLst/>
            <a:rect l="l" t="t" r="r" b="b"/>
            <a:pathLst>
              <a:path w="4221989" h="2939040">
                <a:moveTo>
                  <a:pt x="0" y="0"/>
                </a:moveTo>
                <a:lnTo>
                  <a:pt x="4221988" y="0"/>
                </a:lnTo>
                <a:lnTo>
                  <a:pt x="4221988" y="2939040"/>
                </a:lnTo>
                <a:lnTo>
                  <a:pt x="0" y="2939040"/>
                </a:lnTo>
                <a:lnTo>
                  <a:pt x="0" y="0"/>
                </a:lnTo>
                <a:close/>
              </a:path>
            </a:pathLst>
          </a:custGeom>
          <a:blipFill>
            <a:blip r:embed="rId8"/>
            <a:stretch>
              <a:fillRect t="-23289" b="-73594"/>
            </a:stretch>
          </a:blipFill>
        </p:spPr>
        <p:txBody>
          <a:bodyPr/>
          <a:lstStyle/>
          <a:p>
            <a:endParaRPr lang="en-US"/>
          </a:p>
        </p:txBody>
      </p:sp>
      <p:sp>
        <p:nvSpPr>
          <p:cNvPr id="30" name="TextBox 30"/>
          <p:cNvSpPr txBox="1"/>
          <p:nvPr/>
        </p:nvSpPr>
        <p:spPr>
          <a:xfrm>
            <a:off x="375242" y="5609682"/>
            <a:ext cx="17468669" cy="2368322"/>
          </a:xfrm>
          <a:prstGeom prst="rect">
            <a:avLst/>
          </a:prstGeom>
        </p:spPr>
        <p:txBody>
          <a:bodyPr lIns="0" tIns="0" rIns="0" bIns="0" rtlCol="0" anchor="t">
            <a:spAutoFit/>
          </a:bodyPr>
          <a:lstStyle/>
          <a:p>
            <a:pPr algn="l">
              <a:lnSpc>
                <a:spcPts val="5480"/>
              </a:lnSpc>
            </a:pPr>
            <a:r>
              <a:rPr lang="en-US" sz="4419">
                <a:solidFill>
                  <a:srgbClr val="000000"/>
                </a:solidFill>
                <a:latin typeface="Montserrat"/>
                <a:ea typeface="Montserrat"/>
                <a:cs typeface="Montserrat"/>
                <a:sym typeface="Montserrat"/>
              </a:rPr>
              <a:t>APPLICATIONS</a:t>
            </a:r>
          </a:p>
          <a:p>
            <a:pPr>
              <a:lnSpc>
                <a:spcPts val="3931"/>
              </a:lnSpc>
            </a:pPr>
            <a:r>
              <a:rPr lang="en-US" sz="3150" b="1">
                <a:solidFill>
                  <a:srgbClr val="007F6E"/>
                </a:solidFill>
                <a:latin typeface="Montserrat Bold"/>
                <a:ea typeface="Montserrat Bold"/>
                <a:cs typeface="Montserrat Bold"/>
                <a:sym typeface="Montserrat Bold"/>
              </a:rPr>
              <a:t>FLEXIBLES CELLS TO COVER A WIDE RANGE OF APPLICATIONS</a:t>
            </a:r>
            <a:endParaRPr lang="en-US" sz="3150" b="1">
              <a:solidFill>
                <a:srgbClr val="007F6E"/>
              </a:solidFill>
              <a:latin typeface="Montserrat Bold"/>
              <a:ea typeface="Montserrat Bold"/>
              <a:cs typeface="Montserrat Bold"/>
            </a:endParaRPr>
          </a:p>
          <a:p>
            <a:pPr algn="l">
              <a:lnSpc>
                <a:spcPts val="3931"/>
              </a:lnSpc>
            </a:pPr>
            <a:endParaRPr lang="en-US" sz="3170" b="1">
              <a:solidFill>
                <a:srgbClr val="007F6E"/>
              </a:solidFill>
              <a:latin typeface="Montserrat Bold"/>
              <a:ea typeface="Montserrat Bold"/>
              <a:cs typeface="Montserrat Bold"/>
              <a:sym typeface="Montserrat Bold"/>
            </a:endParaRPr>
          </a:p>
          <a:p>
            <a:pPr algn="l">
              <a:lnSpc>
                <a:spcPts val="5480"/>
              </a:lnSpc>
            </a:pPr>
            <a:endParaRPr lang="en-US" sz="3170" b="1">
              <a:solidFill>
                <a:srgbClr val="007F6E"/>
              </a:solidFill>
              <a:latin typeface="Montserrat Bold"/>
              <a:ea typeface="Montserrat Bold"/>
              <a:cs typeface="Montserrat Bold"/>
              <a:sym typeface="Montserrat Bold"/>
            </a:endParaRPr>
          </a:p>
        </p:txBody>
      </p:sp>
      <p:grpSp>
        <p:nvGrpSpPr>
          <p:cNvPr id="31" name="Group 31"/>
          <p:cNvGrpSpPr/>
          <p:nvPr/>
        </p:nvGrpSpPr>
        <p:grpSpPr>
          <a:xfrm>
            <a:off x="-53398" y="7310687"/>
            <a:ext cx="4068046" cy="634829"/>
            <a:chOff x="0" y="0"/>
            <a:chExt cx="1155710" cy="159170"/>
          </a:xfrm>
        </p:grpSpPr>
        <p:sp>
          <p:nvSpPr>
            <p:cNvPr id="32" name="Freeform 32"/>
            <p:cNvSpPr/>
            <p:nvPr/>
          </p:nvSpPr>
          <p:spPr>
            <a:xfrm>
              <a:off x="0" y="0"/>
              <a:ext cx="1155710" cy="159170"/>
            </a:xfrm>
            <a:custGeom>
              <a:avLst/>
              <a:gdLst/>
              <a:ahLst/>
              <a:cxnLst/>
              <a:rect l="l" t="t" r="r" b="b"/>
              <a:pathLst>
                <a:path w="1155710" h="159170">
                  <a:moveTo>
                    <a:pt x="0" y="0"/>
                  </a:moveTo>
                  <a:lnTo>
                    <a:pt x="1155710" y="0"/>
                  </a:lnTo>
                  <a:lnTo>
                    <a:pt x="1155710" y="159170"/>
                  </a:lnTo>
                  <a:lnTo>
                    <a:pt x="0" y="159170"/>
                  </a:lnTo>
                  <a:close/>
                </a:path>
              </a:pathLst>
            </a:custGeom>
            <a:solidFill>
              <a:srgbClr val="CBE5DF">
                <a:alpha val="96863"/>
              </a:srgbClr>
            </a:solidFill>
          </p:spPr>
          <p:txBody>
            <a:bodyPr/>
            <a:lstStyle/>
            <a:p>
              <a:endParaRPr lang="en-US"/>
            </a:p>
          </p:txBody>
        </p:sp>
        <p:sp>
          <p:nvSpPr>
            <p:cNvPr id="33" name="TextBox 33"/>
            <p:cNvSpPr txBox="1"/>
            <p:nvPr/>
          </p:nvSpPr>
          <p:spPr>
            <a:xfrm>
              <a:off x="0" y="-38100"/>
              <a:ext cx="1155710" cy="197270"/>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403817" y="7458239"/>
            <a:ext cx="3314377" cy="284693"/>
          </a:xfrm>
          <a:prstGeom prst="rect">
            <a:avLst/>
          </a:prstGeom>
        </p:spPr>
        <p:txBody>
          <a:bodyPr lIns="0" tIns="0" rIns="0" bIns="0" rtlCol="0" anchor="t">
            <a:spAutoFit/>
          </a:bodyPr>
          <a:lstStyle/>
          <a:p>
            <a:pPr>
              <a:lnSpc>
                <a:spcPts val="2380"/>
              </a:lnSpc>
              <a:spcBef>
                <a:spcPct val="0"/>
              </a:spcBef>
            </a:pPr>
            <a:r>
              <a:rPr lang="en-US" sz="1700">
                <a:solidFill>
                  <a:srgbClr val="000000"/>
                </a:solidFill>
                <a:latin typeface="Montserrat"/>
                <a:ea typeface="Montserrat"/>
                <a:cs typeface="Montserrat"/>
                <a:sym typeface="Montserrat"/>
              </a:rPr>
              <a:t>Passenger cars</a:t>
            </a:r>
            <a:endParaRPr lang="en-US" sz="1700">
              <a:solidFill>
                <a:srgbClr val="000000"/>
              </a:solidFill>
              <a:latin typeface="Montserrat"/>
              <a:ea typeface="Montserrat"/>
              <a:cs typeface="Montserrat"/>
            </a:endParaRPr>
          </a:p>
        </p:txBody>
      </p:sp>
      <p:grpSp>
        <p:nvGrpSpPr>
          <p:cNvPr id="35" name="Group 35"/>
          <p:cNvGrpSpPr/>
          <p:nvPr/>
        </p:nvGrpSpPr>
        <p:grpSpPr>
          <a:xfrm>
            <a:off x="4624179" y="7310687"/>
            <a:ext cx="3964749" cy="628248"/>
            <a:chOff x="0" y="0"/>
            <a:chExt cx="1044214" cy="165464"/>
          </a:xfrm>
        </p:grpSpPr>
        <p:sp>
          <p:nvSpPr>
            <p:cNvPr id="36" name="Freeform 36"/>
            <p:cNvSpPr/>
            <p:nvPr/>
          </p:nvSpPr>
          <p:spPr>
            <a:xfrm>
              <a:off x="0" y="0"/>
              <a:ext cx="1044214" cy="165464"/>
            </a:xfrm>
            <a:custGeom>
              <a:avLst/>
              <a:gdLst/>
              <a:ahLst/>
              <a:cxnLst/>
              <a:rect l="l" t="t" r="r" b="b"/>
              <a:pathLst>
                <a:path w="1044214" h="165464">
                  <a:moveTo>
                    <a:pt x="0" y="0"/>
                  </a:moveTo>
                  <a:lnTo>
                    <a:pt x="1044214" y="0"/>
                  </a:lnTo>
                  <a:lnTo>
                    <a:pt x="1044214" y="165464"/>
                  </a:lnTo>
                  <a:lnTo>
                    <a:pt x="0" y="165464"/>
                  </a:lnTo>
                  <a:close/>
                </a:path>
              </a:pathLst>
            </a:custGeom>
            <a:solidFill>
              <a:srgbClr val="CBE5DF">
                <a:alpha val="96863"/>
              </a:srgbClr>
            </a:solidFill>
          </p:spPr>
          <p:txBody>
            <a:bodyPr/>
            <a:lstStyle/>
            <a:p>
              <a:endParaRPr lang="en-US"/>
            </a:p>
          </p:txBody>
        </p:sp>
        <p:sp>
          <p:nvSpPr>
            <p:cNvPr id="37" name="TextBox 37"/>
            <p:cNvSpPr txBox="1"/>
            <p:nvPr/>
          </p:nvSpPr>
          <p:spPr>
            <a:xfrm>
              <a:off x="0" y="-38100"/>
              <a:ext cx="1044214" cy="203564"/>
            </a:xfrm>
            <a:prstGeom prst="rect">
              <a:avLst/>
            </a:prstGeom>
          </p:spPr>
          <p:txBody>
            <a:bodyPr lIns="50800" tIns="50800" rIns="50800" bIns="50800" rtlCol="0" anchor="ctr"/>
            <a:lstStyle/>
            <a:p>
              <a:pPr algn="ctr">
                <a:lnSpc>
                  <a:spcPts val="2659"/>
                </a:lnSpc>
                <a:spcBef>
                  <a:spcPct val="0"/>
                </a:spcBef>
              </a:pPr>
              <a:endParaRPr/>
            </a:p>
          </p:txBody>
        </p:sp>
      </p:grpSp>
      <p:sp>
        <p:nvSpPr>
          <p:cNvPr id="38" name="TextBox 38"/>
          <p:cNvSpPr txBox="1"/>
          <p:nvPr/>
        </p:nvSpPr>
        <p:spPr>
          <a:xfrm>
            <a:off x="4751620" y="7470189"/>
            <a:ext cx="3743080" cy="284693"/>
          </a:xfrm>
          <a:prstGeom prst="rect">
            <a:avLst/>
          </a:prstGeom>
        </p:spPr>
        <p:txBody>
          <a:bodyPr lIns="0" tIns="0" rIns="0" bIns="0" rtlCol="0" anchor="t">
            <a:spAutoFit/>
          </a:bodyPr>
          <a:lstStyle/>
          <a:p>
            <a:pPr>
              <a:lnSpc>
                <a:spcPts val="2380"/>
              </a:lnSpc>
              <a:spcBef>
                <a:spcPct val="0"/>
              </a:spcBef>
            </a:pPr>
            <a:r>
              <a:rPr lang="en-US" sz="1700">
                <a:solidFill>
                  <a:srgbClr val="000000"/>
                </a:solidFill>
                <a:latin typeface="Montserrat"/>
                <a:ea typeface="Montserrat"/>
                <a:cs typeface="Montserrat"/>
                <a:sym typeface="Montserrat"/>
              </a:rPr>
              <a:t>Commercial vehicles</a:t>
            </a:r>
            <a:endParaRPr lang="en-US" sz="1700">
              <a:solidFill>
                <a:srgbClr val="000000"/>
              </a:solidFill>
              <a:latin typeface="Montserrat"/>
              <a:ea typeface="Montserrat"/>
              <a:cs typeface="Montserrat"/>
            </a:endParaRPr>
          </a:p>
        </p:txBody>
      </p:sp>
      <p:grpSp>
        <p:nvGrpSpPr>
          <p:cNvPr id="39" name="Group 39"/>
          <p:cNvGrpSpPr/>
          <p:nvPr/>
        </p:nvGrpSpPr>
        <p:grpSpPr>
          <a:xfrm>
            <a:off x="13634898" y="7310687"/>
            <a:ext cx="4651932" cy="658728"/>
            <a:chOff x="0" y="0"/>
            <a:chExt cx="1333574" cy="165464"/>
          </a:xfrm>
        </p:grpSpPr>
        <p:sp>
          <p:nvSpPr>
            <p:cNvPr id="40" name="Freeform 40"/>
            <p:cNvSpPr/>
            <p:nvPr/>
          </p:nvSpPr>
          <p:spPr>
            <a:xfrm>
              <a:off x="0" y="0"/>
              <a:ext cx="1333574" cy="165464"/>
            </a:xfrm>
            <a:custGeom>
              <a:avLst/>
              <a:gdLst/>
              <a:ahLst/>
              <a:cxnLst/>
              <a:rect l="l" t="t" r="r" b="b"/>
              <a:pathLst>
                <a:path w="1333574" h="165464">
                  <a:moveTo>
                    <a:pt x="0" y="0"/>
                  </a:moveTo>
                  <a:lnTo>
                    <a:pt x="1333574" y="0"/>
                  </a:lnTo>
                  <a:lnTo>
                    <a:pt x="1333574" y="165464"/>
                  </a:lnTo>
                  <a:lnTo>
                    <a:pt x="0" y="165464"/>
                  </a:lnTo>
                  <a:close/>
                </a:path>
              </a:pathLst>
            </a:custGeom>
            <a:solidFill>
              <a:srgbClr val="CBE5DF">
                <a:alpha val="96863"/>
              </a:srgbClr>
            </a:solidFill>
          </p:spPr>
          <p:txBody>
            <a:bodyPr/>
            <a:lstStyle/>
            <a:p>
              <a:endParaRPr lang="en-US"/>
            </a:p>
          </p:txBody>
        </p:sp>
        <p:sp>
          <p:nvSpPr>
            <p:cNvPr id="41" name="TextBox 41"/>
            <p:cNvSpPr txBox="1"/>
            <p:nvPr/>
          </p:nvSpPr>
          <p:spPr>
            <a:xfrm>
              <a:off x="0" y="-38100"/>
              <a:ext cx="1333574" cy="203564"/>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13803646" y="7457414"/>
            <a:ext cx="3743080" cy="284693"/>
          </a:xfrm>
          <a:prstGeom prst="rect">
            <a:avLst/>
          </a:prstGeom>
        </p:spPr>
        <p:txBody>
          <a:bodyPr lIns="0" tIns="0" rIns="0" bIns="0" rtlCol="0" anchor="t">
            <a:spAutoFit/>
          </a:bodyPr>
          <a:lstStyle/>
          <a:p>
            <a:pPr>
              <a:lnSpc>
                <a:spcPts val="2380"/>
              </a:lnSpc>
              <a:spcBef>
                <a:spcPct val="0"/>
              </a:spcBef>
            </a:pPr>
            <a:r>
              <a:rPr lang="en-US" sz="1700">
                <a:solidFill>
                  <a:srgbClr val="000000"/>
                </a:solidFill>
                <a:latin typeface="Montserrat"/>
                <a:ea typeface="Montserrat"/>
                <a:cs typeface="Montserrat"/>
                <a:sym typeface="Montserrat"/>
              </a:rPr>
              <a:t>Off Highway</a:t>
            </a:r>
            <a:endParaRPr lang="en-US" sz="1700">
              <a:solidFill>
                <a:srgbClr val="000000"/>
              </a:solidFill>
              <a:latin typeface="Montserrat"/>
              <a:ea typeface="Montserrat"/>
              <a:cs typeface="Montserrat"/>
            </a:endParaRPr>
          </a:p>
        </p:txBody>
      </p:sp>
      <p:sp>
        <p:nvSpPr>
          <p:cNvPr id="43" name="TextBox 43"/>
          <p:cNvSpPr txBox="1"/>
          <p:nvPr/>
        </p:nvSpPr>
        <p:spPr>
          <a:xfrm rot="16198980">
            <a:off x="16042635" y="6102239"/>
            <a:ext cx="3852539" cy="255839"/>
          </a:xfrm>
          <a:prstGeom prst="rect">
            <a:avLst/>
          </a:prstGeom>
        </p:spPr>
        <p:txBody>
          <a:bodyPr lIns="0" tIns="0" rIns="0" bIns="0" rtlCol="0" anchor="t">
            <a:spAutoFit/>
          </a:bodyPr>
          <a:lstStyle/>
          <a:p>
            <a:pPr>
              <a:lnSpc>
                <a:spcPts val="2055"/>
              </a:lnSpc>
            </a:pPr>
            <a:r>
              <a:rPr lang="en-US" sz="1700">
                <a:solidFill>
                  <a:srgbClr val="D5D5D5"/>
                </a:solidFill>
                <a:latin typeface="Montserrat"/>
                <a:ea typeface="Montserrat"/>
                <a:cs typeface="Montserrat"/>
                <a:sym typeface="Montserrat"/>
              </a:rPr>
              <a:t>VERKOR BATTERIES</a:t>
            </a:r>
          </a:p>
        </p:txBody>
      </p:sp>
      <p:grpSp>
        <p:nvGrpSpPr>
          <p:cNvPr id="44" name="Group 44"/>
          <p:cNvGrpSpPr/>
          <p:nvPr/>
        </p:nvGrpSpPr>
        <p:grpSpPr>
          <a:xfrm>
            <a:off x="8990000" y="7310687"/>
            <a:ext cx="3964749" cy="628248"/>
            <a:chOff x="0" y="0"/>
            <a:chExt cx="1044214" cy="165464"/>
          </a:xfrm>
        </p:grpSpPr>
        <p:sp>
          <p:nvSpPr>
            <p:cNvPr id="45" name="Freeform 45"/>
            <p:cNvSpPr/>
            <p:nvPr/>
          </p:nvSpPr>
          <p:spPr>
            <a:xfrm>
              <a:off x="0" y="0"/>
              <a:ext cx="1044214" cy="165464"/>
            </a:xfrm>
            <a:custGeom>
              <a:avLst/>
              <a:gdLst/>
              <a:ahLst/>
              <a:cxnLst/>
              <a:rect l="l" t="t" r="r" b="b"/>
              <a:pathLst>
                <a:path w="1044214" h="165464">
                  <a:moveTo>
                    <a:pt x="0" y="0"/>
                  </a:moveTo>
                  <a:lnTo>
                    <a:pt x="1044214" y="0"/>
                  </a:lnTo>
                  <a:lnTo>
                    <a:pt x="1044214" y="165464"/>
                  </a:lnTo>
                  <a:lnTo>
                    <a:pt x="0" y="165464"/>
                  </a:lnTo>
                  <a:close/>
                </a:path>
              </a:pathLst>
            </a:custGeom>
            <a:solidFill>
              <a:srgbClr val="CBE5DF">
                <a:alpha val="96863"/>
              </a:srgbClr>
            </a:solidFill>
          </p:spPr>
          <p:txBody>
            <a:bodyPr/>
            <a:lstStyle/>
            <a:p>
              <a:endParaRPr lang="en-US"/>
            </a:p>
          </p:txBody>
        </p:sp>
        <p:sp>
          <p:nvSpPr>
            <p:cNvPr id="46" name="TextBox 46"/>
            <p:cNvSpPr txBox="1"/>
            <p:nvPr/>
          </p:nvSpPr>
          <p:spPr>
            <a:xfrm>
              <a:off x="0" y="-38100"/>
              <a:ext cx="1044214" cy="203564"/>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47"/>
          <p:cNvSpPr txBox="1"/>
          <p:nvPr/>
        </p:nvSpPr>
        <p:spPr>
          <a:xfrm>
            <a:off x="9109577" y="7476464"/>
            <a:ext cx="4000319" cy="263271"/>
          </a:xfrm>
          <a:prstGeom prst="rect">
            <a:avLst/>
          </a:prstGeom>
        </p:spPr>
        <p:txBody>
          <a:bodyPr lIns="0" tIns="0" rIns="0" bIns="0" rtlCol="0" anchor="t">
            <a:spAutoFit/>
          </a:bodyPr>
          <a:lstStyle/>
          <a:p>
            <a:pPr>
              <a:lnSpc>
                <a:spcPts val="2142"/>
              </a:lnSpc>
            </a:pPr>
            <a:r>
              <a:rPr lang="en-US" sz="1700">
                <a:solidFill>
                  <a:srgbClr val="000000"/>
                </a:solidFill>
                <a:latin typeface="Montserrat"/>
                <a:ea typeface="Montserrat"/>
                <a:cs typeface="Montserrat"/>
                <a:sym typeface="Montserrat"/>
              </a:rPr>
              <a:t>Stationary energy storage</a:t>
            </a:r>
            <a:endParaRPr lang="en-US" sz="1700">
              <a:solidFill>
                <a:srgbClr val="000000"/>
              </a:solidFill>
              <a:latin typeface="Montserrat"/>
              <a:ea typeface="Montserrat"/>
              <a:cs typeface="Montserrat"/>
            </a:endParaRPr>
          </a:p>
        </p:txBody>
      </p:sp>
      <p:grpSp>
        <p:nvGrpSpPr>
          <p:cNvPr id="54" name="Group 22">
            <a:extLst>
              <a:ext uri="{FF2B5EF4-FFF2-40B4-BE49-F238E27FC236}">
                <a16:creationId xmlns:a16="http://schemas.microsoft.com/office/drawing/2014/main" id="{E777397A-944E-DC99-24FC-66E0FFFFE740}"/>
              </a:ext>
            </a:extLst>
          </p:cNvPr>
          <p:cNvGrpSpPr/>
          <p:nvPr/>
        </p:nvGrpSpPr>
        <p:grpSpPr>
          <a:xfrm>
            <a:off x="17929159" y="8268996"/>
            <a:ext cx="5439" cy="1120731"/>
            <a:chOff x="0" y="0"/>
            <a:chExt cx="7252" cy="1494307"/>
          </a:xfrm>
        </p:grpSpPr>
        <p:sp>
          <p:nvSpPr>
            <p:cNvPr id="55" name="Freeform 23">
              <a:extLst>
                <a:ext uri="{FF2B5EF4-FFF2-40B4-BE49-F238E27FC236}">
                  <a16:creationId xmlns:a16="http://schemas.microsoft.com/office/drawing/2014/main" id="{ABADF779-140C-8BBD-42A1-4935CCFBB399}"/>
                </a:ext>
              </a:extLst>
            </p:cNvPr>
            <p:cNvSpPr/>
            <p:nvPr/>
          </p:nvSpPr>
          <p:spPr>
            <a:xfrm>
              <a:off x="0" y="3175"/>
              <a:ext cx="6350" cy="1487043"/>
            </a:xfrm>
            <a:custGeom>
              <a:avLst/>
              <a:gdLst/>
              <a:ahLst/>
              <a:cxnLst/>
              <a:rect l="l" t="t" r="r" b="b"/>
              <a:pathLst>
                <a:path w="6350" h="1487043">
                  <a:moveTo>
                    <a:pt x="6350" y="0"/>
                  </a:moveTo>
                  <a:lnTo>
                    <a:pt x="6350" y="1487043"/>
                  </a:lnTo>
                  <a:lnTo>
                    <a:pt x="0" y="1487043"/>
                  </a:lnTo>
                  <a:lnTo>
                    <a:pt x="0" y="0"/>
                  </a:lnTo>
                  <a:close/>
                </a:path>
              </a:pathLst>
            </a:custGeom>
            <a:solidFill>
              <a:srgbClr val="D5D5D5"/>
            </a:solidFill>
          </p:spPr>
          <p:txBody>
            <a:bodyPr/>
            <a:lstStyle/>
            <a:p>
              <a:endParaRPr lang="en-US"/>
            </a:p>
          </p:txBody>
        </p:sp>
      </p:grpSp>
      <p:grpSp>
        <p:nvGrpSpPr>
          <p:cNvPr id="50" name="Group 176">
            <a:extLst>
              <a:ext uri="{FF2B5EF4-FFF2-40B4-BE49-F238E27FC236}">
                <a16:creationId xmlns:a16="http://schemas.microsoft.com/office/drawing/2014/main" id="{7C922FEC-5C06-CF4A-0176-B42109C6CA6E}"/>
              </a:ext>
            </a:extLst>
          </p:cNvPr>
          <p:cNvGrpSpPr/>
          <p:nvPr/>
        </p:nvGrpSpPr>
        <p:grpSpPr>
          <a:xfrm>
            <a:off x="805" y="3559"/>
            <a:ext cx="165646" cy="1703802"/>
            <a:chOff x="12700" y="12700"/>
            <a:chExt cx="168402" cy="1185037"/>
          </a:xfrm>
        </p:grpSpPr>
        <p:sp>
          <p:nvSpPr>
            <p:cNvPr id="49" name="Freeform 177">
              <a:extLst>
                <a:ext uri="{FF2B5EF4-FFF2-40B4-BE49-F238E27FC236}">
                  <a16:creationId xmlns:a16="http://schemas.microsoft.com/office/drawing/2014/main" id="{E4299BB4-0657-F434-4A7D-D8B40D5CB869}"/>
                </a:ext>
              </a:extLst>
            </p:cNvPr>
            <p:cNvSpPr/>
            <p:nvPr/>
          </p:nvSpPr>
          <p:spPr>
            <a:xfrm>
              <a:off x="12700" y="12700"/>
              <a:ext cx="168402" cy="1185037"/>
            </a:xfrm>
            <a:custGeom>
              <a:avLst/>
              <a:gdLst/>
              <a:ahLst/>
              <a:cxnLst/>
              <a:rect l="l" t="t" r="r" b="b"/>
              <a:pathLst>
                <a:path w="168402" h="1185037">
                  <a:moveTo>
                    <a:pt x="0" y="0"/>
                  </a:moveTo>
                  <a:lnTo>
                    <a:pt x="168402" y="0"/>
                  </a:lnTo>
                  <a:lnTo>
                    <a:pt x="168402" y="1185037"/>
                  </a:lnTo>
                  <a:lnTo>
                    <a:pt x="0" y="1185037"/>
                  </a:lnTo>
                  <a:close/>
                </a:path>
              </a:pathLst>
            </a:custGeom>
            <a:solidFill>
              <a:srgbClr val="047E6F"/>
            </a:solidFill>
          </p:spPr>
          <p:txBody>
            <a:bodyPr/>
            <a:lstStyle/>
            <a:p>
              <a:endParaRPr lang="en-US"/>
            </a:p>
          </p:txBody>
        </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36488" y="8017264"/>
            <a:ext cx="4482950" cy="1777238"/>
            <a:chOff x="0" y="0"/>
            <a:chExt cx="1018628" cy="451744"/>
          </a:xfrm>
        </p:grpSpPr>
        <p:sp>
          <p:nvSpPr>
            <p:cNvPr id="3" name="Freeform 3"/>
            <p:cNvSpPr/>
            <p:nvPr/>
          </p:nvSpPr>
          <p:spPr>
            <a:xfrm>
              <a:off x="0" y="0"/>
              <a:ext cx="1018628" cy="451744"/>
            </a:xfrm>
            <a:custGeom>
              <a:avLst/>
              <a:gdLst/>
              <a:ahLst/>
              <a:cxnLst/>
              <a:rect l="l" t="t" r="r" b="b"/>
              <a:pathLst>
                <a:path w="1018628" h="451744">
                  <a:moveTo>
                    <a:pt x="0" y="0"/>
                  </a:moveTo>
                  <a:lnTo>
                    <a:pt x="1018628" y="0"/>
                  </a:lnTo>
                  <a:lnTo>
                    <a:pt x="1018628" y="451744"/>
                  </a:lnTo>
                  <a:lnTo>
                    <a:pt x="0" y="451744"/>
                  </a:lnTo>
                  <a:close/>
                </a:path>
              </a:pathLst>
            </a:custGeom>
            <a:ln w="19050" cap="sq">
              <a:solidFill>
                <a:srgbClr val="CBE5DF"/>
              </a:solidFill>
              <a:prstDash val="sysDot"/>
              <a:miter/>
            </a:ln>
          </p:spPr>
          <p:txBody>
            <a:bodyPr/>
            <a:lstStyle/>
            <a:p>
              <a:endParaRPr lang="en-US"/>
            </a:p>
          </p:txBody>
        </p:sp>
        <p:sp>
          <p:nvSpPr>
            <p:cNvPr id="4" name="TextBox 4"/>
            <p:cNvSpPr txBox="1"/>
            <p:nvPr/>
          </p:nvSpPr>
          <p:spPr>
            <a:xfrm>
              <a:off x="0" y="-38100"/>
              <a:ext cx="1018628" cy="489844"/>
            </a:xfrm>
            <a:prstGeom prst="rect">
              <a:avLst/>
            </a:prstGeom>
          </p:spPr>
          <p:txBody>
            <a:bodyPr lIns="50800" tIns="50800" rIns="50800" bIns="50800" rtlCol="0" anchor="ctr"/>
            <a:lstStyle/>
            <a:p>
              <a:pPr algn="ctr">
                <a:lnSpc>
                  <a:spcPts val="2696"/>
                </a:lnSpc>
              </a:pPr>
              <a:endParaRPr/>
            </a:p>
          </p:txBody>
        </p:sp>
      </p:grpSp>
      <p:grpSp>
        <p:nvGrpSpPr>
          <p:cNvPr id="5" name="Group 5"/>
          <p:cNvGrpSpPr/>
          <p:nvPr/>
        </p:nvGrpSpPr>
        <p:grpSpPr>
          <a:xfrm rot="5479379">
            <a:off x="975391" y="8213336"/>
            <a:ext cx="591393" cy="593563"/>
            <a:chOff x="0" y="0"/>
            <a:chExt cx="865036" cy="868211"/>
          </a:xfrm>
        </p:grpSpPr>
        <p:sp>
          <p:nvSpPr>
            <p:cNvPr id="6" name="Freeform 6"/>
            <p:cNvSpPr/>
            <p:nvPr/>
          </p:nvSpPr>
          <p:spPr>
            <a:xfrm>
              <a:off x="0" y="0"/>
              <a:ext cx="865036" cy="868211"/>
            </a:xfrm>
            <a:custGeom>
              <a:avLst/>
              <a:gdLst/>
              <a:ahLst/>
              <a:cxnLst/>
              <a:rect l="l" t="t" r="r" b="b"/>
              <a:pathLst>
                <a:path w="865036" h="868211">
                  <a:moveTo>
                    <a:pt x="432518" y="0"/>
                  </a:moveTo>
                  <a:cubicBezTo>
                    <a:pt x="193645" y="0"/>
                    <a:pt x="0" y="194356"/>
                    <a:pt x="0" y="434106"/>
                  </a:cubicBezTo>
                  <a:cubicBezTo>
                    <a:pt x="0" y="673856"/>
                    <a:pt x="193645" y="868211"/>
                    <a:pt x="432518" y="868211"/>
                  </a:cubicBezTo>
                  <a:cubicBezTo>
                    <a:pt x="671391" y="868211"/>
                    <a:pt x="865036" y="673856"/>
                    <a:pt x="865036" y="434106"/>
                  </a:cubicBezTo>
                  <a:cubicBezTo>
                    <a:pt x="865036" y="194356"/>
                    <a:pt x="671391" y="0"/>
                    <a:pt x="432518" y="0"/>
                  </a:cubicBezTo>
                  <a:close/>
                </a:path>
              </a:pathLst>
            </a:custGeom>
            <a:ln w="19050" cap="sq">
              <a:solidFill>
                <a:srgbClr val="007F6E"/>
              </a:solidFill>
              <a:prstDash val="solid"/>
              <a:miter/>
            </a:ln>
          </p:spPr>
          <p:txBody>
            <a:bodyPr/>
            <a:lstStyle/>
            <a:p>
              <a:endParaRPr lang="en-US"/>
            </a:p>
          </p:txBody>
        </p:sp>
        <p:sp>
          <p:nvSpPr>
            <p:cNvPr id="7" name="TextBox 7"/>
            <p:cNvSpPr txBox="1"/>
            <p:nvPr/>
          </p:nvSpPr>
          <p:spPr>
            <a:xfrm>
              <a:off x="81097" y="33770"/>
              <a:ext cx="702842" cy="753047"/>
            </a:xfrm>
            <a:prstGeom prst="rect">
              <a:avLst/>
            </a:prstGeom>
          </p:spPr>
          <p:txBody>
            <a:bodyPr lIns="50800" tIns="50800" rIns="50800" bIns="50800" rtlCol="0" anchor="ctr"/>
            <a:lstStyle/>
            <a:p>
              <a:pPr algn="ctr">
                <a:lnSpc>
                  <a:spcPts val="3256"/>
                </a:lnSpc>
              </a:pPr>
              <a:endParaRPr/>
            </a:p>
          </p:txBody>
        </p:sp>
      </p:grpSp>
      <p:sp>
        <p:nvSpPr>
          <p:cNvPr id="8" name="AutoShape 8"/>
          <p:cNvSpPr/>
          <p:nvPr/>
        </p:nvSpPr>
        <p:spPr>
          <a:xfrm flipH="1" flipV="1">
            <a:off x="5046" y="7364916"/>
            <a:ext cx="18284937" cy="1"/>
          </a:xfrm>
          <a:prstGeom prst="line">
            <a:avLst/>
          </a:prstGeom>
          <a:ln w="9525" cap="flat">
            <a:solidFill>
              <a:srgbClr val="007F6E"/>
            </a:solidFill>
            <a:prstDash val="solid"/>
            <a:headEnd type="none" w="sm" len="sm"/>
            <a:tailEnd type="none" w="sm" len="sm"/>
          </a:ln>
        </p:spPr>
        <p:txBody>
          <a:bodyPr/>
          <a:lstStyle/>
          <a:p>
            <a:endParaRPr lang="en-US"/>
          </a:p>
        </p:txBody>
      </p:sp>
      <p:grpSp>
        <p:nvGrpSpPr>
          <p:cNvPr id="9" name="Group 9"/>
          <p:cNvGrpSpPr/>
          <p:nvPr/>
        </p:nvGrpSpPr>
        <p:grpSpPr>
          <a:xfrm>
            <a:off x="603180" y="2291433"/>
            <a:ext cx="8125739" cy="1917909"/>
            <a:chOff x="0" y="0"/>
            <a:chExt cx="2162690" cy="264299"/>
          </a:xfrm>
        </p:grpSpPr>
        <p:sp>
          <p:nvSpPr>
            <p:cNvPr id="10" name="Freeform 10"/>
            <p:cNvSpPr/>
            <p:nvPr/>
          </p:nvSpPr>
          <p:spPr>
            <a:xfrm>
              <a:off x="0" y="0"/>
              <a:ext cx="2162690" cy="264299"/>
            </a:xfrm>
            <a:custGeom>
              <a:avLst/>
              <a:gdLst/>
              <a:ahLst/>
              <a:cxnLst/>
              <a:rect l="l" t="t" r="r" b="b"/>
              <a:pathLst>
                <a:path w="2162690" h="264299">
                  <a:moveTo>
                    <a:pt x="0" y="0"/>
                  </a:moveTo>
                  <a:lnTo>
                    <a:pt x="2162690" y="0"/>
                  </a:lnTo>
                  <a:lnTo>
                    <a:pt x="2162690" y="264299"/>
                  </a:lnTo>
                  <a:lnTo>
                    <a:pt x="0" y="264299"/>
                  </a:lnTo>
                  <a:close/>
                </a:path>
              </a:pathLst>
            </a:custGeom>
            <a:ln w="19050" cap="sq">
              <a:solidFill>
                <a:srgbClr val="007F6E"/>
              </a:solidFill>
              <a:prstDash val="solid"/>
              <a:miter/>
            </a:ln>
          </p:spPr>
          <p:txBody>
            <a:bodyPr/>
            <a:lstStyle/>
            <a:p>
              <a:endParaRPr lang="en-US"/>
            </a:p>
          </p:txBody>
        </p:sp>
        <p:sp>
          <p:nvSpPr>
            <p:cNvPr id="11" name="TextBox 11"/>
            <p:cNvSpPr txBox="1"/>
            <p:nvPr/>
          </p:nvSpPr>
          <p:spPr>
            <a:xfrm>
              <a:off x="0" y="-38100"/>
              <a:ext cx="2162690" cy="302399"/>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40142" y="2508209"/>
            <a:ext cx="1068436" cy="796089"/>
          </a:xfrm>
          <a:custGeom>
            <a:avLst/>
            <a:gdLst/>
            <a:ahLst/>
            <a:cxnLst/>
            <a:rect l="l" t="t" r="r" b="b"/>
            <a:pathLst>
              <a:path w="1068436" h="796089">
                <a:moveTo>
                  <a:pt x="0" y="0"/>
                </a:moveTo>
                <a:lnTo>
                  <a:pt x="1068436" y="0"/>
                </a:lnTo>
                <a:lnTo>
                  <a:pt x="1068436" y="796089"/>
                </a:lnTo>
                <a:lnTo>
                  <a:pt x="0" y="796089"/>
                </a:lnTo>
                <a:lnTo>
                  <a:pt x="0" y="0"/>
                </a:lnTo>
                <a:close/>
              </a:path>
            </a:pathLst>
          </a:custGeom>
          <a:blipFill>
            <a:blip r:embed="rId2"/>
            <a:stretch>
              <a:fillRect/>
            </a:stretch>
          </a:blipFill>
        </p:spPr>
        <p:txBody>
          <a:bodyPr/>
          <a:lstStyle/>
          <a:p>
            <a:endParaRPr lang="en-US"/>
          </a:p>
        </p:txBody>
      </p:sp>
      <p:grpSp>
        <p:nvGrpSpPr>
          <p:cNvPr id="13" name="Group 13"/>
          <p:cNvGrpSpPr/>
          <p:nvPr/>
        </p:nvGrpSpPr>
        <p:grpSpPr>
          <a:xfrm>
            <a:off x="603182" y="4429565"/>
            <a:ext cx="8127829" cy="1042859"/>
            <a:chOff x="0" y="0"/>
            <a:chExt cx="2162690" cy="263649"/>
          </a:xfrm>
        </p:grpSpPr>
        <p:sp>
          <p:nvSpPr>
            <p:cNvPr id="14" name="Freeform 14"/>
            <p:cNvSpPr/>
            <p:nvPr/>
          </p:nvSpPr>
          <p:spPr>
            <a:xfrm>
              <a:off x="0" y="0"/>
              <a:ext cx="2162690" cy="263649"/>
            </a:xfrm>
            <a:custGeom>
              <a:avLst/>
              <a:gdLst/>
              <a:ahLst/>
              <a:cxnLst/>
              <a:rect l="l" t="t" r="r" b="b"/>
              <a:pathLst>
                <a:path w="2162690" h="263649">
                  <a:moveTo>
                    <a:pt x="0" y="0"/>
                  </a:moveTo>
                  <a:lnTo>
                    <a:pt x="2162690" y="0"/>
                  </a:lnTo>
                  <a:lnTo>
                    <a:pt x="2162690" y="263649"/>
                  </a:lnTo>
                  <a:lnTo>
                    <a:pt x="0" y="263649"/>
                  </a:lnTo>
                  <a:close/>
                </a:path>
              </a:pathLst>
            </a:custGeom>
            <a:ln w="19050" cap="sq">
              <a:solidFill>
                <a:srgbClr val="007F6E"/>
              </a:solidFill>
              <a:prstDash val="solid"/>
              <a:miter/>
            </a:ln>
          </p:spPr>
          <p:txBody>
            <a:bodyPr/>
            <a:lstStyle/>
            <a:p>
              <a:endParaRPr lang="en-US"/>
            </a:p>
          </p:txBody>
        </p:sp>
        <p:sp>
          <p:nvSpPr>
            <p:cNvPr id="15" name="TextBox 15"/>
            <p:cNvSpPr txBox="1"/>
            <p:nvPr/>
          </p:nvSpPr>
          <p:spPr>
            <a:xfrm>
              <a:off x="0" y="-38100"/>
              <a:ext cx="2162690" cy="301749"/>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810" y="3562"/>
            <a:ext cx="165649" cy="1703803"/>
            <a:chOff x="0" y="0"/>
            <a:chExt cx="220866" cy="2271738"/>
          </a:xfrm>
        </p:grpSpPr>
        <p:sp>
          <p:nvSpPr>
            <p:cNvPr id="17" name="Freeform 17"/>
            <p:cNvSpPr/>
            <p:nvPr/>
          </p:nvSpPr>
          <p:spPr>
            <a:xfrm>
              <a:off x="0" y="0"/>
              <a:ext cx="220853" cy="2271776"/>
            </a:xfrm>
            <a:custGeom>
              <a:avLst/>
              <a:gdLst/>
              <a:ahLst/>
              <a:cxnLst/>
              <a:rect l="l" t="t" r="r" b="b"/>
              <a:pathLst>
                <a:path w="220853" h="2271776">
                  <a:moveTo>
                    <a:pt x="0" y="0"/>
                  </a:moveTo>
                  <a:lnTo>
                    <a:pt x="220853" y="0"/>
                  </a:lnTo>
                  <a:lnTo>
                    <a:pt x="220853" y="2271776"/>
                  </a:lnTo>
                  <a:lnTo>
                    <a:pt x="0" y="2271776"/>
                  </a:lnTo>
                  <a:close/>
                </a:path>
              </a:pathLst>
            </a:custGeom>
            <a:solidFill>
              <a:srgbClr val="047E6F"/>
            </a:solidFill>
          </p:spPr>
          <p:txBody>
            <a:bodyPr/>
            <a:lstStyle/>
            <a:p>
              <a:endParaRPr lang="en-US"/>
            </a:p>
          </p:txBody>
        </p:sp>
      </p:grpSp>
      <p:grpSp>
        <p:nvGrpSpPr>
          <p:cNvPr id="21" name="Group 21"/>
          <p:cNvGrpSpPr/>
          <p:nvPr/>
        </p:nvGrpSpPr>
        <p:grpSpPr>
          <a:xfrm>
            <a:off x="603182" y="5710372"/>
            <a:ext cx="8127829" cy="801012"/>
            <a:chOff x="0" y="0"/>
            <a:chExt cx="2162690" cy="286501"/>
          </a:xfrm>
        </p:grpSpPr>
        <p:sp>
          <p:nvSpPr>
            <p:cNvPr id="22" name="Freeform 22"/>
            <p:cNvSpPr/>
            <p:nvPr/>
          </p:nvSpPr>
          <p:spPr>
            <a:xfrm>
              <a:off x="0" y="0"/>
              <a:ext cx="2162690" cy="286501"/>
            </a:xfrm>
            <a:custGeom>
              <a:avLst/>
              <a:gdLst/>
              <a:ahLst/>
              <a:cxnLst/>
              <a:rect l="l" t="t" r="r" b="b"/>
              <a:pathLst>
                <a:path w="2162690" h="286501">
                  <a:moveTo>
                    <a:pt x="0" y="0"/>
                  </a:moveTo>
                  <a:lnTo>
                    <a:pt x="2162690" y="0"/>
                  </a:lnTo>
                  <a:lnTo>
                    <a:pt x="2162690" y="286501"/>
                  </a:lnTo>
                  <a:lnTo>
                    <a:pt x="0" y="286501"/>
                  </a:lnTo>
                  <a:close/>
                </a:path>
              </a:pathLst>
            </a:custGeom>
            <a:ln w="19050" cap="sq">
              <a:solidFill>
                <a:srgbClr val="007F6E"/>
              </a:solidFill>
              <a:prstDash val="solid"/>
              <a:miter/>
            </a:ln>
          </p:spPr>
          <p:txBody>
            <a:bodyPr/>
            <a:lstStyle/>
            <a:p>
              <a:endParaRPr lang="en-US"/>
            </a:p>
          </p:txBody>
        </p:sp>
        <p:sp>
          <p:nvSpPr>
            <p:cNvPr id="23" name="TextBox 23"/>
            <p:cNvSpPr txBox="1"/>
            <p:nvPr/>
          </p:nvSpPr>
          <p:spPr>
            <a:xfrm>
              <a:off x="0" y="-38100"/>
              <a:ext cx="2162690" cy="324601"/>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631494" y="7664954"/>
            <a:ext cx="310496" cy="345595"/>
          </a:xfrm>
          <a:custGeom>
            <a:avLst/>
            <a:gdLst/>
            <a:ahLst/>
            <a:cxnLst/>
            <a:rect l="l" t="t" r="r" b="b"/>
            <a:pathLst>
              <a:path w="310496" h="345595">
                <a:moveTo>
                  <a:pt x="0" y="0"/>
                </a:moveTo>
                <a:lnTo>
                  <a:pt x="310496" y="0"/>
                </a:lnTo>
                <a:lnTo>
                  <a:pt x="310496" y="345595"/>
                </a:lnTo>
                <a:lnTo>
                  <a:pt x="0" y="345595"/>
                </a:lnTo>
                <a:lnTo>
                  <a:pt x="0" y="0"/>
                </a:lnTo>
                <a:close/>
              </a:path>
            </a:pathLst>
          </a:custGeom>
          <a:blipFill>
            <a:blip r:embed="rId3">
              <a:alphaModFix amt="30000"/>
            </a:blip>
            <a:stretch>
              <a:fillRect/>
            </a:stretch>
          </a:blipFill>
        </p:spPr>
        <p:txBody>
          <a:bodyPr/>
          <a:lstStyle/>
          <a:p>
            <a:endParaRPr lang="en-US"/>
          </a:p>
        </p:txBody>
      </p:sp>
      <p:sp>
        <p:nvSpPr>
          <p:cNvPr id="25" name="Freeform 25"/>
          <p:cNvSpPr/>
          <p:nvPr/>
        </p:nvSpPr>
        <p:spPr>
          <a:xfrm>
            <a:off x="9029700" y="2058352"/>
            <a:ext cx="8785875" cy="4760572"/>
          </a:xfrm>
          <a:custGeom>
            <a:avLst/>
            <a:gdLst/>
            <a:ahLst/>
            <a:cxnLst/>
            <a:rect l="l" t="t" r="r" b="b"/>
            <a:pathLst>
              <a:path w="8743012" h="4846297">
                <a:moveTo>
                  <a:pt x="0" y="0"/>
                </a:moveTo>
                <a:lnTo>
                  <a:pt x="8743012" y="0"/>
                </a:lnTo>
                <a:lnTo>
                  <a:pt x="8743012" y="4846297"/>
                </a:lnTo>
                <a:lnTo>
                  <a:pt x="0" y="4846297"/>
                </a:lnTo>
                <a:lnTo>
                  <a:pt x="0" y="0"/>
                </a:lnTo>
                <a:close/>
              </a:path>
            </a:pathLst>
          </a:custGeom>
          <a:blipFill>
            <a:blip r:embed="rId4"/>
            <a:stretch>
              <a:fillRect t="-1169" b="-1169"/>
            </a:stretch>
          </a:blipFill>
        </p:spPr>
        <p:txBody>
          <a:bodyPr/>
          <a:lstStyle/>
          <a:p>
            <a:endParaRPr lang="en-US"/>
          </a:p>
        </p:txBody>
      </p:sp>
      <p:sp>
        <p:nvSpPr>
          <p:cNvPr id="26" name="TextBox 26"/>
          <p:cNvSpPr txBox="1"/>
          <p:nvPr/>
        </p:nvSpPr>
        <p:spPr>
          <a:xfrm>
            <a:off x="12698868" y="8638047"/>
            <a:ext cx="4893523" cy="1436291"/>
          </a:xfrm>
          <a:prstGeom prst="rect">
            <a:avLst/>
          </a:prstGeom>
        </p:spPr>
        <p:txBody>
          <a:bodyPr lIns="0" tIns="0" rIns="0" bIns="0" rtlCol="0" anchor="t">
            <a:spAutoFit/>
          </a:bodyPr>
          <a:lstStyle/>
          <a:p>
            <a:pPr marL="311785" lvl="1" indent="-155575">
              <a:lnSpc>
                <a:spcPts val="1574"/>
              </a:lnSpc>
              <a:buFont typeface="Arial"/>
              <a:buChar char="•"/>
            </a:pPr>
            <a:r>
              <a:rPr lang="en-US" sz="1600">
                <a:solidFill>
                  <a:srgbClr val="000000"/>
                </a:solidFill>
                <a:latin typeface="Montserrat"/>
                <a:sym typeface="Montserrat"/>
              </a:rPr>
              <a:t>Creation of digital twins for products, processes and buildings</a:t>
            </a:r>
            <a:endParaRPr lang="en-US">
              <a:solidFill>
                <a:srgbClr val="000000"/>
              </a:solidFill>
              <a:latin typeface="Calibri"/>
              <a:ea typeface="Calibri"/>
              <a:cs typeface="Calibri"/>
            </a:endParaRPr>
          </a:p>
          <a:p>
            <a:pPr marL="311785" lvl="1" indent="-155575">
              <a:lnSpc>
                <a:spcPts val="1574"/>
              </a:lnSpc>
              <a:buFont typeface="Arial"/>
              <a:buChar char="•"/>
            </a:pPr>
            <a:r>
              <a:rPr lang="en-US" sz="1600">
                <a:solidFill>
                  <a:srgbClr val="000000"/>
                </a:solidFill>
                <a:latin typeface="Montserrat"/>
                <a:ea typeface="Montserrat"/>
                <a:cs typeface="Montserrat"/>
              </a:rPr>
              <a:t>Large-scale AI-driven operations across all production lines</a:t>
            </a:r>
          </a:p>
          <a:p>
            <a:pPr marL="311785" lvl="1" indent="-155575">
              <a:lnSpc>
                <a:spcPts val="1574"/>
              </a:lnSpc>
              <a:buFont typeface="Arial"/>
              <a:buChar char="•"/>
            </a:pPr>
            <a:r>
              <a:rPr lang="en-US" sz="1600">
                <a:solidFill>
                  <a:srgbClr val="000000"/>
                </a:solidFill>
                <a:latin typeface="Montserrat"/>
                <a:ea typeface="Montserrat"/>
                <a:cs typeface="Montserrat"/>
              </a:rPr>
              <a:t>GF2 deployment with integrated digital technologies</a:t>
            </a:r>
          </a:p>
          <a:p>
            <a:pPr>
              <a:lnSpc>
                <a:spcPts val="1574"/>
              </a:lnSpc>
            </a:pPr>
            <a:endParaRPr lang="en-US" sz="1600">
              <a:solidFill>
                <a:srgbClr val="000000"/>
              </a:solidFill>
              <a:latin typeface="Montserrat"/>
              <a:ea typeface="Montserrat"/>
              <a:cs typeface="Montserrat"/>
            </a:endParaRPr>
          </a:p>
        </p:txBody>
      </p:sp>
      <p:sp>
        <p:nvSpPr>
          <p:cNvPr id="27" name="TextBox 27"/>
          <p:cNvSpPr txBox="1"/>
          <p:nvPr/>
        </p:nvSpPr>
        <p:spPr>
          <a:xfrm>
            <a:off x="1958440" y="2460261"/>
            <a:ext cx="965000" cy="473301"/>
          </a:xfrm>
          <a:prstGeom prst="rect">
            <a:avLst/>
          </a:prstGeom>
        </p:spPr>
        <p:txBody>
          <a:bodyPr lIns="0" tIns="0" rIns="0" bIns="0" rtlCol="0" anchor="t">
            <a:spAutoFit/>
          </a:bodyPr>
          <a:lstStyle/>
          <a:p>
            <a:pPr algn="l">
              <a:lnSpc>
                <a:spcPts val="3858"/>
              </a:lnSpc>
              <a:spcBef>
                <a:spcPct val="0"/>
              </a:spcBef>
            </a:pPr>
            <a:r>
              <a:rPr lang="en-US" sz="2756" b="1">
                <a:solidFill>
                  <a:srgbClr val="007F6E"/>
                </a:solidFill>
                <a:latin typeface="Montserrat Bold"/>
                <a:ea typeface="Montserrat Bold"/>
                <a:cs typeface="Montserrat Bold"/>
                <a:sym typeface="Montserrat Bold"/>
              </a:rPr>
              <a:t>ViBE</a:t>
            </a:r>
          </a:p>
        </p:txBody>
      </p:sp>
      <p:sp>
        <p:nvSpPr>
          <p:cNvPr id="28" name="TextBox 28"/>
          <p:cNvSpPr txBox="1"/>
          <p:nvPr/>
        </p:nvSpPr>
        <p:spPr>
          <a:xfrm>
            <a:off x="1958440" y="2957024"/>
            <a:ext cx="5916855" cy="247081"/>
          </a:xfrm>
          <a:prstGeom prst="rect">
            <a:avLst/>
          </a:prstGeom>
        </p:spPr>
        <p:txBody>
          <a:bodyPr lIns="0" tIns="0" rIns="0" bIns="0" rtlCol="0" anchor="t">
            <a:spAutoFit/>
          </a:bodyPr>
          <a:lstStyle/>
          <a:p>
            <a:pPr algn="l">
              <a:lnSpc>
                <a:spcPts val="2000"/>
              </a:lnSpc>
            </a:pPr>
            <a:r>
              <a:rPr lang="en-US" sz="1600">
                <a:solidFill>
                  <a:srgbClr val="000000"/>
                </a:solidFill>
                <a:latin typeface="Montserrat"/>
                <a:ea typeface="Montserrat"/>
                <a:cs typeface="Montserrat"/>
                <a:sym typeface="Montserrat"/>
              </a:rPr>
              <a:t>VERKOR INTELLIGENT BATTERY ECOSYSTEM</a:t>
            </a:r>
          </a:p>
        </p:txBody>
      </p:sp>
      <p:sp>
        <p:nvSpPr>
          <p:cNvPr id="29" name="TextBox 29"/>
          <p:cNvSpPr txBox="1"/>
          <p:nvPr/>
        </p:nvSpPr>
        <p:spPr>
          <a:xfrm>
            <a:off x="2040103" y="8286534"/>
            <a:ext cx="1719009" cy="328600"/>
          </a:xfrm>
          <a:prstGeom prst="rect">
            <a:avLst/>
          </a:prstGeom>
        </p:spPr>
        <p:txBody>
          <a:bodyPr lIns="0" tIns="0" rIns="0" bIns="0" rtlCol="0" anchor="t">
            <a:spAutoFit/>
          </a:bodyPr>
          <a:lstStyle/>
          <a:p>
            <a:pPr algn="l">
              <a:lnSpc>
                <a:spcPts val="2697"/>
              </a:lnSpc>
              <a:spcBef>
                <a:spcPct val="0"/>
              </a:spcBef>
            </a:pPr>
            <a:r>
              <a:rPr lang="en-US" sz="1926" b="1">
                <a:solidFill>
                  <a:srgbClr val="007F6E"/>
                </a:solidFill>
                <a:latin typeface="Montserrat Bold"/>
                <a:ea typeface="Montserrat Bold"/>
                <a:cs typeface="Montserrat Bold"/>
                <a:sym typeface="Montserrat Bold"/>
              </a:rPr>
              <a:t>2023-2024</a:t>
            </a:r>
          </a:p>
        </p:txBody>
      </p:sp>
      <p:sp>
        <p:nvSpPr>
          <p:cNvPr id="30" name="TextBox 30"/>
          <p:cNvSpPr txBox="1"/>
          <p:nvPr/>
        </p:nvSpPr>
        <p:spPr>
          <a:xfrm>
            <a:off x="2040103" y="8655129"/>
            <a:ext cx="2657630" cy="615553"/>
          </a:xfrm>
          <a:prstGeom prst="rect">
            <a:avLst/>
          </a:prstGeom>
        </p:spPr>
        <p:txBody>
          <a:bodyPr lIns="0" tIns="0" rIns="0" bIns="0" rtlCol="0" anchor="t">
            <a:spAutoFit/>
          </a:bodyPr>
          <a:lstStyle/>
          <a:p>
            <a:pPr algn="l">
              <a:lnSpc>
                <a:spcPts val="1603"/>
              </a:lnSpc>
            </a:pPr>
            <a:r>
              <a:rPr lang="en-US" sz="1600" err="1">
                <a:solidFill>
                  <a:srgbClr val="000000"/>
                </a:solidFill>
                <a:latin typeface="Montserrat"/>
                <a:ea typeface="Montserrat"/>
                <a:cs typeface="Montserrat"/>
                <a:sym typeface="Montserrat"/>
              </a:rPr>
              <a:t>ViBE</a:t>
            </a:r>
            <a:r>
              <a:rPr lang="en-US" sz="1600">
                <a:solidFill>
                  <a:srgbClr val="000000"/>
                </a:solidFill>
                <a:latin typeface="Montserrat"/>
                <a:ea typeface="Montserrat"/>
                <a:cs typeface="Montserrat"/>
                <a:sym typeface="Montserrat"/>
              </a:rPr>
              <a:t>, AI R&amp;D, Chatbot </a:t>
            </a:r>
            <a:r>
              <a:rPr lang="en-US" sz="1600" err="1">
                <a:solidFill>
                  <a:srgbClr val="000000"/>
                </a:solidFill>
                <a:latin typeface="Montserrat"/>
                <a:ea typeface="Montserrat"/>
                <a:cs typeface="Montserrat"/>
                <a:sym typeface="Montserrat"/>
              </a:rPr>
              <a:t>RoB</a:t>
            </a:r>
            <a:endParaRPr lang="en-US" sz="1600" err="1">
              <a:solidFill>
                <a:srgbClr val="000000"/>
              </a:solidFill>
              <a:latin typeface="Montserrat"/>
              <a:ea typeface="Montserrat"/>
              <a:cs typeface="Montserrat"/>
            </a:endParaRPr>
          </a:p>
          <a:p>
            <a:pPr algn="l">
              <a:lnSpc>
                <a:spcPts val="1603"/>
              </a:lnSpc>
            </a:pPr>
            <a:endParaRPr lang="en-US" sz="1600">
              <a:solidFill>
                <a:srgbClr val="000000"/>
              </a:solidFill>
              <a:latin typeface="Montserrat"/>
              <a:ea typeface="Montserrat"/>
              <a:cs typeface="Montserrat"/>
              <a:sym typeface="Montserrat"/>
            </a:endParaRPr>
          </a:p>
        </p:txBody>
      </p:sp>
      <p:sp>
        <p:nvSpPr>
          <p:cNvPr id="31" name="TextBox 31"/>
          <p:cNvSpPr txBox="1"/>
          <p:nvPr/>
        </p:nvSpPr>
        <p:spPr>
          <a:xfrm>
            <a:off x="7215125" y="8349382"/>
            <a:ext cx="1819444" cy="328600"/>
          </a:xfrm>
          <a:prstGeom prst="rect">
            <a:avLst/>
          </a:prstGeom>
        </p:spPr>
        <p:txBody>
          <a:bodyPr lIns="0" tIns="0" rIns="0" bIns="0" rtlCol="0" anchor="t">
            <a:spAutoFit/>
          </a:bodyPr>
          <a:lstStyle/>
          <a:p>
            <a:pPr algn="l">
              <a:lnSpc>
                <a:spcPts val="2697"/>
              </a:lnSpc>
              <a:spcBef>
                <a:spcPct val="0"/>
              </a:spcBef>
            </a:pPr>
            <a:r>
              <a:rPr lang="en-US" sz="1926" b="1">
                <a:solidFill>
                  <a:srgbClr val="007F6E"/>
                </a:solidFill>
                <a:latin typeface="Montserrat Bold"/>
                <a:ea typeface="Montserrat Bold"/>
                <a:cs typeface="Montserrat Bold"/>
                <a:sym typeface="Montserrat Bold"/>
              </a:rPr>
              <a:t>2026-2027</a:t>
            </a:r>
          </a:p>
        </p:txBody>
      </p:sp>
      <p:sp>
        <p:nvSpPr>
          <p:cNvPr id="32" name="TextBox 32"/>
          <p:cNvSpPr txBox="1"/>
          <p:nvPr/>
        </p:nvSpPr>
        <p:spPr>
          <a:xfrm>
            <a:off x="6909127" y="8711512"/>
            <a:ext cx="3510329" cy="872034"/>
          </a:xfrm>
          <a:prstGeom prst="rect">
            <a:avLst/>
          </a:prstGeom>
        </p:spPr>
        <p:txBody>
          <a:bodyPr wrap="square" lIns="0" tIns="0" rIns="0" bIns="0" rtlCol="0" anchor="t">
            <a:spAutoFit/>
          </a:bodyPr>
          <a:lstStyle/>
          <a:p>
            <a:pPr marL="311785" lvl="1" indent="-155575">
              <a:lnSpc>
                <a:spcPts val="1733"/>
              </a:lnSpc>
              <a:buFont typeface="Arial"/>
              <a:buChar char="•"/>
            </a:pPr>
            <a:r>
              <a:rPr lang="en-US" sz="1600">
                <a:solidFill>
                  <a:srgbClr val="000000"/>
                </a:solidFill>
                <a:latin typeface="Montserrat"/>
                <a:sym typeface="Montserrat"/>
              </a:rPr>
              <a:t>Roll-out of innovative models for reducing scrap</a:t>
            </a:r>
            <a:endParaRPr lang="en-US" sz="1600">
              <a:latin typeface="Montserrat"/>
            </a:endParaRPr>
          </a:p>
          <a:p>
            <a:pPr marL="311785" lvl="1" indent="-155575">
              <a:lnSpc>
                <a:spcPts val="1733"/>
              </a:lnSpc>
              <a:buFont typeface="Arial"/>
              <a:buChar char="•"/>
            </a:pPr>
            <a:r>
              <a:rPr lang="en-US" sz="1600">
                <a:solidFill>
                  <a:srgbClr val="000000"/>
                </a:solidFill>
                <a:latin typeface="Montserrat"/>
                <a:ea typeface="Montserrat"/>
                <a:cs typeface="Montserrat"/>
                <a:sym typeface="Montserrat"/>
              </a:rPr>
              <a:t>Predictive maintenance</a:t>
            </a:r>
            <a:endParaRPr lang="en-US" sz="1600" err="1">
              <a:solidFill>
                <a:srgbClr val="000000"/>
              </a:solidFill>
              <a:latin typeface="Montserrat"/>
              <a:ea typeface="Montserrat"/>
              <a:cs typeface="Montserrat"/>
            </a:endParaRPr>
          </a:p>
          <a:p>
            <a:pPr algn="l">
              <a:lnSpc>
                <a:spcPts val="1733"/>
              </a:lnSpc>
            </a:pPr>
            <a:endParaRPr lang="en-US" sz="1600">
              <a:solidFill>
                <a:srgbClr val="000000"/>
              </a:solidFill>
              <a:latin typeface="Montserrat"/>
              <a:ea typeface="Montserrat"/>
              <a:cs typeface="Montserrat"/>
              <a:sym typeface="Montserrat"/>
            </a:endParaRPr>
          </a:p>
        </p:txBody>
      </p:sp>
      <p:sp>
        <p:nvSpPr>
          <p:cNvPr id="33" name="TextBox 33"/>
          <p:cNvSpPr txBox="1"/>
          <p:nvPr/>
        </p:nvSpPr>
        <p:spPr>
          <a:xfrm>
            <a:off x="12914348" y="8299922"/>
            <a:ext cx="2005237" cy="328600"/>
          </a:xfrm>
          <a:prstGeom prst="rect">
            <a:avLst/>
          </a:prstGeom>
        </p:spPr>
        <p:txBody>
          <a:bodyPr lIns="0" tIns="0" rIns="0" bIns="0" rtlCol="0" anchor="t">
            <a:spAutoFit/>
          </a:bodyPr>
          <a:lstStyle/>
          <a:p>
            <a:pPr algn="l">
              <a:lnSpc>
                <a:spcPts val="2697"/>
              </a:lnSpc>
              <a:spcBef>
                <a:spcPct val="0"/>
              </a:spcBef>
            </a:pPr>
            <a:r>
              <a:rPr lang="en-US" sz="1926" b="1">
                <a:solidFill>
                  <a:srgbClr val="007F6E"/>
                </a:solidFill>
                <a:latin typeface="Montserrat Bold"/>
                <a:ea typeface="Montserrat Bold"/>
                <a:cs typeface="Montserrat Bold"/>
                <a:sym typeface="Montserrat Bold"/>
              </a:rPr>
              <a:t>2028-2031</a:t>
            </a:r>
          </a:p>
        </p:txBody>
      </p:sp>
      <p:sp>
        <p:nvSpPr>
          <p:cNvPr id="34" name="TextBox 34"/>
          <p:cNvSpPr txBox="1"/>
          <p:nvPr/>
        </p:nvSpPr>
        <p:spPr>
          <a:xfrm>
            <a:off x="798184" y="4570583"/>
            <a:ext cx="7913395" cy="791242"/>
          </a:xfrm>
          <a:prstGeom prst="rect">
            <a:avLst/>
          </a:prstGeom>
        </p:spPr>
        <p:txBody>
          <a:bodyPr lIns="0" tIns="0" rIns="0" bIns="0" rtlCol="0" anchor="t">
            <a:spAutoFit/>
          </a:bodyPr>
          <a:lstStyle/>
          <a:p>
            <a:pPr>
              <a:lnSpc>
                <a:spcPts val="2100"/>
              </a:lnSpc>
            </a:pPr>
            <a:r>
              <a:rPr lang="en-US" sz="2400" b="1">
                <a:solidFill>
                  <a:srgbClr val="007F6E"/>
                </a:solidFill>
                <a:latin typeface="Montserrat Bold"/>
                <a:ea typeface="Montserrat Bold"/>
                <a:cs typeface="Montserrat Bold"/>
                <a:sym typeface="Montserrat Bold"/>
              </a:rPr>
              <a:t>GRAVITY – </a:t>
            </a:r>
            <a:r>
              <a:rPr lang="en-US" sz="1500" b="1">
                <a:solidFill>
                  <a:srgbClr val="000000"/>
                </a:solidFill>
                <a:latin typeface="Montserrat Bold"/>
                <a:ea typeface="Montserrat Bold"/>
                <a:cs typeface="Montserrat Bold"/>
                <a:sym typeface="Montserrat Bold"/>
              </a:rPr>
              <a:t>REAL-TIME DATA ANALYSIS</a:t>
            </a:r>
          </a:p>
          <a:p>
            <a:pPr>
              <a:lnSpc>
                <a:spcPts val="2100"/>
              </a:lnSpc>
            </a:pPr>
            <a:r>
              <a:rPr lang="en-US" sz="1600">
                <a:solidFill>
                  <a:srgbClr val="000000"/>
                </a:solidFill>
                <a:latin typeface="Montserrat"/>
                <a:ea typeface="Montserrat"/>
                <a:cs typeface="Montserrat"/>
                <a:sym typeface="Montserrat"/>
              </a:rPr>
              <a:t>Real-time connected equipment: integrated monitoring, control and data acquisition.</a:t>
            </a:r>
            <a:endParaRPr lang="en-US" sz="1600">
              <a:solidFill>
                <a:srgbClr val="000000"/>
              </a:solidFill>
              <a:latin typeface="Montserrat"/>
              <a:ea typeface="Montserrat"/>
              <a:cs typeface="Montserrat"/>
            </a:endParaRPr>
          </a:p>
        </p:txBody>
      </p:sp>
      <p:sp>
        <p:nvSpPr>
          <p:cNvPr id="35" name="TextBox 35"/>
          <p:cNvSpPr txBox="1"/>
          <p:nvPr/>
        </p:nvSpPr>
        <p:spPr>
          <a:xfrm>
            <a:off x="662802" y="250627"/>
            <a:ext cx="15528969" cy="1157368"/>
          </a:xfrm>
          <a:prstGeom prst="rect">
            <a:avLst/>
          </a:prstGeom>
        </p:spPr>
        <p:txBody>
          <a:bodyPr lIns="0" tIns="0" rIns="0" bIns="0" rtlCol="0" anchor="t">
            <a:spAutoFit/>
          </a:bodyPr>
          <a:lstStyle/>
          <a:p>
            <a:pPr algn="l">
              <a:lnSpc>
                <a:spcPts val="5355"/>
              </a:lnSpc>
            </a:pPr>
            <a:r>
              <a:rPr lang="en-US" sz="4450" b="1">
                <a:solidFill>
                  <a:srgbClr val="047E6F"/>
                </a:solidFill>
                <a:latin typeface="Montserrat Bold"/>
                <a:ea typeface="Montserrat Bold"/>
                <a:cs typeface="Montserrat Bold"/>
                <a:sym typeface="Montserrat Bold"/>
              </a:rPr>
              <a:t>DIGITALISATION AT VERKOR</a:t>
            </a:r>
          </a:p>
          <a:p>
            <a:pPr>
              <a:lnSpc>
                <a:spcPts val="3764"/>
              </a:lnSpc>
            </a:pPr>
            <a:r>
              <a:rPr lang="en-US" sz="3100">
                <a:solidFill>
                  <a:srgbClr val="000000"/>
                </a:solidFill>
                <a:latin typeface="Montserrat"/>
                <a:ea typeface="+mn-lt"/>
                <a:cs typeface="+mn-lt"/>
                <a:sym typeface="Montserrat"/>
              </a:rPr>
              <a:t>DRIVING INDUSTRIAL EXCELLENCE THROUGH DATA AND AI</a:t>
            </a:r>
            <a:endParaRPr lang="en-US"/>
          </a:p>
        </p:txBody>
      </p:sp>
      <p:sp>
        <p:nvSpPr>
          <p:cNvPr id="37" name="TextBox 37"/>
          <p:cNvSpPr txBox="1"/>
          <p:nvPr/>
        </p:nvSpPr>
        <p:spPr>
          <a:xfrm>
            <a:off x="798184" y="5851738"/>
            <a:ext cx="7532617" cy="518796"/>
          </a:xfrm>
          <a:prstGeom prst="rect">
            <a:avLst/>
          </a:prstGeom>
        </p:spPr>
        <p:txBody>
          <a:bodyPr lIns="0" tIns="0" rIns="0" bIns="0" rtlCol="0" anchor="t">
            <a:spAutoFit/>
          </a:bodyPr>
          <a:lstStyle/>
          <a:p>
            <a:pPr>
              <a:lnSpc>
                <a:spcPts val="2100"/>
              </a:lnSpc>
            </a:pPr>
            <a:r>
              <a:rPr lang="en-US" sz="1500" b="1">
                <a:solidFill>
                  <a:srgbClr val="000000"/>
                </a:solidFill>
                <a:latin typeface="Montserrat Bold"/>
                <a:ea typeface="Montserrat Bold"/>
                <a:cs typeface="Montserrat Bold"/>
                <a:sym typeface="Montserrat Bold"/>
              </a:rPr>
              <a:t>AI &amp; AUTOMATION FOR SMARTER PRODUCTION</a:t>
            </a:r>
            <a:endParaRPr lang="en-US" sz="1600">
              <a:solidFill>
                <a:srgbClr val="000000"/>
              </a:solidFill>
              <a:latin typeface="Montserrat"/>
              <a:ea typeface="Montserrat Bold"/>
              <a:cs typeface="Montserrat Bold"/>
              <a:sym typeface="Montserrat Bold"/>
            </a:endParaRPr>
          </a:p>
          <a:p>
            <a:pPr>
              <a:lnSpc>
                <a:spcPts val="2100"/>
              </a:lnSpc>
            </a:pPr>
            <a:r>
              <a:rPr lang="en-US" sz="1600">
                <a:solidFill>
                  <a:srgbClr val="000000"/>
                </a:solidFill>
                <a:latin typeface="Montserrat"/>
                <a:ea typeface="Montserrat"/>
                <a:cs typeface="Montserrat"/>
                <a:sym typeface="Montserrat Bold"/>
              </a:rPr>
              <a:t>Predictive models (maintenance, scraps, </a:t>
            </a:r>
            <a:r>
              <a:rPr lang="en-US" sz="1600" err="1">
                <a:solidFill>
                  <a:srgbClr val="000000"/>
                </a:solidFill>
                <a:latin typeface="Montserrat"/>
                <a:ea typeface="Montserrat"/>
                <a:cs typeface="Montserrat"/>
                <a:sym typeface="Montserrat Bold"/>
              </a:rPr>
              <a:t>proces</a:t>
            </a:r>
            <a:r>
              <a:rPr lang="en-US" sz="1600">
                <a:solidFill>
                  <a:srgbClr val="000000"/>
                </a:solidFill>
                <a:latin typeface="Montserrat"/>
                <a:ea typeface="Montserrat"/>
                <a:cs typeface="Montserrat"/>
                <a:sym typeface="Montserrat Bold"/>
              </a:rPr>
              <a:t>s)</a:t>
            </a:r>
            <a:endParaRPr lang="en-US" sz="1600" b="1">
              <a:solidFill>
                <a:srgbClr val="000000"/>
              </a:solidFill>
              <a:latin typeface="Montserrat"/>
              <a:ea typeface="Montserrat"/>
              <a:cs typeface="Montserrat"/>
            </a:endParaRPr>
          </a:p>
        </p:txBody>
      </p:sp>
      <p:sp>
        <p:nvSpPr>
          <p:cNvPr id="38" name="TextBox 38"/>
          <p:cNvSpPr txBox="1"/>
          <p:nvPr/>
        </p:nvSpPr>
        <p:spPr>
          <a:xfrm>
            <a:off x="1098343" y="7664954"/>
            <a:ext cx="6192281" cy="323619"/>
          </a:xfrm>
          <a:prstGeom prst="rect">
            <a:avLst/>
          </a:prstGeom>
        </p:spPr>
        <p:txBody>
          <a:bodyPr lIns="0" tIns="0" rIns="0" bIns="0" rtlCol="0" anchor="t">
            <a:spAutoFit/>
          </a:bodyPr>
          <a:lstStyle/>
          <a:p>
            <a:pPr>
              <a:lnSpc>
                <a:spcPts val="2585"/>
              </a:lnSpc>
            </a:pPr>
            <a:r>
              <a:rPr lang="en-US" sz="2150">
                <a:solidFill>
                  <a:srgbClr val="89B1A9"/>
                </a:solidFill>
                <a:latin typeface="Montserrat"/>
                <a:ea typeface="Montserrat"/>
                <a:cs typeface="Montserrat"/>
                <a:sym typeface="Montserrat"/>
              </a:rPr>
              <a:t>OUR DIGITAL AMBITION</a:t>
            </a:r>
            <a:endParaRPr lang="en-US" sz="2154">
              <a:solidFill>
                <a:srgbClr val="89B1A9"/>
              </a:solidFill>
              <a:latin typeface="Montserrat"/>
              <a:ea typeface="Montserrat"/>
              <a:cs typeface="Montserrat"/>
              <a:sym typeface="Montserrat"/>
            </a:endParaRPr>
          </a:p>
        </p:txBody>
      </p:sp>
      <p:sp>
        <p:nvSpPr>
          <p:cNvPr id="39" name="AutoShape 39"/>
          <p:cNvSpPr/>
          <p:nvPr/>
        </p:nvSpPr>
        <p:spPr>
          <a:xfrm flipH="1">
            <a:off x="1548629" y="8479110"/>
            <a:ext cx="381237" cy="0"/>
          </a:xfrm>
          <a:prstGeom prst="line">
            <a:avLst/>
          </a:prstGeom>
          <a:ln w="9525" cap="flat">
            <a:solidFill>
              <a:srgbClr val="007F6E"/>
            </a:solidFill>
            <a:prstDash val="solid"/>
            <a:headEnd type="none" w="sm" len="sm"/>
            <a:tailEnd type="none" w="sm" len="sm"/>
          </a:ln>
        </p:spPr>
        <p:txBody>
          <a:bodyPr/>
          <a:lstStyle/>
          <a:p>
            <a:endParaRPr lang="en-US"/>
          </a:p>
        </p:txBody>
      </p:sp>
      <p:grpSp>
        <p:nvGrpSpPr>
          <p:cNvPr id="40" name="Group 40"/>
          <p:cNvGrpSpPr/>
          <p:nvPr/>
        </p:nvGrpSpPr>
        <p:grpSpPr>
          <a:xfrm rot="5479379">
            <a:off x="6151430" y="8290472"/>
            <a:ext cx="591393" cy="593563"/>
            <a:chOff x="0" y="0"/>
            <a:chExt cx="865036" cy="868211"/>
          </a:xfrm>
        </p:grpSpPr>
        <p:sp>
          <p:nvSpPr>
            <p:cNvPr id="41" name="Freeform 41"/>
            <p:cNvSpPr/>
            <p:nvPr/>
          </p:nvSpPr>
          <p:spPr>
            <a:xfrm>
              <a:off x="0" y="0"/>
              <a:ext cx="865036" cy="868211"/>
            </a:xfrm>
            <a:custGeom>
              <a:avLst/>
              <a:gdLst/>
              <a:ahLst/>
              <a:cxnLst/>
              <a:rect l="l" t="t" r="r" b="b"/>
              <a:pathLst>
                <a:path w="865036" h="868211">
                  <a:moveTo>
                    <a:pt x="432518" y="0"/>
                  </a:moveTo>
                  <a:cubicBezTo>
                    <a:pt x="193645" y="0"/>
                    <a:pt x="0" y="194356"/>
                    <a:pt x="0" y="434106"/>
                  </a:cubicBezTo>
                  <a:cubicBezTo>
                    <a:pt x="0" y="673856"/>
                    <a:pt x="193645" y="868211"/>
                    <a:pt x="432518" y="868211"/>
                  </a:cubicBezTo>
                  <a:cubicBezTo>
                    <a:pt x="671391" y="868211"/>
                    <a:pt x="865036" y="673856"/>
                    <a:pt x="865036" y="434106"/>
                  </a:cubicBezTo>
                  <a:cubicBezTo>
                    <a:pt x="865036" y="194356"/>
                    <a:pt x="671391" y="0"/>
                    <a:pt x="432518" y="0"/>
                  </a:cubicBezTo>
                  <a:close/>
                </a:path>
              </a:pathLst>
            </a:custGeom>
            <a:ln w="19050" cap="sq">
              <a:solidFill>
                <a:srgbClr val="007F6E"/>
              </a:solidFill>
              <a:prstDash val="solid"/>
              <a:miter/>
            </a:ln>
          </p:spPr>
          <p:txBody>
            <a:bodyPr/>
            <a:lstStyle/>
            <a:p>
              <a:endParaRPr lang="en-US"/>
            </a:p>
          </p:txBody>
        </p:sp>
        <p:sp>
          <p:nvSpPr>
            <p:cNvPr id="42" name="TextBox 42"/>
            <p:cNvSpPr txBox="1"/>
            <p:nvPr/>
          </p:nvSpPr>
          <p:spPr>
            <a:xfrm>
              <a:off x="81097" y="33770"/>
              <a:ext cx="702842" cy="753047"/>
            </a:xfrm>
            <a:prstGeom prst="rect">
              <a:avLst/>
            </a:prstGeom>
          </p:spPr>
          <p:txBody>
            <a:bodyPr lIns="50800" tIns="50800" rIns="50800" bIns="50800" rtlCol="0" anchor="ctr"/>
            <a:lstStyle/>
            <a:p>
              <a:pPr algn="ctr">
                <a:lnSpc>
                  <a:spcPts val="3256"/>
                </a:lnSpc>
              </a:pPr>
              <a:endParaRPr/>
            </a:p>
          </p:txBody>
        </p:sp>
      </p:grpSp>
      <p:sp>
        <p:nvSpPr>
          <p:cNvPr id="43" name="AutoShape 43"/>
          <p:cNvSpPr/>
          <p:nvPr/>
        </p:nvSpPr>
        <p:spPr>
          <a:xfrm flipH="1">
            <a:off x="6729113" y="8551782"/>
            <a:ext cx="381237" cy="0"/>
          </a:xfrm>
          <a:prstGeom prst="line">
            <a:avLst/>
          </a:prstGeom>
          <a:ln w="9525" cap="flat">
            <a:solidFill>
              <a:srgbClr val="007F6E"/>
            </a:solidFill>
            <a:prstDash val="solid"/>
            <a:headEnd type="none" w="sm" len="sm"/>
            <a:tailEnd type="none" w="sm" len="sm"/>
          </a:ln>
        </p:spPr>
        <p:txBody>
          <a:bodyPr/>
          <a:lstStyle/>
          <a:p>
            <a:endParaRPr lang="en-US"/>
          </a:p>
        </p:txBody>
      </p:sp>
      <p:grpSp>
        <p:nvGrpSpPr>
          <p:cNvPr id="44" name="Group 44"/>
          <p:cNvGrpSpPr/>
          <p:nvPr/>
        </p:nvGrpSpPr>
        <p:grpSpPr>
          <a:xfrm rot="5479379">
            <a:off x="11850652" y="8257754"/>
            <a:ext cx="591393" cy="593563"/>
            <a:chOff x="0" y="0"/>
            <a:chExt cx="865036" cy="868211"/>
          </a:xfrm>
        </p:grpSpPr>
        <p:sp>
          <p:nvSpPr>
            <p:cNvPr id="45" name="Freeform 45"/>
            <p:cNvSpPr/>
            <p:nvPr/>
          </p:nvSpPr>
          <p:spPr>
            <a:xfrm>
              <a:off x="0" y="0"/>
              <a:ext cx="865036" cy="868211"/>
            </a:xfrm>
            <a:custGeom>
              <a:avLst/>
              <a:gdLst/>
              <a:ahLst/>
              <a:cxnLst/>
              <a:rect l="l" t="t" r="r" b="b"/>
              <a:pathLst>
                <a:path w="865036" h="868211">
                  <a:moveTo>
                    <a:pt x="432518" y="0"/>
                  </a:moveTo>
                  <a:cubicBezTo>
                    <a:pt x="193645" y="0"/>
                    <a:pt x="0" y="194356"/>
                    <a:pt x="0" y="434106"/>
                  </a:cubicBezTo>
                  <a:cubicBezTo>
                    <a:pt x="0" y="673856"/>
                    <a:pt x="193645" y="868211"/>
                    <a:pt x="432518" y="868211"/>
                  </a:cubicBezTo>
                  <a:cubicBezTo>
                    <a:pt x="671391" y="868211"/>
                    <a:pt x="865036" y="673856"/>
                    <a:pt x="865036" y="434106"/>
                  </a:cubicBezTo>
                  <a:cubicBezTo>
                    <a:pt x="865036" y="194356"/>
                    <a:pt x="671391" y="0"/>
                    <a:pt x="432518" y="0"/>
                  </a:cubicBezTo>
                  <a:close/>
                </a:path>
              </a:pathLst>
            </a:custGeom>
            <a:ln w="19050" cap="sq">
              <a:solidFill>
                <a:srgbClr val="007F6E"/>
              </a:solidFill>
              <a:prstDash val="solid"/>
              <a:miter/>
            </a:ln>
          </p:spPr>
          <p:txBody>
            <a:bodyPr/>
            <a:lstStyle/>
            <a:p>
              <a:endParaRPr lang="en-US"/>
            </a:p>
          </p:txBody>
        </p:sp>
        <p:sp>
          <p:nvSpPr>
            <p:cNvPr id="46" name="TextBox 46"/>
            <p:cNvSpPr txBox="1"/>
            <p:nvPr/>
          </p:nvSpPr>
          <p:spPr>
            <a:xfrm>
              <a:off x="81097" y="33770"/>
              <a:ext cx="702842" cy="753047"/>
            </a:xfrm>
            <a:prstGeom prst="rect">
              <a:avLst/>
            </a:prstGeom>
          </p:spPr>
          <p:txBody>
            <a:bodyPr lIns="50800" tIns="50800" rIns="50800" bIns="50800" rtlCol="0" anchor="ctr"/>
            <a:lstStyle/>
            <a:p>
              <a:pPr algn="ctr">
                <a:lnSpc>
                  <a:spcPts val="3256"/>
                </a:lnSpc>
              </a:pPr>
              <a:endParaRPr/>
            </a:p>
          </p:txBody>
        </p:sp>
      </p:grpSp>
      <p:sp>
        <p:nvSpPr>
          <p:cNvPr id="47" name="AutoShape 47"/>
          <p:cNvSpPr/>
          <p:nvPr/>
        </p:nvSpPr>
        <p:spPr>
          <a:xfrm flipH="1">
            <a:off x="12428335" y="8519064"/>
            <a:ext cx="381237" cy="0"/>
          </a:xfrm>
          <a:prstGeom prst="line">
            <a:avLst/>
          </a:prstGeom>
          <a:ln w="9525" cap="flat">
            <a:solidFill>
              <a:srgbClr val="007F6E"/>
            </a:solidFill>
            <a:prstDash val="solid"/>
            <a:headEnd type="none" w="sm" len="sm"/>
            <a:tailEnd type="none" w="sm" len="sm"/>
          </a:ln>
        </p:spPr>
        <p:txBody>
          <a:bodyPr/>
          <a:lstStyle/>
          <a:p>
            <a:endParaRPr lang="en-US"/>
          </a:p>
        </p:txBody>
      </p:sp>
      <p:sp>
        <p:nvSpPr>
          <p:cNvPr id="48" name="Freeform 48"/>
          <p:cNvSpPr/>
          <p:nvPr/>
        </p:nvSpPr>
        <p:spPr>
          <a:xfrm>
            <a:off x="4702556" y="8340998"/>
            <a:ext cx="671957" cy="747918"/>
          </a:xfrm>
          <a:custGeom>
            <a:avLst/>
            <a:gdLst/>
            <a:ahLst/>
            <a:cxnLst/>
            <a:rect l="l" t="t" r="r" b="b"/>
            <a:pathLst>
              <a:path w="671957" h="747918">
                <a:moveTo>
                  <a:pt x="0" y="0"/>
                </a:moveTo>
                <a:lnTo>
                  <a:pt x="671957" y="0"/>
                </a:lnTo>
                <a:lnTo>
                  <a:pt x="671957" y="747917"/>
                </a:lnTo>
                <a:lnTo>
                  <a:pt x="0" y="747917"/>
                </a:lnTo>
                <a:lnTo>
                  <a:pt x="0" y="0"/>
                </a:lnTo>
                <a:close/>
              </a:path>
            </a:pathLst>
          </a:custGeom>
          <a:blipFill>
            <a:blip r:embed="rId3">
              <a:alphaModFix amt="10999"/>
            </a:blip>
            <a:stretch>
              <a:fillRect/>
            </a:stretch>
          </a:blipFill>
        </p:spPr>
        <p:txBody>
          <a:bodyPr/>
          <a:lstStyle/>
          <a:p>
            <a:endParaRPr lang="en-US"/>
          </a:p>
        </p:txBody>
      </p:sp>
      <p:sp>
        <p:nvSpPr>
          <p:cNvPr id="49" name="Freeform 49"/>
          <p:cNvSpPr/>
          <p:nvPr/>
        </p:nvSpPr>
        <p:spPr>
          <a:xfrm>
            <a:off x="10823550" y="8324634"/>
            <a:ext cx="671957" cy="747918"/>
          </a:xfrm>
          <a:custGeom>
            <a:avLst/>
            <a:gdLst/>
            <a:ahLst/>
            <a:cxnLst/>
            <a:rect l="l" t="t" r="r" b="b"/>
            <a:pathLst>
              <a:path w="671957" h="747918">
                <a:moveTo>
                  <a:pt x="0" y="0"/>
                </a:moveTo>
                <a:lnTo>
                  <a:pt x="671957" y="0"/>
                </a:lnTo>
                <a:lnTo>
                  <a:pt x="671957" y="747917"/>
                </a:lnTo>
                <a:lnTo>
                  <a:pt x="0" y="747917"/>
                </a:lnTo>
                <a:lnTo>
                  <a:pt x="0" y="0"/>
                </a:lnTo>
                <a:close/>
              </a:path>
            </a:pathLst>
          </a:custGeom>
          <a:blipFill>
            <a:blip r:embed="rId3">
              <a:alphaModFix amt="10999"/>
            </a:blip>
            <a:stretch>
              <a:fillRect/>
            </a:stretch>
          </a:blipFill>
        </p:spPr>
        <p:txBody>
          <a:bodyPr/>
          <a:lstStyle/>
          <a:p>
            <a:endParaRPr lang="en-US"/>
          </a:p>
        </p:txBody>
      </p:sp>
      <p:sp>
        <p:nvSpPr>
          <p:cNvPr id="50" name="TextBox 34">
            <a:extLst>
              <a:ext uri="{FF2B5EF4-FFF2-40B4-BE49-F238E27FC236}">
                <a16:creationId xmlns:a16="http://schemas.microsoft.com/office/drawing/2014/main" id="{2CCA40DB-7C17-170D-65C5-CB1980F31953}"/>
              </a:ext>
            </a:extLst>
          </p:cNvPr>
          <p:cNvSpPr txBox="1"/>
          <p:nvPr/>
        </p:nvSpPr>
        <p:spPr>
          <a:xfrm>
            <a:off x="1941184" y="3241845"/>
            <a:ext cx="5341645" cy="252633"/>
          </a:xfrm>
          <a:prstGeom prst="rect">
            <a:avLst/>
          </a:prstGeom>
        </p:spPr>
        <p:txBody>
          <a:bodyPr wrap="square" lIns="0" tIns="0" rIns="0" bIns="0" rtlCol="0" anchor="t">
            <a:spAutoFit/>
          </a:bodyPr>
          <a:lstStyle/>
          <a:p>
            <a:pPr>
              <a:lnSpc>
                <a:spcPts val="2100"/>
              </a:lnSpc>
            </a:pPr>
            <a:r>
              <a:rPr lang="en-US" sz="1600">
                <a:latin typeface="Montserrat"/>
              </a:rPr>
              <a:t>Suppliers, traceability, production data</a:t>
            </a:r>
          </a:p>
        </p:txBody>
      </p:sp>
      <p:sp>
        <p:nvSpPr>
          <p:cNvPr id="51" name="TextBox 27">
            <a:extLst>
              <a:ext uri="{FF2B5EF4-FFF2-40B4-BE49-F238E27FC236}">
                <a16:creationId xmlns:a16="http://schemas.microsoft.com/office/drawing/2014/main" id="{22F4D8B4-C865-F667-A0F9-567A35EAB8CF}"/>
              </a:ext>
            </a:extLst>
          </p:cNvPr>
          <p:cNvSpPr txBox="1"/>
          <p:nvPr/>
        </p:nvSpPr>
        <p:spPr>
          <a:xfrm>
            <a:off x="801153" y="3546111"/>
            <a:ext cx="3022399" cy="462242"/>
          </a:xfrm>
          <a:prstGeom prst="rect">
            <a:avLst/>
          </a:prstGeom>
        </p:spPr>
        <p:txBody>
          <a:bodyPr wrap="square" lIns="0" tIns="0" rIns="0" bIns="0" rtlCol="0" anchor="t">
            <a:spAutoFit/>
          </a:bodyPr>
          <a:lstStyle/>
          <a:p>
            <a:pPr>
              <a:lnSpc>
                <a:spcPts val="3858"/>
              </a:lnSpc>
              <a:spcBef>
                <a:spcPct val="0"/>
              </a:spcBef>
            </a:pPr>
            <a:r>
              <a:rPr lang="en-US" sz="2750" b="1">
                <a:solidFill>
                  <a:srgbClr val="007F6E"/>
                </a:solidFill>
                <a:latin typeface="Montserrat Bold"/>
                <a:ea typeface="Montserrat Bold"/>
                <a:cs typeface="Montserrat Bold"/>
                <a:sym typeface="Montserrat Bold"/>
              </a:rPr>
              <a:t>350M </a:t>
            </a:r>
            <a:endParaRPr lang="en-US" sz="2750" b="1">
              <a:solidFill>
                <a:srgbClr val="007F6E"/>
              </a:solidFill>
              <a:latin typeface="Montserrat Bold"/>
              <a:ea typeface="Montserrat Bold"/>
              <a:cs typeface="Montserrat Bold"/>
            </a:endParaRPr>
          </a:p>
        </p:txBody>
      </p:sp>
      <p:sp>
        <p:nvSpPr>
          <p:cNvPr id="53" name="TextBox 28">
            <a:extLst>
              <a:ext uri="{FF2B5EF4-FFF2-40B4-BE49-F238E27FC236}">
                <a16:creationId xmlns:a16="http://schemas.microsoft.com/office/drawing/2014/main" id="{80324469-1A98-290A-8185-A72A3720BE88}"/>
              </a:ext>
            </a:extLst>
          </p:cNvPr>
          <p:cNvSpPr txBox="1"/>
          <p:nvPr/>
        </p:nvSpPr>
        <p:spPr>
          <a:xfrm>
            <a:off x="1915577" y="3714262"/>
            <a:ext cx="5916855" cy="247081"/>
          </a:xfrm>
          <a:prstGeom prst="rect">
            <a:avLst/>
          </a:prstGeom>
        </p:spPr>
        <p:txBody>
          <a:bodyPr lIns="0" tIns="0" rIns="0" bIns="0" rtlCol="0" anchor="t">
            <a:spAutoFit/>
          </a:bodyPr>
          <a:lstStyle/>
          <a:p>
            <a:pPr>
              <a:lnSpc>
                <a:spcPts val="2000"/>
              </a:lnSpc>
            </a:pPr>
            <a:r>
              <a:rPr lang="en-US" sz="1600" b="1">
                <a:solidFill>
                  <a:srgbClr val="007F6E"/>
                </a:solidFill>
                <a:latin typeface="Montserrat"/>
                <a:ea typeface="Montserrat"/>
                <a:cs typeface="Montserrat"/>
              </a:rPr>
              <a:t>Data points on cells by 2025</a:t>
            </a:r>
          </a:p>
        </p:txBody>
      </p:sp>
      <p:grpSp>
        <p:nvGrpSpPr>
          <p:cNvPr id="20" name="Group 2">
            <a:extLst>
              <a:ext uri="{FF2B5EF4-FFF2-40B4-BE49-F238E27FC236}">
                <a16:creationId xmlns:a16="http://schemas.microsoft.com/office/drawing/2014/main" id="{77D568C8-B481-E3F7-A929-FFD2713FB27E}"/>
              </a:ext>
            </a:extLst>
          </p:cNvPr>
          <p:cNvGrpSpPr/>
          <p:nvPr/>
        </p:nvGrpSpPr>
        <p:grpSpPr>
          <a:xfrm>
            <a:off x="17693813" y="9425530"/>
            <a:ext cx="507206" cy="526352"/>
            <a:chOff x="0" y="0"/>
            <a:chExt cx="676275" cy="701802"/>
          </a:xfrm>
        </p:grpSpPr>
        <p:sp>
          <p:nvSpPr>
            <p:cNvPr id="19" name="Freeform 3" descr="Image">
              <a:extLst>
                <a:ext uri="{FF2B5EF4-FFF2-40B4-BE49-F238E27FC236}">
                  <a16:creationId xmlns:a16="http://schemas.microsoft.com/office/drawing/2014/main" id="{7D7FD8D4-8D2D-8D9D-E356-441BDB3324C9}"/>
                </a:ext>
              </a:extLst>
            </p:cNvPr>
            <p:cNvSpPr/>
            <p:nvPr/>
          </p:nvSpPr>
          <p:spPr>
            <a:xfrm>
              <a:off x="0" y="0"/>
              <a:ext cx="676275" cy="701802"/>
            </a:xfrm>
            <a:custGeom>
              <a:avLst/>
              <a:gdLst/>
              <a:ahLst/>
              <a:cxnLst/>
              <a:rect l="l" t="t" r="r" b="b"/>
              <a:pathLst>
                <a:path w="676275" h="701802">
                  <a:moveTo>
                    <a:pt x="0" y="0"/>
                  </a:moveTo>
                  <a:lnTo>
                    <a:pt x="676275" y="0"/>
                  </a:lnTo>
                  <a:lnTo>
                    <a:pt x="676275" y="701802"/>
                  </a:lnTo>
                  <a:lnTo>
                    <a:pt x="0" y="701802"/>
                  </a:lnTo>
                  <a:lnTo>
                    <a:pt x="0" y="0"/>
                  </a:lnTo>
                  <a:close/>
                </a:path>
              </a:pathLst>
            </a:custGeom>
            <a:blipFill>
              <a:blip r:embed="rId5">
                <a:alphaModFix amt="19155"/>
              </a:blip>
              <a:stretch>
                <a:fillRect r="-16754" b="-7"/>
              </a:stretch>
            </a:blipFill>
          </p:spPr>
          <p:txBody>
            <a:bodyPr/>
            <a:lstStyle/>
            <a:p>
              <a:endParaRPr lang="en-US"/>
            </a:p>
          </p:txBody>
        </p:sp>
      </p:grpSp>
      <p:sp>
        <p:nvSpPr>
          <p:cNvPr id="52" name="TextBox 43">
            <a:extLst>
              <a:ext uri="{FF2B5EF4-FFF2-40B4-BE49-F238E27FC236}">
                <a16:creationId xmlns:a16="http://schemas.microsoft.com/office/drawing/2014/main" id="{03F4459D-9A4C-25E7-C3F0-BB734C866839}"/>
              </a:ext>
            </a:extLst>
          </p:cNvPr>
          <p:cNvSpPr txBox="1"/>
          <p:nvPr/>
        </p:nvSpPr>
        <p:spPr>
          <a:xfrm rot="16198980">
            <a:off x="16042635" y="6102239"/>
            <a:ext cx="3852539" cy="255839"/>
          </a:xfrm>
          <a:prstGeom prst="rect">
            <a:avLst/>
          </a:prstGeom>
        </p:spPr>
        <p:txBody>
          <a:bodyPr lIns="0" tIns="0" rIns="0" bIns="0" rtlCol="0" anchor="t">
            <a:spAutoFit/>
          </a:bodyPr>
          <a:lstStyle/>
          <a:p>
            <a:pPr>
              <a:lnSpc>
                <a:spcPts val="2055"/>
              </a:lnSpc>
            </a:pPr>
            <a:r>
              <a:rPr lang="en-US" sz="1700">
                <a:solidFill>
                  <a:srgbClr val="D5D5D5"/>
                </a:solidFill>
                <a:latin typeface="Montserrat"/>
                <a:ea typeface="Montserrat"/>
                <a:cs typeface="Montserrat"/>
                <a:sym typeface="Montserrat"/>
              </a:rPr>
              <a:t>DIGITALISATION AT VERKOR</a:t>
            </a:r>
          </a:p>
        </p:txBody>
      </p:sp>
      <p:grpSp>
        <p:nvGrpSpPr>
          <p:cNvPr id="56" name="Group 22">
            <a:extLst>
              <a:ext uri="{FF2B5EF4-FFF2-40B4-BE49-F238E27FC236}">
                <a16:creationId xmlns:a16="http://schemas.microsoft.com/office/drawing/2014/main" id="{E3137308-5DEA-286B-1018-A57F90042B91}"/>
              </a:ext>
            </a:extLst>
          </p:cNvPr>
          <p:cNvGrpSpPr/>
          <p:nvPr/>
        </p:nvGrpSpPr>
        <p:grpSpPr>
          <a:xfrm>
            <a:off x="17929159" y="8271377"/>
            <a:ext cx="4763" cy="1115283"/>
            <a:chOff x="0" y="3175"/>
            <a:chExt cx="6350" cy="1487043"/>
          </a:xfrm>
        </p:grpSpPr>
        <p:sp>
          <p:nvSpPr>
            <p:cNvPr id="55" name="Freeform 23">
              <a:extLst>
                <a:ext uri="{FF2B5EF4-FFF2-40B4-BE49-F238E27FC236}">
                  <a16:creationId xmlns:a16="http://schemas.microsoft.com/office/drawing/2014/main" id="{E4F85A24-7785-3347-A11D-80B1AD166816}"/>
                </a:ext>
              </a:extLst>
            </p:cNvPr>
            <p:cNvSpPr/>
            <p:nvPr/>
          </p:nvSpPr>
          <p:spPr>
            <a:xfrm>
              <a:off x="0" y="3175"/>
              <a:ext cx="6350" cy="1487043"/>
            </a:xfrm>
            <a:custGeom>
              <a:avLst/>
              <a:gdLst/>
              <a:ahLst/>
              <a:cxnLst/>
              <a:rect l="l" t="t" r="r" b="b"/>
              <a:pathLst>
                <a:path w="6350" h="1487043">
                  <a:moveTo>
                    <a:pt x="6350" y="0"/>
                  </a:moveTo>
                  <a:lnTo>
                    <a:pt x="6350" y="1487043"/>
                  </a:lnTo>
                  <a:lnTo>
                    <a:pt x="0" y="1487043"/>
                  </a:lnTo>
                  <a:lnTo>
                    <a:pt x="0" y="0"/>
                  </a:lnTo>
                  <a:close/>
                </a:path>
              </a:pathLst>
            </a:custGeom>
            <a:solidFill>
              <a:srgbClr val="D5D5D5"/>
            </a:solidFill>
          </p:spPr>
          <p:txBody>
            <a:bodyPr/>
            <a:lstStyle/>
            <a:p>
              <a:endParaRPr lang="en-US"/>
            </a:p>
          </p:txBody>
        </p:sp>
      </p:grpSp>
    </p:spTree>
    <p:extLst>
      <p:ext uri="{BB962C8B-B14F-4D97-AF65-F5344CB8AC3E}">
        <p14:creationId xmlns:p14="http://schemas.microsoft.com/office/powerpoint/2010/main" val="851399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02f334-ddc3-4731-80de-b7cae140511b">
      <Terms xmlns="http://schemas.microsoft.com/office/infopath/2007/PartnerControls"/>
    </lcf76f155ced4ddcb4097134ff3c332f>
    <TaxCatchAll xmlns="98387ee4-6e34-4ef6-b9c7-6c217ca6f27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DE3B5E47048548A338B9E91C3D4B31" ma:contentTypeVersion="19" ma:contentTypeDescription="Create a new document." ma:contentTypeScope="" ma:versionID="40c2388d0242103df275974bafd4e679">
  <xsd:schema xmlns:xsd="http://www.w3.org/2001/XMLSchema" xmlns:xs="http://www.w3.org/2001/XMLSchema" xmlns:p="http://schemas.microsoft.com/office/2006/metadata/properties" xmlns:ns2="6a02f334-ddc3-4731-80de-b7cae140511b" xmlns:ns3="98387ee4-6e34-4ef6-b9c7-6c217ca6f271" targetNamespace="http://schemas.microsoft.com/office/2006/metadata/properties" ma:root="true" ma:fieldsID="c098bd2a9416b70f1ee59822acdc7a79" ns2:_="" ns3:_="">
    <xsd:import namespace="6a02f334-ddc3-4731-80de-b7cae140511b"/>
    <xsd:import namespace="98387ee4-6e34-4ef6-b9c7-6c217ca6f2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2f334-ddc3-4731-80de-b7cae14051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6399a75-78b2-4ed8-b460-c1d358377fc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387ee4-6e34-4ef6-b9c7-6c217ca6f2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9fc9eb0-fb4c-4c4b-8144-3829fe923a64}" ma:internalName="TaxCatchAll" ma:showField="CatchAllData" ma:web="98387ee4-6e34-4ef6-b9c7-6c217ca6f2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0E62A4-8FC5-4FB9-AD1C-088E82CC14EC}">
  <ds:schemaRefs>
    <ds:schemaRef ds:uri="6a02f334-ddc3-4731-80de-b7cae140511b"/>
    <ds:schemaRef ds:uri="98387ee4-6e34-4ef6-b9c7-6c217ca6f2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2346386-B49A-49B1-9089-F6CF35F74920}">
  <ds:schemaRefs>
    <ds:schemaRef ds:uri="6a02f334-ddc3-4731-80de-b7cae140511b"/>
    <ds:schemaRef ds:uri="98387ee4-6e34-4ef6-b9c7-6c217ca6f2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937634-A4B8-4493-8AD4-14B80E837D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1153</Words>
  <Application>Microsoft Office PowerPoint</Application>
  <PresentationFormat>Custom</PresentationFormat>
  <Paragraphs>242</Paragraphs>
  <Slides>12</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Calibri</vt:lpstr>
      <vt:lpstr>Arial MT</vt:lpstr>
      <vt:lpstr>Montserrat</vt:lpstr>
      <vt:lpstr>Arial</vt:lpstr>
      <vt:lpstr>Montserrat Ultra-Bold</vt:lpstr>
      <vt:lpstr>Montserrat Light</vt:lpstr>
      <vt:lpstr>Montserrat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VERKOR_Teaser_022026_FR.pptx</dc:title>
  <cp:lastModifiedBy>Bilal NEHME</cp:lastModifiedBy>
  <cp:revision>2</cp:revision>
  <dcterms:created xsi:type="dcterms:W3CDTF">2006-08-16T00:00:00Z</dcterms:created>
  <dcterms:modified xsi:type="dcterms:W3CDTF">2026-04-22T08:49:33Z</dcterms:modified>
  <dc:identifier>DAHBMNT4Pho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0x010100DEDE3B5E47048548A338B9E91C3D4B31</vt:lpwstr>
  </property>
  <property fmtid="{D5CDD505-2E9C-101B-9397-08002B2CF9AE}" pid="3" name="MediaServiceImageTags">
    <vt:lpwstr/>
  </property>
</Properties>
</file>