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7"/>
  </p:notesMasterIdLst>
  <p:sldIdLst>
    <p:sldId id="322" r:id="rId6"/>
    <p:sldId id="338" r:id="rId7"/>
    <p:sldId id="334" r:id="rId8"/>
    <p:sldId id="336" r:id="rId9"/>
    <p:sldId id="306" r:id="rId10"/>
    <p:sldId id="308" r:id="rId11"/>
    <p:sldId id="310" r:id="rId12"/>
    <p:sldId id="311" r:id="rId13"/>
    <p:sldId id="315" r:id="rId14"/>
    <p:sldId id="335" r:id="rId15"/>
    <p:sldId id="313" r:id="rId16"/>
    <p:sldId id="314" r:id="rId17"/>
    <p:sldId id="264" r:id="rId18"/>
    <p:sldId id="415" r:id="rId19"/>
    <p:sldId id="416" r:id="rId20"/>
    <p:sldId id="331" r:id="rId21"/>
    <p:sldId id="417" r:id="rId22"/>
    <p:sldId id="327" r:id="rId23"/>
    <p:sldId id="329" r:id="rId24"/>
    <p:sldId id="332" r:id="rId25"/>
    <p:sldId id="369" r:id="rId26"/>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000"/>
    <a:srgbClr val="3EA447"/>
    <a:srgbClr val="95BF3A"/>
    <a:srgbClr val="FFE265"/>
    <a:srgbClr val="CCECFF"/>
    <a:srgbClr val="99CCFF"/>
    <a:srgbClr val="095BA3"/>
    <a:srgbClr val="D811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4" autoAdjust="0"/>
    <p:restoredTop sz="94684"/>
  </p:normalViewPr>
  <p:slideViewPr>
    <p:cSldViewPr snapToGrid="0" snapToObjects="1">
      <p:cViewPr varScale="1">
        <p:scale>
          <a:sx n="82" d="100"/>
          <a:sy n="82"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111" tIns="45555" rIns="91111" bIns="45555"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111" tIns="45555" rIns="91111" bIns="45555" rtlCol="0"/>
          <a:lstStyle>
            <a:lvl1pPr algn="r">
              <a:defRPr sz="1200"/>
            </a:lvl1pPr>
          </a:lstStyle>
          <a:p>
            <a:fld id="{C4639AD2-788C-CD4A-9AF0-065AD9C22028}" type="datetimeFigureOut">
              <a:rPr lang="fr-FR" smtClean="0"/>
              <a:pPr/>
              <a:t>17/09/2020</a:t>
            </a:fld>
            <a:endParaRPr lang="fr-FR"/>
          </a:p>
        </p:txBody>
      </p:sp>
      <p:sp>
        <p:nvSpPr>
          <p:cNvPr id="4" name="Espace réservé de l’image des diapositives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111" tIns="45555" rIns="91111" bIns="45555" rtlCol="0" anchor="ctr"/>
          <a:lstStyle/>
          <a:p>
            <a:endParaRPr lang="fr-FR"/>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1111" tIns="45555" rIns="91111" bIns="45555"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111" tIns="45555" rIns="91111" bIns="4555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111" tIns="45555" rIns="91111" bIns="45555" rtlCol="0" anchor="b"/>
          <a:lstStyle>
            <a:lvl1pPr algn="r">
              <a:defRPr sz="1200"/>
            </a:lvl1pPr>
          </a:lstStyle>
          <a:p>
            <a:fld id="{94B0E8F6-D438-4E49-8738-5E38BC4222B5}" type="slidenum">
              <a:rPr lang="fr-FR" smtClean="0"/>
              <a:pPr/>
              <a:t>‹N°›</a:t>
            </a:fld>
            <a:endParaRPr lang="fr-FR"/>
          </a:p>
        </p:txBody>
      </p:sp>
    </p:spTree>
    <p:extLst>
      <p:ext uri="{BB962C8B-B14F-4D97-AF65-F5344CB8AC3E}">
        <p14:creationId xmlns:p14="http://schemas.microsoft.com/office/powerpoint/2010/main" val="694969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Soit</a:t>
            </a:r>
            <a:r>
              <a:rPr lang="fr-FR" baseline="0"/>
              <a:t> on la</a:t>
            </a:r>
            <a:endParaRPr lang="fr-FR" dirty="0"/>
          </a:p>
        </p:txBody>
      </p:sp>
      <p:sp>
        <p:nvSpPr>
          <p:cNvPr id="4" name="Espace réservé du numéro de diapositive 3"/>
          <p:cNvSpPr>
            <a:spLocks noGrp="1"/>
          </p:cNvSpPr>
          <p:nvPr>
            <p:ph type="sldNum" sz="quarter" idx="10"/>
          </p:nvPr>
        </p:nvSpPr>
        <p:spPr/>
        <p:txBody>
          <a:bodyPr/>
          <a:lstStyle/>
          <a:p>
            <a:fld id="{94B0E8F6-D438-4E49-8738-5E38BC4222B5}" type="slidenum">
              <a:rPr lang="fr-FR" smtClean="0"/>
              <a:pPr/>
              <a:t>6</a:t>
            </a:fld>
            <a:endParaRPr lang="fr-FR"/>
          </a:p>
        </p:txBody>
      </p:sp>
    </p:spTree>
    <p:extLst>
      <p:ext uri="{BB962C8B-B14F-4D97-AF65-F5344CB8AC3E}">
        <p14:creationId xmlns:p14="http://schemas.microsoft.com/office/powerpoint/2010/main" val="7374447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Arc 3"/>
          <p:cNvSpPr>
            <a:spLocks noChangeAspect="1"/>
          </p:cNvSpPr>
          <p:nvPr userDrawn="1"/>
        </p:nvSpPr>
        <p:spPr>
          <a:xfrm>
            <a:off x="-569323" y="-974495"/>
            <a:ext cx="6804000" cy="6806334"/>
          </a:xfrm>
          <a:prstGeom prst="arc">
            <a:avLst/>
          </a:prstGeom>
          <a:ln w="50800" cap="rnd">
            <a:solidFill>
              <a:srgbClr val="095BA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rc 10"/>
          <p:cNvSpPr>
            <a:spLocks noChangeAspect="1"/>
          </p:cNvSpPr>
          <p:nvPr userDrawn="1"/>
        </p:nvSpPr>
        <p:spPr>
          <a:xfrm rot="11700000">
            <a:off x="-959273" y="-408790"/>
            <a:ext cx="6804000" cy="6806334"/>
          </a:xfrm>
          <a:prstGeom prst="arc">
            <a:avLst/>
          </a:prstGeom>
          <a:ln w="50800" cap="rnd">
            <a:solidFill>
              <a:srgbClr val="095BA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Ellipse 7"/>
          <p:cNvSpPr/>
          <p:nvPr userDrawn="1"/>
        </p:nvSpPr>
        <p:spPr>
          <a:xfrm>
            <a:off x="6990080" y="604520"/>
            <a:ext cx="1595120" cy="1595120"/>
          </a:xfrm>
          <a:prstGeom prst="ellipse">
            <a:avLst/>
          </a:prstGeom>
          <a:solidFill>
            <a:srgbClr val="095B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8"/>
          <p:cNvSpPr/>
          <p:nvPr userDrawn="1"/>
        </p:nvSpPr>
        <p:spPr>
          <a:xfrm rot="4663469">
            <a:off x="6395562" y="1319174"/>
            <a:ext cx="433633" cy="499621"/>
          </a:xfrm>
          <a:prstGeom prst="triangle">
            <a:avLst/>
          </a:prstGeom>
          <a:solidFill>
            <a:srgbClr val="095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hasCustomPrompt="1"/>
          </p:nvPr>
        </p:nvSpPr>
        <p:spPr>
          <a:xfrm>
            <a:off x="528319" y="1985554"/>
            <a:ext cx="5489304" cy="3846285"/>
          </a:xfrm>
        </p:spPr>
        <p:txBody>
          <a:bodyPr lIns="0" tIns="0" rIns="0" bIns="0" anchor="t" anchorCtr="0">
            <a:normAutofit/>
          </a:bodyPr>
          <a:lstStyle>
            <a:lvl1pPr algn="r">
              <a:defRPr sz="4000">
                <a:solidFill>
                  <a:srgbClr val="095BA3"/>
                </a:solidFill>
              </a:defRPr>
            </a:lvl1pPr>
          </a:lstStyle>
          <a:p>
            <a:r>
              <a:rPr lang="fr-FR" dirty="0"/>
              <a:t>CLIQUEZ ET MODIFIEZ LE TITRE</a:t>
            </a:r>
            <a:endParaRPr lang="en-US" dirty="0"/>
          </a:p>
        </p:txBody>
      </p:sp>
      <p:sp>
        <p:nvSpPr>
          <p:cNvPr id="3" name="Subtitle 2"/>
          <p:cNvSpPr>
            <a:spLocks noGrp="1"/>
          </p:cNvSpPr>
          <p:nvPr>
            <p:ph type="subTitle" idx="1"/>
          </p:nvPr>
        </p:nvSpPr>
        <p:spPr>
          <a:xfrm>
            <a:off x="6990080" y="604520"/>
            <a:ext cx="1595120" cy="1574800"/>
          </a:xfrm>
        </p:spPr>
        <p:txBody>
          <a:bodyPr anchor="ctr" anchorCtr="0">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endParaRPr lang="en-US" dirty="0"/>
          </a:p>
        </p:txBody>
      </p:sp>
      <p:sp>
        <p:nvSpPr>
          <p:cNvPr id="12" name="Date Placeholder 3"/>
          <p:cNvSpPr>
            <a:spLocks noGrp="1"/>
          </p:cNvSpPr>
          <p:nvPr>
            <p:ph type="dt" sz="half" idx="10"/>
          </p:nvPr>
        </p:nvSpPr>
        <p:spPr>
          <a:xfrm>
            <a:off x="6153084" y="6356351"/>
            <a:ext cx="2432116" cy="365125"/>
          </a:xfrm>
        </p:spPr>
        <p:txBody>
          <a:bodyPr lIns="0" tIns="0" rIns="0" bIns="0"/>
          <a:lstStyle>
            <a:lvl1pPr algn="r">
              <a:defRPr sz="900">
                <a:solidFill>
                  <a:srgbClr val="095BA3"/>
                </a:solidFill>
              </a:defRPr>
            </a:lvl1pPr>
          </a:lstStyle>
          <a:p>
            <a:fld id="{05C5069C-06FB-0746-9348-02E5BBC28590}" type="datetime2">
              <a:rPr lang="fr-FR" smtClean="0"/>
              <a:pPr/>
              <a:t>jeudi 17 septembre 2020</a:t>
            </a:fld>
            <a:endParaRPr lang="fr-FR" dirty="0"/>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693" y="123856"/>
            <a:ext cx="2132330" cy="869245"/>
          </a:xfrm>
          <a:prstGeom prst="rect">
            <a:avLst/>
          </a:prstGeom>
        </p:spPr>
      </p:pic>
      <p:pic>
        <p:nvPicPr>
          <p:cNvPr id="5" name="Image 4">
            <a:extLst>
              <a:ext uri="{FF2B5EF4-FFF2-40B4-BE49-F238E27FC236}">
                <a16:creationId xmlns:a16="http://schemas.microsoft.com/office/drawing/2014/main" id="{035499E0-04DE-44FC-9F2F-C7A5E59318A4}"/>
              </a:ext>
            </a:extLst>
          </p:cNvPr>
          <p:cNvPicPr>
            <a:picLocks noChangeAspect="1"/>
          </p:cNvPicPr>
          <p:nvPr userDrawn="1"/>
        </p:nvPicPr>
        <p:blipFill>
          <a:blip r:embed="rId3"/>
          <a:stretch>
            <a:fillRect/>
          </a:stretch>
        </p:blipFill>
        <p:spPr>
          <a:xfrm>
            <a:off x="545755" y="149875"/>
            <a:ext cx="2194750" cy="10135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8C18C73-0D1F-3E47-BBD3-02A78271ED1A}" type="datetime2">
              <a:rPr lang="fr-FR" smtClean="0"/>
              <a:pPr/>
              <a:t>jeudi 17 septembre 2020</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C01E52F-E884-BF4E-9759-A7B34D451CE8}" type="datetime2">
              <a:rPr lang="fr-FR" smtClean="0"/>
              <a:pPr/>
              <a:t>jeudi 17 septembre 2020</a:t>
            </a:fld>
            <a:endParaRPr lang="fr-F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FED660C-C90C-5E4C-B2A1-2F7652B54DFB}"/>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78412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n-têt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E6EDB0E-8FCC-B049-B26A-44B50D9CEE0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3" name="Image 2">
            <a:extLst>
              <a:ext uri="{FF2B5EF4-FFF2-40B4-BE49-F238E27FC236}">
                <a16:creationId xmlns:a16="http://schemas.microsoft.com/office/drawing/2014/main" id="{F485B5D7-0122-3341-8150-40F707C2C403}"/>
              </a:ext>
            </a:extLst>
          </p:cNvPr>
          <p:cNvPicPr>
            <a:picLocks noChangeAspect="1"/>
          </p:cNvPicPr>
          <p:nvPr userDrawn="1"/>
        </p:nvPicPr>
        <p:blipFill>
          <a:blip r:embed="rId3"/>
          <a:stretch>
            <a:fillRect/>
          </a:stretch>
        </p:blipFill>
        <p:spPr>
          <a:xfrm>
            <a:off x="0" y="0"/>
            <a:ext cx="9144000" cy="6858000"/>
          </a:xfrm>
          <a:prstGeom prst="rect">
            <a:avLst/>
          </a:prstGeom>
        </p:spPr>
      </p:pic>
      <p:pic>
        <p:nvPicPr>
          <p:cNvPr id="4" name="Image 3">
            <a:extLst>
              <a:ext uri="{FF2B5EF4-FFF2-40B4-BE49-F238E27FC236}">
                <a16:creationId xmlns:a16="http://schemas.microsoft.com/office/drawing/2014/main" id="{580EC0A9-F867-4085-8CCD-BC6EDD557D5C}"/>
              </a:ext>
            </a:extLst>
          </p:cNvPr>
          <p:cNvPicPr>
            <a:picLocks noChangeAspect="1"/>
          </p:cNvPicPr>
          <p:nvPr userDrawn="1"/>
        </p:nvPicPr>
        <p:blipFill>
          <a:blip r:embed="rId4"/>
          <a:stretch>
            <a:fillRect/>
          </a:stretch>
        </p:blipFill>
        <p:spPr>
          <a:xfrm>
            <a:off x="545755" y="149875"/>
            <a:ext cx="2194750" cy="1013548"/>
          </a:xfrm>
          <a:prstGeom prst="rect">
            <a:avLst/>
          </a:prstGeom>
        </p:spPr>
      </p:pic>
    </p:spTree>
    <p:extLst>
      <p:ext uri="{BB962C8B-B14F-4D97-AF65-F5344CB8AC3E}">
        <p14:creationId xmlns:p14="http://schemas.microsoft.com/office/powerpoint/2010/main" val="2725804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En-têt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E6EDB0E-8FCC-B049-B26A-44B50D9CEE01}"/>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3" name="Image 2">
            <a:extLst>
              <a:ext uri="{FF2B5EF4-FFF2-40B4-BE49-F238E27FC236}">
                <a16:creationId xmlns:a16="http://schemas.microsoft.com/office/drawing/2014/main" id="{F485B5D7-0122-3341-8150-40F707C2C403}"/>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2393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1C146-8437-814F-A8A2-44C67F843F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A236F15-A590-854B-944B-91E9C03BFCB7}"/>
              </a:ext>
            </a:extLst>
          </p:cNvPr>
          <p:cNvSpPr>
            <a:spLocks noGrp="1"/>
          </p:cNvSpPr>
          <p:nvPr>
            <p:ph type="dt" sz="half" idx="10"/>
          </p:nvPr>
        </p:nvSpPr>
        <p:spPr/>
        <p:txBody>
          <a:bodyPr/>
          <a:lstStyle/>
          <a:p>
            <a:fld id="{A3EE3583-6EA3-144B-8C2E-4714927C5272}" type="datetimeFigureOut">
              <a:rPr lang="fr-FR" smtClean="0"/>
              <a:t>17/09/2020</a:t>
            </a:fld>
            <a:endParaRPr lang="fr-FR"/>
          </a:p>
        </p:txBody>
      </p:sp>
      <p:sp>
        <p:nvSpPr>
          <p:cNvPr id="4" name="Espace réservé du pied de page 3">
            <a:extLst>
              <a:ext uri="{FF2B5EF4-FFF2-40B4-BE49-F238E27FC236}">
                <a16:creationId xmlns:a16="http://schemas.microsoft.com/office/drawing/2014/main" id="{45EC55CE-F941-2A4A-A636-9969F0F4AC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1E74B9F-DE51-0141-83AE-A2FED59FA59F}"/>
              </a:ext>
            </a:extLst>
          </p:cNvPr>
          <p:cNvSpPr>
            <a:spLocks noGrp="1"/>
          </p:cNvSpPr>
          <p:nvPr>
            <p:ph type="sldNum" sz="quarter" idx="12"/>
          </p:nvPr>
        </p:nvSpPr>
        <p:spPr/>
        <p:txBody>
          <a:bodyPr/>
          <a:lstStyle/>
          <a:p>
            <a:fld id="{4E8BA667-6461-CA4C-8B7D-2260465B59FF}" type="slidenum">
              <a:rPr lang="fr-FR" smtClean="0"/>
              <a:t>‹N°›</a:t>
            </a:fld>
            <a:endParaRPr lang="fr-FR"/>
          </a:p>
        </p:txBody>
      </p:sp>
      <p:pic>
        <p:nvPicPr>
          <p:cNvPr id="7" name="Image 6">
            <a:extLst>
              <a:ext uri="{FF2B5EF4-FFF2-40B4-BE49-F238E27FC236}">
                <a16:creationId xmlns:a16="http://schemas.microsoft.com/office/drawing/2014/main" id="{E26F28BF-F7D7-1246-9A46-007BCEC9289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6836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08DE19-9212-754E-B08F-3D58E278706E}" type="slidenum">
              <a:rPr lang="fr-FR" smtClean="0"/>
              <a:pPr/>
              <a:t>‹N°›</a:t>
            </a:fld>
            <a:endParaRPr lang="fr-FR"/>
          </a:p>
        </p:txBody>
      </p:sp>
      <p:pic>
        <p:nvPicPr>
          <p:cNvPr id="3" name="Image 2">
            <a:extLst>
              <a:ext uri="{FF2B5EF4-FFF2-40B4-BE49-F238E27FC236}">
                <a16:creationId xmlns:a16="http://schemas.microsoft.com/office/drawing/2014/main" id="{7EB14235-F480-074E-816A-2EEE2053EDA9}"/>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Image 3">
            <a:extLst>
              <a:ext uri="{FF2B5EF4-FFF2-40B4-BE49-F238E27FC236}">
                <a16:creationId xmlns:a16="http://schemas.microsoft.com/office/drawing/2014/main" id="{59830250-9E12-C642-A371-67E6330E9EBF}"/>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5265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B2B4244-2442-E44A-82B4-71135F6FB708}"/>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3" name="Image 2">
            <a:extLst>
              <a:ext uri="{FF2B5EF4-FFF2-40B4-BE49-F238E27FC236}">
                <a16:creationId xmlns:a16="http://schemas.microsoft.com/office/drawing/2014/main" id="{560CB193-249C-E44A-99BA-CF5B6C7D0F68}"/>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27535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En-tête de sec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2280419-2EE0-0440-806D-F3C128BD0CCB}"/>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Image 3">
            <a:extLst>
              <a:ext uri="{FF2B5EF4-FFF2-40B4-BE49-F238E27FC236}">
                <a16:creationId xmlns:a16="http://schemas.microsoft.com/office/drawing/2014/main" id="{B31CBB82-7A14-2847-B7BF-DC6DA351FC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62209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FINAL">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617A153-5F9C-AE45-B537-8C5E121B4CBD}"/>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3" name="Image 2">
            <a:extLst>
              <a:ext uri="{FF2B5EF4-FFF2-40B4-BE49-F238E27FC236}">
                <a16:creationId xmlns:a16="http://schemas.microsoft.com/office/drawing/2014/main" id="{64527BD5-7A61-F340-A0E7-0F6E0F27C32F}"/>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3145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6281" y="365126"/>
            <a:ext cx="5713434" cy="1325563"/>
          </a:xfrm>
        </p:spPr>
        <p:txBody>
          <a:bodyPr lIns="0" tIns="0" rIns="0" bIns="0" anchor="t" anchorCtr="0">
            <a:normAutofit/>
          </a:bodyPr>
          <a:lstStyle>
            <a:lvl1pPr>
              <a:defRPr sz="3200" b="1">
                <a:solidFill>
                  <a:srgbClr val="095BA3"/>
                </a:solidFill>
              </a:defRPr>
            </a:lvl1pPr>
          </a:lstStyle>
          <a:p>
            <a:r>
              <a:rPr lang="fr-FR" dirty="0"/>
              <a:t>CLIQUEZ ET MODIFIEZ LE TITRE</a:t>
            </a:r>
            <a:endParaRPr lang="en-US" dirty="0"/>
          </a:p>
        </p:txBody>
      </p:sp>
      <p:sp>
        <p:nvSpPr>
          <p:cNvPr id="3" name="Content Placeholder 2"/>
          <p:cNvSpPr>
            <a:spLocks noGrp="1"/>
          </p:cNvSpPr>
          <p:nvPr>
            <p:ph idx="1"/>
          </p:nvPr>
        </p:nvSpPr>
        <p:spPr>
          <a:xfrm>
            <a:off x="1316334" y="1825625"/>
            <a:ext cx="7199016" cy="4351338"/>
          </a:xfrm>
        </p:spPr>
        <p:txBody>
          <a:bodyPr lIns="0" tIns="0" rIns="0" bIns="0"/>
          <a:lstStyle>
            <a:lvl1pPr marL="0" indent="0">
              <a:buNone/>
              <a:defRPr sz="2000">
                <a:solidFill>
                  <a:srgbClr val="095BA3"/>
                </a:solidFill>
              </a:defRPr>
            </a:lvl1pPr>
            <a:lvl2pPr>
              <a:buClr>
                <a:srgbClr val="D8117D"/>
              </a:buClr>
              <a:defRPr sz="2000">
                <a:solidFill>
                  <a:srgbClr val="095BA3"/>
                </a:solidFill>
              </a:defRPr>
            </a:lvl2pPr>
            <a:lvl3pPr>
              <a:buClr>
                <a:srgbClr val="D8117D"/>
              </a:buClr>
              <a:defRPr>
                <a:solidFill>
                  <a:srgbClr val="095BA3"/>
                </a:solidFill>
              </a:defRPr>
            </a:lvl3pPr>
            <a:lvl4pPr>
              <a:buClr>
                <a:srgbClr val="D8117D"/>
              </a:buClr>
              <a:defRPr>
                <a:solidFill>
                  <a:srgbClr val="095BA3"/>
                </a:solidFill>
              </a:defRPr>
            </a:lvl4pPr>
            <a:lvl5pPr>
              <a:buClr>
                <a:srgbClr val="D8117D"/>
              </a:buClr>
              <a:defRPr>
                <a:solidFill>
                  <a:srgbClr val="095BA3"/>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a:xfrm>
            <a:off x="5828210" y="6356351"/>
            <a:ext cx="2432116" cy="365125"/>
          </a:xfrm>
        </p:spPr>
        <p:txBody>
          <a:bodyPr lIns="0" tIns="0" rIns="0" bIns="0"/>
          <a:lstStyle>
            <a:lvl1pPr algn="r">
              <a:defRPr sz="900">
                <a:solidFill>
                  <a:srgbClr val="095BA3"/>
                </a:solidFill>
              </a:defRPr>
            </a:lvl1pPr>
          </a:lstStyle>
          <a:p>
            <a:fld id="{DC92B8EC-23D3-0A40-BF0B-2A9907495DD6}" type="datetime2">
              <a:rPr lang="fr-FR" smtClean="0"/>
              <a:pPr/>
              <a:t>jeudi 17 septembre 2020</a:t>
            </a:fld>
            <a:endParaRPr lang="fr-FR" dirty="0"/>
          </a:p>
        </p:txBody>
      </p:sp>
      <p:sp>
        <p:nvSpPr>
          <p:cNvPr id="6" name="Slide Number Placeholder 5"/>
          <p:cNvSpPr>
            <a:spLocks noGrp="1"/>
          </p:cNvSpPr>
          <p:nvPr>
            <p:ph type="sldNum" sz="quarter" idx="12"/>
          </p:nvPr>
        </p:nvSpPr>
        <p:spPr>
          <a:xfrm>
            <a:off x="8337182" y="6356516"/>
            <a:ext cx="361054" cy="365125"/>
          </a:xfrm>
        </p:spPr>
        <p:txBody>
          <a:bodyPr lIns="0" tIns="0" rIns="0" bIns="0"/>
          <a:lstStyle>
            <a:lvl1pPr algn="l">
              <a:defRPr b="1">
                <a:solidFill>
                  <a:srgbClr val="D8117D"/>
                </a:solidFill>
              </a:defRPr>
            </a:lvl1pPr>
          </a:lstStyle>
          <a:p>
            <a:fld id="{9ED22F57-8437-AA4D-9166-F74B6C844812}" type="slidenum">
              <a:rPr lang="fr-FR" smtClean="0"/>
              <a:pPr/>
              <a:t>‹N°›</a:t>
            </a:fld>
            <a:endParaRPr lang="fr-FR" dirty="0"/>
          </a:p>
        </p:txBody>
      </p:sp>
      <p:sp>
        <p:nvSpPr>
          <p:cNvPr id="13" name="Arc 12"/>
          <p:cNvSpPr>
            <a:spLocks noChangeAspect="1"/>
          </p:cNvSpPr>
          <p:nvPr userDrawn="1"/>
        </p:nvSpPr>
        <p:spPr>
          <a:xfrm rot="21289863">
            <a:off x="-266871" y="-2555819"/>
            <a:ext cx="9022639" cy="9025734"/>
          </a:xfrm>
          <a:prstGeom prst="arc">
            <a:avLst/>
          </a:prstGeom>
          <a:ln w="50800" cap="rnd">
            <a:solidFill>
              <a:srgbClr val="095BA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p:cNvSpPr>
            <a:spLocks noChangeAspect="1"/>
          </p:cNvSpPr>
          <p:nvPr userDrawn="1"/>
        </p:nvSpPr>
        <p:spPr>
          <a:xfrm rot="11630981">
            <a:off x="-1558630" y="-2206071"/>
            <a:ext cx="8953928" cy="8956999"/>
          </a:xfrm>
          <a:prstGeom prst="arc">
            <a:avLst/>
          </a:prstGeom>
          <a:ln w="50800" cap="rnd">
            <a:solidFill>
              <a:srgbClr val="095BA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a:t> </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118" y="164367"/>
            <a:ext cx="2132330" cy="869245"/>
          </a:xfrm>
          <a:prstGeom prst="rect">
            <a:avLst/>
          </a:prstGeom>
        </p:spPr>
      </p:pic>
      <p:pic>
        <p:nvPicPr>
          <p:cNvPr id="5" name="Image 4">
            <a:extLst>
              <a:ext uri="{FF2B5EF4-FFF2-40B4-BE49-F238E27FC236}">
                <a16:creationId xmlns:a16="http://schemas.microsoft.com/office/drawing/2014/main" id="{E79A428E-93AA-4466-B094-BACBB370B84E}"/>
              </a:ext>
            </a:extLst>
          </p:cNvPr>
          <p:cNvPicPr>
            <a:picLocks noChangeAspect="1"/>
          </p:cNvPicPr>
          <p:nvPr userDrawn="1"/>
        </p:nvPicPr>
        <p:blipFill>
          <a:blip r:embed="rId3"/>
          <a:stretch>
            <a:fillRect/>
          </a:stretch>
        </p:blipFill>
        <p:spPr>
          <a:xfrm>
            <a:off x="450118" y="237835"/>
            <a:ext cx="2194750" cy="10135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bg>
      <p:bgPr>
        <a:solidFill>
          <a:schemeClr val="bg1"/>
        </a:solidFill>
        <a:effectLst/>
      </p:bgPr>
    </p:bg>
    <p:spTree>
      <p:nvGrpSpPr>
        <p:cNvPr id="1" name=""/>
        <p:cNvGrpSpPr/>
        <p:nvPr/>
      </p:nvGrpSpPr>
      <p:grpSpPr>
        <a:xfrm>
          <a:off x="0" y="0"/>
          <a:ext cx="0" cy="0"/>
          <a:chOff x="0" y="0"/>
          <a:chExt cx="0" cy="0"/>
        </a:xfrm>
      </p:grpSpPr>
      <p:sp>
        <p:nvSpPr>
          <p:cNvPr id="2" name="Ellipse 1"/>
          <p:cNvSpPr/>
          <p:nvPr userDrawn="1"/>
        </p:nvSpPr>
        <p:spPr>
          <a:xfrm>
            <a:off x="-984203" y="-1964987"/>
            <a:ext cx="8503899" cy="850389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p:cNvSpPr>
            <a:spLocks noGrp="1"/>
          </p:cNvSpPr>
          <p:nvPr>
            <p:ph type="dt" sz="half" idx="10"/>
          </p:nvPr>
        </p:nvSpPr>
        <p:spPr>
          <a:xfrm>
            <a:off x="5828210" y="6356351"/>
            <a:ext cx="2432116" cy="365125"/>
          </a:xfrm>
        </p:spPr>
        <p:txBody>
          <a:bodyPr lIns="0" tIns="0" rIns="0" bIns="0"/>
          <a:lstStyle>
            <a:lvl1pPr algn="r">
              <a:defRPr sz="900">
                <a:solidFill>
                  <a:srgbClr val="095BA3"/>
                </a:solidFill>
              </a:defRPr>
            </a:lvl1pPr>
          </a:lstStyle>
          <a:p>
            <a:fld id="{675C54DE-24C4-DE49-A4D6-E8530116DC4D}" type="datetime2">
              <a:rPr lang="fr-FR" smtClean="0"/>
              <a:pPr/>
              <a:t>jeudi 17 septembre 2020</a:t>
            </a:fld>
            <a:endParaRPr lang="fr-FR" dirty="0"/>
          </a:p>
        </p:txBody>
      </p:sp>
      <p:sp>
        <p:nvSpPr>
          <p:cNvPr id="14" name="Slide Number Placeholder 5"/>
          <p:cNvSpPr txBox="1">
            <a:spLocks/>
          </p:cNvSpPr>
          <p:nvPr userDrawn="1"/>
        </p:nvSpPr>
        <p:spPr>
          <a:xfrm>
            <a:off x="8337182" y="6356516"/>
            <a:ext cx="361054" cy="365125"/>
          </a:xfrm>
          <a:prstGeom prst="rect">
            <a:avLst/>
          </a:prstGeom>
        </p:spPr>
        <p:txBody>
          <a:bodyPr vert="horz" lIns="0" tIns="0" rIns="0" bIns="0" rtlCol="0" anchor="ctr"/>
          <a:lstStyle>
            <a:defPPr>
              <a:defRPr lang="fr-FR"/>
            </a:defPPr>
            <a:lvl1pPr marL="0" algn="l" defTabSz="914400" rtl="0" eaLnBrk="1" latinLnBrk="0" hangingPunct="1">
              <a:defRPr sz="1200" b="1" kern="1200">
                <a:solidFill>
                  <a:srgbClr val="D811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D22F57-8437-AA4D-9166-F74B6C844812}" type="slidenum">
              <a:rPr lang="fr-FR" smtClean="0">
                <a:solidFill>
                  <a:srgbClr val="D8117D"/>
                </a:solidFill>
              </a:rPr>
              <a:pPr/>
              <a:t>‹N°›</a:t>
            </a:fld>
            <a:endParaRPr lang="fr-FR" dirty="0">
              <a:solidFill>
                <a:srgbClr val="D8117D"/>
              </a:solidFill>
            </a:endParaRPr>
          </a:p>
        </p:txBody>
      </p:sp>
      <p:sp>
        <p:nvSpPr>
          <p:cNvPr id="10" name="Title 1"/>
          <p:cNvSpPr>
            <a:spLocks noGrp="1"/>
          </p:cNvSpPr>
          <p:nvPr>
            <p:ph type="ctrTitle" hasCustomPrompt="1"/>
          </p:nvPr>
        </p:nvSpPr>
        <p:spPr>
          <a:xfrm>
            <a:off x="1573347" y="717631"/>
            <a:ext cx="5376093" cy="3727048"/>
          </a:xfrm>
        </p:spPr>
        <p:txBody>
          <a:bodyPr lIns="0" tIns="0" rIns="0" bIns="0" anchor="ctr" anchorCtr="0">
            <a:normAutofit/>
          </a:bodyPr>
          <a:lstStyle>
            <a:lvl1pPr algn="r">
              <a:defRPr sz="4000">
                <a:solidFill>
                  <a:srgbClr val="095BA3"/>
                </a:solidFill>
              </a:defRPr>
            </a:lvl1pPr>
          </a:lstStyle>
          <a:p>
            <a:r>
              <a:rPr lang="fr-FR" dirty="0"/>
              <a:t>CLIQUEZ ET MODIFIEZ LE TITRE</a:t>
            </a:r>
            <a:endParaRPr lang="en-US" dirty="0"/>
          </a:p>
        </p:txBody>
      </p:sp>
      <p:sp>
        <p:nvSpPr>
          <p:cNvPr id="11" name="Arc 10"/>
          <p:cNvSpPr>
            <a:spLocks noChangeAspect="1"/>
          </p:cNvSpPr>
          <p:nvPr userDrawn="1"/>
        </p:nvSpPr>
        <p:spPr>
          <a:xfrm>
            <a:off x="-1188897" y="-2252180"/>
            <a:ext cx="9022639" cy="9025734"/>
          </a:xfrm>
          <a:prstGeom prst="arc">
            <a:avLst/>
          </a:prstGeom>
          <a:ln w="50800" cap="rnd">
            <a:solidFill>
              <a:srgbClr val="095BA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rc 11"/>
          <p:cNvSpPr>
            <a:spLocks noChangeAspect="1"/>
          </p:cNvSpPr>
          <p:nvPr userDrawn="1"/>
        </p:nvSpPr>
        <p:spPr>
          <a:xfrm rot="12516632">
            <a:off x="-1366737" y="-2167156"/>
            <a:ext cx="8953928" cy="8956999"/>
          </a:xfrm>
          <a:prstGeom prst="arc">
            <a:avLst/>
          </a:prstGeom>
          <a:ln w="50800" cap="rnd">
            <a:solidFill>
              <a:srgbClr val="095BA3"/>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r>
              <a:rPr lang="fr-FR"/>
              <a:t> </a:t>
            </a:r>
          </a:p>
        </p:txBody>
      </p:sp>
      <p:pic>
        <p:nvPicPr>
          <p:cNvPr id="16" name="Imag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475" y="204879"/>
            <a:ext cx="2132330" cy="869245"/>
          </a:xfrm>
          <a:prstGeom prst="rect">
            <a:avLst/>
          </a:prstGeom>
        </p:spPr>
      </p:pic>
      <p:pic>
        <p:nvPicPr>
          <p:cNvPr id="3" name="Image 2">
            <a:extLst>
              <a:ext uri="{FF2B5EF4-FFF2-40B4-BE49-F238E27FC236}">
                <a16:creationId xmlns:a16="http://schemas.microsoft.com/office/drawing/2014/main" id="{CE65F3F1-A49B-45E1-8F8A-ADD95F19EEB5}"/>
              </a:ext>
            </a:extLst>
          </p:cNvPr>
          <p:cNvPicPr>
            <a:picLocks noChangeAspect="1"/>
          </p:cNvPicPr>
          <p:nvPr userDrawn="1"/>
        </p:nvPicPr>
        <p:blipFill>
          <a:blip r:embed="rId3"/>
          <a:stretch>
            <a:fillRect/>
          </a:stretch>
        </p:blipFill>
        <p:spPr>
          <a:xfrm>
            <a:off x="195475" y="172890"/>
            <a:ext cx="2194750" cy="10135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F149F2D-1999-C84F-A123-F9D3FE7895CB}" type="datetime2">
              <a:rPr lang="fr-FR" smtClean="0"/>
              <a:pPr/>
              <a:t>jeudi 17 septembre 2020</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Cliquez et modifiez le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79366D6-4452-FB42-926C-952E35DDDF61}" type="datetime2">
              <a:rPr lang="fr-FR" smtClean="0"/>
              <a:pPr/>
              <a:t>jeudi 17 septembre 2020</a:t>
            </a:fld>
            <a:endParaRPr lang="fr-F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11D49210-EA53-C342-A11B-A8CAF4A79AB0}" type="datetime2">
              <a:rPr lang="fr-FR" smtClean="0"/>
              <a:pPr/>
              <a:t>jeudi 17 septembre 2020</a:t>
            </a:fld>
            <a:endParaRPr lang="fr-F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3F8AE-BBEA-2747-988B-212D97C0DF72}" type="datetime2">
              <a:rPr lang="fr-FR" smtClean="0"/>
              <a:pPr/>
              <a:t>jeudi 17 septembre 2020</a:t>
            </a:fld>
            <a:endParaRPr lang="fr-F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Cliquez et modifiez le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3CCB75A-D90F-9148-B0EA-2477468613B1}" type="datetime2">
              <a:rPr lang="fr-FR" smtClean="0"/>
              <a:pPr/>
              <a:t>jeudi 17 septembre 2020</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Cliquez et modifiez le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623F71D-D7B9-E345-81E7-2BDEA3597061}" type="datetime2">
              <a:rPr lang="fr-FR" smtClean="0"/>
              <a:pPr/>
              <a:t>jeudi 17 septembre 2020</a:t>
            </a:fld>
            <a:endParaRPr lang="fr-F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9ED22F57-8437-AA4D-9166-F74B6C84481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5E261-66E8-DF41-937E-1D75E84DC86C}" type="datetime2">
              <a:rPr lang="fr-FR" smtClean="0"/>
              <a:pPr/>
              <a:t>jeudi 17 septembre 2020</a:t>
            </a:fld>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22F57-8437-AA4D-9166-F74B6C844812}" type="slidenum">
              <a:rPr lang="fr-FR" smtClean="0"/>
              <a:pPr/>
              <a:t>‹N°›</a:t>
            </a:fld>
            <a:endParaRPr lang="fr-FR"/>
          </a:p>
        </p:txBody>
      </p:sp>
    </p:spTree>
    <p:extLst>
      <p:ext uri="{BB962C8B-B14F-4D97-AF65-F5344CB8AC3E}">
        <p14:creationId xmlns:p14="http://schemas.microsoft.com/office/powerpoint/2010/main" val="2046005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Cliquez et modifiez le titre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F5726A-60D8-DD4D-9646-2773C31550CA}" type="datetime1">
              <a:rPr lang="fr-FR" smtClean="0"/>
              <a:pPr/>
              <a:t>17/09/2020</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8DE19-9212-754E-B08F-3D58E278706E}" type="slidenum">
              <a:rPr lang="fr-FR" smtClean="0"/>
              <a:pPr/>
              <a:t>‹N°›</a:t>
            </a:fld>
            <a:endParaRPr lang="fr-FR"/>
          </a:p>
        </p:txBody>
      </p:sp>
    </p:spTree>
    <p:extLst>
      <p:ext uri="{BB962C8B-B14F-4D97-AF65-F5344CB8AC3E}">
        <p14:creationId xmlns:p14="http://schemas.microsoft.com/office/powerpoint/2010/main" val="42058884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utoentrepreneur.urssaf.f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ameli.f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conomie.gouv.fr/PER-epargne-retrai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fe-metiers.fr/" TargetMode="External"/><Relationship Id="rId2" Type="http://schemas.openxmlformats.org/officeDocument/2006/relationships/hyperlink" Target="http://www.autoentrepreneur.urssaf.fr/" TargetMode="External"/><Relationship Id="rId1" Type="http://schemas.openxmlformats.org/officeDocument/2006/relationships/slideLayout" Target="../slideLayouts/slideLayout2.xml"/><Relationship Id="rId5" Type="http://schemas.openxmlformats.org/officeDocument/2006/relationships/hyperlink" Target="http://www.infogreffe.fr/" TargetMode="External"/><Relationship Id="rId4" Type="http://schemas.openxmlformats.org/officeDocument/2006/relationships/hyperlink" Target="http://www.guchet-entreprise.fr/"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www.autoentrepreneur.urssaf.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utoentrepreneur.urssaf.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service-public.fr/professionnels-entreprises/vosdroits/F2354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4EF22506-165B-9F45-BE35-E0445ED6897F}"/>
              </a:ext>
            </a:extLst>
          </p:cNvPr>
          <p:cNvGrpSpPr/>
          <p:nvPr/>
        </p:nvGrpSpPr>
        <p:grpSpPr>
          <a:xfrm>
            <a:off x="6457556" y="939625"/>
            <a:ext cx="1765738" cy="1659563"/>
            <a:chOff x="6457556" y="939625"/>
            <a:chExt cx="1765738" cy="1659563"/>
          </a:xfrm>
        </p:grpSpPr>
        <p:sp>
          <p:nvSpPr>
            <p:cNvPr id="6" name="Rectangle à coins arrondis 5">
              <a:extLst>
                <a:ext uri="{FF2B5EF4-FFF2-40B4-BE49-F238E27FC236}">
                  <a16:creationId xmlns:a16="http://schemas.microsoft.com/office/drawing/2014/main" id="{57183936-E494-8646-A66F-80753FE11468}"/>
                </a:ext>
              </a:extLst>
            </p:cNvPr>
            <p:cNvSpPr/>
            <p:nvPr/>
          </p:nvSpPr>
          <p:spPr>
            <a:xfrm>
              <a:off x="6457556" y="939625"/>
              <a:ext cx="1765738" cy="1399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riangle rectangle 7">
              <a:extLst>
                <a:ext uri="{FF2B5EF4-FFF2-40B4-BE49-F238E27FC236}">
                  <a16:creationId xmlns:a16="http://schemas.microsoft.com/office/drawing/2014/main" id="{A3D8E92D-8B3C-1143-B9AA-346FB4D52EFF}"/>
                </a:ext>
              </a:extLst>
            </p:cNvPr>
            <p:cNvSpPr/>
            <p:nvPr/>
          </p:nvSpPr>
          <p:spPr>
            <a:xfrm rot="5400000">
              <a:off x="7206137" y="2246041"/>
              <a:ext cx="353147" cy="35314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ZoneTexte 1">
            <a:extLst>
              <a:ext uri="{FF2B5EF4-FFF2-40B4-BE49-F238E27FC236}">
                <a16:creationId xmlns:a16="http://schemas.microsoft.com/office/drawing/2014/main" id="{634237E5-2748-AA41-9903-6CD3592B83C3}"/>
              </a:ext>
            </a:extLst>
          </p:cNvPr>
          <p:cNvSpPr txBox="1"/>
          <p:nvPr/>
        </p:nvSpPr>
        <p:spPr>
          <a:xfrm>
            <a:off x="6607479" y="1020871"/>
            <a:ext cx="14905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005AA1"/>
                </a:solidFill>
                <a:effectLst/>
                <a:uLnTx/>
                <a:uFillTx/>
                <a:latin typeface="Lobster 1.4" panose="02000506000000020003" pitchFamily="2" charset="0"/>
                <a:ea typeface="+mn-ea"/>
                <a:cs typeface="+mn-cs"/>
              </a:rPr>
              <a:t>Vous souhaitez devenir…</a:t>
            </a:r>
          </a:p>
        </p:txBody>
      </p:sp>
      <p:sp>
        <p:nvSpPr>
          <p:cNvPr id="3" name="ZoneTexte 2">
            <a:extLst>
              <a:ext uri="{FF2B5EF4-FFF2-40B4-BE49-F238E27FC236}">
                <a16:creationId xmlns:a16="http://schemas.microsoft.com/office/drawing/2014/main" id="{FFFBDA2D-A68E-E74F-AC67-D7211B75BDAE}"/>
              </a:ext>
            </a:extLst>
          </p:cNvPr>
          <p:cNvSpPr txBox="1"/>
          <p:nvPr/>
        </p:nvSpPr>
        <p:spPr>
          <a:xfrm>
            <a:off x="2480151" y="1332936"/>
            <a:ext cx="5617924"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auto-</a:t>
            </a:r>
          </a:p>
        </p:txBody>
      </p:sp>
      <p:sp>
        <p:nvSpPr>
          <p:cNvPr id="4" name="ZoneTexte 3">
            <a:extLst>
              <a:ext uri="{FF2B5EF4-FFF2-40B4-BE49-F238E27FC236}">
                <a16:creationId xmlns:a16="http://schemas.microsoft.com/office/drawing/2014/main" id="{EFEA19FE-2D08-B743-96D8-F6B6BCE980B9}"/>
              </a:ext>
            </a:extLst>
          </p:cNvPr>
          <p:cNvSpPr txBox="1"/>
          <p:nvPr/>
        </p:nvSpPr>
        <p:spPr>
          <a:xfrm>
            <a:off x="732771" y="3537517"/>
            <a:ext cx="7690982"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0" b="1"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entrepreneur</a:t>
            </a:r>
          </a:p>
        </p:txBody>
      </p:sp>
      <p:sp>
        <p:nvSpPr>
          <p:cNvPr id="5" name="ZoneTexte 4">
            <a:extLst>
              <a:ext uri="{FF2B5EF4-FFF2-40B4-BE49-F238E27FC236}">
                <a16:creationId xmlns:a16="http://schemas.microsoft.com/office/drawing/2014/main" id="{6E8FD76B-AFC3-B241-AC5A-FA466D906F72}"/>
              </a:ext>
            </a:extLst>
          </p:cNvPr>
          <p:cNvSpPr txBox="1"/>
          <p:nvPr/>
        </p:nvSpPr>
        <p:spPr>
          <a:xfrm>
            <a:off x="5019717" y="5836413"/>
            <a:ext cx="3203577" cy="230832"/>
          </a:xfrm>
          <a:prstGeom prst="rect">
            <a:avLst/>
          </a:prstGeom>
          <a:solidFill>
            <a:srgbClr val="CC3000"/>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L’URSSAF VOUS ACCOMPAGNE </a:t>
            </a:r>
          </a:p>
        </p:txBody>
      </p:sp>
      <p:sp>
        <p:nvSpPr>
          <p:cNvPr id="13" name="ZoneTexte 12">
            <a:extLst>
              <a:ext uri="{FF2B5EF4-FFF2-40B4-BE49-F238E27FC236}">
                <a16:creationId xmlns:a16="http://schemas.microsoft.com/office/drawing/2014/main" id="{B0AD016C-55D6-894F-AB13-D974B942C2D7}"/>
              </a:ext>
            </a:extLst>
          </p:cNvPr>
          <p:cNvSpPr txBox="1"/>
          <p:nvPr/>
        </p:nvSpPr>
        <p:spPr>
          <a:xfrm>
            <a:off x="2864498" y="5338910"/>
            <a:ext cx="2640564" cy="307777"/>
          </a:xfrm>
          <a:prstGeom prst="rect">
            <a:avLst/>
          </a:prstGeom>
          <a:solidFill>
            <a:schemeClr val="bg1"/>
          </a:solidFill>
        </p:spPr>
        <p:txBody>
          <a:bodyPr wrap="square" lIns="0" tIns="0" rIns="0" bIns="0" rtlCol="0" anchor="ctr">
            <a:spAutoFit/>
          </a:bodyPr>
          <a:lstStyle/>
          <a:p>
            <a:pPr algn="ctr"/>
            <a:r>
              <a:rPr lang="fr-FR" altLang="fr-FR" sz="2000" b="1" dirty="0">
                <a:solidFill>
                  <a:srgbClr val="0070C0"/>
                </a:solidFill>
                <a:latin typeface="Arial" panose="020B0604020202020204" pitchFamily="34" charset="0"/>
                <a:cs typeface="Arial" panose="020B0604020202020204" pitchFamily="34" charset="0"/>
              </a:rPr>
              <a:t>ce qu’il faut savoir</a:t>
            </a:r>
            <a:endParaRPr lang="fr-FR" altLang="fr-FR" sz="2000" dirty="0">
              <a:solidFill>
                <a:srgbClr val="0070C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891799" y="6094906"/>
            <a:ext cx="7252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100">
                <a:solidFill>
                  <a:schemeClr val="tx1"/>
                </a:solidFill>
                <a:latin typeface="Trebuchet MS" panose="020B0603020202020204" pitchFamily="34" charset="0"/>
                <a:ea typeface="Geneva" charset="-128"/>
              </a:defRPr>
            </a:lvl1pPr>
            <a:lvl2pPr marL="742950" indent="-285750">
              <a:defRPr sz="2100">
                <a:solidFill>
                  <a:schemeClr val="tx1"/>
                </a:solidFill>
                <a:latin typeface="Trebuchet MS" panose="020B0603020202020204" pitchFamily="34" charset="0"/>
                <a:ea typeface="Geneva" charset="-128"/>
              </a:defRPr>
            </a:lvl2pPr>
            <a:lvl3pPr marL="1143000" indent="-228600">
              <a:defRPr sz="2100">
                <a:solidFill>
                  <a:schemeClr val="tx1"/>
                </a:solidFill>
                <a:latin typeface="Trebuchet MS" panose="020B0603020202020204" pitchFamily="34" charset="0"/>
                <a:ea typeface="Geneva" charset="-128"/>
              </a:defRPr>
            </a:lvl3pPr>
            <a:lvl4pPr marL="1600200" indent="-228600">
              <a:defRPr sz="2100">
                <a:solidFill>
                  <a:schemeClr val="tx1"/>
                </a:solidFill>
                <a:latin typeface="Trebuchet MS" panose="020B0603020202020204" pitchFamily="34" charset="0"/>
                <a:ea typeface="Geneva" charset="-128"/>
              </a:defRPr>
            </a:lvl4pPr>
            <a:lvl5pPr marL="2057400" indent="-228600">
              <a:defRPr sz="2100">
                <a:solidFill>
                  <a:schemeClr val="tx1"/>
                </a:solidFill>
                <a:latin typeface="Trebuchet MS" panose="020B0603020202020204" pitchFamily="34" charset="0"/>
                <a:ea typeface="Geneva" charset="-128"/>
              </a:defRPr>
            </a:lvl5pPr>
            <a:lvl6pPr marL="25146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6pPr>
            <a:lvl7pPr marL="29718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7pPr>
            <a:lvl8pPr marL="34290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8pPr>
            <a:lvl9pPr marL="38862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9pPr>
          </a:lstStyle>
          <a:p>
            <a:pPr eaLnBrk="1" hangingPunct="1">
              <a:defRPr/>
            </a:pPr>
            <a:r>
              <a:rPr lang="fr-FR" altLang="fr-FR" sz="1400" b="1" i="1" u="sng" dirty="0">
                <a:latin typeface="+mj-lt"/>
                <a:ea typeface="+mn-ea"/>
              </a:rPr>
              <a:t>A ajouter </a:t>
            </a:r>
            <a:r>
              <a:rPr lang="fr-FR" altLang="fr-FR" sz="1400" i="1" dirty="0">
                <a:latin typeface="+mj-lt"/>
                <a:ea typeface="+mn-ea"/>
              </a:rPr>
              <a:t>: la contribution à la formation professionnelle </a:t>
            </a:r>
          </a:p>
          <a:p>
            <a:pPr eaLnBrk="1" hangingPunct="1">
              <a:defRPr/>
            </a:pPr>
            <a:r>
              <a:rPr lang="fr-FR" altLang="fr-FR" sz="1400" i="1" dirty="0">
                <a:latin typeface="+mj-lt"/>
                <a:ea typeface="+mn-ea"/>
              </a:rPr>
              <a:t>et la taxe pour frais de chambre et de commerce ou de métiers.</a:t>
            </a:r>
          </a:p>
        </p:txBody>
      </p:sp>
      <p:graphicFrame>
        <p:nvGraphicFramePr>
          <p:cNvPr id="8" name="Tableau 7"/>
          <p:cNvGraphicFramePr>
            <a:graphicFrameLocks noGrp="1"/>
          </p:cNvGraphicFramePr>
          <p:nvPr>
            <p:extLst>
              <p:ext uri="{D42A27DB-BD31-4B8C-83A1-F6EECF244321}">
                <p14:modId xmlns:p14="http://schemas.microsoft.com/office/powerpoint/2010/main" val="4203573791"/>
              </p:ext>
            </p:extLst>
          </p:nvPr>
        </p:nvGraphicFramePr>
        <p:xfrm>
          <a:off x="2529839" y="2503063"/>
          <a:ext cx="4084321" cy="2985290"/>
        </p:xfrm>
        <a:graphic>
          <a:graphicData uri="http://schemas.openxmlformats.org/drawingml/2006/table">
            <a:tbl>
              <a:tblPr firstRow="1" bandRow="1">
                <a:tableStyleId>{5C22544A-7EE6-4342-B048-85BDC9FD1C3A}</a:tableStyleId>
              </a:tblPr>
              <a:tblGrid>
                <a:gridCol w="2758440">
                  <a:extLst>
                    <a:ext uri="{9D8B030D-6E8A-4147-A177-3AD203B41FA5}">
                      <a16:colId xmlns:a16="http://schemas.microsoft.com/office/drawing/2014/main" val="20000"/>
                    </a:ext>
                  </a:extLst>
                </a:gridCol>
                <a:gridCol w="1325881">
                  <a:extLst>
                    <a:ext uri="{9D8B030D-6E8A-4147-A177-3AD203B41FA5}">
                      <a16:colId xmlns:a16="http://schemas.microsoft.com/office/drawing/2014/main" val="20002"/>
                    </a:ext>
                  </a:extLst>
                </a:gridCol>
              </a:tblGrid>
              <a:tr h="422412">
                <a:tc>
                  <a:txBody>
                    <a:bodyPr/>
                    <a:lstStyle/>
                    <a:p>
                      <a:pPr algn="ctr"/>
                      <a:endParaRPr lang="fr-FR" sz="1300" b="0" dirty="0">
                        <a:solidFill>
                          <a:schemeClr val="bg1"/>
                        </a:solidFill>
                      </a:endParaRPr>
                    </a:p>
                    <a:p>
                      <a:pPr algn="ctr"/>
                      <a:r>
                        <a:rPr lang="fr-FR" sz="1300" b="0" dirty="0">
                          <a:solidFill>
                            <a:schemeClr val="bg1"/>
                          </a:solidFill>
                        </a:rPr>
                        <a:t>Activité</a:t>
                      </a:r>
                    </a:p>
                  </a:txBody>
                  <a:tcPr marL="81998" marR="81998" marT="40973" marB="40973"/>
                </a:tc>
                <a:tc>
                  <a:txBody>
                    <a:bodyPr/>
                    <a:lstStyle/>
                    <a:p>
                      <a:pPr algn="ctr"/>
                      <a:r>
                        <a:rPr lang="fr-FR" sz="1300" b="0" dirty="0">
                          <a:solidFill>
                            <a:schemeClr val="bg1"/>
                          </a:solidFill>
                        </a:rPr>
                        <a:t>Jusqu’à la fin du 3</a:t>
                      </a:r>
                      <a:r>
                        <a:rPr lang="fr-FR" sz="1300" b="0" baseline="30000" dirty="0">
                          <a:solidFill>
                            <a:schemeClr val="bg1"/>
                          </a:solidFill>
                        </a:rPr>
                        <a:t>e</a:t>
                      </a:r>
                      <a:r>
                        <a:rPr lang="fr-FR" sz="1300" b="0" dirty="0">
                          <a:solidFill>
                            <a:schemeClr val="bg1"/>
                          </a:solidFill>
                        </a:rPr>
                        <a:t> trimestre civil suivant la création</a:t>
                      </a:r>
                    </a:p>
                  </a:txBody>
                  <a:tcPr marL="81998" marR="81998" marT="40973" marB="40973"/>
                </a:tc>
                <a:extLst>
                  <a:ext uri="{0D108BD9-81ED-4DB2-BD59-A6C34878D82A}">
                    <a16:rowId xmlns:a16="http://schemas.microsoft.com/office/drawing/2014/main" val="10000"/>
                  </a:ext>
                </a:extLst>
              </a:tr>
              <a:tr h="422412">
                <a:tc>
                  <a:txBody>
                    <a:bodyPr/>
                    <a:lstStyle/>
                    <a:p>
                      <a:r>
                        <a:rPr lang="fr-FR" sz="1300" dirty="0">
                          <a:solidFill>
                            <a:schemeClr val="tx1"/>
                          </a:solidFill>
                        </a:rPr>
                        <a:t>Ventes de marchandises (BIC)</a:t>
                      </a:r>
                    </a:p>
                  </a:txBody>
                  <a:tcPr marL="81998" marR="81998" marT="40973" marB="40973"/>
                </a:tc>
                <a:tc>
                  <a:txBody>
                    <a:bodyPr/>
                    <a:lstStyle/>
                    <a:p>
                      <a:pPr algn="ctr"/>
                      <a:endParaRPr lang="fr-FR" sz="1300" dirty="0">
                        <a:solidFill>
                          <a:schemeClr val="tx1"/>
                        </a:solidFill>
                      </a:endParaRPr>
                    </a:p>
                    <a:p>
                      <a:pPr algn="ctr"/>
                      <a:r>
                        <a:rPr lang="fr-FR" sz="1300" dirty="0">
                          <a:solidFill>
                            <a:schemeClr val="tx1"/>
                          </a:solidFill>
                        </a:rPr>
                        <a:t>6,4 %</a:t>
                      </a:r>
                    </a:p>
                  </a:txBody>
                  <a:tcPr marL="81998" marR="81998" marT="40973" marB="40973"/>
                </a:tc>
                <a:extLst>
                  <a:ext uri="{0D108BD9-81ED-4DB2-BD59-A6C34878D82A}">
                    <a16:rowId xmlns:a16="http://schemas.microsoft.com/office/drawing/2014/main" val="3937192946"/>
                  </a:ext>
                </a:extLst>
              </a:tr>
              <a:tr h="327053">
                <a:tc>
                  <a:txBody>
                    <a:bodyPr/>
                    <a:lstStyle/>
                    <a:p>
                      <a:r>
                        <a:rPr lang="fr-FR" sz="1300" kern="1200" dirty="0">
                          <a:solidFill>
                            <a:schemeClr val="tx1"/>
                          </a:solidFill>
                          <a:latin typeface="+mn-lt"/>
                          <a:ea typeface="+mn-ea"/>
                          <a:cs typeface="+mn-cs"/>
                        </a:rPr>
                        <a:t>Prestations de services (BIC/BNC) et professions libérales non réglementées (BNC)</a:t>
                      </a:r>
                    </a:p>
                  </a:txBody>
                  <a:tcPr marL="81998" marR="81998" marT="40973" marB="40973"/>
                </a:tc>
                <a:tc>
                  <a:txBody>
                    <a:bodyPr/>
                    <a:lstStyle/>
                    <a:p>
                      <a:pPr algn="ctr"/>
                      <a:endParaRPr lang="fr-FR" sz="1300" dirty="0">
                        <a:solidFill>
                          <a:schemeClr val="tx1"/>
                        </a:solidFill>
                      </a:endParaRPr>
                    </a:p>
                    <a:p>
                      <a:pPr algn="ctr"/>
                      <a:r>
                        <a:rPr lang="fr-FR" sz="1300" dirty="0">
                          <a:solidFill>
                            <a:schemeClr val="tx1"/>
                          </a:solidFill>
                        </a:rPr>
                        <a:t>11</a:t>
                      </a:r>
                      <a:r>
                        <a:rPr lang="fr-FR" sz="1300" baseline="0" dirty="0">
                          <a:solidFill>
                            <a:schemeClr val="tx1"/>
                          </a:solidFill>
                        </a:rPr>
                        <a:t> %</a:t>
                      </a:r>
                      <a:endParaRPr lang="fr-FR" sz="1300" dirty="0">
                        <a:solidFill>
                          <a:schemeClr val="tx1"/>
                        </a:solidFill>
                      </a:endParaRPr>
                    </a:p>
                  </a:txBody>
                  <a:tcPr marL="81998" marR="81998" marT="40973" marB="40973"/>
                </a:tc>
                <a:extLst>
                  <a:ext uri="{0D108BD9-81ED-4DB2-BD59-A6C34878D82A}">
                    <a16:rowId xmlns:a16="http://schemas.microsoft.com/office/drawing/2014/main" val="10001"/>
                  </a:ext>
                </a:extLst>
              </a:tr>
              <a:tr h="327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kern="1200" dirty="0">
                          <a:solidFill>
                            <a:schemeClr val="tx1"/>
                          </a:solidFill>
                          <a:latin typeface="+mn-lt"/>
                          <a:ea typeface="+mn-ea"/>
                          <a:cs typeface="+mn-cs"/>
                        </a:rPr>
                        <a:t>Professions libérales (BNC) relevant de La </a:t>
                      </a:r>
                      <a:r>
                        <a:rPr lang="fr-FR" sz="1300" kern="1200" dirty="0" err="1">
                          <a:solidFill>
                            <a:schemeClr val="tx1"/>
                          </a:solidFill>
                          <a:latin typeface="+mn-lt"/>
                          <a:ea typeface="+mn-ea"/>
                          <a:cs typeface="+mn-cs"/>
                        </a:rPr>
                        <a:t>Cipav</a:t>
                      </a:r>
                      <a:endParaRPr lang="fr-FR" sz="1300" kern="1200" dirty="0">
                        <a:solidFill>
                          <a:schemeClr val="tx1"/>
                        </a:solidFill>
                        <a:latin typeface="+mn-lt"/>
                        <a:ea typeface="+mn-ea"/>
                        <a:cs typeface="+mn-cs"/>
                      </a:endParaRPr>
                    </a:p>
                  </a:txBody>
                  <a:tcPr marL="81998" marR="81998" marT="40973" marB="40973"/>
                </a:tc>
                <a:tc>
                  <a:txBody>
                    <a:bodyPr/>
                    <a:lstStyle/>
                    <a:p>
                      <a:pPr algn="ctr"/>
                      <a:endParaRPr lang="fr-FR" sz="1300" dirty="0">
                        <a:solidFill>
                          <a:schemeClr val="tx1"/>
                        </a:solidFill>
                      </a:endParaRPr>
                    </a:p>
                    <a:p>
                      <a:pPr algn="ctr"/>
                      <a:r>
                        <a:rPr lang="fr-FR" sz="1300" dirty="0">
                          <a:solidFill>
                            <a:schemeClr val="tx1"/>
                          </a:solidFill>
                        </a:rPr>
                        <a:t>12,10</a:t>
                      </a:r>
                      <a:r>
                        <a:rPr lang="fr-FR" sz="1300" baseline="0" dirty="0">
                          <a:solidFill>
                            <a:schemeClr val="tx1"/>
                          </a:solidFill>
                        </a:rPr>
                        <a:t> %</a:t>
                      </a:r>
                      <a:endParaRPr lang="fr-FR" sz="1300" dirty="0">
                        <a:solidFill>
                          <a:schemeClr val="tx1"/>
                        </a:solidFill>
                      </a:endParaRPr>
                    </a:p>
                  </a:txBody>
                  <a:tcPr marL="81998" marR="81998" marT="40973" marB="40973"/>
                </a:tc>
                <a:extLst>
                  <a:ext uri="{0D108BD9-81ED-4DB2-BD59-A6C34878D82A}">
                    <a16:rowId xmlns:a16="http://schemas.microsoft.com/office/drawing/2014/main" val="28394341"/>
                  </a:ext>
                </a:extLst>
              </a:tr>
              <a:tr h="422412">
                <a:tc>
                  <a:txBody>
                    <a:bodyPr/>
                    <a:lstStyle/>
                    <a:p>
                      <a:r>
                        <a:rPr lang="fr-FR" sz="1300" kern="1200" dirty="0">
                          <a:solidFill>
                            <a:schemeClr val="tx1"/>
                          </a:solidFill>
                          <a:latin typeface="+mn-lt"/>
                          <a:ea typeface="+mn-ea"/>
                          <a:cs typeface="+mn-cs"/>
                        </a:rPr>
                        <a:t>Location de meublés de tourisme classés</a:t>
                      </a:r>
                    </a:p>
                  </a:txBody>
                  <a:tcPr marL="81998" marR="81998" marT="40973" marB="40973"/>
                </a:tc>
                <a:tc>
                  <a:txBody>
                    <a:bodyPr/>
                    <a:lstStyle/>
                    <a:p>
                      <a:pPr algn="ctr"/>
                      <a:endParaRPr lang="fr-FR" sz="1300" dirty="0">
                        <a:solidFill>
                          <a:schemeClr val="tx1"/>
                        </a:solidFill>
                      </a:endParaRPr>
                    </a:p>
                    <a:p>
                      <a:pPr algn="ctr"/>
                      <a:r>
                        <a:rPr lang="fr-FR" sz="1300" baseline="0" dirty="0">
                          <a:solidFill>
                            <a:schemeClr val="tx1"/>
                          </a:solidFill>
                        </a:rPr>
                        <a:t>3 %*</a:t>
                      </a:r>
                      <a:endParaRPr lang="fr-FR" sz="1300" dirty="0">
                        <a:solidFill>
                          <a:schemeClr val="tx1"/>
                        </a:solidFill>
                      </a:endParaRPr>
                    </a:p>
                  </a:txBody>
                  <a:tcPr marL="81998" marR="81998" marT="40973" marB="40973"/>
                </a:tc>
                <a:extLst>
                  <a:ext uri="{0D108BD9-81ED-4DB2-BD59-A6C34878D82A}">
                    <a16:rowId xmlns:a16="http://schemas.microsoft.com/office/drawing/2014/main" val="10002"/>
                  </a:ext>
                </a:extLst>
              </a:tr>
            </a:tbl>
          </a:graphicData>
        </a:graphic>
      </p:graphicFrame>
      <p:sp>
        <p:nvSpPr>
          <p:cNvPr id="9" name="Titre 1"/>
          <p:cNvSpPr>
            <a:spLocks noGrp="1"/>
          </p:cNvSpPr>
          <p:nvPr>
            <p:ph type="title"/>
          </p:nvPr>
        </p:nvSpPr>
        <p:spPr>
          <a:xfrm>
            <a:off x="3032782" y="454105"/>
            <a:ext cx="5501618" cy="549274"/>
          </a:xfrm>
        </p:spPr>
        <p:txBody>
          <a:bodyPr>
            <a:normAutofit/>
          </a:bodyPr>
          <a:lstStyle/>
          <a:p>
            <a:r>
              <a:rPr lang="fr-FR" altLang="fr-FR" sz="2800" dirty="0">
                <a:solidFill>
                  <a:srgbClr val="C00000"/>
                </a:solidFill>
              </a:rPr>
              <a:t>L’Acre</a:t>
            </a:r>
            <a:r>
              <a:rPr lang="fr-FR" altLang="fr-FR" sz="2800" b="0" dirty="0">
                <a:solidFill>
                  <a:srgbClr val="C00000"/>
                </a:solidFill>
              </a:rPr>
              <a:t> </a:t>
            </a:r>
          </a:p>
        </p:txBody>
      </p:sp>
      <p:pic>
        <p:nvPicPr>
          <p:cNvPr id="11" name="Picture 14" descr="1374219588">
            <a:extLst>
              <a:ext uri="{FF2B5EF4-FFF2-40B4-BE49-F238E27FC236}">
                <a16:creationId xmlns:a16="http://schemas.microsoft.com/office/drawing/2014/main" id="{EDD99E4A-A284-4B05-8BD9-5C4147488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4960" y="728742"/>
            <a:ext cx="459957" cy="40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4"/>
          <p:cNvSpPr>
            <a:spLocks noGrp="1"/>
          </p:cNvSpPr>
          <p:nvPr>
            <p:ph type="sldNum" sz="quarter" idx="12"/>
          </p:nvPr>
        </p:nvSpPr>
        <p:spPr>
          <a:xfrm>
            <a:off x="8337182" y="6356516"/>
            <a:ext cx="361054" cy="365125"/>
          </a:xfrm>
        </p:spPr>
        <p:txBody>
          <a:bodyPr/>
          <a:lstStyle/>
          <a:p>
            <a:r>
              <a:rPr lang="fr-FR" dirty="0"/>
              <a:t>10</a:t>
            </a:r>
          </a:p>
        </p:txBody>
      </p:sp>
      <p:sp>
        <p:nvSpPr>
          <p:cNvPr id="2" name="ZoneTexte 1">
            <a:extLst>
              <a:ext uri="{FF2B5EF4-FFF2-40B4-BE49-F238E27FC236}">
                <a16:creationId xmlns:a16="http://schemas.microsoft.com/office/drawing/2014/main" id="{38DCB6DF-BCBC-454F-8E46-C57F9A6115E2}"/>
              </a:ext>
            </a:extLst>
          </p:cNvPr>
          <p:cNvSpPr txBox="1"/>
          <p:nvPr/>
        </p:nvSpPr>
        <p:spPr>
          <a:xfrm>
            <a:off x="2529839" y="5488353"/>
            <a:ext cx="4084321" cy="507831"/>
          </a:xfrm>
          <a:prstGeom prst="rect">
            <a:avLst/>
          </a:prstGeom>
          <a:noFill/>
        </p:spPr>
        <p:txBody>
          <a:bodyPr wrap="square" rtlCol="0">
            <a:spAutoFit/>
          </a:bodyPr>
          <a:lstStyle/>
          <a:p>
            <a:r>
              <a:rPr lang="fr-FR" sz="900" dirty="0"/>
              <a:t>* Si cette activité vient en annexe d’une activité de vente, de prestations de service ou profession libérale non réglementée, le taux est de 3 %. Si elle vient en annexe d’une activité relevant de la </a:t>
            </a:r>
            <a:r>
              <a:rPr lang="fr-FR" sz="900" dirty="0" err="1"/>
              <a:t>Cipav</a:t>
            </a:r>
            <a:r>
              <a:rPr lang="fr-FR" sz="900" dirty="0"/>
              <a:t>, le taux est de 3,30%.</a:t>
            </a:r>
          </a:p>
        </p:txBody>
      </p:sp>
      <p:sp>
        <p:nvSpPr>
          <p:cNvPr id="12" name="Rectangle 1">
            <a:extLst>
              <a:ext uri="{FF2B5EF4-FFF2-40B4-BE49-F238E27FC236}">
                <a16:creationId xmlns:a16="http://schemas.microsoft.com/office/drawing/2014/main" id="{35D081F9-8EE3-45E5-8949-E4855F6EBF9F}"/>
              </a:ext>
            </a:extLst>
          </p:cNvPr>
          <p:cNvSpPr>
            <a:spLocks noChangeArrowheads="1"/>
          </p:cNvSpPr>
          <p:nvPr/>
        </p:nvSpPr>
        <p:spPr bwMode="auto">
          <a:xfrm>
            <a:off x="720767" y="1226078"/>
            <a:ext cx="814700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defRPr sz="2000" b="1">
                <a:solidFill>
                  <a:srgbClr val="7F7F7F"/>
                </a:solidFill>
                <a:latin typeface="Verdana" panose="020B0604030504040204" pitchFamily="34" charset="0"/>
              </a:defRPr>
            </a:lvl1pPr>
            <a:lvl2pPr marL="742950" indent="-285750">
              <a:spcBef>
                <a:spcPct val="20000"/>
              </a:spcBef>
              <a:defRPr sz="2000">
                <a:solidFill>
                  <a:srgbClr val="7F7F7F"/>
                </a:solidFill>
                <a:latin typeface="Verdana" panose="020B0604030504040204" pitchFamily="34" charset="0"/>
              </a:defRPr>
            </a:lvl2pPr>
            <a:lvl3pPr marL="1143000" indent="-2286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pPr marL="0" indent="0">
              <a:spcBef>
                <a:spcPts val="0"/>
              </a:spcBef>
            </a:pPr>
            <a:r>
              <a:rPr lang="fr-FR" altLang="fr-FR" sz="1800" dirty="0">
                <a:solidFill>
                  <a:srgbClr val="095BA3"/>
                </a:solidFill>
                <a:latin typeface="+mn-lt"/>
                <a:cs typeface="Arial" panose="020B0604020202020204" pitchFamily="34" charset="0"/>
              </a:rPr>
              <a:t>Bénéfice d’un taux minoré jusqu’à la fin du 3</a:t>
            </a:r>
            <a:r>
              <a:rPr lang="fr-FR" altLang="fr-FR" sz="1800" baseline="30000" dirty="0">
                <a:solidFill>
                  <a:srgbClr val="095BA3"/>
                </a:solidFill>
                <a:latin typeface="+mn-lt"/>
                <a:cs typeface="Arial" panose="020B0604020202020204" pitchFamily="34" charset="0"/>
              </a:rPr>
              <a:t>e</a:t>
            </a:r>
            <a:r>
              <a:rPr lang="fr-FR" altLang="fr-FR" sz="1800" dirty="0">
                <a:solidFill>
                  <a:srgbClr val="095BA3"/>
                </a:solidFill>
                <a:latin typeface="+mn-lt"/>
                <a:cs typeface="Arial" panose="020B0604020202020204" pitchFamily="34" charset="0"/>
              </a:rPr>
              <a:t> trimestre civil suivant la date de début d’activité.</a:t>
            </a:r>
            <a:br>
              <a:rPr lang="fr-FR" altLang="fr-FR" sz="1800" dirty="0">
                <a:solidFill>
                  <a:srgbClr val="095BA3"/>
                </a:solidFill>
                <a:latin typeface="+mn-lt"/>
                <a:cs typeface="Arial" panose="020B0604020202020204" pitchFamily="34" charset="0"/>
              </a:rPr>
            </a:br>
            <a:r>
              <a:rPr lang="fr-FR" altLang="fr-FR" sz="1400" b="0" dirty="0">
                <a:solidFill>
                  <a:srgbClr val="095BA3"/>
                </a:solidFill>
                <a:latin typeface="+mn-lt"/>
                <a:cs typeface="Arial" panose="020B0604020202020204" pitchFamily="34" charset="0"/>
              </a:rPr>
              <a:t>Exemples : </a:t>
            </a:r>
          </a:p>
          <a:p>
            <a:pPr marL="285750" indent="-285750">
              <a:spcBef>
                <a:spcPts val="0"/>
              </a:spcBef>
              <a:buFontTx/>
              <a:buChar char="-"/>
            </a:pPr>
            <a:r>
              <a:rPr lang="fr-FR" altLang="fr-FR" sz="1400" b="0" dirty="0">
                <a:solidFill>
                  <a:srgbClr val="095BA3"/>
                </a:solidFill>
                <a:latin typeface="+mn-lt"/>
                <a:cs typeface="Arial" panose="020B0604020202020204" pitchFamily="34" charset="0"/>
              </a:rPr>
              <a:t>pour une création le 15 octobre 2020 taux réduit appliqué jusqu’au 30 septembre 2021</a:t>
            </a:r>
          </a:p>
          <a:p>
            <a:pPr marL="285750" indent="-285750">
              <a:spcBef>
                <a:spcPts val="0"/>
              </a:spcBef>
              <a:buFontTx/>
              <a:buChar char="-"/>
            </a:pPr>
            <a:r>
              <a:rPr lang="fr-FR" altLang="fr-FR" sz="1400" b="0" dirty="0">
                <a:solidFill>
                  <a:srgbClr val="095BA3"/>
                </a:solidFill>
                <a:cs typeface="Arial" panose="020B0604020202020204" pitchFamily="34" charset="0"/>
              </a:rPr>
              <a:t>pour une création le 5 janvier 2021 taux réduit appliqué jusqu’au 31 décembre 2021</a:t>
            </a:r>
          </a:p>
          <a:p>
            <a:pPr marL="285750" indent="-285750">
              <a:spcBef>
                <a:spcPts val="0"/>
              </a:spcBef>
              <a:buFontTx/>
              <a:buChar char="-"/>
            </a:pPr>
            <a:endParaRPr lang="fr-FR" altLang="fr-FR" sz="1400" b="0" dirty="0">
              <a:solidFill>
                <a:srgbClr val="095BA3"/>
              </a:solidFill>
              <a:latin typeface="+mn-lt"/>
              <a:cs typeface="Arial" panose="020B0604020202020204" pitchFamily="34" charset="0"/>
            </a:endParaRPr>
          </a:p>
          <a:p>
            <a:pPr marL="0" indent="0">
              <a:spcBef>
                <a:spcPts val="0"/>
              </a:spcBef>
            </a:pPr>
            <a:endParaRPr lang="fr-FR" altLang="fr-FR" sz="1800" dirty="0">
              <a:solidFill>
                <a:srgbClr val="095BA3"/>
              </a:solidFill>
              <a:latin typeface="+mn-lt"/>
              <a:cs typeface="Arial" panose="020B0604020202020204" pitchFamily="34" charset="0"/>
            </a:endParaRPr>
          </a:p>
        </p:txBody>
      </p:sp>
    </p:spTree>
    <p:extLst>
      <p:ext uri="{BB962C8B-B14F-4D97-AF65-F5344CB8AC3E}">
        <p14:creationId xmlns:p14="http://schemas.microsoft.com/office/powerpoint/2010/main" val="83925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r>
              <a:rPr lang="fr-FR" dirty="0"/>
              <a:t>11</a:t>
            </a:r>
          </a:p>
        </p:txBody>
      </p:sp>
      <p:sp>
        <p:nvSpPr>
          <p:cNvPr id="6" name="Rectangle 1"/>
          <p:cNvSpPr>
            <a:spLocks noChangeArrowheads="1"/>
          </p:cNvSpPr>
          <p:nvPr/>
        </p:nvSpPr>
        <p:spPr bwMode="auto">
          <a:xfrm>
            <a:off x="240632" y="1360499"/>
            <a:ext cx="821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defRPr sz="2000" b="1">
                <a:solidFill>
                  <a:srgbClr val="7F7F7F"/>
                </a:solidFill>
                <a:latin typeface="Verdana" panose="020B0604030504040204" pitchFamily="34" charset="0"/>
              </a:defRPr>
            </a:lvl1pPr>
            <a:lvl2pPr marL="742950" indent="-285750">
              <a:spcBef>
                <a:spcPct val="20000"/>
              </a:spcBef>
              <a:defRPr sz="2000">
                <a:solidFill>
                  <a:srgbClr val="7F7F7F"/>
                </a:solidFill>
                <a:latin typeface="Verdana" panose="020B0604030504040204" pitchFamily="34" charset="0"/>
              </a:defRPr>
            </a:lvl2pPr>
            <a:lvl3pPr marL="1143000" indent="-228600">
              <a:spcBef>
                <a:spcPct val="20000"/>
              </a:spcBef>
              <a:buClr>
                <a:srgbClr val="009092"/>
              </a:buClr>
              <a:buChar char="•"/>
              <a:defRPr sz="2000">
                <a:solidFill>
                  <a:srgbClr val="7F7F7F"/>
                </a:solidFill>
                <a:latin typeface="Verdana" panose="020B0604030504040204" pitchFamily="34" charset="0"/>
              </a:defRPr>
            </a:lvl3pPr>
            <a:lvl4pPr marL="1200150" indent="-3429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pPr marL="360363" lvl="3" indent="0" eaLnBrk="1" hangingPunct="1">
              <a:buNone/>
            </a:pPr>
            <a:r>
              <a:rPr lang="fr-FR" altLang="fr-FR" sz="1800" dirty="0">
                <a:solidFill>
                  <a:srgbClr val="095BA6"/>
                </a:solidFill>
                <a:latin typeface="+mj-lt"/>
              </a:rPr>
              <a:t>Application d’un %  au chiffre d’affaires en fonction de l’activité</a:t>
            </a:r>
          </a:p>
        </p:txBody>
      </p:sp>
      <p:graphicFrame>
        <p:nvGraphicFramePr>
          <p:cNvPr id="8" name="Tableau 7"/>
          <p:cNvGraphicFramePr>
            <a:graphicFrameLocks noGrp="1"/>
          </p:cNvGraphicFramePr>
          <p:nvPr>
            <p:extLst>
              <p:ext uri="{D42A27DB-BD31-4B8C-83A1-F6EECF244321}">
                <p14:modId xmlns:p14="http://schemas.microsoft.com/office/powerpoint/2010/main" val="777933547"/>
              </p:ext>
            </p:extLst>
          </p:nvPr>
        </p:nvGraphicFramePr>
        <p:xfrm>
          <a:off x="621831" y="1960493"/>
          <a:ext cx="7715351" cy="4016345"/>
        </p:xfrm>
        <a:graphic>
          <a:graphicData uri="http://schemas.openxmlformats.org/drawingml/2006/table">
            <a:tbl>
              <a:tblPr firstRow="1" bandRow="1">
                <a:tableStyleId>{5C22544A-7EE6-4342-B048-85BDC9FD1C3A}</a:tableStyleId>
              </a:tblPr>
              <a:tblGrid>
                <a:gridCol w="2646435">
                  <a:extLst>
                    <a:ext uri="{9D8B030D-6E8A-4147-A177-3AD203B41FA5}">
                      <a16:colId xmlns:a16="http://schemas.microsoft.com/office/drawing/2014/main" val="20000"/>
                    </a:ext>
                  </a:extLst>
                </a:gridCol>
                <a:gridCol w="1580223">
                  <a:extLst>
                    <a:ext uri="{9D8B030D-6E8A-4147-A177-3AD203B41FA5}">
                      <a16:colId xmlns:a16="http://schemas.microsoft.com/office/drawing/2014/main" val="20001"/>
                    </a:ext>
                  </a:extLst>
                </a:gridCol>
                <a:gridCol w="2237922">
                  <a:extLst>
                    <a:ext uri="{9D8B030D-6E8A-4147-A177-3AD203B41FA5}">
                      <a16:colId xmlns:a16="http://schemas.microsoft.com/office/drawing/2014/main" val="20002"/>
                    </a:ext>
                  </a:extLst>
                </a:gridCol>
                <a:gridCol w="1250771">
                  <a:extLst>
                    <a:ext uri="{9D8B030D-6E8A-4147-A177-3AD203B41FA5}">
                      <a16:colId xmlns:a16="http://schemas.microsoft.com/office/drawing/2014/main" val="20003"/>
                    </a:ext>
                  </a:extLst>
                </a:gridCol>
              </a:tblGrid>
              <a:tr h="804110">
                <a:tc>
                  <a:txBody>
                    <a:bodyPr/>
                    <a:lstStyle/>
                    <a:p>
                      <a:pPr algn="ctr"/>
                      <a:endParaRPr lang="fr-FR" sz="1400" b="0" dirty="0">
                        <a:solidFill>
                          <a:schemeClr val="bg1"/>
                        </a:solidFill>
                        <a:latin typeface="+mn-lt"/>
                      </a:endParaRPr>
                    </a:p>
                    <a:p>
                      <a:pPr algn="ctr"/>
                      <a:r>
                        <a:rPr lang="fr-FR" sz="1400" b="0" dirty="0">
                          <a:solidFill>
                            <a:schemeClr val="bg1"/>
                          </a:solidFill>
                          <a:latin typeface="+mn-lt"/>
                        </a:rPr>
                        <a:t>Activité</a:t>
                      </a:r>
                    </a:p>
                    <a:p>
                      <a:pPr algn="ctr"/>
                      <a:endParaRPr lang="fr-FR" sz="1400" b="0" dirty="0">
                        <a:solidFill>
                          <a:schemeClr val="bg1"/>
                        </a:solidFill>
                        <a:latin typeface="+mn-lt"/>
                      </a:endParaRPr>
                    </a:p>
                  </a:txBody>
                  <a:tcPr marL="91443" marR="91443" marT="45705" marB="45705"/>
                </a:tc>
                <a:tc>
                  <a:txBody>
                    <a:bodyPr/>
                    <a:lstStyle/>
                    <a:p>
                      <a:pPr algn="ctr"/>
                      <a:r>
                        <a:rPr lang="fr-FR" sz="1400" b="0" dirty="0">
                          <a:solidFill>
                            <a:schemeClr val="bg1"/>
                          </a:solidFill>
                          <a:latin typeface="+mn-lt"/>
                        </a:rPr>
                        <a:t>Régime </a:t>
                      </a:r>
                    </a:p>
                    <a:p>
                      <a:pPr algn="ctr"/>
                      <a:r>
                        <a:rPr lang="fr-FR" sz="1400" b="0" dirty="0">
                          <a:solidFill>
                            <a:schemeClr val="bg1"/>
                          </a:solidFill>
                          <a:latin typeface="+mn-lt"/>
                        </a:rPr>
                        <a:t>micro-social simplifié</a:t>
                      </a:r>
                    </a:p>
                  </a:txBody>
                  <a:tcPr marL="91443" marR="91443" marT="45705" marB="45705"/>
                </a:tc>
                <a:tc>
                  <a:txBody>
                    <a:bodyPr/>
                    <a:lstStyle/>
                    <a:p>
                      <a:pPr algn="ctr"/>
                      <a:r>
                        <a:rPr lang="fr-FR" sz="1400" b="0" dirty="0">
                          <a:solidFill>
                            <a:schemeClr val="bg1"/>
                          </a:solidFill>
                          <a:latin typeface="+mn-lt"/>
                        </a:rPr>
                        <a:t>Versement libératoire de l’impôt sur le revenu</a:t>
                      </a:r>
                    </a:p>
                  </a:txBody>
                  <a:tcPr marL="91443" marR="91443" marT="45705" marB="45705"/>
                </a:tc>
                <a:tc>
                  <a:txBody>
                    <a:bodyPr/>
                    <a:lstStyle/>
                    <a:p>
                      <a:pPr algn="ctr"/>
                      <a:r>
                        <a:rPr lang="fr-FR" sz="1400" b="0" dirty="0">
                          <a:solidFill>
                            <a:schemeClr val="bg1"/>
                          </a:solidFill>
                          <a:latin typeface="+mn-lt"/>
                        </a:rPr>
                        <a:t>Total</a:t>
                      </a:r>
                    </a:p>
                  </a:txBody>
                  <a:tcPr marL="91443" marR="91443" marT="45705" marB="45705"/>
                </a:tc>
                <a:extLst>
                  <a:ext uri="{0D108BD9-81ED-4DB2-BD59-A6C34878D82A}">
                    <a16:rowId xmlns:a16="http://schemas.microsoft.com/office/drawing/2014/main" val="10000"/>
                  </a:ext>
                </a:extLst>
              </a:tr>
              <a:tr h="535339">
                <a:tc>
                  <a:txBody>
                    <a:bodyPr/>
                    <a:lstStyle/>
                    <a:p>
                      <a:endParaRPr lang="fr-FR" sz="1400" dirty="0">
                        <a:solidFill>
                          <a:schemeClr val="tx1"/>
                        </a:solidFill>
                        <a:latin typeface="+mn-lt"/>
                      </a:endParaRPr>
                    </a:p>
                    <a:p>
                      <a:r>
                        <a:rPr lang="fr-FR" sz="1400" dirty="0">
                          <a:solidFill>
                            <a:schemeClr val="tx1"/>
                          </a:solidFill>
                          <a:latin typeface="+mn-lt"/>
                        </a:rPr>
                        <a:t>Ventes de marchandises (BIC)</a:t>
                      </a:r>
                    </a:p>
                    <a:p>
                      <a:endParaRPr lang="fr-FR" sz="1400" dirty="0">
                        <a:solidFill>
                          <a:schemeClr val="tx1"/>
                        </a:solidFill>
                        <a:latin typeface="+mn-lt"/>
                      </a:endParaRPr>
                    </a:p>
                    <a:p>
                      <a:endParaRPr lang="fr-FR" sz="1400" dirty="0">
                        <a:solidFill>
                          <a:schemeClr val="tx1"/>
                        </a:solidFill>
                        <a:latin typeface="+mn-lt"/>
                      </a:endParaRPr>
                    </a:p>
                  </a:txBody>
                  <a:tcPr marL="91443" marR="91443" marT="45705" marB="45705"/>
                </a:tc>
                <a:tc>
                  <a:txBody>
                    <a:bodyPr/>
                    <a:lstStyle/>
                    <a:p>
                      <a:pPr algn="ctr"/>
                      <a:endParaRPr lang="fr-FR" sz="1400" dirty="0">
                        <a:solidFill>
                          <a:schemeClr val="tx1"/>
                        </a:solidFill>
                        <a:latin typeface="+mn-lt"/>
                      </a:endParaRPr>
                    </a:p>
                    <a:p>
                      <a:pPr algn="ctr"/>
                      <a:r>
                        <a:rPr lang="fr-FR" sz="1400" dirty="0">
                          <a:solidFill>
                            <a:schemeClr val="tx1"/>
                          </a:solidFill>
                          <a:latin typeface="+mn-lt"/>
                        </a:rPr>
                        <a:t>12,8 %</a:t>
                      </a:r>
                    </a:p>
                  </a:txBody>
                  <a:tcPr marL="91443" marR="91443" marT="45705" marB="45705"/>
                </a:tc>
                <a:tc>
                  <a:txBody>
                    <a:bodyPr/>
                    <a:lstStyle/>
                    <a:p>
                      <a:pPr algn="ctr"/>
                      <a:endParaRPr lang="fr-FR" sz="1400" dirty="0">
                        <a:solidFill>
                          <a:schemeClr val="tx1"/>
                        </a:solidFill>
                        <a:latin typeface="+mn-lt"/>
                      </a:endParaRPr>
                    </a:p>
                    <a:p>
                      <a:pPr algn="ctr"/>
                      <a:r>
                        <a:rPr lang="fr-FR" sz="1400" dirty="0">
                          <a:solidFill>
                            <a:schemeClr val="tx1"/>
                          </a:solidFill>
                          <a:latin typeface="+mn-lt"/>
                        </a:rPr>
                        <a:t>1 %</a:t>
                      </a:r>
                    </a:p>
                  </a:txBody>
                  <a:tcPr marL="91443" marR="91443" marT="45705" marB="45705"/>
                </a:tc>
                <a:tc>
                  <a:txBody>
                    <a:bodyPr/>
                    <a:lstStyle/>
                    <a:p>
                      <a:pPr algn="ctr"/>
                      <a:endParaRPr lang="fr-FR" sz="1400" dirty="0">
                        <a:solidFill>
                          <a:srgbClr val="095BA3"/>
                        </a:solidFill>
                        <a:latin typeface="+mn-lt"/>
                      </a:endParaRPr>
                    </a:p>
                    <a:p>
                      <a:pPr algn="ctr"/>
                      <a:r>
                        <a:rPr lang="fr-FR" sz="1400" dirty="0">
                          <a:solidFill>
                            <a:srgbClr val="095BA3"/>
                          </a:solidFill>
                          <a:latin typeface="+mn-lt"/>
                        </a:rPr>
                        <a:t>13,8 %</a:t>
                      </a:r>
                    </a:p>
                  </a:txBody>
                  <a:tcPr marL="91443" marR="91443" marT="45705" marB="45705"/>
                </a:tc>
                <a:extLst>
                  <a:ext uri="{0D108BD9-81ED-4DB2-BD59-A6C34878D82A}">
                    <a16:rowId xmlns:a16="http://schemas.microsoft.com/office/drawing/2014/main" val="10001"/>
                  </a:ext>
                </a:extLst>
              </a:tr>
              <a:tr h="755795">
                <a:tc>
                  <a:txBody>
                    <a:bodyPr/>
                    <a:lstStyle/>
                    <a:p>
                      <a:r>
                        <a:rPr lang="fr-FR" sz="1400" dirty="0">
                          <a:solidFill>
                            <a:schemeClr val="tx1"/>
                          </a:solidFill>
                          <a:latin typeface="+mn-lt"/>
                        </a:rPr>
                        <a:t>Prestations de services commerciales ou artisanales (BIC)</a:t>
                      </a:r>
                    </a:p>
                  </a:txBody>
                  <a:tcPr marL="91443" marR="91443" marT="45705" marB="45705"/>
                </a:tc>
                <a:tc rowSpan="2">
                  <a:txBody>
                    <a:bodyPr/>
                    <a:lstStyle/>
                    <a:p>
                      <a:pPr algn="ctr"/>
                      <a:endParaRPr lang="fr-FR" sz="1400" dirty="0">
                        <a:solidFill>
                          <a:schemeClr val="tx1"/>
                        </a:solidFill>
                        <a:latin typeface="+mn-lt"/>
                      </a:endParaRPr>
                    </a:p>
                    <a:p>
                      <a:pPr algn="ctr"/>
                      <a:endParaRPr lang="fr-FR" sz="1400" dirty="0">
                        <a:solidFill>
                          <a:schemeClr val="tx1"/>
                        </a:solidFill>
                        <a:latin typeface="+mn-lt"/>
                      </a:endParaRPr>
                    </a:p>
                    <a:p>
                      <a:pPr algn="ctr"/>
                      <a:endParaRPr lang="fr-FR" sz="1400" dirty="0">
                        <a:solidFill>
                          <a:schemeClr val="tx1"/>
                        </a:solidFill>
                        <a:latin typeface="+mn-lt"/>
                      </a:endParaRPr>
                    </a:p>
                    <a:p>
                      <a:pPr algn="ctr"/>
                      <a:r>
                        <a:rPr lang="fr-FR" sz="1400" dirty="0">
                          <a:solidFill>
                            <a:schemeClr val="tx1"/>
                          </a:solidFill>
                          <a:latin typeface="+mn-lt"/>
                        </a:rPr>
                        <a:t>22 %</a:t>
                      </a:r>
                    </a:p>
                  </a:txBody>
                  <a:tcPr marL="91443" marR="91443" marT="45705" marB="45705"/>
                </a:tc>
                <a:tc>
                  <a:txBody>
                    <a:bodyPr/>
                    <a:lstStyle/>
                    <a:p>
                      <a:pPr algn="ctr"/>
                      <a:endParaRPr lang="fr-FR" sz="1400" dirty="0">
                        <a:solidFill>
                          <a:schemeClr val="tx1"/>
                        </a:solidFill>
                        <a:latin typeface="+mn-lt"/>
                      </a:endParaRPr>
                    </a:p>
                    <a:p>
                      <a:pPr algn="ctr"/>
                      <a:r>
                        <a:rPr lang="fr-FR" sz="1400" dirty="0">
                          <a:solidFill>
                            <a:schemeClr val="tx1"/>
                          </a:solidFill>
                          <a:latin typeface="+mn-lt"/>
                        </a:rPr>
                        <a:t>1,7</a:t>
                      </a:r>
                      <a:r>
                        <a:rPr lang="fr-FR" sz="1400" baseline="0" dirty="0">
                          <a:solidFill>
                            <a:schemeClr val="tx1"/>
                          </a:solidFill>
                          <a:latin typeface="+mn-lt"/>
                        </a:rPr>
                        <a:t> %</a:t>
                      </a:r>
                      <a:endParaRPr lang="fr-FR" sz="1400" dirty="0">
                        <a:solidFill>
                          <a:schemeClr val="tx1"/>
                        </a:solidFill>
                        <a:latin typeface="+mn-lt"/>
                      </a:endParaRPr>
                    </a:p>
                  </a:txBody>
                  <a:tcPr marL="91443" marR="91443" marT="45705" marB="45705"/>
                </a:tc>
                <a:tc>
                  <a:txBody>
                    <a:bodyPr/>
                    <a:lstStyle/>
                    <a:p>
                      <a:pPr algn="ctr"/>
                      <a:endParaRPr lang="fr-FR" sz="1400" dirty="0">
                        <a:solidFill>
                          <a:srgbClr val="095BA3"/>
                        </a:solidFill>
                        <a:latin typeface="+mn-lt"/>
                      </a:endParaRPr>
                    </a:p>
                    <a:p>
                      <a:pPr algn="ctr"/>
                      <a:r>
                        <a:rPr lang="fr-FR" sz="1400" dirty="0">
                          <a:solidFill>
                            <a:srgbClr val="095BA3"/>
                          </a:solidFill>
                          <a:latin typeface="+mn-lt"/>
                        </a:rPr>
                        <a:t>23,7 %</a:t>
                      </a:r>
                    </a:p>
                  </a:txBody>
                  <a:tcPr marL="91443" marR="91443" marT="45705" marB="45705"/>
                </a:tc>
                <a:extLst>
                  <a:ext uri="{0D108BD9-81ED-4DB2-BD59-A6C34878D82A}">
                    <a16:rowId xmlns:a16="http://schemas.microsoft.com/office/drawing/2014/main" val="10002"/>
                  </a:ext>
                </a:extLst>
              </a:tr>
              <a:tr h="755795">
                <a:tc>
                  <a:txBody>
                    <a:bodyPr/>
                    <a:lstStyle/>
                    <a:p>
                      <a:r>
                        <a:rPr lang="fr-FR" sz="1400" kern="1200" dirty="0">
                          <a:solidFill>
                            <a:schemeClr val="tx1"/>
                          </a:solidFill>
                          <a:latin typeface="+mn-lt"/>
                          <a:ea typeface="+mn-ea"/>
                          <a:cs typeface="+mn-cs"/>
                        </a:rPr>
                        <a:t>Autres prestations de services et professions libérales (BNC)</a:t>
                      </a:r>
                    </a:p>
                  </a:txBody>
                  <a:tcPr marL="91443" marR="91443" marT="45705" marB="45705"/>
                </a:tc>
                <a:tc vMerge="1">
                  <a:txBody>
                    <a:bodyPr/>
                    <a:lstStyle/>
                    <a:p>
                      <a:pPr algn="ctr"/>
                      <a:endParaRPr lang="fr-FR" sz="1400" dirty="0">
                        <a:solidFill>
                          <a:schemeClr val="tx1"/>
                        </a:solidFill>
                        <a:latin typeface="+mn-lt"/>
                      </a:endParaRPr>
                    </a:p>
                  </a:txBody>
                  <a:tcPr marL="91443" marR="91443" marT="45705" marB="45705"/>
                </a:tc>
                <a:tc>
                  <a:txBody>
                    <a:bodyPr/>
                    <a:lstStyle/>
                    <a:p>
                      <a:pPr algn="ctr"/>
                      <a:endParaRPr lang="fr-FR" sz="1400" dirty="0">
                        <a:solidFill>
                          <a:schemeClr val="tx1"/>
                        </a:solidFill>
                        <a:latin typeface="+mn-lt"/>
                      </a:endParaRPr>
                    </a:p>
                    <a:p>
                      <a:pPr algn="ctr"/>
                      <a:r>
                        <a:rPr lang="fr-FR" sz="1400" dirty="0">
                          <a:solidFill>
                            <a:schemeClr val="tx1"/>
                          </a:solidFill>
                          <a:latin typeface="+mn-lt"/>
                        </a:rPr>
                        <a:t>2,2 %</a:t>
                      </a:r>
                    </a:p>
                  </a:txBody>
                  <a:tcPr marL="91443" marR="91443" marT="45705" marB="45705"/>
                </a:tc>
                <a:tc>
                  <a:txBody>
                    <a:bodyPr/>
                    <a:lstStyle/>
                    <a:p>
                      <a:pPr algn="ctr"/>
                      <a:endParaRPr lang="fr-FR" sz="1400" dirty="0">
                        <a:solidFill>
                          <a:srgbClr val="095BA3"/>
                        </a:solidFill>
                        <a:latin typeface="+mn-lt"/>
                      </a:endParaRPr>
                    </a:p>
                    <a:p>
                      <a:pPr algn="ctr"/>
                      <a:r>
                        <a:rPr lang="fr-FR" sz="1400" dirty="0">
                          <a:solidFill>
                            <a:srgbClr val="095BA3"/>
                          </a:solidFill>
                          <a:latin typeface="+mn-lt"/>
                        </a:rPr>
                        <a:t>24,2 %</a:t>
                      </a:r>
                    </a:p>
                  </a:txBody>
                  <a:tcPr marL="91443" marR="91443" marT="45705" marB="45705"/>
                </a:tc>
                <a:extLst>
                  <a:ext uri="{0D108BD9-81ED-4DB2-BD59-A6C34878D82A}">
                    <a16:rowId xmlns:a16="http://schemas.microsoft.com/office/drawing/2014/main" val="10003"/>
                  </a:ext>
                </a:extLst>
              </a:tr>
              <a:tr h="755795">
                <a:tc>
                  <a:txBody>
                    <a:bodyPr/>
                    <a:lstStyle/>
                    <a:p>
                      <a:endParaRPr lang="fr-FR" sz="14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1"/>
                          </a:solidFill>
                          <a:latin typeface="+mn-lt"/>
                          <a:ea typeface="+mn-ea"/>
                          <a:cs typeface="+mn-cs"/>
                        </a:rPr>
                        <a:t>Location de meublés de tourisme classés</a:t>
                      </a:r>
                    </a:p>
                  </a:txBody>
                  <a:tcPr marL="91443" marR="91443" marT="45705" marB="45705"/>
                </a:tc>
                <a:tc>
                  <a:txBody>
                    <a:bodyPr/>
                    <a:lstStyle/>
                    <a:p>
                      <a:pPr algn="ctr"/>
                      <a:endParaRPr lang="fr-FR" sz="1400" dirty="0">
                        <a:solidFill>
                          <a:schemeClr val="tx1"/>
                        </a:solidFill>
                        <a:latin typeface="+mn-lt"/>
                      </a:endParaRPr>
                    </a:p>
                    <a:p>
                      <a:pPr algn="ctr"/>
                      <a:r>
                        <a:rPr lang="fr-FR" sz="1400" dirty="0">
                          <a:solidFill>
                            <a:schemeClr val="tx1"/>
                          </a:solidFill>
                          <a:latin typeface="+mn-lt"/>
                        </a:rPr>
                        <a:t>6 %</a:t>
                      </a:r>
                    </a:p>
                  </a:txBody>
                  <a:tcPr marL="91443" marR="91443" marT="45705" marB="45705"/>
                </a:tc>
                <a:tc>
                  <a:txBody>
                    <a:bodyPr/>
                    <a:lstStyle/>
                    <a:p>
                      <a:pPr algn="ctr"/>
                      <a:endParaRPr lang="fr-FR" sz="1400" dirty="0">
                        <a:solidFill>
                          <a:schemeClr val="tx1"/>
                        </a:solidFill>
                        <a:latin typeface="+mn-lt"/>
                      </a:endParaRPr>
                    </a:p>
                    <a:p>
                      <a:pPr algn="ctr"/>
                      <a:r>
                        <a:rPr lang="fr-FR" sz="1400" dirty="0">
                          <a:solidFill>
                            <a:schemeClr val="tx1"/>
                          </a:solidFill>
                          <a:latin typeface="+mn-lt"/>
                        </a:rPr>
                        <a:t>1 %</a:t>
                      </a:r>
                    </a:p>
                  </a:txBody>
                  <a:tcPr marL="91443" marR="91443" marT="45705" marB="45705"/>
                </a:tc>
                <a:tc>
                  <a:txBody>
                    <a:bodyPr/>
                    <a:lstStyle/>
                    <a:p>
                      <a:pPr algn="ctr"/>
                      <a:endParaRPr lang="fr-FR" sz="1400" dirty="0">
                        <a:solidFill>
                          <a:srgbClr val="095BA3"/>
                        </a:solidFill>
                        <a:latin typeface="+mn-lt"/>
                      </a:endParaRPr>
                    </a:p>
                    <a:p>
                      <a:pPr algn="ctr"/>
                      <a:r>
                        <a:rPr lang="fr-FR" sz="1400" dirty="0">
                          <a:solidFill>
                            <a:srgbClr val="095BA3"/>
                          </a:solidFill>
                          <a:latin typeface="+mn-lt"/>
                        </a:rPr>
                        <a:t>7 %</a:t>
                      </a:r>
                    </a:p>
                  </a:txBody>
                  <a:tcPr marL="91443" marR="91443" marT="45705" marB="45705"/>
                </a:tc>
                <a:extLst>
                  <a:ext uri="{0D108BD9-81ED-4DB2-BD59-A6C34878D82A}">
                    <a16:rowId xmlns:a16="http://schemas.microsoft.com/office/drawing/2014/main" val="1227994234"/>
                  </a:ext>
                </a:extLst>
              </a:tr>
            </a:tbl>
          </a:graphicData>
        </a:graphic>
      </p:graphicFrame>
      <p:sp>
        <p:nvSpPr>
          <p:cNvPr id="9" name="Titre 1"/>
          <p:cNvSpPr>
            <a:spLocks noGrp="1"/>
          </p:cNvSpPr>
          <p:nvPr>
            <p:ph type="title"/>
          </p:nvPr>
        </p:nvSpPr>
        <p:spPr>
          <a:xfrm>
            <a:off x="2576944" y="584575"/>
            <a:ext cx="5760237" cy="549274"/>
          </a:xfrm>
        </p:spPr>
        <p:txBody>
          <a:bodyPr>
            <a:normAutofit fontScale="90000"/>
          </a:bodyPr>
          <a:lstStyle/>
          <a:p>
            <a:r>
              <a:rPr lang="fr-FR" altLang="fr-FR" sz="2800" dirty="0">
                <a:solidFill>
                  <a:srgbClr val="C00000"/>
                </a:solidFill>
              </a:rPr>
              <a:t>Le calcul des cotisations </a:t>
            </a:r>
            <a:br>
              <a:rPr lang="fr-FR" altLang="fr-FR" sz="2800" dirty="0">
                <a:solidFill>
                  <a:srgbClr val="C00000"/>
                </a:solidFill>
              </a:rPr>
            </a:br>
            <a:r>
              <a:rPr lang="fr-FR" altLang="fr-FR" sz="2800" dirty="0">
                <a:solidFill>
                  <a:srgbClr val="C00000"/>
                </a:solidFill>
              </a:rPr>
              <a:t>		et l’impôt sur le revenu</a:t>
            </a:r>
            <a:endParaRPr lang="fr-FR" altLang="fr-FR" sz="2800" b="0" dirty="0">
              <a:solidFill>
                <a:srgbClr val="C00000"/>
              </a:solidFill>
            </a:endParaRPr>
          </a:p>
        </p:txBody>
      </p:sp>
    </p:spTree>
    <p:extLst>
      <p:ext uri="{BB962C8B-B14F-4D97-AF65-F5344CB8AC3E}">
        <p14:creationId xmlns:p14="http://schemas.microsoft.com/office/powerpoint/2010/main" val="361818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12</a:t>
            </a:fld>
            <a:endParaRPr lang="fr-FR" dirty="0"/>
          </a:p>
        </p:txBody>
      </p:sp>
      <p:sp>
        <p:nvSpPr>
          <p:cNvPr id="6" name="Rectangle 5"/>
          <p:cNvSpPr/>
          <p:nvPr/>
        </p:nvSpPr>
        <p:spPr>
          <a:xfrm>
            <a:off x="822481" y="1669800"/>
            <a:ext cx="8321519" cy="4801314"/>
          </a:xfrm>
          <a:prstGeom prst="rect">
            <a:avLst/>
          </a:prstGeom>
        </p:spPr>
        <p:txBody>
          <a:bodyPr wrap="square">
            <a:spAutoFit/>
          </a:bodyPr>
          <a:lstStyle/>
          <a:p>
            <a:pPr>
              <a:buClr>
                <a:srgbClr val="7F7F7F"/>
              </a:buClr>
              <a:defRPr/>
            </a:pPr>
            <a:r>
              <a:rPr lang="fr-FR" altLang="fr-FR" dirty="0">
                <a:cs typeface="Arial" panose="020B0604020202020204" pitchFamily="34" charset="0"/>
              </a:rPr>
              <a:t>Quel que soit le montant du chiffre d’affaires, les </a:t>
            </a:r>
            <a:r>
              <a:rPr lang="fr-FR" altLang="fr-FR" dirty="0">
                <a:solidFill>
                  <a:srgbClr val="095BA3"/>
                </a:solidFill>
                <a:cs typeface="Arial" panose="020B0604020202020204" pitchFamily="34" charset="0"/>
              </a:rPr>
              <a:t>déclarations et les paiements </a:t>
            </a:r>
            <a:r>
              <a:rPr lang="fr-FR" altLang="fr-FR" dirty="0">
                <a:cs typeface="Arial" panose="020B0604020202020204" pitchFamily="34" charset="0"/>
              </a:rPr>
              <a:t>doivent être effectués </a:t>
            </a:r>
            <a:r>
              <a:rPr lang="fr-FR" altLang="fr-FR" dirty="0">
                <a:solidFill>
                  <a:srgbClr val="095BA3"/>
                </a:solidFill>
                <a:cs typeface="Arial" panose="020B0604020202020204" pitchFamily="34" charset="0"/>
              </a:rPr>
              <a:t>en ligne </a:t>
            </a:r>
            <a:r>
              <a:rPr lang="fr-FR" altLang="fr-FR" dirty="0">
                <a:cs typeface="Arial" panose="020B0604020202020204" pitchFamily="34" charset="0"/>
              </a:rPr>
              <a:t>mensuellement ou sur option trimestriellement.</a:t>
            </a:r>
            <a:endParaRPr lang="fr-FR" altLang="fr-FR" dirty="0">
              <a:solidFill>
                <a:srgbClr val="095BA3"/>
              </a:solidFill>
              <a:cs typeface="Arial" panose="020B0604020202020204" pitchFamily="34" charset="0"/>
            </a:endParaRPr>
          </a:p>
          <a:p>
            <a:pPr>
              <a:buClr>
                <a:srgbClr val="7F7F7F"/>
              </a:buClr>
              <a:defRPr/>
            </a:pPr>
            <a:endParaRPr lang="fr-FR" altLang="fr-FR" dirty="0">
              <a:solidFill>
                <a:srgbClr val="FF0000"/>
              </a:solidFill>
              <a:cs typeface="Arial" panose="020B0604020202020204" pitchFamily="34" charset="0"/>
            </a:endParaRPr>
          </a:p>
          <a:p>
            <a:pPr>
              <a:buClr>
                <a:srgbClr val="7F7F7F"/>
              </a:buClr>
              <a:defRPr/>
            </a:pPr>
            <a:r>
              <a:rPr lang="fr-FR" altLang="fr-FR" dirty="0">
                <a:solidFill>
                  <a:srgbClr val="095BA3"/>
                </a:solidFill>
                <a:cs typeface="Arial" panose="020B0604020202020204" pitchFamily="34" charset="0"/>
              </a:rPr>
              <a:t>Déclaration du chiffre d’affaires (y compris s’il est à zéro). </a:t>
            </a:r>
            <a:r>
              <a:rPr lang="fr-FR" altLang="fr-FR" dirty="0">
                <a:cs typeface="Arial" panose="020B0604020202020204" pitchFamily="34" charset="0"/>
              </a:rPr>
              <a:t>Premières déclarations attendues après 90 jours plus le mois en cours pour une option mensuelle. Ex : création en octobre, déclarations des 4 premiers mois en février, puis chaque mois. </a:t>
            </a:r>
          </a:p>
          <a:p>
            <a:pPr>
              <a:buClr>
                <a:srgbClr val="7F7F7F"/>
              </a:buClr>
              <a:defRPr/>
            </a:pPr>
            <a:r>
              <a:rPr lang="fr-FR" altLang="fr-FR" dirty="0">
                <a:cs typeface="Arial" panose="020B0604020202020204" pitchFamily="34" charset="0"/>
              </a:rPr>
              <a:t>Pour info, Pôle emploi vous transmet des déclarations sur l’honneur pour ces premiers mois.</a:t>
            </a:r>
          </a:p>
          <a:p>
            <a:pPr>
              <a:buClr>
                <a:srgbClr val="7F7F7F"/>
              </a:buClr>
              <a:defRPr/>
            </a:pPr>
            <a:endParaRPr lang="fr-FR" altLang="fr-FR" dirty="0">
              <a:solidFill>
                <a:srgbClr val="095BA3"/>
              </a:solidFill>
              <a:cs typeface="Arial" panose="020B0604020202020204" pitchFamily="34" charset="0"/>
            </a:endParaRPr>
          </a:p>
          <a:p>
            <a:pPr>
              <a:buClr>
                <a:srgbClr val="7F7F7F"/>
              </a:buClr>
              <a:defRPr/>
            </a:pPr>
            <a:endParaRPr lang="fr-FR" altLang="fr-FR" dirty="0">
              <a:solidFill>
                <a:srgbClr val="095BA3"/>
              </a:solidFill>
              <a:cs typeface="Arial" panose="020B0604020202020204" pitchFamily="34" charset="0"/>
            </a:endParaRPr>
          </a:p>
          <a:p>
            <a:pPr>
              <a:buClr>
                <a:srgbClr val="7F7F7F"/>
              </a:buClr>
              <a:defRPr/>
            </a:pPr>
            <a:r>
              <a:rPr lang="fr-FR" altLang="fr-FR" dirty="0">
                <a:solidFill>
                  <a:srgbClr val="095BA3"/>
                </a:solidFill>
                <a:cs typeface="Arial" panose="020B0604020202020204" pitchFamily="34" charset="0"/>
              </a:rPr>
              <a:t>Paiement des  charges sociales et éventuellement l’impôt sur le revenu e</a:t>
            </a:r>
            <a:r>
              <a:rPr lang="fr-FR" altLang="fr-FR" dirty="0">
                <a:latin typeface="+mj-lt"/>
                <a:cs typeface="Arial" panose="020B0604020202020204" pitchFamily="34" charset="0"/>
              </a:rPr>
              <a:t>n effectuant ces formalités gratuitement </a:t>
            </a:r>
            <a:r>
              <a:rPr lang="fr-FR" altLang="fr-FR" dirty="0">
                <a:cs typeface="Arial" panose="020B0604020202020204" pitchFamily="34" charset="0"/>
              </a:rPr>
              <a:t>avec un calcul automatique des charges :</a:t>
            </a:r>
          </a:p>
          <a:p>
            <a:pPr marL="176213" indent="-176213">
              <a:buClr>
                <a:srgbClr val="7F7F7F"/>
              </a:buClr>
              <a:defRPr/>
            </a:pPr>
            <a:r>
              <a:rPr lang="fr-FR" altLang="fr-FR" dirty="0">
                <a:latin typeface="+mj-lt"/>
                <a:cs typeface="Arial" panose="020B0604020202020204" pitchFamily="34" charset="0"/>
              </a:rPr>
              <a:t>		- sur le site   </a:t>
            </a:r>
            <a:r>
              <a:rPr lang="fr-FR" altLang="fr-FR" dirty="0">
                <a:latin typeface="+mj-lt"/>
                <a:cs typeface="Arial" panose="020B0604020202020204" pitchFamily="34" charset="0"/>
                <a:hlinkClick r:id="rId2"/>
              </a:rPr>
              <a:t>https://www.autoentrepreneur.urssaf.fr</a:t>
            </a:r>
            <a:endParaRPr lang="fr-FR" altLang="fr-FR" dirty="0">
              <a:latin typeface="+mj-lt"/>
              <a:cs typeface="Arial" panose="020B0604020202020204" pitchFamily="34" charset="0"/>
            </a:endParaRPr>
          </a:p>
          <a:p>
            <a:pPr marL="176213" indent="-176213">
              <a:buClr>
                <a:srgbClr val="7F7F7F"/>
              </a:buClr>
              <a:defRPr/>
            </a:pPr>
            <a:r>
              <a:rPr lang="fr-FR" altLang="fr-FR" dirty="0">
                <a:latin typeface="+mj-lt"/>
                <a:cs typeface="Arial" panose="020B0604020202020204" pitchFamily="34" charset="0"/>
              </a:rPr>
              <a:t>		- sur l'appli mobile </a:t>
            </a:r>
            <a:r>
              <a:rPr lang="fr-FR" altLang="fr-FR" dirty="0" err="1">
                <a:solidFill>
                  <a:srgbClr val="0070C0"/>
                </a:solidFill>
                <a:latin typeface="+mj-lt"/>
                <a:cs typeface="Arial" panose="020B0604020202020204" pitchFamily="34" charset="0"/>
              </a:rPr>
              <a:t>AutoEntrepreneur</a:t>
            </a:r>
            <a:r>
              <a:rPr lang="fr-FR" altLang="fr-FR" dirty="0">
                <a:solidFill>
                  <a:srgbClr val="0070C0"/>
                </a:solidFill>
                <a:latin typeface="+mj-lt"/>
                <a:cs typeface="Arial" panose="020B0604020202020204" pitchFamily="34" charset="0"/>
              </a:rPr>
              <a:t> Urssaf </a:t>
            </a:r>
            <a:r>
              <a:rPr lang="fr-FR" altLang="fr-FR" dirty="0">
                <a:latin typeface="+mj-lt"/>
                <a:cs typeface="Arial" panose="020B0604020202020204" pitchFamily="34" charset="0"/>
              </a:rPr>
              <a:t>téléchargeable sur l'App Store ou Play Store.</a:t>
            </a:r>
          </a:p>
          <a:p>
            <a:pPr marL="176213" indent="-176213">
              <a:buClr>
                <a:srgbClr val="7F7F7F"/>
              </a:buClr>
              <a:defRPr/>
            </a:pPr>
            <a:r>
              <a:rPr lang="fr-FR" altLang="fr-FR" dirty="0">
                <a:latin typeface="+mj-lt"/>
                <a:cs typeface="Arial" panose="020B0604020202020204" pitchFamily="34" charset="0"/>
              </a:rPr>
              <a:t> </a:t>
            </a:r>
            <a:endParaRPr lang="fr-FR" altLang="fr-FR" b="1" dirty="0">
              <a:latin typeface="+mj-lt"/>
              <a:cs typeface="Arial" panose="020B0604020202020204" pitchFamily="34" charset="0"/>
            </a:endParaRPr>
          </a:p>
        </p:txBody>
      </p:sp>
      <p:sp>
        <p:nvSpPr>
          <p:cNvPr id="9" name="Titre 1"/>
          <p:cNvSpPr>
            <a:spLocks noGrp="1"/>
          </p:cNvSpPr>
          <p:nvPr>
            <p:ph type="title"/>
          </p:nvPr>
        </p:nvSpPr>
        <p:spPr>
          <a:xfrm>
            <a:off x="2835564" y="584575"/>
            <a:ext cx="5501618" cy="549274"/>
          </a:xfrm>
        </p:spPr>
        <p:txBody>
          <a:bodyPr>
            <a:normAutofit fontScale="90000"/>
          </a:bodyPr>
          <a:lstStyle/>
          <a:p>
            <a:r>
              <a:rPr lang="fr-FR" altLang="fr-FR" sz="2800" dirty="0">
                <a:solidFill>
                  <a:srgbClr val="C00000"/>
                </a:solidFill>
              </a:rPr>
              <a:t>Les modalités de déclaration et de paiement</a:t>
            </a:r>
            <a:endParaRPr lang="fr-FR" altLang="fr-FR" sz="2800" b="0" dirty="0">
              <a:solidFill>
                <a:srgbClr val="C00000"/>
              </a:solidFill>
            </a:endParaRPr>
          </a:p>
        </p:txBody>
      </p:sp>
    </p:spTree>
    <p:extLst>
      <p:ext uri="{BB962C8B-B14F-4D97-AF65-F5344CB8AC3E}">
        <p14:creationId xmlns:p14="http://schemas.microsoft.com/office/powerpoint/2010/main" val="327851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4380" y="1311084"/>
            <a:ext cx="7877178" cy="4610493"/>
          </a:xfrm>
          <a:prstGeom prst="rect">
            <a:avLst/>
          </a:prstGeom>
          <a:noFill/>
        </p:spPr>
        <p:txBody>
          <a:bodyPr wrap="square">
            <a:spAutoFit/>
          </a:bodyPr>
          <a:lstStyle/>
          <a:p>
            <a:r>
              <a:rPr lang="fr-FR" sz="1600" b="1" dirty="0">
                <a:solidFill>
                  <a:srgbClr val="0070C0"/>
                </a:solidFill>
              </a:rPr>
              <a:t>Les travailleurs indépendants </a:t>
            </a:r>
            <a:r>
              <a:rPr lang="fr-FR" sz="1600" dirty="0">
                <a:cs typeface="Arial" panose="020B0604020202020204" pitchFamily="34" charset="0"/>
              </a:rPr>
              <a:t>(artisans, commerçants, professions libérales non réglementées) </a:t>
            </a:r>
            <a:r>
              <a:rPr lang="fr-FR" sz="1600" dirty="0">
                <a:solidFill>
                  <a:srgbClr val="095BA3"/>
                </a:solidFill>
                <a:cs typeface="Arial" panose="020B0604020202020204" pitchFamily="34" charset="0"/>
              </a:rPr>
              <a:t>et</a:t>
            </a:r>
            <a:r>
              <a:rPr lang="fr-FR" sz="1600" b="1" dirty="0">
                <a:solidFill>
                  <a:srgbClr val="0070C0"/>
                </a:solidFill>
              </a:rPr>
              <a:t> les professions libérales relevant de la </a:t>
            </a:r>
            <a:r>
              <a:rPr lang="fr-FR" sz="1600" b="1" dirty="0" err="1">
                <a:solidFill>
                  <a:srgbClr val="0070C0"/>
                </a:solidFill>
              </a:rPr>
              <a:t>Cipav</a:t>
            </a:r>
            <a:r>
              <a:rPr lang="fr-FR" sz="1600" b="1" dirty="0">
                <a:solidFill>
                  <a:srgbClr val="0070C0"/>
                </a:solidFill>
              </a:rPr>
              <a:t>, </a:t>
            </a:r>
            <a:r>
              <a:rPr lang="fr-FR" sz="1600" dirty="0"/>
              <a:t>relèvent directement de la Caisse primaire d’assurance maladie (</a:t>
            </a:r>
            <a:r>
              <a:rPr lang="fr-FR" sz="1600" b="1" dirty="0">
                <a:solidFill>
                  <a:schemeClr val="accent1">
                    <a:lumMod val="75000"/>
                  </a:schemeClr>
                </a:solidFill>
              </a:rPr>
              <a:t>CPAM</a:t>
            </a:r>
            <a:r>
              <a:rPr lang="fr-FR" sz="1600" dirty="0"/>
              <a:t>) de leur lieu de résidence. </a:t>
            </a:r>
          </a:p>
          <a:p>
            <a:endParaRPr lang="fr-FR" sz="1600" u="sng" dirty="0">
              <a:solidFill>
                <a:srgbClr val="0070C0"/>
              </a:solidFill>
            </a:endParaRPr>
          </a:p>
          <a:p>
            <a:r>
              <a:rPr lang="fr-FR" sz="1600" b="1" dirty="0">
                <a:solidFill>
                  <a:srgbClr val="0070C0"/>
                </a:solidFill>
              </a:rPr>
              <a:t>La CPAM prend en charge l’ensemble des prestations</a:t>
            </a:r>
            <a:r>
              <a:rPr lang="fr-FR" sz="1600" b="1" dirty="0"/>
              <a:t> </a:t>
            </a:r>
            <a:r>
              <a:rPr lang="fr-FR" sz="1600" dirty="0"/>
              <a:t>: </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r>
              <a:rPr lang="fr-FR" sz="1600" dirty="0"/>
              <a:t>Les travailleurs indépendants et professionnels libéraux peuvent bénéficier des mêmes services en ligne que les salariés en ouvrant leur compte personnel  sur </a:t>
            </a:r>
            <a:r>
              <a:rPr lang="fr-FR" sz="1600" dirty="0">
                <a:hlinkClick r:id="rId2"/>
              </a:rPr>
              <a:t>ameli.fr</a:t>
            </a:r>
            <a:r>
              <a:rPr lang="fr-FR" sz="1600" dirty="0"/>
              <a:t>.</a:t>
            </a:r>
          </a:p>
          <a:p>
            <a:pPr eaLnBrk="1" hangingPunct="1">
              <a:spcBef>
                <a:spcPct val="20000"/>
              </a:spcBef>
              <a:buClr>
                <a:srgbClr val="095BA3"/>
              </a:buClr>
              <a:defRPr/>
            </a:pPr>
            <a:endParaRPr lang="fr-FR" altLang="fr-FR" dirty="0">
              <a:solidFill>
                <a:srgbClr val="095BA3"/>
              </a:solidFill>
              <a:latin typeface="+mj-lt"/>
            </a:endParaRPr>
          </a:p>
        </p:txBody>
      </p:sp>
      <p:sp>
        <p:nvSpPr>
          <p:cNvPr id="8" name="Titre 1"/>
          <p:cNvSpPr>
            <a:spLocks noGrp="1"/>
          </p:cNvSpPr>
          <p:nvPr>
            <p:ph type="title"/>
          </p:nvPr>
        </p:nvSpPr>
        <p:spPr>
          <a:xfrm>
            <a:off x="2688335" y="639764"/>
            <a:ext cx="5590995" cy="549274"/>
          </a:xfrm>
        </p:spPr>
        <p:txBody>
          <a:bodyPr>
            <a:normAutofit/>
          </a:bodyPr>
          <a:lstStyle/>
          <a:p>
            <a:r>
              <a:rPr lang="fr-FR" altLang="fr-FR" sz="2800" dirty="0">
                <a:solidFill>
                  <a:srgbClr val="C00000"/>
                </a:solidFill>
              </a:rPr>
              <a:t>L’assurance maladie</a:t>
            </a:r>
          </a:p>
        </p:txBody>
      </p:sp>
      <p:graphicFrame>
        <p:nvGraphicFramePr>
          <p:cNvPr id="10" name="Tableau 9"/>
          <p:cNvGraphicFramePr>
            <a:graphicFrameLocks noGrp="1"/>
          </p:cNvGraphicFramePr>
          <p:nvPr>
            <p:extLst>
              <p:ext uri="{D42A27DB-BD31-4B8C-83A1-F6EECF244321}">
                <p14:modId xmlns:p14="http://schemas.microsoft.com/office/powerpoint/2010/main" val="2422100817"/>
              </p:ext>
            </p:extLst>
          </p:nvPr>
        </p:nvGraphicFramePr>
        <p:xfrm>
          <a:off x="828675" y="2886493"/>
          <a:ext cx="6831530" cy="1633653"/>
        </p:xfrm>
        <a:graphic>
          <a:graphicData uri="http://schemas.openxmlformats.org/drawingml/2006/table">
            <a:tbl>
              <a:tblPr firstRow="1" bandRow="1">
                <a:tableStyleId>{5C22544A-7EE6-4342-B048-85BDC9FD1C3A}</a:tableStyleId>
              </a:tblPr>
              <a:tblGrid>
                <a:gridCol w="6831530">
                  <a:extLst>
                    <a:ext uri="{9D8B030D-6E8A-4147-A177-3AD203B41FA5}">
                      <a16:colId xmlns:a16="http://schemas.microsoft.com/office/drawing/2014/main" val="20001"/>
                    </a:ext>
                  </a:extLst>
                </a:gridCol>
              </a:tblGrid>
              <a:tr h="444933">
                <a:tc>
                  <a:txBody>
                    <a:bodyPr/>
                    <a:lstStyle/>
                    <a:p>
                      <a:pPr algn="ctr"/>
                      <a:r>
                        <a:rPr lang="fr-FR" dirty="0">
                          <a:solidFill>
                            <a:schemeClr val="bg1"/>
                          </a:solidFill>
                        </a:rPr>
                        <a:t> La </a:t>
                      </a:r>
                      <a:r>
                        <a:rPr lang="fr-FR" sz="2000" b="1" dirty="0">
                          <a:solidFill>
                            <a:schemeClr val="bg1"/>
                          </a:solidFill>
                        </a:rPr>
                        <a:t>CPAM</a:t>
                      </a:r>
                      <a:r>
                        <a:rPr lang="fr-FR" sz="2000" b="1" baseline="0" dirty="0">
                          <a:solidFill>
                            <a:schemeClr val="bg1"/>
                          </a:solidFill>
                        </a:rPr>
                        <a:t> </a:t>
                      </a:r>
                      <a:r>
                        <a:rPr lang="fr-FR" dirty="0">
                          <a:solidFill>
                            <a:schemeClr val="bg1"/>
                          </a:solidFill>
                        </a:rPr>
                        <a:t>comme interlocuteur</a:t>
                      </a:r>
                      <a:r>
                        <a:rPr lang="fr-FR" baseline="0" dirty="0">
                          <a:solidFill>
                            <a:schemeClr val="bg1"/>
                          </a:solidFill>
                        </a:rPr>
                        <a:t> unique</a:t>
                      </a:r>
                      <a:endParaRPr lang="fr-FR" u="sng" dirty="0">
                        <a:solidFill>
                          <a:schemeClr val="bg1"/>
                        </a:solidFill>
                      </a:endParaRPr>
                    </a:p>
                  </a:txBody>
                  <a:tcPr/>
                </a:tc>
                <a:extLst>
                  <a:ext uri="{0D108BD9-81ED-4DB2-BD59-A6C34878D82A}">
                    <a16:rowId xmlns:a16="http://schemas.microsoft.com/office/drawing/2014/main" val="10000"/>
                  </a:ext>
                </a:extLst>
              </a:tr>
              <a:tr h="441960">
                <a:tc>
                  <a:txBody>
                    <a:bodyPr/>
                    <a:lstStyle/>
                    <a:p>
                      <a:pPr algn="ctr"/>
                      <a:r>
                        <a:rPr lang="fr-FR" sz="1800" dirty="0">
                          <a:solidFill>
                            <a:schemeClr val="accent1">
                              <a:lumMod val="75000"/>
                            </a:schemeClr>
                          </a:solidFill>
                        </a:rPr>
                        <a:t>Remboursements / Prestations</a:t>
                      </a:r>
                      <a:r>
                        <a:rPr lang="fr-FR" sz="1800" baseline="0" dirty="0">
                          <a:solidFill>
                            <a:schemeClr val="accent1">
                              <a:lumMod val="75000"/>
                            </a:schemeClr>
                          </a:solidFill>
                        </a:rPr>
                        <a:t> m</a:t>
                      </a:r>
                      <a:r>
                        <a:rPr lang="fr-FR" sz="1800" dirty="0">
                          <a:solidFill>
                            <a:schemeClr val="accent1">
                              <a:lumMod val="75000"/>
                            </a:schemeClr>
                          </a:solidFill>
                        </a:rPr>
                        <a:t>aternité-paternité / IJ* /CMU /  Ouverture des droits à la Complémentaire santé solidaire (remplace CMU-C et ACS) / </a:t>
                      </a:r>
                    </a:p>
                    <a:p>
                      <a:pPr algn="ctr"/>
                      <a:r>
                        <a:rPr lang="fr-FR" sz="1800" dirty="0">
                          <a:solidFill>
                            <a:schemeClr val="accent1">
                              <a:lumMod val="75000"/>
                            </a:schemeClr>
                          </a:solidFill>
                        </a:rPr>
                        <a:t>Invalidité</a:t>
                      </a:r>
                      <a:r>
                        <a:rPr lang="fr-FR" sz="1800" kern="1200" dirty="0">
                          <a:solidFill>
                            <a:schemeClr val="accent1">
                              <a:lumMod val="75000"/>
                            </a:schemeClr>
                          </a:solidFill>
                          <a:latin typeface="+mn-lt"/>
                          <a:ea typeface="+mn-ea"/>
                          <a:cs typeface="+mn-cs"/>
                        </a:rPr>
                        <a:t>**</a:t>
                      </a:r>
                      <a:r>
                        <a:rPr lang="fr-FR" sz="1800" dirty="0">
                          <a:solidFill>
                            <a:srgbClr val="00B050"/>
                          </a:solidFill>
                        </a:rPr>
                        <a:t> </a:t>
                      </a:r>
                      <a:r>
                        <a:rPr lang="fr-FR" sz="1800" dirty="0">
                          <a:solidFill>
                            <a:schemeClr val="accent1">
                              <a:lumMod val="75000"/>
                            </a:schemeClr>
                          </a:solidFill>
                        </a:rPr>
                        <a:t>/ Décès</a:t>
                      </a:r>
                      <a:r>
                        <a:rPr lang="fr-FR" sz="1800" kern="1200" dirty="0">
                          <a:solidFill>
                            <a:schemeClr val="accent1">
                              <a:lumMod val="75000"/>
                            </a:schemeClr>
                          </a:solidFill>
                          <a:latin typeface="+mn-lt"/>
                          <a:ea typeface="+mn-ea"/>
                          <a:cs typeface="+mn-cs"/>
                        </a:rPr>
                        <a:t>**</a:t>
                      </a:r>
                      <a:r>
                        <a:rPr lang="fr-FR" sz="1800" dirty="0">
                          <a:solidFill>
                            <a:schemeClr val="accent1">
                              <a:lumMod val="75000"/>
                            </a:schemeClr>
                          </a:solidFill>
                        </a:rPr>
                        <a:t> / Prévention / Action</a:t>
                      </a:r>
                      <a:r>
                        <a:rPr lang="fr-FR" sz="1800" baseline="0" dirty="0">
                          <a:solidFill>
                            <a:schemeClr val="accent1">
                              <a:lumMod val="75000"/>
                            </a:schemeClr>
                          </a:solidFill>
                        </a:rPr>
                        <a:t> sociale </a:t>
                      </a:r>
                      <a:endParaRPr lang="fr-FR" sz="1800" dirty="0">
                        <a:solidFill>
                          <a:schemeClr val="accent1">
                            <a:lumMod val="75000"/>
                          </a:schemeClr>
                        </a:solidFill>
                      </a:endParaRPr>
                    </a:p>
                  </a:txBody>
                  <a:tcPr/>
                </a:tc>
                <a:extLst>
                  <a:ext uri="{0D108BD9-81ED-4DB2-BD59-A6C34878D82A}">
                    <a16:rowId xmlns:a16="http://schemas.microsoft.com/office/drawing/2014/main" val="10001"/>
                  </a:ext>
                </a:extLst>
              </a:tr>
            </a:tbl>
          </a:graphicData>
        </a:graphic>
      </p:graphicFrame>
      <p:sp>
        <p:nvSpPr>
          <p:cNvPr id="9" name="Espace réservé du numéro de diapositive 4"/>
          <p:cNvSpPr txBox="1">
            <a:spLocks/>
          </p:cNvSpPr>
          <p:nvPr/>
        </p:nvSpPr>
        <p:spPr>
          <a:xfrm>
            <a:off x="8481059" y="6308721"/>
            <a:ext cx="376613" cy="32622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a:solidFill>
                  <a:srgbClr val="C00000"/>
                </a:solidFill>
              </a:rPr>
              <a:t>13</a:t>
            </a:r>
          </a:p>
        </p:txBody>
      </p:sp>
      <p:sp>
        <p:nvSpPr>
          <p:cNvPr id="7" name="Rectangle 6">
            <a:extLst>
              <a:ext uri="{FF2B5EF4-FFF2-40B4-BE49-F238E27FC236}">
                <a16:creationId xmlns:a16="http://schemas.microsoft.com/office/drawing/2014/main" id="{F0DB9236-855C-4035-809F-30F128EF4C46}"/>
              </a:ext>
            </a:extLst>
          </p:cNvPr>
          <p:cNvSpPr/>
          <p:nvPr/>
        </p:nvSpPr>
        <p:spPr>
          <a:xfrm>
            <a:off x="1486584" y="5730685"/>
            <a:ext cx="6831530" cy="498598"/>
          </a:xfrm>
          <a:prstGeom prst="rect">
            <a:avLst/>
          </a:prstGeom>
          <a:noFill/>
        </p:spPr>
        <p:txBody>
          <a:bodyPr wrap="square">
            <a:spAutoFit/>
          </a:bodyPr>
          <a:lstStyle/>
          <a:p>
            <a:r>
              <a:rPr lang="fr-FR" sz="1200" dirty="0"/>
              <a:t>* Excepté pour les professions libérales réglementées</a:t>
            </a:r>
          </a:p>
          <a:p>
            <a:pPr>
              <a:spcBef>
                <a:spcPct val="20000"/>
              </a:spcBef>
              <a:buClr>
                <a:srgbClr val="095BA3"/>
              </a:buClr>
              <a:defRPr/>
            </a:pPr>
            <a:r>
              <a:rPr lang="fr-FR" altLang="fr-FR" sz="1200" dirty="0"/>
              <a:t>** l’invalidité-décès est gérée par la caisse de retraite pour les  </a:t>
            </a:r>
            <a:r>
              <a:rPr lang="fr-FR" sz="1200" dirty="0"/>
              <a:t>professions libérales réglementées</a:t>
            </a:r>
            <a:endParaRPr lang="fr-FR" altLang="fr-FR" sz="1200" dirty="0"/>
          </a:p>
        </p:txBody>
      </p:sp>
    </p:spTree>
    <p:extLst>
      <p:ext uri="{BB962C8B-B14F-4D97-AF65-F5344CB8AC3E}">
        <p14:creationId xmlns:p14="http://schemas.microsoft.com/office/powerpoint/2010/main" val="252990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2688335" y="639764"/>
            <a:ext cx="5590995" cy="549274"/>
          </a:xfrm>
        </p:spPr>
        <p:txBody>
          <a:bodyPr>
            <a:normAutofit/>
          </a:bodyPr>
          <a:lstStyle/>
          <a:p>
            <a:r>
              <a:rPr lang="fr-FR" altLang="fr-FR" sz="2800" dirty="0">
                <a:solidFill>
                  <a:srgbClr val="C00000"/>
                </a:solidFill>
              </a:rPr>
              <a:t>L’assurance maladie</a:t>
            </a:r>
          </a:p>
        </p:txBody>
      </p:sp>
      <p:sp>
        <p:nvSpPr>
          <p:cNvPr id="9" name="Espace réservé du numéro de diapositive 4"/>
          <p:cNvSpPr txBox="1">
            <a:spLocks/>
          </p:cNvSpPr>
          <p:nvPr/>
        </p:nvSpPr>
        <p:spPr>
          <a:xfrm>
            <a:off x="8481059" y="6308721"/>
            <a:ext cx="376613" cy="32622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b="1" dirty="0">
                <a:solidFill>
                  <a:srgbClr val="C00000"/>
                </a:solidFill>
              </a:rPr>
              <a:t>14</a:t>
            </a:r>
          </a:p>
        </p:txBody>
      </p:sp>
      <p:graphicFrame>
        <p:nvGraphicFramePr>
          <p:cNvPr id="11" name="Espace réservé du contenu 3">
            <a:extLst>
              <a:ext uri="{FF2B5EF4-FFF2-40B4-BE49-F238E27FC236}">
                <a16:creationId xmlns:a16="http://schemas.microsoft.com/office/drawing/2014/main" id="{BBA89DA7-9EDD-462D-9615-FF28F42C5BD3}"/>
              </a:ext>
            </a:extLst>
          </p:cNvPr>
          <p:cNvGraphicFramePr>
            <a:graphicFrameLocks/>
          </p:cNvGraphicFramePr>
          <p:nvPr>
            <p:extLst>
              <p:ext uri="{D42A27DB-BD31-4B8C-83A1-F6EECF244321}">
                <p14:modId xmlns:p14="http://schemas.microsoft.com/office/powerpoint/2010/main" val="2074528691"/>
              </p:ext>
            </p:extLst>
          </p:nvPr>
        </p:nvGraphicFramePr>
        <p:xfrm>
          <a:off x="779299" y="1864481"/>
          <a:ext cx="7336276" cy="3803520"/>
        </p:xfrm>
        <a:graphic>
          <a:graphicData uri="http://schemas.openxmlformats.org/drawingml/2006/table">
            <a:tbl>
              <a:tblPr firstRow="1" bandRow="1">
                <a:tableStyleId>{5C22544A-7EE6-4342-B048-85BDC9FD1C3A}</a:tableStyleId>
              </a:tblPr>
              <a:tblGrid>
                <a:gridCol w="2134321">
                  <a:extLst>
                    <a:ext uri="{9D8B030D-6E8A-4147-A177-3AD203B41FA5}">
                      <a16:colId xmlns:a16="http://schemas.microsoft.com/office/drawing/2014/main" val="20000"/>
                    </a:ext>
                  </a:extLst>
                </a:gridCol>
                <a:gridCol w="5201955">
                  <a:extLst>
                    <a:ext uri="{9D8B030D-6E8A-4147-A177-3AD203B41FA5}">
                      <a16:colId xmlns:a16="http://schemas.microsoft.com/office/drawing/2014/main" val="20001"/>
                    </a:ext>
                  </a:extLst>
                </a:gridCol>
              </a:tblGrid>
              <a:tr h="72766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1" i="0" u="none" strike="noStrike" kern="1200" cap="none" normalizeH="0" baseline="0" dirty="0">
                          <a:ln>
                            <a:noFill/>
                          </a:ln>
                          <a:solidFill>
                            <a:srgbClr val="095BA3"/>
                          </a:solidFill>
                          <a:effectLst/>
                          <a:latin typeface="+mn-lt"/>
                          <a:ea typeface="+mn-ea"/>
                          <a:cs typeface="Arial" panose="020B0604020202020204" pitchFamily="34" charset="0"/>
                        </a:rPr>
                        <a:t>Prestations en nature </a:t>
                      </a: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(consultations, médicaments, hospitalisations…)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sz="1100" b="0" u="none" kern="1200" dirty="0">
                        <a:solidFill>
                          <a:srgbClr val="095BA3"/>
                        </a:solidFill>
                        <a:latin typeface="+mn-lt"/>
                        <a:ea typeface="+mn-ea"/>
                        <a:cs typeface="+mn-cs"/>
                      </a:endParaRPr>
                    </a:p>
                    <a:p>
                      <a:pPr algn="ctr">
                        <a:spcAft>
                          <a:spcPts val="0"/>
                        </a:spcAft>
                      </a:pPr>
                      <a:endParaRPr lang="fr-FR" sz="1100" b="0" u="none" kern="1200" dirty="0">
                        <a:solidFill>
                          <a:srgbClr val="095BA3"/>
                        </a:solidFill>
                        <a:latin typeface="+mn-lt"/>
                        <a:ea typeface="+mn-ea"/>
                        <a:cs typeface="+mn-cs"/>
                      </a:endParaRPr>
                    </a:p>
                    <a:p>
                      <a:pPr algn="ctr">
                        <a:spcAft>
                          <a:spcPts val="0"/>
                        </a:spcAft>
                      </a:pPr>
                      <a:r>
                        <a:rPr lang="fr-FR" sz="1100" b="0" u="none" kern="1200" dirty="0">
                          <a:solidFill>
                            <a:srgbClr val="095BA3"/>
                          </a:solidFill>
                          <a:latin typeface="+mn-lt"/>
                          <a:ea typeface="+mn-ea"/>
                          <a:cs typeface="+mn-cs"/>
                        </a:rPr>
                        <a:t>Couverture</a:t>
                      </a:r>
                      <a:r>
                        <a:rPr lang="fr-FR" sz="1100" b="0" u="none" kern="1200" baseline="0" dirty="0">
                          <a:solidFill>
                            <a:srgbClr val="095BA3"/>
                          </a:solidFill>
                          <a:latin typeface="+mn-lt"/>
                          <a:ea typeface="+mn-ea"/>
                          <a:cs typeface="+mn-cs"/>
                        </a:rPr>
                        <a:t> de base sécu universelle identique pour tous </a:t>
                      </a:r>
                      <a:endParaRPr lang="fr-FR" sz="1100" b="0" u="none" kern="1200" dirty="0">
                        <a:solidFill>
                          <a:srgbClr val="095BA3"/>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u="none" kern="1200" dirty="0">
                          <a:solidFill>
                            <a:srgbClr val="095BA3"/>
                          </a:solidFill>
                          <a:latin typeface="+mn-lt"/>
                          <a:ea typeface="+mn-ea"/>
                          <a:cs typeface="+mn-cs"/>
                        </a:rPr>
                        <a:t> </a:t>
                      </a:r>
                    </a:p>
                    <a:p>
                      <a:pPr>
                        <a:spcAft>
                          <a:spcPts val="0"/>
                        </a:spcAft>
                      </a:pPr>
                      <a:endParaRPr lang="fr-FR" sz="1100"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76570">
                <a:tc>
                  <a:txBody>
                    <a:bodyPr/>
                    <a:lstStyle/>
                    <a:p>
                      <a:pPr algn="l">
                        <a:spcAft>
                          <a:spcPts val="0"/>
                        </a:spcAft>
                      </a:pPr>
                      <a:r>
                        <a:rPr lang="fr-FR" sz="1100" b="1" u="none" kern="1200" dirty="0">
                          <a:solidFill>
                            <a:srgbClr val="095BA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normalizeH="0" baseline="0" dirty="0">
                          <a:ln>
                            <a:noFill/>
                          </a:ln>
                          <a:solidFill>
                            <a:srgbClr val="095BA3"/>
                          </a:solidFill>
                          <a:effectLst/>
                          <a:latin typeface="+mn-lt"/>
                          <a:ea typeface="+mn-ea"/>
                          <a:cs typeface="Arial" panose="020B0604020202020204" pitchFamily="34" charset="0"/>
                        </a:rPr>
                        <a:t>Prestations en espèces </a:t>
                      </a: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indemnités journalière maladie </a:t>
                      </a:r>
                      <a:r>
                        <a:rPr kumimoji="0" lang="fr-FR" sz="800" b="0" i="0" u="none" strike="noStrike" kern="1200" cap="none" normalizeH="0" baseline="0" dirty="0">
                          <a:ln>
                            <a:noFill/>
                          </a:ln>
                          <a:solidFill>
                            <a:srgbClr val="095BA3"/>
                          </a:solidFill>
                          <a:effectLst/>
                          <a:latin typeface="+mn-lt"/>
                          <a:ea typeface="+mn-ea"/>
                          <a:cs typeface="Arial" panose="020B0604020202020204" pitchFamily="34" charset="0"/>
                        </a:rPr>
                        <a:t>(e</a:t>
                      </a:r>
                      <a:r>
                        <a:rPr kumimoji="0" lang="fr-FR" sz="800" b="0" i="1" u="none" strike="noStrike" kern="1200" cap="none" normalizeH="0" baseline="0" dirty="0">
                          <a:ln>
                            <a:noFill/>
                          </a:ln>
                          <a:solidFill>
                            <a:srgbClr val="095BA3"/>
                          </a:solidFill>
                          <a:effectLst/>
                          <a:latin typeface="+mn-lt"/>
                          <a:ea typeface="+mn-ea"/>
                          <a:cs typeface="Arial" panose="020B0604020202020204" pitchFamily="34" charset="0"/>
                        </a:rPr>
                        <a:t>xcepté pour le professions libérales réglementées)</a:t>
                      </a:r>
                      <a:endParaRPr kumimoji="0" lang="fr-FR" sz="800" b="0" i="0" u="none" strike="noStrike" kern="1200" cap="none" normalizeH="0" baseline="0" dirty="0">
                        <a:ln>
                          <a:noFill/>
                        </a:ln>
                        <a:solidFill>
                          <a:srgbClr val="095BA3"/>
                        </a:solidFill>
                        <a:effectLst/>
                        <a:latin typeface="+mn-lt"/>
                        <a:ea typeface="+mn-ea"/>
                        <a:cs typeface="Arial" panose="020B0604020202020204" pitchFamily="34" charset="0"/>
                      </a:endParaRPr>
                    </a:p>
                    <a:p>
                      <a:pPr algn="l">
                        <a:spcAft>
                          <a:spcPts val="0"/>
                        </a:spcAft>
                      </a:pPr>
                      <a:r>
                        <a:rPr lang="fr-FR" sz="1100" b="1" u="none" kern="1200" dirty="0">
                          <a:solidFill>
                            <a:srgbClr val="095BA3"/>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sz="1100" b="0" u="none" kern="1200" dirty="0">
                        <a:solidFill>
                          <a:srgbClr val="095BA3"/>
                        </a:solidFill>
                        <a:latin typeface="+mn-lt"/>
                        <a:ea typeface="+mn-ea"/>
                        <a:cs typeface="+mn-cs"/>
                      </a:endParaRPr>
                    </a:p>
                    <a:p>
                      <a:pPr algn="ctr">
                        <a:spcAft>
                          <a:spcPts val="0"/>
                        </a:spcAft>
                      </a:pPr>
                      <a:r>
                        <a:rPr lang="fr-FR" sz="1100" b="0" u="none" kern="1200" dirty="0">
                          <a:solidFill>
                            <a:srgbClr val="095BA3"/>
                          </a:solidFill>
                          <a:latin typeface="+mn-lt"/>
                          <a:ea typeface="+mn-ea"/>
                          <a:cs typeface="+mn-cs"/>
                        </a:rPr>
                        <a:t>50 % du revenu journalier</a:t>
                      </a:r>
                      <a:endParaRPr lang="fr-FR" sz="1100" b="0" u="none" kern="1200" baseline="0" dirty="0">
                        <a:solidFill>
                          <a:srgbClr val="095BA3"/>
                        </a:solidFill>
                        <a:latin typeface="+mn-lt"/>
                        <a:ea typeface="+mn-ea"/>
                        <a:cs typeface="+mn-cs"/>
                      </a:endParaRPr>
                    </a:p>
                    <a:p>
                      <a:pPr algn="ctr">
                        <a:spcAft>
                          <a:spcPts val="0"/>
                        </a:spcAft>
                      </a:pPr>
                      <a:r>
                        <a:rPr lang="fr-FR" sz="1100" b="0" u="none" kern="1200" baseline="0" dirty="0">
                          <a:solidFill>
                            <a:srgbClr val="095BA3"/>
                          </a:solidFill>
                          <a:latin typeface="+mn-lt"/>
                          <a:ea typeface="+mn-ea"/>
                          <a:cs typeface="+mn-cs"/>
                        </a:rPr>
                        <a:t>des 3 dernières années</a:t>
                      </a:r>
                    </a:p>
                    <a:p>
                      <a:pPr algn="ctr">
                        <a:spcAft>
                          <a:spcPts val="0"/>
                        </a:spcAft>
                      </a:pPr>
                      <a:r>
                        <a:rPr lang="fr-FR" sz="1100" b="0" u="none" kern="1200" baseline="0" dirty="0">
                          <a:solidFill>
                            <a:srgbClr val="095BA3"/>
                          </a:solidFill>
                          <a:latin typeface="+mn-lt"/>
                          <a:ea typeface="+mn-ea"/>
                          <a:cs typeface="+mn-cs"/>
                        </a:rPr>
                        <a:t>( max 56,35 € )</a:t>
                      </a:r>
                      <a:endParaRPr lang="fr-FR" sz="1100" b="1"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94715">
                <a:tc>
                  <a:txBody>
                    <a:bodyPr/>
                    <a:lstStyle/>
                    <a:p>
                      <a:pPr algn="l">
                        <a:spcAft>
                          <a:spcPts val="0"/>
                        </a:spcAft>
                      </a:pPr>
                      <a:r>
                        <a:rPr lang="fr-FR" sz="1100" b="1" u="none" kern="1200" dirty="0">
                          <a:solidFill>
                            <a:srgbClr val="095BA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normalizeH="0" baseline="0" dirty="0">
                          <a:ln>
                            <a:noFill/>
                          </a:ln>
                          <a:solidFill>
                            <a:srgbClr val="095BA3"/>
                          </a:solidFill>
                          <a:effectLst/>
                          <a:latin typeface="+mn-lt"/>
                          <a:ea typeface="+mn-ea"/>
                          <a:cs typeface="Arial" panose="020B0604020202020204" pitchFamily="34" charset="0"/>
                        </a:rPr>
                        <a:t>Maternité</a:t>
                      </a:r>
                    </a:p>
                    <a:p>
                      <a:pPr algn="l">
                        <a:spcAft>
                          <a:spcPts val="0"/>
                        </a:spcAft>
                      </a:pPr>
                      <a:r>
                        <a:rPr lang="fr-FR" sz="1100" b="1" u="none" kern="1200" dirty="0">
                          <a:solidFill>
                            <a:srgbClr val="095BA3"/>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sz="1100" u="none" dirty="0">
                        <a:solidFill>
                          <a:srgbClr val="095BA3"/>
                        </a:solidFill>
                        <a:effectLst/>
                      </a:endParaRPr>
                    </a:p>
                    <a:p>
                      <a:pPr algn="ctr">
                        <a:spcAft>
                          <a:spcPts val="0"/>
                        </a:spcAft>
                      </a:pPr>
                      <a:r>
                        <a:rPr lang="fr-FR" sz="1100" u="none" dirty="0">
                          <a:solidFill>
                            <a:srgbClr val="095BA3"/>
                          </a:solidFill>
                          <a:effectLst/>
                        </a:rPr>
                        <a:t>Allocation forfaitaire de repos maternel + </a:t>
                      </a:r>
                    </a:p>
                    <a:p>
                      <a:pPr algn="ctr">
                        <a:spcAft>
                          <a:spcPts val="0"/>
                        </a:spcAft>
                      </a:pPr>
                      <a:r>
                        <a:rPr lang="fr-FR" sz="1100" u="none" dirty="0">
                          <a:solidFill>
                            <a:srgbClr val="095BA3"/>
                          </a:solidFill>
                          <a:effectLst/>
                        </a:rPr>
                        <a:t>indemnité journalière d'interruption d'activité (sous conditions</a:t>
                      </a:r>
                      <a:r>
                        <a:rPr lang="fr-FR" sz="1100" u="none" baseline="0" dirty="0">
                          <a:solidFill>
                            <a:srgbClr val="095BA3"/>
                          </a:solidFill>
                          <a:effectLst/>
                        </a:rPr>
                        <a:t>) </a:t>
                      </a:r>
                      <a:endParaRPr lang="fr-FR" sz="1100" u="none" dirty="0">
                        <a:solidFill>
                          <a:srgbClr val="095BA3"/>
                        </a:solidFill>
                        <a:effectLst/>
                      </a:endParaRPr>
                    </a:p>
                    <a:p>
                      <a:pPr>
                        <a:spcAft>
                          <a:spcPts val="0"/>
                        </a:spcAft>
                      </a:pPr>
                      <a:endParaRPr lang="fr-FR" sz="1100" b="1" kern="1200" dirty="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593129">
                <a:tc>
                  <a:txBody>
                    <a:bodyPr/>
                    <a:lstStyle/>
                    <a:p>
                      <a:pPr algn="l">
                        <a:spcAft>
                          <a:spcPts val="0"/>
                        </a:spcAft>
                      </a:pPr>
                      <a:endParaRPr lang="fr-FR" sz="1100" b="1" u="none" kern="1200" dirty="0">
                        <a:solidFill>
                          <a:srgbClr val="095BA3"/>
                        </a:solidFill>
                        <a:latin typeface="+mn-lt"/>
                        <a:ea typeface="+mn-ea"/>
                        <a:cs typeface="+mn-cs"/>
                      </a:endParaRPr>
                    </a:p>
                    <a:p>
                      <a:pPr algn="l">
                        <a:spcAft>
                          <a:spcPts val="0"/>
                        </a:spcAft>
                      </a:pPr>
                      <a:r>
                        <a:rPr lang="fr-FR" sz="1100" b="1" u="none" kern="1200" dirty="0">
                          <a:solidFill>
                            <a:srgbClr val="095BA3"/>
                          </a:solidFill>
                          <a:latin typeface="+mn-lt"/>
                          <a:ea typeface="+mn-ea"/>
                          <a:cs typeface="+mn-cs"/>
                        </a:rPr>
                        <a:t>Accidents</a:t>
                      </a:r>
                      <a:r>
                        <a:rPr lang="fr-FR" sz="1100" b="1" u="none" kern="1200" baseline="0" dirty="0">
                          <a:solidFill>
                            <a:srgbClr val="095BA3"/>
                          </a:solidFill>
                          <a:latin typeface="+mn-lt"/>
                          <a:ea typeface="+mn-ea"/>
                          <a:cs typeface="+mn-cs"/>
                        </a:rPr>
                        <a:t> du travail </a:t>
                      </a:r>
                      <a:endParaRPr lang="fr-FR" sz="1100" b="1"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sz="1100" b="1" u="none" kern="1200" dirty="0">
                        <a:solidFill>
                          <a:srgbClr val="095BA3"/>
                        </a:solidFill>
                        <a:latin typeface="+mn-lt"/>
                        <a:ea typeface="+mn-ea"/>
                        <a:cs typeface="+mn-cs"/>
                      </a:endParaRPr>
                    </a:p>
                    <a:p>
                      <a:pPr algn="ctr">
                        <a:spcAft>
                          <a:spcPts val="0"/>
                        </a:spcAft>
                      </a:pPr>
                      <a:r>
                        <a:rPr lang="fr-FR" sz="1100" b="1" u="none" kern="1200" dirty="0">
                          <a:solidFill>
                            <a:srgbClr val="095BA3"/>
                          </a:solidFill>
                          <a:latin typeface="+mn-lt"/>
                          <a:ea typeface="+mn-ea"/>
                          <a:cs typeface="+mn-cs"/>
                        </a:rPr>
                        <a:t>Possibilité d’une prise en charge par la CPAM et d’une assurance complémentaire spécifique </a:t>
                      </a:r>
                      <a:r>
                        <a:rPr lang="fr-FR" altLang="fr-FR" sz="1100" u="none" kern="1200" dirty="0">
                          <a:solidFill>
                            <a:srgbClr val="095BA3"/>
                          </a:solidFill>
                          <a:latin typeface="+mn-lt"/>
                          <a:ea typeface="+mn-ea"/>
                          <a:cs typeface="Arial" panose="020B0604020202020204" pitchFamily="34" charset="0"/>
                        </a:rPr>
                        <a:t>à souscrire auprès </a:t>
                      </a:r>
                    </a:p>
                    <a:p>
                      <a:pPr algn="ctr">
                        <a:spcAft>
                          <a:spcPts val="0"/>
                        </a:spcAft>
                      </a:pPr>
                      <a:r>
                        <a:rPr lang="fr-FR" altLang="fr-FR" sz="1100" u="none" kern="1200" dirty="0">
                          <a:solidFill>
                            <a:srgbClr val="095BA3"/>
                          </a:solidFill>
                          <a:latin typeface="+mn-lt"/>
                          <a:ea typeface="+mn-ea"/>
                          <a:cs typeface="Arial" panose="020B0604020202020204" pitchFamily="34" charset="0"/>
                        </a:rPr>
                        <a:t>de la CPAM ou d’un assureur privé pour des indemnisations complémentaires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709800">
                <a:tc>
                  <a:txBody>
                    <a:bodyPr/>
                    <a:lstStyle/>
                    <a:p>
                      <a:pPr algn="l">
                        <a:spcAft>
                          <a:spcPts val="0"/>
                        </a:spcAft>
                      </a:pPr>
                      <a:endParaRPr lang="fr-FR" sz="1100" b="1" u="none" kern="1200" dirty="0">
                        <a:solidFill>
                          <a:srgbClr val="095BA3"/>
                        </a:solidFill>
                        <a:latin typeface="+mn-lt"/>
                        <a:ea typeface="+mn-ea"/>
                        <a:cs typeface="+mn-cs"/>
                      </a:endParaRPr>
                    </a:p>
                    <a:p>
                      <a:pPr algn="l">
                        <a:spcAft>
                          <a:spcPts val="0"/>
                        </a:spcAft>
                      </a:pPr>
                      <a:r>
                        <a:rPr lang="fr-FR" sz="1100" b="1" u="none" kern="1200" dirty="0">
                          <a:solidFill>
                            <a:srgbClr val="095BA3"/>
                          </a:solidFill>
                          <a:latin typeface="+mn-lt"/>
                          <a:ea typeface="+mn-ea"/>
                          <a:cs typeface="+mn-cs"/>
                        </a:rPr>
                        <a:t>Complémentaire Santé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sz="1100" b="1" u="none" kern="1200" dirty="0">
                        <a:solidFill>
                          <a:srgbClr val="095BA3"/>
                        </a:solidFill>
                        <a:latin typeface="+mn-lt"/>
                        <a:ea typeface="+mn-ea"/>
                        <a:cs typeface="+mn-cs"/>
                      </a:endParaRPr>
                    </a:p>
                    <a:p>
                      <a:pPr algn="ctr">
                        <a:spcAft>
                          <a:spcPts val="0"/>
                        </a:spcAft>
                      </a:pPr>
                      <a:r>
                        <a:rPr lang="fr-FR" sz="1100" b="1" u="none" kern="1200" dirty="0">
                          <a:solidFill>
                            <a:srgbClr val="095BA3"/>
                          </a:solidFill>
                          <a:latin typeface="+mn-lt"/>
                          <a:ea typeface="+mn-ea"/>
                          <a:cs typeface="+mn-cs"/>
                        </a:rPr>
                        <a:t>Option </a:t>
                      </a:r>
                      <a:r>
                        <a:rPr lang="fr-FR" altLang="fr-FR" sz="1100" u="none" kern="1200" dirty="0">
                          <a:solidFill>
                            <a:srgbClr val="095BA3"/>
                          </a:solidFill>
                          <a:latin typeface="+mn-lt"/>
                          <a:ea typeface="+mn-ea"/>
                          <a:cs typeface="Arial" panose="020B0604020202020204" pitchFamily="34" charset="0"/>
                        </a:rPr>
                        <a:t>à souscrire auprès </a:t>
                      </a:r>
                    </a:p>
                    <a:p>
                      <a:pPr algn="ctr">
                        <a:spcAft>
                          <a:spcPts val="0"/>
                        </a:spcAft>
                      </a:pPr>
                      <a:r>
                        <a:rPr lang="fr-FR" altLang="fr-FR" sz="1100" u="none" kern="1200" dirty="0">
                          <a:solidFill>
                            <a:srgbClr val="095BA3"/>
                          </a:solidFill>
                          <a:latin typeface="+mn-lt"/>
                          <a:ea typeface="+mn-ea"/>
                          <a:cs typeface="Arial" panose="020B0604020202020204" pitchFamily="34" charset="0"/>
                        </a:rPr>
                        <a:t>d’un assureur privé</a:t>
                      </a:r>
                      <a:endParaRPr lang="fr-FR" sz="1100" b="0"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79075871"/>
                  </a:ext>
                </a:extLst>
              </a:tr>
            </a:tbl>
          </a:graphicData>
        </a:graphic>
      </p:graphicFrame>
    </p:spTree>
    <p:extLst>
      <p:ext uri="{BB962C8B-B14F-4D97-AF65-F5344CB8AC3E}">
        <p14:creationId xmlns:p14="http://schemas.microsoft.com/office/powerpoint/2010/main" val="2828269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15</a:t>
            </a:fld>
            <a:endParaRPr lang="fr-FR" dirty="0"/>
          </a:p>
        </p:txBody>
      </p:sp>
      <p:sp>
        <p:nvSpPr>
          <p:cNvPr id="7" name="Titre 1"/>
          <p:cNvSpPr>
            <a:spLocks noGrp="1"/>
          </p:cNvSpPr>
          <p:nvPr>
            <p:ph type="title"/>
          </p:nvPr>
        </p:nvSpPr>
        <p:spPr>
          <a:xfrm>
            <a:off x="2967831" y="360282"/>
            <a:ext cx="5549878" cy="549274"/>
          </a:xfrm>
        </p:spPr>
        <p:txBody>
          <a:bodyPr>
            <a:normAutofit/>
          </a:bodyPr>
          <a:lstStyle/>
          <a:p>
            <a:r>
              <a:rPr lang="fr-FR" altLang="fr-FR" sz="2800" dirty="0">
                <a:solidFill>
                  <a:srgbClr val="C00000"/>
                </a:solidFill>
              </a:rPr>
              <a:t>La retraite</a:t>
            </a:r>
            <a:r>
              <a:rPr lang="fr-FR" altLang="fr-FR" sz="2800" b="0" u="sng" dirty="0">
                <a:solidFill>
                  <a:srgbClr val="C00000"/>
                </a:solidFill>
              </a:rPr>
              <a:t> </a:t>
            </a:r>
          </a:p>
        </p:txBody>
      </p:sp>
      <p:graphicFrame>
        <p:nvGraphicFramePr>
          <p:cNvPr id="6" name="Espace réservé du contenu 3">
            <a:extLst>
              <a:ext uri="{FF2B5EF4-FFF2-40B4-BE49-F238E27FC236}">
                <a16:creationId xmlns:a16="http://schemas.microsoft.com/office/drawing/2014/main" id="{C5FBC652-DA32-47D8-B6ED-314D6481DBF2}"/>
              </a:ext>
            </a:extLst>
          </p:cNvPr>
          <p:cNvGraphicFramePr>
            <a:graphicFrameLocks/>
          </p:cNvGraphicFramePr>
          <p:nvPr>
            <p:extLst>
              <p:ext uri="{D42A27DB-BD31-4B8C-83A1-F6EECF244321}">
                <p14:modId xmlns:p14="http://schemas.microsoft.com/office/powerpoint/2010/main" val="1519308557"/>
              </p:ext>
            </p:extLst>
          </p:nvPr>
        </p:nvGraphicFramePr>
        <p:xfrm>
          <a:off x="779299" y="1851852"/>
          <a:ext cx="7311756" cy="3180775"/>
        </p:xfrm>
        <a:graphic>
          <a:graphicData uri="http://schemas.openxmlformats.org/drawingml/2006/table">
            <a:tbl>
              <a:tblPr firstRow="1" bandRow="1">
                <a:tableStyleId>{5C22544A-7EE6-4342-B048-85BDC9FD1C3A}</a:tableStyleId>
              </a:tblPr>
              <a:tblGrid>
                <a:gridCol w="1541204">
                  <a:extLst>
                    <a:ext uri="{9D8B030D-6E8A-4147-A177-3AD203B41FA5}">
                      <a16:colId xmlns:a16="http://schemas.microsoft.com/office/drawing/2014/main" val="20000"/>
                    </a:ext>
                  </a:extLst>
                </a:gridCol>
                <a:gridCol w="5770552">
                  <a:extLst>
                    <a:ext uri="{9D8B030D-6E8A-4147-A177-3AD203B41FA5}">
                      <a16:colId xmlns:a16="http://schemas.microsoft.com/office/drawing/2014/main" val="20001"/>
                    </a:ext>
                  </a:extLst>
                </a:gridCol>
              </a:tblGrid>
              <a:tr h="1029661">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1" i="0" u="none" strike="noStrike" kern="1200" cap="none" normalizeH="0" baseline="0" dirty="0">
                          <a:ln>
                            <a:noFill/>
                          </a:ln>
                          <a:solidFill>
                            <a:srgbClr val="095BA3"/>
                          </a:solidFill>
                          <a:effectLst/>
                          <a:latin typeface="+mn-lt"/>
                          <a:ea typeface="+mn-ea"/>
                          <a:cs typeface="Arial" panose="020B0604020202020204" pitchFamily="34" charset="0"/>
                        </a:rPr>
                        <a:t>Retraite</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1" i="0" u="none" strike="noStrike" kern="1200" cap="none" normalizeH="0" baseline="0" dirty="0">
                          <a:ln>
                            <a:noFill/>
                          </a:ln>
                          <a:solidFill>
                            <a:srgbClr val="095BA3"/>
                          </a:solidFill>
                          <a:effectLst/>
                          <a:latin typeface="+mn-lt"/>
                          <a:ea typeface="+mn-ea"/>
                          <a:cs typeface="Arial" panose="020B0604020202020204" pitchFamily="34" charset="0"/>
                        </a:rPr>
                        <a:t> de Base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sz="1000" b="0" u="none" kern="1200" dirty="0">
                        <a:solidFill>
                          <a:srgbClr val="095BA3"/>
                        </a:solidFill>
                        <a:latin typeface="+mn-lt"/>
                        <a:ea typeface="+mn-ea"/>
                        <a:cs typeface="+mn-cs"/>
                      </a:endParaRPr>
                    </a:p>
                    <a:p>
                      <a:pPr algn="ctr">
                        <a:spcAft>
                          <a:spcPts val="0"/>
                        </a:spcAft>
                      </a:pPr>
                      <a:r>
                        <a:rPr lang="fr-FR" sz="1100" b="1" u="none" kern="1200" dirty="0">
                          <a:solidFill>
                            <a:srgbClr val="095BA3"/>
                          </a:solidFill>
                          <a:latin typeface="+mn-lt"/>
                          <a:ea typeface="+mn-ea"/>
                          <a:cs typeface="+mn-cs"/>
                        </a:rPr>
                        <a:t>Régime Aligné depuis</a:t>
                      </a:r>
                      <a:r>
                        <a:rPr lang="fr-FR" sz="1100" b="1" u="none" kern="1200" baseline="0" dirty="0">
                          <a:solidFill>
                            <a:srgbClr val="095BA3"/>
                          </a:solidFill>
                          <a:latin typeface="+mn-lt"/>
                          <a:ea typeface="+mn-ea"/>
                          <a:cs typeface="+mn-cs"/>
                        </a:rPr>
                        <a:t> 1973 </a:t>
                      </a:r>
                    </a:p>
                    <a:p>
                      <a:pPr algn="ctr">
                        <a:spcAft>
                          <a:spcPts val="0"/>
                        </a:spcAft>
                      </a:pPr>
                      <a:r>
                        <a:rPr lang="fr-FR" sz="1100" b="0" u="none" kern="1200" baseline="0" dirty="0">
                          <a:solidFill>
                            <a:srgbClr val="095BA3"/>
                          </a:solidFill>
                          <a:latin typeface="+mn-lt"/>
                          <a:ea typeface="+mn-ea"/>
                          <a:cs typeface="+mn-cs"/>
                        </a:rPr>
                        <a:t>50 % du Revenu moyen sur les 25 meilleures années </a:t>
                      </a:r>
                    </a:p>
                    <a:p>
                      <a:pPr algn="ctr">
                        <a:spcAft>
                          <a:spcPts val="0"/>
                        </a:spcAft>
                      </a:pPr>
                      <a:r>
                        <a:rPr lang="fr-FR" sz="800" b="0" i="1" u="none" kern="1200" baseline="0" dirty="0">
                          <a:solidFill>
                            <a:srgbClr val="095BA3"/>
                          </a:solidFill>
                          <a:latin typeface="+mn-lt"/>
                          <a:ea typeface="+mn-ea"/>
                          <a:cs typeface="+mn-cs"/>
                        </a:rPr>
                        <a:t>(excepté pour les professions libérales relevant de l’une des sections professionnelles de la CNAVPL ou de la CNBF)</a:t>
                      </a:r>
                      <a:endParaRPr lang="fr-FR" sz="800" b="0" i="1" u="none" kern="1200" dirty="0">
                        <a:solidFill>
                          <a:srgbClr val="095BA3"/>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743443">
                <a:tc>
                  <a:txBody>
                    <a:bodyPr/>
                    <a:lstStyle/>
                    <a:p>
                      <a:pPr algn="ctr">
                        <a:spcAft>
                          <a:spcPts val="0"/>
                        </a:spcAft>
                      </a:pPr>
                      <a:r>
                        <a:rPr lang="fr-FR" sz="1100" b="1" u="none" kern="1200">
                          <a:solidFill>
                            <a:srgbClr val="095BA3"/>
                          </a:solidFill>
                          <a:latin typeface="+mn-lt"/>
                          <a:ea typeface="+mn-ea"/>
                          <a:cs typeface="+mn-cs"/>
                        </a:rPr>
                        <a:t> </a:t>
                      </a:r>
                    </a:p>
                    <a:p>
                      <a:pPr algn="ctr">
                        <a:spcAft>
                          <a:spcPts val="0"/>
                        </a:spcAft>
                      </a:pPr>
                      <a:r>
                        <a:rPr lang="fr-FR" sz="1100" b="1" u="none" kern="1200">
                          <a:solidFill>
                            <a:srgbClr val="095BA3"/>
                          </a:solidFill>
                          <a:latin typeface="+mn-lt"/>
                          <a:ea typeface="+mn-ea"/>
                          <a:cs typeface="+mn-cs"/>
                        </a:rPr>
                        <a:t> Retraite Complémentaire</a:t>
                      </a:r>
                      <a:r>
                        <a:rPr lang="fr-FR" sz="1100" b="1" u="none" kern="1200" baseline="0">
                          <a:solidFill>
                            <a:srgbClr val="095BA3"/>
                          </a:solidFill>
                          <a:latin typeface="+mn-lt"/>
                          <a:ea typeface="+mn-ea"/>
                          <a:cs typeface="+mn-cs"/>
                        </a:rPr>
                        <a:t> Obligatoire </a:t>
                      </a:r>
                      <a:endParaRPr lang="fr-FR" sz="1100" b="1" u="none" kern="120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fr-FR" sz="1100" b="0" i="0" u="none" strike="noStrike" kern="1200" cap="none" normalizeH="0" baseline="0" dirty="0">
                        <a:ln>
                          <a:noFill/>
                        </a:ln>
                        <a:solidFill>
                          <a:srgbClr val="095BA3"/>
                        </a:solidFill>
                        <a:effectLst/>
                        <a:latin typeface="+mn-lt"/>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Similaire à un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salarié non cadre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00364">
                <a:tc>
                  <a:txBody>
                    <a:bodyPr/>
                    <a:lstStyle/>
                    <a:p>
                      <a:pPr algn="ctr">
                        <a:spcAft>
                          <a:spcPts val="0"/>
                        </a:spcAft>
                      </a:pPr>
                      <a:r>
                        <a:rPr lang="fr-FR" sz="1100" b="1" u="none" kern="1200" dirty="0">
                          <a:solidFill>
                            <a:srgbClr val="095BA3"/>
                          </a:solidFill>
                          <a:latin typeface="+mn-lt"/>
                          <a:ea typeface="+mn-ea"/>
                          <a:cs typeface="+mn-cs"/>
                        </a:rPr>
                        <a:t> </a:t>
                      </a:r>
                    </a:p>
                    <a:p>
                      <a:pPr algn="ctr">
                        <a:spcAft>
                          <a:spcPts val="0"/>
                        </a:spcAft>
                      </a:pPr>
                      <a:r>
                        <a:rPr lang="fr-FR" sz="1100" b="1" u="none" kern="1200" dirty="0">
                          <a:solidFill>
                            <a:srgbClr val="095BA3"/>
                          </a:solidFill>
                          <a:latin typeface="+mn-lt"/>
                          <a:ea typeface="+mn-ea"/>
                          <a:cs typeface="+mn-cs"/>
                        </a:rPr>
                        <a:t>Invalidité </a:t>
                      </a:r>
                    </a:p>
                    <a:p>
                      <a:pPr algn="ctr">
                        <a:spcAft>
                          <a:spcPts val="0"/>
                        </a:spcAft>
                      </a:pPr>
                      <a:r>
                        <a:rPr lang="fr-FR" sz="1100" b="1" u="none" kern="1200" dirty="0">
                          <a:solidFill>
                            <a:srgbClr val="095BA3"/>
                          </a:solidFill>
                          <a:latin typeface="+mn-lt"/>
                          <a:ea typeface="+mn-ea"/>
                          <a:cs typeface="+mn-cs"/>
                        </a:rPr>
                        <a:t>Décès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br>
                        <a:rPr lang="fr-FR" sz="1100" b="0" i="1" u="none" dirty="0">
                          <a:solidFill>
                            <a:srgbClr val="095BA3"/>
                          </a:solidFill>
                          <a:effectLst/>
                        </a:rPr>
                      </a:br>
                      <a:r>
                        <a:rPr lang="fr-FR" sz="1100" b="0" u="none" dirty="0">
                          <a:solidFill>
                            <a:srgbClr val="095BA3"/>
                          </a:solidFill>
                        </a:rPr>
                        <a:t>Calcul de la pension en % sur la base du revenu annuel moyen </a:t>
                      </a:r>
                    </a:p>
                    <a:p>
                      <a:pPr algn="ctr">
                        <a:spcAft>
                          <a:spcPts val="0"/>
                        </a:spcAft>
                      </a:pPr>
                      <a:r>
                        <a:rPr lang="fr-FR" sz="1100" b="0" u="none" dirty="0">
                          <a:solidFill>
                            <a:srgbClr val="095BA3"/>
                          </a:solidFill>
                        </a:rPr>
                        <a:t>perçu pendant les 10 meilleures années d'activité</a:t>
                      </a:r>
                      <a:endParaRPr lang="fr-FR" sz="1100" b="0" u="none" kern="1200" dirty="0">
                        <a:solidFill>
                          <a:srgbClr val="095BA3"/>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807307">
                <a:tc>
                  <a:txBody>
                    <a:bodyPr/>
                    <a:lstStyle/>
                    <a:p>
                      <a:pPr algn="ctr">
                        <a:spcAft>
                          <a:spcPts val="0"/>
                        </a:spcAft>
                      </a:pPr>
                      <a:endParaRPr lang="fr-FR" sz="1100" b="1" u="none" kern="1200" dirty="0">
                        <a:solidFill>
                          <a:srgbClr val="095BA3"/>
                        </a:solidFill>
                        <a:latin typeface="+mn-lt"/>
                        <a:ea typeface="+mn-ea"/>
                        <a:cs typeface="+mn-cs"/>
                      </a:endParaRPr>
                    </a:p>
                    <a:p>
                      <a:pPr algn="ctr">
                        <a:spcAft>
                          <a:spcPts val="0"/>
                        </a:spcAft>
                      </a:pPr>
                      <a:r>
                        <a:rPr lang="fr-FR" sz="1100" b="1" u="none" kern="1200" dirty="0">
                          <a:solidFill>
                            <a:srgbClr val="095BA3"/>
                          </a:solidFill>
                          <a:latin typeface="+mn-lt"/>
                          <a:ea typeface="+mn-ea"/>
                          <a:cs typeface="+mn-cs"/>
                        </a:rPr>
                        <a:t>Retraite Complémentaire</a:t>
                      </a:r>
                      <a:r>
                        <a:rPr lang="fr-FR" sz="1100" b="1" u="none" kern="1200" baseline="0" dirty="0">
                          <a:solidFill>
                            <a:srgbClr val="095BA3"/>
                          </a:solidFill>
                          <a:latin typeface="+mn-lt"/>
                          <a:ea typeface="+mn-ea"/>
                          <a:cs typeface="+mn-cs"/>
                        </a:rPr>
                        <a:t> Facultative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altLang="fr-FR" sz="1100" u="none" kern="1200" dirty="0">
                        <a:solidFill>
                          <a:srgbClr val="095BA3"/>
                        </a:solidFill>
                        <a:latin typeface="+mn-lt"/>
                        <a:ea typeface="+mn-ea"/>
                        <a:cs typeface="Arial" panose="020B0604020202020204" pitchFamily="34" charset="0"/>
                      </a:endParaRPr>
                    </a:p>
                    <a:p>
                      <a:pPr algn="ctr">
                        <a:spcAft>
                          <a:spcPts val="0"/>
                        </a:spcAft>
                      </a:pPr>
                      <a:r>
                        <a:rPr lang="fr-FR" altLang="fr-FR" sz="1100" u="none" kern="1200" dirty="0">
                          <a:solidFill>
                            <a:srgbClr val="095BA3"/>
                          </a:solidFill>
                          <a:latin typeface="+mn-lt"/>
                          <a:ea typeface="+mn-ea"/>
                          <a:cs typeface="Arial" panose="020B0604020202020204" pitchFamily="34" charset="0"/>
                        </a:rPr>
                        <a:t>Non couvert à titre obligatoire</a:t>
                      </a:r>
                    </a:p>
                    <a:p>
                      <a:pPr algn="ctr">
                        <a:spcAft>
                          <a:spcPts val="0"/>
                        </a:spcAft>
                      </a:pPr>
                      <a:r>
                        <a:rPr lang="fr-FR" altLang="fr-FR" sz="1100" u="none" kern="1200" dirty="0">
                          <a:solidFill>
                            <a:srgbClr val="095BA3"/>
                          </a:solidFill>
                          <a:latin typeface="+mn-lt"/>
                          <a:ea typeface="+mn-ea"/>
                          <a:cs typeface="Arial" panose="020B0604020202020204" pitchFamily="34" charset="0"/>
                        </a:rPr>
                        <a:t>À souscrire auprès d’un organisme privé.</a:t>
                      </a:r>
                    </a:p>
                    <a:p>
                      <a:pPr algn="ctr">
                        <a:spcAft>
                          <a:spcPts val="0"/>
                        </a:spcAft>
                      </a:pPr>
                      <a:r>
                        <a:rPr lang="fr-FR" sz="800" b="0" i="1" u="none" kern="1200" dirty="0">
                          <a:solidFill>
                            <a:srgbClr val="095BA3"/>
                          </a:solidFill>
                          <a:latin typeface="+mn-lt"/>
                          <a:ea typeface="+mn-ea"/>
                          <a:cs typeface="Arial" panose="020B0604020202020204" pitchFamily="34" charset="0"/>
                        </a:rPr>
                        <a:t>« Contrat Madelin », article 83 ou </a:t>
                      </a:r>
                      <a:r>
                        <a:rPr lang="fr-FR" sz="800" b="0" i="1" u="none" kern="1200" dirty="0">
                          <a:solidFill>
                            <a:srgbClr val="095BA3"/>
                          </a:solidFill>
                          <a:latin typeface="+mn-lt"/>
                          <a:ea typeface="+mn-ea"/>
                          <a:cs typeface="Arial" panose="020B0604020202020204" pitchFamily="34" charset="0"/>
                          <a:hlinkClick r:id="rId2"/>
                        </a:rPr>
                        <a:t>PER</a:t>
                      </a:r>
                      <a:endParaRPr lang="fr-FR" sz="1100" b="0" u="none" kern="1200" dirty="0">
                        <a:solidFill>
                          <a:srgbClr val="095BA3"/>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1732175"/>
                  </a:ext>
                </a:extLst>
              </a:tr>
            </a:tbl>
          </a:graphicData>
        </a:graphic>
      </p:graphicFrame>
    </p:spTree>
    <p:extLst>
      <p:ext uri="{BB962C8B-B14F-4D97-AF65-F5344CB8AC3E}">
        <p14:creationId xmlns:p14="http://schemas.microsoft.com/office/powerpoint/2010/main" val="1324558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16</a:t>
            </a:fld>
            <a:endParaRPr lang="fr-FR" dirty="0"/>
          </a:p>
        </p:txBody>
      </p:sp>
      <p:sp>
        <p:nvSpPr>
          <p:cNvPr id="7" name="Titre 1"/>
          <p:cNvSpPr>
            <a:spLocks noGrp="1"/>
          </p:cNvSpPr>
          <p:nvPr>
            <p:ph type="title"/>
          </p:nvPr>
        </p:nvSpPr>
        <p:spPr>
          <a:xfrm>
            <a:off x="2967831" y="360282"/>
            <a:ext cx="5549878" cy="549274"/>
          </a:xfrm>
        </p:spPr>
        <p:txBody>
          <a:bodyPr>
            <a:normAutofit/>
          </a:bodyPr>
          <a:lstStyle/>
          <a:p>
            <a:r>
              <a:rPr lang="fr-FR" altLang="fr-FR" sz="2800" dirty="0">
                <a:solidFill>
                  <a:srgbClr val="C00000"/>
                </a:solidFill>
              </a:rPr>
              <a:t>La retraite</a:t>
            </a:r>
            <a:r>
              <a:rPr lang="fr-FR" altLang="fr-FR" sz="2800" b="0" u="sng" dirty="0">
                <a:solidFill>
                  <a:srgbClr val="C00000"/>
                </a:solidFill>
              </a:rPr>
              <a:t> </a:t>
            </a:r>
          </a:p>
        </p:txBody>
      </p:sp>
      <p:sp>
        <p:nvSpPr>
          <p:cNvPr id="8" name="Rectangle 7"/>
          <p:cNvSpPr/>
          <p:nvPr/>
        </p:nvSpPr>
        <p:spPr>
          <a:xfrm>
            <a:off x="1423853" y="1720536"/>
            <a:ext cx="7811587" cy="369332"/>
          </a:xfrm>
          <a:prstGeom prst="rect">
            <a:avLst/>
          </a:prstGeom>
        </p:spPr>
        <p:txBody>
          <a:bodyPr wrap="square">
            <a:spAutoFit/>
          </a:bodyPr>
          <a:lstStyle/>
          <a:p>
            <a:pPr>
              <a:defRPr/>
            </a:pPr>
            <a:r>
              <a:rPr lang="fr-FR" altLang="fr-FR" b="1" dirty="0">
                <a:solidFill>
                  <a:srgbClr val="095BA3"/>
                </a:solidFill>
                <a:latin typeface="Arial" panose="020B0604020202020204" pitchFamily="34" charset="0"/>
                <a:cs typeface="Arial" panose="020B0604020202020204" pitchFamily="34" charset="0"/>
              </a:rPr>
              <a:t>Validation des trimestres de retraite (montants 2019)</a:t>
            </a:r>
          </a:p>
        </p:txBody>
      </p:sp>
      <p:pic>
        <p:nvPicPr>
          <p:cNvPr id="2" name="Image 1">
            <a:extLst>
              <a:ext uri="{FF2B5EF4-FFF2-40B4-BE49-F238E27FC236}">
                <a16:creationId xmlns:a16="http://schemas.microsoft.com/office/drawing/2014/main" id="{1B4F63CF-32AC-497B-8F08-4727EA369F49}"/>
              </a:ext>
            </a:extLst>
          </p:cNvPr>
          <p:cNvPicPr>
            <a:picLocks noChangeAspect="1"/>
          </p:cNvPicPr>
          <p:nvPr/>
        </p:nvPicPr>
        <p:blipFill>
          <a:blip r:embed="rId2"/>
          <a:stretch>
            <a:fillRect/>
          </a:stretch>
        </p:blipFill>
        <p:spPr>
          <a:xfrm>
            <a:off x="525429" y="2597589"/>
            <a:ext cx="8093141" cy="2324301"/>
          </a:xfrm>
          <a:prstGeom prst="rect">
            <a:avLst/>
          </a:prstGeom>
        </p:spPr>
      </p:pic>
    </p:spTree>
    <p:extLst>
      <p:ext uri="{BB962C8B-B14F-4D97-AF65-F5344CB8AC3E}">
        <p14:creationId xmlns:p14="http://schemas.microsoft.com/office/powerpoint/2010/main" val="19937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17</a:t>
            </a:fld>
            <a:endParaRPr lang="fr-FR" dirty="0"/>
          </a:p>
        </p:txBody>
      </p:sp>
      <p:sp>
        <p:nvSpPr>
          <p:cNvPr id="7" name="Titre 1"/>
          <p:cNvSpPr>
            <a:spLocks noGrp="1"/>
          </p:cNvSpPr>
          <p:nvPr>
            <p:ph type="title"/>
          </p:nvPr>
        </p:nvSpPr>
        <p:spPr>
          <a:xfrm>
            <a:off x="2967831" y="360282"/>
            <a:ext cx="5549878" cy="549274"/>
          </a:xfrm>
        </p:spPr>
        <p:txBody>
          <a:bodyPr>
            <a:normAutofit/>
          </a:bodyPr>
          <a:lstStyle/>
          <a:p>
            <a:r>
              <a:rPr lang="fr-FR" altLang="fr-FR" sz="2800" dirty="0">
                <a:solidFill>
                  <a:srgbClr val="C00000"/>
                </a:solidFill>
              </a:rPr>
              <a:t>Les autres assurances </a:t>
            </a:r>
          </a:p>
        </p:txBody>
      </p:sp>
      <p:graphicFrame>
        <p:nvGraphicFramePr>
          <p:cNvPr id="6" name="Espace réservé du contenu 3">
            <a:extLst>
              <a:ext uri="{FF2B5EF4-FFF2-40B4-BE49-F238E27FC236}">
                <a16:creationId xmlns:a16="http://schemas.microsoft.com/office/drawing/2014/main" id="{170F558F-1673-4B10-9690-23CC368314D2}"/>
              </a:ext>
            </a:extLst>
          </p:cNvPr>
          <p:cNvGraphicFramePr>
            <a:graphicFrameLocks/>
          </p:cNvGraphicFramePr>
          <p:nvPr>
            <p:extLst>
              <p:ext uri="{D42A27DB-BD31-4B8C-83A1-F6EECF244321}">
                <p14:modId xmlns:p14="http://schemas.microsoft.com/office/powerpoint/2010/main" val="876982377"/>
              </p:ext>
            </p:extLst>
          </p:nvPr>
        </p:nvGraphicFramePr>
        <p:xfrm>
          <a:off x="912833" y="2311379"/>
          <a:ext cx="7318333" cy="2163152"/>
        </p:xfrm>
        <a:graphic>
          <a:graphicData uri="http://schemas.openxmlformats.org/drawingml/2006/table">
            <a:tbl>
              <a:tblPr firstRow="1" bandRow="1">
                <a:tableStyleId>{5C22544A-7EE6-4342-B048-85BDC9FD1C3A}</a:tableStyleId>
              </a:tblPr>
              <a:tblGrid>
                <a:gridCol w="1938794">
                  <a:extLst>
                    <a:ext uri="{9D8B030D-6E8A-4147-A177-3AD203B41FA5}">
                      <a16:colId xmlns:a16="http://schemas.microsoft.com/office/drawing/2014/main" val="20000"/>
                    </a:ext>
                  </a:extLst>
                </a:gridCol>
                <a:gridCol w="5379539">
                  <a:extLst>
                    <a:ext uri="{9D8B030D-6E8A-4147-A177-3AD203B41FA5}">
                      <a16:colId xmlns:a16="http://schemas.microsoft.com/office/drawing/2014/main" val="20001"/>
                    </a:ext>
                  </a:extLst>
                </a:gridCol>
              </a:tblGrid>
              <a:tr h="636104">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            </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fr-FR" sz="1100" b="1" i="0" u="none" strike="noStrike" kern="1200" cap="none" normalizeH="0" baseline="0" dirty="0">
                          <a:ln>
                            <a:noFill/>
                          </a:ln>
                          <a:solidFill>
                            <a:srgbClr val="095BA3"/>
                          </a:solidFill>
                          <a:effectLst/>
                          <a:latin typeface="+mn-lt"/>
                          <a:ea typeface="+mn-ea"/>
                          <a:cs typeface="Arial" panose="020B0604020202020204" pitchFamily="34" charset="0"/>
                        </a:rPr>
                        <a:t>Famille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normalizeH="0" baseline="0" dirty="0">
                          <a:ln>
                            <a:noFill/>
                          </a:ln>
                          <a:solidFill>
                            <a:srgbClr val="095BA3"/>
                          </a:solidFill>
                          <a:effectLst/>
                          <a:latin typeface="+mn-lt"/>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normalizeH="0" baseline="0" dirty="0">
                          <a:ln>
                            <a:noFill/>
                          </a:ln>
                          <a:solidFill>
                            <a:srgbClr val="095BA3"/>
                          </a:solidFill>
                          <a:effectLst/>
                          <a:latin typeface="+mn-lt"/>
                          <a:ea typeface="+mn-ea"/>
                          <a:cs typeface="Arial" panose="020B0604020202020204" pitchFamily="34" charset="0"/>
                        </a:rPr>
                        <a:t>Prestations familiales identiques à celles des salariés gérées par la CAF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normalizeH="0" baseline="0" dirty="0">
                          <a:ln>
                            <a:noFill/>
                          </a:ln>
                          <a:solidFill>
                            <a:srgbClr val="095BA3"/>
                          </a:solidFill>
                          <a:effectLst/>
                          <a:latin typeface="+mn-lt"/>
                          <a:ea typeface="+mn-ea"/>
                          <a:cs typeface="Arial" panose="020B0604020202020204" pitchFamily="34" charset="0"/>
                        </a:rPr>
                        <a:t>(selon situation familiale et revenus) </a:t>
                      </a:r>
                      <a:endParaRPr lang="fr-FR" sz="1000" i="1"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594441">
                <a:tc>
                  <a:txBody>
                    <a:bodyPr/>
                    <a:lstStyle/>
                    <a:p>
                      <a:pPr algn="ctr">
                        <a:spcAft>
                          <a:spcPts val="0"/>
                        </a:spcAft>
                      </a:pPr>
                      <a:endParaRPr lang="fr-FR" sz="1100" b="1" u="none" kern="1200" dirty="0">
                        <a:solidFill>
                          <a:srgbClr val="095BA3"/>
                        </a:solidFill>
                        <a:latin typeface="+mn-lt"/>
                        <a:ea typeface="+mn-ea"/>
                        <a:cs typeface="+mn-cs"/>
                      </a:endParaRPr>
                    </a:p>
                    <a:p>
                      <a:pPr algn="ctr">
                        <a:spcAft>
                          <a:spcPts val="0"/>
                        </a:spcAft>
                      </a:pPr>
                      <a:r>
                        <a:rPr lang="fr-FR" sz="1100" b="1" u="none" kern="1200" dirty="0">
                          <a:solidFill>
                            <a:srgbClr val="095BA3"/>
                          </a:solidFill>
                          <a:latin typeface="+mn-lt"/>
                          <a:ea typeface="+mn-ea"/>
                          <a:cs typeface="+mn-cs"/>
                        </a:rPr>
                        <a:t>Formation Professionnelle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eaLnBrk="1" hangingPunct="1">
                        <a:spcBef>
                          <a:spcPts val="0"/>
                        </a:spcBef>
                        <a:defRPr/>
                      </a:pPr>
                      <a:endParaRPr lang="fr-FR" sz="1100" u="none" dirty="0">
                        <a:solidFill>
                          <a:srgbClr val="095BA3"/>
                        </a:solidFill>
                        <a:cs typeface="Arial" panose="020B0604020202020204" pitchFamily="34" charset="0"/>
                      </a:endParaRPr>
                    </a:p>
                    <a:p>
                      <a:pPr algn="ctr" eaLnBrk="1" hangingPunct="1">
                        <a:spcBef>
                          <a:spcPts val="0"/>
                        </a:spcBef>
                        <a:defRPr/>
                      </a:pPr>
                      <a:r>
                        <a:rPr lang="fr-FR" sz="1100" u="none" dirty="0">
                          <a:solidFill>
                            <a:srgbClr val="095BA3"/>
                          </a:solidFill>
                          <a:cs typeface="Arial" panose="020B0604020202020204" pitchFamily="34" charset="0"/>
                        </a:rPr>
                        <a:t>Droit ouvert avec le versement d’une contribution forfaitaire</a:t>
                      </a:r>
                    </a:p>
                    <a:p>
                      <a:pPr algn="ctr" eaLnBrk="1" hangingPunct="1">
                        <a:spcBef>
                          <a:spcPts val="0"/>
                        </a:spcBef>
                        <a:defRPr/>
                      </a:pPr>
                      <a:r>
                        <a:rPr lang="fr-FR" sz="1100" u="none" dirty="0">
                          <a:solidFill>
                            <a:srgbClr val="095BA3"/>
                          </a:solidFill>
                          <a:cs typeface="Arial" panose="020B0604020202020204" pitchFamily="34" charset="0"/>
                        </a:rPr>
                        <a:t> </a:t>
                      </a:r>
                    </a:p>
                    <a:p>
                      <a:pPr algn="ctr" eaLnBrk="1" hangingPunct="1">
                        <a:spcBef>
                          <a:spcPts val="0"/>
                        </a:spcBef>
                        <a:defRPr/>
                      </a:pPr>
                      <a:r>
                        <a:rPr lang="fr-FR" sz="1000" i="1" u="none" dirty="0">
                          <a:solidFill>
                            <a:srgbClr val="095BA3"/>
                          </a:solidFill>
                          <a:cs typeface="Arial" panose="020B0604020202020204" pitchFamily="34" charset="0"/>
                        </a:rPr>
                        <a:t>Également accessible également au conjoint collaborateur</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fr-FR" sz="1100" b="0" i="0" u="none" strike="noStrike" kern="1200" cap="none" normalizeH="0" baseline="0" dirty="0">
                        <a:ln>
                          <a:noFill/>
                        </a:ln>
                        <a:solidFill>
                          <a:srgbClr val="095BA3"/>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98147">
                <a:tc>
                  <a:txBody>
                    <a:bodyPr/>
                    <a:lstStyle/>
                    <a:p>
                      <a:pPr algn="ctr">
                        <a:spcAft>
                          <a:spcPts val="0"/>
                        </a:spcAft>
                      </a:pPr>
                      <a:endParaRPr lang="fr-FR" sz="1100" b="1" u="none" kern="1200">
                        <a:solidFill>
                          <a:srgbClr val="095BA3"/>
                        </a:solidFill>
                        <a:latin typeface="+mn-lt"/>
                        <a:ea typeface="+mn-ea"/>
                        <a:cs typeface="+mn-cs"/>
                      </a:endParaRPr>
                    </a:p>
                    <a:p>
                      <a:pPr algn="ctr">
                        <a:spcAft>
                          <a:spcPts val="0"/>
                        </a:spcAft>
                      </a:pPr>
                      <a:r>
                        <a:rPr lang="fr-FR" sz="1100" b="1" u="none" kern="1200">
                          <a:solidFill>
                            <a:srgbClr val="095BA3"/>
                          </a:solidFill>
                          <a:latin typeface="+mn-lt"/>
                          <a:ea typeface="+mn-ea"/>
                          <a:cs typeface="+mn-cs"/>
                        </a:rPr>
                        <a:t>Chômage</a:t>
                      </a:r>
                      <a:r>
                        <a:rPr lang="fr-FR" sz="1100" b="1" u="none" kern="1200" baseline="0">
                          <a:solidFill>
                            <a:srgbClr val="095BA3"/>
                          </a:solidFill>
                          <a:latin typeface="+mn-lt"/>
                          <a:ea typeface="+mn-ea"/>
                          <a:cs typeface="+mn-cs"/>
                        </a:rPr>
                        <a:t> </a:t>
                      </a:r>
                      <a:r>
                        <a:rPr lang="fr-FR" sz="1100" b="1" u="none" kern="1200">
                          <a:solidFill>
                            <a:srgbClr val="095BA3"/>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endParaRPr lang="fr-FR" altLang="fr-FR" sz="1100" u="none" kern="1200" dirty="0">
                        <a:solidFill>
                          <a:srgbClr val="095BA3"/>
                        </a:solidFill>
                        <a:latin typeface="+mn-lt"/>
                        <a:ea typeface="+mn-ea"/>
                        <a:cs typeface="Arial" panose="020B0604020202020204" pitchFamily="34" charset="0"/>
                      </a:endParaRPr>
                    </a:p>
                    <a:p>
                      <a:pPr algn="ctr">
                        <a:spcAft>
                          <a:spcPts val="0"/>
                        </a:spcAft>
                      </a:pPr>
                      <a:r>
                        <a:rPr lang="fr-FR" altLang="fr-FR" sz="1100" u="none" kern="1200" dirty="0">
                          <a:solidFill>
                            <a:srgbClr val="095BA3"/>
                          </a:solidFill>
                          <a:latin typeface="+mn-lt"/>
                          <a:ea typeface="+mn-ea"/>
                          <a:cs typeface="Arial" panose="020B0604020202020204" pitchFamily="34" charset="0"/>
                        </a:rPr>
                        <a:t>Non couvert à titre obligatoire</a:t>
                      </a:r>
                    </a:p>
                    <a:p>
                      <a:pPr algn="ctr">
                        <a:spcAft>
                          <a:spcPts val="0"/>
                        </a:spcAft>
                      </a:pPr>
                      <a:r>
                        <a:rPr lang="fr-FR" altLang="fr-FR" sz="1100" u="none" kern="1200" dirty="0">
                          <a:solidFill>
                            <a:srgbClr val="095BA3"/>
                          </a:solidFill>
                          <a:latin typeface="+mn-lt"/>
                          <a:ea typeface="+mn-ea"/>
                          <a:cs typeface="Arial" panose="020B0604020202020204" pitchFamily="34" charset="0"/>
                        </a:rPr>
                        <a:t>À souscrire auprès d’un organisme privé.</a:t>
                      </a:r>
                    </a:p>
                    <a:p>
                      <a:pPr algn="ctr">
                        <a:spcAft>
                          <a:spcPts val="0"/>
                        </a:spcAft>
                      </a:pPr>
                      <a:endParaRPr lang="fr-FR" sz="1100" b="1" u="none" kern="1200" dirty="0">
                        <a:solidFill>
                          <a:srgbClr val="095BA3"/>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362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18</a:t>
            </a:fld>
            <a:endParaRPr lang="fr-FR" dirty="0"/>
          </a:p>
        </p:txBody>
      </p:sp>
      <p:sp>
        <p:nvSpPr>
          <p:cNvPr id="6" name="Rectangle 5"/>
          <p:cNvSpPr/>
          <p:nvPr/>
        </p:nvSpPr>
        <p:spPr>
          <a:xfrm>
            <a:off x="822481" y="1291975"/>
            <a:ext cx="7811587" cy="4678204"/>
          </a:xfrm>
          <a:prstGeom prst="rect">
            <a:avLst/>
          </a:prstGeom>
        </p:spPr>
        <p:txBody>
          <a:bodyPr wrap="square">
            <a:spAutoFit/>
          </a:bodyPr>
          <a:lstStyle/>
          <a:p>
            <a:pPr>
              <a:defRPr/>
            </a:pPr>
            <a:r>
              <a:rPr lang="fr-FR" altLang="fr-FR" b="1" dirty="0">
                <a:solidFill>
                  <a:srgbClr val="095BA3"/>
                </a:solidFill>
                <a:latin typeface="Arial" panose="020B0604020202020204" pitchFamily="34" charset="0"/>
                <a:cs typeface="Arial" panose="020B0604020202020204" pitchFamily="34" charset="0"/>
              </a:rPr>
              <a:t>- Bascule volontaire dans le régime réel d’imposition </a:t>
            </a:r>
          </a:p>
          <a:p>
            <a:pPr>
              <a:defRPr/>
            </a:pPr>
            <a:r>
              <a:rPr lang="fr-FR" altLang="fr-FR" dirty="0">
                <a:latin typeface="Arial" panose="020B0604020202020204" pitchFamily="34" charset="0"/>
                <a:cs typeface="Arial" panose="020B0604020202020204" pitchFamily="34" charset="0"/>
              </a:rPr>
              <a:t>     </a:t>
            </a:r>
          </a:p>
          <a:p>
            <a:pPr>
              <a:defRPr/>
            </a:pPr>
            <a:r>
              <a:rPr lang="fr-FR" altLang="fr-FR" b="1" dirty="0">
                <a:solidFill>
                  <a:srgbClr val="095BA3"/>
                </a:solidFill>
                <a:latin typeface="Arial" panose="020B0604020202020204" pitchFamily="34" charset="0"/>
                <a:cs typeface="Arial" panose="020B0604020202020204" pitchFamily="34" charset="0"/>
              </a:rPr>
              <a:t>-</a:t>
            </a:r>
            <a:r>
              <a:rPr lang="fr-FR" altLang="fr-FR" dirty="0">
                <a:solidFill>
                  <a:srgbClr val="095BA3"/>
                </a:solidFill>
                <a:latin typeface="Arial" panose="020B0604020202020204" pitchFamily="34" charset="0"/>
                <a:cs typeface="Arial" panose="020B0604020202020204" pitchFamily="34" charset="0"/>
              </a:rPr>
              <a:t> </a:t>
            </a:r>
            <a:r>
              <a:rPr lang="fr-FR" altLang="fr-FR" b="1" dirty="0">
                <a:solidFill>
                  <a:srgbClr val="095BA3"/>
                </a:solidFill>
                <a:latin typeface="Arial" panose="020B0604020202020204" pitchFamily="34" charset="0"/>
                <a:cs typeface="Arial" panose="020B0604020202020204" pitchFamily="34" charset="0"/>
              </a:rPr>
              <a:t>Dépassement des seuils de chiffre d</a:t>
            </a:r>
            <a:r>
              <a:rPr lang="fr-FR" altLang="ja-JP" b="1" dirty="0">
                <a:solidFill>
                  <a:srgbClr val="095BA3"/>
                </a:solidFill>
                <a:latin typeface="Arial" panose="020B0604020202020204" pitchFamily="34" charset="0"/>
                <a:cs typeface="Arial" panose="020B0604020202020204" pitchFamily="34" charset="0"/>
              </a:rPr>
              <a:t>’affaires pendant deux années consécutives</a:t>
            </a:r>
          </a:p>
          <a:p>
            <a:pPr>
              <a:defRPr/>
            </a:pPr>
            <a:r>
              <a:rPr lang="fr-FR" altLang="ja-JP" sz="1200" dirty="0">
                <a:latin typeface="Arial" panose="020B0604020202020204" pitchFamily="34" charset="0"/>
                <a:cs typeface="Arial" panose="020B0604020202020204" pitchFamily="34" charset="0"/>
              </a:rPr>
              <a:t>L’auto-entrepreneur sera informé de ce changement par lettre recommandée avec accusé de réception. Il disposera d'un délai d'un mois pour le contester.</a:t>
            </a:r>
          </a:p>
          <a:p>
            <a:pPr>
              <a:defRPr/>
            </a:pPr>
            <a:endParaRPr lang="fr-FR" altLang="ja-JP" dirty="0">
              <a:latin typeface="Arial" panose="020B0604020202020204" pitchFamily="34" charset="0"/>
              <a:cs typeface="Arial" panose="020B0604020202020204" pitchFamily="34" charset="0"/>
            </a:endParaRPr>
          </a:p>
          <a:p>
            <a:pPr>
              <a:defRPr/>
            </a:pPr>
            <a:r>
              <a:rPr lang="fr-FR" altLang="fr-FR" b="1" dirty="0">
                <a:solidFill>
                  <a:srgbClr val="095BA3"/>
                </a:solidFill>
                <a:latin typeface="+mj-lt"/>
              </a:rPr>
              <a:t>- </a:t>
            </a:r>
            <a:r>
              <a:rPr lang="fr-FR" altLang="fr-FR" b="1" dirty="0">
                <a:solidFill>
                  <a:srgbClr val="095BA3"/>
                </a:solidFill>
                <a:latin typeface="+mj-lt"/>
                <a:cs typeface="Arial" panose="020B0604020202020204" pitchFamily="34" charset="0"/>
              </a:rPr>
              <a:t>Chiffre d’</a:t>
            </a:r>
            <a:r>
              <a:rPr lang="fr-FR" altLang="ja-JP" b="1" dirty="0">
                <a:solidFill>
                  <a:srgbClr val="095BA3"/>
                </a:solidFill>
                <a:latin typeface="+mj-lt"/>
                <a:cs typeface="Arial" panose="020B0604020202020204" pitchFamily="34" charset="0"/>
              </a:rPr>
              <a:t>affaires à zéro pendant 24 mois </a:t>
            </a:r>
            <a:r>
              <a:rPr lang="fr-FR" altLang="ja-JP" dirty="0">
                <a:latin typeface="+mj-lt"/>
                <a:cs typeface="Arial" panose="020B0604020202020204" pitchFamily="34" charset="0"/>
              </a:rPr>
              <a:t>civils consécutifs ou 8 trimestres civils. </a:t>
            </a:r>
          </a:p>
          <a:p>
            <a:pPr>
              <a:defRPr/>
            </a:pPr>
            <a:r>
              <a:rPr lang="fr-FR" altLang="fr-FR" dirty="0">
                <a:latin typeface="+mj-lt"/>
                <a:cs typeface="Arial" panose="020B0604020202020204" pitchFamily="34" charset="0"/>
              </a:rPr>
              <a:t>L’auto-entrepreneur sera prévenu par courrier, le mois ou le trimestre précédant la radiation automatique de son compte auto-entrepreneur*.</a:t>
            </a:r>
          </a:p>
          <a:p>
            <a:pPr marL="285750" indent="-285750">
              <a:buFontTx/>
              <a:buChar char="-"/>
              <a:defRPr/>
            </a:pPr>
            <a:endParaRPr lang="fr-FR" altLang="fr-FR" dirty="0">
              <a:latin typeface="+mj-lt"/>
              <a:cs typeface="Arial" panose="020B0604020202020204" pitchFamily="34" charset="0"/>
            </a:endParaRPr>
          </a:p>
          <a:p>
            <a:pPr>
              <a:defRPr/>
            </a:pPr>
            <a:r>
              <a:rPr lang="fr-FR" altLang="fr-FR" b="1" dirty="0">
                <a:solidFill>
                  <a:srgbClr val="095BA3"/>
                </a:solidFill>
                <a:latin typeface="+mj-lt"/>
              </a:rPr>
              <a:t>- Cessation d</a:t>
            </a:r>
            <a:r>
              <a:rPr lang="fr-FR" altLang="ja-JP" b="1" dirty="0">
                <a:solidFill>
                  <a:srgbClr val="095BA3"/>
                </a:solidFill>
                <a:latin typeface="+mj-lt"/>
              </a:rPr>
              <a:t>’activité :</a:t>
            </a:r>
            <a:endParaRPr lang="fr-FR" altLang="fr-FR" dirty="0">
              <a:solidFill>
                <a:srgbClr val="095BA3"/>
              </a:solidFill>
              <a:latin typeface="+mj-lt"/>
            </a:endParaRPr>
          </a:p>
          <a:p>
            <a:pPr>
              <a:defRPr/>
            </a:pPr>
            <a:r>
              <a:rPr lang="fr-FR" altLang="fr-FR" dirty="0">
                <a:latin typeface="+mj-lt"/>
              </a:rPr>
              <a:t>Etablir une déclaration de cessation d</a:t>
            </a:r>
            <a:r>
              <a:rPr lang="fr-FR" altLang="ja-JP" dirty="0">
                <a:latin typeface="+mj-lt"/>
              </a:rPr>
              <a:t>’activité au Centre de formalités des entreprises (CFE) :</a:t>
            </a:r>
            <a:endParaRPr lang="fr-FR" altLang="ja-JP" sz="1200" dirty="0">
              <a:latin typeface="+mj-lt"/>
            </a:endParaRPr>
          </a:p>
          <a:p>
            <a:pPr marL="171450" indent="-171450">
              <a:buFontTx/>
              <a:buChar char="-"/>
              <a:defRPr/>
            </a:pPr>
            <a:r>
              <a:rPr lang="fr-FR" altLang="fr-FR" sz="1200" dirty="0">
                <a:latin typeface="+mj-lt"/>
              </a:rPr>
              <a:t>sur </a:t>
            </a:r>
            <a:r>
              <a:rPr lang="fr-FR" altLang="fr-FR" sz="1200" dirty="0">
                <a:latin typeface="+mj-lt"/>
                <a:hlinkClick r:id="rId2"/>
              </a:rPr>
              <a:t>www.autoentrepreneur.urssaf.fr</a:t>
            </a:r>
            <a:r>
              <a:rPr lang="fr-FR" altLang="fr-FR" sz="1200" dirty="0">
                <a:latin typeface="+mj-lt"/>
              </a:rPr>
              <a:t> pour les professions libérales</a:t>
            </a:r>
          </a:p>
          <a:p>
            <a:pPr marL="171450" indent="-171450">
              <a:buFontTx/>
              <a:buChar char="-"/>
              <a:defRPr/>
            </a:pPr>
            <a:r>
              <a:rPr lang="fr-FR" altLang="fr-FR" sz="1200" dirty="0">
                <a:latin typeface="+mj-lt"/>
              </a:rPr>
              <a:t>sur </a:t>
            </a:r>
            <a:r>
              <a:rPr lang="fr-FR" altLang="fr-FR" sz="1200" dirty="0">
                <a:latin typeface="+mj-lt"/>
                <a:hlinkClick r:id="rId3"/>
              </a:rPr>
              <a:t>www.cfe-metiers.fr</a:t>
            </a:r>
            <a:r>
              <a:rPr lang="fr-FR" altLang="fr-FR" sz="1200" dirty="0">
                <a:latin typeface="+mj-lt"/>
              </a:rPr>
              <a:t> ou </a:t>
            </a:r>
            <a:r>
              <a:rPr lang="fr-FR" altLang="fr-FR" sz="1200" dirty="0">
                <a:latin typeface="+mj-lt"/>
                <a:hlinkClick r:id="rId4"/>
              </a:rPr>
              <a:t>www.guchet-entreprise.fr</a:t>
            </a:r>
            <a:r>
              <a:rPr lang="fr-FR" altLang="fr-FR" sz="1200" dirty="0">
                <a:latin typeface="+mj-lt"/>
              </a:rPr>
              <a:t> pour les artisans</a:t>
            </a:r>
          </a:p>
          <a:p>
            <a:pPr marL="171450" indent="-171450">
              <a:buFontTx/>
              <a:buChar char="-"/>
              <a:defRPr/>
            </a:pPr>
            <a:r>
              <a:rPr lang="fr-FR" altLang="fr-FR" sz="1200" dirty="0">
                <a:latin typeface="+mj-lt"/>
              </a:rPr>
              <a:t>sur </a:t>
            </a:r>
            <a:r>
              <a:rPr lang="fr-FR" altLang="fr-FR" sz="1200" dirty="0">
                <a:latin typeface="+mj-lt"/>
                <a:hlinkClick r:id="rId5"/>
              </a:rPr>
              <a:t>www.infogreffe.fr</a:t>
            </a:r>
            <a:r>
              <a:rPr lang="fr-FR" altLang="fr-FR" sz="1200" dirty="0">
                <a:latin typeface="+mj-lt"/>
              </a:rPr>
              <a:t> pour les commerçants</a:t>
            </a:r>
          </a:p>
        </p:txBody>
      </p:sp>
      <p:sp>
        <p:nvSpPr>
          <p:cNvPr id="9" name="Titre 1"/>
          <p:cNvSpPr>
            <a:spLocks noGrp="1"/>
          </p:cNvSpPr>
          <p:nvPr>
            <p:ph type="title"/>
          </p:nvPr>
        </p:nvSpPr>
        <p:spPr>
          <a:xfrm>
            <a:off x="2721762" y="432175"/>
            <a:ext cx="5538564" cy="549274"/>
          </a:xfrm>
        </p:spPr>
        <p:txBody>
          <a:bodyPr>
            <a:normAutofit/>
          </a:bodyPr>
          <a:lstStyle/>
          <a:p>
            <a:r>
              <a:rPr lang="fr-FR" altLang="fr-FR" sz="2800" dirty="0">
                <a:solidFill>
                  <a:srgbClr val="C00000"/>
                </a:solidFill>
              </a:rPr>
              <a:t>La sortie du dispositif</a:t>
            </a:r>
            <a:endParaRPr lang="fr-FR" altLang="fr-FR" sz="2800" b="0" dirty="0">
              <a:solidFill>
                <a:srgbClr val="C00000"/>
              </a:solidFill>
            </a:endParaRPr>
          </a:p>
        </p:txBody>
      </p:sp>
      <p:sp>
        <p:nvSpPr>
          <p:cNvPr id="2" name="ZoneTexte 1">
            <a:extLst>
              <a:ext uri="{FF2B5EF4-FFF2-40B4-BE49-F238E27FC236}">
                <a16:creationId xmlns:a16="http://schemas.microsoft.com/office/drawing/2014/main" id="{13C5EC73-13EC-4434-93C2-1277D7A9BB57}"/>
              </a:ext>
            </a:extLst>
          </p:cNvPr>
          <p:cNvSpPr txBox="1"/>
          <p:nvPr/>
        </p:nvSpPr>
        <p:spPr>
          <a:xfrm>
            <a:off x="2136161" y="5953588"/>
            <a:ext cx="5885975" cy="707886"/>
          </a:xfrm>
          <a:prstGeom prst="rect">
            <a:avLst/>
          </a:prstGeom>
          <a:noFill/>
        </p:spPr>
        <p:txBody>
          <a:bodyPr wrap="square" rtlCol="0">
            <a:spAutoFit/>
          </a:bodyPr>
          <a:lstStyle/>
          <a:p>
            <a:r>
              <a:rPr lang="fr-FR" sz="1000" dirty="0"/>
              <a:t>Pour les auto-entrepreneurs, cette radiation entraîne de plein droit celle des autres fichiers tels que le répertoire SIRENE, le Registre du commerce et des sociétés, le Répertoire des métiers, le Registre spécial des Agents commerciaux, le Registre spécial des Entrepreneurs individuels à responsabilité limitée, etc.</a:t>
            </a:r>
          </a:p>
        </p:txBody>
      </p:sp>
    </p:spTree>
    <p:extLst>
      <p:ext uri="{BB962C8B-B14F-4D97-AF65-F5344CB8AC3E}">
        <p14:creationId xmlns:p14="http://schemas.microsoft.com/office/powerpoint/2010/main" val="35886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19</a:t>
            </a:fld>
            <a:endParaRPr lang="fr-FR" dirty="0"/>
          </a:p>
        </p:txBody>
      </p:sp>
      <p:sp>
        <p:nvSpPr>
          <p:cNvPr id="6" name="Rectangle 5"/>
          <p:cNvSpPr/>
          <p:nvPr/>
        </p:nvSpPr>
        <p:spPr>
          <a:xfrm>
            <a:off x="692938" y="1710055"/>
            <a:ext cx="7936718" cy="4413516"/>
          </a:xfrm>
          <a:prstGeom prst="rect">
            <a:avLst/>
          </a:prstGeom>
        </p:spPr>
        <p:txBody>
          <a:bodyPr wrap="square">
            <a:spAutoFit/>
          </a:bodyPr>
          <a:lstStyle/>
          <a:p>
            <a:pPr marL="342900" indent="-342900">
              <a:lnSpc>
                <a:spcPct val="80000"/>
              </a:lnSpc>
              <a:buClr>
                <a:srgbClr val="095BA3"/>
              </a:buClr>
              <a:buFont typeface="Wingdings" panose="05000000000000000000" pitchFamily="2" charset="2"/>
              <a:buChar char="Ø"/>
              <a:defRPr/>
            </a:pPr>
            <a:endParaRPr lang="fr-FR" altLang="fr-FR" b="1" dirty="0">
              <a:solidFill>
                <a:srgbClr val="095BA3"/>
              </a:solidFill>
            </a:endParaRPr>
          </a:p>
          <a:p>
            <a:pPr marL="342900" indent="-342900">
              <a:lnSpc>
                <a:spcPct val="80000"/>
              </a:lnSpc>
              <a:buClr>
                <a:srgbClr val="095BA3"/>
              </a:buClr>
              <a:buFont typeface="Wingdings" panose="05000000000000000000" pitchFamily="2" charset="2"/>
              <a:buChar char="Ø"/>
              <a:defRPr/>
            </a:pPr>
            <a:r>
              <a:rPr lang="fr-FR" altLang="fr-FR" dirty="0"/>
              <a:t>Vos services en ligne sur </a:t>
            </a:r>
            <a:r>
              <a:rPr lang="fr-FR" altLang="fr-FR" b="1" u="sng" dirty="0">
                <a:solidFill>
                  <a:srgbClr val="095BA3"/>
                </a:solidFill>
                <a:hlinkClick r:id="rId2"/>
              </a:rPr>
              <a:t>www.autoentrepreneur.urssaf.fr</a:t>
            </a:r>
            <a:endParaRPr lang="fr-FR" altLang="fr-FR" b="1" u="sng" dirty="0">
              <a:solidFill>
                <a:srgbClr val="095BA3"/>
              </a:solidFill>
            </a:endParaRPr>
          </a:p>
          <a:p>
            <a:pPr marL="342900" indent="-342900">
              <a:lnSpc>
                <a:spcPct val="80000"/>
              </a:lnSpc>
              <a:buClr>
                <a:srgbClr val="095BA3"/>
              </a:buClr>
              <a:buFont typeface="Wingdings" panose="05000000000000000000" pitchFamily="2" charset="2"/>
              <a:buChar char="Ø"/>
              <a:defRPr/>
            </a:pPr>
            <a:endParaRPr lang="fr-FR" altLang="fr-FR" b="1" u="sng" dirty="0"/>
          </a:p>
          <a:p>
            <a:pPr marL="0" lvl="1">
              <a:lnSpc>
                <a:spcPct val="80000"/>
              </a:lnSpc>
              <a:buClr>
                <a:srgbClr val="095BA3"/>
              </a:buClr>
              <a:defRPr/>
            </a:pPr>
            <a:endParaRPr lang="fr-FR" altLang="fr-FR" b="1" u="sng" dirty="0">
              <a:solidFill>
                <a:srgbClr val="00B050"/>
              </a:solidFill>
            </a:endParaRPr>
          </a:p>
          <a:p>
            <a:pPr marL="0" lvl="1">
              <a:lnSpc>
                <a:spcPct val="80000"/>
              </a:lnSpc>
              <a:buClr>
                <a:srgbClr val="095BA3"/>
              </a:buClr>
              <a:defRPr/>
            </a:pPr>
            <a:r>
              <a:rPr lang="fr-FR" altLang="fr-FR" dirty="0">
                <a:ea typeface="MS PGothic" panose="020B0600070205080204" pitchFamily="34" charset="-128"/>
                <a:cs typeface="Arial" panose="020B0604020202020204" pitchFamily="34" charset="0"/>
              </a:rPr>
              <a:t>Sur </a:t>
            </a:r>
            <a:r>
              <a:rPr lang="fr-FR" altLang="fr-FR" b="1" u="sng" dirty="0">
                <a:solidFill>
                  <a:srgbClr val="095BA3"/>
                </a:solidFill>
                <a:hlinkClick r:id="rId2"/>
              </a:rPr>
              <a:t>www.autoentrepreneur.urssaf.fr</a:t>
            </a:r>
            <a:r>
              <a:rPr lang="fr-FR" altLang="fr-FR" dirty="0">
                <a:ea typeface="MS PGothic" panose="020B0600070205080204" pitchFamily="34" charset="-128"/>
                <a:cs typeface="Arial" panose="020B0604020202020204" pitchFamily="34" charset="0"/>
              </a:rPr>
              <a:t> / </a:t>
            </a:r>
            <a:r>
              <a:rPr lang="fr-FR" altLang="fr-FR" dirty="0">
                <a:solidFill>
                  <a:srgbClr val="0070C0"/>
                </a:solidFill>
                <a:ea typeface="MS PGothic" panose="020B0600070205080204" pitchFamily="34" charset="-128"/>
                <a:cs typeface="Arial" panose="020B0604020202020204" pitchFamily="34" charset="0"/>
              </a:rPr>
              <a:t>« Mon compte » accès à l’ensemble des services en ligne sécurisés et gratuits </a:t>
            </a:r>
          </a:p>
          <a:p>
            <a:pPr marL="0" lvl="1">
              <a:lnSpc>
                <a:spcPct val="80000"/>
              </a:lnSpc>
              <a:buClr>
                <a:srgbClr val="095BA3"/>
              </a:buClr>
              <a:defRPr/>
            </a:pPr>
            <a:endParaRPr lang="fr-FR" altLang="fr-FR" dirty="0">
              <a:ea typeface="MS PGothic" panose="020B0600070205080204" pitchFamily="34" charset="-128"/>
              <a:cs typeface="Arial" panose="020B0604020202020204" pitchFamily="34" charset="0"/>
            </a:endParaRPr>
          </a:p>
          <a:p>
            <a:pPr>
              <a:buClr>
                <a:srgbClr val="095BA3"/>
              </a:buClr>
              <a:buFontTx/>
              <a:buChar char="-"/>
              <a:defRPr/>
            </a:pPr>
            <a:r>
              <a:rPr lang="fr-FR" altLang="ja-JP" dirty="0">
                <a:ea typeface="MS PGothic" panose="020B0600070205080204" pitchFamily="34" charset="-128"/>
                <a:cs typeface="Arial" panose="020B0604020202020204" pitchFamily="34" charset="0"/>
              </a:rPr>
              <a:t> historique des déclarations,</a:t>
            </a:r>
          </a:p>
          <a:p>
            <a:pPr>
              <a:buClr>
                <a:srgbClr val="095BA3"/>
              </a:buClr>
              <a:buFontTx/>
              <a:buChar char="-"/>
              <a:defRPr/>
            </a:pPr>
            <a:r>
              <a:rPr lang="fr-FR" altLang="ja-JP" dirty="0">
                <a:ea typeface="MS PGothic" panose="020B0600070205080204" pitchFamily="34" charset="-128"/>
                <a:cs typeface="Arial" panose="020B0604020202020204" pitchFamily="34" charset="0"/>
              </a:rPr>
              <a:t> situation de votre compte, </a:t>
            </a:r>
          </a:p>
          <a:p>
            <a:pPr>
              <a:buClr>
                <a:srgbClr val="095BA3"/>
              </a:buClr>
              <a:buFontTx/>
              <a:buChar char="-"/>
              <a:defRPr/>
            </a:pPr>
            <a:r>
              <a:rPr lang="fr-FR" altLang="ja-JP" dirty="0">
                <a:ea typeface="MS PGothic" panose="020B0600070205080204" pitchFamily="34" charset="-128"/>
                <a:cs typeface="Arial" panose="020B0604020202020204" pitchFamily="34" charset="0"/>
              </a:rPr>
              <a:t> indication des dates de déclarations et paiements (exigibilités),</a:t>
            </a:r>
          </a:p>
          <a:p>
            <a:pPr>
              <a:buClr>
                <a:srgbClr val="095BA3"/>
              </a:buClr>
              <a:buFontTx/>
              <a:buChar char="-"/>
              <a:defRPr/>
            </a:pPr>
            <a:r>
              <a:rPr lang="fr-FR" altLang="ja-JP" dirty="0">
                <a:ea typeface="MS PGothic" panose="020B0600070205080204" pitchFamily="34" charset="-128"/>
                <a:cs typeface="Arial" panose="020B0604020202020204" pitchFamily="34" charset="0"/>
              </a:rPr>
              <a:t> échanges avec mon Urssaf pour : </a:t>
            </a:r>
          </a:p>
          <a:p>
            <a:pPr lvl="1">
              <a:buClr>
                <a:srgbClr val="095BA3"/>
              </a:buClr>
              <a:buFontTx/>
              <a:buChar char="-"/>
              <a:defRPr/>
            </a:pPr>
            <a:r>
              <a:rPr lang="fr-FR" altLang="ja-JP" dirty="0">
                <a:ea typeface="MS PGothic" panose="020B0600070205080204" pitchFamily="34" charset="-128"/>
                <a:cs typeface="Arial" panose="020B0604020202020204" pitchFamily="34" charset="0"/>
              </a:rPr>
              <a:t> obtenir des attestations (immatriculation, fiscale, de vigilance, de chiffre d’affaires et de contribution à la formation professionnelle),</a:t>
            </a:r>
          </a:p>
          <a:p>
            <a:pPr lvl="1">
              <a:buClr>
                <a:srgbClr val="095BA3"/>
              </a:buClr>
              <a:buFontTx/>
              <a:buChar char="-"/>
              <a:defRPr/>
            </a:pPr>
            <a:r>
              <a:rPr lang="fr-FR" altLang="fr-FR" dirty="0">
                <a:ea typeface="MS PGothic" panose="020B0600070205080204" pitchFamily="34" charset="-128"/>
                <a:cs typeface="Arial" panose="020B0604020202020204" pitchFamily="34" charset="0"/>
              </a:rPr>
              <a:t> demander d’un délai de paiement des cotisations,</a:t>
            </a:r>
          </a:p>
          <a:p>
            <a:pPr lvl="1">
              <a:buClr>
                <a:srgbClr val="095BA3"/>
              </a:buClr>
              <a:buFontTx/>
              <a:buChar char="-"/>
              <a:defRPr/>
            </a:pPr>
            <a:r>
              <a:rPr lang="fr-FR" dirty="0"/>
              <a:t> accéder à votre boîte aux lettres personnalisée.</a:t>
            </a:r>
          </a:p>
          <a:p>
            <a:pPr lvl="1">
              <a:buClr>
                <a:srgbClr val="095BA3"/>
              </a:buClr>
              <a:buFontTx/>
              <a:buChar char="-"/>
              <a:defRPr/>
            </a:pPr>
            <a:endParaRPr lang="fr-FR" b="1" dirty="0">
              <a:solidFill>
                <a:srgbClr val="095BA3"/>
              </a:solidFill>
            </a:endParaRPr>
          </a:p>
          <a:p>
            <a:pPr lvl="1">
              <a:buClr>
                <a:srgbClr val="095BA3"/>
              </a:buClr>
              <a:buFontTx/>
              <a:buChar char="-"/>
              <a:defRPr/>
            </a:pPr>
            <a:endParaRPr lang="fr-FR" b="1" dirty="0">
              <a:solidFill>
                <a:srgbClr val="095BA3"/>
              </a:solidFill>
            </a:endParaRPr>
          </a:p>
        </p:txBody>
      </p:sp>
      <p:sp>
        <p:nvSpPr>
          <p:cNvPr id="8" name="Titre 1"/>
          <p:cNvSpPr>
            <a:spLocks noGrp="1"/>
          </p:cNvSpPr>
          <p:nvPr>
            <p:ph type="title"/>
          </p:nvPr>
        </p:nvSpPr>
        <p:spPr>
          <a:xfrm>
            <a:off x="2650836" y="584575"/>
            <a:ext cx="5686346" cy="549274"/>
          </a:xfrm>
        </p:spPr>
        <p:txBody>
          <a:bodyPr>
            <a:normAutofit/>
          </a:bodyPr>
          <a:lstStyle/>
          <a:p>
            <a:r>
              <a:rPr lang="fr-FR" altLang="fr-FR" sz="2800" dirty="0">
                <a:solidFill>
                  <a:srgbClr val="C00000"/>
                </a:solidFill>
              </a:rPr>
              <a:t>Les services en ligne</a:t>
            </a:r>
            <a:endParaRPr lang="fr-FR" altLang="fr-FR" sz="2800" b="0" dirty="0">
              <a:solidFill>
                <a:srgbClr val="C00000"/>
              </a:solidFill>
            </a:endParaRPr>
          </a:p>
        </p:txBody>
      </p:sp>
    </p:spTree>
    <p:extLst>
      <p:ext uri="{BB962C8B-B14F-4D97-AF65-F5344CB8AC3E}">
        <p14:creationId xmlns:p14="http://schemas.microsoft.com/office/powerpoint/2010/main" val="157928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52CA3B-4F27-4943-937F-74B68A0AAEA3}"/>
              </a:ext>
            </a:extLst>
          </p:cNvPr>
          <p:cNvSpPr txBox="1"/>
          <p:nvPr/>
        </p:nvSpPr>
        <p:spPr>
          <a:xfrm>
            <a:off x="3564000" y="908684"/>
            <a:ext cx="1872000" cy="369332"/>
          </a:xfrm>
          <a:prstGeom prst="rect">
            <a:avLst/>
          </a:prstGeom>
          <a:solidFill>
            <a:srgbClr val="CC3000"/>
          </a:solidFill>
        </p:spPr>
        <p:txBody>
          <a:bodyPr wrap="square" lIns="72000" tIns="0" rIns="7200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SOMMAIRE</a:t>
            </a:r>
          </a:p>
        </p:txBody>
      </p:sp>
      <p:sp>
        <p:nvSpPr>
          <p:cNvPr id="3" name="ZoneTexte 2">
            <a:extLst>
              <a:ext uri="{FF2B5EF4-FFF2-40B4-BE49-F238E27FC236}">
                <a16:creationId xmlns:a16="http://schemas.microsoft.com/office/drawing/2014/main" id="{582274B9-5E65-B048-89A4-DD21368398A9}"/>
              </a:ext>
            </a:extLst>
          </p:cNvPr>
          <p:cNvSpPr txBox="1"/>
          <p:nvPr/>
        </p:nvSpPr>
        <p:spPr>
          <a:xfrm>
            <a:off x="3564000" y="2292350"/>
            <a:ext cx="4806950" cy="3385542"/>
          </a:xfrm>
          <a:prstGeom prst="rect">
            <a:avLst/>
          </a:prstGeom>
          <a:noFill/>
        </p:spPr>
        <p:txBody>
          <a:bodyPr wrap="square" lIns="0" tIns="0" rIns="0" bIns="0" rtlCol="0">
            <a:spAutoFit/>
          </a:bodyPr>
          <a:lstStyle/>
          <a:p>
            <a:pPr>
              <a:spcBef>
                <a:spcPts val="600"/>
              </a:spcBef>
              <a:buFont typeface="Wingdings" panose="05000000000000000000" pitchFamily="2" charset="2"/>
              <a:buChar char="Ø"/>
            </a:pPr>
            <a:r>
              <a:rPr lang="fr-FR" altLang="fr-FR" sz="2000" dirty="0">
                <a:solidFill>
                  <a:srgbClr val="C00000"/>
                </a:solidFill>
              </a:rPr>
              <a:t> Vos Interlocuteurs en Protection Sociale </a:t>
            </a:r>
          </a:p>
          <a:p>
            <a:pPr>
              <a:spcBef>
                <a:spcPts val="600"/>
              </a:spcBef>
              <a:buFont typeface="Wingdings" panose="05000000000000000000" pitchFamily="2" charset="2"/>
              <a:buChar char="Ø"/>
            </a:pPr>
            <a:r>
              <a:rPr lang="fr-FR" altLang="fr-FR" sz="2000" dirty="0">
                <a:solidFill>
                  <a:srgbClr val="C00000"/>
                </a:solidFill>
              </a:rPr>
              <a:t> Conditions et Principes </a:t>
            </a:r>
          </a:p>
          <a:p>
            <a:pPr>
              <a:spcBef>
                <a:spcPts val="600"/>
              </a:spcBef>
              <a:buFont typeface="Wingdings" panose="05000000000000000000" pitchFamily="2" charset="2"/>
              <a:buChar char="Ø"/>
            </a:pPr>
            <a:r>
              <a:rPr lang="fr-FR" altLang="fr-FR" sz="2000" dirty="0">
                <a:solidFill>
                  <a:srgbClr val="C00000"/>
                </a:solidFill>
              </a:rPr>
              <a:t> Acre </a:t>
            </a:r>
          </a:p>
          <a:p>
            <a:pPr>
              <a:spcBef>
                <a:spcPts val="600"/>
              </a:spcBef>
              <a:buFont typeface="Wingdings" panose="05000000000000000000" pitchFamily="2" charset="2"/>
              <a:buChar char="Ø"/>
            </a:pPr>
            <a:r>
              <a:rPr lang="fr-FR" altLang="fr-FR" sz="2000" dirty="0">
                <a:solidFill>
                  <a:srgbClr val="C00000"/>
                </a:solidFill>
              </a:rPr>
              <a:t> Calcul des Cotisations et Impôts</a:t>
            </a:r>
          </a:p>
          <a:p>
            <a:pPr>
              <a:spcBef>
                <a:spcPts val="600"/>
              </a:spcBef>
              <a:buFont typeface="Wingdings" panose="05000000000000000000" pitchFamily="2" charset="2"/>
              <a:buChar char="Ø"/>
            </a:pPr>
            <a:r>
              <a:rPr lang="fr-FR" altLang="fr-FR" sz="2000" dirty="0">
                <a:solidFill>
                  <a:srgbClr val="C00000"/>
                </a:solidFill>
              </a:rPr>
              <a:t> Modalités de déclaration et de paiement</a:t>
            </a:r>
          </a:p>
          <a:p>
            <a:pPr>
              <a:spcBef>
                <a:spcPts val="600"/>
              </a:spcBef>
              <a:buFont typeface="Wingdings" panose="05000000000000000000" pitchFamily="2" charset="2"/>
              <a:buChar char="Ø"/>
            </a:pPr>
            <a:r>
              <a:rPr lang="fr-FR" altLang="fr-FR" sz="2000" dirty="0">
                <a:solidFill>
                  <a:srgbClr val="C00000"/>
                </a:solidFill>
              </a:rPr>
              <a:t> Protection Sociale ( Santé/Retraite/Famille)</a:t>
            </a:r>
          </a:p>
          <a:p>
            <a:pPr>
              <a:spcBef>
                <a:spcPts val="600"/>
              </a:spcBef>
              <a:buFont typeface="Wingdings" panose="05000000000000000000" pitchFamily="2" charset="2"/>
              <a:buChar char="Ø"/>
            </a:pPr>
            <a:r>
              <a:rPr lang="fr-FR" altLang="fr-FR" sz="2000" dirty="0">
                <a:solidFill>
                  <a:srgbClr val="C00000"/>
                </a:solidFill>
              </a:rPr>
              <a:t> Sortie du dispositif </a:t>
            </a:r>
          </a:p>
          <a:p>
            <a:pPr>
              <a:spcBef>
                <a:spcPts val="600"/>
              </a:spcBef>
              <a:buFont typeface="Wingdings" panose="05000000000000000000" pitchFamily="2" charset="2"/>
              <a:buChar char="Ø"/>
            </a:pPr>
            <a:r>
              <a:rPr lang="fr-FR" altLang="fr-FR" sz="2000" dirty="0">
                <a:solidFill>
                  <a:srgbClr val="C00000"/>
                </a:solidFill>
              </a:rPr>
              <a:t> Services en ligne</a:t>
            </a:r>
          </a:p>
          <a:p>
            <a:pPr>
              <a:spcBef>
                <a:spcPts val="600"/>
              </a:spcBef>
              <a:buFont typeface="Wingdings" panose="05000000000000000000" pitchFamily="2" charset="2"/>
              <a:buChar char="Ø"/>
            </a:pPr>
            <a:r>
              <a:rPr lang="fr-FR" altLang="fr-FR" sz="2000" dirty="0">
                <a:solidFill>
                  <a:srgbClr val="C00000"/>
                </a:solidFill>
              </a:rPr>
              <a:t> Action sociale</a:t>
            </a:r>
          </a:p>
        </p:txBody>
      </p:sp>
    </p:spTree>
    <p:extLst>
      <p:ext uri="{BB962C8B-B14F-4D97-AF65-F5344CB8AC3E}">
        <p14:creationId xmlns:p14="http://schemas.microsoft.com/office/powerpoint/2010/main" val="2628177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20</a:t>
            </a:fld>
            <a:endParaRPr lang="fr-FR" dirty="0"/>
          </a:p>
        </p:txBody>
      </p:sp>
      <p:sp>
        <p:nvSpPr>
          <p:cNvPr id="6" name="Rectangle 5"/>
          <p:cNvSpPr/>
          <p:nvPr/>
        </p:nvSpPr>
        <p:spPr>
          <a:xfrm>
            <a:off x="700558" y="1816735"/>
            <a:ext cx="7756191" cy="3360920"/>
          </a:xfrm>
          <a:prstGeom prst="rect">
            <a:avLst/>
          </a:prstGeom>
        </p:spPr>
        <p:txBody>
          <a:bodyPr wrap="square">
            <a:spAutoFit/>
          </a:bodyPr>
          <a:lstStyle/>
          <a:p>
            <a:pPr marL="342900" indent="-342900">
              <a:lnSpc>
                <a:spcPct val="80000"/>
              </a:lnSpc>
              <a:buClr>
                <a:srgbClr val="095BA3"/>
              </a:buClr>
              <a:buFont typeface="Wingdings" panose="05000000000000000000" pitchFamily="2" charset="2"/>
              <a:buChar char="Ø"/>
              <a:defRPr/>
            </a:pPr>
            <a:endParaRPr lang="fr-FR" altLang="fr-FR" b="1" dirty="0">
              <a:solidFill>
                <a:srgbClr val="095BA3"/>
              </a:solidFill>
            </a:endParaRPr>
          </a:p>
          <a:p>
            <a:pPr marL="342900" indent="-342900">
              <a:lnSpc>
                <a:spcPct val="80000"/>
              </a:lnSpc>
              <a:buClr>
                <a:srgbClr val="095BA3"/>
              </a:buClr>
              <a:buFont typeface="Wingdings" panose="05000000000000000000" pitchFamily="2" charset="2"/>
              <a:buChar char="Ø"/>
              <a:defRPr/>
            </a:pPr>
            <a:r>
              <a:rPr lang="fr-FR" altLang="fr-FR" dirty="0"/>
              <a:t>Vos services en ligne sur l’appli mobile </a:t>
            </a:r>
            <a:r>
              <a:rPr lang="fr-FR" altLang="fr-FR" b="1" dirty="0" err="1">
                <a:solidFill>
                  <a:srgbClr val="0070C0"/>
                </a:solidFill>
              </a:rPr>
              <a:t>AutoEntrepreneur</a:t>
            </a:r>
            <a:r>
              <a:rPr lang="fr-FR" altLang="fr-FR" b="1" dirty="0">
                <a:solidFill>
                  <a:srgbClr val="0070C0"/>
                </a:solidFill>
              </a:rPr>
              <a:t> Urssaf</a:t>
            </a:r>
            <a:endParaRPr lang="fr-FR" altLang="fr-FR" b="1" u="sng" dirty="0">
              <a:solidFill>
                <a:srgbClr val="0070C0"/>
              </a:solidFill>
            </a:endParaRPr>
          </a:p>
          <a:p>
            <a:pPr marL="342900" indent="-342900">
              <a:lnSpc>
                <a:spcPct val="80000"/>
              </a:lnSpc>
              <a:buClr>
                <a:srgbClr val="095BA3"/>
              </a:buClr>
              <a:buFont typeface="Wingdings" panose="05000000000000000000" pitchFamily="2" charset="2"/>
              <a:buChar char="Ø"/>
              <a:defRPr/>
            </a:pPr>
            <a:endParaRPr lang="fr-FR" altLang="fr-FR" b="1" u="sng" dirty="0"/>
          </a:p>
          <a:p>
            <a:pPr marL="0" lvl="1">
              <a:lnSpc>
                <a:spcPct val="80000"/>
              </a:lnSpc>
              <a:buClr>
                <a:srgbClr val="095BA3"/>
              </a:buClr>
              <a:defRPr/>
            </a:pPr>
            <a:endParaRPr lang="fr-FR" altLang="fr-FR" b="1" u="sng" dirty="0">
              <a:solidFill>
                <a:srgbClr val="00B050"/>
              </a:solidFill>
            </a:endParaRPr>
          </a:p>
          <a:p>
            <a:pPr marL="0" lvl="1">
              <a:lnSpc>
                <a:spcPct val="80000"/>
              </a:lnSpc>
              <a:buClr>
                <a:srgbClr val="095BA3"/>
              </a:buClr>
              <a:defRPr/>
            </a:pPr>
            <a:r>
              <a:rPr lang="fr-FR" altLang="fr-FR" dirty="0">
                <a:solidFill>
                  <a:srgbClr val="0070C0"/>
                </a:solidFill>
                <a:ea typeface="MS PGothic" panose="020B0600070205080204" pitchFamily="34" charset="-128"/>
                <a:cs typeface="Arial" panose="020B0604020202020204" pitchFamily="34" charset="0"/>
              </a:rPr>
              <a:t>Des services en ligne sécurisés et gratuits :</a:t>
            </a:r>
          </a:p>
          <a:p>
            <a:pPr marL="0" lvl="1">
              <a:lnSpc>
                <a:spcPct val="80000"/>
              </a:lnSpc>
              <a:buClr>
                <a:srgbClr val="095BA3"/>
              </a:buClr>
              <a:defRPr/>
            </a:pPr>
            <a:endParaRPr lang="fr-FR" altLang="fr-FR" dirty="0">
              <a:solidFill>
                <a:srgbClr val="0070C0"/>
              </a:solidFill>
              <a:ea typeface="MS PGothic" panose="020B0600070205080204" pitchFamily="34" charset="-128"/>
              <a:cs typeface="Arial" panose="020B0604020202020204" pitchFamily="34" charset="0"/>
            </a:endParaRPr>
          </a:p>
          <a:p>
            <a:pPr>
              <a:buClr>
                <a:srgbClr val="095BA3"/>
              </a:buClr>
              <a:buFontTx/>
              <a:buChar char="-"/>
              <a:defRPr/>
            </a:pPr>
            <a:r>
              <a:rPr lang="fr-FR" altLang="ja-JP" dirty="0">
                <a:ea typeface="MS PGothic" panose="020B0600070205080204" pitchFamily="34" charset="-128"/>
                <a:cs typeface="Arial" panose="020B0604020202020204" pitchFamily="34" charset="0"/>
              </a:rPr>
              <a:t> Déclarer et payer </a:t>
            </a:r>
          </a:p>
          <a:p>
            <a:pPr>
              <a:buClr>
                <a:srgbClr val="095BA3"/>
              </a:buClr>
              <a:buFontTx/>
              <a:buChar char="-"/>
              <a:defRPr/>
            </a:pPr>
            <a:r>
              <a:rPr lang="fr-FR" altLang="ja-JP" dirty="0">
                <a:ea typeface="MS PGothic" panose="020B0600070205080204" pitchFamily="34" charset="-128"/>
                <a:cs typeface="Arial" panose="020B0604020202020204" pitchFamily="34" charset="0"/>
              </a:rPr>
              <a:t> Télécharger au format PDF votre justificatif de déclaration et de paiement pour chacune de vos échéances</a:t>
            </a:r>
          </a:p>
          <a:p>
            <a:pPr>
              <a:buClr>
                <a:srgbClr val="095BA3"/>
              </a:buClr>
              <a:buFontTx/>
              <a:buChar char="-"/>
              <a:defRPr/>
            </a:pPr>
            <a:r>
              <a:rPr lang="fr-FR" altLang="ja-JP" dirty="0">
                <a:ea typeface="MS PGothic" panose="020B0600070205080204" pitchFamily="34" charset="-128"/>
                <a:cs typeface="Arial" panose="020B0604020202020204" pitchFamily="34" charset="0"/>
              </a:rPr>
              <a:t> Accéder au détail des paiements déjà effectués sur l’échéance en cours</a:t>
            </a:r>
          </a:p>
          <a:p>
            <a:pPr>
              <a:buClr>
                <a:srgbClr val="095BA3"/>
              </a:buClr>
              <a:buFontTx/>
              <a:buChar char="-"/>
              <a:defRPr/>
            </a:pPr>
            <a:r>
              <a:rPr lang="fr-FR" altLang="ja-JP" dirty="0">
                <a:ea typeface="MS PGothic" panose="020B0600070205080204" pitchFamily="34" charset="-128"/>
                <a:cs typeface="Arial" panose="020B0604020202020204" pitchFamily="34" charset="0"/>
              </a:rPr>
              <a:t> Gérer vos moyens de paiements en toute simplicité depuis la rubrique </a:t>
            </a:r>
            <a:br>
              <a:rPr lang="fr-FR" altLang="ja-JP" dirty="0">
                <a:ea typeface="MS PGothic" panose="020B0600070205080204" pitchFamily="34" charset="-128"/>
                <a:cs typeface="Arial" panose="020B0604020202020204" pitchFamily="34" charset="0"/>
              </a:rPr>
            </a:br>
            <a:r>
              <a:rPr lang="fr-FR" altLang="ja-JP" dirty="0">
                <a:ea typeface="MS PGothic" panose="020B0600070205080204" pitchFamily="34" charset="-128"/>
                <a:cs typeface="Arial" panose="020B0604020202020204" pitchFamily="34" charset="0"/>
              </a:rPr>
              <a:t>« Mon profil » de l’application</a:t>
            </a:r>
          </a:p>
          <a:p>
            <a:pPr>
              <a:buClr>
                <a:srgbClr val="095BA3"/>
              </a:buClr>
              <a:buFontTx/>
              <a:buChar char="-"/>
              <a:defRPr/>
            </a:pPr>
            <a:r>
              <a:rPr lang="fr-FR" altLang="ja-JP" dirty="0">
                <a:ea typeface="MS PGothic" panose="020B0600070205080204" pitchFamily="34" charset="-128"/>
                <a:cs typeface="Arial" panose="020B0604020202020204" pitchFamily="34" charset="0"/>
              </a:rPr>
              <a:t> Accéder à une messagerie dédiée pour contacter votre Urssaf</a:t>
            </a:r>
            <a:endParaRPr lang="fr-FR" b="1" dirty="0"/>
          </a:p>
        </p:txBody>
      </p:sp>
      <p:sp>
        <p:nvSpPr>
          <p:cNvPr id="8" name="Titre 1"/>
          <p:cNvSpPr>
            <a:spLocks noGrp="1"/>
          </p:cNvSpPr>
          <p:nvPr>
            <p:ph type="title"/>
          </p:nvPr>
        </p:nvSpPr>
        <p:spPr>
          <a:xfrm>
            <a:off x="2985037" y="485515"/>
            <a:ext cx="5686346" cy="549274"/>
          </a:xfrm>
        </p:spPr>
        <p:txBody>
          <a:bodyPr>
            <a:normAutofit/>
          </a:bodyPr>
          <a:lstStyle/>
          <a:p>
            <a:r>
              <a:rPr lang="fr-FR" altLang="fr-FR" sz="2800" dirty="0">
                <a:solidFill>
                  <a:srgbClr val="C00000"/>
                </a:solidFill>
              </a:rPr>
              <a:t>Les services en ligne</a:t>
            </a:r>
            <a:endParaRPr lang="fr-FR" altLang="fr-FR" sz="2800" b="0" dirty="0">
              <a:solidFill>
                <a:srgbClr val="C00000"/>
              </a:solidFill>
            </a:endParaRPr>
          </a:p>
        </p:txBody>
      </p:sp>
    </p:spTree>
    <p:extLst>
      <p:ext uri="{BB962C8B-B14F-4D97-AF65-F5344CB8AC3E}">
        <p14:creationId xmlns:p14="http://schemas.microsoft.com/office/powerpoint/2010/main" val="224122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21</a:t>
            </a:fld>
            <a:endParaRPr lang="fr-FR" dirty="0"/>
          </a:p>
        </p:txBody>
      </p:sp>
      <p:sp>
        <p:nvSpPr>
          <p:cNvPr id="6" name="Rectangle 1"/>
          <p:cNvSpPr>
            <a:spLocks noChangeArrowheads="1"/>
          </p:cNvSpPr>
          <p:nvPr/>
        </p:nvSpPr>
        <p:spPr bwMode="auto">
          <a:xfrm>
            <a:off x="883674" y="1308091"/>
            <a:ext cx="7814562"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7F7F7F"/>
                </a:solidFill>
                <a:latin typeface="Verdana" panose="020B0604030504040204" pitchFamily="34" charset="0"/>
              </a:defRPr>
            </a:lvl1pPr>
            <a:lvl2pPr>
              <a:defRPr sz="2000">
                <a:solidFill>
                  <a:srgbClr val="7F7F7F"/>
                </a:solidFill>
                <a:latin typeface="Verdana" panose="020B0604030504040204" pitchFamily="34" charset="0"/>
              </a:defRPr>
            </a:lvl2pPr>
            <a:lvl3pPr marL="1143000" indent="-228600">
              <a:defRPr sz="2000">
                <a:solidFill>
                  <a:srgbClr val="7F7F7F"/>
                </a:solidFill>
                <a:latin typeface="Verdana" panose="020B0604030504040204" pitchFamily="34" charset="0"/>
              </a:defRPr>
            </a:lvl3pPr>
            <a:lvl4pPr marL="1600200" indent="-228600">
              <a:defRPr sz="2000">
                <a:solidFill>
                  <a:srgbClr val="7F7F7F"/>
                </a:solidFill>
                <a:latin typeface="Verdana" panose="020B0604030504040204" pitchFamily="34" charset="0"/>
              </a:defRPr>
            </a:lvl4pPr>
            <a:lvl5pPr marL="2057400" indent="-228600">
              <a:defRPr sz="2000">
                <a:solidFill>
                  <a:srgbClr val="7F7F7F"/>
                </a:solidFill>
                <a:latin typeface="Verdana" panose="020B0604030504040204" pitchFamily="34" charset="0"/>
              </a:defRPr>
            </a:lvl5pPr>
            <a:lvl6pPr marL="2514600" indent="-228600" eaLnBrk="0" fontAlgn="base" hangingPunct="0">
              <a:spcBef>
                <a:spcPct val="0"/>
              </a:spcBef>
              <a:spcAft>
                <a:spcPct val="0"/>
              </a:spcAft>
              <a:defRPr sz="2000">
                <a:solidFill>
                  <a:srgbClr val="7F7F7F"/>
                </a:solidFill>
                <a:latin typeface="Verdana" panose="020B0604030504040204" pitchFamily="34" charset="0"/>
              </a:defRPr>
            </a:lvl6pPr>
            <a:lvl7pPr marL="2971800" indent="-228600" eaLnBrk="0" fontAlgn="base" hangingPunct="0">
              <a:spcBef>
                <a:spcPct val="0"/>
              </a:spcBef>
              <a:spcAft>
                <a:spcPct val="0"/>
              </a:spcAft>
              <a:defRPr sz="2000">
                <a:solidFill>
                  <a:srgbClr val="7F7F7F"/>
                </a:solidFill>
                <a:latin typeface="Verdana" panose="020B0604030504040204" pitchFamily="34" charset="0"/>
              </a:defRPr>
            </a:lvl7pPr>
            <a:lvl8pPr marL="3429000" indent="-228600" eaLnBrk="0" fontAlgn="base" hangingPunct="0">
              <a:spcBef>
                <a:spcPct val="0"/>
              </a:spcBef>
              <a:spcAft>
                <a:spcPct val="0"/>
              </a:spcAft>
              <a:defRPr sz="2000">
                <a:solidFill>
                  <a:srgbClr val="7F7F7F"/>
                </a:solidFill>
                <a:latin typeface="Verdana" panose="020B0604030504040204" pitchFamily="34" charset="0"/>
              </a:defRPr>
            </a:lvl8pPr>
            <a:lvl9pPr marL="3886200" indent="-228600" eaLnBrk="0" fontAlgn="base" hangingPunct="0">
              <a:spcBef>
                <a:spcPct val="0"/>
              </a:spcBef>
              <a:spcAft>
                <a:spcPct val="0"/>
              </a:spcAft>
              <a:defRPr sz="2000">
                <a:solidFill>
                  <a:srgbClr val="7F7F7F"/>
                </a:solidFill>
                <a:latin typeface="Verdana" panose="020B0604030504040204" pitchFamily="34" charset="0"/>
              </a:defRPr>
            </a:lvl9pPr>
          </a:lstStyle>
          <a:p>
            <a:pPr>
              <a:buClr>
                <a:srgbClr val="7F7F7F"/>
              </a:buClr>
            </a:pPr>
            <a:r>
              <a:rPr lang="fr-FR" altLang="fr-FR" sz="1800" dirty="0">
                <a:solidFill>
                  <a:schemeClr val="tx1"/>
                </a:solidFill>
                <a:latin typeface="+mj-lt"/>
                <a:ea typeface="MS PGothic" panose="020B0600070205080204" pitchFamily="34" charset="-128"/>
                <a:cs typeface="Arial" panose="020B0604020202020204" pitchFamily="34" charset="0"/>
              </a:rPr>
              <a:t>La création du </a:t>
            </a:r>
            <a:r>
              <a:rPr lang="fr-FR" altLang="fr-FR" sz="1800" b="1" dirty="0">
                <a:solidFill>
                  <a:schemeClr val="accent1"/>
                </a:solidFill>
                <a:latin typeface="+mj-lt"/>
                <a:ea typeface="MS PGothic" panose="020B0600070205080204" pitchFamily="34" charset="-128"/>
                <a:cs typeface="Arial" panose="020B0604020202020204" pitchFamily="34" charset="0"/>
              </a:rPr>
              <a:t>Conseil de la protection sociale du travailleur indépendant (CPSTI)</a:t>
            </a:r>
          </a:p>
          <a:p>
            <a:pPr>
              <a:buClr>
                <a:srgbClr val="7F7F7F"/>
              </a:buClr>
            </a:pPr>
            <a:endParaRPr lang="fr-FR" altLang="fr-FR" sz="1800" b="1" dirty="0">
              <a:solidFill>
                <a:schemeClr val="tx1"/>
              </a:solidFill>
              <a:latin typeface="+mj-lt"/>
              <a:ea typeface="MS PGothic" panose="020B0600070205080204" pitchFamily="34" charset="-128"/>
              <a:cs typeface="Arial" panose="020B0604020202020204" pitchFamily="34" charset="0"/>
            </a:endParaRPr>
          </a:p>
          <a:p>
            <a:r>
              <a:rPr lang="fr-FR" sz="1800" dirty="0">
                <a:solidFill>
                  <a:schemeClr val="tx1"/>
                </a:solidFill>
                <a:latin typeface="+mj-lt"/>
                <a:ea typeface="MS PGothic" panose="020B0600070205080204" pitchFamily="34" charset="-128"/>
                <a:cs typeface="Arial" panose="020B0604020202020204" pitchFamily="34" charset="0"/>
              </a:rPr>
              <a:t>Votre protection sociale vous permet, sous certaines conditions, de bénéficier d’une action sanitaire et sociale </a:t>
            </a:r>
          </a:p>
          <a:p>
            <a:pPr marL="285750" indent="-285750">
              <a:buFont typeface="Wingdings" panose="05000000000000000000" pitchFamily="2" charset="2"/>
              <a:buChar char="Ø"/>
            </a:pPr>
            <a:r>
              <a:rPr lang="fr-FR" sz="1800" dirty="0">
                <a:solidFill>
                  <a:schemeClr val="tx1"/>
                </a:solidFill>
                <a:latin typeface="+mj-lt"/>
                <a:ea typeface="MS PGothic" panose="020B0600070205080204" pitchFamily="34" charset="-128"/>
                <a:cs typeface="Arial" panose="020B0604020202020204" pitchFamily="34" charset="0"/>
              </a:rPr>
              <a:t>en tant qu’assuré social avec des aides mises en place par la CPAM ou la Carsat ;</a:t>
            </a:r>
          </a:p>
          <a:p>
            <a:pPr marL="285750" indent="-285750">
              <a:buFont typeface="Wingdings" panose="05000000000000000000" pitchFamily="2" charset="2"/>
              <a:buChar char="Ø"/>
            </a:pPr>
            <a:r>
              <a:rPr lang="fr-FR" sz="1800" dirty="0">
                <a:solidFill>
                  <a:schemeClr val="tx1"/>
                </a:solidFill>
                <a:latin typeface="+mj-lt"/>
                <a:ea typeface="MS PGothic" panose="020B0600070205080204" pitchFamily="34" charset="-128"/>
                <a:cs typeface="Arial" panose="020B0604020202020204" pitchFamily="34" charset="0"/>
              </a:rPr>
              <a:t>au titre de votre activité de travailleur indépendant ou de professionnel libéral avec des aides, octroyées par le CPSTI, relatives à :</a:t>
            </a:r>
          </a:p>
          <a:p>
            <a:pPr marL="1428750" lvl="2" indent="-285750">
              <a:buFont typeface="Courier New" panose="02070309020205020404" pitchFamily="49" charset="0"/>
              <a:buChar char="o"/>
            </a:pPr>
            <a:r>
              <a:rPr lang="fr-FR" sz="1800" dirty="0">
                <a:solidFill>
                  <a:schemeClr val="tx1"/>
                </a:solidFill>
                <a:latin typeface="+mj-lt"/>
                <a:ea typeface="MS PGothic" panose="020B0600070205080204" pitchFamily="34" charset="-128"/>
                <a:cs typeface="Arial" panose="020B0604020202020204" pitchFamily="34" charset="0"/>
              </a:rPr>
              <a:t>des difficultés dans votre activité professionnelle ;</a:t>
            </a:r>
          </a:p>
          <a:p>
            <a:pPr marL="1428750" lvl="2" indent="-285750">
              <a:buFont typeface="Courier New" panose="02070309020205020404" pitchFamily="49" charset="0"/>
              <a:buChar char="o"/>
            </a:pPr>
            <a:r>
              <a:rPr lang="fr-FR" sz="1800" dirty="0">
                <a:solidFill>
                  <a:schemeClr val="tx1"/>
                </a:solidFill>
                <a:latin typeface="+mj-lt"/>
                <a:ea typeface="MS PGothic" panose="020B0600070205080204" pitchFamily="34" charset="-128"/>
                <a:cs typeface="Arial" panose="020B0604020202020204" pitchFamily="34" charset="0"/>
              </a:rPr>
              <a:t>des problèmes de santé ;</a:t>
            </a:r>
          </a:p>
          <a:p>
            <a:pPr marL="1428750" lvl="2" indent="-285750">
              <a:buFont typeface="Courier New" panose="02070309020205020404" pitchFamily="49" charset="0"/>
              <a:buChar char="o"/>
            </a:pPr>
            <a:r>
              <a:rPr lang="fr-FR" sz="1800" dirty="0">
                <a:solidFill>
                  <a:schemeClr val="tx1"/>
                </a:solidFill>
                <a:latin typeface="+mj-lt"/>
                <a:ea typeface="MS PGothic" panose="020B0600070205080204" pitchFamily="34" charset="-128"/>
                <a:cs typeface="Arial" panose="020B0604020202020204" pitchFamily="34" charset="0"/>
              </a:rPr>
              <a:t>des difficultés après votre retraite (hors profession libérale réglementée).</a:t>
            </a:r>
            <a:endParaRPr lang="fr-FR" altLang="fr-FR" sz="1800" dirty="0">
              <a:solidFill>
                <a:schemeClr val="tx1"/>
              </a:solidFill>
              <a:latin typeface="+mj-lt"/>
              <a:ea typeface="MS PGothic" panose="020B0600070205080204" pitchFamily="34" charset="-128"/>
              <a:cs typeface="Arial" panose="020B0604020202020204" pitchFamily="34" charset="0"/>
            </a:endParaRPr>
          </a:p>
          <a:p>
            <a:br>
              <a:rPr lang="fr-FR" altLang="fr-FR" sz="1800" b="1" dirty="0">
                <a:solidFill>
                  <a:schemeClr val="tx1"/>
                </a:solidFill>
                <a:latin typeface="+mj-lt"/>
                <a:ea typeface="MS PGothic" panose="020B0600070205080204" pitchFamily="34" charset="-128"/>
                <a:cs typeface="Arial" panose="020B0604020202020204" pitchFamily="34" charset="0"/>
              </a:rPr>
            </a:br>
            <a:r>
              <a:rPr lang="fr-FR" altLang="fr-FR" sz="1800" b="1" dirty="0">
                <a:solidFill>
                  <a:schemeClr val="tx1"/>
                </a:solidFill>
                <a:latin typeface="+mj-lt"/>
                <a:ea typeface="MS PGothic" panose="020B0600070205080204" pitchFamily="34" charset="-128"/>
                <a:cs typeface="Arial" panose="020B0604020202020204" pitchFamily="34" charset="0"/>
              </a:rPr>
              <a:t>Pour les professions libérales </a:t>
            </a:r>
            <a:r>
              <a:rPr lang="fr-FR" altLang="fr-FR" sz="1800" b="1" dirty="0">
                <a:solidFill>
                  <a:schemeClr val="accent1">
                    <a:lumMod val="75000"/>
                  </a:schemeClr>
                </a:solidFill>
                <a:latin typeface="+mj-lt"/>
              </a:rPr>
              <a:t>l</a:t>
            </a:r>
            <a:r>
              <a:rPr lang="fr-FR" sz="1800" b="1" dirty="0">
                <a:solidFill>
                  <a:schemeClr val="accent1">
                    <a:lumMod val="75000"/>
                  </a:schemeClr>
                </a:solidFill>
                <a:latin typeface="+mj-lt"/>
              </a:rPr>
              <a:t>a </a:t>
            </a:r>
            <a:r>
              <a:rPr lang="fr-FR" sz="1800" b="1" dirty="0" err="1">
                <a:solidFill>
                  <a:schemeClr val="accent1">
                    <a:lumMod val="75000"/>
                  </a:schemeClr>
                </a:solidFill>
                <a:latin typeface="+mj-lt"/>
              </a:rPr>
              <a:t>Cipav</a:t>
            </a:r>
            <a:r>
              <a:rPr lang="fr-FR" sz="1800" b="1" dirty="0">
                <a:solidFill>
                  <a:schemeClr val="accent1">
                    <a:lumMod val="75000"/>
                  </a:schemeClr>
                </a:solidFill>
                <a:latin typeface="+mj-lt"/>
              </a:rPr>
              <a:t> </a:t>
            </a:r>
            <a:r>
              <a:rPr lang="fr-FR" sz="1800" dirty="0">
                <a:solidFill>
                  <a:schemeClr val="tx1"/>
                </a:solidFill>
                <a:latin typeface="+mj-lt"/>
                <a:ea typeface="MS PGothic" panose="020B0600070205080204" pitchFamily="34" charset="-128"/>
                <a:cs typeface="Arial" panose="020B0604020202020204" pitchFamily="34" charset="0"/>
              </a:rPr>
              <a:t>gèrent également un fonds d’action sociale et peuvent accorder des aides aux adhérents en difficulté.</a:t>
            </a:r>
            <a:endParaRPr lang="fr-FR" altLang="fr-FR" sz="1800" dirty="0">
              <a:solidFill>
                <a:schemeClr val="tx1"/>
              </a:solidFill>
              <a:latin typeface="+mj-lt"/>
              <a:ea typeface="MS PGothic" panose="020B0600070205080204" pitchFamily="34" charset="-128"/>
              <a:cs typeface="Arial" panose="020B0604020202020204" pitchFamily="34" charset="0"/>
            </a:endParaRPr>
          </a:p>
          <a:p>
            <a:pPr lvl="1">
              <a:buClr>
                <a:schemeClr val="accent2"/>
              </a:buClr>
              <a:buSzPct val="105000"/>
            </a:pPr>
            <a:endParaRPr lang="fr-FR" altLang="fr-FR" sz="1800" dirty="0">
              <a:solidFill>
                <a:srgbClr val="095BA3"/>
              </a:solidFill>
              <a:latin typeface="+mj-lt"/>
            </a:endParaRPr>
          </a:p>
        </p:txBody>
      </p:sp>
      <p:sp>
        <p:nvSpPr>
          <p:cNvPr id="7" name="Titre 1"/>
          <p:cNvSpPr txBox="1">
            <a:spLocks/>
          </p:cNvSpPr>
          <p:nvPr/>
        </p:nvSpPr>
        <p:spPr>
          <a:xfrm>
            <a:off x="2587752" y="633221"/>
            <a:ext cx="5672574" cy="1814194"/>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200" b="1" kern="1200">
                <a:solidFill>
                  <a:srgbClr val="095BA3"/>
                </a:solidFill>
                <a:latin typeface="+mj-lt"/>
                <a:ea typeface="+mj-ea"/>
                <a:cs typeface="+mj-cs"/>
              </a:defRPr>
            </a:lvl1pPr>
          </a:lstStyle>
          <a:p>
            <a:r>
              <a:rPr lang="fr-FR" altLang="fr-FR" sz="2800" dirty="0">
                <a:solidFill>
                  <a:srgbClr val="C00000"/>
                </a:solidFill>
              </a:rPr>
              <a:t>L’action sociale </a:t>
            </a:r>
          </a:p>
        </p:txBody>
      </p:sp>
    </p:spTree>
    <p:extLst>
      <p:ext uri="{BB962C8B-B14F-4D97-AF65-F5344CB8AC3E}">
        <p14:creationId xmlns:p14="http://schemas.microsoft.com/office/powerpoint/2010/main" val="120737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79420" y="457517"/>
            <a:ext cx="4389120" cy="1325563"/>
          </a:xfrm>
        </p:spPr>
        <p:txBody>
          <a:bodyPr>
            <a:normAutofit/>
          </a:bodyPr>
          <a:lstStyle/>
          <a:p>
            <a:r>
              <a:rPr lang="fr-FR" altLang="fr-FR" sz="2900" dirty="0">
                <a:solidFill>
                  <a:srgbClr val="C00000"/>
                </a:solidFill>
              </a:rPr>
              <a:t>Vos interlocuteurs</a:t>
            </a:r>
          </a:p>
        </p:txBody>
      </p:sp>
      <p:sp>
        <p:nvSpPr>
          <p:cNvPr id="5" name="Espace réservé du numéro de diapositive 4"/>
          <p:cNvSpPr>
            <a:spLocks noGrp="1"/>
          </p:cNvSpPr>
          <p:nvPr>
            <p:ph type="sldNum" sz="quarter" idx="12"/>
          </p:nvPr>
        </p:nvSpPr>
        <p:spPr/>
        <p:txBody>
          <a:bodyPr/>
          <a:lstStyle/>
          <a:p>
            <a:fld id="{9ED22F57-8437-AA4D-9166-F74B6C844812}" type="slidenum">
              <a:rPr lang="fr-FR" smtClean="0"/>
              <a:pPr/>
              <a:t>3</a:t>
            </a:fld>
            <a:endParaRPr lang="fr-FR" dirty="0"/>
          </a:p>
        </p:txBody>
      </p:sp>
      <p:sp>
        <p:nvSpPr>
          <p:cNvPr id="7" name="Rectangle 1"/>
          <p:cNvSpPr>
            <a:spLocks noChangeArrowheads="1"/>
          </p:cNvSpPr>
          <p:nvPr/>
        </p:nvSpPr>
        <p:spPr bwMode="auto">
          <a:xfrm>
            <a:off x="1379466" y="4860986"/>
            <a:ext cx="68808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rgbClr val="7F7F7F"/>
                </a:solidFill>
                <a:latin typeface="Verdana" panose="020B0604030504040204" pitchFamily="34" charset="0"/>
              </a:defRPr>
            </a:lvl1pPr>
            <a:lvl2pPr marL="800100" indent="-342900">
              <a:spcBef>
                <a:spcPct val="20000"/>
              </a:spcBef>
              <a:defRPr sz="2000">
                <a:solidFill>
                  <a:srgbClr val="7F7F7F"/>
                </a:solidFill>
                <a:latin typeface="Verdana" panose="020B0604030504040204" pitchFamily="34" charset="0"/>
              </a:defRPr>
            </a:lvl2pPr>
            <a:lvl3pPr marL="1257300" indent="-3429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r>
              <a:rPr lang="fr-FR" altLang="fr-FR" sz="1800" b="0" dirty="0">
                <a:solidFill>
                  <a:srgbClr val="095BA3"/>
                </a:solidFill>
                <a:latin typeface="+mj-lt"/>
              </a:rPr>
              <a:t>Plus d’information sur l’évolution et le contenu de cette réforme : </a:t>
            </a:r>
            <a:r>
              <a:rPr lang="fr-FR" altLang="fr-FR" sz="1800" dirty="0">
                <a:solidFill>
                  <a:srgbClr val="095BA3"/>
                </a:solidFill>
                <a:latin typeface="+mj-lt"/>
              </a:rPr>
              <a:t>www.autoentrepreneur.urssaf.fr</a:t>
            </a:r>
            <a:endParaRPr lang="fr-FR" altLang="fr-FR" sz="1800" b="0" dirty="0">
              <a:solidFill>
                <a:srgbClr val="095BA3"/>
              </a:solidFill>
              <a:latin typeface="+mj-lt"/>
            </a:endParaRPr>
          </a:p>
        </p:txBody>
      </p:sp>
      <p:pic>
        <p:nvPicPr>
          <p:cNvPr id="1026" name="Picture 2" descr="31763 - SSI Signature 2020_v4"/>
          <p:cNvPicPr>
            <a:picLocks noChangeAspect="1" noChangeArrowheads="1"/>
          </p:cNvPicPr>
          <p:nvPr/>
        </p:nvPicPr>
        <p:blipFill rotWithShape="1">
          <a:blip r:embed="rId2">
            <a:extLst>
              <a:ext uri="{28A0092B-C50C-407E-A947-70E740481C1C}">
                <a14:useLocalDpi xmlns:a14="http://schemas.microsoft.com/office/drawing/2010/main" val="0"/>
              </a:ext>
            </a:extLst>
          </a:blip>
          <a:srcRect b="15375"/>
          <a:stretch/>
        </p:blipFill>
        <p:spPr bwMode="auto">
          <a:xfrm>
            <a:off x="1177062" y="1783081"/>
            <a:ext cx="7285667" cy="293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4E4C6BDB-999D-4B42-80DC-075F0D41AC51}"/>
              </a:ext>
            </a:extLst>
          </p:cNvPr>
          <p:cNvSpPr txBox="1"/>
          <p:nvPr/>
        </p:nvSpPr>
        <p:spPr>
          <a:xfrm>
            <a:off x="1279954" y="1590245"/>
            <a:ext cx="7418282" cy="923330"/>
          </a:xfrm>
          <a:prstGeom prst="rect">
            <a:avLst/>
          </a:prstGeom>
          <a:solidFill>
            <a:schemeClr val="bg1"/>
          </a:solidFill>
        </p:spPr>
        <p:txBody>
          <a:bodyPr wrap="square" rtlCol="0">
            <a:spAutoFit/>
          </a:bodyPr>
          <a:lstStyle/>
          <a:p>
            <a:r>
              <a:rPr lang="fr-FR" b="1" dirty="0">
                <a:solidFill>
                  <a:schemeClr val="accent1">
                    <a:lumMod val="75000"/>
                  </a:schemeClr>
                </a:solidFill>
                <a:latin typeface="Arial Narrow" panose="020B0506020202030204" pitchFamily="34" charset="0"/>
                <a:cs typeface="Calibri" panose="020F0502020204030204" pitchFamily="34" charset="0"/>
              </a:rPr>
              <a:t>VOUS ÊTES </a:t>
            </a:r>
            <a:r>
              <a:rPr lang="fr-FR" b="1" dirty="0">
                <a:solidFill>
                  <a:srgbClr val="C00000"/>
                </a:solidFill>
                <a:latin typeface="Arial Narrow" panose="020B0506020202030204" pitchFamily="34" charset="0"/>
                <a:cs typeface="Calibri" panose="020F0502020204030204" pitchFamily="34" charset="0"/>
              </a:rPr>
              <a:t>TRAVAILLEUR INDÉPENDANT </a:t>
            </a:r>
            <a:r>
              <a:rPr lang="fr-FR" b="1" dirty="0">
                <a:solidFill>
                  <a:schemeClr val="accent1">
                    <a:lumMod val="75000"/>
                  </a:schemeClr>
                </a:solidFill>
                <a:latin typeface="Arial Narrow" panose="020B0506020202030204" pitchFamily="34" charset="0"/>
                <a:cs typeface="Calibri" panose="020F0502020204030204" pitchFamily="34" charset="0"/>
              </a:rPr>
              <a:t>(artisan, commerçant, professionnel libéral non réglementé), À PARTIR DE 2020, VOS INTERLOCUTEURS POUR VOTRE PROTECTION SOCIALE SONT </a:t>
            </a:r>
            <a:r>
              <a:rPr lang="fr-FR" b="1" dirty="0">
                <a:solidFill>
                  <a:schemeClr val="accent1">
                    <a:lumMod val="75000"/>
                  </a:schemeClr>
                </a:solidFill>
                <a:latin typeface="Calibri" panose="020F0502020204030204" pitchFamily="34" charset="0"/>
                <a:cs typeface="Calibri" panose="020F0502020204030204" pitchFamily="34" charset="0"/>
              </a:rPr>
              <a:t> :</a:t>
            </a:r>
          </a:p>
        </p:txBody>
      </p:sp>
      <p:pic>
        <p:nvPicPr>
          <p:cNvPr id="8" name="Image 7">
            <a:extLst>
              <a:ext uri="{FF2B5EF4-FFF2-40B4-BE49-F238E27FC236}">
                <a16:creationId xmlns:a16="http://schemas.microsoft.com/office/drawing/2014/main" id="{FAB48B88-E260-47D3-B478-F330FE08C22A}"/>
              </a:ext>
            </a:extLst>
          </p:cNvPr>
          <p:cNvPicPr>
            <a:picLocks noChangeAspect="1"/>
          </p:cNvPicPr>
          <p:nvPr/>
        </p:nvPicPr>
        <p:blipFill>
          <a:blip r:embed="rId3"/>
          <a:stretch>
            <a:fillRect/>
          </a:stretch>
        </p:blipFill>
        <p:spPr>
          <a:xfrm>
            <a:off x="1379466" y="4108755"/>
            <a:ext cx="2168199" cy="452487"/>
          </a:xfrm>
          <a:prstGeom prst="rect">
            <a:avLst/>
          </a:prstGeom>
        </p:spPr>
      </p:pic>
    </p:spTree>
    <p:extLst>
      <p:ext uri="{BB962C8B-B14F-4D97-AF65-F5344CB8AC3E}">
        <p14:creationId xmlns:p14="http://schemas.microsoft.com/office/powerpoint/2010/main" val="176152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79420" y="457517"/>
            <a:ext cx="4389120" cy="1325563"/>
          </a:xfrm>
        </p:spPr>
        <p:txBody>
          <a:bodyPr>
            <a:normAutofit/>
          </a:bodyPr>
          <a:lstStyle/>
          <a:p>
            <a:r>
              <a:rPr lang="fr-FR" altLang="fr-FR" sz="2800" dirty="0">
                <a:solidFill>
                  <a:srgbClr val="C00000"/>
                </a:solidFill>
              </a:rPr>
              <a:t>Vos interlocuteurs</a:t>
            </a:r>
            <a:endParaRPr lang="fr-FR" altLang="fr-FR" sz="2800" b="0" u="sng" dirty="0">
              <a:solidFill>
                <a:srgbClr val="C00000"/>
              </a:solidFill>
            </a:endParaRPr>
          </a:p>
        </p:txBody>
      </p:sp>
      <p:sp>
        <p:nvSpPr>
          <p:cNvPr id="5" name="Espace réservé du numéro de diapositive 4"/>
          <p:cNvSpPr>
            <a:spLocks noGrp="1"/>
          </p:cNvSpPr>
          <p:nvPr>
            <p:ph type="sldNum" sz="quarter" idx="12"/>
          </p:nvPr>
        </p:nvSpPr>
        <p:spPr/>
        <p:txBody>
          <a:bodyPr/>
          <a:lstStyle/>
          <a:p>
            <a:fld id="{9ED22F57-8437-AA4D-9166-F74B6C844812}" type="slidenum">
              <a:rPr lang="fr-FR" smtClean="0"/>
              <a:pPr/>
              <a:t>4</a:t>
            </a:fld>
            <a:endParaRPr lang="fr-FR" dirty="0"/>
          </a:p>
        </p:txBody>
      </p:sp>
      <p:pic>
        <p:nvPicPr>
          <p:cNvPr id="1026" name="Picture 2" descr="31763 - SSI Signature 2020_v4"/>
          <p:cNvPicPr>
            <a:picLocks noChangeAspect="1" noChangeArrowheads="1"/>
          </p:cNvPicPr>
          <p:nvPr/>
        </p:nvPicPr>
        <p:blipFill rotWithShape="1">
          <a:blip r:embed="rId2">
            <a:extLst>
              <a:ext uri="{28A0092B-C50C-407E-A947-70E740481C1C}">
                <a14:useLocalDpi xmlns:a14="http://schemas.microsoft.com/office/drawing/2010/main" val="0"/>
              </a:ext>
            </a:extLst>
          </a:blip>
          <a:srcRect b="14561"/>
          <a:stretch/>
        </p:blipFill>
        <p:spPr bwMode="auto">
          <a:xfrm>
            <a:off x="1177062" y="1783081"/>
            <a:ext cx="7285667" cy="29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21FA88C3-990C-424D-A849-A5D008DB90B2}"/>
              </a:ext>
            </a:extLst>
          </p:cNvPr>
          <p:cNvSpPr txBox="1"/>
          <p:nvPr/>
        </p:nvSpPr>
        <p:spPr>
          <a:xfrm>
            <a:off x="1257300" y="1527614"/>
            <a:ext cx="7079882" cy="923330"/>
          </a:xfrm>
          <a:prstGeom prst="rect">
            <a:avLst/>
          </a:prstGeom>
          <a:solidFill>
            <a:schemeClr val="bg1"/>
          </a:solidFill>
        </p:spPr>
        <p:txBody>
          <a:bodyPr wrap="square" rtlCol="0">
            <a:spAutoFit/>
          </a:bodyPr>
          <a:lstStyle/>
          <a:p>
            <a:r>
              <a:rPr lang="fr-FR" b="1" dirty="0">
                <a:solidFill>
                  <a:schemeClr val="accent1">
                    <a:lumMod val="75000"/>
                  </a:schemeClr>
                </a:solidFill>
                <a:latin typeface="Arial Narrow" panose="020B0506020202030204" pitchFamily="34" charset="0"/>
                <a:cs typeface="Calibri" panose="020F0502020204030204" pitchFamily="34" charset="0"/>
              </a:rPr>
              <a:t>VOUS ÊTES </a:t>
            </a:r>
            <a:r>
              <a:rPr lang="fr-FR" b="1" dirty="0">
                <a:solidFill>
                  <a:srgbClr val="C00000"/>
                </a:solidFill>
                <a:latin typeface="Arial Narrow" panose="020B0506020202030204" pitchFamily="34" charset="0"/>
                <a:cs typeface="Calibri" panose="020F0502020204030204" pitchFamily="34" charset="0"/>
              </a:rPr>
              <a:t>PROFESSIONNEL LIBÉRAL </a:t>
            </a:r>
            <a:r>
              <a:rPr lang="fr-FR" b="1" dirty="0">
                <a:solidFill>
                  <a:schemeClr val="accent1">
                    <a:lumMod val="75000"/>
                  </a:schemeClr>
                </a:solidFill>
                <a:latin typeface="Arial Narrow" panose="020B0506020202030204" pitchFamily="34" charset="0"/>
                <a:cs typeface="Calibri" panose="020F0502020204030204" pitchFamily="34" charset="0"/>
              </a:rPr>
              <a:t>RELEVANT DE LA CIPAV, À PARTIR DE 2020, VOS INTERLOCUTEURS POUR VOTRE PROTECTION SOCIALE SONT </a:t>
            </a:r>
            <a:r>
              <a:rPr lang="fr-FR" b="1" dirty="0">
                <a:solidFill>
                  <a:schemeClr val="accent1">
                    <a:lumMod val="75000"/>
                  </a:schemeClr>
                </a:solidFill>
                <a:latin typeface="Calibri" panose="020F0502020204030204" pitchFamily="34" charset="0"/>
                <a:cs typeface="Calibri" panose="020F0502020204030204" pitchFamily="34" charset="0"/>
              </a:rPr>
              <a:t> :</a:t>
            </a:r>
          </a:p>
        </p:txBody>
      </p:sp>
      <p:sp>
        <p:nvSpPr>
          <p:cNvPr id="8" name="ZoneTexte 7">
            <a:extLst>
              <a:ext uri="{FF2B5EF4-FFF2-40B4-BE49-F238E27FC236}">
                <a16:creationId xmlns:a16="http://schemas.microsoft.com/office/drawing/2014/main" id="{FE922DEB-513A-411B-8920-B26913F6C6CC}"/>
              </a:ext>
            </a:extLst>
          </p:cNvPr>
          <p:cNvSpPr txBox="1"/>
          <p:nvPr/>
        </p:nvSpPr>
        <p:spPr>
          <a:xfrm>
            <a:off x="6366510" y="4165528"/>
            <a:ext cx="1762713" cy="338554"/>
          </a:xfrm>
          <a:prstGeom prst="rect">
            <a:avLst/>
          </a:prstGeom>
          <a:solidFill>
            <a:srgbClr val="FFE265"/>
          </a:solidFill>
        </p:spPr>
        <p:txBody>
          <a:bodyPr wrap="square" rtlCol="0">
            <a:spAutoFit/>
          </a:bodyPr>
          <a:lstStyle/>
          <a:p>
            <a:pPr algn="ctr"/>
            <a:r>
              <a:rPr lang="fr-FR" sz="1600" dirty="0">
                <a:solidFill>
                  <a:srgbClr val="0070C0"/>
                </a:solidFill>
                <a:latin typeface="Arial Narrow" panose="020B0506020202030204" pitchFamily="34" charset="0"/>
              </a:rPr>
              <a:t>lacipav.fr</a:t>
            </a:r>
          </a:p>
        </p:txBody>
      </p:sp>
      <p:sp>
        <p:nvSpPr>
          <p:cNvPr id="10" name="Rectangle 9">
            <a:extLst>
              <a:ext uri="{FF2B5EF4-FFF2-40B4-BE49-F238E27FC236}">
                <a16:creationId xmlns:a16="http://schemas.microsoft.com/office/drawing/2014/main" id="{44DEB07C-F1CC-4716-8C6C-47D115AD93BE}"/>
              </a:ext>
            </a:extLst>
          </p:cNvPr>
          <p:cNvSpPr/>
          <p:nvPr/>
        </p:nvSpPr>
        <p:spPr>
          <a:xfrm>
            <a:off x="6366510" y="3211830"/>
            <a:ext cx="1691640" cy="75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F7FCC989-47D7-461E-8D83-517AEB57EB29}"/>
              </a:ext>
            </a:extLst>
          </p:cNvPr>
          <p:cNvPicPr>
            <a:picLocks noChangeAspect="1"/>
          </p:cNvPicPr>
          <p:nvPr/>
        </p:nvPicPr>
        <p:blipFill>
          <a:blip r:embed="rId3"/>
          <a:stretch>
            <a:fillRect/>
          </a:stretch>
        </p:blipFill>
        <p:spPr>
          <a:xfrm>
            <a:off x="6343649" y="3346873"/>
            <a:ext cx="1762713" cy="484293"/>
          </a:xfrm>
          <a:prstGeom prst="rect">
            <a:avLst/>
          </a:prstGeom>
        </p:spPr>
      </p:pic>
      <p:sp>
        <p:nvSpPr>
          <p:cNvPr id="12" name="Rectangle 1">
            <a:extLst>
              <a:ext uri="{FF2B5EF4-FFF2-40B4-BE49-F238E27FC236}">
                <a16:creationId xmlns:a16="http://schemas.microsoft.com/office/drawing/2014/main" id="{6E007B50-B56A-4B2C-98B6-B88028062AB0}"/>
              </a:ext>
            </a:extLst>
          </p:cNvPr>
          <p:cNvSpPr>
            <a:spLocks noChangeArrowheads="1"/>
          </p:cNvSpPr>
          <p:nvPr/>
        </p:nvSpPr>
        <p:spPr bwMode="auto">
          <a:xfrm>
            <a:off x="1379466" y="4860986"/>
            <a:ext cx="68808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defRPr sz="2000" b="1">
                <a:solidFill>
                  <a:srgbClr val="7F7F7F"/>
                </a:solidFill>
                <a:latin typeface="Verdana" panose="020B0604030504040204" pitchFamily="34" charset="0"/>
              </a:defRPr>
            </a:lvl1pPr>
            <a:lvl2pPr marL="800100" indent="-342900">
              <a:spcBef>
                <a:spcPct val="20000"/>
              </a:spcBef>
              <a:defRPr sz="2000">
                <a:solidFill>
                  <a:srgbClr val="7F7F7F"/>
                </a:solidFill>
                <a:latin typeface="Verdana" panose="020B0604030504040204" pitchFamily="34" charset="0"/>
              </a:defRPr>
            </a:lvl2pPr>
            <a:lvl3pPr marL="1257300" indent="-3429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r>
              <a:rPr lang="fr-FR" altLang="fr-FR" sz="1800" b="0" dirty="0">
                <a:solidFill>
                  <a:srgbClr val="095BA3"/>
                </a:solidFill>
                <a:latin typeface="+mj-lt"/>
              </a:rPr>
              <a:t>Plus d’information sur l’évolution et le contenu de cette réforme : </a:t>
            </a:r>
            <a:r>
              <a:rPr lang="fr-FR" altLang="fr-FR" sz="1800" dirty="0">
                <a:solidFill>
                  <a:srgbClr val="095BA3"/>
                </a:solidFill>
                <a:latin typeface="+mj-lt"/>
              </a:rPr>
              <a:t>www.autoentrepreneur.urssaf.fr</a:t>
            </a:r>
            <a:endParaRPr lang="fr-FR" altLang="fr-FR" sz="1800" b="0" dirty="0">
              <a:solidFill>
                <a:srgbClr val="095BA3"/>
              </a:solidFill>
              <a:latin typeface="+mj-lt"/>
            </a:endParaRPr>
          </a:p>
        </p:txBody>
      </p:sp>
      <p:sp>
        <p:nvSpPr>
          <p:cNvPr id="3" name="Rectangle 2">
            <a:extLst>
              <a:ext uri="{FF2B5EF4-FFF2-40B4-BE49-F238E27FC236}">
                <a16:creationId xmlns:a16="http://schemas.microsoft.com/office/drawing/2014/main" id="{69885BCE-FEDD-47D1-A270-10DB714AF02C}"/>
              </a:ext>
            </a:extLst>
          </p:cNvPr>
          <p:cNvSpPr/>
          <p:nvPr/>
        </p:nvSpPr>
        <p:spPr>
          <a:xfrm>
            <a:off x="1379466" y="4058816"/>
            <a:ext cx="2128844" cy="513184"/>
          </a:xfrm>
          <a:prstGeom prst="rect">
            <a:avLst/>
          </a:prstGeom>
          <a:solidFill>
            <a:srgbClr val="95BF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52155CBD-7189-4087-831B-20A06AC2BE2B}"/>
              </a:ext>
            </a:extLst>
          </p:cNvPr>
          <p:cNvPicPr>
            <a:picLocks noChangeAspect="1"/>
          </p:cNvPicPr>
          <p:nvPr/>
        </p:nvPicPr>
        <p:blipFill>
          <a:blip r:embed="rId4"/>
          <a:stretch>
            <a:fillRect/>
          </a:stretch>
        </p:blipFill>
        <p:spPr>
          <a:xfrm>
            <a:off x="1559891" y="4170615"/>
            <a:ext cx="1767993" cy="289585"/>
          </a:xfrm>
          <a:prstGeom prst="rect">
            <a:avLst/>
          </a:prstGeom>
        </p:spPr>
      </p:pic>
    </p:spTree>
    <p:extLst>
      <p:ext uri="{BB962C8B-B14F-4D97-AF65-F5344CB8AC3E}">
        <p14:creationId xmlns:p14="http://schemas.microsoft.com/office/powerpoint/2010/main" val="2656049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5</a:t>
            </a:fld>
            <a:endParaRPr lang="fr-FR" dirty="0"/>
          </a:p>
        </p:txBody>
      </p:sp>
      <p:sp>
        <p:nvSpPr>
          <p:cNvPr id="6" name="Rectangle 5"/>
          <p:cNvSpPr/>
          <p:nvPr/>
        </p:nvSpPr>
        <p:spPr>
          <a:xfrm>
            <a:off x="689811" y="1532832"/>
            <a:ext cx="8008425" cy="4856714"/>
          </a:xfrm>
          <a:prstGeom prst="rect">
            <a:avLst/>
          </a:prstGeom>
        </p:spPr>
        <p:txBody>
          <a:bodyPr wrap="square">
            <a:spAutoFit/>
          </a:bodyPr>
          <a:lstStyle/>
          <a:p>
            <a:pPr lvl="1">
              <a:defRPr/>
            </a:pPr>
            <a:endParaRPr lang="fr-FR" altLang="fr-FR" b="1" dirty="0">
              <a:solidFill>
                <a:srgbClr val="095BA3"/>
              </a:solidFill>
              <a:cs typeface="Arial" panose="020B0604020202020204" pitchFamily="34" charset="0"/>
            </a:endParaRPr>
          </a:p>
          <a:p>
            <a:pPr>
              <a:lnSpc>
                <a:spcPct val="80000"/>
              </a:lnSpc>
              <a:buClr>
                <a:srgbClr val="7F7F7F"/>
              </a:buClr>
              <a:defRPr/>
            </a:pPr>
            <a:r>
              <a:rPr lang="fr-FR" altLang="fr-FR" b="1" u="sng" dirty="0">
                <a:solidFill>
                  <a:srgbClr val="095BA3"/>
                </a:solidFill>
                <a:cs typeface="Arial" panose="020B0604020202020204" pitchFamily="34" charset="0"/>
              </a:rPr>
              <a:t>Entreprise individuelle </a:t>
            </a:r>
            <a:r>
              <a:rPr lang="fr-FR" altLang="fr-FR" b="1" dirty="0">
                <a:cs typeface="Arial" panose="020B0604020202020204" pitchFamily="34" charset="0"/>
              </a:rPr>
              <a:t>sous le régime fiscal </a:t>
            </a:r>
            <a:r>
              <a:rPr lang="fr-FR" altLang="fr-FR" b="1" dirty="0">
                <a:solidFill>
                  <a:schemeClr val="accent1">
                    <a:lumMod val="75000"/>
                  </a:schemeClr>
                </a:solidFill>
                <a:cs typeface="Arial" panose="020B0604020202020204" pitchFamily="34" charset="0"/>
              </a:rPr>
              <a:t>de la micro-entreprise</a:t>
            </a:r>
            <a:r>
              <a:rPr lang="fr-FR" altLang="fr-FR" b="1" dirty="0">
                <a:cs typeface="Arial" panose="020B0604020202020204" pitchFamily="34" charset="0"/>
              </a:rPr>
              <a:t>.</a:t>
            </a:r>
          </a:p>
          <a:p>
            <a:pPr>
              <a:lnSpc>
                <a:spcPct val="80000"/>
              </a:lnSpc>
              <a:buClr>
                <a:srgbClr val="7F7F7F"/>
              </a:buClr>
              <a:defRPr/>
            </a:pPr>
            <a:endParaRPr lang="fr-FR" altLang="fr-FR" b="1" dirty="0">
              <a:cs typeface="Arial" panose="020B0604020202020204" pitchFamily="34" charset="0"/>
            </a:endParaRPr>
          </a:p>
          <a:p>
            <a:pPr>
              <a:lnSpc>
                <a:spcPct val="80000"/>
              </a:lnSpc>
              <a:buClr>
                <a:srgbClr val="7F7F7F"/>
              </a:buClr>
              <a:defRPr/>
            </a:pPr>
            <a:r>
              <a:rPr lang="fr-FR" altLang="fr-FR" dirty="0">
                <a:cs typeface="Arial" panose="020B0604020202020204" pitchFamily="34" charset="0"/>
              </a:rPr>
              <a:t>Chiffre d’affaires inférieur à : </a:t>
            </a:r>
          </a:p>
          <a:p>
            <a:pPr>
              <a:lnSpc>
                <a:spcPct val="80000"/>
              </a:lnSpc>
              <a:buClr>
                <a:srgbClr val="7F7F7F"/>
              </a:buClr>
              <a:defRPr/>
            </a:pPr>
            <a:endParaRPr lang="fr-FR" altLang="fr-FR" dirty="0">
              <a:solidFill>
                <a:srgbClr val="095BA3"/>
              </a:solidFill>
              <a:cs typeface="Arial" panose="020B0604020202020204" pitchFamily="34" charset="0"/>
            </a:endParaRPr>
          </a:p>
          <a:p>
            <a:pPr>
              <a:lnSpc>
                <a:spcPct val="80000"/>
              </a:lnSpc>
              <a:buClr>
                <a:srgbClr val="7F7F7F"/>
              </a:buClr>
              <a:defRPr/>
            </a:pPr>
            <a:r>
              <a:rPr lang="fr-FR" altLang="fr-FR" dirty="0">
                <a:solidFill>
                  <a:srgbClr val="095BA3"/>
                </a:solidFill>
                <a:cs typeface="Arial" panose="020B0604020202020204" pitchFamily="34" charset="0"/>
              </a:rPr>
              <a:t>-  </a:t>
            </a:r>
            <a:r>
              <a:rPr lang="fr-FR" altLang="fr-FR" b="1" dirty="0">
                <a:solidFill>
                  <a:srgbClr val="095BA3"/>
                </a:solidFill>
                <a:cs typeface="Arial" panose="020B0604020202020204" pitchFamily="34" charset="0"/>
              </a:rPr>
              <a:t>176 200 € </a:t>
            </a:r>
            <a:r>
              <a:rPr lang="fr-FR" altLang="fr-FR" dirty="0">
                <a:cs typeface="Arial" panose="020B0604020202020204" pitchFamily="34" charset="0"/>
              </a:rPr>
              <a:t>pour une activité de vente de marchandises, de denrées à emporter ou à consommer sur place ou de fourniture de logement (sauf meublé qui relève du seuil de 72 600 €) ;</a:t>
            </a:r>
          </a:p>
          <a:p>
            <a:pPr>
              <a:lnSpc>
                <a:spcPct val="80000"/>
              </a:lnSpc>
              <a:buClr>
                <a:srgbClr val="7F7F7F"/>
              </a:buClr>
              <a:defRPr/>
            </a:pPr>
            <a:endParaRPr lang="fr-FR" altLang="fr-FR" dirty="0">
              <a:solidFill>
                <a:srgbClr val="095BA3"/>
              </a:solidFill>
              <a:cs typeface="Arial" panose="020B0604020202020204" pitchFamily="34" charset="0"/>
            </a:endParaRPr>
          </a:p>
          <a:p>
            <a:pPr marL="285750" indent="-285750">
              <a:lnSpc>
                <a:spcPct val="80000"/>
              </a:lnSpc>
              <a:buClr>
                <a:srgbClr val="7F7F7F"/>
              </a:buClr>
              <a:buFontTx/>
              <a:buChar char="-"/>
              <a:defRPr/>
            </a:pPr>
            <a:r>
              <a:rPr lang="fr-FR" altLang="fr-FR" b="1" dirty="0">
                <a:solidFill>
                  <a:srgbClr val="095BA3"/>
                </a:solidFill>
                <a:cs typeface="Arial" panose="020B0604020202020204" pitchFamily="34" charset="0"/>
              </a:rPr>
              <a:t>72 600 € </a:t>
            </a:r>
            <a:r>
              <a:rPr lang="fr-FR" altLang="fr-FR" dirty="0">
                <a:cs typeface="Arial" panose="020B0604020202020204" pitchFamily="34" charset="0"/>
              </a:rPr>
              <a:t>pour les prestations de services relevant de la catégorie des bénéfices industriels et commerciaux (BIC) ou des bénéfices non commerciaux (BNC) et les professions libérales non réglementées ou relevant de la </a:t>
            </a:r>
            <a:r>
              <a:rPr lang="fr-FR" altLang="fr-FR" dirty="0" err="1">
                <a:cs typeface="Arial" panose="020B0604020202020204" pitchFamily="34" charset="0"/>
              </a:rPr>
              <a:t>Cipav</a:t>
            </a:r>
            <a:r>
              <a:rPr lang="fr-FR" altLang="fr-FR" dirty="0">
                <a:cs typeface="Arial" panose="020B0604020202020204" pitchFamily="34" charset="0"/>
              </a:rPr>
              <a:t> pour leur assurance retraite.</a:t>
            </a:r>
          </a:p>
          <a:p>
            <a:pPr marL="285750" indent="-285750">
              <a:lnSpc>
                <a:spcPct val="80000"/>
              </a:lnSpc>
              <a:buClr>
                <a:srgbClr val="7F7F7F"/>
              </a:buClr>
              <a:buFontTx/>
              <a:buChar char="-"/>
              <a:defRPr/>
            </a:pPr>
            <a:endParaRPr lang="fr-FR" altLang="fr-FR" dirty="0">
              <a:cs typeface="Arial" panose="020B0604020202020204" pitchFamily="34" charset="0"/>
            </a:endParaRPr>
          </a:p>
          <a:p>
            <a:pPr marL="285750" indent="-285750">
              <a:lnSpc>
                <a:spcPct val="80000"/>
              </a:lnSpc>
              <a:buClr>
                <a:srgbClr val="7F7F7F"/>
              </a:buClr>
              <a:buFontTx/>
              <a:buChar char="-"/>
              <a:defRPr/>
            </a:pPr>
            <a:endParaRPr lang="fr-FR" altLang="fr-FR" dirty="0">
              <a:cs typeface="Arial" panose="020B0604020202020204" pitchFamily="34" charset="0"/>
            </a:endParaRPr>
          </a:p>
          <a:p>
            <a:pPr marL="285750" indent="-285750">
              <a:lnSpc>
                <a:spcPct val="80000"/>
              </a:lnSpc>
              <a:buClr>
                <a:srgbClr val="7F7F7F"/>
              </a:buClr>
              <a:buFontTx/>
              <a:buChar char="-"/>
              <a:defRPr/>
            </a:pPr>
            <a:endParaRPr lang="fr-FR" altLang="fr-FR" dirty="0">
              <a:cs typeface="Arial" panose="020B0604020202020204" pitchFamily="34" charset="0"/>
            </a:endParaRPr>
          </a:p>
          <a:p>
            <a:pPr>
              <a:lnSpc>
                <a:spcPct val="80000"/>
              </a:lnSpc>
              <a:buClr>
                <a:srgbClr val="7F7F7F"/>
              </a:buClr>
              <a:defRPr/>
            </a:pPr>
            <a:endParaRPr lang="fr-FR" altLang="fr-FR" dirty="0">
              <a:cs typeface="Arial" panose="020B0604020202020204" pitchFamily="34" charset="0"/>
            </a:endParaRPr>
          </a:p>
          <a:p>
            <a:pPr>
              <a:lnSpc>
                <a:spcPct val="80000"/>
              </a:lnSpc>
              <a:buClr>
                <a:srgbClr val="7F7F7F"/>
              </a:buClr>
              <a:defRPr/>
            </a:pPr>
            <a:r>
              <a:rPr lang="fr-FR" altLang="fr-FR" dirty="0">
                <a:cs typeface="Arial" panose="020B0604020202020204" pitchFamily="34" charset="0"/>
              </a:rPr>
              <a:t>Franchise de TVA : pas de facturation et pas de récupération de TVA jusqu’à 94 300 € (vente) ou 36 500 € (prestations de services). Aucune déduction de charges ni amortissement de matériel.</a:t>
            </a:r>
          </a:p>
          <a:p>
            <a:pPr lvl="1">
              <a:defRPr/>
            </a:pPr>
            <a:endParaRPr lang="fr-FR" b="1" dirty="0">
              <a:solidFill>
                <a:srgbClr val="095BA3"/>
              </a:solidFill>
            </a:endParaRPr>
          </a:p>
        </p:txBody>
      </p:sp>
      <p:sp>
        <p:nvSpPr>
          <p:cNvPr id="7" name="Rectangle 16"/>
          <p:cNvSpPr>
            <a:spLocks noChangeArrowheads="1"/>
          </p:cNvSpPr>
          <p:nvPr/>
        </p:nvSpPr>
        <p:spPr bwMode="auto">
          <a:xfrm>
            <a:off x="1085088" y="4603997"/>
            <a:ext cx="7070621" cy="584775"/>
          </a:xfrm>
          <a:prstGeom prst="rect">
            <a:avLst/>
          </a:prstGeom>
          <a:solidFill>
            <a:schemeClr val="accent1">
              <a:lumMod val="40000"/>
              <a:lumOff val="60000"/>
            </a:schemeClr>
          </a:solidFill>
          <a:ln>
            <a:noFill/>
          </a:ln>
        </p:spPr>
        <p:txBody>
          <a:bodyPr wrap="square">
            <a:spAutoFit/>
          </a:bodyPr>
          <a:lstStyle>
            <a:lvl1pPr>
              <a:defRPr sz="2100">
                <a:solidFill>
                  <a:schemeClr val="tx1"/>
                </a:solidFill>
                <a:latin typeface="Trebuchet MS" panose="020B0603020202020204" pitchFamily="34" charset="0"/>
                <a:ea typeface="Geneva" charset="-128"/>
              </a:defRPr>
            </a:lvl1pPr>
            <a:lvl2pPr marL="742950" indent="-285750">
              <a:defRPr sz="2100">
                <a:solidFill>
                  <a:schemeClr val="tx1"/>
                </a:solidFill>
                <a:latin typeface="Trebuchet MS" panose="020B0603020202020204" pitchFamily="34" charset="0"/>
                <a:ea typeface="Geneva" charset="-128"/>
              </a:defRPr>
            </a:lvl2pPr>
            <a:lvl3pPr marL="1143000" indent="-228600">
              <a:defRPr sz="2100">
                <a:solidFill>
                  <a:schemeClr val="tx1"/>
                </a:solidFill>
                <a:latin typeface="Trebuchet MS" panose="020B0603020202020204" pitchFamily="34" charset="0"/>
                <a:ea typeface="Geneva" charset="-128"/>
              </a:defRPr>
            </a:lvl3pPr>
            <a:lvl4pPr marL="1600200" indent="-228600">
              <a:defRPr sz="2100">
                <a:solidFill>
                  <a:schemeClr val="tx1"/>
                </a:solidFill>
                <a:latin typeface="Trebuchet MS" panose="020B0603020202020204" pitchFamily="34" charset="0"/>
                <a:ea typeface="Geneva" charset="-128"/>
              </a:defRPr>
            </a:lvl4pPr>
            <a:lvl5pPr marL="2057400" indent="-228600">
              <a:defRPr sz="2100">
                <a:solidFill>
                  <a:schemeClr val="tx1"/>
                </a:solidFill>
                <a:latin typeface="Trebuchet MS" panose="020B0603020202020204" pitchFamily="34" charset="0"/>
                <a:ea typeface="Geneva" charset="-128"/>
              </a:defRPr>
            </a:lvl5pPr>
            <a:lvl6pPr marL="25146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6pPr>
            <a:lvl7pPr marL="29718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7pPr>
            <a:lvl8pPr marL="34290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8pPr>
            <a:lvl9pPr marL="38862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9pPr>
          </a:lstStyle>
          <a:p>
            <a:pPr>
              <a:spcBef>
                <a:spcPct val="20000"/>
              </a:spcBef>
              <a:buClr>
                <a:srgbClr val="7F7F7F"/>
              </a:buClr>
              <a:defRPr/>
            </a:pPr>
            <a:r>
              <a:rPr lang="fr-FR" altLang="fr-FR" sz="1600" b="1" dirty="0">
                <a:solidFill>
                  <a:srgbClr val="095BA3"/>
                </a:solidFill>
                <a:latin typeface="+mn-lt"/>
                <a:cs typeface="Arial" panose="020B0604020202020204" pitchFamily="34" charset="0"/>
              </a:rPr>
              <a:t>Attention</a:t>
            </a:r>
            <a:r>
              <a:rPr lang="fr-FR" altLang="fr-FR" sz="1600" dirty="0">
                <a:solidFill>
                  <a:srgbClr val="095BA3"/>
                </a:solidFill>
                <a:latin typeface="+mn-lt"/>
                <a:cs typeface="Arial" panose="020B0604020202020204" pitchFamily="34" charset="0"/>
              </a:rPr>
              <a:t> : la première année d’activité, montant du chiffre d’affaires proratisé (ex : début activité 1</a:t>
            </a:r>
            <a:r>
              <a:rPr lang="fr-FR" altLang="fr-FR" sz="1600" baseline="30000" dirty="0">
                <a:solidFill>
                  <a:srgbClr val="095BA3"/>
                </a:solidFill>
                <a:latin typeface="+mn-lt"/>
                <a:cs typeface="Arial" panose="020B0604020202020204" pitchFamily="34" charset="0"/>
              </a:rPr>
              <a:t>er </a:t>
            </a:r>
            <a:r>
              <a:rPr lang="fr-FR" altLang="fr-FR" sz="1600" dirty="0">
                <a:solidFill>
                  <a:srgbClr val="095BA3"/>
                </a:solidFill>
                <a:latin typeface="+mn-lt"/>
                <a:cs typeface="Arial" panose="020B0604020202020204" pitchFamily="34" charset="0"/>
              </a:rPr>
              <a:t>octobre 2020 : </a:t>
            </a:r>
            <a:r>
              <a:rPr lang="fr-FR" altLang="fr-FR" sz="1600" b="1" dirty="0">
                <a:solidFill>
                  <a:schemeClr val="accent1"/>
                </a:solidFill>
                <a:latin typeface="Arial" panose="020B0604020202020204" pitchFamily="34" charset="0"/>
                <a:cs typeface="Arial" panose="020B0604020202020204" pitchFamily="34" charset="0"/>
              </a:rPr>
              <a:t>72 600 X 92/366 = 18 249 €).</a:t>
            </a:r>
          </a:p>
        </p:txBody>
      </p:sp>
      <p:sp>
        <p:nvSpPr>
          <p:cNvPr id="9" name="Titre 1"/>
          <p:cNvSpPr>
            <a:spLocks noGrp="1"/>
          </p:cNvSpPr>
          <p:nvPr>
            <p:ph type="title"/>
          </p:nvPr>
        </p:nvSpPr>
        <p:spPr>
          <a:xfrm>
            <a:off x="3472492" y="460228"/>
            <a:ext cx="2798768" cy="549274"/>
          </a:xfrm>
        </p:spPr>
        <p:txBody>
          <a:bodyPr>
            <a:normAutofit fontScale="90000"/>
          </a:bodyPr>
          <a:lstStyle/>
          <a:p>
            <a:pPr marL="0" lvl="1">
              <a:defRPr/>
            </a:pPr>
            <a:r>
              <a:rPr lang="fr-FR" sz="3200" b="1" dirty="0">
                <a:solidFill>
                  <a:srgbClr val="C00000"/>
                </a:solidFill>
              </a:rPr>
              <a:t>Les conditions</a:t>
            </a:r>
            <a:endParaRPr lang="fr-FR" b="1" dirty="0">
              <a:solidFill>
                <a:srgbClr val="C00000"/>
              </a:solidFill>
            </a:endParaRPr>
          </a:p>
        </p:txBody>
      </p:sp>
    </p:spTree>
    <p:extLst>
      <p:ext uri="{BB962C8B-B14F-4D97-AF65-F5344CB8AC3E}">
        <p14:creationId xmlns:p14="http://schemas.microsoft.com/office/powerpoint/2010/main" val="328799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ED22F57-8437-AA4D-9166-F74B6C844812}" type="slidenum">
              <a:rPr lang="fr-FR" smtClean="0"/>
              <a:pPr/>
              <a:t>6</a:t>
            </a:fld>
            <a:endParaRPr lang="fr-FR" dirty="0"/>
          </a:p>
        </p:txBody>
      </p:sp>
      <p:sp>
        <p:nvSpPr>
          <p:cNvPr id="6" name="Rectangle 5"/>
          <p:cNvSpPr/>
          <p:nvPr/>
        </p:nvSpPr>
        <p:spPr>
          <a:xfrm>
            <a:off x="750291" y="1453597"/>
            <a:ext cx="7947945" cy="3767185"/>
          </a:xfrm>
          <a:prstGeom prst="rect">
            <a:avLst/>
          </a:prstGeom>
        </p:spPr>
        <p:txBody>
          <a:bodyPr wrap="square">
            <a:spAutoFit/>
          </a:bodyPr>
          <a:lstStyle/>
          <a:p>
            <a:pPr lvl="1">
              <a:defRPr/>
            </a:pPr>
            <a:endParaRPr lang="fr-FR" altLang="fr-FR" b="1" dirty="0">
              <a:solidFill>
                <a:srgbClr val="095BA3"/>
              </a:solidFill>
              <a:cs typeface="Arial" panose="020B0604020202020204" pitchFamily="34" charset="0"/>
            </a:endParaRPr>
          </a:p>
          <a:p>
            <a:pPr>
              <a:lnSpc>
                <a:spcPct val="80000"/>
              </a:lnSpc>
              <a:buClr>
                <a:srgbClr val="7F7F7F"/>
              </a:buClr>
              <a:defRPr/>
            </a:pPr>
            <a:r>
              <a:rPr lang="fr-FR" altLang="fr-FR" b="1" dirty="0">
                <a:solidFill>
                  <a:srgbClr val="095BA3"/>
                </a:solidFill>
                <a:cs typeface="Arial" panose="020B0604020202020204" pitchFamily="34" charset="0"/>
              </a:rPr>
              <a:t>Immatriculation obligatoire </a:t>
            </a:r>
            <a:r>
              <a:rPr lang="fr-FR" altLang="fr-FR" dirty="0">
                <a:solidFill>
                  <a:srgbClr val="095BA3"/>
                </a:solidFill>
                <a:cs typeface="Arial" panose="020B0604020202020204" pitchFamily="34" charset="0"/>
              </a:rPr>
              <a:t>au CFE  :</a:t>
            </a:r>
          </a:p>
          <a:p>
            <a:pPr>
              <a:lnSpc>
                <a:spcPct val="80000"/>
              </a:lnSpc>
              <a:buClr>
                <a:srgbClr val="7F7F7F"/>
              </a:buClr>
              <a:defRPr/>
            </a:pPr>
            <a:r>
              <a:rPr lang="fr-FR" altLang="fr-FR" dirty="0">
                <a:solidFill>
                  <a:srgbClr val="095BA3"/>
                </a:solidFill>
                <a:cs typeface="Arial" panose="020B0604020202020204" pitchFamily="34" charset="0"/>
              </a:rPr>
              <a:t>- </a:t>
            </a:r>
            <a:r>
              <a:rPr lang="fr-FR" altLang="fr-FR" dirty="0">
                <a:cs typeface="Arial" panose="020B0604020202020204" pitchFamily="34" charset="0"/>
              </a:rPr>
              <a:t>pour les commerçants, au registre du commerce et des sociétés, </a:t>
            </a:r>
          </a:p>
          <a:p>
            <a:pPr marL="173038" indent="-173038">
              <a:lnSpc>
                <a:spcPct val="80000"/>
              </a:lnSpc>
              <a:buClr>
                <a:srgbClr val="7F7F7F"/>
              </a:buClr>
              <a:buFontTx/>
              <a:buChar char="-"/>
              <a:defRPr/>
            </a:pPr>
            <a:r>
              <a:rPr lang="fr-FR" altLang="fr-FR" dirty="0">
                <a:cs typeface="Arial" panose="020B0604020202020204" pitchFamily="34" charset="0"/>
              </a:rPr>
              <a:t>pour les artisans, au répertoire des métiers lors de la création de l’entreprise.</a:t>
            </a:r>
          </a:p>
          <a:p>
            <a:pPr>
              <a:lnSpc>
                <a:spcPct val="80000"/>
              </a:lnSpc>
              <a:buClr>
                <a:srgbClr val="7F7F7F"/>
              </a:buClr>
              <a:defRPr/>
            </a:pPr>
            <a:endParaRPr lang="fr-FR" altLang="fr-FR" dirty="0">
              <a:cs typeface="Arial" panose="020B0604020202020204" pitchFamily="34" charset="0"/>
            </a:endParaRPr>
          </a:p>
          <a:p>
            <a:pPr>
              <a:lnSpc>
                <a:spcPct val="80000"/>
              </a:lnSpc>
              <a:buClr>
                <a:srgbClr val="7F7F7F"/>
              </a:buClr>
              <a:defRPr/>
            </a:pPr>
            <a:r>
              <a:rPr lang="fr-FR" altLang="fr-FR" dirty="0">
                <a:cs typeface="Arial" panose="020B0604020202020204" pitchFamily="34" charset="0"/>
              </a:rPr>
              <a:t>Avec exonération des frais d’immatriculation mais paiement d’une taxe pour frais de chambre de commerce ou de métiers, calculée en pourcentage du chiffre d’affaires. </a:t>
            </a:r>
            <a:endParaRPr lang="fr-FR" altLang="fr-FR" b="1" dirty="0">
              <a:cs typeface="Arial" panose="020B0604020202020204" pitchFamily="34" charset="0"/>
            </a:endParaRPr>
          </a:p>
          <a:p>
            <a:pPr>
              <a:lnSpc>
                <a:spcPct val="80000"/>
              </a:lnSpc>
              <a:buClr>
                <a:srgbClr val="7F7F7F"/>
              </a:buClr>
              <a:defRPr/>
            </a:pPr>
            <a:endParaRPr lang="fr-FR" altLang="fr-FR" b="1" dirty="0">
              <a:solidFill>
                <a:srgbClr val="095BA3"/>
              </a:solidFill>
              <a:cs typeface="Arial" panose="020B0604020202020204" pitchFamily="34" charset="0"/>
            </a:endParaRPr>
          </a:p>
          <a:p>
            <a:pPr>
              <a:lnSpc>
                <a:spcPct val="80000"/>
              </a:lnSpc>
              <a:buClr>
                <a:srgbClr val="7F7F7F"/>
              </a:buClr>
              <a:defRPr/>
            </a:pPr>
            <a:endParaRPr lang="fr-FR" altLang="fr-FR" b="1" dirty="0">
              <a:solidFill>
                <a:srgbClr val="095BA3"/>
              </a:solidFill>
              <a:cs typeface="Arial" panose="020B0604020202020204" pitchFamily="34" charset="0"/>
            </a:endParaRPr>
          </a:p>
          <a:p>
            <a:pPr>
              <a:lnSpc>
                <a:spcPct val="80000"/>
              </a:lnSpc>
              <a:buClr>
                <a:srgbClr val="7F7F7F"/>
              </a:buClr>
              <a:defRPr/>
            </a:pPr>
            <a:r>
              <a:rPr lang="fr-FR" altLang="fr-FR" b="1" dirty="0">
                <a:solidFill>
                  <a:srgbClr val="095BA3"/>
                </a:solidFill>
                <a:cs typeface="Arial" panose="020B0604020202020204" pitchFamily="34" charset="0"/>
              </a:rPr>
              <a:t>Déclaration simplifiée obligatoirement en ligne  sur </a:t>
            </a:r>
            <a:r>
              <a:rPr lang="fr-FR" altLang="fr-FR" sz="2400" b="1" dirty="0">
                <a:solidFill>
                  <a:srgbClr val="095BA3"/>
                </a:solidFill>
                <a:cs typeface="Arial" panose="020B0604020202020204" pitchFamily="34" charset="0"/>
                <a:hlinkClick r:id="rId3"/>
              </a:rPr>
              <a:t>www.autoentrepreneur.urssaf.fr</a:t>
            </a:r>
            <a:endParaRPr lang="fr-FR" altLang="fr-FR" sz="2400" b="1" dirty="0">
              <a:solidFill>
                <a:srgbClr val="095BA3"/>
              </a:solidFill>
              <a:cs typeface="Arial" panose="020B0604020202020204" pitchFamily="34" charset="0"/>
            </a:endParaRPr>
          </a:p>
          <a:p>
            <a:pPr>
              <a:lnSpc>
                <a:spcPct val="80000"/>
              </a:lnSpc>
              <a:buClr>
                <a:srgbClr val="7F7F7F"/>
              </a:buClr>
              <a:defRPr/>
            </a:pPr>
            <a:endParaRPr lang="fr-FR" altLang="fr-FR" b="1" dirty="0">
              <a:solidFill>
                <a:srgbClr val="095BA3"/>
              </a:solidFill>
              <a:cs typeface="Arial" panose="020B0604020202020204" pitchFamily="34" charset="0"/>
            </a:endParaRPr>
          </a:p>
          <a:p>
            <a:pPr>
              <a:lnSpc>
                <a:spcPct val="80000"/>
              </a:lnSpc>
              <a:buClr>
                <a:srgbClr val="7F7F7F"/>
              </a:buClr>
              <a:defRPr/>
            </a:pPr>
            <a:endParaRPr lang="fr-FR" altLang="fr-FR" b="1" dirty="0">
              <a:solidFill>
                <a:srgbClr val="095BA3"/>
              </a:solidFill>
              <a:cs typeface="Arial" panose="020B0604020202020204" pitchFamily="34" charset="0"/>
            </a:endParaRPr>
          </a:p>
          <a:p>
            <a:pPr>
              <a:lnSpc>
                <a:spcPct val="80000"/>
              </a:lnSpc>
              <a:buClr>
                <a:srgbClr val="7F7F7F"/>
              </a:buClr>
              <a:defRPr/>
            </a:pPr>
            <a:endParaRPr lang="fr-FR" b="1" dirty="0">
              <a:solidFill>
                <a:srgbClr val="095BA3"/>
              </a:solidFill>
            </a:endParaRPr>
          </a:p>
        </p:txBody>
      </p:sp>
      <p:sp>
        <p:nvSpPr>
          <p:cNvPr id="7" name="Rectangle 16"/>
          <p:cNvSpPr>
            <a:spLocks noChangeArrowheads="1"/>
          </p:cNvSpPr>
          <p:nvPr/>
        </p:nvSpPr>
        <p:spPr bwMode="auto">
          <a:xfrm>
            <a:off x="804960" y="5104204"/>
            <a:ext cx="7534080" cy="880241"/>
          </a:xfrm>
          <a:prstGeom prst="rect">
            <a:avLst/>
          </a:prstGeom>
          <a:solidFill>
            <a:schemeClr val="accent1">
              <a:lumMod val="40000"/>
              <a:lumOff val="60000"/>
            </a:schemeClr>
          </a:solidFill>
          <a:ln>
            <a:noFill/>
          </a:ln>
        </p:spPr>
        <p:txBody>
          <a:bodyPr wrap="square">
            <a:spAutoFit/>
          </a:bodyPr>
          <a:lstStyle>
            <a:lvl1pPr>
              <a:defRPr sz="2100">
                <a:solidFill>
                  <a:schemeClr val="tx1"/>
                </a:solidFill>
                <a:latin typeface="Trebuchet MS" panose="020B0603020202020204" pitchFamily="34" charset="0"/>
                <a:ea typeface="Geneva" charset="-128"/>
              </a:defRPr>
            </a:lvl1pPr>
            <a:lvl2pPr marL="742950" indent="-285750">
              <a:defRPr sz="2100">
                <a:solidFill>
                  <a:schemeClr val="tx1"/>
                </a:solidFill>
                <a:latin typeface="Trebuchet MS" panose="020B0603020202020204" pitchFamily="34" charset="0"/>
                <a:ea typeface="Geneva" charset="-128"/>
              </a:defRPr>
            </a:lvl2pPr>
            <a:lvl3pPr marL="1143000" indent="-228600">
              <a:defRPr sz="2100">
                <a:solidFill>
                  <a:schemeClr val="tx1"/>
                </a:solidFill>
                <a:latin typeface="Trebuchet MS" panose="020B0603020202020204" pitchFamily="34" charset="0"/>
                <a:ea typeface="Geneva" charset="-128"/>
              </a:defRPr>
            </a:lvl3pPr>
            <a:lvl4pPr marL="1600200" indent="-228600">
              <a:defRPr sz="2100">
                <a:solidFill>
                  <a:schemeClr val="tx1"/>
                </a:solidFill>
                <a:latin typeface="Trebuchet MS" panose="020B0603020202020204" pitchFamily="34" charset="0"/>
                <a:ea typeface="Geneva" charset="-128"/>
              </a:defRPr>
            </a:lvl4pPr>
            <a:lvl5pPr marL="2057400" indent="-228600">
              <a:defRPr sz="2100">
                <a:solidFill>
                  <a:schemeClr val="tx1"/>
                </a:solidFill>
                <a:latin typeface="Trebuchet MS" panose="020B0603020202020204" pitchFamily="34" charset="0"/>
                <a:ea typeface="Geneva" charset="-128"/>
              </a:defRPr>
            </a:lvl5pPr>
            <a:lvl6pPr marL="25146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6pPr>
            <a:lvl7pPr marL="29718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7pPr>
            <a:lvl8pPr marL="34290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8pPr>
            <a:lvl9pPr marL="3886200" indent="-228600" eaLnBrk="0" fontAlgn="base" hangingPunct="0">
              <a:spcBef>
                <a:spcPct val="0"/>
              </a:spcBef>
              <a:spcAft>
                <a:spcPct val="0"/>
              </a:spcAft>
              <a:defRPr sz="2100">
                <a:solidFill>
                  <a:schemeClr val="tx1"/>
                </a:solidFill>
                <a:latin typeface="Trebuchet MS" panose="020B0603020202020204" pitchFamily="34" charset="0"/>
                <a:ea typeface="Geneva" charset="-128"/>
              </a:defRPr>
            </a:lvl9pPr>
          </a:lstStyle>
          <a:p>
            <a:pPr>
              <a:lnSpc>
                <a:spcPct val="80000"/>
              </a:lnSpc>
              <a:buClr>
                <a:srgbClr val="7F7F7F"/>
              </a:buClr>
              <a:defRPr/>
            </a:pPr>
            <a:r>
              <a:rPr lang="fr-FR" altLang="fr-FR" sz="1600" b="1" dirty="0">
                <a:latin typeface="+mn-lt"/>
                <a:cs typeface="Arial" panose="020B0604020202020204" pitchFamily="34" charset="0"/>
              </a:rPr>
              <a:t>A noter </a:t>
            </a:r>
            <a:r>
              <a:rPr lang="fr-FR" altLang="fr-FR" sz="1600" dirty="0">
                <a:latin typeface="+mn-lt"/>
                <a:cs typeface="Arial" panose="020B0604020202020204" pitchFamily="34" charset="0"/>
              </a:rPr>
              <a:t> </a:t>
            </a:r>
          </a:p>
          <a:p>
            <a:pPr>
              <a:lnSpc>
                <a:spcPct val="80000"/>
              </a:lnSpc>
              <a:buClr>
                <a:srgbClr val="7F7F7F"/>
              </a:buClr>
              <a:defRPr/>
            </a:pPr>
            <a:r>
              <a:rPr lang="fr-FR" altLang="fr-FR" sz="1600" dirty="0">
                <a:latin typeface="+mn-lt"/>
                <a:cs typeface="Arial" panose="020B0604020202020204" pitchFamily="34" charset="0"/>
              </a:rPr>
              <a:t>Les conditions d’exercice de certaines activités sont soumises à des obligations : qualification professionnelle, assurance professionnelle obligatoire en fonction de l’activité exercée.</a:t>
            </a:r>
          </a:p>
        </p:txBody>
      </p:sp>
      <p:sp>
        <p:nvSpPr>
          <p:cNvPr id="8" name="Titre 1"/>
          <p:cNvSpPr>
            <a:spLocks noGrp="1"/>
          </p:cNvSpPr>
          <p:nvPr>
            <p:ph type="title"/>
          </p:nvPr>
        </p:nvSpPr>
        <p:spPr>
          <a:xfrm>
            <a:off x="3267278" y="467999"/>
            <a:ext cx="3164002" cy="549274"/>
          </a:xfrm>
        </p:spPr>
        <p:txBody>
          <a:bodyPr>
            <a:normAutofit/>
          </a:bodyPr>
          <a:lstStyle/>
          <a:p>
            <a:r>
              <a:rPr lang="fr-FR" altLang="fr-FR" sz="2800" dirty="0">
                <a:solidFill>
                  <a:srgbClr val="C00000"/>
                </a:solidFill>
              </a:rPr>
              <a:t>Les principes</a:t>
            </a:r>
            <a:r>
              <a:rPr lang="fr-FR" altLang="fr-FR" sz="2400" dirty="0">
                <a:solidFill>
                  <a:srgbClr val="C00000"/>
                </a:solidFill>
              </a:rPr>
              <a:t> #1 </a:t>
            </a:r>
            <a:endParaRPr lang="fr-FR" altLang="fr-FR" sz="2800" b="0" dirty="0">
              <a:solidFill>
                <a:srgbClr val="C00000"/>
              </a:solidFill>
            </a:endParaRPr>
          </a:p>
        </p:txBody>
      </p:sp>
    </p:spTree>
    <p:extLst>
      <p:ext uri="{BB962C8B-B14F-4D97-AF65-F5344CB8AC3E}">
        <p14:creationId xmlns:p14="http://schemas.microsoft.com/office/powerpoint/2010/main" val="302903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r>
              <a:rPr lang="fr-FR" dirty="0"/>
              <a:t>7</a:t>
            </a:r>
          </a:p>
        </p:txBody>
      </p:sp>
      <p:sp>
        <p:nvSpPr>
          <p:cNvPr id="6" name="Rectangle 5"/>
          <p:cNvSpPr/>
          <p:nvPr/>
        </p:nvSpPr>
        <p:spPr>
          <a:xfrm>
            <a:off x="665746" y="1386759"/>
            <a:ext cx="8100345" cy="4766433"/>
          </a:xfrm>
          <a:prstGeom prst="rect">
            <a:avLst/>
          </a:prstGeom>
        </p:spPr>
        <p:txBody>
          <a:bodyPr wrap="square">
            <a:spAutoFit/>
          </a:bodyPr>
          <a:lstStyle/>
          <a:p>
            <a:pPr lvl="1">
              <a:defRPr/>
            </a:pPr>
            <a:endParaRPr lang="fr-FR" altLang="fr-FR" b="1" dirty="0">
              <a:solidFill>
                <a:srgbClr val="095BA3"/>
              </a:solidFill>
              <a:cs typeface="Arial" panose="020B0604020202020204" pitchFamily="34" charset="0"/>
            </a:endParaRPr>
          </a:p>
          <a:p>
            <a:pPr>
              <a:lnSpc>
                <a:spcPct val="90000"/>
              </a:lnSpc>
              <a:spcBef>
                <a:spcPts val="200"/>
              </a:spcBef>
              <a:buClr>
                <a:srgbClr val="7F7F7F"/>
              </a:buClr>
              <a:defRPr/>
            </a:pPr>
            <a:r>
              <a:rPr lang="fr-FR" altLang="fr-FR" dirty="0">
                <a:cs typeface="Arial" panose="020B0604020202020204" pitchFamily="34" charset="0"/>
              </a:rPr>
              <a:t>Calcul et paiement chaque mois ou chaque trimestre de l’ensemble des charges sociales personnelles en appliquant</a:t>
            </a:r>
            <a:r>
              <a:rPr lang="fr-FR" altLang="fr-FR" b="1" dirty="0">
                <a:cs typeface="Arial" panose="020B0604020202020204" pitchFamily="34" charset="0"/>
              </a:rPr>
              <a:t> </a:t>
            </a:r>
            <a:r>
              <a:rPr lang="fr-FR" altLang="fr-FR" b="1" dirty="0">
                <a:solidFill>
                  <a:srgbClr val="095BA3"/>
                </a:solidFill>
                <a:cs typeface="Arial" panose="020B0604020202020204" pitchFamily="34" charset="0"/>
              </a:rPr>
              <a:t>un % forfaitaire au chiffre d’affaires réalisé.</a:t>
            </a:r>
          </a:p>
          <a:p>
            <a:pPr>
              <a:lnSpc>
                <a:spcPct val="90000"/>
              </a:lnSpc>
              <a:spcBef>
                <a:spcPts val="200"/>
              </a:spcBef>
              <a:buClr>
                <a:srgbClr val="7F7F7F"/>
              </a:buClr>
              <a:defRPr/>
            </a:pPr>
            <a:endParaRPr lang="fr-FR" altLang="fr-FR" sz="1000" b="1" dirty="0">
              <a:solidFill>
                <a:srgbClr val="095BA3"/>
              </a:solidFill>
              <a:cs typeface="Arial" panose="020B0604020202020204" pitchFamily="34" charset="0"/>
            </a:endParaRPr>
          </a:p>
          <a:p>
            <a:pPr>
              <a:lnSpc>
                <a:spcPct val="90000"/>
              </a:lnSpc>
              <a:spcBef>
                <a:spcPts val="200"/>
              </a:spcBef>
              <a:buClr>
                <a:srgbClr val="7F7F7F"/>
              </a:buClr>
              <a:defRPr/>
            </a:pPr>
            <a:r>
              <a:rPr lang="fr-FR" altLang="fr-FR" dirty="0">
                <a:cs typeface="Arial" panose="020B0604020202020204" pitchFamily="34" charset="0"/>
              </a:rPr>
              <a:t>Le forfait social comprend </a:t>
            </a:r>
            <a:r>
              <a:rPr lang="fr-FR" altLang="fr-FR" b="1" dirty="0">
                <a:solidFill>
                  <a:srgbClr val="095BA3"/>
                </a:solidFill>
                <a:cs typeface="Arial" panose="020B0604020202020204" pitchFamily="34" charset="0"/>
              </a:rPr>
              <a:t>toutes les cotisations</a:t>
            </a:r>
            <a:r>
              <a:rPr lang="fr-FR" altLang="fr-FR" dirty="0">
                <a:solidFill>
                  <a:srgbClr val="095BA3"/>
                </a:solidFill>
                <a:cs typeface="Arial" panose="020B0604020202020204" pitchFamily="34" charset="0"/>
              </a:rPr>
              <a:t> </a:t>
            </a:r>
            <a:r>
              <a:rPr lang="fr-FR" altLang="fr-FR" dirty="0">
                <a:cs typeface="Arial" panose="020B0604020202020204" pitchFamily="34" charset="0"/>
              </a:rPr>
              <a:t>relatives à la protection sociale obligatoire : </a:t>
            </a:r>
          </a:p>
          <a:p>
            <a:pPr>
              <a:lnSpc>
                <a:spcPct val="90000"/>
              </a:lnSpc>
              <a:spcBef>
                <a:spcPts val="200"/>
              </a:spcBef>
              <a:buClr>
                <a:srgbClr val="7F7F7F"/>
              </a:buClr>
              <a:defRPr/>
            </a:pPr>
            <a:r>
              <a:rPr lang="fr-FR" altLang="fr-FR" sz="1600" dirty="0">
                <a:solidFill>
                  <a:srgbClr val="095BA3"/>
                </a:solidFill>
                <a:cs typeface="Arial" panose="020B0604020202020204" pitchFamily="34" charset="0"/>
              </a:rPr>
              <a:t>-</a:t>
            </a:r>
            <a:r>
              <a:rPr lang="fr-FR" altLang="fr-FR" sz="1600" dirty="0">
                <a:cs typeface="Arial" panose="020B0604020202020204" pitchFamily="34" charset="0"/>
              </a:rPr>
              <a:t> assurance maladie-maternité et indemnités journalières (pas d’indemnités journalières pour les professions libérales relevant de la </a:t>
            </a:r>
            <a:r>
              <a:rPr lang="fr-FR" altLang="fr-FR" sz="1600" dirty="0" err="1">
                <a:cs typeface="Arial" panose="020B0604020202020204" pitchFamily="34" charset="0"/>
              </a:rPr>
              <a:t>Cipav</a:t>
            </a:r>
            <a:r>
              <a:rPr lang="fr-FR" altLang="fr-FR" sz="1600" dirty="0">
                <a:cs typeface="Arial" panose="020B0604020202020204" pitchFamily="34" charset="0"/>
              </a:rPr>
              <a:t>),</a:t>
            </a:r>
          </a:p>
          <a:p>
            <a:pPr>
              <a:lnSpc>
                <a:spcPct val="90000"/>
              </a:lnSpc>
              <a:spcBef>
                <a:spcPts val="200"/>
              </a:spcBef>
              <a:buClr>
                <a:srgbClr val="7F7F7F"/>
              </a:buClr>
              <a:defRPr/>
            </a:pPr>
            <a:r>
              <a:rPr lang="fr-FR" altLang="fr-FR" sz="1600" dirty="0">
                <a:cs typeface="Arial" panose="020B0604020202020204" pitchFamily="34" charset="0"/>
              </a:rPr>
              <a:t>- invalidité-décès, </a:t>
            </a:r>
          </a:p>
          <a:p>
            <a:pPr>
              <a:lnSpc>
                <a:spcPct val="90000"/>
              </a:lnSpc>
              <a:spcBef>
                <a:spcPts val="200"/>
              </a:spcBef>
              <a:buClr>
                <a:srgbClr val="7F7F7F"/>
              </a:buClr>
              <a:defRPr/>
            </a:pPr>
            <a:r>
              <a:rPr lang="fr-FR" altLang="fr-FR" sz="1600" dirty="0">
                <a:cs typeface="Arial" panose="020B0604020202020204" pitchFamily="34" charset="0"/>
              </a:rPr>
              <a:t>- allocations familiales, </a:t>
            </a:r>
          </a:p>
          <a:p>
            <a:pPr>
              <a:lnSpc>
                <a:spcPct val="90000"/>
              </a:lnSpc>
              <a:spcBef>
                <a:spcPts val="200"/>
              </a:spcBef>
              <a:buClr>
                <a:srgbClr val="7F7F7F"/>
              </a:buClr>
              <a:defRPr/>
            </a:pPr>
            <a:r>
              <a:rPr lang="fr-FR" altLang="fr-FR" sz="1600" dirty="0">
                <a:cs typeface="Arial" panose="020B0604020202020204" pitchFamily="34" charset="0"/>
              </a:rPr>
              <a:t>- retraite de base, </a:t>
            </a:r>
          </a:p>
          <a:p>
            <a:pPr>
              <a:lnSpc>
                <a:spcPct val="90000"/>
              </a:lnSpc>
              <a:spcBef>
                <a:spcPts val="200"/>
              </a:spcBef>
              <a:buClr>
                <a:srgbClr val="7F7F7F"/>
              </a:buClr>
              <a:defRPr/>
            </a:pPr>
            <a:r>
              <a:rPr lang="fr-FR" altLang="fr-FR" sz="1600" dirty="0">
                <a:cs typeface="Arial" panose="020B0604020202020204" pitchFamily="34" charset="0"/>
              </a:rPr>
              <a:t>- retraite complémentaire obligatoire, </a:t>
            </a:r>
          </a:p>
          <a:p>
            <a:pPr>
              <a:lnSpc>
                <a:spcPct val="90000"/>
              </a:lnSpc>
              <a:spcBef>
                <a:spcPts val="200"/>
              </a:spcBef>
              <a:buClr>
                <a:srgbClr val="7F7F7F"/>
              </a:buClr>
              <a:defRPr/>
            </a:pPr>
            <a:r>
              <a:rPr lang="fr-FR" altLang="fr-FR" sz="1600" dirty="0">
                <a:cs typeface="Arial" panose="020B0604020202020204" pitchFamily="34" charset="0"/>
              </a:rPr>
              <a:t>- CSG/CRDS.</a:t>
            </a:r>
          </a:p>
          <a:p>
            <a:pPr>
              <a:spcBef>
                <a:spcPts val="200"/>
              </a:spcBef>
              <a:buClr>
                <a:srgbClr val="7F7F7F"/>
              </a:buClr>
              <a:defRPr/>
            </a:pPr>
            <a:endParaRPr lang="fr-FR" altLang="fr-FR" sz="1000" dirty="0">
              <a:cs typeface="Arial" panose="020B0604020202020204" pitchFamily="34" charset="0"/>
            </a:endParaRPr>
          </a:p>
          <a:p>
            <a:pPr>
              <a:lnSpc>
                <a:spcPct val="90000"/>
              </a:lnSpc>
              <a:spcBef>
                <a:spcPts val="200"/>
              </a:spcBef>
              <a:buClr>
                <a:srgbClr val="7F7F7F"/>
              </a:buClr>
              <a:defRPr/>
            </a:pPr>
            <a:r>
              <a:rPr lang="fr-FR" altLang="fr-FR" dirty="0">
                <a:cs typeface="Arial" panose="020B0604020202020204" pitchFamily="34" charset="0"/>
              </a:rPr>
              <a:t>En plus une contribution à la formation professionnelle : 0,10 % pour les commerçants et les professions libérales non réglementées, 0,30 % pour les artisans et 0,20 % pour les professions libérales réglementées.</a:t>
            </a:r>
          </a:p>
          <a:p>
            <a:pPr marL="800100" lvl="1" indent="-342900">
              <a:buFont typeface="Courier New" panose="02070309020205020404" pitchFamily="49" charset="0"/>
              <a:buChar char="o"/>
              <a:defRPr/>
            </a:pPr>
            <a:endParaRPr lang="fr-FR" b="1" dirty="0">
              <a:solidFill>
                <a:srgbClr val="095BA3"/>
              </a:solidFill>
            </a:endParaRPr>
          </a:p>
        </p:txBody>
      </p:sp>
      <p:sp>
        <p:nvSpPr>
          <p:cNvPr id="8" name="Titre 1"/>
          <p:cNvSpPr>
            <a:spLocks noGrp="1"/>
          </p:cNvSpPr>
          <p:nvPr>
            <p:ph type="title"/>
          </p:nvPr>
        </p:nvSpPr>
        <p:spPr>
          <a:xfrm>
            <a:off x="3121972" y="463870"/>
            <a:ext cx="2478728" cy="549274"/>
          </a:xfrm>
        </p:spPr>
        <p:txBody>
          <a:bodyPr>
            <a:normAutofit fontScale="90000"/>
          </a:bodyPr>
          <a:lstStyle/>
          <a:p>
            <a:r>
              <a:rPr lang="fr-FR" altLang="fr-FR" sz="2800" dirty="0">
                <a:solidFill>
                  <a:srgbClr val="C00000"/>
                </a:solidFill>
              </a:rPr>
              <a:t>Les principes</a:t>
            </a:r>
            <a:r>
              <a:rPr lang="fr-FR" altLang="fr-FR" sz="2400" dirty="0">
                <a:solidFill>
                  <a:srgbClr val="C00000"/>
                </a:solidFill>
              </a:rPr>
              <a:t> #2 </a:t>
            </a:r>
            <a:endParaRPr lang="fr-FR" altLang="fr-FR" sz="2800" b="0" dirty="0">
              <a:solidFill>
                <a:srgbClr val="C00000"/>
              </a:solidFill>
            </a:endParaRPr>
          </a:p>
        </p:txBody>
      </p:sp>
    </p:spTree>
    <p:extLst>
      <p:ext uri="{BB962C8B-B14F-4D97-AF65-F5344CB8AC3E}">
        <p14:creationId xmlns:p14="http://schemas.microsoft.com/office/powerpoint/2010/main" val="3142427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7937" y="1513983"/>
            <a:ext cx="7960299" cy="5353260"/>
          </a:xfrm>
          <a:prstGeom prst="rect">
            <a:avLst/>
          </a:prstGeom>
        </p:spPr>
        <p:txBody>
          <a:bodyPr wrap="square">
            <a:spAutoFit/>
          </a:bodyPr>
          <a:lstStyle/>
          <a:p>
            <a:pPr marL="800100" lvl="1" indent="-342900">
              <a:buFont typeface="Courier New" panose="02070309020205020404" pitchFamily="49" charset="0"/>
              <a:buChar char="o"/>
              <a:defRPr/>
            </a:pPr>
            <a:endParaRPr lang="fr-FR" dirty="0">
              <a:solidFill>
                <a:srgbClr val="095BA3"/>
              </a:solidFill>
            </a:endParaRPr>
          </a:p>
          <a:p>
            <a:pPr lvl="1">
              <a:defRPr/>
            </a:pPr>
            <a:endParaRPr lang="fr-FR" altLang="fr-FR" b="1" dirty="0">
              <a:solidFill>
                <a:srgbClr val="095BA3"/>
              </a:solidFill>
              <a:cs typeface="Arial" panose="020B0604020202020204" pitchFamily="34" charset="0"/>
            </a:endParaRPr>
          </a:p>
          <a:p>
            <a:pPr>
              <a:lnSpc>
                <a:spcPct val="80000"/>
              </a:lnSpc>
              <a:buClr>
                <a:srgbClr val="7F7F7F"/>
              </a:buClr>
              <a:defRPr/>
            </a:pPr>
            <a:r>
              <a:rPr lang="fr-FR" altLang="fr-FR" b="1" dirty="0">
                <a:solidFill>
                  <a:srgbClr val="095BA3"/>
                </a:solidFill>
                <a:cs typeface="Arial" panose="020B0604020202020204" pitchFamily="34" charset="0"/>
              </a:rPr>
              <a:t>Option pour le versement libératoire de l’impôt sur le revenu :</a:t>
            </a:r>
          </a:p>
          <a:p>
            <a:pPr>
              <a:lnSpc>
                <a:spcPct val="80000"/>
              </a:lnSpc>
              <a:buClr>
                <a:srgbClr val="7F7F7F"/>
              </a:buClr>
              <a:defRPr/>
            </a:pPr>
            <a:r>
              <a:rPr lang="fr-FR" altLang="fr-FR" dirty="0">
                <a:cs typeface="Arial" panose="020B0604020202020204" pitchFamily="34" charset="0"/>
              </a:rPr>
              <a:t>paiement de l’impôt sur le revenu (IR) lié à l’activité de l’auto-entrepreneur en même temps que les charges sociales en appliquant un taux forfaitaire au chiffre d’affaires réalisé.</a:t>
            </a:r>
          </a:p>
          <a:p>
            <a:pPr>
              <a:lnSpc>
                <a:spcPct val="80000"/>
              </a:lnSpc>
              <a:buClr>
                <a:srgbClr val="7F7F7F"/>
              </a:buClr>
              <a:defRPr/>
            </a:pPr>
            <a:endParaRPr lang="fr-FR" altLang="fr-FR" b="1" dirty="0">
              <a:solidFill>
                <a:srgbClr val="095BA3"/>
              </a:solidFill>
              <a:cs typeface="Arial" panose="020B0604020202020204" pitchFamily="34" charset="0"/>
            </a:endParaRPr>
          </a:p>
          <a:p>
            <a:pPr>
              <a:lnSpc>
                <a:spcPct val="80000"/>
              </a:lnSpc>
              <a:buClr>
                <a:srgbClr val="7F7F7F"/>
              </a:buClr>
              <a:defRPr/>
            </a:pPr>
            <a:r>
              <a:rPr lang="fr-FR" altLang="fr-FR" b="1" dirty="0">
                <a:cs typeface="Arial" panose="020B0604020202020204" pitchFamily="34" charset="0"/>
              </a:rPr>
              <a:t>Condition</a:t>
            </a:r>
            <a:r>
              <a:rPr lang="fr-FR" altLang="fr-FR" dirty="0">
                <a:cs typeface="Arial" panose="020B0604020202020204" pitchFamily="34" charset="0"/>
              </a:rPr>
              <a:t> : </a:t>
            </a:r>
          </a:p>
          <a:p>
            <a:pPr>
              <a:lnSpc>
                <a:spcPct val="80000"/>
              </a:lnSpc>
              <a:buClr>
                <a:srgbClr val="7F7F7F"/>
              </a:buClr>
              <a:defRPr/>
            </a:pPr>
            <a:r>
              <a:rPr lang="fr-FR" altLang="fr-FR" dirty="0">
                <a:cs typeface="Arial" panose="020B0604020202020204" pitchFamily="34" charset="0"/>
              </a:rPr>
              <a:t>avoir un revenu fiscal de référence n’excédant pas 27 519 € par part de quotient familial en 2018.</a:t>
            </a:r>
            <a:endParaRPr lang="fr-FR" altLang="fr-FR" dirty="0">
              <a:solidFill>
                <a:srgbClr val="095BA3"/>
              </a:solidFill>
              <a:cs typeface="Arial" panose="020B0604020202020204" pitchFamily="34" charset="0"/>
            </a:endParaRPr>
          </a:p>
          <a:p>
            <a:pPr>
              <a:lnSpc>
                <a:spcPct val="80000"/>
              </a:lnSpc>
              <a:buClr>
                <a:srgbClr val="7F7F7F"/>
              </a:buClr>
              <a:defRPr/>
            </a:pPr>
            <a:endParaRPr lang="fr-FR" altLang="fr-FR" b="1"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endParaRPr lang="fr-FR" altLang="fr-FR" b="1"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r>
              <a:rPr lang="fr-FR" altLang="fr-FR" b="1" dirty="0">
                <a:solidFill>
                  <a:srgbClr val="095BA3"/>
                </a:solidFill>
                <a:cs typeface="Arial" panose="020B0604020202020204" pitchFamily="34" charset="0"/>
                <a:sym typeface="Wingdings" panose="05000000000000000000" pitchFamily="2" charset="2"/>
              </a:rPr>
              <a:t>Paiement de la cotisation foncière des entreprises (CFE) à partir de la 2</a:t>
            </a:r>
            <a:r>
              <a:rPr lang="fr-FR" altLang="fr-FR" b="1" baseline="30000" dirty="0">
                <a:solidFill>
                  <a:srgbClr val="095BA3"/>
                </a:solidFill>
                <a:cs typeface="Arial" panose="020B0604020202020204" pitchFamily="34" charset="0"/>
                <a:sym typeface="Wingdings" panose="05000000000000000000" pitchFamily="2" charset="2"/>
              </a:rPr>
              <a:t>e </a:t>
            </a:r>
            <a:r>
              <a:rPr lang="fr-FR" altLang="fr-FR" b="1" dirty="0">
                <a:solidFill>
                  <a:srgbClr val="095BA3"/>
                </a:solidFill>
                <a:cs typeface="Arial" panose="020B0604020202020204" pitchFamily="34" charset="0"/>
                <a:sym typeface="Wingdings" panose="05000000000000000000" pitchFamily="2" charset="2"/>
              </a:rPr>
              <a:t>année d’activité </a:t>
            </a:r>
            <a:r>
              <a:rPr lang="fr-FR" altLang="fr-FR" dirty="0">
                <a:solidFill>
                  <a:srgbClr val="095BA3"/>
                </a:solidFill>
                <a:cs typeface="Arial" panose="020B0604020202020204" pitchFamily="34" charset="0"/>
                <a:sym typeface="Wingdings" panose="05000000000000000000" pitchFamily="2" charset="2"/>
              </a:rPr>
              <a:t>(sauf cas particuliers). </a:t>
            </a:r>
          </a:p>
          <a:p>
            <a:pPr>
              <a:lnSpc>
                <a:spcPct val="80000"/>
              </a:lnSpc>
              <a:buClr>
                <a:srgbClr val="7F7F7F"/>
              </a:buClr>
              <a:defRPr/>
            </a:pPr>
            <a:endParaRPr lang="fr-FR" altLang="fr-FR"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endParaRPr lang="fr-FR" altLang="fr-FR"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endParaRPr lang="fr-FR" altLang="fr-FR"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endParaRPr lang="fr-FR" altLang="fr-FR"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endParaRPr lang="fr-FR" altLang="fr-FR"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r>
              <a:rPr lang="fr-FR" altLang="fr-FR" dirty="0">
                <a:cs typeface="Arial" panose="020B0604020202020204" pitchFamily="34" charset="0"/>
                <a:sym typeface="Wingdings" panose="05000000000000000000" pitchFamily="2" charset="2"/>
              </a:rPr>
              <a:t>Pour en savoir plus : </a:t>
            </a:r>
            <a:r>
              <a:rPr lang="fr-FR" altLang="fr-FR" dirty="0">
                <a:solidFill>
                  <a:srgbClr val="095BA3"/>
                </a:solidFill>
                <a:cs typeface="Arial" panose="020B0604020202020204" pitchFamily="34" charset="0"/>
                <a:sym typeface="Wingdings" panose="05000000000000000000" pitchFamily="2" charset="2"/>
                <a:hlinkClick r:id="rId2"/>
              </a:rPr>
              <a:t>https://www.service-public.fr/professionnels-entreprises/vosdroits/F23547</a:t>
            </a:r>
            <a:endParaRPr lang="fr-FR" altLang="fr-FR" dirty="0">
              <a:solidFill>
                <a:srgbClr val="095BA3"/>
              </a:solidFill>
              <a:cs typeface="Arial" panose="020B0604020202020204" pitchFamily="34" charset="0"/>
              <a:sym typeface="Wingdings" panose="05000000000000000000" pitchFamily="2" charset="2"/>
            </a:endParaRPr>
          </a:p>
          <a:p>
            <a:pPr>
              <a:lnSpc>
                <a:spcPct val="80000"/>
              </a:lnSpc>
              <a:buClr>
                <a:srgbClr val="7F7F7F"/>
              </a:buClr>
              <a:defRPr/>
            </a:pPr>
            <a:endParaRPr lang="fr-FR" altLang="fr-FR" dirty="0">
              <a:solidFill>
                <a:srgbClr val="095BA3"/>
              </a:solidFill>
              <a:cs typeface="Arial" panose="020B0604020202020204" pitchFamily="34" charset="0"/>
              <a:sym typeface="Wingdings" panose="05000000000000000000" pitchFamily="2" charset="2"/>
            </a:endParaRPr>
          </a:p>
          <a:p>
            <a:pPr>
              <a:lnSpc>
                <a:spcPct val="90000"/>
              </a:lnSpc>
              <a:spcBef>
                <a:spcPts val="200"/>
              </a:spcBef>
              <a:buClr>
                <a:srgbClr val="7F7F7F"/>
              </a:buClr>
              <a:defRPr/>
            </a:pPr>
            <a:endParaRPr lang="fr-FR" b="1" dirty="0">
              <a:solidFill>
                <a:srgbClr val="095BA3"/>
              </a:solidFill>
            </a:endParaRPr>
          </a:p>
        </p:txBody>
      </p:sp>
      <p:sp>
        <p:nvSpPr>
          <p:cNvPr id="7" name="ZoneTexte 6"/>
          <p:cNvSpPr txBox="1"/>
          <p:nvPr/>
        </p:nvSpPr>
        <p:spPr>
          <a:xfrm>
            <a:off x="820170" y="5080192"/>
            <a:ext cx="7128693" cy="584775"/>
          </a:xfrm>
          <a:prstGeom prst="rect">
            <a:avLst/>
          </a:prstGeom>
          <a:solidFill>
            <a:schemeClr val="accent1">
              <a:lumMod val="40000"/>
              <a:lumOff val="60000"/>
            </a:schemeClr>
          </a:solidFill>
        </p:spPr>
        <p:txBody>
          <a:bodyPr wrap="square">
            <a:spAutoFit/>
          </a:bodyPr>
          <a:lstStyle/>
          <a:p>
            <a:pPr>
              <a:defRPr/>
            </a:pPr>
            <a:r>
              <a:rPr lang="fr-FR" sz="1600" dirty="0">
                <a:solidFill>
                  <a:schemeClr val="accent1"/>
                </a:solidFill>
              </a:rPr>
              <a:t>Exonération de la CFE minimum en cas de chiffre d’affaires de 2018 (avant dernière année) inférieur à 5 000 €.</a:t>
            </a:r>
          </a:p>
        </p:txBody>
      </p:sp>
      <p:sp>
        <p:nvSpPr>
          <p:cNvPr id="9" name="Titre 1"/>
          <p:cNvSpPr>
            <a:spLocks noGrp="1"/>
          </p:cNvSpPr>
          <p:nvPr>
            <p:ph type="title"/>
          </p:nvPr>
        </p:nvSpPr>
        <p:spPr>
          <a:xfrm>
            <a:off x="3251899" y="426925"/>
            <a:ext cx="2799277" cy="549274"/>
          </a:xfrm>
        </p:spPr>
        <p:txBody>
          <a:bodyPr>
            <a:normAutofit/>
          </a:bodyPr>
          <a:lstStyle/>
          <a:p>
            <a:r>
              <a:rPr lang="fr-FR" altLang="fr-FR" sz="2800" dirty="0">
                <a:solidFill>
                  <a:srgbClr val="C00000"/>
                </a:solidFill>
              </a:rPr>
              <a:t>Les principes #3</a:t>
            </a:r>
            <a:endParaRPr lang="fr-FR" altLang="fr-FR" sz="2800" b="0" dirty="0">
              <a:solidFill>
                <a:srgbClr val="C00000"/>
              </a:solidFill>
            </a:endParaRPr>
          </a:p>
        </p:txBody>
      </p:sp>
      <p:sp>
        <p:nvSpPr>
          <p:cNvPr id="10" name="Espace réservé du numéro de diapositive 4"/>
          <p:cNvSpPr>
            <a:spLocks noGrp="1"/>
          </p:cNvSpPr>
          <p:nvPr>
            <p:ph type="sldNum" sz="quarter" idx="12"/>
          </p:nvPr>
        </p:nvSpPr>
        <p:spPr>
          <a:xfrm>
            <a:off x="8337182" y="6356516"/>
            <a:ext cx="361054" cy="365125"/>
          </a:xfrm>
        </p:spPr>
        <p:txBody>
          <a:bodyPr/>
          <a:lstStyle/>
          <a:p>
            <a:r>
              <a:rPr lang="fr-FR" dirty="0"/>
              <a:t>8</a:t>
            </a:r>
          </a:p>
        </p:txBody>
      </p:sp>
    </p:spTree>
    <p:extLst>
      <p:ext uri="{BB962C8B-B14F-4D97-AF65-F5344CB8AC3E}">
        <p14:creationId xmlns:p14="http://schemas.microsoft.com/office/powerpoint/2010/main" val="56109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618331" y="1217345"/>
            <a:ext cx="7916069" cy="514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defRPr sz="2000" b="1">
                <a:solidFill>
                  <a:srgbClr val="7F7F7F"/>
                </a:solidFill>
                <a:latin typeface="Verdana" panose="020B0604030504040204" pitchFamily="34" charset="0"/>
              </a:defRPr>
            </a:lvl1pPr>
            <a:lvl2pPr marL="742950" indent="-285750">
              <a:spcBef>
                <a:spcPct val="20000"/>
              </a:spcBef>
              <a:defRPr sz="2000">
                <a:solidFill>
                  <a:srgbClr val="7F7F7F"/>
                </a:solidFill>
                <a:latin typeface="Verdana" panose="020B0604030504040204" pitchFamily="34" charset="0"/>
              </a:defRPr>
            </a:lvl2pPr>
            <a:lvl3pPr marL="1143000" indent="-228600">
              <a:spcBef>
                <a:spcPct val="20000"/>
              </a:spcBef>
              <a:buClr>
                <a:srgbClr val="009092"/>
              </a:buClr>
              <a:buChar char="•"/>
              <a:defRPr sz="2000">
                <a:solidFill>
                  <a:srgbClr val="7F7F7F"/>
                </a:solidFill>
                <a:latin typeface="Verdana" panose="020B0604030504040204" pitchFamily="34" charset="0"/>
              </a:defRPr>
            </a:lvl3pPr>
            <a:lvl4pPr marL="1600200" indent="-228600">
              <a:spcBef>
                <a:spcPct val="20000"/>
              </a:spcBef>
              <a:buClr>
                <a:srgbClr val="009092"/>
              </a:buClr>
              <a:buSzPct val="90000"/>
              <a:buFont typeface="Wingdings" panose="05000000000000000000" pitchFamily="2" charset="2"/>
              <a:buChar char="§"/>
              <a:defRPr sz="2000">
                <a:solidFill>
                  <a:srgbClr val="7F7F7F"/>
                </a:solidFill>
                <a:latin typeface="Verdana" panose="020B0604030504040204" pitchFamily="34" charset="0"/>
              </a:defRPr>
            </a:lvl4pPr>
            <a:lvl5pPr marL="2057400" indent="-228600">
              <a:spcBef>
                <a:spcPct val="20000"/>
              </a:spcBef>
              <a:buClr>
                <a:srgbClr val="009092"/>
              </a:buClr>
              <a:buSzPct val="60000"/>
              <a:buChar char="o"/>
              <a:defRPr sz="2000">
                <a:solidFill>
                  <a:srgbClr val="7F7F7F"/>
                </a:solidFill>
                <a:latin typeface="Verdana" panose="020B0604030504040204" pitchFamily="34" charset="0"/>
              </a:defRPr>
            </a:lvl5pPr>
            <a:lvl6pPr marL="25146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6pPr>
            <a:lvl7pPr marL="29718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7pPr>
            <a:lvl8pPr marL="34290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8pPr>
            <a:lvl9pPr marL="3886200" indent="-228600" eaLnBrk="0" fontAlgn="base" hangingPunct="0">
              <a:spcBef>
                <a:spcPct val="20000"/>
              </a:spcBef>
              <a:spcAft>
                <a:spcPct val="0"/>
              </a:spcAft>
              <a:buClr>
                <a:srgbClr val="009092"/>
              </a:buClr>
              <a:buSzPct val="60000"/>
              <a:buChar char="o"/>
              <a:defRPr sz="2000">
                <a:solidFill>
                  <a:srgbClr val="7F7F7F"/>
                </a:solidFill>
                <a:latin typeface="Verdana" panose="020B0604030504040204" pitchFamily="34" charset="0"/>
              </a:defRPr>
            </a:lvl9pPr>
          </a:lstStyle>
          <a:p>
            <a:pPr marL="0" indent="0">
              <a:spcBef>
                <a:spcPts val="0"/>
              </a:spcBef>
            </a:pPr>
            <a:r>
              <a:rPr lang="fr-FR" altLang="fr-FR" sz="1800" dirty="0">
                <a:solidFill>
                  <a:srgbClr val="095BA3"/>
                </a:solidFill>
                <a:latin typeface="+mn-lt"/>
                <a:cs typeface="Arial" panose="020B0604020202020204" pitchFamily="34" charset="0"/>
              </a:rPr>
              <a:t>Aide à la création et à la reprise d’entreprise </a:t>
            </a:r>
          </a:p>
          <a:p>
            <a:pPr marL="0" indent="0">
              <a:spcBef>
                <a:spcPts val="0"/>
              </a:spcBef>
            </a:pPr>
            <a:endParaRPr lang="fr-FR" altLang="fr-FR" sz="1800" dirty="0">
              <a:solidFill>
                <a:srgbClr val="095BA3"/>
              </a:solidFill>
              <a:latin typeface="+mn-lt"/>
              <a:cs typeface="Arial" panose="020B0604020202020204" pitchFamily="34" charset="0"/>
            </a:endParaRPr>
          </a:p>
          <a:p>
            <a:r>
              <a:rPr lang="fr-FR" sz="1400" b="0" dirty="0">
                <a:solidFill>
                  <a:schemeClr val="tx1"/>
                </a:solidFill>
                <a:latin typeface="+mn-lt"/>
              </a:rPr>
              <a:t>Un formulaire devra être complété lors de la création d’activité sur </a:t>
            </a:r>
            <a:r>
              <a:rPr lang="fr-FR" sz="1400" u="sng" dirty="0">
                <a:solidFill>
                  <a:schemeClr val="accent1"/>
                </a:solidFill>
                <a:latin typeface="+mn-lt"/>
              </a:rPr>
              <a:t>autoentrepreneur.urssaf.fr</a:t>
            </a:r>
            <a:r>
              <a:rPr lang="fr-FR" sz="1400" b="0" dirty="0">
                <a:solidFill>
                  <a:schemeClr val="tx1"/>
                </a:solidFill>
                <a:latin typeface="+mn-lt"/>
              </a:rPr>
              <a:t>.</a:t>
            </a:r>
          </a:p>
          <a:p>
            <a:endParaRPr lang="fr-FR" sz="1400" b="0" dirty="0">
              <a:solidFill>
                <a:schemeClr val="tx1"/>
              </a:solidFill>
              <a:latin typeface="+mn-lt"/>
            </a:endParaRPr>
          </a:p>
          <a:p>
            <a:r>
              <a:rPr lang="fr-FR" sz="1400" b="0" dirty="0">
                <a:solidFill>
                  <a:schemeClr val="tx1"/>
                </a:solidFill>
                <a:latin typeface="+mn-lt"/>
              </a:rPr>
              <a:t>Pour bénéficier de l’Acre, vous devez répondre à l’une des situations suivantes :</a:t>
            </a:r>
          </a:p>
          <a:p>
            <a:pPr>
              <a:buFont typeface="Wingdings" panose="05000000000000000000" pitchFamily="2" charset="2"/>
              <a:buChar char="Ø"/>
            </a:pPr>
            <a:r>
              <a:rPr lang="fr-FR" sz="1200" b="0" dirty="0">
                <a:solidFill>
                  <a:schemeClr val="tx1"/>
                </a:solidFill>
                <a:latin typeface="+mj-lt"/>
              </a:rPr>
              <a:t>demandeur d’emploi indemnisé ou indemnisable par un régime d’assurance chômage ;</a:t>
            </a:r>
          </a:p>
          <a:p>
            <a:pPr>
              <a:buFont typeface="Wingdings" panose="05000000000000000000" pitchFamily="2" charset="2"/>
              <a:buChar char="Ø"/>
            </a:pPr>
            <a:r>
              <a:rPr lang="fr-FR" sz="1200" b="0" dirty="0">
                <a:solidFill>
                  <a:schemeClr val="tx1"/>
                </a:solidFill>
                <a:latin typeface="+mj-lt"/>
              </a:rPr>
              <a:t>demandeur d’emploi non indemnisé inscrit 6 mois à Pôle emploi au cours des 18 derniers mois ;</a:t>
            </a:r>
          </a:p>
          <a:p>
            <a:pPr>
              <a:buFont typeface="Wingdings" panose="05000000000000000000" pitchFamily="2" charset="2"/>
              <a:buChar char="Ø"/>
            </a:pPr>
            <a:r>
              <a:rPr lang="fr-FR" sz="1200" b="0" dirty="0">
                <a:solidFill>
                  <a:schemeClr val="tx1"/>
                </a:solidFill>
                <a:latin typeface="+mj-lt"/>
              </a:rPr>
              <a:t>bénéficiaire du RSA ;</a:t>
            </a:r>
          </a:p>
          <a:p>
            <a:pPr>
              <a:buFont typeface="Wingdings" panose="05000000000000000000" pitchFamily="2" charset="2"/>
              <a:buChar char="Ø"/>
            </a:pPr>
            <a:r>
              <a:rPr lang="fr-FR" sz="1200" b="0" dirty="0">
                <a:solidFill>
                  <a:schemeClr val="tx1"/>
                </a:solidFill>
              </a:rPr>
              <a:t>un jeune de 18 à 25 ans révolus;</a:t>
            </a:r>
            <a:endParaRPr lang="fr-FR" sz="1200" b="0" dirty="0">
              <a:solidFill>
                <a:schemeClr val="tx1"/>
              </a:solidFill>
              <a:latin typeface="+mj-lt"/>
            </a:endParaRPr>
          </a:p>
          <a:p>
            <a:pPr>
              <a:buFont typeface="Wingdings" panose="05000000000000000000" pitchFamily="2" charset="2"/>
              <a:buChar char="Ø"/>
            </a:pPr>
            <a:r>
              <a:rPr lang="fr-FR" sz="900" b="0" dirty="0">
                <a:solidFill>
                  <a:schemeClr val="tx1"/>
                </a:solidFill>
                <a:latin typeface="+mj-lt"/>
              </a:rPr>
              <a:t>bénéficiaire de l’allocation de solidarité spécifique (ASS) ;</a:t>
            </a:r>
          </a:p>
          <a:p>
            <a:pPr>
              <a:buFont typeface="Wingdings" panose="05000000000000000000" pitchFamily="2" charset="2"/>
              <a:buChar char="Ø"/>
            </a:pPr>
            <a:r>
              <a:rPr lang="fr-FR" sz="900" b="0" dirty="0">
                <a:solidFill>
                  <a:schemeClr val="tx1"/>
                </a:solidFill>
                <a:latin typeface="+mj-lt"/>
              </a:rPr>
              <a:t>un jeune de moins de 30 ans non indemnisé ou reconnu handicapé ;</a:t>
            </a:r>
          </a:p>
          <a:p>
            <a:pPr>
              <a:buFont typeface="Wingdings" panose="05000000000000000000" pitchFamily="2" charset="2"/>
              <a:buChar char="Ø"/>
            </a:pPr>
            <a:r>
              <a:rPr lang="fr-FR" sz="900" b="0" dirty="0">
                <a:solidFill>
                  <a:schemeClr val="tx1"/>
                </a:solidFill>
                <a:latin typeface="+mj-lt"/>
              </a:rPr>
              <a:t>un jeune de moins de 30 ans non indemnisé car ne remplissant pas la condition de durée d'activité antérieure pour ouvrir des droits à l'allocation d'assurance chômage ;</a:t>
            </a:r>
          </a:p>
          <a:p>
            <a:pPr>
              <a:buFont typeface="Wingdings" panose="05000000000000000000" pitchFamily="2" charset="2"/>
              <a:buChar char="Ø"/>
            </a:pPr>
            <a:r>
              <a:rPr lang="fr-FR" sz="900" b="0" dirty="0">
                <a:solidFill>
                  <a:schemeClr val="tx1"/>
                </a:solidFill>
                <a:latin typeface="+mj-lt"/>
              </a:rPr>
              <a:t>une personne ayant conclu un contrat d’appui au projet d’entreprise (Cape), remplissant l’une des conditions ci-dessus ;</a:t>
            </a:r>
          </a:p>
          <a:p>
            <a:pPr>
              <a:buFont typeface="Wingdings" panose="05000000000000000000" pitchFamily="2" charset="2"/>
              <a:buChar char="Ø"/>
            </a:pPr>
            <a:r>
              <a:rPr lang="fr-FR" sz="900" b="0" dirty="0">
                <a:solidFill>
                  <a:schemeClr val="tx1"/>
                </a:solidFill>
                <a:latin typeface="+mj-lt"/>
              </a:rPr>
              <a:t>salarié(e) ou une personne licenciée d’une entreprise en redressement, liquidation judiciaire ou sauvegarde qui reprend tout ou partie d’une entreprise ;</a:t>
            </a:r>
          </a:p>
          <a:p>
            <a:pPr>
              <a:buFont typeface="Wingdings" panose="05000000000000000000" pitchFamily="2" charset="2"/>
              <a:buChar char="Ø"/>
            </a:pPr>
            <a:r>
              <a:rPr lang="fr-FR" sz="900" b="0" dirty="0">
                <a:solidFill>
                  <a:schemeClr val="tx1"/>
                </a:solidFill>
                <a:latin typeface="+mj-lt"/>
              </a:rPr>
              <a:t>une personne créant ou reprenant une entreprise implantée dans un quartier prioritaire de la politique de la ville (QPV)(1) ;</a:t>
            </a:r>
          </a:p>
          <a:p>
            <a:pPr>
              <a:buFont typeface="Wingdings" panose="05000000000000000000" pitchFamily="2" charset="2"/>
              <a:buChar char="Ø"/>
            </a:pPr>
            <a:r>
              <a:rPr lang="fr-FR" sz="900" b="0" dirty="0">
                <a:solidFill>
                  <a:schemeClr val="tx1"/>
                </a:solidFill>
                <a:latin typeface="+mj-lt"/>
              </a:rPr>
              <a:t>bénéficiaire de la Prestation partagée d’éducation de l’enfant (</a:t>
            </a:r>
            <a:r>
              <a:rPr lang="fr-FR" sz="900" b="0" dirty="0" err="1">
                <a:solidFill>
                  <a:schemeClr val="tx1"/>
                </a:solidFill>
                <a:latin typeface="+mj-lt"/>
              </a:rPr>
              <a:t>PrePare</a:t>
            </a:r>
            <a:r>
              <a:rPr lang="fr-FR" sz="900" b="0" dirty="0">
                <a:solidFill>
                  <a:schemeClr val="tx1"/>
                </a:solidFill>
                <a:latin typeface="+mj-lt"/>
              </a:rPr>
              <a:t>).</a:t>
            </a:r>
          </a:p>
          <a:p>
            <a:pPr>
              <a:buFont typeface="Wingdings" panose="05000000000000000000" pitchFamily="2" charset="2"/>
              <a:buChar char="Ø"/>
            </a:pPr>
            <a:endParaRPr lang="fr-FR" sz="1050" b="0" dirty="0">
              <a:solidFill>
                <a:schemeClr val="tx1"/>
              </a:solidFill>
              <a:latin typeface="+mj-lt"/>
            </a:endParaRPr>
          </a:p>
          <a:p>
            <a:r>
              <a:rPr lang="fr-FR" altLang="fr-FR" sz="1400" b="0" dirty="0">
                <a:solidFill>
                  <a:schemeClr val="tx1"/>
                </a:solidFill>
                <a:latin typeface="+mj-lt"/>
              </a:rPr>
              <a:t>Deux cas de refus de l’Acre sont possibles :</a:t>
            </a:r>
          </a:p>
          <a:p>
            <a:pPr>
              <a:buFontTx/>
              <a:buChar char="-"/>
            </a:pPr>
            <a:r>
              <a:rPr lang="fr-FR" sz="1400" b="0" dirty="0">
                <a:solidFill>
                  <a:schemeClr val="tx1"/>
                </a:solidFill>
                <a:latin typeface="+mj-lt"/>
              </a:rPr>
              <a:t>Vous ne devez pas avoir bénéficié de cette aide depuis 3 ans. Cette période de 3 ans se situe entre la fin de cette exonération et la date de création de l’entreprise en 2020.</a:t>
            </a:r>
          </a:p>
          <a:p>
            <a:pPr>
              <a:buFontTx/>
              <a:buChar char="-"/>
            </a:pPr>
            <a:r>
              <a:rPr lang="fr-FR" altLang="fr-FR" sz="1400" b="0" dirty="0">
                <a:solidFill>
                  <a:schemeClr val="tx1"/>
                </a:solidFill>
                <a:latin typeface="+mj-lt"/>
              </a:rPr>
              <a:t>Vous ne devez pas être en situation de reprise d’une activité identique à la suite d’une radiation (année en cours + 1 année civile complète).</a:t>
            </a:r>
            <a:r>
              <a:rPr lang="fr-FR" altLang="fr-FR" sz="1400" u="sng" dirty="0">
                <a:solidFill>
                  <a:srgbClr val="095BA3"/>
                </a:solidFill>
                <a:latin typeface="+mj-lt"/>
              </a:rPr>
              <a:t> </a:t>
            </a:r>
          </a:p>
        </p:txBody>
      </p:sp>
      <p:sp>
        <p:nvSpPr>
          <p:cNvPr id="9" name="Titre 1"/>
          <p:cNvSpPr>
            <a:spLocks noGrp="1"/>
          </p:cNvSpPr>
          <p:nvPr>
            <p:ph type="title"/>
          </p:nvPr>
        </p:nvSpPr>
        <p:spPr>
          <a:xfrm>
            <a:off x="3032782" y="401644"/>
            <a:ext cx="5501618" cy="549274"/>
          </a:xfrm>
        </p:spPr>
        <p:txBody>
          <a:bodyPr>
            <a:normAutofit/>
          </a:bodyPr>
          <a:lstStyle/>
          <a:p>
            <a:r>
              <a:rPr lang="fr-FR" altLang="fr-FR" sz="2800" dirty="0">
                <a:solidFill>
                  <a:srgbClr val="C00000"/>
                </a:solidFill>
              </a:rPr>
              <a:t>L’Acre</a:t>
            </a:r>
            <a:r>
              <a:rPr lang="fr-FR" altLang="fr-FR" sz="2800" b="0" dirty="0">
                <a:solidFill>
                  <a:srgbClr val="3EA447"/>
                </a:solidFill>
              </a:rPr>
              <a:t> </a:t>
            </a:r>
          </a:p>
        </p:txBody>
      </p:sp>
      <p:pic>
        <p:nvPicPr>
          <p:cNvPr id="11" name="Picture 14" descr="1374219588">
            <a:extLst>
              <a:ext uri="{FF2B5EF4-FFF2-40B4-BE49-F238E27FC236}">
                <a16:creationId xmlns:a16="http://schemas.microsoft.com/office/drawing/2014/main" id="{EDD99E4A-A284-4B05-8BD9-5C4147488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044" y="1395179"/>
            <a:ext cx="459957" cy="40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numéro de diapositive 4"/>
          <p:cNvSpPr>
            <a:spLocks noGrp="1"/>
          </p:cNvSpPr>
          <p:nvPr>
            <p:ph type="sldNum" sz="quarter" idx="12"/>
          </p:nvPr>
        </p:nvSpPr>
        <p:spPr>
          <a:xfrm>
            <a:off x="8337182" y="6356516"/>
            <a:ext cx="361054" cy="365125"/>
          </a:xfrm>
        </p:spPr>
        <p:txBody>
          <a:bodyPr/>
          <a:lstStyle/>
          <a:p>
            <a:r>
              <a:rPr lang="fr-FR" dirty="0"/>
              <a:t>9</a:t>
            </a:r>
          </a:p>
        </p:txBody>
      </p:sp>
    </p:spTree>
    <p:extLst>
      <p:ext uri="{BB962C8B-B14F-4D97-AF65-F5344CB8AC3E}">
        <p14:creationId xmlns:p14="http://schemas.microsoft.com/office/powerpoint/2010/main" val="297918922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8BC7D7937B154EA66A2DFB18ABC9CD" ma:contentTypeVersion="12" ma:contentTypeDescription="Crée un document." ma:contentTypeScope="" ma:versionID="9c9e75ddb4e5099d56b041ee08729a1a">
  <xsd:schema xmlns:xsd="http://www.w3.org/2001/XMLSchema" xmlns:xs="http://www.w3.org/2001/XMLSchema" xmlns:p="http://schemas.microsoft.com/office/2006/metadata/properties" xmlns:ns2="a9c5e0cf-6c88-4522-9064-578b2881712f" xmlns:ns3="7a62fc7b-f202-4f12-97f7-97187043159d" targetNamespace="http://schemas.microsoft.com/office/2006/metadata/properties" ma:root="true" ma:fieldsID="dc4256537e3ddb70d68d5d785f867583" ns2:_="" ns3:_="">
    <xsd:import namespace="a9c5e0cf-6c88-4522-9064-578b2881712f"/>
    <xsd:import namespace="7a62fc7b-f202-4f12-97f7-9718704315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5e0cf-6c88-4522-9064-578b28817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62fc7b-f202-4f12-97f7-97187043159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9E6A2F-5A00-4C19-89EC-ED621A946CD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7a62fc7b-f202-4f12-97f7-97187043159d"/>
    <ds:schemaRef ds:uri="a9c5e0cf-6c88-4522-9064-578b2881712f"/>
    <ds:schemaRef ds:uri="http://www.w3.org/XML/1998/namespace"/>
    <ds:schemaRef ds:uri="http://purl.org/dc/dcmitype/"/>
  </ds:schemaRefs>
</ds:datastoreItem>
</file>

<file path=customXml/itemProps2.xml><?xml version="1.0" encoding="utf-8"?>
<ds:datastoreItem xmlns:ds="http://schemas.openxmlformats.org/officeDocument/2006/customXml" ds:itemID="{32207F3A-54C0-4234-844F-1674DBE19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5e0cf-6c88-4522-9064-578b2881712f"/>
    <ds:schemaRef ds:uri="7a62fc7b-f202-4f12-97f7-971870431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9E113-A770-4CFA-A78B-5F57B943DD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11617</TotalTime>
  <Words>1932</Words>
  <Application>Microsoft Office PowerPoint</Application>
  <PresentationFormat>Affichage à l'écran (4:3)</PresentationFormat>
  <Paragraphs>336</Paragraphs>
  <Slides>21</Slides>
  <Notes>1</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21</vt:i4>
      </vt:variant>
    </vt:vector>
  </HeadingPairs>
  <TitlesOfParts>
    <vt:vector size="34" baseType="lpstr">
      <vt:lpstr>ＭＳ Ｐゴシック</vt:lpstr>
      <vt:lpstr>ＭＳ Ｐゴシック</vt:lpstr>
      <vt:lpstr>Arial</vt:lpstr>
      <vt:lpstr>Arial Narrow</vt:lpstr>
      <vt:lpstr>Calibri</vt:lpstr>
      <vt:lpstr>Calibri Light</vt:lpstr>
      <vt:lpstr>Courier New</vt:lpstr>
      <vt:lpstr>Geneva</vt:lpstr>
      <vt:lpstr>Lobster 1.4</vt:lpstr>
      <vt:lpstr>Verdana</vt:lpstr>
      <vt:lpstr>Wingdings</vt:lpstr>
      <vt:lpstr>Thème Office</vt:lpstr>
      <vt:lpstr>1_Thème Office</vt:lpstr>
      <vt:lpstr>Présentation PowerPoint</vt:lpstr>
      <vt:lpstr>Présentation PowerPoint</vt:lpstr>
      <vt:lpstr>Vos interlocuteurs</vt:lpstr>
      <vt:lpstr>Vos interlocuteurs</vt:lpstr>
      <vt:lpstr>Les conditions</vt:lpstr>
      <vt:lpstr>Les principes #1 </vt:lpstr>
      <vt:lpstr>Les principes #2 </vt:lpstr>
      <vt:lpstr>Les principes #3</vt:lpstr>
      <vt:lpstr>L’Acre </vt:lpstr>
      <vt:lpstr>L’Acre </vt:lpstr>
      <vt:lpstr>Le calcul des cotisations    et l’impôt sur le revenu</vt:lpstr>
      <vt:lpstr>Les modalités de déclaration et de paiement</vt:lpstr>
      <vt:lpstr>L’assurance maladie</vt:lpstr>
      <vt:lpstr>L’assurance maladie</vt:lpstr>
      <vt:lpstr>La retraite </vt:lpstr>
      <vt:lpstr>La retraite </vt:lpstr>
      <vt:lpstr>Les autres assurances </vt:lpstr>
      <vt:lpstr>La sortie du dispositif</vt:lpstr>
      <vt:lpstr>Les services en ligne</vt:lpstr>
      <vt:lpstr>Les services en ligne</vt:lpstr>
      <vt:lpstr>Présentation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Parimage</dc:creator>
  <cp:lastModifiedBy>NARDON Agnès (Aquitaine)</cp:lastModifiedBy>
  <cp:revision>255</cp:revision>
  <cp:lastPrinted>2019-02-04T06:53:28Z</cp:lastPrinted>
  <dcterms:created xsi:type="dcterms:W3CDTF">2017-11-20T13:44:05Z</dcterms:created>
  <dcterms:modified xsi:type="dcterms:W3CDTF">2020-09-17T16:16:23Z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0x010100B68BC7D7937B154EA66A2DFB18ABC9CD</vt:lpwstr>
  </property>
</Properties>
</file>