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780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455EB-45CA-4A2B-8413-002EB427CAC2}" v="4" dt="2023-09-28T16:32:49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france with blue and white text&#10;&#10;Description automatically generated">
            <a:extLst>
              <a:ext uri="{FF2B5EF4-FFF2-40B4-BE49-F238E27FC236}">
                <a16:creationId xmlns:a16="http://schemas.microsoft.com/office/drawing/2014/main" id="{BDD9CD5A-5155-5DF4-4EFC-549344B4B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89" y="963386"/>
            <a:ext cx="1128033" cy="114572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4644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: </a:t>
            </a:r>
            <a:r>
              <a:rPr lang="fr-FR" sz="10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Santé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Métier : </a:t>
            </a:r>
            <a:r>
              <a:rPr lang="fr-FR" sz="10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Electronique, Systèmes embarqués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Grenoble (38)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Stage</a:t>
            </a:r>
            <a:r>
              <a:rPr lang="fr-FR" sz="1000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- </a:t>
            </a:r>
            <a:r>
              <a:rPr lang="fr-FR" sz="10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6 mois</a:t>
            </a:r>
            <a:endParaRPr lang="fr-FR" sz="1000" b="1">
              <a:solidFill>
                <a:srgbClr val="805CE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2023-28398</a:t>
            </a:r>
            <a:endParaRPr lang="fr-FR" sz="1000" b="1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Stage – Ingénieur</a:t>
            </a:r>
            <a:r>
              <a:rPr lang="fr-FR" sz="12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(</a:t>
            </a:r>
            <a:r>
              <a:rPr lang="fr-FR" sz="12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e) en Electronique </a:t>
            </a:r>
            <a:r>
              <a:rPr lang="fr-FR" sz="1200" b="1">
                <a:solidFill>
                  <a:srgbClr val="805CE5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F/H</a:t>
            </a:r>
            <a:endParaRPr lang="fr-FR" sz="1200" b="1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323165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>
                <a:effectLst/>
                <a:latin typeface="Verdana"/>
                <a:ea typeface="Verdana"/>
                <a:cs typeface="+mn-lt"/>
              </a:rPr>
              <a:t>Dans le cadre du projet Brain Computer Interface (BCI) de </a:t>
            </a:r>
            <a:r>
              <a:rPr lang="fr-FR" sz="900">
                <a:latin typeface="Verdana"/>
                <a:ea typeface="Verdana"/>
                <a:cs typeface="+mn-lt"/>
              </a:rPr>
              <a:t>notre client, 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les implants WIMAGINE® sont télé-alimentés par un champ électromagnétique à 13.56MHz, généré par un boitier (terminal) et envoyé aux implants grâce à des antennes situées sur un casque. Les signaux au niveau du cortex moteur (</a:t>
            </a:r>
            <a:r>
              <a:rPr lang="fr-FR" sz="900" err="1">
                <a:effectLst/>
                <a:latin typeface="Verdana"/>
                <a:ea typeface="Verdana"/>
                <a:cs typeface="+mn-lt"/>
              </a:rPr>
              <a:t>ECoG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) sont mesurés grâce aux implants WIMAGINE®, renvoyées par ondes radio (402-405 Mhz) au terminal au travers d’antennes situées dans le casque, puis décodées pour contrôler les mouvements d’un exosquelette. Les implants WIMAGINE® de première génération ont permis d’atteindre des résultats remarquables. Cependant de nouvelles technologies et solutions techniques sont apparues depuis et permettraient d’optimiser le design actuel.</a:t>
            </a:r>
            <a:r>
              <a:rPr lang="fr-FR" sz="900">
                <a:latin typeface="Verdana"/>
                <a:ea typeface="Verdana"/>
                <a:cs typeface="+mn-lt"/>
              </a:rPr>
              <a:t> 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</a:t>
            </a:r>
          </a:p>
          <a:p>
            <a:pPr algn="just"/>
            <a:r>
              <a:rPr lang="fr-FR" sz="900" err="1">
                <a:effectLst/>
                <a:latin typeface="Verdana"/>
                <a:ea typeface="Verdana"/>
                <a:cs typeface="+mn-lt"/>
              </a:rPr>
              <a:t>Expleo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, mécène au Fonds de Dotation </a:t>
            </a:r>
            <a:r>
              <a:rPr lang="fr-FR" sz="900">
                <a:latin typeface="Verdana"/>
                <a:ea typeface="Verdana"/>
                <a:cs typeface="+mn-lt"/>
              </a:rPr>
              <a:t>de notre client</a:t>
            </a:r>
            <a:r>
              <a:rPr lang="fr-FR" sz="900">
                <a:effectLst/>
                <a:latin typeface="Verdana"/>
                <a:ea typeface="Verdana"/>
                <a:cs typeface="+mn-lt"/>
              </a:rPr>
              <a:t>, vous propose de contribuer à cette évolution en développant une carte électronique avec de nouvelles briques technologiques innovantes pour améliorer les performances de l’implant.</a:t>
            </a:r>
            <a:r>
              <a:rPr lang="fr-FR" sz="900">
                <a:latin typeface="Verdana"/>
                <a:ea typeface="Verdana"/>
                <a:cs typeface="+mn-lt"/>
              </a:rPr>
              <a:t> 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L’objectif sera de travailler principalement sur l’optimisation électronique (consommation, </a:t>
            </a:r>
            <a:r>
              <a:rPr lang="fr-FR" sz="900" err="1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téléalimentation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, miniaturisation, …), avec caractérisation d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es nouvelles solutions avec un prototype fonctionnel. 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Rattaché(e) à un(e) tuteu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r(</a:t>
            </a:r>
            <a:r>
              <a:rPr lang="fr-FR" sz="900" err="1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trice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)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vous serez suivi(e) et conseillé(e) tout au long de votre mission pour vous assurer une immersion à la fois technique, projet et collectif. 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fr-FR" sz="900" u="sng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Technique :</a:t>
            </a:r>
          </a:p>
          <a:p>
            <a:pPr algn="just"/>
            <a:endParaRPr lang="fr-FR" sz="900" u="sng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Environnement : électroniques numérique et analogique, convertisseur d’alimentation, RF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60000" y="7740000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60000" y="8100000"/>
            <a:ext cx="6483926" cy="986039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Bac +5 (Master 2 ou 5</a:t>
            </a:r>
            <a:r>
              <a:rPr lang="fr-FR" sz="900" baseline="300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ème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Calibri Light"/>
              </a:rPr>
              <a:t> année d’ingénieur)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en électronique.</a:t>
            </a:r>
            <a:br>
              <a:rPr lang="fr-FR" sz="900">
                <a:latin typeface="Montserrat"/>
                <a:ea typeface="Verdana"/>
                <a:cs typeface="Mangal"/>
              </a:rPr>
            </a:br>
            <a:endParaRPr lang="fr-FR" sz="900" b="1"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marL="2250440" indent="-2250440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Français (C2) et Anglais (B2).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/>
            </a:endParaRPr>
          </a:p>
          <a:p>
            <a:pPr marL="2250440" indent="-2250440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Electronique, Systèmes embarqués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Travail en équipe, Ouverture d’esprit, environnement pluridisciplinaire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403904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/>
                <a:ea typeface="Verdana"/>
              </a:rPr>
              <a:t>Electronics &amp; Embedded </a:t>
            </a:r>
            <a:r>
              <a:rPr lang="fr-FR" sz="1400" b="1" err="1">
                <a:solidFill>
                  <a:schemeClr val="bg1"/>
                </a:solidFill>
                <a:latin typeface="Verdana"/>
                <a:ea typeface="Verdana"/>
              </a:rPr>
              <a:t>Systems</a:t>
            </a:r>
            <a:endParaRPr lang="fr-FR" sz="1400" b="1">
              <a:solidFill>
                <a:schemeClr val="bg1"/>
              </a:solidFill>
              <a:latin typeface="Verdana"/>
              <a:ea typeface="Verdana"/>
            </a:endParaRPr>
          </a:p>
        </p:txBody>
      </p:sp>
      <p:sp>
        <p:nvSpPr>
          <p:cNvPr id="7" name="ZoneTexte 17">
            <a:extLst>
              <a:ext uri="{FF2B5EF4-FFF2-40B4-BE49-F238E27FC236}">
                <a16:creationId xmlns:a16="http://schemas.microsoft.com/office/drawing/2014/main" id="{33869DCB-7FCA-1B1E-BF2D-815D5249E254}"/>
              </a:ext>
            </a:extLst>
          </p:cNvPr>
          <p:cNvSpPr txBox="1"/>
          <p:nvPr/>
        </p:nvSpPr>
        <p:spPr>
          <a:xfrm>
            <a:off x="359999" y="3053319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805CE5"/>
                </a:solidFill>
              </a:rPr>
              <a:t>Notre offre</a:t>
            </a:r>
          </a:p>
        </p:txBody>
      </p:sp>
      <p:pic>
        <p:nvPicPr>
          <p:cNvPr id="2" name="Grafik 493">
            <a:extLst>
              <a:ext uri="{FF2B5EF4-FFF2-40B4-BE49-F238E27FC236}">
                <a16:creationId xmlns:a16="http://schemas.microsoft.com/office/drawing/2014/main" id="{F7D1DE53-1242-7B50-0E89-63C78DA537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1164" y="1370575"/>
            <a:ext cx="412296" cy="36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78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322CC82231EB4194FBEA726A89EC85" ma:contentTypeVersion="5" ma:contentTypeDescription="Create a new document." ma:contentTypeScope="" ma:versionID="c1323e94f81de817cc26f07597a3a0d4">
  <xsd:schema xmlns:xsd="http://www.w3.org/2001/XMLSchema" xmlns:xs="http://www.w3.org/2001/XMLSchema" xmlns:p="http://schemas.microsoft.com/office/2006/metadata/properties" xmlns:ns2="fb2f800e-1fbb-403b-b49b-20dbdf681025" xmlns:ns3="727df474-49d3-4f81-9522-ad360e2d319c" targetNamespace="http://schemas.microsoft.com/office/2006/metadata/properties" ma:root="true" ma:fieldsID="5d30a2ff28f3b1fdb21c405e6025efc3" ns2:_="" ns3:_="">
    <xsd:import namespace="fb2f800e-1fbb-403b-b49b-20dbdf681025"/>
    <xsd:import namespace="727df474-49d3-4f81-9522-ad360e2d3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f800e-1fbb-403b-b49b-20dbdf6810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df474-49d3-4f81-9522-ad360e2d31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115B280-9E3E-477D-8FFE-F5750DB17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2f800e-1fbb-403b-b49b-20dbdf681025"/>
    <ds:schemaRef ds:uri="727df474-49d3-4f81-9522-ad360e2d31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374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Durandiere</dc:creator>
  <cp:lastModifiedBy>Mathilde Soria</cp:lastModifiedBy>
  <cp:revision>388</cp:revision>
  <dcterms:created xsi:type="dcterms:W3CDTF">2021-09-28T09:19:51Z</dcterms:created>
  <dcterms:modified xsi:type="dcterms:W3CDTF">2023-10-20T06:29:29Z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0x01010011322CC82231EB4194FBEA726A89EC85</vt:lpwstr>
  </property>
  <property fmtid="{D5CDD505-2E9C-101B-9397-08002B2CF9AE}" pid="3" name="MediaServiceImageTags">
    <vt:lpwstr/>
  </property>
</Properties>
</file>