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794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CE5"/>
    <a:srgbClr val="D8D5E6"/>
    <a:srgbClr val="F6F6F6"/>
    <a:srgbClr val="6846C6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3A98AB-8867-4ABD-8699-D1714791611E}" v="26" dt="2023-08-30T13:26:24.750"/>
    <p1510:client id="{EE15A05C-2A53-EB25-7C76-19D3C2B20D59}" v="358" dt="2023-05-24T08:45:19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7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AE88A21-A38B-4108-B7B0-0EAFA93F1D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B14F38-C257-460D-A3F1-761FD36C76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FAFF5-B1ED-4121-B55F-831311191552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739EDE-3ABA-4B0E-8485-1B706DAF2D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B124E5-F6B4-419E-9689-46DA80619C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3304B-4879-4117-B139-42C27A281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750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B73FC-E516-4AA2-A834-A7E85E8011B4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19FA8-DE65-49AD-8050-76C2A6E3A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450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441A-7290-4AC1-AECF-14AFA5D99462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67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D08D-4702-47D9-B9D4-C1BD91205A64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10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39EA-9477-4A9F-B88F-25C15FDEDD8C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5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C4B-CEAF-49C3-8307-A965CC7B894A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8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0A68-0AE6-44DE-AD5E-205F916EAAF1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23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5409-3668-4550-BEEB-3B47720336C2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51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9DC2-A409-4FAF-98F9-964597542094}" type="datetime1">
              <a:rPr lang="fr-FR" smtClean="0"/>
              <a:t>20/10/2023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E003-A4F1-48E7-A672-3B8083A54A13}" type="datetime1">
              <a:rPr lang="fr-FR" smtClean="0"/>
              <a:t>20/10/2023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93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C514-5039-4B63-9C3F-C825222A0D49}" type="datetime1">
              <a:rPr lang="fr-FR" smtClean="0"/>
              <a:t>20/10/2023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41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2ECA-6A39-4B5A-8AAB-A612D04783A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37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AF8C-1461-4A44-B154-00C8648A8DF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30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AA6D-0AAF-4AA4-B279-6A00BB1A5F27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67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47305FF-A819-FDFB-8E71-5C2BD52A86D3}"/>
              </a:ext>
            </a:extLst>
          </p:cNvPr>
          <p:cNvSpPr/>
          <p:nvPr/>
        </p:nvSpPr>
        <p:spPr>
          <a:xfrm>
            <a:off x="0" y="11832000"/>
            <a:ext cx="6858000" cy="360000"/>
          </a:xfrm>
          <a:prstGeom prst="rect">
            <a:avLst/>
          </a:prstGeom>
          <a:solidFill>
            <a:srgbClr val="805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90F4301-59AF-5AD4-9262-F545F94740DA}"/>
              </a:ext>
            </a:extLst>
          </p:cNvPr>
          <p:cNvSpPr txBox="1"/>
          <p:nvPr/>
        </p:nvSpPr>
        <p:spPr>
          <a:xfrm>
            <a:off x="0" y="0"/>
            <a:ext cx="6858000" cy="720000"/>
          </a:xfrm>
          <a:prstGeom prst="rect">
            <a:avLst/>
          </a:prstGeom>
          <a:solidFill>
            <a:srgbClr val="805CE5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EA1231-CAE2-437D-AE18-B98583077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95" y="189004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2AEA482-8F23-4A9C-8925-A64DB79C55E7}"/>
              </a:ext>
            </a:extLst>
          </p:cNvPr>
          <p:cNvSpPr txBox="1"/>
          <p:nvPr/>
        </p:nvSpPr>
        <p:spPr>
          <a:xfrm>
            <a:off x="1918855" y="1147851"/>
            <a:ext cx="4661115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Secteur </a:t>
            </a:r>
            <a:r>
              <a:rPr lang="fr-FR" sz="1000" dirty="0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d’activité : </a:t>
            </a:r>
            <a:r>
              <a:rPr lang="fr-FR" sz="1000" b="1" dirty="0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Industrie</a:t>
            </a:r>
          </a:p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Métier : </a:t>
            </a:r>
            <a:r>
              <a:rPr lang="fr-FR" sz="1000" b="1" dirty="0" err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Supply</a:t>
            </a:r>
            <a:r>
              <a:rPr lang="fr-FR" sz="1000" b="1" dirty="0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 Chain</a:t>
            </a:r>
            <a:endParaRPr lang="fr-FR" sz="1000" b="1" dirty="0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Localisation : </a:t>
            </a:r>
            <a:r>
              <a:rPr lang="fr-FR" sz="1000" b="1" dirty="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Gières (38)</a:t>
            </a:r>
            <a:endParaRPr lang="fr-FR" sz="1000" b="1" dirty="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Type de contrat / durée : </a:t>
            </a:r>
            <a:r>
              <a:rPr lang="fr-FR" sz="1000" b="1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Stage - 6 mois</a:t>
            </a:r>
            <a:endParaRPr lang="fr-FR" sz="1000" b="1" dirty="0">
              <a:solidFill>
                <a:srgbClr val="805CE5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r>
              <a:rPr lang="fr-FR" sz="1000" dirty="0" err="1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Ref</a:t>
            </a:r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 site carrière : </a:t>
            </a:r>
            <a:r>
              <a:rPr lang="fr-FR" sz="1000" b="1" dirty="0">
                <a:solidFill>
                  <a:srgbClr val="805CE5"/>
                </a:solidFill>
                <a:latin typeface="Verdana"/>
                <a:ea typeface="Verdana"/>
                <a:cs typeface="Times New Roman"/>
              </a:rPr>
              <a:t>2023-27952</a:t>
            </a:r>
            <a:endParaRPr lang="fr-FR" sz="1000" b="1" dirty="0">
              <a:solidFill>
                <a:srgbClr val="805CE5"/>
              </a:solidFill>
              <a:effectLst/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endParaRPr lang="fr-FR" sz="1000" dirty="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1B78053-D39A-498F-83C5-2F993EF90060}"/>
              </a:ext>
            </a:extLst>
          </p:cNvPr>
          <p:cNvSpPr txBox="1"/>
          <p:nvPr/>
        </p:nvSpPr>
        <p:spPr>
          <a:xfrm>
            <a:off x="360001" y="2469917"/>
            <a:ext cx="6483926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45720" rIns="91440" bIns="45720" rtlCol="0" anchor="t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2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Stage – Consultant</a:t>
            </a:r>
            <a:r>
              <a:rPr lang="fr-FR" sz="12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(e) </a:t>
            </a:r>
            <a:r>
              <a:rPr lang="fr-FR" sz="12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Supply-Chain </a:t>
            </a:r>
            <a:r>
              <a:rPr lang="fr-FR" sz="12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F/H</a:t>
            </a:r>
            <a:endParaRPr lang="fr-FR" sz="1200" b="1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00CAF65-23C8-4BB2-A729-1F27430863C0}"/>
              </a:ext>
            </a:extLst>
          </p:cNvPr>
          <p:cNvSpPr txBox="1"/>
          <p:nvPr/>
        </p:nvSpPr>
        <p:spPr>
          <a:xfrm>
            <a:off x="359999" y="3060000"/>
            <a:ext cx="870431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6846C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>
                <a:solidFill>
                  <a:srgbClr val="805CE5"/>
                </a:solidFill>
              </a:rPr>
              <a:t>Notre offre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8EAF1BB-5383-42B2-9476-5C35E2F46CD9}"/>
              </a:ext>
            </a:extLst>
          </p:cNvPr>
          <p:cNvSpPr txBox="1"/>
          <p:nvPr/>
        </p:nvSpPr>
        <p:spPr>
          <a:xfrm>
            <a:off x="360000" y="3420000"/>
            <a:ext cx="5940000" cy="420115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anchor="t">
            <a:spAutoFit/>
          </a:bodyPr>
          <a:lstStyle/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Dans le cadre de notre développement, nous recherchons un(e) stagiaire ingénieur chef de projet </a:t>
            </a:r>
            <a:r>
              <a:rPr lang="fr-FR" sz="90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Supply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Chain H/F.</a:t>
            </a:r>
          </a:p>
          <a:p>
            <a:pPr algn="just"/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En effet, vous intégrerez une équipe opérationnelle dédiée au pilotage de la productivité et vous participerez à de nouveaux projets visant à donner un coup d’accélérateur aux gains annuels de nos clients. </a:t>
            </a:r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En effet, vous participerez à l'atteinte des objectifs de productivité de l'usine sur les coûts directs des matières, c'est-à-dire : changement de fournisseur et la productivité technique (QVE, améliorations de processus et/ou de pièces…), etc…</a:t>
            </a:r>
          </a:p>
          <a:p>
            <a:pPr algn="just"/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Vos principales missions seront :</a:t>
            </a:r>
          </a:p>
          <a:p>
            <a:pPr algn="just"/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Analyse complète de la faisabilité &amp; établissement du Business Case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Planification et coordination usines, engineering, achats et fournisseurs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Pilotage des dossiers de consultation &amp; mise en place des flux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Pilotage du transfert des outils et des moyens de fabrication, réception et qualification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Lancement de la production série et clôture du projet  </a:t>
            </a:r>
          </a:p>
          <a:p>
            <a:pPr marL="171450" indent="-171450" algn="just">
              <a:buFontTx/>
              <a:buChar char="-"/>
            </a:pPr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De plus vous serez amené à participer à l’amélioration continue de notre centre de service : gestion de base de connaissances et outils, organisation de workshop, communication interne, amélioration des </a:t>
            </a:r>
            <a:r>
              <a:rPr lang="fr-FR" sz="90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dashboard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, KPI etc.. </a:t>
            </a:r>
          </a:p>
          <a:p>
            <a:pPr algn="just"/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Ce stage vous permettra de développer une expérience reconnue et vous ouvrira de larges perspectives d'évolution au sein de nos équipes.</a:t>
            </a:r>
          </a:p>
          <a:p>
            <a:pPr algn="just"/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algn="just"/>
            <a:endParaRPr lang="fr-FR" sz="900" b="1"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algn="just"/>
            <a:r>
              <a:rPr lang="fr-FR" sz="900" u="sng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Environnement technique : </a:t>
            </a:r>
          </a:p>
          <a:p>
            <a:pPr algn="just"/>
            <a:endParaRPr lang="fr-FR" sz="900" u="sng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Pack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ffice (PowerPoint, Excel, MS Project...), SAP ou un autre ERP et VBA est souhaité,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2D608FC-42F9-46E3-B75C-BF9383FA9D49}"/>
              </a:ext>
            </a:extLst>
          </p:cNvPr>
          <p:cNvSpPr txBox="1"/>
          <p:nvPr/>
        </p:nvSpPr>
        <p:spPr>
          <a:xfrm>
            <a:off x="358436" y="7853659"/>
            <a:ext cx="1261564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/>
              <a:t>Profil recherché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6BD492A-BBF9-4342-95BE-478B1AC452B0}"/>
              </a:ext>
            </a:extLst>
          </p:cNvPr>
          <p:cNvSpPr txBox="1"/>
          <p:nvPr/>
        </p:nvSpPr>
        <p:spPr>
          <a:xfrm>
            <a:off x="360001" y="8293665"/>
            <a:ext cx="6483926" cy="1292662"/>
          </a:xfrm>
          <a:prstGeom prst="rect">
            <a:avLst/>
          </a:prstGeom>
          <a:noFill/>
        </p:spPr>
        <p:txBody>
          <a:bodyPr wrap="square" lIns="0" tIns="0" rIns="0" bIns="45720" anchor="t">
            <a:spAutoFit/>
          </a:bodyPr>
          <a:lstStyle/>
          <a:p>
            <a:pPr algn="just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Formation : 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Bac+5 généraliste avec une spécialisation en génie industriel, mécanique ou </a:t>
            </a:r>
            <a:r>
              <a:rPr lang="fr-FR" sz="90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Supply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-Chain</a:t>
            </a:r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algn="just"/>
            <a:endParaRPr lang="fr-FR" sz="9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algn="just"/>
            <a:r>
              <a:rPr lang="fr-FR" sz="900" b="1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Langues : 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Vous maîtrisez l’anglais à l’écrit comme à l’oral (niveau B2 souhaité)</a:t>
            </a:r>
          </a:p>
          <a:p>
            <a:pPr algn="just"/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r>
              <a:rPr lang="fr-FR" sz="900" b="1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Compétences particulières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onnaissance en gestion de projet, </a:t>
            </a:r>
            <a:r>
              <a:rPr lang="fr-FR" sz="90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Supply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-Chain, aisance dans un environnement industriel,  Connaissances sur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le 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management de projet, l'amélioration continue, l'environnement industriel et la mécanique (lecture de plan). </a:t>
            </a:r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algn="just"/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algn="just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Aptitudes relationnelles 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uverture d’esprit, communication, aisance orale, autonomie, proactivité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6ACD236-C6A7-47BC-A923-3A636318EBBD}"/>
              </a:ext>
            </a:extLst>
          </p:cNvPr>
          <p:cNvSpPr txBox="1"/>
          <p:nvPr/>
        </p:nvSpPr>
        <p:spPr>
          <a:xfrm>
            <a:off x="765000" y="10034280"/>
            <a:ext cx="5328000" cy="855042"/>
          </a:xfrm>
          <a:prstGeom prst="rect">
            <a:avLst/>
          </a:prstGeom>
          <a:solidFill>
            <a:srgbClr val="D8D5E6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10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Vous vous reconnaissez dans ce projet ? </a:t>
            </a:r>
            <a:endParaRPr lang="fr-FR" sz="10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Venez écrire la nouvelle page de votre carrière chez Expleo. </a:t>
            </a:r>
            <a:endParaRPr lang="fr-FR" sz="9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Transmettez votre candidature à </a:t>
            </a:r>
            <a:r>
              <a:rPr lang="fr-FR" sz="9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relations-ecoles@expleogroup.com</a:t>
            </a:r>
            <a:endParaRPr lang="fr-FR" sz="900" b="1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1715F62-92D2-3F5D-4AC2-B6D6141E3B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46" y="174418"/>
            <a:ext cx="1184564" cy="371163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9BF51E7-F1A4-8DEE-1668-FBDC37A9AC47}"/>
              </a:ext>
            </a:extLst>
          </p:cNvPr>
          <p:cNvSpPr txBox="1"/>
          <p:nvPr/>
        </p:nvSpPr>
        <p:spPr>
          <a:xfrm>
            <a:off x="866848" y="180001"/>
            <a:ext cx="76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0" name="Espace réservé du numéro de diapositive 1">
            <a:extLst>
              <a:ext uri="{FF2B5EF4-FFF2-40B4-BE49-F238E27FC236}">
                <a16:creationId xmlns:a16="http://schemas.microsoft.com/office/drawing/2014/main" id="{4E184CD7-97FB-0348-DB47-2148EF9A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86952" y="11824471"/>
            <a:ext cx="1571048" cy="360000"/>
          </a:xfrm>
        </p:spPr>
        <p:txBody>
          <a:bodyPr/>
          <a:lstStyle/>
          <a:p>
            <a:r>
              <a:rPr lang="fr-FR">
                <a:solidFill>
                  <a:schemeClr val="bg1"/>
                </a:solidFill>
              </a:rPr>
              <a:t>0</a:t>
            </a:r>
            <a:fld id="{6B641D08-297A-4F26-AAB9-0606C758A93E}" type="slidenum">
              <a:rPr lang="fr-FR" smtClean="0">
                <a:solidFill>
                  <a:schemeClr val="bg1"/>
                </a:solidFill>
              </a:rPr>
              <a:t>1</a:t>
            </a:fld>
            <a:endParaRPr lang="fr-FR">
              <a:solidFill>
                <a:schemeClr val="bg1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A4186E1-8A0A-36BE-8069-66C70865B7EE}"/>
              </a:ext>
            </a:extLst>
          </p:cNvPr>
          <p:cNvSpPr txBox="1"/>
          <p:nvPr/>
        </p:nvSpPr>
        <p:spPr>
          <a:xfrm>
            <a:off x="2593690" y="11785229"/>
            <a:ext cx="1667444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expleo.com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089786-0CF3-9285-B3CB-60978B3E1056}"/>
              </a:ext>
            </a:extLst>
          </p:cNvPr>
          <p:cNvSpPr txBox="1"/>
          <p:nvPr/>
        </p:nvSpPr>
        <p:spPr>
          <a:xfrm>
            <a:off x="943048" y="218333"/>
            <a:ext cx="354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Consulting &amp; Business Services</a:t>
            </a:r>
          </a:p>
          <a:p>
            <a:endParaRPr lang="fr-FR" sz="1400" b="1">
              <a:latin typeface="Montserrat" panose="00000500000000000000" pitchFamily="2" charset="0"/>
            </a:endParaRPr>
          </a:p>
        </p:txBody>
      </p:sp>
      <p:pic>
        <p:nvPicPr>
          <p:cNvPr id="6" name="Picture 5" descr="A map of france with blue and white text&#10;&#10;Description automatically generated">
            <a:extLst>
              <a:ext uri="{FF2B5EF4-FFF2-40B4-BE49-F238E27FC236}">
                <a16:creationId xmlns:a16="http://schemas.microsoft.com/office/drawing/2014/main" id="{550B49E8-037B-F5D9-C8D4-C45445E183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589" y="963386"/>
            <a:ext cx="1128033" cy="1145722"/>
          </a:xfrm>
          <a:prstGeom prst="rect">
            <a:avLst/>
          </a:prstGeom>
        </p:spPr>
      </p:pic>
      <p:pic>
        <p:nvPicPr>
          <p:cNvPr id="5" name="Grafik 496">
            <a:extLst>
              <a:ext uri="{FF2B5EF4-FFF2-40B4-BE49-F238E27FC236}">
                <a16:creationId xmlns:a16="http://schemas.microsoft.com/office/drawing/2014/main" id="{A093CA72-6EE7-8074-143F-CA12F5D740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25105" y="1294242"/>
            <a:ext cx="541644" cy="52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9866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81581a-dab8-4d9d-aa6f-3ad40f4c7bcb" xsi:nil="true"/>
    <lcf76f155ced4ddcb4097134ff3c332f xmlns="25ce1021-5bd0-4de6-85ac-358b06e6472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A34D499AB7244B498A70444F863F1" ma:contentTypeVersion="16" ma:contentTypeDescription="Crée un document." ma:contentTypeScope="" ma:versionID="82f910d41557464423aad8300c0e6940">
  <xsd:schema xmlns:xsd="http://www.w3.org/2001/XMLSchema" xmlns:xs="http://www.w3.org/2001/XMLSchema" xmlns:p="http://schemas.microsoft.com/office/2006/metadata/properties" xmlns:ns2="25ce1021-5bd0-4de6-85ac-358b06e64725" xmlns:ns3="e081581a-dab8-4d9d-aa6f-3ad40f4c7bcb" targetNamespace="http://schemas.microsoft.com/office/2006/metadata/properties" ma:root="true" ma:fieldsID="77e48b4b70090c7a08b7f99c9725de65" ns2:_="" ns3:_="">
    <xsd:import namespace="25ce1021-5bd0-4de6-85ac-358b06e64725"/>
    <xsd:import namespace="e081581a-dab8-4d9d-aa6f-3ad40f4c7b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e1021-5bd0-4de6-85ac-358b06e647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fb0fed68-6da0-4850-90bb-447d04ec8e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81581a-dab8-4d9d-aa6f-3ad40f4c7bc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88766b9-daf1-4945-bab1-121e36ff5f51}" ma:internalName="TaxCatchAll" ma:showField="CatchAllData" ma:web="e081581a-dab8-4d9d-aa6f-3ad40f4c7b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EEA7DC-82D0-410D-9138-8AFF4F5FED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E80919-54C2-4828-BA32-A0E91D702B20}">
  <ds:schemaRefs>
    <ds:schemaRef ds:uri="http://purl.org/dc/dcmitype/"/>
    <ds:schemaRef ds:uri="http://www.w3.org/XML/1998/namespace"/>
    <ds:schemaRef ds:uri="25ce1021-5bd0-4de6-85ac-358b06e64725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e081581a-dab8-4d9d-aa6f-3ad40f4c7bcb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AD2F34B-15CB-4925-8F79-98347DE2B6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ce1021-5bd0-4de6-85ac-358b06e64725"/>
    <ds:schemaRef ds:uri="e081581a-dab8-4d9d-aa6f-3ad40f4c7b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402</Words>
  <Application>Microsoft Office PowerPoint</Application>
  <PresentationFormat>Grand écran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 Durandiere</dc:creator>
  <cp:lastModifiedBy>Mathilde Soria</cp:lastModifiedBy>
  <cp:revision>387</cp:revision>
  <dcterms:created xsi:type="dcterms:W3CDTF">2021-09-28T09:19:51Z</dcterms:created>
  <dcterms:modified xsi:type="dcterms:W3CDTF">2023-10-20T06:25:58Z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0x0101003BCA34D499AB7244B498A70444F863F1</vt:lpwstr>
  </property>
  <property fmtid="{D5CDD505-2E9C-101B-9397-08002B2CF9AE}" pid="3" name="MediaServiceImageTags">
    <vt:lpwstr/>
  </property>
</Properties>
</file>