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y="5143500" cx="9144000"/>
  <p:notesSz cx="6858000" cy="9144000"/>
  <p:embeddedFontLst>
    <p:embeddedFont>
      <p:font typeface="Catamaran"/>
      <p:regular r:id="rId24"/>
      <p:bold r:id="rId25"/>
    </p:embeddedFont>
    <p:embeddedFont>
      <p:font typeface="Roboto"/>
      <p:regular r:id="rId26"/>
      <p:bold r:id="rId27"/>
      <p:italic r:id="rId28"/>
      <p:boldItalic r:id="rId29"/>
    </p:embeddedFont>
    <p:embeddedFont>
      <p:font typeface="Nunito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C14B67F-2D0C-4445-983F-672CCC8E819B}">
  <a:tblStyle styleId="{CC14B67F-2D0C-4445-983F-672CCC8E819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Catamaran-regular.fntdata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Roboto-regular.fntdata"/><Relationship Id="rId25" Type="http://schemas.openxmlformats.org/officeDocument/2006/relationships/font" Target="fonts/Catamaran-bold.fntdata"/><Relationship Id="rId28" Type="http://schemas.openxmlformats.org/officeDocument/2006/relationships/font" Target="fonts/Roboto-italic.fntdata"/><Relationship Id="rId27" Type="http://schemas.openxmlformats.org/officeDocument/2006/relationships/font" Target="fonts/Roboto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Roboto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Nunito-bold.fntdata"/><Relationship Id="rId30" Type="http://schemas.openxmlformats.org/officeDocument/2006/relationships/font" Target="fonts/Nunito-regular.fntdata"/><Relationship Id="rId11" Type="http://schemas.openxmlformats.org/officeDocument/2006/relationships/slide" Target="slides/slide5.xml"/><Relationship Id="rId33" Type="http://schemas.openxmlformats.org/officeDocument/2006/relationships/font" Target="fonts/Nunito-boldItalic.fntdata"/><Relationship Id="rId10" Type="http://schemas.openxmlformats.org/officeDocument/2006/relationships/slide" Target="slides/slide4.xml"/><Relationship Id="rId32" Type="http://schemas.openxmlformats.org/officeDocument/2006/relationships/font" Target="fonts/Nunito-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dd64de0e4c_0_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" name="Google Shape;58;gdd64de0e4c_0_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9" name="Google Shape;59;gdd64de0e4c_0_9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fc51f56282_0_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gfc51f56282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dd64de0e4c_0_14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gdd64de0e4c_0_14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dd5af73cb2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dd5af73cb2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023ee00a1e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" name="Google Shape;219;g1023ee00a1e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0" name="Google Shape;220;g1023ee00a1e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020ffbaef0_0_3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4" name="Google Shape;244;g1020ffbaef0_0_3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5" name="Google Shape;245;g1020ffbaef0_0_36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def35ff84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def35ff84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dd64de0e4c_0_9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gdd64de0e4c_0_9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3" name="Google Shape;263;gdd64de0e4c_0_93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def35ff84a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gdef35ff84a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d64de0e4c_0_8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" name="Google Shape;66;gdd64de0e4c_0_8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" name="Google Shape;67;gdd64de0e4c_0_83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dd64de0e4c_0_2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8" name="Google Shape;78;gdd64de0e4c_0_27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dd64de0e4c_0_7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gdd64de0e4c_0_7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8" name="Google Shape;88;gdd64de0e4c_0_73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dd5af73cb2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dd5af73cb2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020ffbaef0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Source 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Sport 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 </a:t>
            </a:r>
            <a:r>
              <a:rPr b="1" lang="en-GB" sz="1300">
                <a:solidFill>
                  <a:srgbClr val="202328"/>
                </a:solidFill>
                <a:latin typeface="Roboto"/>
                <a:ea typeface="Roboto"/>
                <a:cs typeface="Roboto"/>
                <a:sym typeface="Roboto"/>
              </a:rPr>
              <a:t>Etude préalable à la mise en place de la filière REP ASL - Synthèse</a:t>
            </a:r>
            <a:endParaRPr b="1" sz="1300">
              <a:solidFill>
                <a:srgbClr val="20232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GB" sz="1300">
                <a:solidFill>
                  <a:srgbClr val="202328"/>
                </a:solidFill>
                <a:latin typeface="Roboto"/>
                <a:ea typeface="Roboto"/>
                <a:cs typeface="Roboto"/>
                <a:sym typeface="Roboto"/>
              </a:rPr>
              <a:t>TLC : </a:t>
            </a:r>
            <a:endParaRPr b="1" sz="1300">
              <a:solidFill>
                <a:srgbClr val="202328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300">
                <a:solidFill>
                  <a:srgbClr val="202328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https://www.ecologie.gouv.fr/textiles-usages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GB" sz="1300">
                <a:solidFill>
                  <a:srgbClr val="202328"/>
                </a:solidFill>
                <a:latin typeface="Roboto"/>
                <a:ea typeface="Roboto"/>
                <a:cs typeface="Roboto"/>
                <a:sym typeface="Roboto"/>
              </a:rPr>
              <a:t>JOUETS :</a:t>
            </a:r>
            <a:endParaRPr b="1" sz="1300">
              <a:solidFill>
                <a:srgbClr val="20232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GB" sz="1300">
                <a:solidFill>
                  <a:srgbClr val="202328"/>
                </a:solidFill>
                <a:latin typeface="Roboto"/>
                <a:ea typeface="Roboto"/>
                <a:cs typeface="Roboto"/>
                <a:sym typeface="Roboto"/>
              </a:rPr>
              <a:t>https://www.ecologie.gouv.fr/economie-circulaire-lancement-concertation-collecte-reemploi-et-recyclage-des-jouets-des-articles</a:t>
            </a:r>
            <a:endParaRPr b="1" sz="1300">
              <a:solidFill>
                <a:srgbClr val="20232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1300">
              <a:solidFill>
                <a:srgbClr val="20232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" name="Google Shape;116;g1020ffbaef0_0_1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dd64de0e4c_0_8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0" name="Google Shape;130;gdd64de0e4c_0_8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dd64de0e4c_0_3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" name="Google Shape;139;gdd64de0e4c_0_3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dd64de0e4c_0_13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gdd64de0e4c_0_1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0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2.png"/><Relationship Id="rId4" Type="http://schemas.openxmlformats.org/officeDocument/2006/relationships/image" Target="../media/image47.png"/><Relationship Id="rId9" Type="http://schemas.openxmlformats.org/officeDocument/2006/relationships/image" Target="../media/image29.jpg"/><Relationship Id="rId5" Type="http://schemas.openxmlformats.org/officeDocument/2006/relationships/image" Target="../media/image24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Relationship Id="rId4" Type="http://schemas.openxmlformats.org/officeDocument/2006/relationships/image" Target="../media/image37.png"/><Relationship Id="rId5" Type="http://schemas.openxmlformats.org/officeDocument/2006/relationships/image" Target="../media/image28.png"/><Relationship Id="rId6" Type="http://schemas.openxmlformats.org/officeDocument/2006/relationships/image" Target="../media/image31.png"/><Relationship Id="rId7" Type="http://schemas.openxmlformats.org/officeDocument/2006/relationships/image" Target="../media/image45.png"/><Relationship Id="rId8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46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gif"/><Relationship Id="rId4" Type="http://schemas.openxmlformats.org/officeDocument/2006/relationships/image" Target="../media/image8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25.png"/><Relationship Id="rId5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gif"/><Relationship Id="rId4" Type="http://schemas.openxmlformats.org/officeDocument/2006/relationships/image" Target="../media/image20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18.png"/><Relationship Id="rId7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6.png"/><Relationship Id="rId5" Type="http://schemas.openxmlformats.org/officeDocument/2006/relationships/image" Target="../media/image33.png"/><Relationship Id="rId6" Type="http://schemas.openxmlformats.org/officeDocument/2006/relationships/image" Target="../media/image15.png"/><Relationship Id="rId7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/>
        </p:nvSpPr>
        <p:spPr>
          <a:xfrm>
            <a:off x="1497150" y="2571738"/>
            <a:ext cx="6149700" cy="8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GB" sz="2200"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rPr>
              <a:t>The SINGLE partner who saves </a:t>
            </a:r>
            <a:endParaRPr b="1" sz="2200">
              <a:solidFill>
                <a:schemeClr val="accent5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GB" sz="2200"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rPr>
              <a:t>ALL your products LOCALLY</a:t>
            </a:r>
            <a:endParaRPr b="1" sz="2200">
              <a:solidFill>
                <a:schemeClr val="accent5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b="37433" l="0" r="0" t="0"/>
          <a:stretch/>
        </p:blipFill>
        <p:spPr>
          <a:xfrm>
            <a:off x="2008925" y="579725"/>
            <a:ext cx="5733825" cy="17237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1497150" y="3890938"/>
            <a:ext cx="6149700" cy="8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Elodie ÖZEN - Grégoire SALVAN - Florine BARRY </a:t>
            </a:r>
            <a:endParaRPr sz="17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November</a:t>
            </a:r>
            <a:r>
              <a:rPr lang="en-GB"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2021 - Women Entrepreneurs 4 Good</a:t>
            </a:r>
            <a:endParaRPr sz="17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3"/>
          <p:cNvSpPr/>
          <p:nvPr/>
        </p:nvSpPr>
        <p:spPr>
          <a:xfrm>
            <a:off x="295061" y="355948"/>
            <a:ext cx="797700" cy="750600"/>
          </a:xfrm>
          <a:prstGeom prst="teardrop">
            <a:avLst>
              <a:gd fmla="val 100000" name="adj"/>
            </a:avLst>
          </a:prstGeom>
          <a:solidFill>
            <a:srgbClr val="10069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3"/>
          <p:cNvSpPr txBox="1"/>
          <p:nvPr>
            <p:ph type="title"/>
          </p:nvPr>
        </p:nvSpPr>
        <p:spPr>
          <a:xfrm>
            <a:off x="1208100" y="355956"/>
            <a:ext cx="7935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2900">
                <a:solidFill>
                  <a:srgbClr val="10069F"/>
                </a:solidFill>
                <a:latin typeface="Nunito"/>
                <a:ea typeface="Nunito"/>
                <a:cs typeface="Nunito"/>
                <a:sym typeface="Nunito"/>
              </a:rPr>
              <a:t>Income </a:t>
            </a:r>
            <a:r>
              <a:rPr b="1" lang="en-GB" sz="2900">
                <a:solidFill>
                  <a:srgbClr val="10069F"/>
                </a:solidFill>
                <a:latin typeface="Nunito"/>
                <a:ea typeface="Nunito"/>
                <a:cs typeface="Nunito"/>
                <a:sym typeface="Nunito"/>
              </a:rPr>
              <a:t>Model</a:t>
            </a:r>
            <a:endParaRPr b="1" sz="2900">
              <a:solidFill>
                <a:srgbClr val="10069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1" name="Google Shape;181;p23"/>
          <p:cNvSpPr txBox="1"/>
          <p:nvPr>
            <p:ph idx="12" type="sldNum"/>
          </p:nvPr>
        </p:nvSpPr>
        <p:spPr>
          <a:xfrm>
            <a:off x="7353588" y="4767172"/>
            <a:ext cx="15432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2" name="Google Shape;182;p23"/>
          <p:cNvSpPr/>
          <p:nvPr/>
        </p:nvSpPr>
        <p:spPr>
          <a:xfrm>
            <a:off x="713738" y="1341875"/>
            <a:ext cx="3395400" cy="508500"/>
          </a:xfrm>
          <a:prstGeom prst="rect">
            <a:avLst/>
          </a:prstGeom>
          <a:solidFill>
            <a:srgbClr val="10069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DON</a:t>
            </a:r>
            <a:r>
              <a:rPr b="1" lang="en-GB"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ATORS</a:t>
            </a:r>
            <a:endParaRPr b="0" i="0" sz="11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3" name="Google Shape;183;p23"/>
          <p:cNvSpPr/>
          <p:nvPr/>
        </p:nvSpPr>
        <p:spPr>
          <a:xfrm>
            <a:off x="713738" y="1931963"/>
            <a:ext cx="3395400" cy="508500"/>
          </a:xfrm>
          <a:prstGeom prst="rect">
            <a:avLst/>
          </a:prstGeom>
          <a:noFill/>
          <a:ln cap="flat" cmpd="sng" w="19050">
            <a:solidFill>
              <a:srgbClr val="10069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rgbClr val="10069F"/>
                </a:solidFill>
                <a:latin typeface="Nunito"/>
                <a:ea typeface="Nunito"/>
                <a:cs typeface="Nunito"/>
                <a:sym typeface="Nunito"/>
              </a:rPr>
              <a:t>COLLECT</a:t>
            </a:r>
            <a:r>
              <a:rPr b="1" lang="en-GB" sz="1500">
                <a:solidFill>
                  <a:srgbClr val="10069F"/>
                </a:solidFill>
                <a:latin typeface="Nunito"/>
                <a:ea typeface="Nunito"/>
                <a:cs typeface="Nunito"/>
                <a:sym typeface="Nunito"/>
              </a:rPr>
              <a:t>ION PACKAGE</a:t>
            </a:r>
            <a:endParaRPr b="0" i="0" sz="1100" u="none" cap="none" strike="noStrike">
              <a:solidFill>
                <a:srgbClr val="10069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4" name="Google Shape;184;p23"/>
          <p:cNvSpPr/>
          <p:nvPr/>
        </p:nvSpPr>
        <p:spPr>
          <a:xfrm>
            <a:off x="4979175" y="1335094"/>
            <a:ext cx="3395400" cy="508500"/>
          </a:xfrm>
          <a:prstGeom prst="rect">
            <a:avLst/>
          </a:prstGeom>
          <a:solidFill>
            <a:srgbClr val="0085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B</a:t>
            </a:r>
            <a:r>
              <a:rPr b="1" lang="en-GB"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ENEFICIARIES</a:t>
            </a:r>
            <a:endParaRPr b="0" i="0" sz="11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5" name="Google Shape;185;p23"/>
          <p:cNvSpPr/>
          <p:nvPr/>
        </p:nvSpPr>
        <p:spPr>
          <a:xfrm>
            <a:off x="713738" y="2541991"/>
            <a:ext cx="3395400" cy="508500"/>
          </a:xfrm>
          <a:prstGeom prst="rect">
            <a:avLst/>
          </a:prstGeom>
          <a:noFill/>
          <a:ln cap="flat" cmpd="sng" w="19050">
            <a:solidFill>
              <a:srgbClr val="10069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-GB" sz="1500">
                <a:solidFill>
                  <a:srgbClr val="10069F"/>
                </a:solidFill>
                <a:latin typeface="Nunito"/>
                <a:ea typeface="Nunito"/>
                <a:cs typeface="Nunito"/>
                <a:sym typeface="Nunito"/>
              </a:rPr>
              <a:t>HANDLING PACKAGE</a:t>
            </a:r>
            <a:endParaRPr b="1" i="0" sz="1500" u="none" cap="none" strike="noStrike">
              <a:solidFill>
                <a:srgbClr val="10069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6" name="Google Shape;186;p23"/>
          <p:cNvSpPr/>
          <p:nvPr/>
        </p:nvSpPr>
        <p:spPr>
          <a:xfrm>
            <a:off x="713738" y="3152021"/>
            <a:ext cx="3395400" cy="508500"/>
          </a:xfrm>
          <a:prstGeom prst="rect">
            <a:avLst/>
          </a:prstGeom>
          <a:noFill/>
          <a:ln cap="flat" cmpd="sng" w="19050">
            <a:solidFill>
              <a:srgbClr val="10069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-GB" sz="1500">
                <a:solidFill>
                  <a:srgbClr val="10069F"/>
                </a:solidFill>
                <a:latin typeface="Nunito"/>
                <a:ea typeface="Nunito"/>
                <a:cs typeface="Nunito"/>
                <a:sym typeface="Nunito"/>
              </a:rPr>
              <a:t>REUSE PACKAGE</a:t>
            </a:r>
            <a:endParaRPr b="1" i="0" sz="1500" u="none" cap="none" strike="noStrike">
              <a:solidFill>
                <a:srgbClr val="10069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7" name="Google Shape;187;p23"/>
          <p:cNvSpPr/>
          <p:nvPr/>
        </p:nvSpPr>
        <p:spPr>
          <a:xfrm>
            <a:off x="4979175" y="1942885"/>
            <a:ext cx="3395400" cy="508500"/>
          </a:xfrm>
          <a:prstGeom prst="rect">
            <a:avLst/>
          </a:prstGeom>
          <a:noFill/>
          <a:ln cap="flat" cmpd="sng" w="19050">
            <a:solidFill>
              <a:srgbClr val="00857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rgbClr val="008578"/>
                </a:solidFill>
                <a:latin typeface="Nunito"/>
                <a:ea typeface="Nunito"/>
                <a:cs typeface="Nunito"/>
                <a:sym typeface="Nunito"/>
              </a:rPr>
              <a:t>MAT</a:t>
            </a:r>
            <a:r>
              <a:rPr b="1" lang="en-GB" sz="1500">
                <a:solidFill>
                  <a:srgbClr val="008578"/>
                </a:solidFill>
                <a:latin typeface="Nunito"/>
                <a:ea typeface="Nunito"/>
                <a:cs typeface="Nunito"/>
                <a:sym typeface="Nunito"/>
              </a:rPr>
              <a:t>ERIAL BOYBACK</a:t>
            </a:r>
            <a:r>
              <a:rPr b="1" i="0" lang="en-GB" sz="1500" u="none" cap="none" strike="noStrike">
                <a:solidFill>
                  <a:srgbClr val="008578"/>
                </a:solidFill>
                <a:latin typeface="Nunito"/>
                <a:ea typeface="Nunito"/>
                <a:cs typeface="Nunito"/>
                <a:sym typeface="Nunito"/>
              </a:rPr>
              <a:t> ( </a:t>
            </a:r>
            <a:r>
              <a:rPr b="1" lang="en-GB" sz="1500">
                <a:solidFill>
                  <a:srgbClr val="008578"/>
                </a:solidFill>
                <a:latin typeface="Nunito"/>
                <a:ea typeface="Nunito"/>
                <a:cs typeface="Nunito"/>
                <a:sym typeface="Nunito"/>
              </a:rPr>
              <a:t>below</a:t>
            </a:r>
            <a:r>
              <a:rPr b="1" i="0" lang="en-GB" sz="1500" u="none" cap="none" strike="noStrike">
                <a:solidFill>
                  <a:srgbClr val="008578"/>
                </a:solidFill>
                <a:latin typeface="Nunito"/>
                <a:ea typeface="Nunito"/>
                <a:cs typeface="Nunito"/>
                <a:sym typeface="Nunito"/>
              </a:rPr>
              <a:t> mar</a:t>
            </a:r>
            <a:r>
              <a:rPr b="1" lang="en-GB" sz="1500">
                <a:solidFill>
                  <a:srgbClr val="008578"/>
                </a:solidFill>
                <a:latin typeface="Nunito"/>
                <a:ea typeface="Nunito"/>
                <a:cs typeface="Nunito"/>
                <a:sym typeface="Nunito"/>
              </a:rPr>
              <a:t>ket price</a:t>
            </a:r>
            <a:r>
              <a:rPr b="1" i="0" lang="en-GB" sz="1500" u="none" cap="none" strike="noStrike">
                <a:solidFill>
                  <a:srgbClr val="008578"/>
                </a:solidFill>
                <a:latin typeface="Nunito"/>
                <a:ea typeface="Nunito"/>
                <a:cs typeface="Nunito"/>
                <a:sym typeface="Nunito"/>
              </a:rPr>
              <a:t>)*</a:t>
            </a:r>
            <a:endParaRPr b="0" i="0" sz="1100" u="none" cap="none" strike="noStrike">
              <a:solidFill>
                <a:srgbClr val="008578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8" name="Google Shape;188;p23"/>
          <p:cNvSpPr txBox="1"/>
          <p:nvPr/>
        </p:nvSpPr>
        <p:spPr>
          <a:xfrm>
            <a:off x="4931363" y="2451394"/>
            <a:ext cx="3144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n-GB" sz="1100" u="none" cap="none" strike="noStrike">
                <a:solidFill>
                  <a:srgbClr val="16988E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i="1" lang="en-GB" sz="1100">
                <a:solidFill>
                  <a:srgbClr val="16988E"/>
                </a:solidFill>
                <a:latin typeface="Calibri"/>
                <a:ea typeface="Calibri"/>
                <a:cs typeface="Calibri"/>
                <a:sym typeface="Calibri"/>
              </a:rPr>
              <a:t>The associations get the product for free</a:t>
            </a:r>
            <a:endParaRPr b="0" i="1" sz="1100" u="none" cap="none" strike="noStrike">
              <a:solidFill>
                <a:srgbClr val="16988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4"/>
          <p:cNvSpPr/>
          <p:nvPr/>
        </p:nvSpPr>
        <p:spPr>
          <a:xfrm>
            <a:off x="5542025" y="1144875"/>
            <a:ext cx="1779000" cy="4107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00857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4"/>
          <p:cNvSpPr/>
          <p:nvPr/>
        </p:nvSpPr>
        <p:spPr>
          <a:xfrm>
            <a:off x="1430275" y="1154900"/>
            <a:ext cx="1677900" cy="4107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00857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24"/>
          <p:cNvSpPr/>
          <p:nvPr/>
        </p:nvSpPr>
        <p:spPr>
          <a:xfrm>
            <a:off x="295061" y="355948"/>
            <a:ext cx="797700" cy="750600"/>
          </a:xfrm>
          <a:prstGeom prst="teardrop">
            <a:avLst>
              <a:gd fmla="val 100000" name="adj"/>
            </a:avLst>
          </a:prstGeom>
          <a:solidFill>
            <a:srgbClr val="10069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96" name="Google Shape;196;p24"/>
          <p:cNvSpPr txBox="1"/>
          <p:nvPr>
            <p:ph type="title"/>
          </p:nvPr>
        </p:nvSpPr>
        <p:spPr>
          <a:xfrm>
            <a:off x="1417800" y="355419"/>
            <a:ext cx="7726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b="1" lang="en-GB">
                <a:solidFill>
                  <a:srgbClr val="10069F"/>
                </a:solidFill>
                <a:latin typeface="Nunito"/>
                <a:ea typeface="Nunito"/>
                <a:cs typeface="Nunito"/>
                <a:sym typeface="Nunito"/>
              </a:rPr>
              <a:t>GO TO MARKET &amp; FIRST ACHIEVEMENTS</a:t>
            </a:r>
            <a:endParaRPr b="1">
              <a:solidFill>
                <a:srgbClr val="10069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97" name="Google Shape;197;p24"/>
          <p:cNvSpPr txBox="1"/>
          <p:nvPr>
            <p:ph idx="4294967295" type="ctrTitle"/>
          </p:nvPr>
        </p:nvSpPr>
        <p:spPr>
          <a:xfrm>
            <a:off x="622800" y="1792375"/>
            <a:ext cx="3634500" cy="307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-GB" sz="1445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Our ecosystem is growing day by day :</a:t>
            </a:r>
            <a:endParaRPr sz="444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98" name="Google Shape;198;p24"/>
          <p:cNvCxnSpPr/>
          <p:nvPr/>
        </p:nvCxnSpPr>
        <p:spPr>
          <a:xfrm>
            <a:off x="4562875" y="1301875"/>
            <a:ext cx="0" cy="3438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9" name="Google Shape;199;p24"/>
          <p:cNvSpPr txBox="1"/>
          <p:nvPr>
            <p:ph idx="4294967295" type="ctrTitle"/>
          </p:nvPr>
        </p:nvSpPr>
        <p:spPr>
          <a:xfrm>
            <a:off x="5039325" y="1772325"/>
            <a:ext cx="3412200" cy="2320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-GB" sz="1445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We have </a:t>
            </a:r>
            <a:r>
              <a:rPr lang="en-GB" sz="1445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already </a:t>
            </a:r>
            <a:r>
              <a:rPr lang="en-GB" sz="1445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received saving solution requests for :</a:t>
            </a:r>
            <a:endParaRPr sz="1445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t/>
            </a:r>
            <a:endParaRPr sz="1445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t/>
            </a:r>
            <a:endParaRPr sz="1445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t/>
            </a:r>
            <a:endParaRPr sz="1445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t/>
            </a:r>
            <a:endParaRPr b="1" sz="2145">
              <a:solidFill>
                <a:srgbClr val="16988E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t/>
            </a:r>
            <a:endParaRPr b="1" sz="2145">
              <a:solidFill>
                <a:srgbClr val="16988E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t/>
            </a:r>
            <a:endParaRPr b="1" i="1" sz="1945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00" name="Google Shape;200;p24"/>
          <p:cNvSpPr txBox="1"/>
          <p:nvPr>
            <p:ph idx="4294967295" type="ctrTitle"/>
          </p:nvPr>
        </p:nvSpPr>
        <p:spPr>
          <a:xfrm>
            <a:off x="1115275" y="1127425"/>
            <a:ext cx="2307900" cy="307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-GB" sz="2045">
                <a:solidFill>
                  <a:srgbClr val="10069F"/>
                </a:solidFill>
                <a:latin typeface="Nunito"/>
                <a:ea typeface="Nunito"/>
                <a:cs typeface="Nunito"/>
                <a:sym typeface="Nunito"/>
              </a:rPr>
              <a:t>PARTNERS</a:t>
            </a:r>
            <a:endParaRPr b="1" sz="2045">
              <a:solidFill>
                <a:srgbClr val="10069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01" name="Google Shape;201;p24"/>
          <p:cNvSpPr txBox="1"/>
          <p:nvPr>
            <p:ph idx="4294967295" type="ctrTitle"/>
          </p:nvPr>
        </p:nvSpPr>
        <p:spPr>
          <a:xfrm>
            <a:off x="5277575" y="1127425"/>
            <a:ext cx="2307900" cy="307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-GB" sz="1745"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rPr>
              <a:t>FIRST CLIENTS</a:t>
            </a:r>
            <a:endParaRPr b="1" sz="745">
              <a:solidFill>
                <a:schemeClr val="accent5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02" name="Google Shape;202;p24"/>
          <p:cNvSpPr/>
          <p:nvPr/>
        </p:nvSpPr>
        <p:spPr>
          <a:xfrm>
            <a:off x="4854900" y="2491500"/>
            <a:ext cx="3657600" cy="865200"/>
          </a:xfrm>
          <a:prstGeom prst="round2SameRect">
            <a:avLst>
              <a:gd fmla="val 14851" name="adj1"/>
              <a:gd fmla="val 16855" name="adj2"/>
            </a:avLst>
          </a:prstGeom>
          <a:solidFill>
            <a:srgbClr val="0085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03" name="Google Shape;203;p24"/>
          <p:cNvSpPr txBox="1"/>
          <p:nvPr/>
        </p:nvSpPr>
        <p:spPr>
          <a:xfrm>
            <a:off x="5039325" y="2635950"/>
            <a:ext cx="39624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45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50</a:t>
            </a:r>
            <a:r>
              <a:rPr b="1" lang="en-GB" sz="2545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 000 products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04" name="Google Shape;204;p24"/>
          <p:cNvSpPr/>
          <p:nvPr/>
        </p:nvSpPr>
        <p:spPr>
          <a:xfrm>
            <a:off x="371250" y="2263463"/>
            <a:ext cx="3962400" cy="576300"/>
          </a:xfrm>
          <a:prstGeom prst="round2SameRect">
            <a:avLst>
              <a:gd fmla="val 16959" name="adj1"/>
              <a:gd fmla="val 20793" name="adj2"/>
            </a:avLst>
          </a:prstGeom>
          <a:solidFill>
            <a:srgbClr val="10069F"/>
          </a:solidFill>
          <a:ln cap="flat" cmpd="sng" w="9525">
            <a:solidFill>
              <a:srgbClr val="0050F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05" name="Google Shape;205;p24"/>
          <p:cNvSpPr txBox="1"/>
          <p:nvPr/>
        </p:nvSpPr>
        <p:spPr>
          <a:xfrm>
            <a:off x="488550" y="2263463"/>
            <a:ext cx="38451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45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+80 Inclusive collectors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06" name="Google Shape;206;p24"/>
          <p:cNvSpPr/>
          <p:nvPr/>
        </p:nvSpPr>
        <p:spPr>
          <a:xfrm>
            <a:off x="412350" y="3668613"/>
            <a:ext cx="3962400" cy="576300"/>
          </a:xfrm>
          <a:prstGeom prst="round2SameRect">
            <a:avLst>
              <a:gd fmla="val 16959" name="adj1"/>
              <a:gd fmla="val 20793" name="adj2"/>
            </a:avLst>
          </a:prstGeom>
          <a:solidFill>
            <a:srgbClr val="10069F"/>
          </a:solidFill>
          <a:ln cap="flat" cmpd="sng" w="9525">
            <a:solidFill>
              <a:srgbClr val="0050F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07" name="Google Shape;207;p24"/>
          <p:cNvSpPr txBox="1"/>
          <p:nvPr/>
        </p:nvSpPr>
        <p:spPr>
          <a:xfrm>
            <a:off x="471000" y="3668613"/>
            <a:ext cx="38451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45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+400 Beneficiaries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08" name="Google Shape;208;p24"/>
          <p:cNvSpPr txBox="1"/>
          <p:nvPr>
            <p:ph idx="4294967295" type="ctrTitle"/>
          </p:nvPr>
        </p:nvSpPr>
        <p:spPr>
          <a:xfrm>
            <a:off x="699000" y="4307475"/>
            <a:ext cx="2762400" cy="307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-GB" sz="1445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NGOs, Upcyclers, Recyclers</a:t>
            </a:r>
            <a:endParaRPr sz="444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09" name="Google Shape;209;p24"/>
          <p:cNvSpPr txBox="1"/>
          <p:nvPr>
            <p:ph idx="4294967295" type="ctrTitle"/>
          </p:nvPr>
        </p:nvSpPr>
        <p:spPr>
          <a:xfrm>
            <a:off x="699000" y="2828850"/>
            <a:ext cx="3634500" cy="307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</a:pPr>
            <a:r>
              <a:rPr lang="en-GB" sz="1445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Companies employing people with disabilities or in rehabilitation</a:t>
            </a:r>
            <a:endParaRPr sz="1445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t/>
            </a:r>
            <a:endParaRPr sz="1445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4" name="Google Shape;214;p25"/>
          <p:cNvGraphicFramePr/>
          <p:nvPr/>
        </p:nvGraphicFramePr>
        <p:xfrm>
          <a:off x="524150" y="1059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{CC14B67F-2D0C-4445-983F-672CCC8E819B}</a:tableStyleId>
              </a:tblPr>
              <a:tblGrid>
                <a:gridCol w="1985825"/>
                <a:gridCol w="1985825"/>
                <a:gridCol w="1985825"/>
                <a:gridCol w="1985825"/>
              </a:tblGrid>
              <a:tr h="449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16988E"/>
                          </a:solidFill>
                        </a:rPr>
                        <a:t>2021</a:t>
                      </a:r>
                      <a:endParaRPr b="1">
                        <a:solidFill>
                          <a:srgbClr val="16988E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16988E"/>
                          </a:solidFill>
                        </a:rPr>
                        <a:t>2022</a:t>
                      </a:r>
                      <a:endParaRPr b="1">
                        <a:solidFill>
                          <a:srgbClr val="16988E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16988E"/>
                          </a:solidFill>
                        </a:rPr>
                        <a:t>2023</a:t>
                      </a:r>
                      <a:endParaRPr b="1">
                        <a:solidFill>
                          <a:srgbClr val="16988E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10069F"/>
                          </a:solidFill>
                        </a:rPr>
                        <a:t>Customers</a:t>
                      </a:r>
                      <a:endParaRPr b="1">
                        <a:solidFill>
                          <a:srgbClr val="10069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10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70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150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60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>
                          <a:solidFill>
                            <a:srgbClr val="10069F"/>
                          </a:solidFill>
                        </a:rPr>
                        <a:t>Number of products saved</a:t>
                      </a:r>
                      <a:endParaRPr b="1">
                        <a:solidFill>
                          <a:srgbClr val="10069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15 millions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100 millions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200 millions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0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10069F"/>
                          </a:solidFill>
                        </a:rPr>
                        <a:t>TURNOVER</a:t>
                      </a:r>
                      <a:endParaRPr b="1">
                        <a:solidFill>
                          <a:srgbClr val="10069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chemeClr val="dk1"/>
                          </a:solidFill>
                        </a:rPr>
                        <a:t>150 K€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>
                          <a:solidFill>
                            <a:schemeClr val="dk1"/>
                          </a:solidFill>
                        </a:rPr>
                        <a:t>1</a:t>
                      </a:r>
                      <a:r>
                        <a:rPr b="1" lang="en-GB">
                          <a:solidFill>
                            <a:schemeClr val="dk1"/>
                          </a:solidFill>
                        </a:rPr>
                        <a:t> M€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>
                          <a:solidFill>
                            <a:schemeClr val="dk1"/>
                          </a:solidFill>
                        </a:rPr>
                        <a:t>2 M</a:t>
                      </a:r>
                      <a:r>
                        <a:rPr b="1" lang="en-GB">
                          <a:solidFill>
                            <a:schemeClr val="dk1"/>
                          </a:solidFill>
                        </a:rPr>
                        <a:t>€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60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10069F"/>
                          </a:solidFill>
                        </a:rPr>
                        <a:t>Expenses</a:t>
                      </a:r>
                      <a:endParaRPr b="1">
                        <a:solidFill>
                          <a:srgbClr val="10069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50 K€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400</a:t>
                      </a:r>
                      <a:r>
                        <a:rPr lang="en-GB">
                          <a:solidFill>
                            <a:schemeClr val="dk1"/>
                          </a:solidFill>
                        </a:rPr>
                        <a:t> K€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900</a:t>
                      </a:r>
                      <a:r>
                        <a:rPr lang="en-GB">
                          <a:solidFill>
                            <a:schemeClr val="dk1"/>
                          </a:solidFill>
                        </a:rPr>
                        <a:t> K€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0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10069F"/>
                          </a:solidFill>
                        </a:rPr>
                        <a:t>EBITDA</a:t>
                      </a:r>
                      <a:endParaRPr b="1">
                        <a:solidFill>
                          <a:srgbClr val="10069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(100 K€)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(600 K€)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(1 100 K€)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15" name="Google Shape;215;p25"/>
          <p:cNvSpPr/>
          <p:nvPr/>
        </p:nvSpPr>
        <p:spPr>
          <a:xfrm>
            <a:off x="295061" y="355948"/>
            <a:ext cx="797700" cy="750600"/>
          </a:xfrm>
          <a:prstGeom prst="teardrop">
            <a:avLst>
              <a:gd fmla="val 100000" name="adj"/>
            </a:avLst>
          </a:prstGeom>
          <a:solidFill>
            <a:srgbClr val="10069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6" name="Google Shape;216;p25"/>
          <p:cNvSpPr txBox="1"/>
          <p:nvPr>
            <p:ph idx="4294967295" type="title"/>
          </p:nvPr>
        </p:nvSpPr>
        <p:spPr>
          <a:xfrm>
            <a:off x="1310450" y="355944"/>
            <a:ext cx="7726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b="1" lang="en-GB">
                <a:solidFill>
                  <a:srgbClr val="10069F"/>
                </a:solidFill>
                <a:latin typeface="Nunito"/>
                <a:ea typeface="Nunito"/>
                <a:cs typeface="Nunito"/>
                <a:sym typeface="Nunito"/>
              </a:rPr>
              <a:t>FORECAST</a:t>
            </a:r>
            <a:endParaRPr b="1">
              <a:solidFill>
                <a:srgbClr val="10069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26"/>
          <p:cNvGrpSpPr/>
          <p:nvPr/>
        </p:nvGrpSpPr>
        <p:grpSpPr>
          <a:xfrm>
            <a:off x="5062566" y="1370363"/>
            <a:ext cx="1286427" cy="1188318"/>
            <a:chOff x="9658462" y="2779050"/>
            <a:chExt cx="1895427" cy="2001883"/>
          </a:xfrm>
        </p:grpSpPr>
        <p:pic>
          <p:nvPicPr>
            <p:cNvPr id="223" name="Google Shape;223;p2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658462" y="2779050"/>
              <a:ext cx="1895427" cy="14863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4" name="Google Shape;224;p2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658462" y="3905662"/>
              <a:ext cx="1826593" cy="87527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5" name="Google Shape;225;p26"/>
          <p:cNvSpPr/>
          <p:nvPr/>
        </p:nvSpPr>
        <p:spPr>
          <a:xfrm>
            <a:off x="295061" y="355948"/>
            <a:ext cx="797700" cy="750600"/>
          </a:xfrm>
          <a:prstGeom prst="teardrop">
            <a:avLst>
              <a:gd fmla="val 100000" name="adj"/>
            </a:avLst>
          </a:prstGeom>
          <a:solidFill>
            <a:srgbClr val="10069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6" name="Google Shape;226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9881" y="1413263"/>
            <a:ext cx="1286400" cy="1188300"/>
          </a:xfrm>
          <a:prstGeom prst="ellipse">
            <a:avLst/>
          </a:prstGeom>
          <a:noFill/>
          <a:ln cap="flat" cmpd="sng" w="38100">
            <a:solidFill>
              <a:srgbClr val="039D98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7" name="Google Shape;227;p26"/>
          <p:cNvSpPr/>
          <p:nvPr/>
        </p:nvSpPr>
        <p:spPr>
          <a:xfrm>
            <a:off x="167711" y="2312350"/>
            <a:ext cx="2407800" cy="123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Elodie ÖZEN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Fond</a:t>
            </a:r>
            <a:r>
              <a:rPr lang="en-GB"/>
              <a:t>ounder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&amp; CEO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26"/>
          <p:cNvSpPr/>
          <p:nvPr/>
        </p:nvSpPr>
        <p:spPr>
          <a:xfrm>
            <a:off x="4230494" y="4814539"/>
            <a:ext cx="1014900" cy="21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6"/>
          <p:cNvSpPr/>
          <p:nvPr/>
        </p:nvSpPr>
        <p:spPr>
          <a:xfrm>
            <a:off x="817296" y="4501658"/>
            <a:ext cx="2992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Florine BARRY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/>
              <a:t>CMO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200" y="4648200"/>
            <a:ext cx="909500" cy="42607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6"/>
          <p:cNvSpPr/>
          <p:nvPr/>
        </p:nvSpPr>
        <p:spPr>
          <a:xfrm>
            <a:off x="1762975" y="2238170"/>
            <a:ext cx="2992200" cy="13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Grégoire SALVAN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/>
              <a:t>COO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26"/>
          <p:cNvSpPr txBox="1"/>
          <p:nvPr/>
        </p:nvSpPr>
        <p:spPr>
          <a:xfrm>
            <a:off x="1351725" y="216431"/>
            <a:ext cx="7480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-GB" sz="3300">
                <a:solidFill>
                  <a:srgbClr val="10069F"/>
                </a:solidFill>
                <a:latin typeface="Nunito"/>
                <a:ea typeface="Nunito"/>
                <a:cs typeface="Nunito"/>
                <a:sym typeface="Nunito"/>
              </a:rPr>
              <a:t>The Dream team </a:t>
            </a:r>
            <a:r>
              <a:rPr b="1" i="0" lang="en-GB" sz="3300" u="none" cap="none" strike="noStrike">
                <a:solidFill>
                  <a:srgbClr val="10069F"/>
                </a:solidFill>
                <a:latin typeface="Nunito"/>
                <a:ea typeface="Nunito"/>
                <a:cs typeface="Nunito"/>
                <a:sym typeface="Nunito"/>
              </a:rPr>
              <a:t>&amp; freelances </a:t>
            </a:r>
            <a:endParaRPr b="1" i="0" sz="3300" u="none" cap="none" strike="noStrike">
              <a:solidFill>
                <a:srgbClr val="10069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33" name="Google Shape;233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600239" y="1356112"/>
            <a:ext cx="1286327" cy="123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608751" y="3266494"/>
            <a:ext cx="1349323" cy="1235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6"/>
          <p:cNvSpPr/>
          <p:nvPr/>
        </p:nvSpPr>
        <p:spPr>
          <a:xfrm>
            <a:off x="6513555" y="2293262"/>
            <a:ext cx="2407800" cy="123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Guilhem JEANNIN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Product Owner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p2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28071" y="1397729"/>
            <a:ext cx="1110900" cy="1110900"/>
          </a:xfrm>
          <a:prstGeom prst="ellipse">
            <a:avLst/>
          </a:prstGeom>
          <a:noFill/>
          <a:ln cap="flat" cmpd="sng" w="38100">
            <a:solidFill>
              <a:srgbClr val="10069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7" name="Google Shape;237;p26"/>
          <p:cNvSpPr/>
          <p:nvPr/>
        </p:nvSpPr>
        <p:spPr>
          <a:xfrm>
            <a:off x="4771874" y="2440200"/>
            <a:ext cx="1943700" cy="95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Charlotte PENLOUP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Financial Partner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habits, mur, personne, postiche&#10;&#10;Description générée automatiquement" id="238" name="Google Shape;238;p2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276876" y="3390376"/>
            <a:ext cx="1138800" cy="1138800"/>
          </a:xfrm>
          <a:prstGeom prst="ellipse">
            <a:avLst/>
          </a:prstGeom>
          <a:noFill/>
          <a:ln cap="flat" cmpd="sng" w="38100">
            <a:solidFill>
              <a:srgbClr val="10069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9" name="Google Shape;239;p26"/>
          <p:cNvSpPr/>
          <p:nvPr/>
        </p:nvSpPr>
        <p:spPr>
          <a:xfrm>
            <a:off x="5350100" y="4512950"/>
            <a:ext cx="2992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Catia RIBEIRO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Business D</a:t>
            </a:r>
            <a:r>
              <a:rPr lang="en-GB"/>
              <a:t>e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vel</a:t>
            </a:r>
            <a:r>
              <a:rPr lang="en-GB"/>
              <a:t>o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</a:t>
            </a:r>
            <a:r>
              <a:rPr lang="en-GB"/>
              <a:t>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26"/>
          <p:cNvSpPr/>
          <p:nvPr/>
        </p:nvSpPr>
        <p:spPr>
          <a:xfrm>
            <a:off x="5114108" y="1397729"/>
            <a:ext cx="1185600" cy="1160700"/>
          </a:xfrm>
          <a:prstGeom prst="ellipse">
            <a:avLst/>
          </a:prstGeom>
          <a:noFill/>
          <a:ln cap="flat" cmpd="sng" w="38100">
            <a:solidFill>
              <a:srgbClr val="10069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6"/>
          <p:cNvSpPr/>
          <p:nvPr/>
        </p:nvSpPr>
        <p:spPr>
          <a:xfrm>
            <a:off x="5114108" y="1397729"/>
            <a:ext cx="1185600" cy="1160700"/>
          </a:xfrm>
          <a:prstGeom prst="ellipse">
            <a:avLst/>
          </a:prstGeom>
          <a:noFill/>
          <a:ln cap="flat" cmpd="sng" w="38100">
            <a:solidFill>
              <a:srgbClr val="10069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7"/>
          <p:cNvSpPr/>
          <p:nvPr/>
        </p:nvSpPr>
        <p:spPr>
          <a:xfrm>
            <a:off x="295061" y="355948"/>
            <a:ext cx="797700" cy="750600"/>
          </a:xfrm>
          <a:prstGeom prst="teardrop">
            <a:avLst>
              <a:gd fmla="val 100000" name="adj"/>
            </a:avLst>
          </a:prstGeom>
          <a:solidFill>
            <a:srgbClr val="10069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27"/>
          <p:cNvSpPr txBox="1"/>
          <p:nvPr>
            <p:ph idx="4294967295" type="title"/>
          </p:nvPr>
        </p:nvSpPr>
        <p:spPr>
          <a:xfrm>
            <a:off x="1337975" y="340281"/>
            <a:ext cx="7708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2900">
                <a:solidFill>
                  <a:srgbClr val="10069F"/>
                </a:solidFill>
                <a:latin typeface="Nunito"/>
                <a:ea typeface="Nunito"/>
                <a:cs typeface="Nunito"/>
                <a:sym typeface="Nunito"/>
              </a:rPr>
              <a:t>They trust us</a:t>
            </a:r>
            <a:r>
              <a:rPr b="1" lang="en-GB" sz="2900">
                <a:solidFill>
                  <a:srgbClr val="10069F"/>
                </a:solidFill>
                <a:latin typeface="Nunito"/>
                <a:ea typeface="Nunito"/>
                <a:cs typeface="Nunito"/>
                <a:sym typeface="Nunito"/>
              </a:rPr>
              <a:t> &amp; are waiting for us !</a:t>
            </a:r>
            <a:endParaRPr b="1" sz="2900">
              <a:solidFill>
                <a:srgbClr val="10069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49" name="Google Shape;24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05693" y="3035510"/>
            <a:ext cx="1629226" cy="385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19038" y="1890847"/>
            <a:ext cx="946575" cy="94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7850" y="1890850"/>
            <a:ext cx="3012441" cy="75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94345" y="2177300"/>
            <a:ext cx="2353374" cy="101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794681" y="4106253"/>
            <a:ext cx="4029075" cy="635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25391" y="3619317"/>
            <a:ext cx="2169245" cy="1226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8"/>
          <p:cNvSpPr txBox="1"/>
          <p:nvPr>
            <p:ph type="title"/>
          </p:nvPr>
        </p:nvSpPr>
        <p:spPr>
          <a:xfrm>
            <a:off x="311700" y="1573225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100">
                <a:solidFill>
                  <a:srgbClr val="008578"/>
                </a:solidFill>
                <a:latin typeface="Nunito"/>
                <a:ea typeface="Nunito"/>
                <a:cs typeface="Nunito"/>
                <a:sym typeface="Nunito"/>
              </a:rPr>
              <a:t>APPENDIX</a:t>
            </a:r>
            <a:endParaRPr sz="5100">
              <a:solidFill>
                <a:srgbClr val="008578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9"/>
          <p:cNvSpPr/>
          <p:nvPr/>
        </p:nvSpPr>
        <p:spPr>
          <a:xfrm>
            <a:off x="295061" y="355948"/>
            <a:ext cx="797700" cy="750600"/>
          </a:xfrm>
          <a:prstGeom prst="teardrop">
            <a:avLst>
              <a:gd fmla="val 100000" name="adj"/>
            </a:avLst>
          </a:prstGeom>
          <a:solidFill>
            <a:srgbClr val="10069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29"/>
          <p:cNvSpPr txBox="1"/>
          <p:nvPr>
            <p:ph type="ctrTitle"/>
          </p:nvPr>
        </p:nvSpPr>
        <p:spPr>
          <a:xfrm>
            <a:off x="1351725" y="273581"/>
            <a:ext cx="7480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3300">
                <a:solidFill>
                  <a:srgbClr val="10069F"/>
                </a:solidFill>
                <a:latin typeface="Nunito"/>
                <a:ea typeface="Nunito"/>
                <a:cs typeface="Nunito"/>
                <a:sym typeface="Nunito"/>
              </a:rPr>
              <a:t>Our differentiation</a:t>
            </a:r>
            <a:endParaRPr b="1" sz="3300">
              <a:solidFill>
                <a:srgbClr val="10069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7" name="Google Shape;267;p29"/>
          <p:cNvSpPr/>
          <p:nvPr/>
        </p:nvSpPr>
        <p:spPr>
          <a:xfrm>
            <a:off x="692100" y="3387018"/>
            <a:ext cx="2565000" cy="1006800"/>
          </a:xfrm>
          <a:prstGeom prst="rect">
            <a:avLst/>
          </a:prstGeom>
          <a:solidFill>
            <a:srgbClr val="10069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-GB"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Smart software </a:t>
            </a:r>
            <a:r>
              <a:rPr b="1" i="0" lang="en-GB" sz="15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:</a:t>
            </a:r>
            <a:endParaRPr b="1" i="0" sz="15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meet supply and demand </a:t>
            </a:r>
            <a:endParaRPr sz="15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in real time</a:t>
            </a:r>
            <a:endParaRPr b="0" i="0" sz="11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8" name="Google Shape;268;p29"/>
          <p:cNvSpPr/>
          <p:nvPr/>
        </p:nvSpPr>
        <p:spPr>
          <a:xfrm>
            <a:off x="5999288" y="3387018"/>
            <a:ext cx="2565000" cy="1006800"/>
          </a:xfrm>
          <a:prstGeom prst="rect">
            <a:avLst/>
          </a:prstGeom>
          <a:solidFill>
            <a:srgbClr val="10069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5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Cr</a:t>
            </a:r>
            <a:r>
              <a:rPr b="1" lang="en-GB"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e</a:t>
            </a:r>
            <a:r>
              <a:rPr b="1" i="0" lang="en-GB" sz="15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ation of inclusive and local job</a:t>
            </a:r>
            <a:r>
              <a:rPr b="1" lang="en-GB"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s</a:t>
            </a:r>
            <a:endParaRPr b="0" i="1" sz="15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69" name="Google Shape;269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4643" y="1559569"/>
            <a:ext cx="1999914" cy="1604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75144" y="1703072"/>
            <a:ext cx="2213287" cy="1432257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9"/>
          <p:cNvSpPr/>
          <p:nvPr/>
        </p:nvSpPr>
        <p:spPr>
          <a:xfrm>
            <a:off x="3343860" y="3387018"/>
            <a:ext cx="2565000" cy="1006800"/>
          </a:xfrm>
          <a:prstGeom prst="rect">
            <a:avLst/>
          </a:prstGeom>
          <a:solidFill>
            <a:srgbClr val="10069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100% of local valori</a:t>
            </a:r>
            <a:r>
              <a:rPr b="1" lang="en-GB"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z</a:t>
            </a:r>
            <a:r>
              <a:rPr b="1" i="0" lang="en-GB" sz="15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ation </a:t>
            </a:r>
            <a:endParaRPr b="0" i="0" sz="11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72" name="Google Shape;272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23205" y="1472886"/>
            <a:ext cx="1849997" cy="1537257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9"/>
          <p:cNvSpPr txBox="1"/>
          <p:nvPr>
            <p:ph idx="12" type="sldNum"/>
          </p:nvPr>
        </p:nvSpPr>
        <p:spPr>
          <a:xfrm>
            <a:off x="6972300" y="48815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18316" y="1241361"/>
            <a:ext cx="1194341" cy="63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66422" y="3303875"/>
            <a:ext cx="1349250" cy="912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90934" y="2294384"/>
            <a:ext cx="1607344" cy="639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70017" y="3303875"/>
            <a:ext cx="797625" cy="79764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0"/>
          <p:cNvSpPr/>
          <p:nvPr/>
        </p:nvSpPr>
        <p:spPr>
          <a:xfrm>
            <a:off x="295061" y="355948"/>
            <a:ext cx="797700" cy="750600"/>
          </a:xfrm>
          <a:prstGeom prst="teardrop">
            <a:avLst>
              <a:gd fmla="val 100000" name="adj"/>
            </a:avLst>
          </a:prstGeom>
          <a:solidFill>
            <a:srgbClr val="10069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30"/>
          <p:cNvSpPr txBox="1"/>
          <p:nvPr>
            <p:ph type="title"/>
          </p:nvPr>
        </p:nvSpPr>
        <p:spPr>
          <a:xfrm>
            <a:off x="1337975" y="444906"/>
            <a:ext cx="7480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b="1" lang="en-GB">
                <a:solidFill>
                  <a:srgbClr val="10069F"/>
                </a:solidFill>
                <a:latin typeface="Nunito"/>
                <a:ea typeface="Nunito"/>
                <a:cs typeface="Nunito"/>
                <a:sym typeface="Nunito"/>
              </a:rPr>
              <a:t>LOGISTICS COLLECTORS</a:t>
            </a:r>
            <a:endParaRPr b="1">
              <a:solidFill>
                <a:srgbClr val="10069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84" name="Google Shape;284;p30"/>
          <p:cNvPicPr preferRelativeResize="0"/>
          <p:nvPr/>
        </p:nvPicPr>
        <p:blipFill rotWithShape="1">
          <a:blip r:embed="rId7">
            <a:alphaModFix/>
          </a:blip>
          <a:srcRect b="33656" l="0" r="44419" t="0"/>
          <a:stretch/>
        </p:blipFill>
        <p:spPr>
          <a:xfrm>
            <a:off x="7015681" y="1241354"/>
            <a:ext cx="2032895" cy="63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634203" y="1241354"/>
            <a:ext cx="3457926" cy="3649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105192" y="4557327"/>
            <a:ext cx="428625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0"/>
          <p:cNvSpPr txBox="1"/>
          <p:nvPr/>
        </p:nvSpPr>
        <p:spPr>
          <a:xfrm>
            <a:off x="5607641" y="4578694"/>
            <a:ext cx="1888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Collect</a:t>
            </a:r>
            <a:r>
              <a:rPr b="1" lang="en-GB" sz="1100">
                <a:latin typeface="Calibri"/>
                <a:ea typeface="Calibri"/>
                <a:cs typeface="Calibri"/>
                <a:sym typeface="Calibri"/>
              </a:rPr>
              <a:t>or</a:t>
            </a:r>
            <a:r>
              <a:rPr b="1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 b="1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/>
          <p:nvPr/>
        </p:nvSpPr>
        <p:spPr>
          <a:xfrm>
            <a:off x="962811" y="3276000"/>
            <a:ext cx="3246300" cy="210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b="1" lang="en-GB" sz="5800">
                <a:solidFill>
                  <a:srgbClr val="10069F"/>
                </a:solidFill>
                <a:latin typeface="Nunito"/>
                <a:ea typeface="Nunito"/>
                <a:cs typeface="Nunito"/>
                <a:sym typeface="Nunito"/>
              </a:rPr>
              <a:t>€ </a:t>
            </a:r>
            <a:r>
              <a:rPr b="1" i="0" lang="en-GB" sz="5800" u="none" cap="none" strike="noStrike">
                <a:solidFill>
                  <a:srgbClr val="10069F"/>
                </a:solidFill>
                <a:latin typeface="Nunito"/>
                <a:ea typeface="Nunito"/>
                <a:cs typeface="Nunito"/>
                <a:sym typeface="Nunito"/>
              </a:rPr>
              <a:t>630M</a:t>
            </a:r>
            <a:r>
              <a:rPr b="0" i="0" lang="en-GB" sz="5800" u="none" cap="none" strike="noStrike">
                <a:solidFill>
                  <a:srgbClr val="10069F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b="0" i="0" sz="5800" u="none" cap="none" strike="noStrike">
              <a:solidFill>
                <a:srgbClr val="10069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Unsold non-food destroyed </a:t>
            </a:r>
            <a:endParaRPr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by retailers per year </a:t>
            </a:r>
            <a:r>
              <a:rPr lang="en-GB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in France</a:t>
            </a:r>
            <a:r>
              <a:rPr lang="en-GB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endParaRPr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0" name="Google Shape;70;p15"/>
          <p:cNvSpPr/>
          <p:nvPr/>
        </p:nvSpPr>
        <p:spPr>
          <a:xfrm>
            <a:off x="4442061" y="3177775"/>
            <a:ext cx="4402200" cy="210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b="1" lang="en-GB" sz="5800">
                <a:solidFill>
                  <a:srgbClr val="10069F"/>
                </a:solidFill>
                <a:latin typeface="Nunito"/>
                <a:ea typeface="Nunito"/>
                <a:cs typeface="Nunito"/>
                <a:sym typeface="Nunito"/>
              </a:rPr>
              <a:t>12</a:t>
            </a:r>
            <a:r>
              <a:rPr b="1" i="0" lang="en-GB" sz="5800" u="none" cap="none" strike="noStrike">
                <a:solidFill>
                  <a:srgbClr val="10069F"/>
                </a:solidFill>
                <a:latin typeface="Nunito"/>
                <a:ea typeface="Nunito"/>
                <a:cs typeface="Nunito"/>
                <a:sym typeface="Nunito"/>
              </a:rPr>
              <a:t>M </a:t>
            </a:r>
            <a:r>
              <a:rPr b="1" lang="en-GB" sz="4800">
                <a:solidFill>
                  <a:srgbClr val="10069F"/>
                </a:solidFill>
                <a:latin typeface="Nunito"/>
                <a:ea typeface="Nunito"/>
                <a:cs typeface="Nunito"/>
                <a:sym typeface="Nunito"/>
              </a:rPr>
              <a:t>p</a:t>
            </a:r>
            <a:r>
              <a:rPr b="1" i="0" lang="en-GB" sz="4800" u="none" cap="none" strike="noStrike">
                <a:solidFill>
                  <a:srgbClr val="10069F"/>
                </a:solidFill>
                <a:latin typeface="Nunito"/>
                <a:ea typeface="Nunito"/>
                <a:cs typeface="Nunito"/>
                <a:sym typeface="Nunito"/>
              </a:rPr>
              <a:t>eople</a:t>
            </a:r>
            <a:endParaRPr b="0" i="0" sz="4800" u="none" cap="none" strike="noStrike">
              <a:solidFill>
                <a:srgbClr val="10069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BELOW THE POVERTY LINE**</a:t>
            </a:r>
            <a:endParaRPr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1" name="Google Shape;71;p15"/>
          <p:cNvSpPr/>
          <p:nvPr/>
        </p:nvSpPr>
        <p:spPr>
          <a:xfrm>
            <a:off x="295061" y="355948"/>
            <a:ext cx="797700" cy="750600"/>
          </a:xfrm>
          <a:prstGeom prst="teardrop">
            <a:avLst>
              <a:gd fmla="val 100000" name="adj"/>
            </a:avLst>
          </a:prstGeom>
          <a:solidFill>
            <a:srgbClr val="10069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15"/>
          <p:cNvSpPr txBox="1"/>
          <p:nvPr>
            <p:ph type="ctrTitle"/>
          </p:nvPr>
        </p:nvSpPr>
        <p:spPr>
          <a:xfrm>
            <a:off x="1321350" y="286675"/>
            <a:ext cx="7726800" cy="11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3000">
                <a:solidFill>
                  <a:srgbClr val="10069F"/>
                </a:solidFill>
                <a:latin typeface="Nunito"/>
                <a:ea typeface="Nunito"/>
                <a:cs typeface="Nunito"/>
                <a:sym typeface="Nunito"/>
              </a:rPr>
              <a:t>ALARMING WASTE vs POVERTY</a:t>
            </a:r>
            <a:endParaRPr b="1" sz="3000">
              <a:solidFill>
                <a:srgbClr val="10069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7898925" y="4804200"/>
            <a:ext cx="2087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1" lang="en-GB" sz="900">
                <a:latin typeface="Calibri"/>
                <a:ea typeface="Calibri"/>
                <a:cs typeface="Calibri"/>
                <a:sym typeface="Calibri"/>
              </a:rPr>
              <a:t>* </a:t>
            </a:r>
            <a:r>
              <a:rPr b="0" i="1" lang="en-GB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ADEME</a:t>
            </a:r>
            <a:endParaRPr b="0" i="1" sz="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1" lang="en-GB" sz="900">
                <a:latin typeface="Calibri"/>
                <a:ea typeface="Calibri"/>
                <a:cs typeface="Calibri"/>
                <a:sym typeface="Calibri"/>
              </a:rPr>
              <a:t>** Post Covid </a:t>
            </a:r>
            <a:r>
              <a:rPr i="1" lang="en-GB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Estimations </a:t>
            </a:r>
            <a:endParaRPr i="1" sz="9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1425" y="1394275"/>
            <a:ext cx="2643000" cy="214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3420" y="1394281"/>
            <a:ext cx="2643000" cy="2149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/>
          <p:nvPr/>
        </p:nvSpPr>
        <p:spPr>
          <a:xfrm>
            <a:off x="295061" y="355948"/>
            <a:ext cx="797700" cy="750600"/>
          </a:xfrm>
          <a:prstGeom prst="teardrop">
            <a:avLst>
              <a:gd fmla="val 100000" name="adj"/>
            </a:avLst>
          </a:prstGeom>
          <a:solidFill>
            <a:srgbClr val="10069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16"/>
          <p:cNvSpPr/>
          <p:nvPr/>
        </p:nvSpPr>
        <p:spPr>
          <a:xfrm>
            <a:off x="4125300" y="1483025"/>
            <a:ext cx="4108200" cy="2856600"/>
          </a:xfrm>
          <a:prstGeom prst="rect">
            <a:avLst/>
          </a:prstGeom>
          <a:solidFill>
            <a:srgbClr val="10069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EFEFE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6"/>
          <p:cNvSpPr txBox="1"/>
          <p:nvPr/>
        </p:nvSpPr>
        <p:spPr>
          <a:xfrm>
            <a:off x="4299600" y="1483000"/>
            <a:ext cx="3767700" cy="285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-GB" sz="2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February 10th,</a:t>
            </a:r>
            <a:r>
              <a:rPr b="1" lang="en-GB" sz="29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b="1" i="0" lang="en-GB" sz="2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2020</a:t>
            </a:r>
            <a:endParaRPr b="1" i="0" sz="29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en-GB" sz="23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Anti waste and Circular Economy LAW</a:t>
            </a:r>
            <a:endParaRPr i="1" sz="23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en-GB" sz="23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&gt;&gt;&gt;&gt;&gt;&gt;&gt;</a:t>
            </a:r>
            <a:endParaRPr i="1" sz="23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i="1" lang="en-GB" sz="23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b="1" i="1" lang="en-GB" sz="2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Ban on destroying unsold items</a:t>
            </a:r>
            <a:endParaRPr i="1" sz="23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3" name="Google Shape;83;p16"/>
          <p:cNvSpPr txBox="1"/>
          <p:nvPr>
            <p:ph idx="4294967295" type="title"/>
          </p:nvPr>
        </p:nvSpPr>
        <p:spPr>
          <a:xfrm>
            <a:off x="1337975" y="355956"/>
            <a:ext cx="7480500" cy="7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3000">
                <a:solidFill>
                  <a:srgbClr val="10069F"/>
                </a:solidFill>
                <a:latin typeface="Nunito"/>
                <a:ea typeface="Nunito"/>
                <a:cs typeface="Nunito"/>
                <a:sym typeface="Nunito"/>
              </a:rPr>
              <a:t>GAME CHANGER : N</a:t>
            </a:r>
            <a:r>
              <a:rPr b="1" lang="en-GB" sz="3000">
                <a:solidFill>
                  <a:srgbClr val="10069F"/>
                </a:solidFill>
                <a:latin typeface="Nunito"/>
                <a:ea typeface="Nunito"/>
                <a:cs typeface="Nunito"/>
                <a:sym typeface="Nunito"/>
              </a:rPr>
              <a:t>ew law  </a:t>
            </a:r>
            <a:endParaRPr b="1" sz="3000">
              <a:solidFill>
                <a:srgbClr val="10069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1900" y="1865500"/>
            <a:ext cx="2759925" cy="176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/>
          <p:nvPr/>
        </p:nvSpPr>
        <p:spPr>
          <a:xfrm>
            <a:off x="295061" y="355948"/>
            <a:ext cx="797700" cy="750600"/>
          </a:xfrm>
          <a:prstGeom prst="teardrop">
            <a:avLst>
              <a:gd fmla="val 100000" name="adj"/>
            </a:avLst>
          </a:prstGeom>
          <a:solidFill>
            <a:srgbClr val="10069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7"/>
          <p:cNvSpPr txBox="1"/>
          <p:nvPr>
            <p:ph type="ctrTitle"/>
          </p:nvPr>
        </p:nvSpPr>
        <p:spPr>
          <a:xfrm>
            <a:off x="1275525" y="355953"/>
            <a:ext cx="7792200" cy="9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3000">
                <a:solidFill>
                  <a:srgbClr val="10069F"/>
                </a:solidFill>
                <a:latin typeface="Nunito"/>
                <a:ea typeface="Nunito"/>
                <a:cs typeface="Nunito"/>
                <a:sym typeface="Nunito"/>
              </a:rPr>
              <a:t>ISSUES RELATED TO WASTE RECOVERY</a:t>
            </a:r>
            <a:endParaRPr b="1" sz="3000">
              <a:solidFill>
                <a:srgbClr val="10069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2" name="Google Shape;92;p17"/>
          <p:cNvSpPr/>
          <p:nvPr/>
        </p:nvSpPr>
        <p:spPr>
          <a:xfrm>
            <a:off x="1001156" y="1137038"/>
            <a:ext cx="7553700" cy="10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>
                <a:solidFill>
                  <a:srgbClr val="222222"/>
                </a:solidFill>
                <a:latin typeface="Nunito"/>
                <a:ea typeface="Nunito"/>
                <a:cs typeface="Nunito"/>
                <a:sym typeface="Nunito"/>
              </a:rPr>
              <a:t>After meetings with several retailers, we observed </a:t>
            </a:r>
            <a:r>
              <a:rPr b="1" lang="en-GB" sz="1400">
                <a:solidFill>
                  <a:srgbClr val="222222"/>
                </a:solidFill>
                <a:latin typeface="Nunito"/>
                <a:ea typeface="Nunito"/>
                <a:cs typeface="Nunito"/>
                <a:sym typeface="Nunito"/>
              </a:rPr>
              <a:t>3 major issues related to the recovery of unsold </a:t>
            </a:r>
            <a:r>
              <a:rPr b="1" lang="en-GB">
                <a:solidFill>
                  <a:srgbClr val="222222"/>
                </a:solidFill>
                <a:latin typeface="Nunito"/>
                <a:ea typeface="Nunito"/>
                <a:cs typeface="Nunito"/>
                <a:sym typeface="Nunito"/>
              </a:rPr>
              <a:t>products</a:t>
            </a:r>
            <a:r>
              <a:rPr b="1" lang="en-GB" sz="1400">
                <a:solidFill>
                  <a:srgbClr val="222222"/>
                </a:solidFill>
                <a:latin typeface="Nunito"/>
                <a:ea typeface="Nunito"/>
                <a:cs typeface="Nunito"/>
                <a:sym typeface="Nunito"/>
              </a:rPr>
              <a:t> (vs destruction):</a:t>
            </a:r>
            <a:endParaRPr b="1" sz="1400">
              <a:solidFill>
                <a:srgbClr val="22222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>
              <a:solidFill>
                <a:srgbClr val="22222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3" name="Google Shape;93;p17"/>
          <p:cNvSpPr/>
          <p:nvPr/>
        </p:nvSpPr>
        <p:spPr>
          <a:xfrm>
            <a:off x="795113" y="3259668"/>
            <a:ext cx="2425800" cy="1245300"/>
          </a:xfrm>
          <a:prstGeom prst="rect">
            <a:avLst/>
          </a:prstGeom>
          <a:solidFill>
            <a:srgbClr val="10069F"/>
          </a:solidFill>
          <a:ln cap="flat" cmpd="sng" w="9525">
            <a:solidFill>
              <a:srgbClr val="16988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-GB"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TIME-CONSUMING</a:t>
            </a:r>
            <a:endParaRPr b="1" i="1" sz="14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4" name="Google Shape;94;p17"/>
          <p:cNvSpPr/>
          <p:nvPr/>
        </p:nvSpPr>
        <p:spPr>
          <a:xfrm>
            <a:off x="3359100" y="3259773"/>
            <a:ext cx="2425800" cy="1245300"/>
          </a:xfrm>
          <a:prstGeom prst="rect">
            <a:avLst/>
          </a:prstGeom>
          <a:solidFill>
            <a:srgbClr val="10069F"/>
          </a:solidFill>
          <a:ln cap="flat" cmpd="sng" w="9525">
            <a:solidFill>
              <a:srgbClr val="16988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-GB"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NO SINGLE LOGISTIC SUPPLIER</a:t>
            </a:r>
            <a:endParaRPr b="0" i="0" sz="11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5" name="Google Shape;95;p17"/>
          <p:cNvSpPr/>
          <p:nvPr/>
        </p:nvSpPr>
        <p:spPr>
          <a:xfrm>
            <a:off x="5923088" y="3259772"/>
            <a:ext cx="2425800" cy="1245300"/>
          </a:xfrm>
          <a:prstGeom prst="rect">
            <a:avLst/>
          </a:prstGeom>
          <a:solidFill>
            <a:srgbClr val="10069F"/>
          </a:solidFill>
          <a:ln cap="flat" cmpd="sng" w="9525">
            <a:solidFill>
              <a:srgbClr val="16988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-GB"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LACK OF </a:t>
            </a:r>
            <a:endParaRPr b="1" sz="15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-GB"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TRACEABILITY</a:t>
            </a:r>
            <a:endParaRPr b="0" i="1" sz="15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96" name="Google Shape;9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2031" y="1855856"/>
            <a:ext cx="1691897" cy="134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 rotWithShape="1">
          <a:blip r:embed="rId4">
            <a:alphaModFix/>
          </a:blip>
          <a:srcRect b="31805" l="39643" r="7840" t="7312"/>
          <a:stretch/>
        </p:blipFill>
        <p:spPr>
          <a:xfrm>
            <a:off x="6531366" y="1975171"/>
            <a:ext cx="1209167" cy="1045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26020" y="1949025"/>
            <a:ext cx="1691889" cy="1245456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7"/>
          <p:cNvSpPr txBox="1"/>
          <p:nvPr>
            <p:ph idx="12" type="sldNum"/>
          </p:nvPr>
        </p:nvSpPr>
        <p:spPr>
          <a:xfrm>
            <a:off x="6354343" y="3497413"/>
            <a:ext cx="4116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/>
          <p:nvPr/>
        </p:nvSpPr>
        <p:spPr>
          <a:xfrm>
            <a:off x="576825" y="1261450"/>
            <a:ext cx="3396000" cy="3396000"/>
          </a:xfrm>
          <a:prstGeom prst="ellipse">
            <a:avLst/>
          </a:prstGeom>
          <a:solidFill>
            <a:schemeClr val="lt2"/>
          </a:solidFill>
          <a:ln cap="flat" cmpd="sng" w="38100">
            <a:solidFill>
              <a:srgbClr val="10069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8"/>
          <p:cNvSpPr txBox="1"/>
          <p:nvPr>
            <p:ph type="ctrTitle"/>
          </p:nvPr>
        </p:nvSpPr>
        <p:spPr>
          <a:xfrm>
            <a:off x="1092749" y="3305426"/>
            <a:ext cx="2463000" cy="82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91"/>
              <a:buFont typeface="Arial"/>
              <a:buNone/>
            </a:pPr>
            <a:r>
              <a:rPr b="1" lang="en-GB" sz="2445">
                <a:solidFill>
                  <a:srgbClr val="10069F"/>
                </a:solidFill>
                <a:latin typeface="Nunito"/>
                <a:ea typeface="Nunito"/>
                <a:cs typeface="Nunito"/>
                <a:sym typeface="Nunito"/>
              </a:rPr>
              <a:t>What about </a:t>
            </a:r>
            <a:r>
              <a:rPr b="1" lang="en-GB" sz="2445">
                <a:solidFill>
                  <a:srgbClr val="10069F"/>
                </a:solidFill>
                <a:latin typeface="Nunito"/>
                <a:ea typeface="Nunito"/>
                <a:cs typeface="Nunito"/>
                <a:sym typeface="Nunito"/>
              </a:rPr>
              <a:t>worldwide ?!</a:t>
            </a:r>
            <a:endParaRPr b="1" sz="1445">
              <a:solidFill>
                <a:srgbClr val="10069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6" name="Google Shape;106;p18"/>
          <p:cNvSpPr/>
          <p:nvPr/>
        </p:nvSpPr>
        <p:spPr>
          <a:xfrm>
            <a:off x="1673025" y="1829100"/>
            <a:ext cx="1315500" cy="1206300"/>
          </a:xfrm>
          <a:prstGeom prst="ellipse">
            <a:avLst/>
          </a:prstGeom>
          <a:solidFill>
            <a:schemeClr val="accent5"/>
          </a:solidFill>
          <a:ln cap="flat" cmpd="sng" w="9525">
            <a:solidFill>
              <a:srgbClr val="16988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8"/>
          <p:cNvSpPr txBox="1"/>
          <p:nvPr>
            <p:ph type="ctrTitle"/>
          </p:nvPr>
        </p:nvSpPr>
        <p:spPr>
          <a:xfrm>
            <a:off x="1673025" y="1920302"/>
            <a:ext cx="1315500" cy="102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-GB" sz="2045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630 M € </a:t>
            </a:r>
            <a:endParaRPr sz="2045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-GB" sz="1045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Of unsold products </a:t>
            </a:r>
            <a:endParaRPr sz="1045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-GB" sz="1045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Destroyed</a:t>
            </a:r>
            <a:endParaRPr sz="1045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-GB" sz="1045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In France</a:t>
            </a:r>
            <a:endParaRPr sz="1045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8" name="Google Shape;108;p18"/>
          <p:cNvSpPr txBox="1"/>
          <p:nvPr>
            <p:ph type="ctrTitle"/>
          </p:nvPr>
        </p:nvSpPr>
        <p:spPr>
          <a:xfrm>
            <a:off x="7391375" y="1406988"/>
            <a:ext cx="1098600" cy="4221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-GB" sz="1445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FRANCE</a:t>
            </a:r>
            <a:endParaRPr b="1" sz="444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09" name="Google Shape;10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4700" y="940475"/>
            <a:ext cx="1957525" cy="163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3950" y="3234075"/>
            <a:ext cx="2994978" cy="1684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8"/>
          <p:cNvSpPr txBox="1"/>
          <p:nvPr>
            <p:ph type="ctrTitle"/>
          </p:nvPr>
        </p:nvSpPr>
        <p:spPr>
          <a:xfrm>
            <a:off x="4252780" y="3854275"/>
            <a:ext cx="1557300" cy="422100"/>
          </a:xfrm>
          <a:prstGeom prst="rect">
            <a:avLst/>
          </a:prstGeom>
          <a:solidFill>
            <a:srgbClr val="10069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-GB" sz="1445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WORLDWIDE</a:t>
            </a:r>
            <a:endParaRPr b="1" sz="444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" name="Google Shape;112;p18"/>
          <p:cNvSpPr/>
          <p:nvPr/>
        </p:nvSpPr>
        <p:spPr>
          <a:xfrm>
            <a:off x="295061" y="355948"/>
            <a:ext cx="797700" cy="750600"/>
          </a:xfrm>
          <a:prstGeom prst="teardrop">
            <a:avLst>
              <a:gd fmla="val 100000" name="adj"/>
            </a:avLst>
          </a:prstGeom>
          <a:solidFill>
            <a:srgbClr val="10069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8"/>
          <p:cNvSpPr txBox="1"/>
          <p:nvPr>
            <p:ph idx="4294967295" type="title"/>
          </p:nvPr>
        </p:nvSpPr>
        <p:spPr>
          <a:xfrm>
            <a:off x="1351725" y="266831"/>
            <a:ext cx="7480500" cy="7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>
                <a:solidFill>
                  <a:srgbClr val="10069F"/>
                </a:solidFill>
                <a:latin typeface="Nunito"/>
                <a:ea typeface="Nunito"/>
                <a:cs typeface="Nunito"/>
                <a:sym typeface="Nunito"/>
              </a:rPr>
              <a:t>THE MARKET</a:t>
            </a:r>
            <a:endParaRPr b="1">
              <a:solidFill>
                <a:srgbClr val="10069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/>
          <p:nvPr/>
        </p:nvSpPr>
        <p:spPr>
          <a:xfrm>
            <a:off x="295061" y="355948"/>
            <a:ext cx="797700" cy="750600"/>
          </a:xfrm>
          <a:prstGeom prst="teardrop">
            <a:avLst>
              <a:gd fmla="val 100000" name="adj"/>
            </a:avLst>
          </a:prstGeom>
          <a:solidFill>
            <a:srgbClr val="10069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9"/>
          <p:cNvSpPr txBox="1"/>
          <p:nvPr>
            <p:ph idx="4294967295" type="title"/>
          </p:nvPr>
        </p:nvSpPr>
        <p:spPr>
          <a:xfrm>
            <a:off x="1310450" y="355956"/>
            <a:ext cx="7480500" cy="9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2900">
                <a:solidFill>
                  <a:srgbClr val="10069F"/>
                </a:solidFill>
                <a:latin typeface="Nunito"/>
                <a:ea typeface="Nunito"/>
                <a:cs typeface="Nunito"/>
                <a:sym typeface="Nunito"/>
              </a:rPr>
              <a:t>OUR MAIN MARKETS</a:t>
            </a:r>
            <a:endParaRPr b="1" sz="2900">
              <a:solidFill>
                <a:srgbClr val="10069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0" name="Google Shape;120;p19"/>
          <p:cNvSpPr txBox="1"/>
          <p:nvPr/>
        </p:nvSpPr>
        <p:spPr>
          <a:xfrm>
            <a:off x="388551" y="967500"/>
            <a:ext cx="85782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GB">
                <a:solidFill>
                  <a:schemeClr val="dk1"/>
                </a:solidFill>
              </a:rPr>
              <a:t>Sectors targeted by the new AGEC law (ban on destruction of products from January 1, 2022)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21387" y="1840275"/>
            <a:ext cx="1892738" cy="1872789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9"/>
          <p:cNvSpPr txBox="1"/>
          <p:nvPr/>
        </p:nvSpPr>
        <p:spPr>
          <a:xfrm>
            <a:off x="542363" y="3657038"/>
            <a:ext cx="2250000" cy="11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700" u="sng" cap="none" strike="noStrike">
                <a:solidFill>
                  <a:srgbClr val="008578"/>
                </a:solidFill>
                <a:latin typeface="Arial"/>
                <a:ea typeface="Arial"/>
                <a:cs typeface="Arial"/>
                <a:sym typeface="Arial"/>
              </a:rPr>
              <a:t>SPORTS &amp; L</a:t>
            </a:r>
            <a:r>
              <a:rPr b="1" lang="en-GB" sz="1700" u="sng">
                <a:solidFill>
                  <a:srgbClr val="008578"/>
                </a:solidFill>
              </a:rPr>
              <a:t>EISURE</a:t>
            </a:r>
            <a:endParaRPr b="0" i="0" sz="1700" u="sng" cap="none" strike="noStrike">
              <a:solidFill>
                <a:srgbClr val="00857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rgbClr val="008578"/>
                </a:solidFill>
                <a:latin typeface="Roboto"/>
                <a:ea typeface="Roboto"/>
                <a:cs typeface="Roboto"/>
                <a:sym typeface="Roboto"/>
              </a:rPr>
              <a:t>186</a:t>
            </a:r>
            <a:r>
              <a:rPr b="1" lang="en-GB" sz="1500">
                <a:solidFill>
                  <a:srgbClr val="008578"/>
                </a:solidFill>
                <a:latin typeface="Roboto"/>
                <a:ea typeface="Roboto"/>
                <a:cs typeface="Roboto"/>
                <a:sym typeface="Roboto"/>
              </a:rPr>
              <a:t>,</a:t>
            </a:r>
            <a:r>
              <a:rPr b="1" i="0" lang="en-GB" sz="1500" u="none" cap="none" strike="noStrike">
                <a:solidFill>
                  <a:srgbClr val="008578"/>
                </a:solidFill>
                <a:latin typeface="Roboto"/>
                <a:ea typeface="Roboto"/>
                <a:cs typeface="Roboto"/>
                <a:sym typeface="Roboto"/>
              </a:rPr>
              <a:t>400  ton</a:t>
            </a:r>
            <a:r>
              <a:rPr b="1" lang="en-GB" sz="1500">
                <a:solidFill>
                  <a:srgbClr val="008578"/>
                </a:solidFill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b="1" i="0" lang="en-GB" sz="1500" u="none" cap="none" strike="noStrike">
                <a:solidFill>
                  <a:srgbClr val="008578"/>
                </a:solidFill>
                <a:latin typeface="Roboto"/>
                <a:ea typeface="Roboto"/>
                <a:cs typeface="Roboto"/>
                <a:sym typeface="Roboto"/>
              </a:rPr>
              <a:t>/</a:t>
            </a:r>
            <a:r>
              <a:rPr b="1" lang="en-GB" sz="1500">
                <a:solidFill>
                  <a:srgbClr val="008578"/>
                </a:solidFill>
                <a:latin typeface="Roboto"/>
                <a:ea typeface="Roboto"/>
                <a:cs typeface="Roboto"/>
                <a:sym typeface="Roboto"/>
              </a:rPr>
              <a:t>year</a:t>
            </a:r>
            <a:endParaRPr b="1" i="0" sz="1500" u="none" cap="none" strike="noStrike">
              <a:solidFill>
                <a:srgbClr val="00857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GB" sz="1100">
                <a:solidFill>
                  <a:srgbClr val="202328"/>
                </a:solidFill>
                <a:latin typeface="Roboto"/>
                <a:ea typeface="Roboto"/>
                <a:cs typeface="Roboto"/>
                <a:sym typeface="Roboto"/>
              </a:rPr>
              <a:t>are put on the market in France</a:t>
            </a:r>
            <a:endParaRPr b="1" i="0" sz="1100" u="none" cap="none" strike="noStrike">
              <a:solidFill>
                <a:srgbClr val="20232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9"/>
          <p:cNvSpPr txBox="1"/>
          <p:nvPr/>
        </p:nvSpPr>
        <p:spPr>
          <a:xfrm>
            <a:off x="3243881" y="3655913"/>
            <a:ext cx="2891700" cy="13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700" u="sng" cap="none" strike="noStrike">
                <a:solidFill>
                  <a:srgbClr val="10069F"/>
                </a:solidFill>
                <a:latin typeface="Arial"/>
                <a:ea typeface="Arial"/>
                <a:cs typeface="Arial"/>
                <a:sym typeface="Arial"/>
              </a:rPr>
              <a:t>TEXTILE &amp; </a:t>
            </a:r>
            <a:r>
              <a:rPr b="1" lang="en-GB" sz="1700" u="sng">
                <a:solidFill>
                  <a:srgbClr val="10069F"/>
                </a:solidFill>
              </a:rPr>
              <a:t>FOOTWEAR</a:t>
            </a:r>
            <a:endParaRPr b="0" i="0" sz="1700" u="sng" cap="none" strike="noStrike">
              <a:solidFill>
                <a:srgbClr val="10069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rgbClr val="10069F"/>
                </a:solidFill>
                <a:latin typeface="Roboto"/>
                <a:ea typeface="Roboto"/>
                <a:cs typeface="Roboto"/>
                <a:sym typeface="Roboto"/>
              </a:rPr>
              <a:t>600</a:t>
            </a:r>
            <a:r>
              <a:rPr b="1" lang="en-GB" sz="1500">
                <a:solidFill>
                  <a:srgbClr val="10069F"/>
                </a:solidFill>
                <a:latin typeface="Roboto"/>
                <a:ea typeface="Roboto"/>
                <a:cs typeface="Roboto"/>
                <a:sym typeface="Roboto"/>
              </a:rPr>
              <a:t>,</a:t>
            </a:r>
            <a:r>
              <a:rPr b="1" i="0" lang="en-GB" sz="1500" u="none" cap="none" strike="noStrike">
                <a:solidFill>
                  <a:srgbClr val="10069F"/>
                </a:solidFill>
                <a:latin typeface="Roboto"/>
                <a:ea typeface="Roboto"/>
                <a:cs typeface="Roboto"/>
                <a:sym typeface="Roboto"/>
              </a:rPr>
              <a:t>000  ton</a:t>
            </a:r>
            <a:r>
              <a:rPr b="1" lang="en-GB" sz="1500">
                <a:solidFill>
                  <a:srgbClr val="10069F"/>
                </a:solidFill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b="1" i="0" lang="en-GB" sz="1500" u="none" cap="none" strike="noStrike">
                <a:solidFill>
                  <a:srgbClr val="10069F"/>
                </a:solidFill>
                <a:latin typeface="Roboto"/>
                <a:ea typeface="Roboto"/>
                <a:cs typeface="Roboto"/>
                <a:sym typeface="Roboto"/>
              </a:rPr>
              <a:t>/</a:t>
            </a:r>
            <a:r>
              <a:rPr b="1" lang="en-GB" sz="1500">
                <a:solidFill>
                  <a:srgbClr val="10069F"/>
                </a:solidFill>
                <a:latin typeface="Roboto"/>
                <a:ea typeface="Roboto"/>
                <a:cs typeface="Roboto"/>
                <a:sym typeface="Roboto"/>
              </a:rPr>
              <a:t>year</a:t>
            </a:r>
            <a:r>
              <a:rPr b="1" i="0" lang="en-GB" sz="1500" u="none" cap="none" strike="noStrike">
                <a:solidFill>
                  <a:srgbClr val="10069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1" i="0" sz="1500" u="none" cap="none" strike="noStrike">
              <a:solidFill>
                <a:srgbClr val="10069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GB" sz="1100">
                <a:solidFill>
                  <a:srgbClr val="202328"/>
                </a:solidFill>
                <a:latin typeface="Roboto"/>
                <a:ea typeface="Roboto"/>
                <a:cs typeface="Roboto"/>
                <a:sym typeface="Roboto"/>
              </a:rPr>
              <a:t>are put on the market in France</a:t>
            </a:r>
            <a:endParaRPr b="1" i="0" sz="1100" u="none" cap="none" strike="noStrike">
              <a:solidFill>
                <a:srgbClr val="20232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i="0" sz="1000" u="none" cap="none" strike="noStrike">
              <a:solidFill>
                <a:srgbClr val="20232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" y="4648200"/>
            <a:ext cx="909500" cy="42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0790" y="1946288"/>
            <a:ext cx="2185120" cy="1660773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9"/>
          <p:cNvSpPr txBox="1"/>
          <p:nvPr/>
        </p:nvSpPr>
        <p:spPr>
          <a:xfrm>
            <a:off x="6192806" y="3657038"/>
            <a:ext cx="2250000" cy="11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lang="en-GB" sz="1700" u="sng">
                <a:solidFill>
                  <a:srgbClr val="008578"/>
                </a:solidFill>
              </a:rPr>
              <a:t>TOYS</a:t>
            </a:r>
            <a:endParaRPr b="0" i="0" sz="1700" u="sng" cap="none" strike="noStrike">
              <a:solidFill>
                <a:srgbClr val="00857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rgbClr val="008578"/>
                </a:solidFill>
                <a:latin typeface="Roboto"/>
                <a:ea typeface="Roboto"/>
                <a:cs typeface="Roboto"/>
                <a:sym typeface="Roboto"/>
              </a:rPr>
              <a:t>75</a:t>
            </a:r>
            <a:r>
              <a:rPr b="1" lang="en-GB" sz="1500">
                <a:solidFill>
                  <a:srgbClr val="008578"/>
                </a:solidFill>
                <a:latin typeface="Roboto"/>
                <a:ea typeface="Roboto"/>
                <a:cs typeface="Roboto"/>
                <a:sym typeface="Roboto"/>
              </a:rPr>
              <a:t>,</a:t>
            </a:r>
            <a:r>
              <a:rPr b="1" i="0" lang="en-GB" sz="1500" u="none" cap="none" strike="noStrike">
                <a:solidFill>
                  <a:srgbClr val="008578"/>
                </a:solidFill>
                <a:latin typeface="Roboto"/>
                <a:ea typeface="Roboto"/>
                <a:cs typeface="Roboto"/>
                <a:sym typeface="Roboto"/>
              </a:rPr>
              <a:t>000  ton</a:t>
            </a:r>
            <a:r>
              <a:rPr b="1" lang="en-GB" sz="1500">
                <a:solidFill>
                  <a:srgbClr val="008578"/>
                </a:solidFill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b="1" i="0" lang="en-GB" sz="1500" u="none" cap="none" strike="noStrike">
                <a:solidFill>
                  <a:srgbClr val="008578"/>
                </a:solidFill>
                <a:latin typeface="Roboto"/>
                <a:ea typeface="Roboto"/>
                <a:cs typeface="Roboto"/>
                <a:sym typeface="Roboto"/>
              </a:rPr>
              <a:t>/y</a:t>
            </a:r>
            <a:r>
              <a:rPr b="1" lang="en-GB" sz="1500">
                <a:solidFill>
                  <a:srgbClr val="008578"/>
                </a:solidFill>
                <a:latin typeface="Roboto"/>
                <a:ea typeface="Roboto"/>
                <a:cs typeface="Roboto"/>
                <a:sym typeface="Roboto"/>
              </a:rPr>
              <a:t>ears</a:t>
            </a:r>
            <a:endParaRPr b="1" i="0" sz="1500" u="none" cap="none" strike="noStrike">
              <a:solidFill>
                <a:srgbClr val="00857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GB" sz="1100">
                <a:solidFill>
                  <a:srgbClr val="202328"/>
                </a:solidFill>
                <a:latin typeface="Roboto"/>
                <a:ea typeface="Roboto"/>
                <a:cs typeface="Roboto"/>
                <a:sym typeface="Roboto"/>
              </a:rPr>
              <a:t>are thrown in </a:t>
            </a:r>
            <a:r>
              <a:rPr b="1" i="0" lang="en-GB" sz="1100" u="none" cap="none" strike="noStrike">
                <a:solidFill>
                  <a:srgbClr val="202328"/>
                </a:solidFill>
                <a:latin typeface="Roboto"/>
                <a:ea typeface="Roboto"/>
                <a:cs typeface="Roboto"/>
                <a:sym typeface="Roboto"/>
              </a:rPr>
              <a:t>France</a:t>
            </a:r>
            <a:endParaRPr b="1" i="0" sz="1100" u="none" cap="none" strike="noStrike">
              <a:solidFill>
                <a:srgbClr val="20232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Google Shape;127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78556" y="1996650"/>
            <a:ext cx="2029503" cy="1544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/>
          <p:nvPr/>
        </p:nvSpPr>
        <p:spPr>
          <a:xfrm>
            <a:off x="295061" y="355948"/>
            <a:ext cx="797700" cy="750600"/>
          </a:xfrm>
          <a:prstGeom prst="teardrop">
            <a:avLst>
              <a:gd fmla="val 100000" name="adj"/>
            </a:avLst>
          </a:prstGeom>
          <a:solidFill>
            <a:srgbClr val="10069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20"/>
          <p:cNvSpPr/>
          <p:nvPr/>
        </p:nvSpPr>
        <p:spPr>
          <a:xfrm>
            <a:off x="4059044" y="4928839"/>
            <a:ext cx="1014900" cy="21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0"/>
          <p:cNvSpPr/>
          <p:nvPr/>
        </p:nvSpPr>
        <p:spPr>
          <a:xfrm>
            <a:off x="1011000" y="1423850"/>
            <a:ext cx="7160700" cy="2906700"/>
          </a:xfrm>
          <a:prstGeom prst="rect">
            <a:avLst/>
          </a:prstGeom>
          <a:solidFill>
            <a:srgbClr val="10069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EFEFE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20"/>
          <p:cNvSpPr txBox="1"/>
          <p:nvPr/>
        </p:nvSpPr>
        <p:spPr>
          <a:xfrm>
            <a:off x="1016550" y="1423200"/>
            <a:ext cx="7160700" cy="29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  <a:p>
            <a:pPr indent="0" lvl="0" marL="0" marR="254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GB" sz="2000">
                <a:solidFill>
                  <a:schemeClr val="lt1"/>
                </a:solidFill>
              </a:rPr>
              <a:t>With </a:t>
            </a:r>
            <a:r>
              <a:rPr b="1" lang="en-GB" sz="2000">
                <a:solidFill>
                  <a:schemeClr val="lt1"/>
                </a:solidFill>
              </a:rPr>
              <a:t>Umains</a:t>
            </a:r>
            <a:r>
              <a:rPr lang="en-GB" sz="2000">
                <a:solidFill>
                  <a:schemeClr val="lt1"/>
                </a:solidFill>
              </a:rPr>
              <a:t>, you can </a:t>
            </a:r>
            <a:r>
              <a:rPr b="1" lang="en-GB" sz="2000">
                <a:solidFill>
                  <a:schemeClr val="lt1"/>
                </a:solidFill>
              </a:rPr>
              <a:t>quickly save all of your products</a:t>
            </a:r>
            <a:r>
              <a:rPr lang="en-GB" sz="2000">
                <a:solidFill>
                  <a:schemeClr val="lt1"/>
                </a:solidFill>
              </a:rPr>
              <a:t>, by having only </a:t>
            </a:r>
            <a:r>
              <a:rPr b="1" lang="en-GB" sz="2000" u="sng">
                <a:solidFill>
                  <a:schemeClr val="lt1"/>
                </a:solidFill>
              </a:rPr>
              <a:t>one interlocutor</a:t>
            </a:r>
            <a:r>
              <a:rPr b="1" lang="en-GB" sz="2000">
                <a:solidFill>
                  <a:schemeClr val="lt1"/>
                </a:solidFill>
              </a:rPr>
              <a:t> </a:t>
            </a:r>
            <a:r>
              <a:rPr lang="en-GB" sz="2000">
                <a:solidFill>
                  <a:schemeClr val="lt1"/>
                </a:solidFill>
              </a:rPr>
              <a:t>who ensures : </a:t>
            </a:r>
            <a:endParaRPr sz="2000">
              <a:solidFill>
                <a:schemeClr val="lt1"/>
              </a:solidFill>
            </a:endParaRPr>
          </a:p>
          <a:p>
            <a:pPr indent="0" lvl="0" marL="0" marR="254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sz="2300">
              <a:solidFill>
                <a:schemeClr val="lt1"/>
              </a:solidFill>
            </a:endParaRPr>
          </a:p>
          <a:p>
            <a:pPr indent="-374650" lvl="0" marL="457200" marR="254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Char char="-"/>
            </a:pPr>
            <a:r>
              <a:rPr b="1" lang="en-GB" sz="2300">
                <a:solidFill>
                  <a:schemeClr val="lt1"/>
                </a:solidFill>
              </a:rPr>
              <a:t>local reuse proposals</a:t>
            </a:r>
            <a:endParaRPr sz="2300">
              <a:solidFill>
                <a:schemeClr val="lt1"/>
              </a:solidFill>
            </a:endParaRPr>
          </a:p>
          <a:p>
            <a:pPr indent="-355600" lvl="0" marL="457200" marR="254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-"/>
            </a:pPr>
            <a:r>
              <a:rPr b="1" lang="en-GB" sz="2300">
                <a:solidFill>
                  <a:schemeClr val="lt1"/>
                </a:solidFill>
              </a:rPr>
              <a:t>logistics</a:t>
            </a:r>
            <a:r>
              <a:rPr lang="en-GB" sz="2000">
                <a:solidFill>
                  <a:schemeClr val="lt1"/>
                </a:solidFill>
              </a:rPr>
              <a:t> (with solidarity and inclusive actors) </a:t>
            </a:r>
            <a:endParaRPr sz="2000">
              <a:solidFill>
                <a:schemeClr val="lt1"/>
              </a:solidFill>
            </a:endParaRPr>
          </a:p>
          <a:p>
            <a:pPr indent="-374650" lvl="0" marL="457200" marR="254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Char char="-"/>
            </a:pPr>
            <a:r>
              <a:rPr b="1" lang="en-GB" sz="2300">
                <a:solidFill>
                  <a:schemeClr val="lt1"/>
                </a:solidFill>
              </a:rPr>
              <a:t>traceability</a:t>
            </a:r>
            <a:endParaRPr sz="2300">
              <a:solidFill>
                <a:schemeClr val="lt1"/>
              </a:solidFill>
            </a:endParaRPr>
          </a:p>
          <a:p>
            <a:pPr indent="0" lvl="0" marL="0" marR="254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136" name="Google Shape;136;p20"/>
          <p:cNvSpPr txBox="1"/>
          <p:nvPr>
            <p:ph idx="4294967295" type="title"/>
          </p:nvPr>
        </p:nvSpPr>
        <p:spPr>
          <a:xfrm>
            <a:off x="1337975" y="444906"/>
            <a:ext cx="7480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>
                <a:solidFill>
                  <a:srgbClr val="10069F"/>
                </a:solidFill>
                <a:latin typeface="Nunito"/>
                <a:ea typeface="Nunito"/>
                <a:cs typeface="Nunito"/>
                <a:sym typeface="Nunito"/>
              </a:rPr>
              <a:t>VALUE PROPOSITION</a:t>
            </a:r>
            <a:endParaRPr b="1">
              <a:solidFill>
                <a:srgbClr val="10069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2679" y="1311563"/>
            <a:ext cx="2503461" cy="1479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8972" y="1304277"/>
            <a:ext cx="2346655" cy="1595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7925" y="1321041"/>
            <a:ext cx="1795276" cy="1397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57813" y="3466613"/>
            <a:ext cx="2063193" cy="118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05024" y="3385838"/>
            <a:ext cx="2284781" cy="13427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6" name="Google Shape;146;p21"/>
          <p:cNvCxnSpPr/>
          <p:nvPr/>
        </p:nvCxnSpPr>
        <p:spPr>
          <a:xfrm>
            <a:off x="2186794" y="2047784"/>
            <a:ext cx="852300" cy="0"/>
          </a:xfrm>
          <a:prstGeom prst="straightConnector1">
            <a:avLst/>
          </a:prstGeom>
          <a:noFill/>
          <a:ln cap="flat" cmpd="sng" w="28575">
            <a:solidFill>
              <a:srgbClr val="44546A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47" name="Google Shape;147;p21"/>
          <p:cNvCxnSpPr/>
          <p:nvPr/>
        </p:nvCxnSpPr>
        <p:spPr>
          <a:xfrm>
            <a:off x="5689274" y="2047785"/>
            <a:ext cx="682800" cy="0"/>
          </a:xfrm>
          <a:prstGeom prst="straightConnector1">
            <a:avLst/>
          </a:prstGeom>
          <a:noFill/>
          <a:ln cap="flat" cmpd="sng" w="28575">
            <a:solidFill>
              <a:srgbClr val="44546A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48" name="Google Shape;148;p21"/>
          <p:cNvCxnSpPr/>
          <p:nvPr/>
        </p:nvCxnSpPr>
        <p:spPr>
          <a:xfrm flipH="1">
            <a:off x="6638953" y="3600834"/>
            <a:ext cx="594600" cy="347100"/>
          </a:xfrm>
          <a:prstGeom prst="straightConnector1">
            <a:avLst/>
          </a:prstGeom>
          <a:noFill/>
          <a:ln cap="flat" cmpd="sng" w="28575">
            <a:solidFill>
              <a:srgbClr val="44546A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49" name="Google Shape;149;p21"/>
          <p:cNvCxnSpPr/>
          <p:nvPr/>
        </p:nvCxnSpPr>
        <p:spPr>
          <a:xfrm rot="10800000">
            <a:off x="3462544" y="3947859"/>
            <a:ext cx="593400" cy="4200"/>
          </a:xfrm>
          <a:prstGeom prst="straightConnector1">
            <a:avLst/>
          </a:prstGeom>
          <a:noFill/>
          <a:ln cap="flat" cmpd="sng" w="28575">
            <a:solidFill>
              <a:srgbClr val="44546A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50" name="Google Shape;150;p21"/>
          <p:cNvSpPr/>
          <p:nvPr/>
        </p:nvSpPr>
        <p:spPr>
          <a:xfrm>
            <a:off x="295061" y="355948"/>
            <a:ext cx="797700" cy="750600"/>
          </a:xfrm>
          <a:prstGeom prst="teardrop">
            <a:avLst>
              <a:gd fmla="val 100000" name="adj"/>
            </a:avLst>
          </a:prstGeom>
          <a:solidFill>
            <a:srgbClr val="10069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21"/>
          <p:cNvSpPr txBox="1"/>
          <p:nvPr>
            <p:ph type="title"/>
          </p:nvPr>
        </p:nvSpPr>
        <p:spPr>
          <a:xfrm>
            <a:off x="1363569" y="444900"/>
            <a:ext cx="7480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>
                <a:solidFill>
                  <a:srgbClr val="10069F"/>
                </a:solidFill>
                <a:latin typeface="Nunito"/>
                <a:ea typeface="Nunito"/>
                <a:cs typeface="Nunito"/>
                <a:sym typeface="Nunito"/>
              </a:rPr>
              <a:t>HOW IT WORKS </a:t>
            </a:r>
            <a:endParaRPr b="1" sz="3300">
              <a:solidFill>
                <a:srgbClr val="10069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2" name="Google Shape;152;p21"/>
          <p:cNvSpPr txBox="1"/>
          <p:nvPr/>
        </p:nvSpPr>
        <p:spPr>
          <a:xfrm>
            <a:off x="125306" y="2905425"/>
            <a:ext cx="20247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-GB" sz="1100">
                <a:solidFill>
                  <a:srgbClr val="10069F"/>
                </a:solidFill>
                <a:latin typeface="Nunito"/>
                <a:ea typeface="Nunito"/>
                <a:cs typeface="Nunito"/>
                <a:sym typeface="Nunito"/>
              </a:rPr>
              <a:t>PRODUCTS TO BE SAVED</a:t>
            </a:r>
            <a:endParaRPr i="0" sz="11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3" name="Google Shape;153;p21"/>
          <p:cNvSpPr txBox="1"/>
          <p:nvPr/>
        </p:nvSpPr>
        <p:spPr>
          <a:xfrm>
            <a:off x="2924794" y="2896891"/>
            <a:ext cx="26151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-GB" sz="1100">
                <a:solidFill>
                  <a:srgbClr val="10069F"/>
                </a:solidFill>
                <a:latin typeface="Nunito"/>
                <a:ea typeface="Nunito"/>
                <a:cs typeface="Nunito"/>
                <a:sym typeface="Nunito"/>
              </a:rPr>
              <a:t>UMAINS SAVING SOLUTIONS REQUEST FORM</a:t>
            </a:r>
            <a:endParaRPr i="0" sz="11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4" name="Google Shape;154;p21"/>
          <p:cNvSpPr txBox="1"/>
          <p:nvPr/>
        </p:nvSpPr>
        <p:spPr>
          <a:xfrm>
            <a:off x="6638938" y="2852625"/>
            <a:ext cx="20247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-GB" sz="1100">
                <a:solidFill>
                  <a:srgbClr val="10069F"/>
                </a:solidFill>
                <a:latin typeface="Nunito"/>
                <a:ea typeface="Nunito"/>
                <a:cs typeface="Nunito"/>
                <a:sym typeface="Nunito"/>
              </a:rPr>
              <a:t>ALL </a:t>
            </a:r>
            <a:r>
              <a:rPr b="1" lang="en-GB" sz="1100">
                <a:solidFill>
                  <a:srgbClr val="10069F"/>
                </a:solidFill>
                <a:latin typeface="Nunito"/>
                <a:ea typeface="Nunito"/>
                <a:cs typeface="Nunito"/>
                <a:sym typeface="Nunito"/>
              </a:rPr>
              <a:t>POSSIBILITIES OF LOCAL REUSE</a:t>
            </a:r>
            <a:endParaRPr i="0" sz="11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5" name="Google Shape;155;p21"/>
          <p:cNvSpPr txBox="1"/>
          <p:nvPr/>
        </p:nvSpPr>
        <p:spPr>
          <a:xfrm>
            <a:off x="4366697" y="4727400"/>
            <a:ext cx="20247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-GB" sz="1100">
                <a:solidFill>
                  <a:srgbClr val="10069F"/>
                </a:solidFill>
                <a:latin typeface="Nunito"/>
                <a:ea typeface="Nunito"/>
                <a:cs typeface="Nunito"/>
                <a:sym typeface="Nunito"/>
              </a:rPr>
              <a:t>INCLUSIVE LOGISTICS</a:t>
            </a:r>
            <a:endParaRPr i="0" sz="11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6" name="Google Shape;156;p21"/>
          <p:cNvSpPr txBox="1"/>
          <p:nvPr/>
        </p:nvSpPr>
        <p:spPr>
          <a:xfrm>
            <a:off x="1177125" y="4647806"/>
            <a:ext cx="20247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-GB" sz="1100">
                <a:solidFill>
                  <a:srgbClr val="10069F"/>
                </a:solidFill>
                <a:latin typeface="Nunito"/>
                <a:ea typeface="Nunito"/>
                <a:cs typeface="Nunito"/>
                <a:sym typeface="Nunito"/>
              </a:rPr>
              <a:t>DONATION, UPCYCLING, RECYCLING</a:t>
            </a:r>
            <a:endParaRPr i="0" sz="11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300" y="4014749"/>
            <a:ext cx="1591506" cy="4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2000" y="3429788"/>
            <a:ext cx="1900300" cy="42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2449" y="4014750"/>
            <a:ext cx="1028405" cy="750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4" name="Google Shape;164;p22"/>
          <p:cNvCxnSpPr/>
          <p:nvPr/>
        </p:nvCxnSpPr>
        <p:spPr>
          <a:xfrm>
            <a:off x="4318000" y="1422400"/>
            <a:ext cx="0" cy="34416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5" name="Google Shape;165;p22"/>
          <p:cNvCxnSpPr/>
          <p:nvPr/>
        </p:nvCxnSpPr>
        <p:spPr>
          <a:xfrm>
            <a:off x="1588050" y="3117500"/>
            <a:ext cx="56007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6" name="Google Shape;166;p22"/>
          <p:cNvSpPr txBox="1"/>
          <p:nvPr/>
        </p:nvSpPr>
        <p:spPr>
          <a:xfrm>
            <a:off x="7340600" y="2825450"/>
            <a:ext cx="1636500" cy="12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-GB">
                <a:solidFill>
                  <a:srgbClr val="16988E"/>
                </a:solidFill>
                <a:latin typeface="Catamaran"/>
                <a:ea typeface="Catamaran"/>
                <a:cs typeface="Catamaran"/>
                <a:sym typeface="Catamaran"/>
              </a:rPr>
              <a:t>Solutions all over the world </a:t>
            </a:r>
            <a:endParaRPr b="1" i="0" sz="1400" u="none" cap="none" strike="noStrike">
              <a:solidFill>
                <a:srgbClr val="16988E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167" name="Google Shape;167;p22"/>
          <p:cNvSpPr txBox="1"/>
          <p:nvPr/>
        </p:nvSpPr>
        <p:spPr>
          <a:xfrm>
            <a:off x="4432300" y="1307675"/>
            <a:ext cx="1900200" cy="5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-GB">
                <a:solidFill>
                  <a:srgbClr val="10069F"/>
                </a:solidFill>
                <a:latin typeface="Catamaran"/>
                <a:ea typeface="Catamaran"/>
                <a:cs typeface="Catamaran"/>
                <a:sym typeface="Catamaran"/>
              </a:rPr>
              <a:t>Collection logistics provided</a:t>
            </a:r>
            <a:endParaRPr b="1" i="0" sz="1400" u="none" cap="none" strike="noStrike">
              <a:solidFill>
                <a:srgbClr val="10069F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168" name="Google Shape;168;p22"/>
          <p:cNvSpPr txBox="1"/>
          <p:nvPr/>
        </p:nvSpPr>
        <p:spPr>
          <a:xfrm>
            <a:off x="4559200" y="4546600"/>
            <a:ext cx="1773300" cy="5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-GB">
                <a:solidFill>
                  <a:srgbClr val="10069F"/>
                </a:solidFill>
                <a:latin typeface="Catamaran"/>
                <a:ea typeface="Catamaran"/>
                <a:cs typeface="Catamaran"/>
                <a:sym typeface="Catamaran"/>
              </a:rPr>
              <a:t>Collection l</a:t>
            </a:r>
            <a:r>
              <a:rPr b="1" lang="en-GB">
                <a:solidFill>
                  <a:srgbClr val="10069F"/>
                </a:solidFill>
                <a:latin typeface="Catamaran"/>
                <a:ea typeface="Catamaran"/>
                <a:cs typeface="Catamaran"/>
                <a:sym typeface="Catamaran"/>
              </a:rPr>
              <a:t>ogistics not provided</a:t>
            </a:r>
            <a:endParaRPr b="1">
              <a:solidFill>
                <a:srgbClr val="10069F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>
              <a:solidFill>
                <a:srgbClr val="434343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169" name="Google Shape;169;p22"/>
          <p:cNvSpPr txBox="1"/>
          <p:nvPr/>
        </p:nvSpPr>
        <p:spPr>
          <a:xfrm>
            <a:off x="281100" y="2825450"/>
            <a:ext cx="1282800" cy="5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-GB">
                <a:solidFill>
                  <a:srgbClr val="16988E"/>
                </a:solidFill>
                <a:latin typeface="Catamaran"/>
                <a:ea typeface="Catamaran"/>
                <a:cs typeface="Catamaran"/>
                <a:sym typeface="Catamaran"/>
              </a:rPr>
              <a:t>Solutions in France</a:t>
            </a:r>
            <a:endParaRPr b="1" i="0" sz="1400" u="none" cap="none" strike="noStrike">
              <a:solidFill>
                <a:srgbClr val="16988E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descr="Résultat de recherche d'images pour &quot;dons solidaires logo&quot;&quot;" id="170" name="Google Shape;170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30850" y="4231850"/>
            <a:ext cx="64770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2"/>
          <p:cNvSpPr/>
          <p:nvPr/>
        </p:nvSpPr>
        <p:spPr>
          <a:xfrm>
            <a:off x="295061" y="355948"/>
            <a:ext cx="797700" cy="750600"/>
          </a:xfrm>
          <a:prstGeom prst="teardrop">
            <a:avLst>
              <a:gd fmla="val 100000" name="adj"/>
            </a:avLst>
          </a:prstGeom>
          <a:solidFill>
            <a:srgbClr val="10069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2"/>
          <p:cNvSpPr txBox="1"/>
          <p:nvPr>
            <p:ph idx="4294967295" type="ctrTitle"/>
          </p:nvPr>
        </p:nvSpPr>
        <p:spPr>
          <a:xfrm>
            <a:off x="1351725" y="216431"/>
            <a:ext cx="7480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2900">
                <a:solidFill>
                  <a:srgbClr val="10069F"/>
                </a:solidFill>
                <a:latin typeface="Nunito"/>
                <a:ea typeface="Nunito"/>
                <a:cs typeface="Nunito"/>
                <a:sym typeface="Nunito"/>
              </a:rPr>
              <a:t>CURRENT SOLUTIONS ARE NOT TACKLING THE RIGHT CHALLENGES</a:t>
            </a:r>
            <a:endParaRPr b="1" sz="2900">
              <a:solidFill>
                <a:srgbClr val="10069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3" name="Google Shape;173;p22"/>
          <p:cNvSpPr/>
          <p:nvPr/>
        </p:nvSpPr>
        <p:spPr>
          <a:xfrm>
            <a:off x="5410175" y="1605900"/>
            <a:ext cx="1282800" cy="8526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10069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4" name="Google Shape;174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596825" y="1819175"/>
            <a:ext cx="909500" cy="42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