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6" r:id="rId5"/>
    <p:sldId id="339" r:id="rId6"/>
    <p:sldId id="257" r:id="rId7"/>
    <p:sldId id="258" r:id="rId8"/>
    <p:sldId id="259" r:id="rId9"/>
    <p:sldId id="269" r:id="rId10"/>
    <p:sldId id="350" r:id="rId11"/>
    <p:sldId id="281" r:id="rId12"/>
    <p:sldId id="270" r:id="rId13"/>
    <p:sldId id="271" r:id="rId14"/>
    <p:sldId id="272" r:id="rId15"/>
    <p:sldId id="273" r:id="rId16"/>
    <p:sldId id="274" r:id="rId17"/>
    <p:sldId id="351" r:id="rId18"/>
    <p:sldId id="282" r:id="rId19"/>
    <p:sldId id="275" r:id="rId20"/>
    <p:sldId id="276" r:id="rId21"/>
    <p:sldId id="352" r:id="rId22"/>
    <p:sldId id="283" r:id="rId23"/>
    <p:sldId id="277" r:id="rId24"/>
    <p:sldId id="278" r:id="rId25"/>
    <p:sldId id="353" r:id="rId26"/>
    <p:sldId id="284" r:id="rId27"/>
    <p:sldId id="279" r:id="rId28"/>
    <p:sldId id="280" r:id="rId29"/>
    <p:sldId id="285" r:id="rId30"/>
    <p:sldId id="286" r:id="rId31"/>
    <p:sldId id="287" r:id="rId32"/>
    <p:sldId id="354" r:id="rId33"/>
    <p:sldId id="356"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127"/>
    <a:srgbClr val="2947A9"/>
    <a:srgbClr val="FFCCFF"/>
    <a:srgbClr val="54A996"/>
    <a:srgbClr val="E6E6E6"/>
    <a:srgbClr val="FAC227"/>
    <a:srgbClr val="FF8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120" y="13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D609E98-4AD0-E94A-3132-A4CF182D31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F788B72-3DCC-3AEF-7B8A-609E459117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ED9033-BABA-47E5-88A9-A9A78A78FD4D}" type="datetimeFigureOut">
              <a:rPr lang="fr-FR" smtClean="0"/>
              <a:t>03/07/2024</a:t>
            </a:fld>
            <a:endParaRPr lang="fr-FR"/>
          </a:p>
        </p:txBody>
      </p:sp>
      <p:sp>
        <p:nvSpPr>
          <p:cNvPr id="4" name="Espace réservé du pied de page 3">
            <a:extLst>
              <a:ext uri="{FF2B5EF4-FFF2-40B4-BE49-F238E27FC236}">
                <a16:creationId xmlns:a16="http://schemas.microsoft.com/office/drawing/2014/main" id="{9909B976-8F84-E7AB-57DE-C83D1B1E7F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1830CAF-7CEA-546E-F64A-B85B659B6C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F422AC-896D-4DF5-A53E-4BE025BD5FD2}" type="slidenum">
              <a:rPr lang="fr-FR" smtClean="0"/>
              <a:t>‹N°›</a:t>
            </a:fld>
            <a:endParaRPr lang="fr-FR"/>
          </a:p>
        </p:txBody>
      </p:sp>
    </p:spTree>
    <p:extLst>
      <p:ext uri="{BB962C8B-B14F-4D97-AF65-F5344CB8AC3E}">
        <p14:creationId xmlns:p14="http://schemas.microsoft.com/office/powerpoint/2010/main" val="4008422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5080C-CE8D-E441-A3F8-1E0A45925270}" type="datetimeFigureOut">
              <a:rPr lang="fr-FR" smtClean="0"/>
              <a:t>03/07/2024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E9047-9E89-484E-A448-5DDD09B1FA1E}" type="slidenum">
              <a:rPr lang="fr-FR" smtClean="0"/>
              <a:t>‹N°›</a:t>
            </a:fld>
            <a:endParaRPr lang="fr-FR"/>
          </a:p>
        </p:txBody>
      </p:sp>
    </p:spTree>
    <p:extLst>
      <p:ext uri="{BB962C8B-B14F-4D97-AF65-F5344CB8AC3E}">
        <p14:creationId xmlns:p14="http://schemas.microsoft.com/office/powerpoint/2010/main" val="417215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D7E9047-9E89-484E-A448-5DDD09B1FA1E}" type="slidenum">
              <a:rPr lang="fr-FR" smtClean="0"/>
              <a:t>1</a:t>
            </a:fld>
            <a:endParaRPr lang="fr-FR" dirty="0"/>
          </a:p>
        </p:txBody>
      </p:sp>
    </p:spTree>
    <p:extLst>
      <p:ext uri="{BB962C8B-B14F-4D97-AF65-F5344CB8AC3E}">
        <p14:creationId xmlns:p14="http://schemas.microsoft.com/office/powerpoint/2010/main" val="272147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Explicitation du CRM 130 diapo 10</a:t>
            </a:r>
          </a:p>
          <a:p>
            <a:r>
              <a:rPr lang="fr-FR" dirty="0"/>
              <a:t>Outil caisse = SAS_VA</a:t>
            </a:r>
          </a:p>
        </p:txBody>
      </p:sp>
      <p:sp>
        <p:nvSpPr>
          <p:cNvPr id="4" name="Espace réservé du numéro de diapositive 3"/>
          <p:cNvSpPr>
            <a:spLocks noGrp="1"/>
          </p:cNvSpPr>
          <p:nvPr>
            <p:ph type="sldNum" sz="quarter" idx="5"/>
          </p:nvPr>
        </p:nvSpPr>
        <p:spPr/>
        <p:txBody>
          <a:bodyPr/>
          <a:lstStyle/>
          <a:p>
            <a:fld id="{6D7E9047-9E89-484E-A448-5DDD09B1FA1E}" type="slidenum">
              <a:rPr lang="fr-FR" smtClean="0"/>
              <a:t>5</a:t>
            </a:fld>
            <a:endParaRPr lang="fr-FR"/>
          </a:p>
        </p:txBody>
      </p:sp>
    </p:spTree>
    <p:extLst>
      <p:ext uri="{BB962C8B-B14F-4D97-AF65-F5344CB8AC3E}">
        <p14:creationId xmlns:p14="http://schemas.microsoft.com/office/powerpoint/2010/main" val="334899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877BAD-68BA-F7C3-04F8-6E655015D262}"/>
              </a:ext>
            </a:extLst>
          </p:cNvPr>
          <p:cNvSpPr/>
          <p:nvPr userDrawn="1"/>
        </p:nvSpPr>
        <p:spPr>
          <a:xfrm>
            <a:off x="0" y="0"/>
            <a:ext cx="438412" cy="488515"/>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21CF235A-4486-A54B-754E-6F3127128917}"/>
              </a:ext>
            </a:extLst>
          </p:cNvPr>
          <p:cNvSpPr/>
          <p:nvPr userDrawn="1"/>
        </p:nvSpPr>
        <p:spPr>
          <a:xfrm>
            <a:off x="438411" y="0"/>
            <a:ext cx="848813" cy="488515"/>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71191E07-BA35-FCFE-34A3-C0210A1C42F8}"/>
              </a:ext>
            </a:extLst>
          </p:cNvPr>
          <p:cNvSpPr/>
          <p:nvPr userDrawn="1"/>
        </p:nvSpPr>
        <p:spPr>
          <a:xfrm rot="10800000">
            <a:off x="848812" y="488515"/>
            <a:ext cx="438412" cy="488515"/>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2D73C96-1785-FC7D-27AC-BFED38CB7EFC}"/>
              </a:ext>
            </a:extLst>
          </p:cNvPr>
          <p:cNvSpPr/>
          <p:nvPr userDrawn="1"/>
        </p:nvSpPr>
        <p:spPr>
          <a:xfrm rot="10800000">
            <a:off x="1" y="488515"/>
            <a:ext cx="848813" cy="488515"/>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E6A2AA2A-B0C5-CFA0-1C38-4F410E388697}"/>
              </a:ext>
            </a:extLst>
          </p:cNvPr>
          <p:cNvPicPr>
            <a:picLocks noChangeAspect="1"/>
          </p:cNvPicPr>
          <p:nvPr userDrawn="1"/>
        </p:nvPicPr>
        <p:blipFill>
          <a:blip r:embed="rId2"/>
          <a:stretch>
            <a:fillRect/>
          </a:stretch>
        </p:blipFill>
        <p:spPr>
          <a:xfrm>
            <a:off x="10485119" y="-322280"/>
            <a:ext cx="1618267" cy="1618267"/>
          </a:xfrm>
          <a:prstGeom prst="rect">
            <a:avLst/>
          </a:prstGeom>
        </p:spPr>
      </p:pic>
      <p:sp>
        <p:nvSpPr>
          <p:cNvPr id="13" name="Rectangle 12">
            <a:extLst>
              <a:ext uri="{FF2B5EF4-FFF2-40B4-BE49-F238E27FC236}">
                <a16:creationId xmlns:a16="http://schemas.microsoft.com/office/drawing/2014/main" id="{21B61435-44D2-9335-F8C3-EE3C016FFE31}"/>
              </a:ext>
            </a:extLst>
          </p:cNvPr>
          <p:cNvSpPr/>
          <p:nvPr userDrawn="1"/>
        </p:nvSpPr>
        <p:spPr>
          <a:xfrm>
            <a:off x="-1" y="6099465"/>
            <a:ext cx="5252831" cy="758536"/>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0FE990B5-4BC9-5A24-9FEC-12C27463F28D}"/>
              </a:ext>
            </a:extLst>
          </p:cNvPr>
          <p:cNvSpPr/>
          <p:nvPr userDrawn="1"/>
        </p:nvSpPr>
        <p:spPr>
          <a:xfrm>
            <a:off x="5252830" y="5334152"/>
            <a:ext cx="646044" cy="758536"/>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B4ED19B2-CDF4-7604-B477-4523DBABEA63}"/>
              </a:ext>
            </a:extLst>
          </p:cNvPr>
          <p:cNvSpPr/>
          <p:nvPr userDrawn="1"/>
        </p:nvSpPr>
        <p:spPr>
          <a:xfrm>
            <a:off x="5252830" y="6099465"/>
            <a:ext cx="1311966" cy="758536"/>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62DB7A17-BB5B-D487-E9E1-890672C081A3}"/>
              </a:ext>
            </a:extLst>
          </p:cNvPr>
          <p:cNvSpPr/>
          <p:nvPr userDrawn="1"/>
        </p:nvSpPr>
        <p:spPr>
          <a:xfrm>
            <a:off x="6564796" y="6099465"/>
            <a:ext cx="703107" cy="758536"/>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4FDA73A-9EA5-0BA0-CD54-B74338D1485A}"/>
              </a:ext>
            </a:extLst>
          </p:cNvPr>
          <p:cNvSpPr/>
          <p:nvPr userDrawn="1"/>
        </p:nvSpPr>
        <p:spPr>
          <a:xfrm>
            <a:off x="5898873" y="5334152"/>
            <a:ext cx="1369029" cy="758536"/>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D39FF0D4-FB36-2150-A99D-39C688117A50}"/>
              </a:ext>
            </a:extLst>
          </p:cNvPr>
          <p:cNvSpPr/>
          <p:nvPr userDrawn="1"/>
        </p:nvSpPr>
        <p:spPr>
          <a:xfrm>
            <a:off x="7267902" y="977030"/>
            <a:ext cx="4924098" cy="934719"/>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98696AF-CC9E-25DF-B352-6E073D683870}"/>
              </a:ext>
            </a:extLst>
          </p:cNvPr>
          <p:cNvSpPr/>
          <p:nvPr userDrawn="1"/>
        </p:nvSpPr>
        <p:spPr>
          <a:xfrm>
            <a:off x="7267902" y="1911750"/>
            <a:ext cx="4924098" cy="1644250"/>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BE60E896-B426-7A03-C714-92C1D8EF1841}"/>
              </a:ext>
            </a:extLst>
          </p:cNvPr>
          <p:cNvPicPr>
            <a:picLocks noChangeAspect="1"/>
          </p:cNvPicPr>
          <p:nvPr userDrawn="1"/>
        </p:nvPicPr>
        <p:blipFill>
          <a:blip r:embed="rId3"/>
          <a:stretch>
            <a:fillRect/>
          </a:stretch>
        </p:blipFill>
        <p:spPr>
          <a:xfrm>
            <a:off x="7267901" y="3557753"/>
            <a:ext cx="4924099" cy="1231025"/>
          </a:xfrm>
          <a:prstGeom prst="rect">
            <a:avLst/>
          </a:prstGeom>
        </p:spPr>
      </p:pic>
      <p:pic>
        <p:nvPicPr>
          <p:cNvPr id="4" name="Image 3">
            <a:extLst>
              <a:ext uri="{FF2B5EF4-FFF2-40B4-BE49-F238E27FC236}">
                <a16:creationId xmlns:a16="http://schemas.microsoft.com/office/drawing/2014/main" id="{FD4B19F4-680A-7E0F-B57B-3E4E02D8C457}"/>
              </a:ext>
            </a:extLst>
          </p:cNvPr>
          <p:cNvPicPr>
            <a:picLocks noChangeAspect="1"/>
          </p:cNvPicPr>
          <p:nvPr userDrawn="1"/>
        </p:nvPicPr>
        <p:blipFill>
          <a:blip r:embed="rId4"/>
          <a:stretch>
            <a:fillRect/>
          </a:stretch>
        </p:blipFill>
        <p:spPr>
          <a:xfrm>
            <a:off x="1363040" y="1"/>
            <a:ext cx="2789574" cy="878200"/>
          </a:xfrm>
          <a:prstGeom prst="rect">
            <a:avLst/>
          </a:prstGeom>
        </p:spPr>
      </p:pic>
      <p:pic>
        <p:nvPicPr>
          <p:cNvPr id="1026" name="Picture 2" descr="Business Person Raising Hand During Seminar. Hand Up In Conference Asking  To Answer A Question In Business Meeting Room And Seminar Class. Stock  Photo, Picture and Royalty Free Image. Image 208843193.">
            <a:extLst>
              <a:ext uri="{FF2B5EF4-FFF2-40B4-BE49-F238E27FC236}">
                <a16:creationId xmlns:a16="http://schemas.microsoft.com/office/drawing/2014/main" id="{53BCEF14-C234-4D0A-9600-4CC20DD9AED6}"/>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0343" r="50" b="-494"/>
          <a:stretch/>
        </p:blipFill>
        <p:spPr bwMode="auto">
          <a:xfrm>
            <a:off x="-1" y="983808"/>
            <a:ext cx="7262119" cy="436677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1A0BA81C-8C4A-4827-A481-0B0CD3ED178A}"/>
              </a:ext>
            </a:extLst>
          </p:cNvPr>
          <p:cNvPicPr>
            <a:picLocks noChangeAspect="1"/>
          </p:cNvPicPr>
          <p:nvPr userDrawn="1"/>
        </p:nvPicPr>
        <p:blipFill rotWithShape="1">
          <a:blip r:embed="rId6"/>
          <a:srcRect t="1511" b="12744"/>
          <a:stretch/>
        </p:blipFill>
        <p:spPr>
          <a:xfrm>
            <a:off x="7262118" y="4792534"/>
            <a:ext cx="4924800" cy="2065466"/>
          </a:xfrm>
          <a:prstGeom prst="rect">
            <a:avLst/>
          </a:prstGeom>
        </p:spPr>
      </p:pic>
      <p:sp>
        <p:nvSpPr>
          <p:cNvPr id="2" name="ZoneTexte 1">
            <a:extLst>
              <a:ext uri="{FF2B5EF4-FFF2-40B4-BE49-F238E27FC236}">
                <a16:creationId xmlns:a16="http://schemas.microsoft.com/office/drawing/2014/main" id="{65FD2479-679A-57C4-EC7E-4D0A4826704A}"/>
              </a:ext>
            </a:extLst>
          </p:cNvPr>
          <p:cNvSpPr txBox="1"/>
          <p:nvPr userDrawn="1"/>
        </p:nvSpPr>
        <p:spPr>
          <a:xfrm>
            <a:off x="7476565" y="1059668"/>
            <a:ext cx="4518211" cy="769441"/>
          </a:xfrm>
          <a:prstGeom prst="rect">
            <a:avLst/>
          </a:prstGeom>
          <a:noFill/>
        </p:spPr>
        <p:txBody>
          <a:bodyPr wrap="square" rtlCol="0">
            <a:spAutoFit/>
          </a:bodyPr>
          <a:lstStyle/>
          <a:p>
            <a:pPr algn="ctr"/>
            <a:r>
              <a:rPr lang="fr-FR" sz="4400" dirty="0">
                <a:solidFill>
                  <a:schemeClr val="bg1"/>
                </a:solidFill>
              </a:rPr>
              <a:t>RENCONTRE 2024</a:t>
            </a:r>
          </a:p>
        </p:txBody>
      </p:sp>
    </p:spTree>
    <p:extLst>
      <p:ext uri="{BB962C8B-B14F-4D97-AF65-F5344CB8AC3E}">
        <p14:creationId xmlns:p14="http://schemas.microsoft.com/office/powerpoint/2010/main" val="47886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 jaun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43A252-0E29-5F55-023F-A4C4F6499AA1}"/>
              </a:ext>
            </a:extLst>
          </p:cNvPr>
          <p:cNvSpPr/>
          <p:nvPr userDrawn="1"/>
        </p:nvSpPr>
        <p:spPr>
          <a:xfrm>
            <a:off x="927847" y="0"/>
            <a:ext cx="11264153" cy="820271"/>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7276D984-31A9-51E6-444F-11B00571D041}"/>
              </a:ext>
            </a:extLst>
          </p:cNvPr>
          <p:cNvPicPr>
            <a:picLocks noChangeAspect="1"/>
          </p:cNvPicPr>
          <p:nvPr userDrawn="1"/>
        </p:nvPicPr>
        <p:blipFill>
          <a:blip r:embed="rId2"/>
          <a:stretch>
            <a:fillRect/>
          </a:stretch>
        </p:blipFill>
        <p:spPr>
          <a:xfrm>
            <a:off x="-49305" y="-116544"/>
            <a:ext cx="1044387" cy="1044387"/>
          </a:xfrm>
          <a:prstGeom prst="rect">
            <a:avLst/>
          </a:prstGeom>
        </p:spPr>
      </p:pic>
    </p:spTree>
    <p:extLst>
      <p:ext uri="{BB962C8B-B14F-4D97-AF65-F5344CB8AC3E}">
        <p14:creationId xmlns:p14="http://schemas.microsoft.com/office/powerpoint/2010/main" val="358465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vide">
    <p:spTree>
      <p:nvGrpSpPr>
        <p:cNvPr id="1" name=""/>
        <p:cNvGrpSpPr/>
        <p:nvPr/>
      </p:nvGrpSpPr>
      <p:grpSpPr>
        <a:xfrm>
          <a:off x="0" y="0"/>
          <a:ext cx="0" cy="0"/>
          <a:chOff x="0" y="0"/>
          <a:chExt cx="0" cy="0"/>
        </a:xfrm>
      </p:grpSpPr>
      <p:sp>
        <p:nvSpPr>
          <p:cNvPr id="4" name="Espace réservé de la date 2">
            <a:extLst>
              <a:ext uri="{FF2B5EF4-FFF2-40B4-BE49-F238E27FC236}">
                <a16:creationId xmlns:a16="http://schemas.microsoft.com/office/drawing/2014/main" id="{E1615D94-9057-D600-672A-78296B12C2FD}"/>
              </a:ext>
            </a:extLst>
          </p:cNvPr>
          <p:cNvSpPr>
            <a:spLocks noGrp="1"/>
          </p:cNvSpPr>
          <p:nvPr>
            <p:ph type="dt" sz="half" idx="10"/>
          </p:nvPr>
        </p:nvSpPr>
        <p:spPr>
          <a:xfrm>
            <a:off x="381000" y="276093"/>
            <a:ext cx="2743200" cy="208720"/>
          </a:xfrm>
          <a:prstGeom prst="rect">
            <a:avLst/>
          </a:prstGeom>
        </p:spPr>
        <p:txBody>
          <a:bodyPr anchor="t"/>
          <a:lstStyle>
            <a:lvl1pPr>
              <a:defRPr>
                <a:solidFill>
                  <a:schemeClr val="tx1"/>
                </a:solidFill>
              </a:defRPr>
            </a:lvl1pPr>
          </a:lstStyle>
          <a:p>
            <a:endParaRPr lang="fr-FR"/>
          </a:p>
        </p:txBody>
      </p:sp>
      <p:sp>
        <p:nvSpPr>
          <p:cNvPr id="6" name="Espace réservé du numéro de diapositive 4">
            <a:extLst>
              <a:ext uri="{FF2B5EF4-FFF2-40B4-BE49-F238E27FC236}">
                <a16:creationId xmlns:a16="http://schemas.microsoft.com/office/drawing/2014/main" id="{09E91C4A-964A-97D2-FBF6-C33F484E2296}"/>
              </a:ext>
            </a:extLst>
          </p:cNvPr>
          <p:cNvSpPr>
            <a:spLocks noGrp="1"/>
          </p:cNvSpPr>
          <p:nvPr>
            <p:ph type="sldNum" sz="quarter" idx="12"/>
          </p:nvPr>
        </p:nvSpPr>
        <p:spPr>
          <a:xfrm>
            <a:off x="9087677" y="276093"/>
            <a:ext cx="2743200" cy="208720"/>
          </a:xfrm>
        </p:spPr>
        <p:txBody>
          <a:bodyPr anchor="t"/>
          <a:lstStyle>
            <a:lvl1pPr>
              <a:defRPr>
                <a:solidFill>
                  <a:schemeClr val="tx1"/>
                </a:solidFill>
              </a:defRPr>
            </a:lvl1pPr>
          </a:lstStyle>
          <a:p>
            <a:fld id="{78926D33-806E-1342-969B-F27E4DC14153}" type="slidenum">
              <a:rPr lang="fr-FR" smtClean="0"/>
              <a:pPr/>
              <a:t>‹N°›</a:t>
            </a:fld>
            <a:endParaRPr lang="fr-FR" dirty="0"/>
          </a:p>
        </p:txBody>
      </p:sp>
    </p:spTree>
    <p:extLst>
      <p:ext uri="{BB962C8B-B14F-4D97-AF65-F5344CB8AC3E}">
        <p14:creationId xmlns:p14="http://schemas.microsoft.com/office/powerpoint/2010/main" val="86026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E307F9-0F0D-49BC-4E67-DBE73701079A}"/>
              </a:ext>
            </a:extLst>
          </p:cNvPr>
          <p:cNvSpPr/>
          <p:nvPr userDrawn="1"/>
        </p:nvSpPr>
        <p:spPr>
          <a:xfrm>
            <a:off x="927847" y="0"/>
            <a:ext cx="11264153" cy="820271"/>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DB879014-5AE9-17E9-CE6F-26FF516D13F4}"/>
              </a:ext>
            </a:extLst>
          </p:cNvPr>
          <p:cNvPicPr>
            <a:picLocks noChangeAspect="1"/>
          </p:cNvPicPr>
          <p:nvPr userDrawn="1"/>
        </p:nvPicPr>
        <p:blipFill>
          <a:blip r:embed="rId2"/>
          <a:stretch>
            <a:fillRect/>
          </a:stretch>
        </p:blipFill>
        <p:spPr>
          <a:xfrm>
            <a:off x="-49305" y="-116544"/>
            <a:ext cx="1044387" cy="1044387"/>
          </a:xfrm>
          <a:prstGeom prst="rect">
            <a:avLst/>
          </a:prstGeom>
        </p:spPr>
      </p:pic>
      <p:sp>
        <p:nvSpPr>
          <p:cNvPr id="10" name="ZoneTexte 9">
            <a:extLst>
              <a:ext uri="{FF2B5EF4-FFF2-40B4-BE49-F238E27FC236}">
                <a16:creationId xmlns:a16="http://schemas.microsoft.com/office/drawing/2014/main" id="{FF927F8D-9DAD-3281-59F2-2069660DBC9B}"/>
              </a:ext>
            </a:extLst>
          </p:cNvPr>
          <p:cNvSpPr txBox="1"/>
          <p:nvPr userDrawn="1"/>
        </p:nvSpPr>
        <p:spPr>
          <a:xfrm>
            <a:off x="1127852" y="129345"/>
            <a:ext cx="3208948" cy="584775"/>
          </a:xfrm>
          <a:prstGeom prst="rect">
            <a:avLst/>
          </a:prstGeom>
          <a:noFill/>
        </p:spPr>
        <p:txBody>
          <a:bodyPr wrap="square" rtlCol="0">
            <a:spAutoFit/>
          </a:bodyPr>
          <a:lstStyle/>
          <a:p>
            <a:r>
              <a:rPr lang="fr-FR" sz="3200" b="1" dirty="0">
                <a:solidFill>
                  <a:schemeClr val="bg1"/>
                </a:solidFill>
                <a:latin typeface="Arial" panose="020B0604020202020204" pitchFamily="34" charset="0"/>
                <a:cs typeface="Arial" panose="020B0604020202020204" pitchFamily="34" charset="0"/>
              </a:rPr>
              <a:t>SOMMAIRE</a:t>
            </a:r>
          </a:p>
        </p:txBody>
      </p:sp>
    </p:spTree>
    <p:extLst>
      <p:ext uri="{BB962C8B-B14F-4D97-AF65-F5344CB8AC3E}">
        <p14:creationId xmlns:p14="http://schemas.microsoft.com/office/powerpoint/2010/main" val="206828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titre - v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41ADD7-BAAA-9ED9-1D93-B05A3AF8D65F}"/>
              </a:ext>
            </a:extLst>
          </p:cNvPr>
          <p:cNvSpPr/>
          <p:nvPr userDrawn="1"/>
        </p:nvSpPr>
        <p:spPr>
          <a:xfrm>
            <a:off x="1" y="825347"/>
            <a:ext cx="12192000" cy="5545331"/>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500" b="1">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86A8A33E-93A2-538D-5061-A75CCBBAFF29}"/>
              </a:ext>
            </a:extLst>
          </p:cNvPr>
          <p:cNvPicPr>
            <a:picLocks noChangeAspect="1"/>
          </p:cNvPicPr>
          <p:nvPr userDrawn="1"/>
        </p:nvPicPr>
        <p:blipFill>
          <a:blip r:embed="rId2"/>
          <a:stretch>
            <a:fillRect/>
          </a:stretch>
        </p:blipFill>
        <p:spPr>
          <a:xfrm>
            <a:off x="-49305" y="-116544"/>
            <a:ext cx="1044387" cy="1044387"/>
          </a:xfrm>
          <a:prstGeom prst="rect">
            <a:avLst/>
          </a:prstGeom>
        </p:spPr>
      </p:pic>
    </p:spTree>
    <p:extLst>
      <p:ext uri="{BB962C8B-B14F-4D97-AF65-F5344CB8AC3E}">
        <p14:creationId xmlns:p14="http://schemas.microsoft.com/office/powerpoint/2010/main" val="71469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titre - ros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6A8A33E-93A2-538D-5061-A75CCBBAFF29}"/>
              </a:ext>
            </a:extLst>
          </p:cNvPr>
          <p:cNvPicPr>
            <a:picLocks noChangeAspect="1"/>
          </p:cNvPicPr>
          <p:nvPr userDrawn="1"/>
        </p:nvPicPr>
        <p:blipFill>
          <a:blip r:embed="rId2"/>
          <a:stretch>
            <a:fillRect/>
          </a:stretch>
        </p:blipFill>
        <p:spPr>
          <a:xfrm>
            <a:off x="-49305" y="-116544"/>
            <a:ext cx="1044387" cy="1044387"/>
          </a:xfrm>
          <a:prstGeom prst="rect">
            <a:avLst/>
          </a:prstGeom>
        </p:spPr>
      </p:pic>
      <p:sp>
        <p:nvSpPr>
          <p:cNvPr id="8" name="Rectangle 7">
            <a:extLst>
              <a:ext uri="{FF2B5EF4-FFF2-40B4-BE49-F238E27FC236}">
                <a16:creationId xmlns:a16="http://schemas.microsoft.com/office/drawing/2014/main" id="{0741ADD7-BAAA-9ED9-1D93-B05A3AF8D65F}"/>
              </a:ext>
            </a:extLst>
          </p:cNvPr>
          <p:cNvSpPr/>
          <p:nvPr userDrawn="1"/>
        </p:nvSpPr>
        <p:spPr>
          <a:xfrm>
            <a:off x="0" y="822922"/>
            <a:ext cx="12192000" cy="5545331"/>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95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titre - bleu">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6A8A33E-93A2-538D-5061-A75CCBBAFF29}"/>
              </a:ext>
            </a:extLst>
          </p:cNvPr>
          <p:cNvPicPr>
            <a:picLocks noChangeAspect="1"/>
          </p:cNvPicPr>
          <p:nvPr userDrawn="1"/>
        </p:nvPicPr>
        <p:blipFill>
          <a:blip r:embed="rId2"/>
          <a:stretch>
            <a:fillRect/>
          </a:stretch>
        </p:blipFill>
        <p:spPr>
          <a:xfrm>
            <a:off x="-49305" y="-116544"/>
            <a:ext cx="1044387" cy="1044387"/>
          </a:xfrm>
          <a:prstGeom prst="rect">
            <a:avLst/>
          </a:prstGeom>
        </p:spPr>
      </p:pic>
      <p:sp>
        <p:nvSpPr>
          <p:cNvPr id="8" name="Rectangle 7">
            <a:extLst>
              <a:ext uri="{FF2B5EF4-FFF2-40B4-BE49-F238E27FC236}">
                <a16:creationId xmlns:a16="http://schemas.microsoft.com/office/drawing/2014/main" id="{0741ADD7-BAAA-9ED9-1D93-B05A3AF8D65F}"/>
              </a:ext>
            </a:extLst>
          </p:cNvPr>
          <p:cNvSpPr/>
          <p:nvPr userDrawn="1"/>
        </p:nvSpPr>
        <p:spPr>
          <a:xfrm>
            <a:off x="1" y="830339"/>
            <a:ext cx="12192000" cy="5545331"/>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68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titre - jaune">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86A8A33E-93A2-538D-5061-A75CCBBAFF29}"/>
              </a:ext>
            </a:extLst>
          </p:cNvPr>
          <p:cNvPicPr>
            <a:picLocks noChangeAspect="1"/>
          </p:cNvPicPr>
          <p:nvPr userDrawn="1"/>
        </p:nvPicPr>
        <p:blipFill>
          <a:blip r:embed="rId2"/>
          <a:stretch>
            <a:fillRect/>
          </a:stretch>
        </p:blipFill>
        <p:spPr>
          <a:xfrm>
            <a:off x="-49305" y="-116544"/>
            <a:ext cx="1044387" cy="1044387"/>
          </a:xfrm>
          <a:prstGeom prst="rect">
            <a:avLst/>
          </a:prstGeom>
        </p:spPr>
      </p:pic>
      <p:sp>
        <p:nvSpPr>
          <p:cNvPr id="8" name="Rectangle 7">
            <a:extLst>
              <a:ext uri="{FF2B5EF4-FFF2-40B4-BE49-F238E27FC236}">
                <a16:creationId xmlns:a16="http://schemas.microsoft.com/office/drawing/2014/main" id="{0741ADD7-BAAA-9ED9-1D93-B05A3AF8D65F}"/>
              </a:ext>
            </a:extLst>
          </p:cNvPr>
          <p:cNvSpPr/>
          <p:nvPr userDrawn="1"/>
        </p:nvSpPr>
        <p:spPr>
          <a:xfrm>
            <a:off x="1" y="827574"/>
            <a:ext cx="12192000" cy="5545331"/>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63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 ver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43A252-0E29-5F55-023F-A4C4F6499AA1}"/>
              </a:ext>
            </a:extLst>
          </p:cNvPr>
          <p:cNvSpPr/>
          <p:nvPr userDrawn="1"/>
        </p:nvSpPr>
        <p:spPr>
          <a:xfrm>
            <a:off x="927847" y="0"/>
            <a:ext cx="11264153" cy="820271"/>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7276D984-31A9-51E6-444F-11B00571D041}"/>
              </a:ext>
            </a:extLst>
          </p:cNvPr>
          <p:cNvPicPr>
            <a:picLocks noChangeAspect="1"/>
          </p:cNvPicPr>
          <p:nvPr userDrawn="1"/>
        </p:nvPicPr>
        <p:blipFill>
          <a:blip r:embed="rId2"/>
          <a:stretch>
            <a:fillRect/>
          </a:stretch>
        </p:blipFill>
        <p:spPr>
          <a:xfrm>
            <a:off x="-49305" y="-116544"/>
            <a:ext cx="1044387" cy="1044387"/>
          </a:xfrm>
          <a:prstGeom prst="rect">
            <a:avLst/>
          </a:prstGeom>
        </p:spPr>
      </p:pic>
    </p:spTree>
    <p:extLst>
      <p:ext uri="{BB962C8B-B14F-4D97-AF65-F5344CB8AC3E}">
        <p14:creationId xmlns:p14="http://schemas.microsoft.com/office/powerpoint/2010/main" val="118552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 ros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43A252-0E29-5F55-023F-A4C4F6499AA1}"/>
              </a:ext>
            </a:extLst>
          </p:cNvPr>
          <p:cNvSpPr/>
          <p:nvPr userDrawn="1"/>
        </p:nvSpPr>
        <p:spPr>
          <a:xfrm>
            <a:off x="927847" y="0"/>
            <a:ext cx="11264153" cy="820271"/>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7276D984-31A9-51E6-444F-11B00571D041}"/>
              </a:ext>
            </a:extLst>
          </p:cNvPr>
          <p:cNvPicPr>
            <a:picLocks noChangeAspect="1"/>
          </p:cNvPicPr>
          <p:nvPr userDrawn="1"/>
        </p:nvPicPr>
        <p:blipFill>
          <a:blip r:embed="rId2"/>
          <a:stretch>
            <a:fillRect/>
          </a:stretch>
        </p:blipFill>
        <p:spPr>
          <a:xfrm>
            <a:off x="-49305" y="-116544"/>
            <a:ext cx="1044387" cy="1044387"/>
          </a:xfrm>
          <a:prstGeom prst="rect">
            <a:avLst/>
          </a:prstGeom>
        </p:spPr>
      </p:pic>
    </p:spTree>
    <p:extLst>
      <p:ext uri="{BB962C8B-B14F-4D97-AF65-F5344CB8AC3E}">
        <p14:creationId xmlns:p14="http://schemas.microsoft.com/office/powerpoint/2010/main" val="68851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 ble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43A252-0E29-5F55-023F-A4C4F6499AA1}"/>
              </a:ext>
            </a:extLst>
          </p:cNvPr>
          <p:cNvSpPr/>
          <p:nvPr userDrawn="1"/>
        </p:nvSpPr>
        <p:spPr>
          <a:xfrm>
            <a:off x="927847" y="0"/>
            <a:ext cx="11264153" cy="820271"/>
          </a:xfrm>
          <a:prstGeom prst="rect">
            <a:avLst/>
          </a:prstGeom>
          <a:solidFill>
            <a:srgbClr val="2947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7276D984-31A9-51E6-444F-11B00571D041}"/>
              </a:ext>
            </a:extLst>
          </p:cNvPr>
          <p:cNvPicPr>
            <a:picLocks noChangeAspect="1"/>
          </p:cNvPicPr>
          <p:nvPr userDrawn="1"/>
        </p:nvPicPr>
        <p:blipFill>
          <a:blip r:embed="rId2"/>
          <a:stretch>
            <a:fillRect/>
          </a:stretch>
        </p:blipFill>
        <p:spPr>
          <a:xfrm>
            <a:off x="-49305" y="-116544"/>
            <a:ext cx="1044387" cy="1044387"/>
          </a:xfrm>
          <a:prstGeom prst="rect">
            <a:avLst/>
          </a:prstGeom>
        </p:spPr>
      </p:pic>
    </p:spTree>
    <p:extLst>
      <p:ext uri="{BB962C8B-B14F-4D97-AF65-F5344CB8AC3E}">
        <p14:creationId xmlns:p14="http://schemas.microsoft.com/office/powerpoint/2010/main" val="340821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1365ED3-5674-85C4-255C-FBD6736DA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FBDFC33-B1DD-48EF-4A02-228A90FDA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3B3339A-4382-3316-EEF9-65BA3DA1AD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4633C235-0377-C896-B9C2-CEC8817A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FBA60F-ED34-66DA-2D87-D4F9D2B700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2E602-9EA3-BB4C-BF65-011367E8BEFD}" type="slidenum">
              <a:rPr lang="fr-FR" smtClean="0"/>
              <a:t>‹N°›</a:t>
            </a:fld>
            <a:endParaRPr lang="fr-FR" dirty="0"/>
          </a:p>
        </p:txBody>
      </p:sp>
    </p:spTree>
    <p:extLst>
      <p:ext uri="{BB962C8B-B14F-4D97-AF65-F5344CB8AC3E}">
        <p14:creationId xmlns:p14="http://schemas.microsoft.com/office/powerpoint/2010/main" val="3603160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1" r:id="rId5"/>
    <p:sldLayoutId id="2147483662" r:id="rId6"/>
    <p:sldLayoutId id="2147483664" r:id="rId7"/>
    <p:sldLayoutId id="2147483665" r:id="rId8"/>
    <p:sldLayoutId id="2147483666" r:id="rId9"/>
    <p:sldLayoutId id="2147483663" r:id="rId10"/>
    <p:sldLayoutId id="21474836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hyperlink" Target="https://www.msa.fr/lfp/web/msa/editeurs/documentation-technique-ds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hyperlink" Target="https://svgsilh.com/fr/image/23694.html" TargetMode="External"/><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ZoneTexte 36">
            <a:extLst>
              <a:ext uri="{FF2B5EF4-FFF2-40B4-BE49-F238E27FC236}">
                <a16:creationId xmlns:a16="http://schemas.microsoft.com/office/drawing/2014/main" id="{B32DBDD7-D187-74AC-BA15-D7849088E588}"/>
              </a:ext>
            </a:extLst>
          </p:cNvPr>
          <p:cNvSpPr txBox="1"/>
          <p:nvPr/>
        </p:nvSpPr>
        <p:spPr>
          <a:xfrm>
            <a:off x="107576" y="6276980"/>
            <a:ext cx="5145741" cy="400110"/>
          </a:xfrm>
          <a:prstGeom prst="rect">
            <a:avLst/>
          </a:prstGeom>
          <a:noFill/>
        </p:spPr>
        <p:txBody>
          <a:bodyPr wrap="square" rtlCol="0">
            <a:spAutoFit/>
          </a:bodyPr>
          <a:lstStyle/>
          <a:p>
            <a:pPr algn="ctr"/>
            <a:r>
              <a:rPr lang="fr-FR" sz="2000" b="1" dirty="0">
                <a:solidFill>
                  <a:srgbClr val="2947A9"/>
                </a:solidFill>
                <a:latin typeface="Futura" panose="020B0602020204020303" pitchFamily="34" charset="-79"/>
                <a:cs typeface="Futura" panose="020B0602020204020303" pitchFamily="34" charset="-79"/>
              </a:rPr>
              <a:t>03/07/2024</a:t>
            </a:r>
          </a:p>
        </p:txBody>
      </p:sp>
      <p:sp>
        <p:nvSpPr>
          <p:cNvPr id="3" name="ZoneTexte 2">
            <a:extLst>
              <a:ext uri="{FF2B5EF4-FFF2-40B4-BE49-F238E27FC236}">
                <a16:creationId xmlns:a16="http://schemas.microsoft.com/office/drawing/2014/main" id="{C70A5A98-0B8A-2FBC-9648-B8496C6F305C}"/>
              </a:ext>
            </a:extLst>
          </p:cNvPr>
          <p:cNvSpPr txBox="1"/>
          <p:nvPr/>
        </p:nvSpPr>
        <p:spPr>
          <a:xfrm>
            <a:off x="7740315" y="1982450"/>
            <a:ext cx="3810000" cy="1077218"/>
          </a:xfrm>
          <a:prstGeom prst="rect">
            <a:avLst/>
          </a:prstGeom>
          <a:noFill/>
        </p:spPr>
        <p:txBody>
          <a:bodyPr wrap="square" rtlCol="0">
            <a:spAutoFit/>
          </a:bodyPr>
          <a:lstStyle/>
          <a:p>
            <a:pPr algn="ctr"/>
            <a:r>
              <a:rPr lang="fr-FR" sz="3200" b="1" dirty="0">
                <a:solidFill>
                  <a:schemeClr val="bg1"/>
                </a:solidFill>
                <a:latin typeface="Arial Black" panose="020B0A04020102020204" pitchFamily="34" charset="0"/>
                <a:cs typeface="Arial" panose="020B0604020202020204" pitchFamily="34" charset="0"/>
              </a:rPr>
              <a:t>DSN ET Fiabilisation</a:t>
            </a:r>
          </a:p>
        </p:txBody>
      </p:sp>
      <p:sp>
        <p:nvSpPr>
          <p:cNvPr id="4" name="ZoneTexte 3">
            <a:extLst>
              <a:ext uri="{FF2B5EF4-FFF2-40B4-BE49-F238E27FC236}">
                <a16:creationId xmlns:a16="http://schemas.microsoft.com/office/drawing/2014/main" id="{F668D1A6-12C1-C08B-2418-FF141971E9F2}"/>
              </a:ext>
            </a:extLst>
          </p:cNvPr>
          <p:cNvSpPr txBox="1"/>
          <p:nvPr/>
        </p:nvSpPr>
        <p:spPr>
          <a:xfrm>
            <a:off x="107575" y="5482789"/>
            <a:ext cx="5145741" cy="400110"/>
          </a:xfrm>
          <a:prstGeom prst="rect">
            <a:avLst/>
          </a:prstGeom>
          <a:noFill/>
        </p:spPr>
        <p:txBody>
          <a:bodyPr wrap="square" rtlCol="0">
            <a:spAutoFit/>
          </a:bodyPr>
          <a:lstStyle/>
          <a:p>
            <a:pPr algn="ctr"/>
            <a:r>
              <a:rPr lang="fr-FR" sz="2000" b="1" dirty="0">
                <a:solidFill>
                  <a:srgbClr val="2947A9"/>
                </a:solidFill>
                <a:latin typeface="Futura" panose="020B0602020204020303" pitchFamily="34" charset="-79"/>
                <a:cs typeface="Futura" panose="020B0602020204020303" pitchFamily="34" charset="-79"/>
              </a:rPr>
              <a:t>MSA Bourgogne et MSA Franche-Comté</a:t>
            </a:r>
          </a:p>
        </p:txBody>
      </p:sp>
    </p:spTree>
    <p:extLst>
      <p:ext uri="{BB962C8B-B14F-4D97-AF65-F5344CB8AC3E}">
        <p14:creationId xmlns:p14="http://schemas.microsoft.com/office/powerpoint/2010/main" val="246853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B2BA83D0-5989-4A3C-9CE1-E75D4F64CE8D}"/>
              </a:ext>
            </a:extLst>
          </p:cNvPr>
          <p:cNvPicPr>
            <a:picLocks noChangeAspect="1"/>
          </p:cNvPicPr>
          <p:nvPr/>
        </p:nvPicPr>
        <p:blipFill>
          <a:blip r:embed="rId2"/>
          <a:stretch>
            <a:fillRect/>
          </a:stretch>
        </p:blipFill>
        <p:spPr>
          <a:xfrm>
            <a:off x="2151650" y="1631648"/>
            <a:ext cx="7225047" cy="4947974"/>
          </a:xfrm>
          <a:prstGeom prst="rect">
            <a:avLst/>
          </a:prstGeom>
        </p:spPr>
      </p:pic>
      <p:sp>
        <p:nvSpPr>
          <p:cNvPr id="3" name="ZoneTexte 2">
            <a:extLst>
              <a:ext uri="{FF2B5EF4-FFF2-40B4-BE49-F238E27FC236}">
                <a16:creationId xmlns:a16="http://schemas.microsoft.com/office/drawing/2014/main" id="{BDC29C7B-C323-40E6-BA11-43556167D38C}"/>
              </a:ext>
            </a:extLst>
          </p:cNvPr>
          <p:cNvSpPr txBox="1"/>
          <p:nvPr/>
        </p:nvSpPr>
        <p:spPr>
          <a:xfrm>
            <a:off x="8769926" y="932779"/>
            <a:ext cx="3041073" cy="923330"/>
          </a:xfrm>
          <a:prstGeom prst="rect">
            <a:avLst/>
          </a:prstGeom>
          <a:noFill/>
        </p:spPr>
        <p:txBody>
          <a:bodyPr wrap="square" rtlCol="0">
            <a:spAutoFit/>
          </a:bodyPr>
          <a:lstStyle/>
          <a:p>
            <a:r>
              <a:rPr lang="fr-FR" dirty="0">
                <a:solidFill>
                  <a:srgbClr val="0070C0"/>
                </a:solidFill>
              </a:rPr>
              <a:t>Historique de douze mois disponible (trois pour les tiers-déclarants)</a:t>
            </a:r>
          </a:p>
        </p:txBody>
      </p:sp>
      <p:sp>
        <p:nvSpPr>
          <p:cNvPr id="4" name="Ellipse 3">
            <a:extLst>
              <a:ext uri="{FF2B5EF4-FFF2-40B4-BE49-F238E27FC236}">
                <a16:creationId xmlns:a16="http://schemas.microsoft.com/office/drawing/2014/main" id="{6F71EBAE-3745-4240-8CAC-0E532BA596EC}"/>
              </a:ext>
            </a:extLst>
          </p:cNvPr>
          <p:cNvSpPr/>
          <p:nvPr/>
        </p:nvSpPr>
        <p:spPr>
          <a:xfrm>
            <a:off x="286327" y="2262909"/>
            <a:ext cx="1597891" cy="960582"/>
          </a:xfrm>
          <a:prstGeom prst="ellipse">
            <a:avLst/>
          </a:prstGeom>
          <a:solidFill>
            <a:schemeClr val="accent4"/>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rgbClr val="002060"/>
                </a:solidFill>
              </a:rPr>
              <a:t>Accès données DSN</a:t>
            </a:r>
          </a:p>
        </p:txBody>
      </p:sp>
      <p:sp>
        <p:nvSpPr>
          <p:cNvPr id="5" name="Ellipse 4">
            <a:extLst>
              <a:ext uri="{FF2B5EF4-FFF2-40B4-BE49-F238E27FC236}">
                <a16:creationId xmlns:a16="http://schemas.microsoft.com/office/drawing/2014/main" id="{72B907D0-0F07-4E7E-AC46-28ED84F97FB6}"/>
              </a:ext>
            </a:extLst>
          </p:cNvPr>
          <p:cNvSpPr/>
          <p:nvPr/>
        </p:nvSpPr>
        <p:spPr>
          <a:xfrm>
            <a:off x="6972550" y="4184072"/>
            <a:ext cx="2115127" cy="979055"/>
          </a:xfrm>
          <a:prstGeom prst="ellipse">
            <a:avLst/>
          </a:prstGeom>
          <a:solidFill>
            <a:schemeClr val="accent4"/>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a:solidFill>
                  <a:srgbClr val="002060"/>
                </a:solidFill>
              </a:rPr>
              <a:t>Accès anomalies</a:t>
            </a:r>
          </a:p>
        </p:txBody>
      </p:sp>
      <p:cxnSp>
        <p:nvCxnSpPr>
          <p:cNvPr id="6" name="Connecteur droit avec flèche 5">
            <a:extLst>
              <a:ext uri="{FF2B5EF4-FFF2-40B4-BE49-F238E27FC236}">
                <a16:creationId xmlns:a16="http://schemas.microsoft.com/office/drawing/2014/main" id="{819BBE57-8FE3-4121-84B6-C01F4F9368B8}"/>
              </a:ext>
            </a:extLst>
          </p:cNvPr>
          <p:cNvCxnSpPr/>
          <p:nvPr/>
        </p:nvCxnSpPr>
        <p:spPr>
          <a:xfrm>
            <a:off x="1884218" y="2946400"/>
            <a:ext cx="600364" cy="37869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eur droit avec flèche 6">
            <a:extLst>
              <a:ext uri="{FF2B5EF4-FFF2-40B4-BE49-F238E27FC236}">
                <a16:creationId xmlns:a16="http://schemas.microsoft.com/office/drawing/2014/main" id="{07A0B778-8FF5-4A3A-A257-F5EE80E1ED0E}"/>
              </a:ext>
            </a:extLst>
          </p:cNvPr>
          <p:cNvCxnSpPr/>
          <p:nvPr/>
        </p:nvCxnSpPr>
        <p:spPr>
          <a:xfrm flipH="1" flipV="1">
            <a:off x="5764173" y="4294909"/>
            <a:ext cx="1208377" cy="17715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8" name="Titre 1">
            <a:extLst>
              <a:ext uri="{FF2B5EF4-FFF2-40B4-BE49-F238E27FC236}">
                <a16:creationId xmlns:a16="http://schemas.microsoft.com/office/drawing/2014/main" id="{2FC45068-2703-4223-9F31-4A27D316CC18}"/>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2 – Le signalement des anomalies</a:t>
            </a:r>
          </a:p>
          <a:p>
            <a:r>
              <a:rPr lang="fr-FR" sz="2400" dirty="0">
                <a:solidFill>
                  <a:srgbClr val="FBC127"/>
                </a:solidFill>
                <a:latin typeface="Bahnschrift" panose="020B0502040204020203" pitchFamily="34" charset="0"/>
              </a:rPr>
              <a:t>Espace privé MSA</a:t>
            </a:r>
            <a:endParaRPr lang="fr-FR" sz="2400" dirty="0">
              <a:solidFill>
                <a:srgbClr val="FBC127"/>
              </a:solidFill>
            </a:endParaRPr>
          </a:p>
        </p:txBody>
      </p:sp>
      <p:sp>
        <p:nvSpPr>
          <p:cNvPr id="9" name="Espace réservé du numéro de diapositive 3">
            <a:extLst>
              <a:ext uri="{FF2B5EF4-FFF2-40B4-BE49-F238E27FC236}">
                <a16:creationId xmlns:a16="http://schemas.microsoft.com/office/drawing/2014/main" id="{262CB253-9D18-48D5-B392-59AC53CFF6A7}"/>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10</a:t>
            </a:fld>
            <a:endParaRPr lang="fr-FR" dirty="0"/>
          </a:p>
        </p:txBody>
      </p:sp>
    </p:spTree>
    <p:extLst>
      <p:ext uri="{BB962C8B-B14F-4D97-AF65-F5344CB8AC3E}">
        <p14:creationId xmlns:p14="http://schemas.microsoft.com/office/powerpoint/2010/main" val="269423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CC8B7B3-B167-47D7-AA3A-8FB40701E9C4}"/>
              </a:ext>
            </a:extLst>
          </p:cNvPr>
          <p:cNvPicPr>
            <a:picLocks noChangeAspect="1"/>
          </p:cNvPicPr>
          <p:nvPr/>
        </p:nvPicPr>
        <p:blipFill rotWithShape="1">
          <a:blip r:embed="rId2"/>
          <a:srcRect l="26726" t="22898" r="9050" b="5706"/>
          <a:stretch/>
        </p:blipFill>
        <p:spPr>
          <a:xfrm>
            <a:off x="1815905" y="1743307"/>
            <a:ext cx="7926068" cy="4953792"/>
          </a:xfrm>
          <a:prstGeom prst="rect">
            <a:avLst/>
          </a:prstGeom>
        </p:spPr>
      </p:pic>
      <p:sp>
        <p:nvSpPr>
          <p:cNvPr id="3" name="Titre 1">
            <a:extLst>
              <a:ext uri="{FF2B5EF4-FFF2-40B4-BE49-F238E27FC236}">
                <a16:creationId xmlns:a16="http://schemas.microsoft.com/office/drawing/2014/main" id="{2DA9F68A-1E2E-48A1-8237-6232B3D8B7ED}"/>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2 – Le signalement des anomalies</a:t>
            </a:r>
          </a:p>
          <a:p>
            <a:r>
              <a:rPr lang="fr-FR" sz="2400" dirty="0">
                <a:solidFill>
                  <a:srgbClr val="FBC127"/>
                </a:solidFill>
                <a:latin typeface="Bahnschrift" panose="020B0502040204020203" pitchFamily="34" charset="0"/>
              </a:rPr>
              <a:t>Espace privé MSA</a:t>
            </a:r>
            <a:endParaRPr lang="fr-FR" sz="2400" dirty="0">
              <a:solidFill>
                <a:srgbClr val="FBC127"/>
              </a:solidFill>
            </a:endParaRPr>
          </a:p>
        </p:txBody>
      </p:sp>
      <p:sp>
        <p:nvSpPr>
          <p:cNvPr id="4" name="Espace réservé du numéro de diapositive 3">
            <a:extLst>
              <a:ext uri="{FF2B5EF4-FFF2-40B4-BE49-F238E27FC236}">
                <a16:creationId xmlns:a16="http://schemas.microsoft.com/office/drawing/2014/main" id="{8B3BA0AB-CAC3-4EBA-9426-EDEF15683FFD}"/>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11</a:t>
            </a:fld>
            <a:endParaRPr lang="fr-FR" dirty="0"/>
          </a:p>
        </p:txBody>
      </p:sp>
    </p:spTree>
    <p:extLst>
      <p:ext uri="{BB962C8B-B14F-4D97-AF65-F5344CB8AC3E}">
        <p14:creationId xmlns:p14="http://schemas.microsoft.com/office/powerpoint/2010/main" val="62231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0D8259C-33AE-48DE-9EBD-6F2EDCF79F93}"/>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875420" y="1029458"/>
            <a:ext cx="6096000" cy="5608121"/>
          </a:xfrm>
          <a:prstGeom prst="rect">
            <a:avLst/>
          </a:prstGeom>
        </p:spPr>
      </p:pic>
      <p:sp>
        <p:nvSpPr>
          <p:cNvPr id="6" name="ZoneTexte 5">
            <a:extLst>
              <a:ext uri="{FF2B5EF4-FFF2-40B4-BE49-F238E27FC236}">
                <a16:creationId xmlns:a16="http://schemas.microsoft.com/office/drawing/2014/main" id="{64970A45-90F7-4DB4-B1BF-4119EAFB5FCA}"/>
              </a:ext>
            </a:extLst>
          </p:cNvPr>
          <p:cNvSpPr txBox="1"/>
          <p:nvPr/>
        </p:nvSpPr>
        <p:spPr>
          <a:xfrm>
            <a:off x="8392355" y="1552620"/>
            <a:ext cx="1047065" cy="646331"/>
          </a:xfrm>
          <a:prstGeom prst="rect">
            <a:avLst/>
          </a:prstGeom>
          <a:noFill/>
        </p:spPr>
        <p:txBody>
          <a:bodyPr wrap="square" rtlCol="0">
            <a:spAutoFit/>
          </a:bodyPr>
          <a:lstStyle/>
          <a:p>
            <a:pPr algn="ctr"/>
            <a:r>
              <a:rPr lang="fr-FR" dirty="0">
                <a:solidFill>
                  <a:schemeClr val="accent6">
                    <a:lumMod val="50000"/>
                  </a:schemeClr>
                </a:solidFill>
                <a:latin typeface="Bahnschrift" panose="020B0502040204020203" pitchFamily="34" charset="0"/>
              </a:rPr>
              <a:t>Logiciel de paie</a:t>
            </a:r>
          </a:p>
        </p:txBody>
      </p:sp>
      <p:sp>
        <p:nvSpPr>
          <p:cNvPr id="7" name="ZoneTexte 6">
            <a:extLst>
              <a:ext uri="{FF2B5EF4-FFF2-40B4-BE49-F238E27FC236}">
                <a16:creationId xmlns:a16="http://schemas.microsoft.com/office/drawing/2014/main" id="{EAAD202F-163F-46B5-B562-F5625920DAD1}"/>
              </a:ext>
            </a:extLst>
          </p:cNvPr>
          <p:cNvSpPr txBox="1"/>
          <p:nvPr/>
        </p:nvSpPr>
        <p:spPr>
          <a:xfrm>
            <a:off x="6519008" y="2446069"/>
            <a:ext cx="1047065" cy="646331"/>
          </a:xfrm>
          <a:prstGeom prst="rect">
            <a:avLst/>
          </a:prstGeom>
          <a:noFill/>
        </p:spPr>
        <p:txBody>
          <a:bodyPr wrap="square" rtlCol="0">
            <a:spAutoFit/>
          </a:bodyPr>
          <a:lstStyle/>
          <a:p>
            <a:pPr algn="ctr"/>
            <a:r>
              <a:rPr lang="fr-FR" dirty="0">
                <a:solidFill>
                  <a:srgbClr val="FBC127"/>
                </a:solidFill>
                <a:latin typeface="Bahnschrift" panose="020B0502040204020203" pitchFamily="34" charset="0"/>
              </a:rPr>
              <a:t>Dépôt de DSN</a:t>
            </a:r>
          </a:p>
        </p:txBody>
      </p:sp>
      <p:sp>
        <p:nvSpPr>
          <p:cNvPr id="8" name="ZoneTexte 7">
            <a:extLst>
              <a:ext uri="{FF2B5EF4-FFF2-40B4-BE49-F238E27FC236}">
                <a16:creationId xmlns:a16="http://schemas.microsoft.com/office/drawing/2014/main" id="{343CEBCD-123B-4AB3-8021-9797CB0077E6}"/>
              </a:ext>
            </a:extLst>
          </p:cNvPr>
          <p:cNvSpPr txBox="1"/>
          <p:nvPr/>
        </p:nvSpPr>
        <p:spPr>
          <a:xfrm>
            <a:off x="6454530" y="4400773"/>
            <a:ext cx="1176020" cy="646331"/>
          </a:xfrm>
          <a:prstGeom prst="rect">
            <a:avLst/>
          </a:prstGeom>
          <a:noFill/>
        </p:spPr>
        <p:txBody>
          <a:bodyPr wrap="square" rtlCol="0">
            <a:spAutoFit/>
          </a:bodyPr>
          <a:lstStyle/>
          <a:p>
            <a:pPr algn="ctr"/>
            <a:r>
              <a:rPr lang="fr-FR" dirty="0">
                <a:solidFill>
                  <a:schemeClr val="accent2">
                    <a:lumMod val="75000"/>
                  </a:schemeClr>
                </a:solidFill>
                <a:latin typeface="Bahnschrift" panose="020B0502040204020203" pitchFamily="34" charset="0"/>
              </a:rPr>
              <a:t>Moteur de calcul</a:t>
            </a:r>
          </a:p>
        </p:txBody>
      </p:sp>
      <p:sp>
        <p:nvSpPr>
          <p:cNvPr id="9" name="ZoneTexte 8">
            <a:extLst>
              <a:ext uri="{FF2B5EF4-FFF2-40B4-BE49-F238E27FC236}">
                <a16:creationId xmlns:a16="http://schemas.microsoft.com/office/drawing/2014/main" id="{BB1BDF30-B61A-42B3-954F-B9A7CF1322A9}"/>
              </a:ext>
            </a:extLst>
          </p:cNvPr>
          <p:cNvSpPr txBox="1"/>
          <p:nvPr/>
        </p:nvSpPr>
        <p:spPr>
          <a:xfrm>
            <a:off x="8327877" y="5319448"/>
            <a:ext cx="1176020" cy="646331"/>
          </a:xfrm>
          <a:prstGeom prst="rect">
            <a:avLst/>
          </a:prstGeom>
          <a:noFill/>
        </p:spPr>
        <p:txBody>
          <a:bodyPr wrap="square" rtlCol="0">
            <a:spAutoFit/>
          </a:bodyPr>
          <a:lstStyle/>
          <a:p>
            <a:pPr algn="ctr"/>
            <a:r>
              <a:rPr lang="fr-FR" dirty="0">
                <a:solidFill>
                  <a:srgbClr val="C00000"/>
                </a:solidFill>
                <a:latin typeface="Bahnschrift" panose="020B0502040204020203" pitchFamily="34" charset="0"/>
              </a:rPr>
              <a:t>Plans qualité</a:t>
            </a:r>
          </a:p>
        </p:txBody>
      </p:sp>
      <p:sp>
        <p:nvSpPr>
          <p:cNvPr id="10" name="ZoneTexte 9">
            <a:extLst>
              <a:ext uri="{FF2B5EF4-FFF2-40B4-BE49-F238E27FC236}">
                <a16:creationId xmlns:a16="http://schemas.microsoft.com/office/drawing/2014/main" id="{123962F3-2160-4F87-8240-9C37FA9B3A5E}"/>
              </a:ext>
            </a:extLst>
          </p:cNvPr>
          <p:cNvSpPr txBox="1"/>
          <p:nvPr/>
        </p:nvSpPr>
        <p:spPr>
          <a:xfrm>
            <a:off x="10224671" y="4635568"/>
            <a:ext cx="1176020" cy="369332"/>
          </a:xfrm>
          <a:prstGeom prst="rect">
            <a:avLst/>
          </a:prstGeom>
          <a:noFill/>
        </p:spPr>
        <p:txBody>
          <a:bodyPr wrap="square" rtlCol="0">
            <a:spAutoFit/>
          </a:bodyPr>
          <a:lstStyle/>
          <a:p>
            <a:pPr algn="ctr"/>
            <a:r>
              <a:rPr lang="fr-FR" dirty="0">
                <a:solidFill>
                  <a:srgbClr val="7030A0"/>
                </a:solidFill>
                <a:latin typeface="Bahnschrift" panose="020B0502040204020203" pitchFamily="34" charset="0"/>
              </a:rPr>
              <a:t>CRM 130</a:t>
            </a:r>
          </a:p>
        </p:txBody>
      </p:sp>
      <p:sp>
        <p:nvSpPr>
          <p:cNvPr id="11" name="ZoneTexte 10">
            <a:extLst>
              <a:ext uri="{FF2B5EF4-FFF2-40B4-BE49-F238E27FC236}">
                <a16:creationId xmlns:a16="http://schemas.microsoft.com/office/drawing/2014/main" id="{2AABAAA5-C5FC-45C3-A1C8-29272713EEA8}"/>
              </a:ext>
            </a:extLst>
          </p:cNvPr>
          <p:cNvSpPr txBox="1"/>
          <p:nvPr/>
        </p:nvSpPr>
        <p:spPr>
          <a:xfrm>
            <a:off x="10224671" y="2553791"/>
            <a:ext cx="1176020" cy="369332"/>
          </a:xfrm>
          <a:prstGeom prst="rect">
            <a:avLst/>
          </a:prstGeom>
          <a:noFill/>
        </p:spPr>
        <p:txBody>
          <a:bodyPr wrap="square" rtlCol="0">
            <a:spAutoFit/>
          </a:bodyPr>
          <a:lstStyle/>
          <a:p>
            <a:pPr algn="ctr"/>
            <a:r>
              <a:rPr lang="fr-FR" dirty="0">
                <a:solidFill>
                  <a:srgbClr val="0070C0"/>
                </a:solidFill>
                <a:latin typeface="Bahnschrift" panose="020B0502040204020203" pitchFamily="34" charset="0"/>
              </a:rPr>
              <a:t>Net CRM</a:t>
            </a:r>
          </a:p>
        </p:txBody>
      </p:sp>
      <p:sp>
        <p:nvSpPr>
          <p:cNvPr id="12" name="ZoneTexte 11">
            <a:extLst>
              <a:ext uri="{FF2B5EF4-FFF2-40B4-BE49-F238E27FC236}">
                <a16:creationId xmlns:a16="http://schemas.microsoft.com/office/drawing/2014/main" id="{569DE9CB-438D-4879-A492-15A11A1FAE5A}"/>
              </a:ext>
            </a:extLst>
          </p:cNvPr>
          <p:cNvSpPr txBox="1"/>
          <p:nvPr/>
        </p:nvSpPr>
        <p:spPr>
          <a:xfrm>
            <a:off x="220580" y="1969016"/>
            <a:ext cx="5704061" cy="954107"/>
          </a:xfrm>
          <a:prstGeom prst="rect">
            <a:avLst/>
          </a:prstGeom>
          <a:noFill/>
        </p:spPr>
        <p:txBody>
          <a:bodyPr wrap="square" rtlCol="0">
            <a:spAutoFit/>
          </a:bodyPr>
          <a:lstStyle/>
          <a:p>
            <a:pPr marL="285750" indent="-285750">
              <a:buFont typeface="Courier New" panose="02070309020205020404" pitchFamily="49" charset="0"/>
              <a:buChar char="o"/>
            </a:pPr>
            <a:r>
              <a:rPr lang="fr-FR" sz="1400" dirty="0">
                <a:solidFill>
                  <a:srgbClr val="002060"/>
                </a:solidFill>
                <a:latin typeface="Bahnschrift" panose="020B0502040204020203" pitchFamily="34" charset="0"/>
              </a:rPr>
              <a:t>Mise en place d’un </a:t>
            </a:r>
            <a:r>
              <a:rPr lang="fr-FR" sz="1400" dirty="0">
                <a:solidFill>
                  <a:srgbClr val="FBC127"/>
                </a:solidFill>
                <a:latin typeface="Bahnschrift" panose="020B0502040204020203" pitchFamily="34" charset="0"/>
              </a:rPr>
              <a:t>nouveau vecteur </a:t>
            </a:r>
            <a:r>
              <a:rPr lang="fr-FR" sz="1400" dirty="0">
                <a:solidFill>
                  <a:srgbClr val="002060"/>
                </a:solidFill>
                <a:latin typeface="Bahnschrift" panose="020B0502040204020203" pitchFamily="34" charset="0"/>
              </a:rPr>
              <a:t>de signalement d’anomalies permettant leur exposition dans les logiciels de paie</a:t>
            </a:r>
            <a:br>
              <a:rPr lang="fr-FR" sz="1400" dirty="0">
                <a:solidFill>
                  <a:srgbClr val="002060"/>
                </a:solidFill>
                <a:latin typeface="Bahnschrift" panose="020B0502040204020203" pitchFamily="34" charset="0"/>
              </a:rPr>
            </a:b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r>
              <a:rPr lang="fr-FR" sz="1400" dirty="0">
                <a:solidFill>
                  <a:srgbClr val="002060"/>
                </a:solidFill>
                <a:latin typeface="Bahnschrift" panose="020B0502040204020203" pitchFamily="34" charset="0"/>
              </a:rPr>
              <a:t>Le CRM 130 sera mis en production à partir </a:t>
            </a:r>
            <a:r>
              <a:rPr lang="fr-FR" sz="1400" dirty="0">
                <a:solidFill>
                  <a:srgbClr val="FBC127"/>
                </a:solidFill>
                <a:latin typeface="Bahnschrift" panose="020B0502040204020203" pitchFamily="34" charset="0"/>
              </a:rPr>
              <a:t>du 1</a:t>
            </a:r>
            <a:r>
              <a:rPr lang="fr-FR" sz="1400" baseline="30000" dirty="0">
                <a:solidFill>
                  <a:srgbClr val="FBC127"/>
                </a:solidFill>
                <a:latin typeface="Bahnschrift" panose="020B0502040204020203" pitchFamily="34" charset="0"/>
              </a:rPr>
              <a:t>er</a:t>
            </a:r>
            <a:r>
              <a:rPr lang="fr-FR" sz="1400" dirty="0">
                <a:solidFill>
                  <a:srgbClr val="FBC127"/>
                </a:solidFill>
                <a:latin typeface="Bahnschrift" panose="020B0502040204020203" pitchFamily="34" charset="0"/>
              </a:rPr>
              <a:t> octobre 2024</a:t>
            </a:r>
          </a:p>
        </p:txBody>
      </p:sp>
      <p:sp>
        <p:nvSpPr>
          <p:cNvPr id="13" name="ZoneTexte 12">
            <a:extLst>
              <a:ext uri="{FF2B5EF4-FFF2-40B4-BE49-F238E27FC236}">
                <a16:creationId xmlns:a16="http://schemas.microsoft.com/office/drawing/2014/main" id="{952A53A4-952D-4C52-A5E6-08AF607BAD9C}"/>
              </a:ext>
            </a:extLst>
          </p:cNvPr>
          <p:cNvSpPr txBox="1"/>
          <p:nvPr/>
        </p:nvSpPr>
        <p:spPr>
          <a:xfrm>
            <a:off x="220579" y="3123501"/>
            <a:ext cx="5704061" cy="2031325"/>
          </a:xfrm>
          <a:prstGeom prst="rect">
            <a:avLst/>
          </a:prstGeom>
          <a:noFill/>
        </p:spPr>
        <p:txBody>
          <a:bodyPr wrap="square" rtlCol="0">
            <a:spAutoFit/>
          </a:bodyPr>
          <a:lstStyle/>
          <a:p>
            <a:pPr marL="285750" indent="-285750">
              <a:buFont typeface="Courier New" panose="02070309020205020404" pitchFamily="49" charset="0"/>
              <a:buChar char="o"/>
            </a:pPr>
            <a:r>
              <a:rPr lang="fr-FR" sz="1400" dirty="0">
                <a:solidFill>
                  <a:srgbClr val="FBC127"/>
                </a:solidFill>
                <a:effectLst/>
                <a:latin typeface="Bahnschrift" panose="020B0502040204020203" pitchFamily="34" charset="0"/>
              </a:rPr>
              <a:t>Peuplement progressif </a:t>
            </a:r>
            <a:r>
              <a:rPr lang="fr-FR" sz="1400" dirty="0">
                <a:solidFill>
                  <a:srgbClr val="002060"/>
                </a:solidFill>
                <a:effectLst/>
                <a:latin typeface="Bahnschrift" panose="020B0502040204020203" pitchFamily="34" charset="0"/>
              </a:rPr>
              <a:t>de ce nouveau CRM par vague semestrielle (29 contrôles en 2024, 20 contrôles supplémentaires début 2025 etc.)</a:t>
            </a:r>
            <a:br>
              <a:rPr lang="fr-FR" sz="1400" dirty="0">
                <a:solidFill>
                  <a:srgbClr val="002060"/>
                </a:solidFill>
                <a:effectLst/>
                <a:latin typeface="Bahnschrift" panose="020B0502040204020203" pitchFamily="34" charset="0"/>
              </a:rPr>
            </a:br>
            <a:endParaRPr lang="fr-FR" sz="1400" dirty="0">
              <a:solidFill>
                <a:srgbClr val="002060"/>
              </a:solidFill>
              <a:effectLst/>
              <a:latin typeface="Bahnschrift" panose="020B0502040204020203" pitchFamily="34" charset="0"/>
            </a:endParaRPr>
          </a:p>
          <a:p>
            <a:pPr marL="285750" indent="-285750">
              <a:buFont typeface="Courier New" panose="02070309020205020404" pitchFamily="49" charset="0"/>
              <a:buChar char="o"/>
            </a:pPr>
            <a:r>
              <a:rPr lang="fr-FR" sz="1400" dirty="0">
                <a:solidFill>
                  <a:srgbClr val="002060"/>
                </a:solidFill>
                <a:effectLst/>
                <a:latin typeface="Bahnschrift" panose="020B0502040204020203" pitchFamily="34" charset="0"/>
              </a:rPr>
              <a:t>Mise en production en </a:t>
            </a:r>
            <a:r>
              <a:rPr lang="fr-FR" sz="1400" dirty="0">
                <a:solidFill>
                  <a:srgbClr val="FBC127"/>
                </a:solidFill>
                <a:effectLst/>
                <a:latin typeface="Bahnschrift" panose="020B0502040204020203" pitchFamily="34" charset="0"/>
              </a:rPr>
              <a:t>environnement éditeurs </a:t>
            </a:r>
            <a:r>
              <a:rPr lang="fr-FR" sz="1400" dirty="0">
                <a:solidFill>
                  <a:srgbClr val="002060"/>
                </a:solidFill>
                <a:effectLst/>
                <a:latin typeface="Bahnschrift" panose="020B0502040204020203" pitchFamily="34" charset="0"/>
              </a:rPr>
              <a:t>dès le 1</a:t>
            </a:r>
            <a:r>
              <a:rPr lang="fr-FR" sz="1400" baseline="30000" dirty="0">
                <a:solidFill>
                  <a:srgbClr val="002060"/>
                </a:solidFill>
                <a:effectLst/>
                <a:latin typeface="Bahnschrift" panose="020B0502040204020203" pitchFamily="34" charset="0"/>
              </a:rPr>
              <a:t>er</a:t>
            </a:r>
            <a:r>
              <a:rPr lang="fr-FR" sz="1400" dirty="0">
                <a:solidFill>
                  <a:srgbClr val="002060"/>
                </a:solidFill>
                <a:effectLst/>
                <a:latin typeface="Bahnschrift" panose="020B0502040204020203" pitchFamily="34" charset="0"/>
              </a:rPr>
              <a:t> juillet 2024. Cette mise à disposition sert aux éditeurs de logiciels à déposer des DSN de test pour prendre en charge les signalements MSA.</a:t>
            </a:r>
          </a:p>
          <a:p>
            <a:pPr marL="285750" indent="-285750">
              <a:buFont typeface="Courier New" panose="02070309020205020404" pitchFamily="49" charset="0"/>
              <a:buChar char="o"/>
            </a:pPr>
            <a:endParaRPr lang="fr-FR" sz="1400" dirty="0">
              <a:solidFill>
                <a:srgbClr val="002060"/>
              </a:solidFill>
              <a:effectLst/>
              <a:latin typeface="Bahnschrift Light SemiCondensed" panose="020B0502040204020203" pitchFamily="34" charset="0"/>
            </a:endParaRPr>
          </a:p>
        </p:txBody>
      </p:sp>
      <p:sp>
        <p:nvSpPr>
          <p:cNvPr id="14" name="Titre 1">
            <a:extLst>
              <a:ext uri="{FF2B5EF4-FFF2-40B4-BE49-F238E27FC236}">
                <a16:creationId xmlns:a16="http://schemas.microsoft.com/office/drawing/2014/main" id="{3106C64B-BC54-43BE-A31B-8611D2A3EA90}"/>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2 – Le signalement des anomalies</a:t>
            </a:r>
          </a:p>
          <a:p>
            <a:r>
              <a:rPr lang="fr-FR" sz="2400" dirty="0">
                <a:solidFill>
                  <a:srgbClr val="FBC127"/>
                </a:solidFill>
                <a:latin typeface="Bahnschrift" panose="020B0502040204020203" pitchFamily="34" charset="0"/>
              </a:rPr>
              <a:t>Compte-rendu métier normalisé MSA</a:t>
            </a:r>
            <a:endParaRPr lang="fr-FR" sz="2400" dirty="0">
              <a:solidFill>
                <a:srgbClr val="FBC127"/>
              </a:solidFill>
            </a:endParaRPr>
          </a:p>
        </p:txBody>
      </p:sp>
      <p:sp>
        <p:nvSpPr>
          <p:cNvPr id="15" name="Espace réservé du numéro de diapositive 3">
            <a:extLst>
              <a:ext uri="{FF2B5EF4-FFF2-40B4-BE49-F238E27FC236}">
                <a16:creationId xmlns:a16="http://schemas.microsoft.com/office/drawing/2014/main" id="{6E955114-6BC7-4526-8E0C-7D05CC783659}"/>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12</a:t>
            </a:fld>
            <a:endParaRPr lang="fr-FR" dirty="0"/>
          </a:p>
        </p:txBody>
      </p:sp>
      <p:sp>
        <p:nvSpPr>
          <p:cNvPr id="16" name="ZoneTexte 15">
            <a:extLst>
              <a:ext uri="{FF2B5EF4-FFF2-40B4-BE49-F238E27FC236}">
                <a16:creationId xmlns:a16="http://schemas.microsoft.com/office/drawing/2014/main" id="{6CA23B57-5EB3-40DB-9BCC-FC910E8B18C6}"/>
              </a:ext>
            </a:extLst>
          </p:cNvPr>
          <p:cNvSpPr txBox="1"/>
          <p:nvPr/>
        </p:nvSpPr>
        <p:spPr>
          <a:xfrm>
            <a:off x="220580" y="5386134"/>
            <a:ext cx="5450548" cy="1384995"/>
          </a:xfrm>
          <a:prstGeom prst="rect">
            <a:avLst/>
          </a:prstGeom>
          <a:noFill/>
        </p:spPr>
        <p:txBody>
          <a:bodyPr wrap="square" rtlCol="0">
            <a:spAutoFit/>
          </a:bodyPr>
          <a:lstStyle/>
          <a:p>
            <a:pPr marL="285750" indent="-285750">
              <a:buFont typeface="Courier New" panose="02070309020205020404" pitchFamily="49" charset="0"/>
              <a:buChar char="o"/>
            </a:pPr>
            <a:r>
              <a:rPr lang="fr-FR" sz="1400" dirty="0">
                <a:solidFill>
                  <a:schemeClr val="accent4"/>
                </a:solidFill>
                <a:latin typeface="Bahnschrift" panose="020B0502040204020203" pitchFamily="34" charset="0"/>
              </a:rPr>
              <a:t>En synthèse </a:t>
            </a:r>
            <a:r>
              <a:rPr lang="fr-FR" sz="1400" dirty="0">
                <a:solidFill>
                  <a:srgbClr val="002060"/>
                </a:solidFill>
                <a:latin typeface="Bahnschrift" panose="020B0502040204020203" pitchFamily="34" charset="0"/>
              </a:rPr>
              <a:t>: après dépôt d’une DSN, le moteur de calcul évalue les anomalies, les signale aux services en ligne et au CRM 130. Les signalements du CRM 130 sont adressés au concentrateur du GIP-MDS (NetCRM) qui est interrogé par les éditeurs ayant développé la fonctionnalité nécessaire.</a:t>
            </a:r>
            <a:endParaRPr lang="fr-FR" sz="1400" dirty="0">
              <a:solidFill>
                <a:srgbClr val="002060"/>
              </a:solidFill>
              <a:effectLst/>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effectLst/>
              <a:latin typeface="Bahnschrift Light SemiCondensed" panose="020B0502040204020203" pitchFamily="34" charset="0"/>
            </a:endParaRPr>
          </a:p>
        </p:txBody>
      </p:sp>
    </p:spTree>
    <p:extLst>
      <p:ext uri="{BB962C8B-B14F-4D97-AF65-F5344CB8AC3E}">
        <p14:creationId xmlns:p14="http://schemas.microsoft.com/office/powerpoint/2010/main" val="172078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5F258B8D-F94A-4835-BE69-380EF4F0DE71}"/>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2 – Le signalement des anomalies</a:t>
            </a:r>
          </a:p>
          <a:p>
            <a:r>
              <a:rPr lang="fr-FR" sz="2400" dirty="0">
                <a:solidFill>
                  <a:srgbClr val="FBC127"/>
                </a:solidFill>
                <a:latin typeface="Bahnschrift" panose="020B0502040204020203" pitchFamily="34" charset="0"/>
              </a:rPr>
              <a:t>Exploitation par le logiciel de paie (illustration)</a:t>
            </a:r>
            <a:endParaRPr lang="fr-FR" sz="2400" dirty="0">
              <a:solidFill>
                <a:srgbClr val="FBC127"/>
              </a:solidFill>
            </a:endParaRPr>
          </a:p>
        </p:txBody>
      </p:sp>
      <p:sp>
        <p:nvSpPr>
          <p:cNvPr id="5" name="ZoneTexte 4">
            <a:extLst>
              <a:ext uri="{FF2B5EF4-FFF2-40B4-BE49-F238E27FC236}">
                <a16:creationId xmlns:a16="http://schemas.microsoft.com/office/drawing/2014/main" id="{317B10D8-7CE1-4703-9D96-BBE0C1C32D67}"/>
              </a:ext>
            </a:extLst>
          </p:cNvPr>
          <p:cNvSpPr txBox="1"/>
          <p:nvPr/>
        </p:nvSpPr>
        <p:spPr>
          <a:xfrm>
            <a:off x="220580" y="2044005"/>
            <a:ext cx="5011296" cy="2893100"/>
          </a:xfrm>
          <a:prstGeom prst="rect">
            <a:avLst/>
          </a:prstGeom>
          <a:noFill/>
        </p:spPr>
        <p:txBody>
          <a:bodyPr wrap="square" rtlCol="0">
            <a:spAutoFit/>
          </a:bodyPr>
          <a:lstStyle/>
          <a:p>
            <a:pPr marL="285750" indent="-285750">
              <a:buFont typeface="Courier New" panose="02070309020205020404" pitchFamily="49" charset="0"/>
              <a:buChar char="o"/>
            </a:pPr>
            <a:r>
              <a:rPr lang="fr-FR" sz="1400" dirty="0">
                <a:solidFill>
                  <a:srgbClr val="002060"/>
                </a:solidFill>
                <a:latin typeface="Bahnschrift" panose="020B0502040204020203" pitchFamily="34" charset="0"/>
              </a:rPr>
              <a:t>Accès aux différents CRM</a:t>
            </a: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endParaRPr lang="fr-FR" sz="1400" dirty="0">
              <a:solidFill>
                <a:srgbClr val="002060"/>
              </a:solidFill>
              <a:latin typeface="Bahnschrift" panose="020B0502040204020203" pitchFamily="34" charset="0"/>
            </a:endParaRPr>
          </a:p>
          <a:p>
            <a:pPr marL="285750" indent="-285750">
              <a:buFont typeface="Courier New" panose="02070309020205020404" pitchFamily="49" charset="0"/>
              <a:buChar char="o"/>
            </a:pPr>
            <a:r>
              <a:rPr lang="fr-FR" sz="1400" dirty="0">
                <a:solidFill>
                  <a:srgbClr val="002060"/>
                </a:solidFill>
                <a:latin typeface="Bahnschrift" panose="020B0502040204020203" pitchFamily="34" charset="0"/>
              </a:rPr>
              <a:t>Accès aux signalements des CRM (exemple Urssaf)</a:t>
            </a:r>
          </a:p>
        </p:txBody>
      </p:sp>
      <p:pic>
        <p:nvPicPr>
          <p:cNvPr id="6" name="Picture 2">
            <a:extLst>
              <a:ext uri="{FF2B5EF4-FFF2-40B4-BE49-F238E27FC236}">
                <a16:creationId xmlns:a16="http://schemas.microsoft.com/office/drawing/2014/main" id="{FF23DE4B-A2AC-4089-A6A1-92CD4C50F3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758" y="1929528"/>
            <a:ext cx="7812073" cy="1910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C8E68A70-8AA3-4183-A839-EEB03D573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933" y="5100503"/>
            <a:ext cx="11408898" cy="1283501"/>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3">
            <a:extLst>
              <a:ext uri="{FF2B5EF4-FFF2-40B4-BE49-F238E27FC236}">
                <a16:creationId xmlns:a16="http://schemas.microsoft.com/office/drawing/2014/main" id="{BE14A9E0-6028-47E6-850D-CDB69140C50D}"/>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13</a:t>
            </a:fld>
            <a:endParaRPr lang="fr-FR" dirty="0"/>
          </a:p>
        </p:txBody>
      </p:sp>
    </p:spTree>
    <p:extLst>
      <p:ext uri="{BB962C8B-B14F-4D97-AF65-F5344CB8AC3E}">
        <p14:creationId xmlns:p14="http://schemas.microsoft.com/office/powerpoint/2010/main" val="422819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EF3CA5-6E24-604B-4398-313F6CC3A468}"/>
              </a:ext>
            </a:extLst>
          </p:cNvPr>
          <p:cNvSpPr txBox="1"/>
          <p:nvPr/>
        </p:nvSpPr>
        <p:spPr>
          <a:xfrm>
            <a:off x="4529666" y="38946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dirty="0"/>
          </a:p>
        </p:txBody>
      </p:sp>
      <p:sp>
        <p:nvSpPr>
          <p:cNvPr id="3" name="ZoneTexte 2">
            <a:extLst>
              <a:ext uri="{FF2B5EF4-FFF2-40B4-BE49-F238E27FC236}">
                <a16:creationId xmlns:a16="http://schemas.microsoft.com/office/drawing/2014/main" id="{44C35DCD-C9BD-A9CE-18E6-5C4027BF6C85}"/>
              </a:ext>
            </a:extLst>
          </p:cNvPr>
          <p:cNvSpPr txBox="1"/>
          <p:nvPr/>
        </p:nvSpPr>
        <p:spPr>
          <a:xfrm>
            <a:off x="1036145" y="125832"/>
            <a:ext cx="11370732"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700" b="1" dirty="0">
                <a:solidFill>
                  <a:schemeClr val="bg1"/>
                </a:solidFill>
                <a:latin typeface="Bahnschrift" panose="020B0502040204020203" pitchFamily="34" charset="0"/>
                <a:cs typeface="Arial"/>
              </a:rPr>
              <a:t>Le signalement des anomalies</a:t>
            </a:r>
            <a:endParaRPr lang="fr-FR" sz="2700" dirty="0">
              <a:solidFill>
                <a:schemeClr val="bg1"/>
              </a:solidFill>
              <a:latin typeface="Bahnschrift" panose="020B0502040204020203" pitchFamily="34" charset="0"/>
              <a:cs typeface="Arial"/>
            </a:endParaRPr>
          </a:p>
          <a:p>
            <a:pPr algn="l"/>
            <a:endParaRPr lang="fr-FR" dirty="0">
              <a:ea typeface="Calibri"/>
              <a:cs typeface="Calibri"/>
            </a:endParaRPr>
          </a:p>
        </p:txBody>
      </p:sp>
      <p:sp>
        <p:nvSpPr>
          <p:cNvPr id="4" name="ZoneTexte 3">
            <a:extLst>
              <a:ext uri="{FF2B5EF4-FFF2-40B4-BE49-F238E27FC236}">
                <a16:creationId xmlns:a16="http://schemas.microsoft.com/office/drawing/2014/main" id="{92821E3F-DBE6-A81E-4812-A0ED58BC35DC}"/>
              </a:ext>
            </a:extLst>
          </p:cNvPr>
          <p:cNvSpPr txBox="1"/>
          <p:nvPr/>
        </p:nvSpPr>
        <p:spPr>
          <a:xfrm>
            <a:off x="828886" y="1018860"/>
            <a:ext cx="109135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3200" b="1" dirty="0">
                <a:latin typeface="Calibri"/>
                <a:ea typeface="Calibri"/>
                <a:cs typeface="Arial"/>
              </a:rPr>
              <a:t>Des questions ? </a:t>
            </a:r>
            <a:endParaRPr lang="fr-FR" sz="2800" b="1" dirty="0">
              <a:latin typeface="Calibri"/>
              <a:ea typeface="Calibri"/>
              <a:cs typeface="Arial"/>
            </a:endParaRPr>
          </a:p>
          <a:p>
            <a:pPr algn="just"/>
            <a:endParaRPr lang="fr-FR" sz="2400" b="1" dirty="0">
              <a:latin typeface="Calibri"/>
              <a:ea typeface="Calibri"/>
              <a:cs typeface="Arial"/>
            </a:endParaRPr>
          </a:p>
        </p:txBody>
      </p:sp>
      <p:sp>
        <p:nvSpPr>
          <p:cNvPr id="7" name="Espace réservé du numéro de diapositive 1">
            <a:extLst>
              <a:ext uri="{FF2B5EF4-FFF2-40B4-BE49-F238E27FC236}">
                <a16:creationId xmlns:a16="http://schemas.microsoft.com/office/drawing/2014/main" id="{BFF380CB-4E89-E1E9-3DB0-D09F48F5DD64}"/>
              </a:ext>
            </a:extLst>
          </p:cNvPr>
          <p:cNvSpPr txBox="1">
            <a:spLocks/>
          </p:cNvSpPr>
          <p:nvPr/>
        </p:nvSpPr>
        <p:spPr>
          <a:xfrm>
            <a:off x="11292839" y="6421249"/>
            <a:ext cx="8991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14</a:t>
            </a:fld>
            <a:endParaRPr lang="fr-FR" sz="1600" b="1" dirty="0">
              <a:solidFill>
                <a:schemeClr val="bg1"/>
              </a:solidFill>
              <a:latin typeface="Arial" panose="020B0604020202020204" pitchFamily="34" charset="0"/>
              <a:cs typeface="Arial" panose="020B0604020202020204" pitchFamily="34" charset="0"/>
            </a:endParaRPr>
          </a:p>
        </p:txBody>
      </p:sp>
      <p:pic>
        <p:nvPicPr>
          <p:cNvPr id="6" name="Graphique 5" descr="Questions avec un remplissage uni">
            <a:extLst>
              <a:ext uri="{FF2B5EF4-FFF2-40B4-BE49-F238E27FC236}">
                <a16:creationId xmlns:a16="http://schemas.microsoft.com/office/drawing/2014/main" id="{A46DDA6C-E372-44D3-B79D-ED005C2AB7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45003" y="894412"/>
            <a:ext cx="1078555" cy="1078555"/>
          </a:xfrm>
          <a:prstGeom prst="rect">
            <a:avLst/>
          </a:prstGeom>
        </p:spPr>
      </p:pic>
      <p:sp>
        <p:nvSpPr>
          <p:cNvPr id="8" name="ZoneTexte 7">
            <a:extLst>
              <a:ext uri="{FF2B5EF4-FFF2-40B4-BE49-F238E27FC236}">
                <a16:creationId xmlns:a16="http://schemas.microsoft.com/office/drawing/2014/main" id="{93037B45-6BA5-46D2-BA49-3E794BB6D029}"/>
              </a:ext>
            </a:extLst>
          </p:cNvPr>
          <p:cNvSpPr txBox="1"/>
          <p:nvPr/>
        </p:nvSpPr>
        <p:spPr>
          <a:xfrm>
            <a:off x="916413" y="2257049"/>
            <a:ext cx="10913533"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b="1" dirty="0">
                <a:latin typeface="Calibri"/>
                <a:ea typeface="Calibri"/>
                <a:cs typeface="Arial"/>
              </a:rPr>
              <a:t>Où trouver les fiches correctives et les codes rubriques ? </a:t>
            </a:r>
            <a:r>
              <a:rPr lang="fr-FR" sz="2000" dirty="0">
                <a:latin typeface="Calibri"/>
                <a:ea typeface="Calibri"/>
                <a:cs typeface="Arial"/>
              </a:rPr>
              <a:t>Les fiches d’aide à la correction sont disponibles dans le Service en Ligne « Visualiser et vérifier mes </a:t>
            </a:r>
            <a:r>
              <a:rPr lang="fr-FR" sz="2000" dirty="0" err="1">
                <a:latin typeface="Calibri"/>
                <a:ea typeface="Calibri"/>
                <a:cs typeface="Arial"/>
              </a:rPr>
              <a:t>dsn</a:t>
            </a:r>
            <a:r>
              <a:rPr lang="fr-FR" sz="2000" dirty="0">
                <a:latin typeface="Calibri"/>
                <a:ea typeface="Calibri"/>
                <a:cs typeface="Arial"/>
              </a:rPr>
              <a:t> » via l’espace en ligne MSA. Ces fiches indiquent des codes rubriques à contrôler. Pour avoir une concordance en clair de ces rubriques, vous pouvez vous reporter au cahier technique disponible sur le site </a:t>
            </a:r>
            <a:r>
              <a:rPr lang="fr-FR" sz="2000" dirty="0" err="1">
                <a:latin typeface="Calibri"/>
                <a:ea typeface="Calibri"/>
                <a:cs typeface="Arial"/>
              </a:rPr>
              <a:t>msa</a:t>
            </a:r>
            <a:r>
              <a:rPr lang="fr-FR" sz="2000" dirty="0">
                <a:latin typeface="Calibri"/>
                <a:ea typeface="Calibri"/>
                <a:cs typeface="Arial"/>
              </a:rPr>
              <a:t> </a:t>
            </a:r>
            <a:r>
              <a:rPr lang="fr-FR" sz="2000" dirty="0">
                <a:latin typeface="Calibri"/>
                <a:ea typeface="Calibri"/>
                <a:cs typeface="Arial"/>
                <a:hlinkClick r:id="rId4"/>
              </a:rPr>
              <a:t>https://www.msa.fr/lfp/web/msa/editeurs/documentation-technique-dsn</a:t>
            </a:r>
            <a:r>
              <a:rPr lang="fr-FR" sz="2000" dirty="0">
                <a:latin typeface="Calibri"/>
                <a:ea typeface="Calibri"/>
                <a:cs typeface="Arial"/>
              </a:rPr>
              <a:t> </a:t>
            </a:r>
            <a:r>
              <a:rPr lang="fr-FR" sz="2000" b="1" dirty="0">
                <a:latin typeface="Calibri"/>
                <a:ea typeface="Calibri"/>
                <a:cs typeface="Arial"/>
              </a:rPr>
              <a:t> </a:t>
            </a:r>
          </a:p>
          <a:p>
            <a:pPr algn="just"/>
            <a:endParaRPr lang="fr-FR" sz="2400" b="1" dirty="0">
              <a:latin typeface="Calibri"/>
              <a:ea typeface="Calibri"/>
              <a:cs typeface="Arial"/>
            </a:endParaRPr>
          </a:p>
        </p:txBody>
      </p:sp>
      <p:pic>
        <p:nvPicPr>
          <p:cNvPr id="9" name="Image 8">
            <a:extLst>
              <a:ext uri="{FF2B5EF4-FFF2-40B4-BE49-F238E27FC236}">
                <a16:creationId xmlns:a16="http://schemas.microsoft.com/office/drawing/2014/main" id="{C142C37C-60CF-4D57-B344-B7349BC87E3D}"/>
              </a:ext>
            </a:extLst>
          </p:cNvPr>
          <p:cNvPicPr>
            <a:picLocks noChangeAspect="1"/>
          </p:cNvPicPr>
          <p:nvPr/>
        </p:nvPicPr>
        <p:blipFill>
          <a:blip r:embed="rId5"/>
          <a:stretch>
            <a:fillRect/>
          </a:stretch>
        </p:blipFill>
        <p:spPr>
          <a:xfrm>
            <a:off x="1036145" y="4010085"/>
            <a:ext cx="8678486" cy="1829055"/>
          </a:xfrm>
          <a:prstGeom prst="rect">
            <a:avLst/>
          </a:prstGeom>
        </p:spPr>
      </p:pic>
    </p:spTree>
    <p:extLst>
      <p:ext uri="{BB962C8B-B14F-4D97-AF65-F5344CB8AC3E}">
        <p14:creationId xmlns:p14="http://schemas.microsoft.com/office/powerpoint/2010/main" val="245266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11CCB2-1428-38DF-BFE3-15744EA698C8}"/>
              </a:ext>
            </a:extLst>
          </p:cNvPr>
          <p:cNvSpPr/>
          <p:nvPr/>
        </p:nvSpPr>
        <p:spPr>
          <a:xfrm>
            <a:off x="1" y="818147"/>
            <a:ext cx="12192000" cy="5545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dirty="0">
                <a:latin typeface="Bahnschrift" panose="020B0502040204020203" pitchFamily="34" charset="0"/>
              </a:rPr>
              <a:t>3 – Le rendez-vous qualité</a:t>
            </a:r>
          </a:p>
          <a:p>
            <a:pPr algn="ctr"/>
            <a:r>
              <a:rPr lang="fr-FR" sz="2800" i="1" dirty="0">
                <a:solidFill>
                  <a:schemeClr val="tx1">
                    <a:lumMod val="60000"/>
                    <a:lumOff val="40000"/>
                  </a:schemeClr>
                </a:solidFill>
                <a:latin typeface="Bahnschrift" panose="020B0502040204020203" pitchFamily="34" charset="0"/>
              </a:rPr>
              <a:t>L’interlocution au cœur du dispositif de fiabilisation des DSN</a:t>
            </a:r>
            <a:endParaRPr lang="fr-FR" sz="2800" b="1" cap="all"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6102A6AB-1BB4-B382-2ADF-7F738FECA8A1}"/>
              </a:ext>
            </a:extLst>
          </p:cNvPr>
          <p:cNvSpPr>
            <a:spLocks noGrp="1"/>
          </p:cNvSpPr>
          <p:nvPr>
            <p:ph type="sldNum" sz="quarter" idx="4294967295"/>
          </p:nvPr>
        </p:nvSpPr>
        <p:spPr>
          <a:xfrm>
            <a:off x="11292839" y="6421249"/>
            <a:ext cx="899161" cy="365125"/>
          </a:xfrm>
        </p:spPr>
        <p:txBody>
          <a:bodyPr vert="horz" lIns="91440" tIns="45720" rIns="91440" bIns="45720" rtlCol="0" anchor="ct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15</a:t>
            </a:fld>
            <a:endParaRPr lang="fr-FR" sz="1600" b="1" dirty="0">
              <a:solidFill>
                <a:schemeClr val="bg1"/>
              </a:solidFill>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9FA9F0ED-341A-40DB-9B6B-F795FACE6841}"/>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15</a:t>
            </a:fld>
            <a:endParaRPr lang="fr-FR" dirty="0"/>
          </a:p>
        </p:txBody>
      </p:sp>
    </p:spTree>
    <p:extLst>
      <p:ext uri="{BB962C8B-B14F-4D97-AF65-F5344CB8AC3E}">
        <p14:creationId xmlns:p14="http://schemas.microsoft.com/office/powerpoint/2010/main" val="162228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4FDBA-1663-4B97-A597-44CC4EDF6777}"/>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3 – Le rendez-vous qualité</a:t>
            </a:r>
          </a:p>
        </p:txBody>
      </p:sp>
      <p:sp>
        <p:nvSpPr>
          <p:cNvPr id="4" name="ZoneTexte 3">
            <a:extLst>
              <a:ext uri="{FF2B5EF4-FFF2-40B4-BE49-F238E27FC236}">
                <a16:creationId xmlns:a16="http://schemas.microsoft.com/office/drawing/2014/main" id="{74D3C417-F729-4EE5-930B-DD09A4E7C5B3}"/>
              </a:ext>
            </a:extLst>
          </p:cNvPr>
          <p:cNvSpPr txBox="1"/>
          <p:nvPr/>
        </p:nvSpPr>
        <p:spPr>
          <a:xfrm>
            <a:off x="783773" y="1565027"/>
            <a:ext cx="8218714" cy="4524315"/>
          </a:xfrm>
          <a:prstGeom prst="rect">
            <a:avLst/>
          </a:prstGeom>
          <a:noFill/>
        </p:spPr>
        <p:txBody>
          <a:bodyPr wrap="square">
            <a:spAutoFit/>
          </a:bodyPr>
          <a:lstStyle/>
          <a:p>
            <a:r>
              <a:rPr lang="fr-FR" b="1" dirty="0">
                <a:solidFill>
                  <a:srgbClr val="002060"/>
                </a:solidFill>
                <a:latin typeface="Bahnschrift" panose="020B0502040204020203" pitchFamily="34" charset="0"/>
              </a:rPr>
              <a:t>Contact avec les entreprises avec un double objectif :</a:t>
            </a:r>
          </a:p>
          <a:p>
            <a:pPr marL="800100" lvl="1" indent="-342900">
              <a:buFont typeface="Arial" panose="020B0604020202020204" pitchFamily="34" charset="0"/>
              <a:buChar char="•"/>
            </a:pPr>
            <a:r>
              <a:rPr lang="fr-FR" b="1" dirty="0">
                <a:solidFill>
                  <a:srgbClr val="FBC127"/>
                </a:solidFill>
                <a:latin typeface="Bahnschrift" panose="020B0502040204020203" pitchFamily="34" charset="0"/>
              </a:rPr>
              <a:t>Améliorer la qualité des données déclarées en DSN</a:t>
            </a:r>
          </a:p>
          <a:p>
            <a:pPr marL="800100" lvl="1" indent="-342900">
              <a:buFont typeface="Arial" panose="020B0604020202020204" pitchFamily="34" charset="0"/>
              <a:buChar char="•"/>
            </a:pPr>
            <a:r>
              <a:rPr lang="fr-FR" b="1" dirty="0">
                <a:solidFill>
                  <a:srgbClr val="FBC127"/>
                </a:solidFill>
                <a:latin typeface="Bahnschrift" panose="020B0502040204020203" pitchFamily="34" charset="0"/>
              </a:rPr>
              <a:t>Favoriser l’autonomie des entreprises dans la démarche</a:t>
            </a:r>
          </a:p>
          <a:p>
            <a:pPr marL="457200" indent="-457200">
              <a:buFont typeface="Arial" panose="020B0604020202020204" pitchFamily="34" charset="0"/>
              <a:buChar char="•"/>
            </a:pPr>
            <a:endParaRPr lang="fr-FR" dirty="0">
              <a:solidFill>
                <a:srgbClr val="002060"/>
              </a:solidFill>
              <a:latin typeface="Bahnschrift" panose="020B0502040204020203" pitchFamily="34" charset="0"/>
            </a:endParaRPr>
          </a:p>
          <a:p>
            <a:pPr marL="457200" indent="-457200" algn="just">
              <a:buFont typeface="Arial" panose="020B0604020202020204" pitchFamily="34" charset="0"/>
              <a:buChar char="•"/>
            </a:pPr>
            <a:r>
              <a:rPr lang="fr-FR" b="0" dirty="0">
                <a:solidFill>
                  <a:srgbClr val="002060"/>
                </a:solidFill>
                <a:latin typeface="Bahnschrift" panose="020B0502040204020203" pitchFamily="34" charset="0"/>
              </a:rPr>
              <a:t>Lors de ces rendez-vous qualité nous sensibilisons les entreprises sur l’importance de la </a:t>
            </a:r>
            <a:r>
              <a:rPr lang="fr-FR" b="1" dirty="0">
                <a:solidFill>
                  <a:schemeClr val="accent5">
                    <a:lumMod val="60000"/>
                    <a:lumOff val="40000"/>
                  </a:schemeClr>
                </a:solidFill>
                <a:latin typeface="Bahnschrift" panose="020B0502040204020203" pitchFamily="34" charset="0"/>
              </a:rPr>
              <a:t>qualité des DSN </a:t>
            </a:r>
            <a:r>
              <a:rPr lang="fr-FR" b="0" dirty="0">
                <a:solidFill>
                  <a:srgbClr val="002060"/>
                </a:solidFill>
                <a:latin typeface="Bahnschrift" panose="020B0502040204020203" pitchFamily="34" charset="0"/>
              </a:rPr>
              <a:t>et sur les </a:t>
            </a:r>
            <a:r>
              <a:rPr lang="fr-FR" b="1" dirty="0">
                <a:solidFill>
                  <a:schemeClr val="accent5">
                    <a:lumMod val="60000"/>
                    <a:lumOff val="40000"/>
                  </a:schemeClr>
                </a:solidFill>
                <a:latin typeface="Bahnschrift" panose="020B0502040204020203" pitchFamily="34" charset="0"/>
              </a:rPr>
              <a:t>impacts des éventuelles anomalies.</a:t>
            </a:r>
          </a:p>
          <a:p>
            <a:pPr marL="457200" indent="-457200" algn="just">
              <a:buFont typeface="Arial" panose="020B0604020202020204" pitchFamily="34" charset="0"/>
              <a:buChar char="•"/>
            </a:pPr>
            <a:endParaRPr lang="fr-FR" b="0" dirty="0">
              <a:solidFill>
                <a:srgbClr val="002060"/>
              </a:solidFill>
              <a:latin typeface="Bahnschrift" panose="020B0502040204020203" pitchFamily="34" charset="0"/>
            </a:endParaRPr>
          </a:p>
          <a:p>
            <a:pPr marL="457200" indent="-457200" algn="just">
              <a:buFont typeface="Arial" panose="020B0604020202020204" pitchFamily="34" charset="0"/>
              <a:buChar char="•"/>
            </a:pPr>
            <a:r>
              <a:rPr lang="fr-FR" b="0" dirty="0">
                <a:solidFill>
                  <a:srgbClr val="002060"/>
                </a:solidFill>
                <a:latin typeface="Bahnschrift" panose="020B0502040204020203" pitchFamily="34" charset="0"/>
              </a:rPr>
              <a:t>Nous leur expliquons la démarche et nous les accompagnons dans </a:t>
            </a:r>
            <a:r>
              <a:rPr lang="fr-FR" b="1" dirty="0">
                <a:solidFill>
                  <a:schemeClr val="accent5">
                    <a:lumMod val="60000"/>
                    <a:lumOff val="40000"/>
                  </a:schemeClr>
                </a:solidFill>
                <a:latin typeface="Bahnschrift" panose="020B0502040204020203" pitchFamily="34" charset="0"/>
              </a:rPr>
              <a:t>l’utilisation des services en ligne</a:t>
            </a:r>
            <a:r>
              <a:rPr lang="fr-FR" b="0" dirty="0">
                <a:solidFill>
                  <a:srgbClr val="002060"/>
                </a:solidFill>
                <a:latin typeface="Bahnschrift" panose="020B0502040204020203" pitchFamily="34" charset="0"/>
              </a:rPr>
              <a:t>, la </a:t>
            </a:r>
            <a:r>
              <a:rPr lang="fr-FR" b="1" dirty="0">
                <a:solidFill>
                  <a:schemeClr val="accent5">
                    <a:lumMod val="60000"/>
                    <a:lumOff val="40000"/>
                  </a:schemeClr>
                </a:solidFill>
                <a:latin typeface="Bahnschrift" panose="020B0502040204020203" pitchFamily="34" charset="0"/>
              </a:rPr>
              <a:t>détection et le suivi des anomalies </a:t>
            </a:r>
            <a:r>
              <a:rPr lang="fr-FR" b="0" dirty="0">
                <a:solidFill>
                  <a:srgbClr val="002060"/>
                </a:solidFill>
                <a:latin typeface="Bahnschrift" panose="020B0502040204020203" pitchFamily="34" charset="0"/>
              </a:rPr>
              <a:t>ainsi que sur les </a:t>
            </a:r>
            <a:r>
              <a:rPr lang="fr-FR" b="1" dirty="0">
                <a:solidFill>
                  <a:schemeClr val="accent5">
                    <a:lumMod val="60000"/>
                    <a:lumOff val="40000"/>
                  </a:schemeClr>
                </a:solidFill>
                <a:latin typeface="Bahnschrift" panose="020B0502040204020203" pitchFamily="34" charset="0"/>
              </a:rPr>
              <a:t>fiches de correction </a:t>
            </a:r>
            <a:r>
              <a:rPr lang="fr-FR" b="0" dirty="0">
                <a:solidFill>
                  <a:srgbClr val="002060"/>
                </a:solidFill>
                <a:latin typeface="Bahnschrift" panose="020B0502040204020203" pitchFamily="34" charset="0"/>
              </a:rPr>
              <a:t>qui leurs apportent une aide dans l’analyse, la résolution et la correction des anomalies.</a:t>
            </a:r>
          </a:p>
          <a:p>
            <a:pPr marL="457200" indent="-457200" algn="just">
              <a:buFont typeface="Arial" panose="020B0604020202020204" pitchFamily="34" charset="0"/>
              <a:buChar char="•"/>
            </a:pPr>
            <a:endParaRPr lang="fr-FR" b="0" dirty="0">
              <a:solidFill>
                <a:srgbClr val="002060"/>
              </a:solidFill>
              <a:latin typeface="Bahnschrift" panose="020B0502040204020203" pitchFamily="34" charset="0"/>
            </a:endParaRPr>
          </a:p>
          <a:p>
            <a:pPr marL="457200" indent="-457200" algn="just">
              <a:buFont typeface="Arial" panose="020B0604020202020204" pitchFamily="34" charset="0"/>
              <a:buChar char="•"/>
            </a:pPr>
            <a:r>
              <a:rPr lang="fr-FR" b="0" dirty="0">
                <a:solidFill>
                  <a:srgbClr val="002060"/>
                </a:solidFill>
                <a:latin typeface="Bahnschrift" panose="020B0502040204020203" pitchFamily="34" charset="0"/>
              </a:rPr>
              <a:t>Ces contacts sont déterminés à partir de </a:t>
            </a:r>
            <a:r>
              <a:rPr lang="fr-FR" b="1" dirty="0">
                <a:solidFill>
                  <a:schemeClr val="accent5">
                    <a:lumMod val="60000"/>
                    <a:lumOff val="40000"/>
                  </a:schemeClr>
                </a:solidFill>
                <a:latin typeface="Bahnschrift" panose="020B0502040204020203" pitchFamily="34" charset="0"/>
              </a:rPr>
              <a:t>critères de volumes et d’impacts des anomalies</a:t>
            </a:r>
            <a:r>
              <a:rPr lang="fr-FR" b="0" dirty="0">
                <a:solidFill>
                  <a:srgbClr val="002060"/>
                </a:solidFill>
                <a:latin typeface="Bahnschrift" panose="020B0502040204020203" pitchFamily="34" charset="0"/>
              </a:rPr>
              <a:t> qui sont priorisées au travers de campagnes de fiabilisation.</a:t>
            </a:r>
          </a:p>
        </p:txBody>
      </p:sp>
      <p:pic>
        <p:nvPicPr>
          <p:cNvPr id="5" name="Image 4">
            <a:extLst>
              <a:ext uri="{FF2B5EF4-FFF2-40B4-BE49-F238E27FC236}">
                <a16:creationId xmlns:a16="http://schemas.microsoft.com/office/drawing/2014/main" id="{95493CC9-DC3A-448C-A3E2-5614029D2713}"/>
              </a:ext>
            </a:extLst>
          </p:cNvPr>
          <p:cNvPicPr>
            <a:picLocks noChangeAspect="1"/>
          </p:cNvPicPr>
          <p:nvPr/>
        </p:nvPicPr>
        <p:blipFill>
          <a:blip r:embed="rId2">
            <a:duotone>
              <a:schemeClr val="accent5">
                <a:shade val="45000"/>
                <a:satMod val="135000"/>
              </a:schemeClr>
              <a:prstClr val="white"/>
            </a:duotone>
          </a:blip>
          <a:stretch>
            <a:fillRect/>
          </a:stretch>
        </p:blipFill>
        <p:spPr>
          <a:xfrm>
            <a:off x="10000912" y="4682740"/>
            <a:ext cx="1200758" cy="720455"/>
          </a:xfrm>
          <a:prstGeom prst="rect">
            <a:avLst/>
          </a:prstGeom>
        </p:spPr>
      </p:pic>
      <p:sp>
        <p:nvSpPr>
          <p:cNvPr id="6" name="ZoneTexte 5">
            <a:extLst>
              <a:ext uri="{FF2B5EF4-FFF2-40B4-BE49-F238E27FC236}">
                <a16:creationId xmlns:a16="http://schemas.microsoft.com/office/drawing/2014/main" id="{0056A48F-AEA7-4504-8FEA-1F07975FA1E8}"/>
              </a:ext>
            </a:extLst>
          </p:cNvPr>
          <p:cNvSpPr txBox="1"/>
          <p:nvPr/>
        </p:nvSpPr>
        <p:spPr>
          <a:xfrm>
            <a:off x="9888128" y="5403195"/>
            <a:ext cx="1426323" cy="430887"/>
          </a:xfrm>
          <a:prstGeom prst="rect">
            <a:avLst/>
          </a:prstGeom>
          <a:noFill/>
        </p:spPr>
        <p:txBody>
          <a:bodyPr wrap="square" rtlCol="0">
            <a:spAutoFit/>
          </a:bodyPr>
          <a:lstStyle/>
          <a:p>
            <a:pPr algn="ctr"/>
            <a:r>
              <a:rPr lang="fr-FR" sz="1100" dirty="0">
                <a:solidFill>
                  <a:schemeClr val="accent2"/>
                </a:solidFill>
                <a:latin typeface="Bahnschrift SemiCondensed" panose="020B0502040204020203" pitchFamily="34" charset="0"/>
              </a:rPr>
              <a:t>Experts caisses MSA</a:t>
            </a:r>
          </a:p>
          <a:p>
            <a:pPr algn="ctr"/>
            <a:r>
              <a:rPr lang="fr-FR" sz="1100" dirty="0">
                <a:solidFill>
                  <a:schemeClr val="accent2"/>
                </a:solidFill>
                <a:latin typeface="Bahnschrift SemiCondensed" panose="020B0502040204020203" pitchFamily="34" charset="0"/>
              </a:rPr>
              <a:t>(ProAction)</a:t>
            </a:r>
          </a:p>
        </p:txBody>
      </p:sp>
      <p:sp>
        <p:nvSpPr>
          <p:cNvPr id="7" name="Flèche : double flèche verticale 6">
            <a:extLst>
              <a:ext uri="{FF2B5EF4-FFF2-40B4-BE49-F238E27FC236}">
                <a16:creationId xmlns:a16="http://schemas.microsoft.com/office/drawing/2014/main" id="{14824B90-2CCD-4EF9-A2A7-BC4D074FE66E}"/>
              </a:ext>
            </a:extLst>
          </p:cNvPr>
          <p:cNvSpPr/>
          <p:nvPr/>
        </p:nvSpPr>
        <p:spPr>
          <a:xfrm>
            <a:off x="10527399" y="3407256"/>
            <a:ext cx="168310" cy="1044669"/>
          </a:xfrm>
          <a:prstGeom prst="upDown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fr-FR"/>
          </a:p>
        </p:txBody>
      </p:sp>
      <p:pic>
        <p:nvPicPr>
          <p:cNvPr id="8" name="Graphique 7" descr="Bâtiment avec un remplissage uni">
            <a:extLst>
              <a:ext uri="{FF2B5EF4-FFF2-40B4-BE49-F238E27FC236}">
                <a16:creationId xmlns:a16="http://schemas.microsoft.com/office/drawing/2014/main" id="{E2BDD507-2E31-4332-B145-440852B5B1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45691" y="1926170"/>
            <a:ext cx="720456" cy="720456"/>
          </a:xfrm>
          <a:prstGeom prst="rect">
            <a:avLst/>
          </a:prstGeom>
        </p:spPr>
      </p:pic>
      <p:sp>
        <p:nvSpPr>
          <p:cNvPr id="9" name="ZoneTexte 8">
            <a:extLst>
              <a:ext uri="{FF2B5EF4-FFF2-40B4-BE49-F238E27FC236}">
                <a16:creationId xmlns:a16="http://schemas.microsoft.com/office/drawing/2014/main" id="{63C02534-393F-4B87-AFC7-9916643B339C}"/>
              </a:ext>
            </a:extLst>
          </p:cNvPr>
          <p:cNvSpPr txBox="1"/>
          <p:nvPr/>
        </p:nvSpPr>
        <p:spPr>
          <a:xfrm>
            <a:off x="9892758" y="2628047"/>
            <a:ext cx="1426323" cy="600164"/>
          </a:xfrm>
          <a:prstGeom prst="rect">
            <a:avLst/>
          </a:prstGeom>
          <a:noFill/>
        </p:spPr>
        <p:txBody>
          <a:bodyPr wrap="square" rtlCol="0">
            <a:spAutoFit/>
          </a:bodyPr>
          <a:lstStyle/>
          <a:p>
            <a:pPr algn="ctr"/>
            <a:r>
              <a:rPr lang="fr-FR" sz="1100" dirty="0">
                <a:solidFill>
                  <a:schemeClr val="accent2"/>
                </a:solidFill>
                <a:latin typeface="Bahnschrift SemiCondensed" panose="020B0502040204020203" pitchFamily="34" charset="0"/>
              </a:rPr>
              <a:t>Entreprise</a:t>
            </a:r>
          </a:p>
          <a:p>
            <a:pPr algn="ctr"/>
            <a:r>
              <a:rPr lang="fr-FR" sz="1100" dirty="0">
                <a:solidFill>
                  <a:schemeClr val="accent2"/>
                </a:solidFill>
                <a:latin typeface="Bahnschrift SemiCondensed" panose="020B0502040204020203" pitchFamily="34" charset="0"/>
              </a:rPr>
              <a:t>(déclarant ou </a:t>
            </a:r>
          </a:p>
          <a:p>
            <a:pPr algn="ctr"/>
            <a:r>
              <a:rPr lang="fr-FR" sz="1100" dirty="0">
                <a:solidFill>
                  <a:schemeClr val="accent2"/>
                </a:solidFill>
                <a:latin typeface="Bahnschrift SemiCondensed" panose="020B0502040204020203" pitchFamily="34" charset="0"/>
              </a:rPr>
              <a:t>tiers-déclarant)</a:t>
            </a:r>
          </a:p>
        </p:txBody>
      </p:sp>
      <p:sp>
        <p:nvSpPr>
          <p:cNvPr id="10" name="Espace réservé du numéro de diapositive 3">
            <a:extLst>
              <a:ext uri="{FF2B5EF4-FFF2-40B4-BE49-F238E27FC236}">
                <a16:creationId xmlns:a16="http://schemas.microsoft.com/office/drawing/2014/main" id="{F0B2BEC0-ED8F-4503-BD62-CB43F401B1E9}"/>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16</a:t>
            </a:fld>
            <a:endParaRPr lang="fr-FR" dirty="0"/>
          </a:p>
        </p:txBody>
      </p:sp>
    </p:spTree>
    <p:extLst>
      <p:ext uri="{BB962C8B-B14F-4D97-AF65-F5344CB8AC3E}">
        <p14:creationId xmlns:p14="http://schemas.microsoft.com/office/powerpoint/2010/main" val="22326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A8742-8554-47CB-AB70-2C1BDEB05565}"/>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3 – Le rendez-vous qualité</a:t>
            </a:r>
          </a:p>
          <a:p>
            <a:r>
              <a:rPr lang="fr-FR" sz="2400" dirty="0">
                <a:solidFill>
                  <a:srgbClr val="FBC127"/>
                </a:solidFill>
                <a:latin typeface="Bahnschrift" panose="020B0502040204020203" pitchFamily="34" charset="0"/>
              </a:rPr>
              <a:t>Campagnes de fiabilisation</a:t>
            </a:r>
          </a:p>
        </p:txBody>
      </p:sp>
      <p:sp>
        <p:nvSpPr>
          <p:cNvPr id="3" name="Rectangle 3">
            <a:extLst>
              <a:ext uri="{FF2B5EF4-FFF2-40B4-BE49-F238E27FC236}">
                <a16:creationId xmlns:a16="http://schemas.microsoft.com/office/drawing/2014/main" id="{EE5CA549-32F0-482A-ADD4-6910751A8A64}"/>
              </a:ext>
            </a:extLst>
          </p:cNvPr>
          <p:cNvSpPr txBox="1">
            <a:spLocks noChangeArrowheads="1"/>
          </p:cNvSpPr>
          <p:nvPr/>
        </p:nvSpPr>
        <p:spPr>
          <a:xfrm>
            <a:off x="6290954" y="2497597"/>
            <a:ext cx="5411372" cy="2258393"/>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80000"/>
              </a:lnSpc>
            </a:pPr>
            <a:r>
              <a:rPr lang="fr-FR" altLang="fr-FR" sz="2000" b="1" dirty="0">
                <a:solidFill>
                  <a:schemeClr val="accent5">
                    <a:lumMod val="50000"/>
                  </a:schemeClr>
                </a:solidFill>
                <a:latin typeface="Bahnschrift" panose="020B0502040204020203" pitchFamily="34" charset="0"/>
              </a:rPr>
              <a:t>Interlocution spécifique aux campagnes de fiabilisation</a:t>
            </a:r>
            <a:endParaRPr lang="fr-FR" altLang="fr-FR" sz="2000" b="1" dirty="0">
              <a:solidFill>
                <a:schemeClr val="accent5">
                  <a:lumMod val="50000"/>
                </a:schemeClr>
              </a:solidFill>
              <a:latin typeface="Bahnschrift" panose="020B0502040204020203" pitchFamily="34" charset="0"/>
              <a:cs typeface="Arial"/>
            </a:endParaRPr>
          </a:p>
          <a:p>
            <a:pPr marL="731520" lvl="1" indent="-274320" algn="just">
              <a:lnSpc>
                <a:spcPct val="80000"/>
              </a:lnSpc>
            </a:pPr>
            <a:r>
              <a:rPr lang="fr-FR" altLang="fr-FR" sz="2000" dirty="0">
                <a:solidFill>
                  <a:srgbClr val="002060"/>
                </a:solidFill>
                <a:latin typeface="Bahnschrift" panose="020B0502040204020203" pitchFamily="34" charset="0"/>
              </a:rPr>
              <a:t>A</a:t>
            </a:r>
            <a:r>
              <a:rPr lang="fr-FR" altLang="fr-FR" sz="1800" dirty="0">
                <a:solidFill>
                  <a:srgbClr val="002060"/>
                </a:solidFill>
                <a:latin typeface="Bahnschrift" panose="020B0502040204020203" pitchFamily="34" charset="0"/>
              </a:rPr>
              <a:t>border les anomalies priorisées dans la campagne de fiabilisation</a:t>
            </a:r>
            <a:endParaRPr lang="fr-FR" altLang="fr-FR" sz="1800" dirty="0">
              <a:solidFill>
                <a:srgbClr val="002060"/>
              </a:solidFill>
              <a:latin typeface="Bahnschrift" panose="020B0502040204020203" pitchFamily="34" charset="0"/>
              <a:cs typeface="Arial"/>
            </a:endParaRPr>
          </a:p>
          <a:p>
            <a:pPr marL="731520" lvl="1" indent="-274320">
              <a:lnSpc>
                <a:spcPct val="80000"/>
              </a:lnSpc>
            </a:pPr>
            <a:r>
              <a:rPr lang="fr-FR" altLang="fr-FR" sz="1800" dirty="0">
                <a:solidFill>
                  <a:srgbClr val="002060"/>
                </a:solidFill>
                <a:latin typeface="Bahnschrift" panose="020B0502040204020203" pitchFamily="34" charset="0"/>
              </a:rPr>
              <a:t>En rappelant au déclarant l’existence d’autres anomalies et leur nécessaire régularisation</a:t>
            </a:r>
            <a:endParaRPr lang="fr-FR" altLang="fr-FR" sz="1800" dirty="0">
              <a:solidFill>
                <a:srgbClr val="002060"/>
              </a:solidFill>
              <a:latin typeface="Bahnschrift" panose="020B0502040204020203" pitchFamily="34" charset="0"/>
              <a:cs typeface="Arial"/>
            </a:endParaRPr>
          </a:p>
          <a:p>
            <a:pPr marL="731520" lvl="1" indent="-274320">
              <a:lnSpc>
                <a:spcPct val="80000"/>
              </a:lnSpc>
            </a:pPr>
            <a:r>
              <a:rPr lang="fr-FR" altLang="fr-FR" sz="1800" dirty="0">
                <a:solidFill>
                  <a:srgbClr val="002060"/>
                </a:solidFill>
                <a:latin typeface="Bahnschrift" panose="020B0502040204020203" pitchFamily="34" charset="0"/>
              </a:rPr>
              <a:t>En abordant la question de la rectification technique qui devra être réalisée sur l’ensemble des anomalies avec pénalités associées.</a:t>
            </a:r>
            <a:endParaRPr lang="fr-FR" altLang="fr-FR" sz="2200" dirty="0">
              <a:solidFill>
                <a:srgbClr val="002060"/>
              </a:solidFill>
              <a:latin typeface="Bahnschrift" panose="020B0502040204020203" pitchFamily="34" charset="0"/>
            </a:endParaRPr>
          </a:p>
        </p:txBody>
      </p:sp>
      <p:sp>
        <p:nvSpPr>
          <p:cNvPr id="4" name="Rectangle 3">
            <a:extLst>
              <a:ext uri="{FF2B5EF4-FFF2-40B4-BE49-F238E27FC236}">
                <a16:creationId xmlns:a16="http://schemas.microsoft.com/office/drawing/2014/main" id="{0578CCFA-3148-4C7B-9F65-E03B22BC8AA7}"/>
              </a:ext>
            </a:extLst>
          </p:cNvPr>
          <p:cNvSpPr txBox="1">
            <a:spLocks noChangeArrowheads="1"/>
          </p:cNvSpPr>
          <p:nvPr/>
        </p:nvSpPr>
        <p:spPr>
          <a:xfrm>
            <a:off x="381000" y="4080140"/>
            <a:ext cx="5553697" cy="13517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80000"/>
              </a:lnSpc>
            </a:pPr>
            <a:r>
              <a:rPr lang="fr-FR" altLang="fr-FR" sz="2000" b="1" dirty="0">
                <a:solidFill>
                  <a:srgbClr val="FBC127"/>
                </a:solidFill>
                <a:latin typeface="Bahnschrift" panose="020B0502040204020203" pitchFamily="34" charset="0"/>
              </a:rPr>
              <a:t>Critères retenus</a:t>
            </a:r>
            <a:endParaRPr lang="fr-FR" altLang="fr-FR" sz="1800" b="1" dirty="0">
              <a:solidFill>
                <a:srgbClr val="FBC127"/>
              </a:solidFill>
              <a:latin typeface="Bahnschrift" panose="020B0502040204020203" pitchFamily="34" charset="0"/>
            </a:endParaRPr>
          </a:p>
          <a:p>
            <a:pPr marL="731520" lvl="1" indent="-274320">
              <a:lnSpc>
                <a:spcPct val="80000"/>
              </a:lnSpc>
            </a:pPr>
            <a:r>
              <a:rPr lang="fr-FR" altLang="fr-FR" sz="1800" dirty="0">
                <a:solidFill>
                  <a:srgbClr val="002060"/>
                </a:solidFill>
                <a:latin typeface="Bahnschrift" panose="020B0502040204020203" pitchFamily="34" charset="0"/>
              </a:rPr>
              <a:t>Volumétrie</a:t>
            </a:r>
            <a:endParaRPr lang="fr-FR" altLang="fr-FR" sz="1800" dirty="0">
              <a:solidFill>
                <a:srgbClr val="002060"/>
              </a:solidFill>
              <a:latin typeface="Bahnschrift" panose="020B0502040204020203" pitchFamily="34" charset="0"/>
              <a:cs typeface="Arial"/>
            </a:endParaRPr>
          </a:p>
          <a:p>
            <a:pPr marL="731520" lvl="1" indent="-274320" algn="just">
              <a:lnSpc>
                <a:spcPct val="80000"/>
              </a:lnSpc>
            </a:pPr>
            <a:r>
              <a:rPr lang="fr-FR" altLang="fr-FR" sz="1800" dirty="0">
                <a:solidFill>
                  <a:srgbClr val="002060"/>
                </a:solidFill>
                <a:latin typeface="Bahnschrift" panose="020B0502040204020203" pitchFamily="34" charset="0"/>
              </a:rPr>
              <a:t>Droits sociaux, enjeux financiers, enjeux partenaires, nouvelles législations</a:t>
            </a:r>
          </a:p>
        </p:txBody>
      </p:sp>
      <p:sp>
        <p:nvSpPr>
          <p:cNvPr id="5" name="Rectangle 3">
            <a:extLst>
              <a:ext uri="{FF2B5EF4-FFF2-40B4-BE49-F238E27FC236}">
                <a16:creationId xmlns:a16="http://schemas.microsoft.com/office/drawing/2014/main" id="{18624A81-1D5A-4002-B8C5-D34158100F3B}"/>
              </a:ext>
            </a:extLst>
          </p:cNvPr>
          <p:cNvSpPr txBox="1">
            <a:spLocks noChangeArrowheads="1"/>
          </p:cNvSpPr>
          <p:nvPr/>
        </p:nvSpPr>
        <p:spPr>
          <a:xfrm>
            <a:off x="347351" y="1998165"/>
            <a:ext cx="5553697" cy="15641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80000"/>
              </a:lnSpc>
            </a:pPr>
            <a:r>
              <a:rPr lang="fr-FR" altLang="fr-FR" sz="2000" b="1" dirty="0">
                <a:solidFill>
                  <a:srgbClr val="FBC127"/>
                </a:solidFill>
                <a:latin typeface="Bahnschrift" panose="020B0502040204020203" pitchFamily="34" charset="0"/>
              </a:rPr>
              <a:t>Principes</a:t>
            </a:r>
            <a:endParaRPr lang="fr-FR" altLang="fr-FR" sz="1800" b="1" dirty="0">
              <a:solidFill>
                <a:srgbClr val="FBC127"/>
              </a:solidFill>
              <a:latin typeface="Bahnschrift" panose="020B0502040204020203" pitchFamily="34" charset="0"/>
            </a:endParaRPr>
          </a:p>
          <a:p>
            <a:pPr marL="731520" lvl="1" indent="-274320" algn="just">
              <a:lnSpc>
                <a:spcPct val="80000"/>
              </a:lnSpc>
            </a:pPr>
            <a:r>
              <a:rPr lang="fr-FR" altLang="fr-FR" sz="1800" dirty="0">
                <a:solidFill>
                  <a:srgbClr val="002060"/>
                </a:solidFill>
                <a:latin typeface="Bahnschrift" panose="020B0502040204020203" pitchFamily="34" charset="0"/>
              </a:rPr>
              <a:t>Mettre l’accent sur certaines anomalies pendant une période définie afin de factoriser les efforts des caisses de MSA</a:t>
            </a:r>
            <a:endParaRPr lang="fr-FR" altLang="fr-FR" sz="1800" dirty="0">
              <a:solidFill>
                <a:srgbClr val="002060"/>
              </a:solidFill>
              <a:latin typeface="Bahnschrift" panose="020B0502040204020203" pitchFamily="34" charset="0"/>
              <a:cs typeface="Arial"/>
            </a:endParaRPr>
          </a:p>
          <a:p>
            <a:pPr marL="731520" lvl="1" indent="-274320">
              <a:lnSpc>
                <a:spcPct val="80000"/>
              </a:lnSpc>
            </a:pPr>
            <a:r>
              <a:rPr lang="fr-FR" altLang="fr-FR" sz="1800" dirty="0">
                <a:solidFill>
                  <a:srgbClr val="002060"/>
                </a:solidFill>
                <a:latin typeface="Bahnschrift" panose="020B0502040204020203" pitchFamily="34" charset="0"/>
                <a:cs typeface="Arial"/>
              </a:rPr>
              <a:t>Prendre rapidement acte des anomalies les plus récurrentes et mesurer les corrections</a:t>
            </a:r>
          </a:p>
        </p:txBody>
      </p:sp>
      <p:sp>
        <p:nvSpPr>
          <p:cNvPr id="6" name="Espace réservé du numéro de diapositive 3">
            <a:extLst>
              <a:ext uri="{FF2B5EF4-FFF2-40B4-BE49-F238E27FC236}">
                <a16:creationId xmlns:a16="http://schemas.microsoft.com/office/drawing/2014/main" id="{73523E3D-96AA-460E-B2DD-18AE8500B4B9}"/>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17</a:t>
            </a:fld>
            <a:endParaRPr lang="fr-FR" dirty="0"/>
          </a:p>
        </p:txBody>
      </p:sp>
    </p:spTree>
    <p:extLst>
      <p:ext uri="{BB962C8B-B14F-4D97-AF65-F5344CB8AC3E}">
        <p14:creationId xmlns:p14="http://schemas.microsoft.com/office/powerpoint/2010/main" val="419087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EF3CA5-6E24-604B-4398-313F6CC3A468}"/>
              </a:ext>
            </a:extLst>
          </p:cNvPr>
          <p:cNvSpPr txBox="1"/>
          <p:nvPr/>
        </p:nvSpPr>
        <p:spPr>
          <a:xfrm>
            <a:off x="4529666" y="38946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dirty="0"/>
          </a:p>
        </p:txBody>
      </p:sp>
      <p:sp>
        <p:nvSpPr>
          <p:cNvPr id="3" name="ZoneTexte 2">
            <a:extLst>
              <a:ext uri="{FF2B5EF4-FFF2-40B4-BE49-F238E27FC236}">
                <a16:creationId xmlns:a16="http://schemas.microsoft.com/office/drawing/2014/main" id="{44C35DCD-C9BD-A9CE-18E6-5C4027BF6C85}"/>
              </a:ext>
            </a:extLst>
          </p:cNvPr>
          <p:cNvSpPr txBox="1"/>
          <p:nvPr/>
        </p:nvSpPr>
        <p:spPr>
          <a:xfrm>
            <a:off x="1036145" y="125832"/>
            <a:ext cx="11370732"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700" b="1" dirty="0">
                <a:solidFill>
                  <a:schemeClr val="bg1"/>
                </a:solidFill>
                <a:latin typeface="Bahnschrift" panose="020B0502040204020203" pitchFamily="34" charset="0"/>
                <a:cs typeface="Arial"/>
              </a:rPr>
              <a:t>Le RDV qualité</a:t>
            </a:r>
            <a:endParaRPr lang="fr-FR" dirty="0">
              <a:ea typeface="Calibri"/>
              <a:cs typeface="Calibri"/>
            </a:endParaRPr>
          </a:p>
        </p:txBody>
      </p:sp>
      <p:sp>
        <p:nvSpPr>
          <p:cNvPr id="4" name="ZoneTexte 3">
            <a:extLst>
              <a:ext uri="{FF2B5EF4-FFF2-40B4-BE49-F238E27FC236}">
                <a16:creationId xmlns:a16="http://schemas.microsoft.com/office/drawing/2014/main" id="{92821E3F-DBE6-A81E-4812-A0ED58BC35DC}"/>
              </a:ext>
            </a:extLst>
          </p:cNvPr>
          <p:cNvSpPr txBox="1"/>
          <p:nvPr/>
        </p:nvSpPr>
        <p:spPr>
          <a:xfrm>
            <a:off x="828886" y="1018860"/>
            <a:ext cx="109135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3200" b="1" dirty="0">
                <a:latin typeface="Calibri"/>
                <a:ea typeface="Calibri"/>
                <a:cs typeface="Arial"/>
              </a:rPr>
              <a:t>Des questions ? </a:t>
            </a:r>
            <a:endParaRPr lang="fr-FR" sz="2800" b="1" dirty="0">
              <a:latin typeface="Calibri"/>
              <a:ea typeface="Calibri"/>
              <a:cs typeface="Arial"/>
            </a:endParaRPr>
          </a:p>
          <a:p>
            <a:pPr algn="just"/>
            <a:endParaRPr lang="fr-FR" sz="2400" b="1" dirty="0">
              <a:latin typeface="Calibri"/>
              <a:ea typeface="Calibri"/>
              <a:cs typeface="Arial"/>
            </a:endParaRPr>
          </a:p>
        </p:txBody>
      </p:sp>
      <p:sp>
        <p:nvSpPr>
          <p:cNvPr id="7" name="Espace réservé du numéro de diapositive 1">
            <a:extLst>
              <a:ext uri="{FF2B5EF4-FFF2-40B4-BE49-F238E27FC236}">
                <a16:creationId xmlns:a16="http://schemas.microsoft.com/office/drawing/2014/main" id="{BFF380CB-4E89-E1E9-3DB0-D09F48F5DD64}"/>
              </a:ext>
            </a:extLst>
          </p:cNvPr>
          <p:cNvSpPr txBox="1">
            <a:spLocks/>
          </p:cNvSpPr>
          <p:nvPr/>
        </p:nvSpPr>
        <p:spPr>
          <a:xfrm>
            <a:off x="11292839" y="6421249"/>
            <a:ext cx="8991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18</a:t>
            </a:fld>
            <a:endParaRPr lang="fr-FR" sz="1600" b="1" dirty="0">
              <a:solidFill>
                <a:schemeClr val="bg1"/>
              </a:solidFill>
              <a:latin typeface="Arial" panose="020B0604020202020204" pitchFamily="34" charset="0"/>
              <a:cs typeface="Arial" panose="020B0604020202020204" pitchFamily="34" charset="0"/>
            </a:endParaRPr>
          </a:p>
        </p:txBody>
      </p:sp>
      <p:pic>
        <p:nvPicPr>
          <p:cNvPr id="6" name="Graphique 5" descr="Questions avec un remplissage uni">
            <a:extLst>
              <a:ext uri="{FF2B5EF4-FFF2-40B4-BE49-F238E27FC236}">
                <a16:creationId xmlns:a16="http://schemas.microsoft.com/office/drawing/2014/main" id="{A46DDA6C-E372-44D3-B79D-ED005C2AB7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68602" y="989078"/>
            <a:ext cx="2266270" cy="2266270"/>
          </a:xfrm>
          <a:prstGeom prst="rect">
            <a:avLst/>
          </a:prstGeom>
        </p:spPr>
      </p:pic>
      <p:sp>
        <p:nvSpPr>
          <p:cNvPr id="8" name="ZoneTexte 7">
            <a:extLst>
              <a:ext uri="{FF2B5EF4-FFF2-40B4-BE49-F238E27FC236}">
                <a16:creationId xmlns:a16="http://schemas.microsoft.com/office/drawing/2014/main" id="{C9379559-98F4-4B3B-AE2F-5DACED6D372E}"/>
              </a:ext>
            </a:extLst>
          </p:cNvPr>
          <p:cNvSpPr txBox="1"/>
          <p:nvPr/>
        </p:nvSpPr>
        <p:spPr>
          <a:xfrm>
            <a:off x="828886" y="3315848"/>
            <a:ext cx="1091353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3200" b="1" dirty="0">
                <a:latin typeface="Calibri"/>
                <a:ea typeface="Calibri"/>
                <a:cs typeface="Arial"/>
              </a:rPr>
              <a:t>Quels sont les délais de traitement ? </a:t>
            </a:r>
            <a:r>
              <a:rPr lang="fr-FR" sz="3200" dirty="0">
                <a:latin typeface="Calibri"/>
                <a:ea typeface="Calibri"/>
                <a:cs typeface="Arial"/>
              </a:rPr>
              <a:t>Lors de l’interlocution, le déclarant et l’agent MSA échangent sur les anomalies de la campagne de fiabilisation et s’accordent sur une </a:t>
            </a:r>
            <a:r>
              <a:rPr lang="fr-FR" sz="3200" dirty="0" err="1">
                <a:latin typeface="Calibri"/>
                <a:ea typeface="Calibri"/>
                <a:cs typeface="Arial"/>
              </a:rPr>
              <a:t>dsn</a:t>
            </a:r>
            <a:r>
              <a:rPr lang="fr-FR" sz="3200" dirty="0">
                <a:latin typeface="Calibri"/>
                <a:ea typeface="Calibri"/>
                <a:cs typeface="Arial"/>
              </a:rPr>
              <a:t> de correction. Chaque mois, l’agent vérifie que la correction attendue a bien été effectuée et un retour au déclarant est prévu que la correction soit correcte ou non.</a:t>
            </a:r>
            <a:endParaRPr lang="fr-FR" sz="2800" dirty="0">
              <a:latin typeface="Calibri"/>
              <a:ea typeface="Calibri"/>
              <a:cs typeface="Arial"/>
            </a:endParaRPr>
          </a:p>
          <a:p>
            <a:pPr algn="just"/>
            <a:endParaRPr lang="fr-FR" sz="2400" b="1" dirty="0">
              <a:latin typeface="Calibri"/>
              <a:ea typeface="Calibri"/>
              <a:cs typeface="Arial"/>
            </a:endParaRPr>
          </a:p>
        </p:txBody>
      </p:sp>
    </p:spTree>
    <p:extLst>
      <p:ext uri="{BB962C8B-B14F-4D97-AF65-F5344CB8AC3E}">
        <p14:creationId xmlns:p14="http://schemas.microsoft.com/office/powerpoint/2010/main" val="8960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11CCB2-1428-38DF-BFE3-15744EA698C8}"/>
              </a:ext>
            </a:extLst>
          </p:cNvPr>
          <p:cNvSpPr/>
          <p:nvPr/>
        </p:nvSpPr>
        <p:spPr>
          <a:xfrm>
            <a:off x="1" y="818147"/>
            <a:ext cx="12192000" cy="5545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dirty="0">
                <a:latin typeface="Bahnschrift" panose="020B0502040204020203" pitchFamily="34" charset="0"/>
              </a:rPr>
              <a:t>4 – La rectification des cotisations</a:t>
            </a:r>
          </a:p>
          <a:p>
            <a:pPr algn="ctr"/>
            <a:r>
              <a:rPr lang="fr-FR" sz="2800" i="1" dirty="0">
                <a:solidFill>
                  <a:schemeClr val="tx1">
                    <a:lumMod val="60000"/>
                    <a:lumOff val="40000"/>
                  </a:schemeClr>
                </a:solidFill>
                <a:latin typeface="Bahnschrift" panose="020B0502040204020203" pitchFamily="34" charset="0"/>
              </a:rPr>
              <a:t>Rectification technique des anomalies non régularisées par le déclarant</a:t>
            </a:r>
            <a:endParaRPr lang="fr-FR" sz="2800" b="1" cap="all"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6102A6AB-1BB4-B382-2ADF-7F738FECA8A1}"/>
              </a:ext>
            </a:extLst>
          </p:cNvPr>
          <p:cNvSpPr>
            <a:spLocks noGrp="1"/>
          </p:cNvSpPr>
          <p:nvPr>
            <p:ph type="sldNum" sz="quarter" idx="4294967295"/>
          </p:nvPr>
        </p:nvSpPr>
        <p:spPr>
          <a:xfrm>
            <a:off x="11292839" y="6421249"/>
            <a:ext cx="899161" cy="365125"/>
          </a:xfrm>
        </p:spPr>
        <p:txBody>
          <a:bodyPr vert="horz" lIns="91440" tIns="45720" rIns="91440" bIns="45720" rtlCol="0" anchor="ct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19</a:t>
            </a:fld>
            <a:endParaRPr lang="fr-FR" sz="1600" b="1" dirty="0">
              <a:solidFill>
                <a:schemeClr val="bg1"/>
              </a:solidFill>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7F58A7A0-F6A1-4CA0-95E8-0A7FCCE65567}"/>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19</a:t>
            </a:fld>
            <a:endParaRPr lang="fr-FR" dirty="0"/>
          </a:p>
        </p:txBody>
      </p:sp>
    </p:spTree>
    <p:extLst>
      <p:ext uri="{BB962C8B-B14F-4D97-AF65-F5344CB8AC3E}">
        <p14:creationId xmlns:p14="http://schemas.microsoft.com/office/powerpoint/2010/main" val="57064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Espace réservé du numéro de diapositive 1"/>
          <p:cNvSpPr>
            <a:spLocks noGrp="1"/>
          </p:cNvSpPr>
          <p:nvPr>
            <p:ph type="sldNum" sz="quarter" idx="4294967295"/>
          </p:nvPr>
        </p:nvSpPr>
        <p:spPr bwMode="auto">
          <a:xfrm>
            <a:off x="11293475" y="6421438"/>
            <a:ext cx="898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fontAlgn="base" hangingPunct="1">
              <a:lnSpc>
                <a:spcPct val="100000"/>
              </a:lnSpc>
              <a:spcBef>
                <a:spcPct val="0"/>
              </a:spcBef>
              <a:spcAft>
                <a:spcPct val="0"/>
              </a:spcAft>
              <a:buFontTx/>
              <a:buNone/>
            </a:pPr>
            <a:fld id="{0C4F1B34-4775-43B6-8687-7E7C005ED58A}" type="slidenum">
              <a:rPr lang="fr-FR" altLang="fr-FR" sz="1600" b="1" smtClean="0">
                <a:solidFill>
                  <a:schemeClr val="bg1"/>
                </a:solidFill>
                <a:latin typeface="Arial" pitchFamily="34" charset="0"/>
                <a:cs typeface="Arial" pitchFamily="34" charset="0"/>
              </a:rPr>
              <a:pPr algn="ctr" eaLnBrk="1" fontAlgn="base" hangingPunct="1">
                <a:lnSpc>
                  <a:spcPct val="100000"/>
                </a:lnSpc>
                <a:spcBef>
                  <a:spcPct val="0"/>
                </a:spcBef>
                <a:spcAft>
                  <a:spcPct val="0"/>
                </a:spcAft>
                <a:buFontTx/>
                <a:buNone/>
              </a:pPr>
              <a:t>2</a:t>
            </a:fld>
            <a:endParaRPr lang="fr-FR" altLang="fr-FR" sz="1600" b="1">
              <a:solidFill>
                <a:schemeClr val="bg1"/>
              </a:solidFill>
              <a:latin typeface="Arial" pitchFamily="34" charset="0"/>
              <a:cs typeface="Arial" pitchFamily="34" charset="0"/>
            </a:endParaRPr>
          </a:p>
        </p:txBody>
      </p:sp>
      <p:sp>
        <p:nvSpPr>
          <p:cNvPr id="8" name="ZoneTexte 7">
            <a:extLst>
              <a:ext uri="{FF2B5EF4-FFF2-40B4-BE49-F238E27FC236}">
                <a16:creationId xmlns:a16="http://schemas.microsoft.com/office/drawing/2014/main" id="{201B336A-679C-4432-A256-C76EF5F30DA8}"/>
              </a:ext>
            </a:extLst>
          </p:cNvPr>
          <p:cNvSpPr txBox="1"/>
          <p:nvPr/>
        </p:nvSpPr>
        <p:spPr>
          <a:xfrm>
            <a:off x="768349" y="4150534"/>
            <a:ext cx="10350500" cy="2154436"/>
          </a:xfrm>
          <a:prstGeom prst="rect">
            <a:avLst/>
          </a:prstGeom>
          <a:noFill/>
        </p:spPr>
        <p:txBody>
          <a:bodyPr lIns="91440" tIns="45720" rIns="91440" bIns="45720" anchor="t">
            <a:spAutoFit/>
          </a:bodyPr>
          <a:lstStyle/>
          <a:p>
            <a:pPr algn="just" fontAlgn="auto">
              <a:spcBef>
                <a:spcPts val="0"/>
              </a:spcBef>
              <a:spcAft>
                <a:spcPts val="0"/>
              </a:spcAft>
              <a:defRPr/>
            </a:pPr>
            <a:r>
              <a:rPr lang="fr-FR" sz="2000" b="1" dirty="0">
                <a:solidFill>
                  <a:srgbClr val="2947A9"/>
                </a:solidFill>
                <a:latin typeface="Arial"/>
                <a:cs typeface="Arial"/>
              </a:rPr>
              <a:t>Quelques règles à respecter pour un webinaire dans de bonnes conditions :</a:t>
            </a:r>
          </a:p>
          <a:p>
            <a:pPr algn="just" fontAlgn="auto">
              <a:spcBef>
                <a:spcPts val="0"/>
              </a:spcBef>
              <a:spcAft>
                <a:spcPts val="0"/>
              </a:spcAft>
              <a:defRPr/>
            </a:pPr>
            <a:endParaRPr lang="fr-FR" sz="1600" dirty="0">
              <a:latin typeface="Arial"/>
              <a:cs typeface="Arial"/>
            </a:endParaRPr>
          </a:p>
          <a:p>
            <a:pPr marL="285750" indent="-285750" algn="just" fontAlgn="auto">
              <a:spcBef>
                <a:spcPts val="0"/>
              </a:spcBef>
              <a:spcAft>
                <a:spcPts val="0"/>
              </a:spcAft>
              <a:buFont typeface="Wingdings" panose="05000000000000000000" pitchFamily="2" charset="2"/>
              <a:buChar char="§"/>
              <a:defRPr/>
            </a:pPr>
            <a:r>
              <a:rPr lang="fr-FR" sz="1600" dirty="0">
                <a:latin typeface="Arial"/>
                <a:cs typeface="Arial"/>
              </a:rPr>
              <a:t>Les micros et les caméras sont désactivés pendant la présentation</a:t>
            </a:r>
            <a:endParaRPr lang="fr-FR" sz="1600" i="1" dirty="0">
              <a:latin typeface="Arial"/>
              <a:cs typeface="Arial"/>
            </a:endParaRPr>
          </a:p>
          <a:p>
            <a:pPr marL="285750" indent="-285750" algn="just" fontAlgn="auto">
              <a:spcBef>
                <a:spcPts val="0"/>
              </a:spcBef>
              <a:spcAft>
                <a:spcPts val="0"/>
              </a:spcAft>
              <a:buFont typeface="Wingdings" panose="05000000000000000000" pitchFamily="2" charset="2"/>
              <a:buChar char="§"/>
              <a:defRPr/>
            </a:pPr>
            <a:r>
              <a:rPr lang="fr-FR" sz="1600" dirty="0">
                <a:latin typeface="Arial"/>
                <a:cs typeface="Arial"/>
              </a:rPr>
              <a:t>Possibilité de poser vos questions généralistes dans le fil de discussion de la réunion TEAMS: reprises dans les temps d’échanges dédiés, ou en levant la main</a:t>
            </a:r>
          </a:p>
          <a:p>
            <a:pPr marL="285750" indent="-285750" algn="just" fontAlgn="auto">
              <a:spcBef>
                <a:spcPts val="0"/>
              </a:spcBef>
              <a:spcAft>
                <a:spcPts val="0"/>
              </a:spcAft>
              <a:buFont typeface="Wingdings" panose="05000000000000000000" pitchFamily="2" charset="2"/>
              <a:buChar char="§"/>
              <a:defRPr/>
            </a:pPr>
            <a:r>
              <a:rPr lang="fr-FR" sz="1600" dirty="0">
                <a:latin typeface="Arial"/>
                <a:cs typeface="Arial"/>
              </a:rPr>
              <a:t>Webinaire enregistré et replay mis à disposition</a:t>
            </a:r>
          </a:p>
          <a:p>
            <a:pPr marL="285750" indent="-285750" algn="just" fontAlgn="auto">
              <a:spcBef>
                <a:spcPts val="0"/>
              </a:spcBef>
              <a:spcAft>
                <a:spcPts val="0"/>
              </a:spcAft>
              <a:buFont typeface="Wingdings" panose="05000000000000000000" pitchFamily="2" charset="2"/>
              <a:buChar char="§"/>
              <a:defRPr/>
            </a:pPr>
            <a:r>
              <a:rPr lang="fr-FR" sz="1600" dirty="0">
                <a:latin typeface="Arial"/>
                <a:cs typeface="Arial"/>
              </a:rPr>
              <a:t>Support complet à disposition après le webinaire intégrant les réponses à vos questions</a:t>
            </a:r>
          </a:p>
          <a:p>
            <a:pPr marL="285750" indent="-285750" algn="just" fontAlgn="auto">
              <a:spcBef>
                <a:spcPts val="0"/>
              </a:spcBef>
              <a:spcAft>
                <a:spcPts val="0"/>
              </a:spcAft>
              <a:buFont typeface="Wingdings" panose="05000000000000000000" pitchFamily="2" charset="2"/>
              <a:buChar char="§"/>
              <a:defRPr/>
            </a:pPr>
            <a:endParaRPr lang="fr-FR" dirty="0">
              <a:latin typeface="Arial" panose="020B0604020202020204" pitchFamily="34" charset="0"/>
            </a:endParaRPr>
          </a:p>
        </p:txBody>
      </p:sp>
      <p:sp>
        <p:nvSpPr>
          <p:cNvPr id="6" name="ZoneTexte 5">
            <a:extLst>
              <a:ext uri="{FF2B5EF4-FFF2-40B4-BE49-F238E27FC236}">
                <a16:creationId xmlns:a16="http://schemas.microsoft.com/office/drawing/2014/main" id="{55552AA2-CC8F-4268-B68C-AECF05461969}"/>
              </a:ext>
            </a:extLst>
          </p:cNvPr>
          <p:cNvSpPr txBox="1"/>
          <p:nvPr/>
        </p:nvSpPr>
        <p:spPr>
          <a:xfrm>
            <a:off x="919529" y="1023815"/>
            <a:ext cx="10715137" cy="3354765"/>
          </a:xfrm>
          <a:prstGeom prst="rect">
            <a:avLst/>
          </a:prstGeom>
          <a:noFill/>
        </p:spPr>
        <p:txBody>
          <a:bodyPr wrap="square" rtlCol="0">
            <a:spAutoFit/>
          </a:bodyPr>
          <a:lstStyle/>
          <a:p>
            <a:pPr algn="just"/>
            <a:r>
              <a:rPr lang="fr-FR" sz="1600" b="1" dirty="0">
                <a:latin typeface="Arial"/>
                <a:cs typeface="Arial"/>
              </a:rPr>
              <a:t>Les MSA de Bourgogne et de Franche-Comté sont ravies de participer à ce nouvel évènement et de vous proposer un webinaire en commun, consacré à la fiabilisation des données et à la DSN.</a:t>
            </a:r>
          </a:p>
          <a:p>
            <a:pPr algn="just"/>
            <a:endParaRPr lang="fr-FR" sz="1600" b="1" dirty="0">
              <a:latin typeface="Arial"/>
              <a:cs typeface="Arial"/>
            </a:endParaRPr>
          </a:p>
          <a:p>
            <a:pPr algn="just"/>
            <a:r>
              <a:rPr lang="fr-FR" sz="1600" b="1" dirty="0">
                <a:latin typeface="Arial"/>
                <a:cs typeface="Arial"/>
              </a:rPr>
              <a:t>Vos interlocuteurs du jour :</a:t>
            </a:r>
          </a:p>
          <a:p>
            <a:pPr marL="285750" indent="-285750" algn="just">
              <a:buFontTx/>
              <a:buChar char="-"/>
            </a:pPr>
            <a:r>
              <a:rPr lang="fr-FR" sz="1600" b="1" dirty="0">
                <a:latin typeface="Arial"/>
                <a:cs typeface="Arial"/>
              </a:rPr>
              <a:t>Stéphanie GOUYER, MSA Franche-Comté</a:t>
            </a:r>
          </a:p>
          <a:p>
            <a:pPr marL="285750" indent="-285750" algn="just">
              <a:buFontTx/>
              <a:buChar char="-"/>
            </a:pPr>
            <a:r>
              <a:rPr lang="fr-FR" sz="1600" b="1" dirty="0">
                <a:latin typeface="Arial"/>
                <a:cs typeface="Arial"/>
              </a:rPr>
              <a:t>Ségolène TRITSCHLER, MSA Bourgogne</a:t>
            </a:r>
          </a:p>
          <a:p>
            <a:pPr marL="285750" indent="-285750" algn="just">
              <a:buFontTx/>
              <a:buChar char="-"/>
            </a:pPr>
            <a:r>
              <a:rPr lang="fr-FR" sz="1600" b="1" dirty="0">
                <a:latin typeface="Arial"/>
                <a:cs typeface="Arial"/>
              </a:rPr>
              <a:t>Fabrice CHARTIER, MSA Franche-Comté</a:t>
            </a:r>
          </a:p>
          <a:p>
            <a:pPr marL="285750" indent="-285750" algn="just">
              <a:buFontTx/>
              <a:buChar char="-"/>
            </a:pPr>
            <a:r>
              <a:rPr lang="fr-FR" sz="1600" b="1" dirty="0">
                <a:latin typeface="Arial"/>
                <a:cs typeface="Arial"/>
              </a:rPr>
              <a:t>Magali CHERVET, MSA Bourgogne</a:t>
            </a:r>
          </a:p>
          <a:p>
            <a:pPr marL="285750" indent="-285750" algn="just">
              <a:buFontTx/>
              <a:buChar char="-"/>
            </a:pPr>
            <a:r>
              <a:rPr lang="fr-FR" sz="1600" b="1" dirty="0">
                <a:latin typeface="Arial"/>
                <a:cs typeface="Arial"/>
              </a:rPr>
              <a:t>Maryline GUIGON, MSA Bourgogne</a:t>
            </a:r>
          </a:p>
          <a:p>
            <a:pPr marL="285750" indent="-285750" algn="just">
              <a:buFontTx/>
              <a:buChar char="-"/>
            </a:pPr>
            <a:r>
              <a:rPr lang="fr-FR" sz="1600" b="1" dirty="0">
                <a:latin typeface="Arial"/>
                <a:cs typeface="Arial"/>
              </a:rPr>
              <a:t>Manuela THIBERT, MSA Bourgogne</a:t>
            </a:r>
          </a:p>
          <a:p>
            <a:pPr marL="285750" indent="-285750" algn="just">
              <a:buFontTx/>
              <a:buChar char="-"/>
            </a:pPr>
            <a:r>
              <a:rPr lang="fr-FR" sz="1600" b="1" dirty="0">
                <a:latin typeface="Arial"/>
                <a:cs typeface="Arial"/>
              </a:rPr>
              <a:t>Christine FLEUTOT, MSA Bourgogne</a:t>
            </a:r>
          </a:p>
          <a:p>
            <a:pPr marL="285750" indent="-285750" algn="just">
              <a:buFontTx/>
              <a:buChar char="-"/>
            </a:pPr>
            <a:endParaRPr lang="fr-FR" b="1" dirty="0">
              <a:latin typeface="Arial"/>
              <a:cs typeface="Arial"/>
            </a:endParaRPr>
          </a:p>
          <a:p>
            <a:pPr marL="285750" indent="-285750" algn="just">
              <a:buFontTx/>
              <a:buChar char="-"/>
            </a:pPr>
            <a:endParaRPr lang="fr-FR" dirty="0">
              <a:latin typeface="Arial"/>
              <a:cs typeface="Arial"/>
            </a:endParaRPr>
          </a:p>
        </p:txBody>
      </p:sp>
      <p:sp>
        <p:nvSpPr>
          <p:cNvPr id="7" name="ZoneTexte 6">
            <a:extLst>
              <a:ext uri="{FF2B5EF4-FFF2-40B4-BE49-F238E27FC236}">
                <a16:creationId xmlns:a16="http://schemas.microsoft.com/office/drawing/2014/main" id="{28499439-DC4A-4B87-AD51-37C901484BB1}"/>
              </a:ext>
            </a:extLst>
          </p:cNvPr>
          <p:cNvSpPr txBox="1"/>
          <p:nvPr/>
        </p:nvSpPr>
        <p:spPr>
          <a:xfrm>
            <a:off x="1078523" y="101600"/>
            <a:ext cx="7002585" cy="507831"/>
          </a:xfrm>
          <a:prstGeom prst="rect">
            <a:avLst/>
          </a:prstGeom>
          <a:noFill/>
        </p:spPr>
        <p:txBody>
          <a:bodyPr wrap="square" rtlCol="0">
            <a:spAutoFit/>
          </a:bodyPr>
          <a:lstStyle/>
          <a:p>
            <a:r>
              <a:rPr lang="fr-FR" sz="2700" b="1">
                <a:solidFill>
                  <a:schemeClr val="bg1"/>
                </a:solidFill>
                <a:latin typeface="Arial"/>
                <a:cs typeface="Arial"/>
              </a:rPr>
              <a:t>INTRODUCTION</a:t>
            </a:r>
          </a:p>
        </p:txBody>
      </p:sp>
    </p:spTree>
    <p:extLst>
      <p:ext uri="{BB962C8B-B14F-4D97-AF65-F5344CB8AC3E}">
        <p14:creationId xmlns:p14="http://schemas.microsoft.com/office/powerpoint/2010/main" val="356638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30A9C-87F8-413F-B0D1-9A9CE321ACE3}"/>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4 – La rectification des cotisations</a:t>
            </a:r>
          </a:p>
          <a:p>
            <a:r>
              <a:rPr lang="fr-FR" sz="2400" dirty="0">
                <a:solidFill>
                  <a:srgbClr val="FBC127"/>
                </a:solidFill>
                <a:latin typeface="Bahnschrift" panose="020B0502040204020203" pitchFamily="34" charset="0"/>
              </a:rPr>
              <a:t>De la DSN jusqu’au compte adhérent</a:t>
            </a:r>
            <a:endParaRPr lang="fr-FR" sz="1050" dirty="0">
              <a:solidFill>
                <a:srgbClr val="FBC127"/>
              </a:solidFill>
              <a:latin typeface="Bahnschrift" panose="020B0502040204020203" pitchFamily="34" charset="0"/>
            </a:endParaRPr>
          </a:p>
        </p:txBody>
      </p:sp>
      <p:sp>
        <p:nvSpPr>
          <p:cNvPr id="3" name="Rectangle 3">
            <a:extLst>
              <a:ext uri="{FF2B5EF4-FFF2-40B4-BE49-F238E27FC236}">
                <a16:creationId xmlns:a16="http://schemas.microsoft.com/office/drawing/2014/main" id="{2508CF70-0AC6-42B3-B757-D1B6E8367188}"/>
              </a:ext>
            </a:extLst>
          </p:cNvPr>
          <p:cNvSpPr txBox="1">
            <a:spLocks noChangeArrowheads="1"/>
          </p:cNvSpPr>
          <p:nvPr/>
        </p:nvSpPr>
        <p:spPr>
          <a:xfrm>
            <a:off x="782780" y="1828482"/>
            <a:ext cx="10446340" cy="156413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indent="-274320">
              <a:lnSpc>
                <a:spcPct val="80000"/>
              </a:lnSpc>
            </a:pPr>
            <a:r>
              <a:rPr lang="fr-FR" altLang="fr-FR" sz="1600" dirty="0">
                <a:solidFill>
                  <a:srgbClr val="002060"/>
                </a:solidFill>
                <a:latin typeface="Bahnschrift" panose="020B0502040204020203" pitchFamily="34" charset="0"/>
              </a:rPr>
              <a:t>La rectification technique est le dernier acte de la fiabilisation des DSN, lorsque les régularisations attendues n’ont pas été prises en charge par le déclarant.</a:t>
            </a:r>
          </a:p>
          <a:p>
            <a:pPr marL="274320" indent="-274320">
              <a:lnSpc>
                <a:spcPct val="80000"/>
              </a:lnSpc>
            </a:pPr>
            <a:r>
              <a:rPr lang="fr-FR" altLang="fr-FR" sz="1600" dirty="0">
                <a:solidFill>
                  <a:srgbClr val="002060"/>
                </a:solidFill>
                <a:latin typeface="Bahnschrift" panose="020B0502040204020203" pitchFamily="34" charset="0"/>
              </a:rPr>
              <a:t>Cette procédure est précédée par :</a:t>
            </a:r>
          </a:p>
          <a:p>
            <a:pPr marL="731520" lvl="1" indent="-274320">
              <a:lnSpc>
                <a:spcPct val="80000"/>
              </a:lnSpc>
            </a:pPr>
            <a:r>
              <a:rPr lang="fr-FR" altLang="fr-FR" sz="1400" dirty="0">
                <a:solidFill>
                  <a:srgbClr val="002060"/>
                </a:solidFill>
                <a:latin typeface="Bahnschrift" panose="020B0502040204020203" pitchFamily="34" charset="0"/>
              </a:rPr>
              <a:t>Un signalement exhaustif des anomalies dans l’espace privé MSA</a:t>
            </a:r>
          </a:p>
          <a:p>
            <a:pPr marL="731520" lvl="1" indent="-274320">
              <a:lnSpc>
                <a:spcPct val="80000"/>
              </a:lnSpc>
            </a:pPr>
            <a:r>
              <a:rPr lang="fr-FR" altLang="fr-FR" sz="1400" dirty="0">
                <a:solidFill>
                  <a:srgbClr val="002060"/>
                </a:solidFill>
                <a:latin typeface="Bahnschrift" panose="020B0502040204020203" pitchFamily="34" charset="0"/>
              </a:rPr>
              <a:t>Une interlocution organisée par la caisse de MSA compétente</a:t>
            </a:r>
          </a:p>
          <a:p>
            <a:pPr marL="731520" lvl="1" indent="-274320">
              <a:lnSpc>
                <a:spcPct val="80000"/>
              </a:lnSpc>
            </a:pPr>
            <a:r>
              <a:rPr lang="fr-FR" altLang="fr-FR" sz="1400" dirty="0">
                <a:solidFill>
                  <a:srgbClr val="002060"/>
                </a:solidFill>
                <a:latin typeface="Bahnschrift" panose="020B0502040204020203" pitchFamily="34" charset="0"/>
              </a:rPr>
              <a:t>Une lettre de notification recensant les anomalies, leur impact financier et les montants qui seront mis en recouvrement à l’issue d’un délai de 30 jours.</a:t>
            </a:r>
          </a:p>
          <a:p>
            <a:pPr marL="731520" lvl="1" indent="-274320">
              <a:lnSpc>
                <a:spcPct val="80000"/>
              </a:lnSpc>
            </a:pPr>
            <a:r>
              <a:rPr lang="fr-FR" altLang="fr-FR" sz="1400" dirty="0">
                <a:solidFill>
                  <a:srgbClr val="002060"/>
                </a:solidFill>
                <a:latin typeface="Bahnschrift" panose="020B0502040204020203" pitchFamily="34" charset="0"/>
              </a:rPr>
              <a:t>Le déclarant a toujours la possibilité d’effectuer les régularisations attendues avant l’expiration de ce délai</a:t>
            </a:r>
          </a:p>
          <a:p>
            <a:pPr marL="274320" indent="-274320">
              <a:lnSpc>
                <a:spcPct val="80000"/>
              </a:lnSpc>
            </a:pPr>
            <a:r>
              <a:rPr lang="fr-FR" altLang="fr-FR" sz="1600" dirty="0">
                <a:solidFill>
                  <a:srgbClr val="002060"/>
                </a:solidFill>
                <a:latin typeface="Bahnschrift" panose="020B0502040204020203" pitchFamily="34" charset="0"/>
                <a:cs typeface="Arial"/>
              </a:rPr>
              <a:t>La rectification technique, assortie des pénalités, permet à la MSA de respecter ses obligations en matière de recouvrement mais aussi de sécurisation des droits des assurés sociaux.</a:t>
            </a:r>
          </a:p>
        </p:txBody>
      </p:sp>
      <p:sp>
        <p:nvSpPr>
          <p:cNvPr id="4" name="Organigramme : Multidocument 3">
            <a:extLst>
              <a:ext uri="{FF2B5EF4-FFF2-40B4-BE49-F238E27FC236}">
                <a16:creationId xmlns:a16="http://schemas.microsoft.com/office/drawing/2014/main" id="{577AF4F0-5425-4555-B2FD-EE8C718B6D99}"/>
              </a:ext>
            </a:extLst>
          </p:cNvPr>
          <p:cNvSpPr/>
          <p:nvPr/>
        </p:nvSpPr>
        <p:spPr>
          <a:xfrm>
            <a:off x="381000" y="5104342"/>
            <a:ext cx="981722" cy="669539"/>
          </a:xfrm>
          <a:prstGeom prst="flowChartMultidocument">
            <a:avLst/>
          </a:prstGeom>
          <a:solidFill>
            <a:srgbClr val="2947A9"/>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solidFill>
                  <a:srgbClr val="FBC127"/>
                </a:solidFill>
                <a:latin typeface="Bahnschrift SemiCondensed" panose="020B0502040204020203" pitchFamily="34" charset="0"/>
              </a:rPr>
              <a:t>DSN</a:t>
            </a:r>
          </a:p>
        </p:txBody>
      </p:sp>
      <p:sp>
        <p:nvSpPr>
          <p:cNvPr id="5" name="Organigramme : Disque magnétique 4">
            <a:extLst>
              <a:ext uri="{FF2B5EF4-FFF2-40B4-BE49-F238E27FC236}">
                <a16:creationId xmlns:a16="http://schemas.microsoft.com/office/drawing/2014/main" id="{CD06B4A2-53E3-4F90-9C41-3C765C4F3A9E}"/>
              </a:ext>
            </a:extLst>
          </p:cNvPr>
          <p:cNvSpPr/>
          <p:nvPr/>
        </p:nvSpPr>
        <p:spPr>
          <a:xfrm>
            <a:off x="2057704" y="4933433"/>
            <a:ext cx="1430045" cy="1014785"/>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fr-FR" sz="1600" b="1" dirty="0">
                <a:solidFill>
                  <a:schemeClr val="bg1"/>
                </a:solidFill>
                <a:latin typeface="Bahnschrift SemiCondensed" panose="020B0502040204020203" pitchFamily="34" charset="0"/>
              </a:rPr>
              <a:t>Moteur de calcul</a:t>
            </a:r>
          </a:p>
        </p:txBody>
      </p:sp>
      <p:sp>
        <p:nvSpPr>
          <p:cNvPr id="6" name="Organigramme : Procédé prédéfini 5">
            <a:extLst>
              <a:ext uri="{FF2B5EF4-FFF2-40B4-BE49-F238E27FC236}">
                <a16:creationId xmlns:a16="http://schemas.microsoft.com/office/drawing/2014/main" id="{234BED69-C8C3-41AB-B86A-A61C809ADD7C}"/>
              </a:ext>
            </a:extLst>
          </p:cNvPr>
          <p:cNvSpPr/>
          <p:nvPr/>
        </p:nvSpPr>
        <p:spPr>
          <a:xfrm>
            <a:off x="4542935" y="4624604"/>
            <a:ext cx="1975260" cy="834973"/>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400" dirty="0">
                <a:latin typeface="Bahnschrift SemiCondensed" panose="020B0502040204020203" pitchFamily="34" charset="0"/>
              </a:rPr>
              <a:t>Signalement</a:t>
            </a:r>
          </a:p>
          <a:p>
            <a:pPr algn="ctr"/>
            <a:r>
              <a:rPr lang="fr-FR" sz="1400" dirty="0">
                <a:latin typeface="Bahnschrift SemiCondensed" panose="020B0502040204020203" pitchFamily="34" charset="0"/>
              </a:rPr>
              <a:t>(espace privé MSA et CRM 130)</a:t>
            </a:r>
            <a:endParaRPr lang="fr-FR" sz="800" dirty="0">
              <a:latin typeface="Bahnschrift SemiCondensed" panose="020B0502040204020203" pitchFamily="34" charset="0"/>
            </a:endParaRPr>
          </a:p>
        </p:txBody>
      </p:sp>
      <p:sp>
        <p:nvSpPr>
          <p:cNvPr id="7" name="Organigramme : Procédé prédéfini 6">
            <a:extLst>
              <a:ext uri="{FF2B5EF4-FFF2-40B4-BE49-F238E27FC236}">
                <a16:creationId xmlns:a16="http://schemas.microsoft.com/office/drawing/2014/main" id="{CF20339E-700D-4394-AF74-E71E9CE4E885}"/>
              </a:ext>
            </a:extLst>
          </p:cNvPr>
          <p:cNvSpPr/>
          <p:nvPr/>
        </p:nvSpPr>
        <p:spPr>
          <a:xfrm>
            <a:off x="4542929" y="5568577"/>
            <a:ext cx="1975260" cy="787728"/>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400" dirty="0">
                <a:latin typeface="Bahnschrift SemiCondensed" panose="020B0502040204020203" pitchFamily="34" charset="0"/>
              </a:rPr>
              <a:t>Intégration des écarts calculés</a:t>
            </a:r>
            <a:endParaRPr lang="fr-FR" sz="900" dirty="0">
              <a:latin typeface="Bahnschrift SemiCondensed" panose="020B0502040204020203" pitchFamily="34" charset="0"/>
            </a:endParaRPr>
          </a:p>
        </p:txBody>
      </p:sp>
      <p:cxnSp>
        <p:nvCxnSpPr>
          <p:cNvPr id="8" name="Connecteur droit avec flèche 7">
            <a:extLst>
              <a:ext uri="{FF2B5EF4-FFF2-40B4-BE49-F238E27FC236}">
                <a16:creationId xmlns:a16="http://schemas.microsoft.com/office/drawing/2014/main" id="{A4658E19-2B8F-491B-92AA-36A9852C4106}"/>
              </a:ext>
            </a:extLst>
          </p:cNvPr>
          <p:cNvCxnSpPr>
            <a:cxnSpLocks/>
            <a:stCxn id="4" idx="3"/>
            <a:endCxn id="5" idx="2"/>
          </p:cNvCxnSpPr>
          <p:nvPr/>
        </p:nvCxnSpPr>
        <p:spPr>
          <a:xfrm>
            <a:off x="1362722" y="5439112"/>
            <a:ext cx="694982" cy="17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Connecteur droit avec flèche 8">
            <a:extLst>
              <a:ext uri="{FF2B5EF4-FFF2-40B4-BE49-F238E27FC236}">
                <a16:creationId xmlns:a16="http://schemas.microsoft.com/office/drawing/2014/main" id="{74F34E32-D7F2-4EDF-BC2B-8B71A8968286}"/>
              </a:ext>
            </a:extLst>
          </p:cNvPr>
          <p:cNvCxnSpPr>
            <a:cxnSpLocks/>
            <a:endCxn id="6" idx="1"/>
          </p:cNvCxnSpPr>
          <p:nvPr/>
        </p:nvCxnSpPr>
        <p:spPr>
          <a:xfrm flipV="1">
            <a:off x="4074544" y="5042091"/>
            <a:ext cx="468391" cy="3977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0" name="Image 9">
            <a:extLst>
              <a:ext uri="{FF2B5EF4-FFF2-40B4-BE49-F238E27FC236}">
                <a16:creationId xmlns:a16="http://schemas.microsoft.com/office/drawing/2014/main" id="{C62A6DAA-F7B4-4F5B-93FB-C135256F3BEE}"/>
              </a:ext>
            </a:extLst>
          </p:cNvPr>
          <p:cNvPicPr>
            <a:picLocks noChangeAspect="1"/>
          </p:cNvPicPr>
          <p:nvPr/>
        </p:nvPicPr>
        <p:blipFill>
          <a:blip r:embed="rId2">
            <a:duotone>
              <a:schemeClr val="accent5">
                <a:shade val="45000"/>
                <a:satMod val="135000"/>
              </a:schemeClr>
              <a:prstClr val="white"/>
            </a:duotone>
          </a:blip>
          <a:stretch>
            <a:fillRect/>
          </a:stretch>
        </p:blipFill>
        <p:spPr>
          <a:xfrm>
            <a:off x="6802139" y="5188966"/>
            <a:ext cx="680112" cy="408067"/>
          </a:xfrm>
          <a:prstGeom prst="rect">
            <a:avLst/>
          </a:prstGeom>
        </p:spPr>
      </p:pic>
      <p:sp>
        <p:nvSpPr>
          <p:cNvPr id="11" name="ZoneTexte 10">
            <a:extLst>
              <a:ext uri="{FF2B5EF4-FFF2-40B4-BE49-F238E27FC236}">
                <a16:creationId xmlns:a16="http://schemas.microsoft.com/office/drawing/2014/main" id="{693192AB-34E7-477B-8A6A-6EBA163A9208}"/>
              </a:ext>
            </a:extLst>
          </p:cNvPr>
          <p:cNvSpPr txBox="1"/>
          <p:nvPr/>
        </p:nvSpPr>
        <p:spPr>
          <a:xfrm>
            <a:off x="6609663" y="5633059"/>
            <a:ext cx="1056681" cy="261610"/>
          </a:xfrm>
          <a:prstGeom prst="rect">
            <a:avLst/>
          </a:prstGeom>
          <a:noFill/>
        </p:spPr>
        <p:txBody>
          <a:bodyPr wrap="square" rtlCol="0">
            <a:spAutoFit/>
          </a:bodyPr>
          <a:lstStyle/>
          <a:p>
            <a:pPr algn="ctr"/>
            <a:r>
              <a:rPr lang="fr-FR" sz="1100" dirty="0">
                <a:solidFill>
                  <a:schemeClr val="accent2"/>
                </a:solidFill>
                <a:latin typeface="Bahnschrift SemiCondensed" panose="020B0502040204020203" pitchFamily="34" charset="0"/>
              </a:rPr>
              <a:t>Interlocution</a:t>
            </a:r>
          </a:p>
        </p:txBody>
      </p:sp>
      <p:cxnSp>
        <p:nvCxnSpPr>
          <p:cNvPr id="12" name="Connecteur droit avec flèche 11">
            <a:extLst>
              <a:ext uri="{FF2B5EF4-FFF2-40B4-BE49-F238E27FC236}">
                <a16:creationId xmlns:a16="http://schemas.microsoft.com/office/drawing/2014/main" id="{2076A00E-CBF5-450D-BE72-037FE33A5AF7}"/>
              </a:ext>
            </a:extLst>
          </p:cNvPr>
          <p:cNvCxnSpPr>
            <a:cxnSpLocks/>
            <a:endCxn id="7" idx="1"/>
          </p:cNvCxnSpPr>
          <p:nvPr/>
        </p:nvCxnSpPr>
        <p:spPr>
          <a:xfrm>
            <a:off x="4074544" y="5439872"/>
            <a:ext cx="468385" cy="5225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Organigramme : Procédé prédéfini 12">
            <a:extLst>
              <a:ext uri="{FF2B5EF4-FFF2-40B4-BE49-F238E27FC236}">
                <a16:creationId xmlns:a16="http://schemas.microsoft.com/office/drawing/2014/main" id="{BD63D41E-990A-4DDC-A1B6-F6274672FC78}"/>
              </a:ext>
            </a:extLst>
          </p:cNvPr>
          <p:cNvSpPr/>
          <p:nvPr/>
        </p:nvSpPr>
        <p:spPr>
          <a:xfrm>
            <a:off x="10171660" y="5647129"/>
            <a:ext cx="1742734" cy="615748"/>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400" dirty="0">
                <a:latin typeface="Bahnschrift SemiCondensed" panose="020B0502040204020203" pitchFamily="34" charset="0"/>
              </a:rPr>
              <a:t>Rectification technique</a:t>
            </a:r>
            <a:endParaRPr lang="fr-FR" sz="900" dirty="0">
              <a:latin typeface="Bahnschrift SemiCondensed" panose="020B0502040204020203" pitchFamily="34" charset="0"/>
            </a:endParaRPr>
          </a:p>
        </p:txBody>
      </p:sp>
      <p:cxnSp>
        <p:nvCxnSpPr>
          <p:cNvPr id="14" name="Connecteur droit avec flèche 13">
            <a:extLst>
              <a:ext uri="{FF2B5EF4-FFF2-40B4-BE49-F238E27FC236}">
                <a16:creationId xmlns:a16="http://schemas.microsoft.com/office/drawing/2014/main" id="{B29C3DB5-ABC1-4351-A492-FB2AFAE308FE}"/>
              </a:ext>
            </a:extLst>
          </p:cNvPr>
          <p:cNvCxnSpPr>
            <a:cxnSpLocks/>
            <a:stCxn id="7" idx="3"/>
            <a:endCxn id="13" idx="1"/>
          </p:cNvCxnSpPr>
          <p:nvPr/>
        </p:nvCxnSpPr>
        <p:spPr>
          <a:xfrm flipV="1">
            <a:off x="6518189" y="5955003"/>
            <a:ext cx="3653471" cy="74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cteur droit 14">
            <a:extLst>
              <a:ext uri="{FF2B5EF4-FFF2-40B4-BE49-F238E27FC236}">
                <a16:creationId xmlns:a16="http://schemas.microsoft.com/office/drawing/2014/main" id="{4DD6EAC0-4A82-4735-B4FB-B65123CA6A7F}"/>
              </a:ext>
            </a:extLst>
          </p:cNvPr>
          <p:cNvCxnSpPr>
            <a:cxnSpLocks/>
            <a:stCxn id="5" idx="4"/>
          </p:cNvCxnSpPr>
          <p:nvPr/>
        </p:nvCxnSpPr>
        <p:spPr>
          <a:xfrm flipV="1">
            <a:off x="3487749" y="5439111"/>
            <a:ext cx="586789" cy="1715"/>
          </a:xfrm>
          <a:prstGeom prst="line">
            <a:avLst/>
          </a:prstGeom>
        </p:spPr>
        <p:style>
          <a:lnRef idx="1">
            <a:schemeClr val="dk1"/>
          </a:lnRef>
          <a:fillRef idx="0">
            <a:schemeClr val="dk1"/>
          </a:fillRef>
          <a:effectRef idx="0">
            <a:schemeClr val="dk1"/>
          </a:effectRef>
          <a:fontRef idx="minor">
            <a:schemeClr val="tx1"/>
          </a:fontRef>
        </p:style>
      </p:cxnSp>
      <p:sp>
        <p:nvSpPr>
          <p:cNvPr id="16" name="ZoneTexte 15">
            <a:extLst>
              <a:ext uri="{FF2B5EF4-FFF2-40B4-BE49-F238E27FC236}">
                <a16:creationId xmlns:a16="http://schemas.microsoft.com/office/drawing/2014/main" id="{410FCE32-2604-428F-8DF3-713B22571BD4}"/>
              </a:ext>
            </a:extLst>
          </p:cNvPr>
          <p:cNvSpPr txBox="1"/>
          <p:nvPr/>
        </p:nvSpPr>
        <p:spPr>
          <a:xfrm>
            <a:off x="7573725" y="5548420"/>
            <a:ext cx="1363398" cy="430887"/>
          </a:xfrm>
          <a:prstGeom prst="rect">
            <a:avLst/>
          </a:prstGeom>
          <a:noFill/>
        </p:spPr>
        <p:txBody>
          <a:bodyPr wrap="square" rtlCol="0">
            <a:spAutoFit/>
          </a:bodyPr>
          <a:lstStyle/>
          <a:p>
            <a:pPr algn="ctr"/>
            <a:r>
              <a:rPr lang="fr-FR" sz="1100" dirty="0">
                <a:solidFill>
                  <a:schemeClr val="accent2"/>
                </a:solidFill>
                <a:latin typeface="Bahnschrift SemiCondensed" panose="020B0502040204020203" pitchFamily="34" charset="0"/>
              </a:rPr>
              <a:t>Lettre de</a:t>
            </a:r>
          </a:p>
          <a:p>
            <a:pPr algn="ctr"/>
            <a:r>
              <a:rPr lang="fr-FR" sz="1100" dirty="0">
                <a:solidFill>
                  <a:schemeClr val="accent2"/>
                </a:solidFill>
                <a:latin typeface="Bahnschrift SemiCondensed" panose="020B0502040204020203" pitchFamily="34" charset="0"/>
              </a:rPr>
              <a:t>notification</a:t>
            </a:r>
          </a:p>
        </p:txBody>
      </p:sp>
      <p:sp>
        <p:nvSpPr>
          <p:cNvPr id="17" name="ZoneTexte 16">
            <a:extLst>
              <a:ext uri="{FF2B5EF4-FFF2-40B4-BE49-F238E27FC236}">
                <a16:creationId xmlns:a16="http://schemas.microsoft.com/office/drawing/2014/main" id="{ECC3749B-B920-4D58-8C7C-0327E327BF51}"/>
              </a:ext>
            </a:extLst>
          </p:cNvPr>
          <p:cNvSpPr txBox="1"/>
          <p:nvPr/>
        </p:nvSpPr>
        <p:spPr>
          <a:xfrm>
            <a:off x="8647938" y="6022775"/>
            <a:ext cx="1363398" cy="261610"/>
          </a:xfrm>
          <a:prstGeom prst="rect">
            <a:avLst/>
          </a:prstGeom>
          <a:noFill/>
        </p:spPr>
        <p:txBody>
          <a:bodyPr wrap="square" rtlCol="0">
            <a:spAutoFit/>
          </a:bodyPr>
          <a:lstStyle/>
          <a:p>
            <a:pPr algn="ctr"/>
            <a:r>
              <a:rPr lang="fr-FR" sz="1100" dirty="0">
                <a:solidFill>
                  <a:schemeClr val="accent2"/>
                </a:solidFill>
                <a:latin typeface="Bahnschrift SemiCondensed" panose="020B0502040204020203" pitchFamily="34" charset="0"/>
              </a:rPr>
              <a:t>Délai de 30 jours</a:t>
            </a:r>
          </a:p>
        </p:txBody>
      </p:sp>
      <p:pic>
        <p:nvPicPr>
          <p:cNvPr id="18" name="Graphique 17">
            <a:extLst>
              <a:ext uri="{FF2B5EF4-FFF2-40B4-BE49-F238E27FC236}">
                <a16:creationId xmlns:a16="http://schemas.microsoft.com/office/drawing/2014/main" id="{5B15C2C6-0682-4118-8C8B-2A5BBDB4D340}"/>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8076472" y="5214536"/>
            <a:ext cx="357904" cy="317018"/>
          </a:xfrm>
          <a:prstGeom prst="rect">
            <a:avLst/>
          </a:prstGeom>
        </p:spPr>
      </p:pic>
      <p:sp>
        <p:nvSpPr>
          <p:cNvPr id="19" name="Espace réservé du numéro de diapositive 3">
            <a:extLst>
              <a:ext uri="{FF2B5EF4-FFF2-40B4-BE49-F238E27FC236}">
                <a16:creationId xmlns:a16="http://schemas.microsoft.com/office/drawing/2014/main" id="{77BA4A95-D0CF-4B3B-8408-D207D88DA32C}"/>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20</a:t>
            </a:fld>
            <a:endParaRPr lang="fr-FR" dirty="0"/>
          </a:p>
        </p:txBody>
      </p:sp>
    </p:spTree>
    <p:extLst>
      <p:ext uri="{BB962C8B-B14F-4D97-AF65-F5344CB8AC3E}">
        <p14:creationId xmlns:p14="http://schemas.microsoft.com/office/powerpoint/2010/main" val="267459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65D075-A0B9-4CF4-A553-E65F105C8C20}"/>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4 – La rectification des cotisations</a:t>
            </a:r>
          </a:p>
          <a:p>
            <a:r>
              <a:rPr lang="fr-FR" sz="2400" dirty="0">
                <a:solidFill>
                  <a:srgbClr val="FBC127"/>
                </a:solidFill>
                <a:latin typeface="Bahnschrift" panose="020B0502040204020203" pitchFamily="34" charset="0"/>
              </a:rPr>
              <a:t>Les pénalités</a:t>
            </a:r>
            <a:endParaRPr lang="fr-FR" sz="1050" dirty="0">
              <a:solidFill>
                <a:srgbClr val="FBC127"/>
              </a:solidFill>
              <a:latin typeface="Bahnschrift" panose="020B0502040204020203" pitchFamily="34" charset="0"/>
            </a:endParaRPr>
          </a:p>
        </p:txBody>
      </p:sp>
      <p:sp>
        <p:nvSpPr>
          <p:cNvPr id="3" name="ZoneTexte 2">
            <a:extLst>
              <a:ext uri="{FF2B5EF4-FFF2-40B4-BE49-F238E27FC236}">
                <a16:creationId xmlns:a16="http://schemas.microsoft.com/office/drawing/2014/main" id="{FDC8B4C6-94E4-478B-AC4A-7F86250E115D}"/>
              </a:ext>
            </a:extLst>
          </p:cNvPr>
          <p:cNvSpPr txBox="1"/>
          <p:nvPr/>
        </p:nvSpPr>
        <p:spPr>
          <a:xfrm>
            <a:off x="594758" y="2128148"/>
            <a:ext cx="11010924"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solidFill>
                  <a:srgbClr val="002060"/>
                </a:solidFill>
                <a:latin typeface="Bahnschrift" panose="020B0502040204020203" pitchFamily="34" charset="0"/>
                <a:cs typeface="Arial"/>
              </a:rPr>
              <a:t>Dans la procédure de rectification technique, des pénalités sont appliquées pour chaque écart mis au recouvrement :</a:t>
            </a:r>
          </a:p>
          <a:p>
            <a:endParaRPr lang="fr-FR" sz="1600" dirty="0">
              <a:solidFill>
                <a:srgbClr val="002060"/>
              </a:solidFill>
              <a:latin typeface="Bahnschrift" panose="020B0502040204020203" pitchFamily="34" charset="0"/>
              <a:cs typeface="Arial"/>
            </a:endParaRPr>
          </a:p>
          <a:p>
            <a:r>
              <a:rPr lang="fr-FR" sz="1600" b="1" dirty="0">
                <a:solidFill>
                  <a:srgbClr val="FBC127"/>
                </a:solidFill>
                <a:latin typeface="Bahnschrift" panose="020B0502040204020203" pitchFamily="34" charset="0"/>
                <a:ea typeface="+mn-lt"/>
                <a:cs typeface="+mn-lt"/>
              </a:rPr>
              <a:t>Inexactitude ou omission dans la déclaration autre que celle afférente aux rémunérations</a:t>
            </a:r>
            <a:r>
              <a:rPr lang="fr-FR" sz="1600" dirty="0">
                <a:solidFill>
                  <a:srgbClr val="FBC127"/>
                </a:solidFill>
                <a:latin typeface="Bahnschrift" panose="020B0502040204020203" pitchFamily="34" charset="0"/>
                <a:ea typeface="+mn-lt"/>
                <a:cs typeface="+mn-lt"/>
              </a:rPr>
              <a:t> : le montant de la pénalité due est défini à l’article R243-13 du code de la sécurité sociale et s'élève à un tiers de 1% du plafond mensuel de sécurité sociale (PMSS). </a:t>
            </a:r>
          </a:p>
          <a:p>
            <a:pPr algn="just"/>
            <a:endParaRPr lang="fr-FR" sz="1600" dirty="0">
              <a:solidFill>
                <a:srgbClr val="002060"/>
              </a:solidFill>
              <a:latin typeface="Bahnschrift" panose="020B0502040204020203" pitchFamily="34" charset="0"/>
              <a:cs typeface="Arial"/>
            </a:endParaRPr>
          </a:p>
          <a:p>
            <a:r>
              <a:rPr lang="fr-FR" sz="1600" dirty="0">
                <a:solidFill>
                  <a:srgbClr val="002060"/>
                </a:solidFill>
                <a:latin typeface="Bahnschrift" panose="020B0502040204020203" pitchFamily="34" charset="0"/>
                <a:cs typeface="Arial"/>
              </a:rPr>
              <a:t>L’application des pénalités est plafonnée par individu et par période de validité</a:t>
            </a:r>
            <a:br>
              <a:rPr lang="fr-FR" sz="1600" dirty="0">
                <a:solidFill>
                  <a:srgbClr val="002060"/>
                </a:solidFill>
                <a:latin typeface="Bahnschrift" panose="020B0502040204020203" pitchFamily="34" charset="0"/>
                <a:cs typeface="Arial"/>
              </a:rPr>
            </a:br>
            <a:r>
              <a:rPr lang="fr-FR" sz="1600" dirty="0">
                <a:solidFill>
                  <a:srgbClr val="002060"/>
                </a:solidFill>
                <a:latin typeface="Bahnschrift" panose="020B0502040204020203" pitchFamily="34" charset="0"/>
                <a:cs typeface="Arial"/>
              </a:rPr>
              <a:t>(en 2024, la pénalité est de 13 euros).</a:t>
            </a:r>
          </a:p>
          <a:p>
            <a:endParaRPr lang="fr-FR" sz="1600" dirty="0">
              <a:solidFill>
                <a:srgbClr val="002060"/>
              </a:solidFill>
              <a:latin typeface="Bahnschrift" panose="020B0502040204020203" pitchFamily="34" charset="0"/>
              <a:cs typeface="Arial"/>
            </a:endParaRPr>
          </a:p>
          <a:p>
            <a:r>
              <a:rPr lang="fr-FR" sz="1600" u="sng" dirty="0">
                <a:solidFill>
                  <a:srgbClr val="002060"/>
                </a:solidFill>
                <a:latin typeface="Bahnschrift" panose="020B0502040204020203" pitchFamily="34" charset="0"/>
                <a:cs typeface="Arial"/>
              </a:rPr>
              <a:t>A noter</a:t>
            </a:r>
            <a:r>
              <a:rPr lang="fr-FR" sz="1600" dirty="0">
                <a:solidFill>
                  <a:srgbClr val="002060"/>
                </a:solidFill>
                <a:latin typeface="Bahnschrift" panose="020B0502040204020203" pitchFamily="34" charset="0"/>
                <a:cs typeface="Arial"/>
              </a:rPr>
              <a:t> : les caisses de MSA appliqueront systématiquement </a:t>
            </a:r>
            <a:r>
              <a:rPr lang="fr-FR" sz="1600" b="1" dirty="0">
                <a:solidFill>
                  <a:srgbClr val="002060"/>
                </a:solidFill>
                <a:latin typeface="Bahnschrift" panose="020B0502040204020203" pitchFamily="34" charset="0"/>
                <a:cs typeface="Arial"/>
              </a:rPr>
              <a:t>les pénalités et les majorations de retard</a:t>
            </a:r>
            <a:r>
              <a:rPr lang="fr-FR" sz="1600" dirty="0">
                <a:solidFill>
                  <a:srgbClr val="002060"/>
                </a:solidFill>
                <a:latin typeface="Bahnschrift" panose="020B0502040204020203" pitchFamily="34" charset="0"/>
                <a:cs typeface="Arial"/>
              </a:rPr>
              <a:t> sur les dossiers mis en recouvrement (Art. R725-4-1 et suivant du décret n°2011-1974 du 26/12/2011 et loi 2019-1446 du 24/12/2019)</a:t>
            </a:r>
          </a:p>
        </p:txBody>
      </p:sp>
      <p:sp>
        <p:nvSpPr>
          <p:cNvPr id="4" name="Espace réservé du numéro de diapositive 3">
            <a:extLst>
              <a:ext uri="{FF2B5EF4-FFF2-40B4-BE49-F238E27FC236}">
                <a16:creationId xmlns:a16="http://schemas.microsoft.com/office/drawing/2014/main" id="{63807591-AE53-4600-993C-474AA66B461F}"/>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21</a:t>
            </a:fld>
            <a:endParaRPr lang="fr-FR" dirty="0"/>
          </a:p>
        </p:txBody>
      </p:sp>
    </p:spTree>
    <p:extLst>
      <p:ext uri="{BB962C8B-B14F-4D97-AF65-F5344CB8AC3E}">
        <p14:creationId xmlns:p14="http://schemas.microsoft.com/office/powerpoint/2010/main" val="210141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EF3CA5-6E24-604B-4398-313F6CC3A468}"/>
              </a:ext>
            </a:extLst>
          </p:cNvPr>
          <p:cNvSpPr txBox="1"/>
          <p:nvPr/>
        </p:nvSpPr>
        <p:spPr>
          <a:xfrm>
            <a:off x="4529666" y="38946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dirty="0"/>
          </a:p>
        </p:txBody>
      </p:sp>
      <p:sp>
        <p:nvSpPr>
          <p:cNvPr id="3" name="ZoneTexte 2">
            <a:extLst>
              <a:ext uri="{FF2B5EF4-FFF2-40B4-BE49-F238E27FC236}">
                <a16:creationId xmlns:a16="http://schemas.microsoft.com/office/drawing/2014/main" id="{44C35DCD-C9BD-A9CE-18E6-5C4027BF6C85}"/>
              </a:ext>
            </a:extLst>
          </p:cNvPr>
          <p:cNvSpPr txBox="1"/>
          <p:nvPr/>
        </p:nvSpPr>
        <p:spPr>
          <a:xfrm>
            <a:off x="1036145" y="125832"/>
            <a:ext cx="11370732"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700" b="1" dirty="0">
                <a:solidFill>
                  <a:schemeClr val="bg1"/>
                </a:solidFill>
                <a:latin typeface="Bahnschrift" panose="020B0502040204020203" pitchFamily="34" charset="0"/>
                <a:cs typeface="Arial"/>
              </a:rPr>
              <a:t>La rectification des cotisations </a:t>
            </a:r>
            <a:endParaRPr lang="fr-FR" dirty="0">
              <a:ea typeface="Calibri"/>
              <a:cs typeface="Calibri"/>
            </a:endParaRPr>
          </a:p>
        </p:txBody>
      </p:sp>
      <p:sp>
        <p:nvSpPr>
          <p:cNvPr id="4" name="ZoneTexte 3">
            <a:extLst>
              <a:ext uri="{FF2B5EF4-FFF2-40B4-BE49-F238E27FC236}">
                <a16:creationId xmlns:a16="http://schemas.microsoft.com/office/drawing/2014/main" id="{92821E3F-DBE6-A81E-4812-A0ED58BC35DC}"/>
              </a:ext>
            </a:extLst>
          </p:cNvPr>
          <p:cNvSpPr txBox="1"/>
          <p:nvPr/>
        </p:nvSpPr>
        <p:spPr>
          <a:xfrm>
            <a:off x="990599" y="1938866"/>
            <a:ext cx="109135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3200" b="1" dirty="0">
                <a:latin typeface="Calibri"/>
                <a:ea typeface="Calibri"/>
                <a:cs typeface="Arial"/>
              </a:rPr>
              <a:t>Des questions ? </a:t>
            </a:r>
            <a:endParaRPr lang="fr-FR" sz="2800" b="1" dirty="0">
              <a:latin typeface="Calibri"/>
              <a:ea typeface="Calibri"/>
              <a:cs typeface="Arial"/>
            </a:endParaRPr>
          </a:p>
          <a:p>
            <a:pPr algn="just"/>
            <a:endParaRPr lang="fr-FR" sz="2400" b="1" dirty="0">
              <a:latin typeface="Calibri"/>
              <a:ea typeface="Calibri"/>
              <a:cs typeface="Arial"/>
            </a:endParaRPr>
          </a:p>
        </p:txBody>
      </p:sp>
      <p:sp>
        <p:nvSpPr>
          <p:cNvPr id="7" name="Espace réservé du numéro de diapositive 1">
            <a:extLst>
              <a:ext uri="{FF2B5EF4-FFF2-40B4-BE49-F238E27FC236}">
                <a16:creationId xmlns:a16="http://schemas.microsoft.com/office/drawing/2014/main" id="{BFF380CB-4E89-E1E9-3DB0-D09F48F5DD64}"/>
              </a:ext>
            </a:extLst>
          </p:cNvPr>
          <p:cNvSpPr txBox="1">
            <a:spLocks/>
          </p:cNvSpPr>
          <p:nvPr/>
        </p:nvSpPr>
        <p:spPr>
          <a:xfrm>
            <a:off x="11292839" y="6421249"/>
            <a:ext cx="8991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22</a:t>
            </a:fld>
            <a:endParaRPr lang="fr-FR" sz="1600" b="1" dirty="0">
              <a:solidFill>
                <a:schemeClr val="bg1"/>
              </a:solidFill>
              <a:latin typeface="Arial" panose="020B0604020202020204" pitchFamily="34" charset="0"/>
              <a:cs typeface="Arial" panose="020B0604020202020204" pitchFamily="34" charset="0"/>
            </a:endParaRPr>
          </a:p>
        </p:txBody>
      </p:sp>
      <p:pic>
        <p:nvPicPr>
          <p:cNvPr id="6" name="Graphique 5" descr="Questions avec un remplissage uni">
            <a:extLst>
              <a:ext uri="{FF2B5EF4-FFF2-40B4-BE49-F238E27FC236}">
                <a16:creationId xmlns:a16="http://schemas.microsoft.com/office/drawing/2014/main" id="{A46DDA6C-E372-44D3-B79D-ED005C2AB7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22834" y="2280745"/>
            <a:ext cx="2898228" cy="2898228"/>
          </a:xfrm>
          <a:prstGeom prst="rect">
            <a:avLst/>
          </a:prstGeom>
        </p:spPr>
      </p:pic>
    </p:spTree>
    <p:extLst>
      <p:ext uri="{BB962C8B-B14F-4D97-AF65-F5344CB8AC3E}">
        <p14:creationId xmlns:p14="http://schemas.microsoft.com/office/powerpoint/2010/main" val="75615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11CCB2-1428-38DF-BFE3-15744EA698C8}"/>
              </a:ext>
            </a:extLst>
          </p:cNvPr>
          <p:cNvSpPr/>
          <p:nvPr/>
        </p:nvSpPr>
        <p:spPr>
          <a:xfrm>
            <a:off x="1" y="818147"/>
            <a:ext cx="12192000" cy="5545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dirty="0">
                <a:latin typeface="Bahnschrift" panose="020B0502040204020203" pitchFamily="34" charset="0"/>
              </a:rPr>
              <a:t>5 – Bonnes pratiques déclaratives</a:t>
            </a:r>
          </a:p>
          <a:p>
            <a:pPr algn="ctr"/>
            <a:r>
              <a:rPr lang="fr-FR" sz="2800" i="1" dirty="0">
                <a:solidFill>
                  <a:schemeClr val="tx1">
                    <a:lumMod val="60000"/>
                    <a:lumOff val="40000"/>
                  </a:schemeClr>
                </a:solidFill>
                <a:latin typeface="Bahnschrift" panose="020B0502040204020203" pitchFamily="34" charset="0"/>
              </a:rPr>
              <a:t>Cas fréquemment rencontrés</a:t>
            </a:r>
            <a:endParaRPr lang="fr-FR" sz="2800" b="1" cap="all"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6102A6AB-1BB4-B382-2ADF-7F738FECA8A1}"/>
              </a:ext>
            </a:extLst>
          </p:cNvPr>
          <p:cNvSpPr>
            <a:spLocks noGrp="1"/>
          </p:cNvSpPr>
          <p:nvPr>
            <p:ph type="sldNum" sz="quarter" idx="4294967295"/>
          </p:nvPr>
        </p:nvSpPr>
        <p:spPr>
          <a:xfrm>
            <a:off x="11292839" y="6421249"/>
            <a:ext cx="899161" cy="365125"/>
          </a:xfrm>
        </p:spPr>
        <p:txBody>
          <a:bodyPr vert="horz" lIns="91440" tIns="45720" rIns="91440" bIns="45720" rtlCol="0" anchor="ct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23</a:t>
            </a:fld>
            <a:endParaRPr lang="fr-FR" sz="1600" b="1" dirty="0">
              <a:solidFill>
                <a:schemeClr val="bg1"/>
              </a:solidFill>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CE0BD4B8-8D77-401D-A126-333202E85F18}"/>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23</a:t>
            </a:fld>
            <a:endParaRPr lang="fr-FR" dirty="0"/>
          </a:p>
        </p:txBody>
      </p:sp>
    </p:spTree>
    <p:extLst>
      <p:ext uri="{BB962C8B-B14F-4D97-AF65-F5344CB8AC3E}">
        <p14:creationId xmlns:p14="http://schemas.microsoft.com/office/powerpoint/2010/main" val="116431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83969F-4863-4D2A-A147-F5CD5C3F9A3E}"/>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5 </a:t>
            </a:r>
            <a:r>
              <a:rPr lang="fr-FR" sz="2400" dirty="0">
                <a:latin typeface="Bahnschrift" panose="020B0502040204020203" pitchFamily="34" charset="0"/>
              </a:rPr>
              <a:t>– Bonnes pratiques déclaratives</a:t>
            </a:r>
          </a:p>
          <a:p>
            <a:r>
              <a:rPr lang="fr-FR" sz="2400" dirty="0">
                <a:solidFill>
                  <a:srgbClr val="FBC127"/>
                </a:solidFill>
                <a:latin typeface="Bahnschrift" panose="020B0502040204020203" pitchFamily="34" charset="0"/>
              </a:rPr>
              <a:t>Mettre à jour les coordonnées médiatiques des référents DSN</a:t>
            </a:r>
            <a:endParaRPr lang="fr-FR" sz="1050" dirty="0">
              <a:solidFill>
                <a:srgbClr val="FBC127"/>
              </a:solidFill>
              <a:latin typeface="Bahnschrift" panose="020B0502040204020203" pitchFamily="34" charset="0"/>
            </a:endParaRPr>
          </a:p>
        </p:txBody>
      </p:sp>
      <p:sp>
        <p:nvSpPr>
          <p:cNvPr id="5" name="ZoneTexte 4">
            <a:extLst>
              <a:ext uri="{FF2B5EF4-FFF2-40B4-BE49-F238E27FC236}">
                <a16:creationId xmlns:a16="http://schemas.microsoft.com/office/drawing/2014/main" id="{7F95FB28-4A41-4C65-A4FB-3E2483E3EC04}"/>
              </a:ext>
            </a:extLst>
          </p:cNvPr>
          <p:cNvSpPr txBox="1"/>
          <p:nvPr/>
        </p:nvSpPr>
        <p:spPr>
          <a:xfrm>
            <a:off x="616526" y="1845119"/>
            <a:ext cx="110109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600" dirty="0">
                <a:solidFill>
                  <a:srgbClr val="002060"/>
                </a:solidFill>
                <a:latin typeface="Bahnschrift" panose="020B0502040204020203" pitchFamily="34" charset="0"/>
                <a:cs typeface="Arial"/>
              </a:rPr>
              <a:t>La norme DSN (NEODES) prévoit de véhiculer les informations des personnes à contacter chez le déclarant ou le tiers-déclarant en cas de besoin ; ces informations sont utiles pour organiser des campagnes d’informations massives (nouveautés déclaratives, points d’attention etc.).</a:t>
            </a:r>
          </a:p>
        </p:txBody>
      </p:sp>
      <p:sp>
        <p:nvSpPr>
          <p:cNvPr id="6" name="ZoneTexte 5">
            <a:extLst>
              <a:ext uri="{FF2B5EF4-FFF2-40B4-BE49-F238E27FC236}">
                <a16:creationId xmlns:a16="http://schemas.microsoft.com/office/drawing/2014/main" id="{52E3668C-804B-4AF2-A7DF-C8C3784D4FFF}"/>
              </a:ext>
            </a:extLst>
          </p:cNvPr>
          <p:cNvSpPr txBox="1"/>
          <p:nvPr/>
        </p:nvSpPr>
        <p:spPr>
          <a:xfrm>
            <a:off x="616526" y="3197948"/>
            <a:ext cx="334258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600" dirty="0">
                <a:solidFill>
                  <a:srgbClr val="FBC127"/>
                </a:solidFill>
                <a:latin typeface="Bahnschrift" panose="020B0502040204020203" pitchFamily="34" charset="0"/>
                <a:cs typeface="Arial"/>
              </a:rPr>
              <a:t>Il est essentiel de mettre à jour des informations dès que nécessaires afin de :</a:t>
            </a:r>
          </a:p>
          <a:p>
            <a:pPr marL="285750" indent="-285750">
              <a:buFontTx/>
              <a:buChar char="-"/>
            </a:pPr>
            <a:r>
              <a:rPr lang="fr-FR" sz="1600" dirty="0">
                <a:solidFill>
                  <a:srgbClr val="FBC127"/>
                </a:solidFill>
                <a:latin typeface="Bahnschrift" panose="020B0502040204020203" pitchFamily="34" charset="0"/>
                <a:cs typeface="Arial"/>
              </a:rPr>
              <a:t>Permettre à la MSA de vous contacter le cas échéant</a:t>
            </a:r>
          </a:p>
          <a:p>
            <a:pPr marL="285750" indent="-285750">
              <a:buFontTx/>
              <a:buChar char="-"/>
            </a:pPr>
            <a:r>
              <a:rPr lang="fr-FR" sz="1600" dirty="0">
                <a:solidFill>
                  <a:srgbClr val="FBC127"/>
                </a:solidFill>
                <a:latin typeface="Bahnschrift" panose="020B0502040204020203" pitchFamily="34" charset="0"/>
                <a:cs typeface="Arial"/>
              </a:rPr>
              <a:t>Eviter les envois de messages à des personnes qui n’ont plus de lien avec le déclarant (RGPD)</a:t>
            </a:r>
          </a:p>
        </p:txBody>
      </p:sp>
      <p:pic>
        <p:nvPicPr>
          <p:cNvPr id="7" name="Image 6">
            <a:extLst>
              <a:ext uri="{FF2B5EF4-FFF2-40B4-BE49-F238E27FC236}">
                <a16:creationId xmlns:a16="http://schemas.microsoft.com/office/drawing/2014/main" id="{1C006C9C-72B8-4C44-AB7E-8D4404F323C6}"/>
              </a:ext>
            </a:extLst>
          </p:cNvPr>
          <p:cNvPicPr>
            <a:picLocks noChangeAspect="1"/>
          </p:cNvPicPr>
          <p:nvPr/>
        </p:nvPicPr>
        <p:blipFill>
          <a:blip r:embed="rId2"/>
          <a:stretch>
            <a:fillRect/>
          </a:stretch>
        </p:blipFill>
        <p:spPr>
          <a:xfrm>
            <a:off x="4564602" y="3197948"/>
            <a:ext cx="6911939" cy="3101609"/>
          </a:xfrm>
          <a:prstGeom prst="rect">
            <a:avLst/>
          </a:prstGeom>
        </p:spPr>
      </p:pic>
      <p:sp>
        <p:nvSpPr>
          <p:cNvPr id="8" name="Espace réservé du numéro de diapositive 3">
            <a:extLst>
              <a:ext uri="{FF2B5EF4-FFF2-40B4-BE49-F238E27FC236}">
                <a16:creationId xmlns:a16="http://schemas.microsoft.com/office/drawing/2014/main" id="{77947F22-8BC5-4C1B-AF72-EB2F5513A9BC}"/>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24</a:t>
            </a:fld>
            <a:endParaRPr lang="fr-FR" dirty="0"/>
          </a:p>
        </p:txBody>
      </p:sp>
    </p:spTree>
    <p:extLst>
      <p:ext uri="{BB962C8B-B14F-4D97-AF65-F5344CB8AC3E}">
        <p14:creationId xmlns:p14="http://schemas.microsoft.com/office/powerpoint/2010/main" val="135105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F1433232-EA83-494F-9656-0065512F68D8}"/>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5 </a:t>
            </a:r>
            <a:r>
              <a:rPr lang="fr-FR" sz="2400" dirty="0">
                <a:latin typeface="Bahnschrift" panose="020B0502040204020203" pitchFamily="34" charset="0"/>
              </a:rPr>
              <a:t>– Bonnes pratiques déclaratives</a:t>
            </a:r>
          </a:p>
          <a:p>
            <a:r>
              <a:rPr lang="fr-FR" sz="2400" dirty="0">
                <a:solidFill>
                  <a:srgbClr val="FBC127"/>
                </a:solidFill>
                <a:latin typeface="Bahnschrift" panose="020B0502040204020203" pitchFamily="34" charset="0"/>
              </a:rPr>
              <a:t>Sécuriser ses affiliations et contrats de prévoyance</a:t>
            </a:r>
            <a:endParaRPr lang="fr-FR" sz="1050" dirty="0">
              <a:solidFill>
                <a:srgbClr val="FBC127"/>
              </a:solidFill>
              <a:latin typeface="Bahnschrift" panose="020B0502040204020203" pitchFamily="34" charset="0"/>
            </a:endParaRPr>
          </a:p>
        </p:txBody>
      </p:sp>
      <p:sp>
        <p:nvSpPr>
          <p:cNvPr id="5" name="ZoneTexte 4">
            <a:extLst>
              <a:ext uri="{FF2B5EF4-FFF2-40B4-BE49-F238E27FC236}">
                <a16:creationId xmlns:a16="http://schemas.microsoft.com/office/drawing/2014/main" id="{6BF6842B-E9D9-4633-8AE9-241BBC133B8E}"/>
              </a:ext>
            </a:extLst>
          </p:cNvPr>
          <p:cNvSpPr txBox="1"/>
          <p:nvPr/>
        </p:nvSpPr>
        <p:spPr>
          <a:xfrm>
            <a:off x="590538" y="2132556"/>
            <a:ext cx="110109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solidFill>
                  <a:srgbClr val="002060"/>
                </a:solidFill>
                <a:latin typeface="Bahnschrift" panose="020B0502040204020203" pitchFamily="34" charset="0"/>
                <a:cs typeface="Arial"/>
              </a:rPr>
              <a:t>Les informations véhiculées en DSN concernant les affiliations à des organismes de prévoyance ainsi qu’aux contrats en vigueur au sein de l’entreprise permettent à la MSA d’assurer le bon recouvrement des cotisations concernées et la bonne répartition aux organismes concernés.</a:t>
            </a:r>
          </a:p>
        </p:txBody>
      </p:sp>
      <p:sp>
        <p:nvSpPr>
          <p:cNvPr id="6" name="ZoneTexte 5">
            <a:extLst>
              <a:ext uri="{FF2B5EF4-FFF2-40B4-BE49-F238E27FC236}">
                <a16:creationId xmlns:a16="http://schemas.microsoft.com/office/drawing/2014/main" id="{B1BC61CB-EDA8-4F8D-B272-073BBFD8B793}"/>
              </a:ext>
            </a:extLst>
          </p:cNvPr>
          <p:cNvSpPr txBox="1"/>
          <p:nvPr/>
        </p:nvSpPr>
        <p:spPr>
          <a:xfrm>
            <a:off x="590538" y="3536306"/>
            <a:ext cx="398476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600" dirty="0">
                <a:solidFill>
                  <a:srgbClr val="FBC127"/>
                </a:solidFill>
                <a:latin typeface="Bahnschrift" panose="020B0502040204020203" pitchFamily="34" charset="0"/>
                <a:cs typeface="Arial"/>
              </a:rPr>
              <a:t>Les fiches de paramétrage FPOC sont disponibles :</a:t>
            </a:r>
          </a:p>
          <a:p>
            <a:pPr marL="285750" indent="-285750">
              <a:buFontTx/>
              <a:buChar char="-"/>
            </a:pPr>
            <a:r>
              <a:rPr lang="fr-FR" sz="1600" dirty="0">
                <a:solidFill>
                  <a:srgbClr val="FBC127"/>
                </a:solidFill>
                <a:latin typeface="Bahnschrift" panose="020B0502040204020203" pitchFamily="34" charset="0"/>
                <a:cs typeface="Arial"/>
              </a:rPr>
              <a:t>sur le tableau de bord DSN</a:t>
            </a:r>
          </a:p>
          <a:p>
            <a:pPr marL="285750" indent="-285750">
              <a:buFontTx/>
              <a:buChar char="-"/>
            </a:pPr>
            <a:r>
              <a:rPr lang="fr-FR" sz="1600" dirty="0">
                <a:solidFill>
                  <a:srgbClr val="FBC127"/>
                </a:solidFill>
                <a:latin typeface="Bahnschrift" panose="020B0502040204020203" pitchFamily="34" charset="0"/>
                <a:cs typeface="Arial"/>
              </a:rPr>
              <a:t>sur le service en ligne "mes attestations professionnelles" de l'espace privé MSA des entreprises pour les organismes ayant donné délégation de gestion à la MSA.</a:t>
            </a:r>
          </a:p>
        </p:txBody>
      </p:sp>
      <p:pic>
        <p:nvPicPr>
          <p:cNvPr id="7" name="Image 6">
            <a:extLst>
              <a:ext uri="{FF2B5EF4-FFF2-40B4-BE49-F238E27FC236}">
                <a16:creationId xmlns:a16="http://schemas.microsoft.com/office/drawing/2014/main" id="{D33CD22E-9472-4CA5-B2CD-44E37B380527}"/>
              </a:ext>
            </a:extLst>
          </p:cNvPr>
          <p:cNvPicPr>
            <a:picLocks noChangeAspect="1"/>
          </p:cNvPicPr>
          <p:nvPr/>
        </p:nvPicPr>
        <p:blipFill>
          <a:blip r:embed="rId2"/>
          <a:stretch>
            <a:fillRect/>
          </a:stretch>
        </p:blipFill>
        <p:spPr>
          <a:xfrm>
            <a:off x="4764507" y="3591738"/>
            <a:ext cx="6797629" cy="2149026"/>
          </a:xfrm>
          <a:prstGeom prst="rect">
            <a:avLst/>
          </a:prstGeom>
        </p:spPr>
      </p:pic>
      <p:sp>
        <p:nvSpPr>
          <p:cNvPr id="8" name="Espace réservé du numéro de diapositive 3">
            <a:extLst>
              <a:ext uri="{FF2B5EF4-FFF2-40B4-BE49-F238E27FC236}">
                <a16:creationId xmlns:a16="http://schemas.microsoft.com/office/drawing/2014/main" id="{200DD3C9-3053-46B2-BF54-69AB5333E1B0}"/>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25</a:t>
            </a:fld>
            <a:endParaRPr lang="fr-FR" dirty="0"/>
          </a:p>
        </p:txBody>
      </p:sp>
    </p:spTree>
    <p:extLst>
      <p:ext uri="{BB962C8B-B14F-4D97-AF65-F5344CB8AC3E}">
        <p14:creationId xmlns:p14="http://schemas.microsoft.com/office/powerpoint/2010/main" val="275050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AE9705-11AC-45E9-8EA5-BB551C99BAE1}"/>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5 </a:t>
            </a:r>
            <a:r>
              <a:rPr lang="fr-FR" sz="2400" dirty="0">
                <a:latin typeface="Bahnschrift" panose="020B0502040204020203" pitchFamily="34" charset="0"/>
              </a:rPr>
              <a:t>– Bonnes pratiques déclaratives</a:t>
            </a:r>
          </a:p>
          <a:p>
            <a:r>
              <a:rPr lang="fr-FR" sz="2400" dirty="0">
                <a:solidFill>
                  <a:srgbClr val="FBC127"/>
                </a:solidFill>
                <a:latin typeface="Bahnschrift" panose="020B0502040204020203" pitchFamily="34" charset="0"/>
              </a:rPr>
              <a:t>Respecter les périodes de rattachement pour les régularisations</a:t>
            </a:r>
            <a:endParaRPr lang="fr-FR" sz="1050" dirty="0">
              <a:solidFill>
                <a:srgbClr val="FBC127"/>
              </a:solidFill>
              <a:latin typeface="Bahnschrift" panose="020B0502040204020203" pitchFamily="34" charset="0"/>
            </a:endParaRPr>
          </a:p>
        </p:txBody>
      </p:sp>
      <p:sp>
        <p:nvSpPr>
          <p:cNvPr id="3" name="ZoneTexte 2">
            <a:extLst>
              <a:ext uri="{FF2B5EF4-FFF2-40B4-BE49-F238E27FC236}">
                <a16:creationId xmlns:a16="http://schemas.microsoft.com/office/drawing/2014/main" id="{1400F5E1-5DD2-4A56-9BBF-A419B5A355E2}"/>
              </a:ext>
            </a:extLst>
          </p:cNvPr>
          <p:cNvSpPr txBox="1"/>
          <p:nvPr/>
        </p:nvSpPr>
        <p:spPr>
          <a:xfrm>
            <a:off x="590538" y="1926989"/>
            <a:ext cx="1101092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1600" dirty="0">
                <a:solidFill>
                  <a:srgbClr val="002060"/>
                </a:solidFill>
                <a:latin typeface="Bahnschrift" panose="020B0502040204020203" pitchFamily="34" charset="0"/>
                <a:cs typeface="Arial"/>
              </a:rPr>
              <a:t>En DSN, les régularisations de cotisations sociales doivent être déclarées d’une période déclarative sur l’autre, au plus proche de la détection de l’erreur ; la pratique de la régularisation annuelle disparaît au profit d’un principe de régularisation au mois le mois.</a:t>
            </a:r>
          </a:p>
          <a:p>
            <a:pPr algn="just"/>
            <a:r>
              <a:rPr lang="fr-FR" sz="1600" dirty="0">
                <a:solidFill>
                  <a:srgbClr val="002060"/>
                </a:solidFill>
                <a:latin typeface="Bahnschrift" panose="020B0502040204020203" pitchFamily="34" charset="0"/>
                <a:cs typeface="Arial"/>
              </a:rPr>
              <a:t>La fiche consigne net-entreprises 1317 précise les modalités de régularisation attendues.</a:t>
            </a:r>
          </a:p>
        </p:txBody>
      </p:sp>
      <p:sp>
        <p:nvSpPr>
          <p:cNvPr id="4" name="ZoneTexte 3">
            <a:extLst>
              <a:ext uri="{FF2B5EF4-FFF2-40B4-BE49-F238E27FC236}">
                <a16:creationId xmlns:a16="http://schemas.microsoft.com/office/drawing/2014/main" id="{298D9267-B47F-4D6F-8C0A-B1D97ED4CEC8}"/>
              </a:ext>
            </a:extLst>
          </p:cNvPr>
          <p:cNvSpPr txBox="1"/>
          <p:nvPr/>
        </p:nvSpPr>
        <p:spPr>
          <a:xfrm>
            <a:off x="590538" y="3503296"/>
            <a:ext cx="398476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solidFill>
                  <a:srgbClr val="FBC127"/>
                </a:solidFill>
                <a:latin typeface="Bahnschrift" panose="020B0502040204020203" pitchFamily="34" charset="0"/>
                <a:cs typeface="Arial"/>
              </a:rPr>
              <a:t>La MSA consolide les blocs de régularisations et les blocs changement en les affectant sur les périodes concernées : l’absence de dates de rattachement ou une régularisation pour plusieurs mois qui serait contenue dans un même bloc génère des anomalies de recouvrement ainsi que de mauvais calcul des droits des assurés.</a:t>
            </a:r>
          </a:p>
        </p:txBody>
      </p:sp>
      <p:pic>
        <p:nvPicPr>
          <p:cNvPr id="5" name="Image 4">
            <a:extLst>
              <a:ext uri="{FF2B5EF4-FFF2-40B4-BE49-F238E27FC236}">
                <a16:creationId xmlns:a16="http://schemas.microsoft.com/office/drawing/2014/main" id="{0430EF90-4D35-4136-B595-C05C185D316E}"/>
              </a:ext>
            </a:extLst>
          </p:cNvPr>
          <p:cNvPicPr>
            <a:picLocks noChangeAspect="1"/>
          </p:cNvPicPr>
          <p:nvPr/>
        </p:nvPicPr>
        <p:blipFill>
          <a:blip r:embed="rId2"/>
          <a:stretch>
            <a:fillRect/>
          </a:stretch>
        </p:blipFill>
        <p:spPr>
          <a:xfrm>
            <a:off x="5027975" y="3063243"/>
            <a:ext cx="5389654" cy="3794757"/>
          </a:xfrm>
          <a:prstGeom prst="rect">
            <a:avLst/>
          </a:prstGeom>
        </p:spPr>
      </p:pic>
      <p:sp>
        <p:nvSpPr>
          <p:cNvPr id="6" name="Espace réservé du numéro de diapositive 3">
            <a:extLst>
              <a:ext uri="{FF2B5EF4-FFF2-40B4-BE49-F238E27FC236}">
                <a16:creationId xmlns:a16="http://schemas.microsoft.com/office/drawing/2014/main" id="{DE361CB0-17DD-41B9-BC6E-8E8E25E4C918}"/>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26</a:t>
            </a:fld>
            <a:endParaRPr lang="fr-FR" dirty="0"/>
          </a:p>
        </p:txBody>
      </p:sp>
    </p:spTree>
    <p:extLst>
      <p:ext uri="{BB962C8B-B14F-4D97-AF65-F5344CB8AC3E}">
        <p14:creationId xmlns:p14="http://schemas.microsoft.com/office/powerpoint/2010/main" val="7619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DFD14E95-B55B-4FBD-9B59-E2017EA00659}"/>
              </a:ext>
            </a:extLst>
          </p:cNvPr>
          <p:cNvSpPr txBox="1"/>
          <p:nvPr/>
        </p:nvSpPr>
        <p:spPr>
          <a:xfrm>
            <a:off x="562099" y="1953977"/>
            <a:ext cx="110109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solidFill>
                  <a:srgbClr val="002060"/>
                </a:solidFill>
                <a:latin typeface="Bahnschrift" panose="020B0502040204020203" pitchFamily="34" charset="0"/>
                <a:cs typeface="Arial"/>
              </a:rPr>
              <a:t>En DSN, de nombreuses rubriques permettent de fiabiliser les taux de cotisations attendus en fonction des caractéristiques de l’entreprise et de l’individu. La cohérence des informations déclarées dans ces différentes rubriques est analysée par les contrôles de la MSA.</a:t>
            </a:r>
          </a:p>
        </p:txBody>
      </p:sp>
      <p:sp>
        <p:nvSpPr>
          <p:cNvPr id="3" name="Titre 1">
            <a:extLst>
              <a:ext uri="{FF2B5EF4-FFF2-40B4-BE49-F238E27FC236}">
                <a16:creationId xmlns:a16="http://schemas.microsoft.com/office/drawing/2014/main" id="{6FC4C61D-5DD7-479D-A1E9-BD023E4E4514}"/>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5 </a:t>
            </a:r>
            <a:r>
              <a:rPr lang="fr-FR" sz="2400" dirty="0">
                <a:latin typeface="Bahnschrift" panose="020B0502040204020203" pitchFamily="34" charset="0"/>
              </a:rPr>
              <a:t>– Bonnes pratiques déclaratives</a:t>
            </a:r>
          </a:p>
          <a:p>
            <a:r>
              <a:rPr lang="fr-FR" sz="2400" dirty="0">
                <a:solidFill>
                  <a:srgbClr val="FBC127"/>
                </a:solidFill>
                <a:latin typeface="Bahnschrift" panose="020B0502040204020203" pitchFamily="34" charset="0"/>
              </a:rPr>
              <a:t>Anticiper les évolutions des taux et barèmes</a:t>
            </a:r>
            <a:endParaRPr lang="fr-FR" sz="1050" dirty="0">
              <a:solidFill>
                <a:srgbClr val="FBC127"/>
              </a:solidFill>
              <a:latin typeface="Bahnschrift" panose="020B0502040204020203" pitchFamily="34" charset="0"/>
            </a:endParaRPr>
          </a:p>
        </p:txBody>
      </p:sp>
      <p:sp>
        <p:nvSpPr>
          <p:cNvPr id="4" name="ZoneTexte 3">
            <a:extLst>
              <a:ext uri="{FF2B5EF4-FFF2-40B4-BE49-F238E27FC236}">
                <a16:creationId xmlns:a16="http://schemas.microsoft.com/office/drawing/2014/main" id="{D9E4E134-954C-44E3-9F50-04D404F92820}"/>
              </a:ext>
            </a:extLst>
          </p:cNvPr>
          <p:cNvSpPr txBox="1"/>
          <p:nvPr/>
        </p:nvSpPr>
        <p:spPr>
          <a:xfrm>
            <a:off x="529441" y="3129347"/>
            <a:ext cx="52950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600" dirty="0">
                <a:solidFill>
                  <a:srgbClr val="FBC127"/>
                </a:solidFill>
                <a:latin typeface="Bahnschrift" panose="020B0502040204020203" pitchFamily="34" charset="0"/>
                <a:cs typeface="Arial"/>
              </a:rPr>
              <a:t>Ces taux sont communiqués par la MSA :</a:t>
            </a:r>
          </a:p>
          <a:p>
            <a:pPr marL="342900" indent="-342900">
              <a:buFontTx/>
              <a:buChar char="-"/>
            </a:pPr>
            <a:r>
              <a:rPr lang="fr-FR" sz="1600" dirty="0">
                <a:solidFill>
                  <a:srgbClr val="FBC127"/>
                </a:solidFill>
                <a:latin typeface="Bahnschrift" panose="020B0502040204020203" pitchFamily="34" charset="0"/>
                <a:cs typeface="Arial"/>
              </a:rPr>
              <a:t>Dans votre espace privé MSA</a:t>
            </a:r>
          </a:p>
          <a:p>
            <a:pPr marL="342900" indent="-342900">
              <a:buFontTx/>
              <a:buChar char="-"/>
            </a:pPr>
            <a:r>
              <a:rPr lang="fr-FR" sz="1600" dirty="0">
                <a:solidFill>
                  <a:srgbClr val="FBC127"/>
                </a:solidFill>
                <a:latin typeface="Bahnschrift" panose="020B0502040204020203" pitchFamily="34" charset="0"/>
                <a:cs typeface="Arial"/>
              </a:rPr>
              <a:t>Par courrier pour les taux individualisés</a:t>
            </a:r>
          </a:p>
        </p:txBody>
      </p:sp>
      <p:pic>
        <p:nvPicPr>
          <p:cNvPr id="5" name="Image 4">
            <a:extLst>
              <a:ext uri="{FF2B5EF4-FFF2-40B4-BE49-F238E27FC236}">
                <a16:creationId xmlns:a16="http://schemas.microsoft.com/office/drawing/2014/main" id="{EAF6626E-C2E4-4A31-84D0-89DF62FC45B1}"/>
              </a:ext>
            </a:extLst>
          </p:cNvPr>
          <p:cNvPicPr>
            <a:picLocks noChangeAspect="1"/>
          </p:cNvPicPr>
          <p:nvPr/>
        </p:nvPicPr>
        <p:blipFill>
          <a:blip r:embed="rId2"/>
          <a:stretch>
            <a:fillRect/>
          </a:stretch>
        </p:blipFill>
        <p:spPr>
          <a:xfrm>
            <a:off x="2012230" y="4315601"/>
            <a:ext cx="3170047" cy="1957578"/>
          </a:xfrm>
          <a:prstGeom prst="rect">
            <a:avLst/>
          </a:prstGeom>
          <a:ln>
            <a:noFill/>
          </a:ln>
          <a:effectLst>
            <a:outerShdw blurRad="292100" dist="139700" dir="2700000" algn="tl" rotWithShape="0">
              <a:srgbClr val="333333">
                <a:alpha val="65000"/>
              </a:srgbClr>
            </a:outerShdw>
          </a:effectLst>
        </p:spPr>
      </p:pic>
      <p:pic>
        <p:nvPicPr>
          <p:cNvPr id="6" name="Image 5">
            <a:extLst>
              <a:ext uri="{FF2B5EF4-FFF2-40B4-BE49-F238E27FC236}">
                <a16:creationId xmlns:a16="http://schemas.microsoft.com/office/drawing/2014/main" id="{412E8C8B-C4D0-41DB-8347-265ACE16147F}"/>
              </a:ext>
            </a:extLst>
          </p:cNvPr>
          <p:cNvPicPr>
            <a:picLocks noChangeAspect="1"/>
          </p:cNvPicPr>
          <p:nvPr/>
        </p:nvPicPr>
        <p:blipFill>
          <a:blip r:embed="rId3"/>
          <a:stretch>
            <a:fillRect/>
          </a:stretch>
        </p:blipFill>
        <p:spPr>
          <a:xfrm>
            <a:off x="6809940" y="4272059"/>
            <a:ext cx="3481163" cy="1957577"/>
          </a:xfrm>
          <a:prstGeom prst="rect">
            <a:avLst/>
          </a:prstGeom>
          <a:ln>
            <a:noFill/>
          </a:ln>
          <a:effectLst>
            <a:outerShdw blurRad="292100" dist="139700" dir="2700000" algn="tl" rotWithShape="0">
              <a:srgbClr val="333333">
                <a:alpha val="65000"/>
              </a:srgbClr>
            </a:outerShdw>
          </a:effectLst>
        </p:spPr>
      </p:pic>
      <p:sp>
        <p:nvSpPr>
          <p:cNvPr id="7" name="Espace réservé du numéro de diapositive 3">
            <a:extLst>
              <a:ext uri="{FF2B5EF4-FFF2-40B4-BE49-F238E27FC236}">
                <a16:creationId xmlns:a16="http://schemas.microsoft.com/office/drawing/2014/main" id="{955373F3-923F-4E9D-B7A5-C19431DDF5E0}"/>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27</a:t>
            </a:fld>
            <a:endParaRPr lang="fr-FR" dirty="0"/>
          </a:p>
        </p:txBody>
      </p:sp>
    </p:spTree>
    <p:extLst>
      <p:ext uri="{BB962C8B-B14F-4D97-AF65-F5344CB8AC3E}">
        <p14:creationId xmlns:p14="http://schemas.microsoft.com/office/powerpoint/2010/main" val="413196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1E4C08-8E73-4291-B796-B0F9FB9BE2C0}"/>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5 </a:t>
            </a:r>
            <a:r>
              <a:rPr lang="fr-FR" sz="2400" dirty="0">
                <a:latin typeface="Bahnschrift" panose="020B0502040204020203" pitchFamily="34" charset="0"/>
              </a:rPr>
              <a:t>– Bonnes pratiques déclaratives</a:t>
            </a:r>
          </a:p>
          <a:p>
            <a:r>
              <a:rPr lang="fr-FR" sz="2400" dirty="0">
                <a:solidFill>
                  <a:srgbClr val="FBC127"/>
                </a:solidFill>
                <a:latin typeface="Bahnschrift" panose="020B0502040204020203" pitchFamily="34" charset="0"/>
              </a:rPr>
              <a:t>Les données essentielles pour les calculs assurés par la MSA</a:t>
            </a:r>
            <a:endParaRPr lang="fr-FR" sz="1050" dirty="0">
              <a:solidFill>
                <a:srgbClr val="FBC127"/>
              </a:solidFill>
              <a:latin typeface="Bahnschrift" panose="020B0502040204020203" pitchFamily="34" charset="0"/>
            </a:endParaRPr>
          </a:p>
        </p:txBody>
      </p:sp>
      <p:pic>
        <p:nvPicPr>
          <p:cNvPr id="3" name="Image 2">
            <a:extLst>
              <a:ext uri="{FF2B5EF4-FFF2-40B4-BE49-F238E27FC236}">
                <a16:creationId xmlns:a16="http://schemas.microsoft.com/office/drawing/2014/main" id="{138E6654-31E0-41FE-9671-AEBF7955FC92}"/>
              </a:ext>
            </a:extLst>
          </p:cNvPr>
          <p:cNvPicPr>
            <a:picLocks noChangeAspect="1"/>
          </p:cNvPicPr>
          <p:nvPr/>
        </p:nvPicPr>
        <p:blipFill>
          <a:blip r:embed="rId2"/>
          <a:stretch>
            <a:fillRect/>
          </a:stretch>
        </p:blipFill>
        <p:spPr>
          <a:xfrm>
            <a:off x="268753" y="1818046"/>
            <a:ext cx="11235418" cy="4738461"/>
          </a:xfrm>
          <a:prstGeom prst="rect">
            <a:avLst/>
          </a:prstGeom>
        </p:spPr>
      </p:pic>
      <p:sp>
        <p:nvSpPr>
          <p:cNvPr id="4" name="Espace réservé du numéro de diapositive 3">
            <a:extLst>
              <a:ext uri="{FF2B5EF4-FFF2-40B4-BE49-F238E27FC236}">
                <a16:creationId xmlns:a16="http://schemas.microsoft.com/office/drawing/2014/main" id="{3D0A3DC2-31C6-4C8F-8DA7-C444D8CE525D}"/>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28</a:t>
            </a:fld>
            <a:endParaRPr lang="fr-FR" dirty="0"/>
          </a:p>
        </p:txBody>
      </p:sp>
      <p:sp>
        <p:nvSpPr>
          <p:cNvPr id="5" name="Rectangle : coins arrondis 4">
            <a:extLst>
              <a:ext uri="{FF2B5EF4-FFF2-40B4-BE49-F238E27FC236}">
                <a16:creationId xmlns:a16="http://schemas.microsoft.com/office/drawing/2014/main" id="{A88EED88-F65E-4B50-893A-EB9DFA69532A}"/>
              </a:ext>
            </a:extLst>
          </p:cNvPr>
          <p:cNvSpPr/>
          <p:nvPr/>
        </p:nvSpPr>
        <p:spPr>
          <a:xfrm>
            <a:off x="408708" y="1961912"/>
            <a:ext cx="3193473" cy="7720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solidFill>
                  <a:schemeClr val="bg1"/>
                </a:solidFill>
              </a:rPr>
              <a:t>Contrat</a:t>
            </a:r>
          </a:p>
          <a:p>
            <a:pPr algn="ctr"/>
            <a:r>
              <a:rPr lang="fr-FR" sz="1600" dirty="0">
                <a:solidFill>
                  <a:schemeClr val="bg1"/>
                </a:solidFill>
              </a:rPr>
              <a:t>(et autres rubriques associées)</a:t>
            </a:r>
          </a:p>
        </p:txBody>
      </p:sp>
      <p:pic>
        <p:nvPicPr>
          <p:cNvPr id="11" name="Image 10">
            <a:extLst>
              <a:ext uri="{FF2B5EF4-FFF2-40B4-BE49-F238E27FC236}">
                <a16:creationId xmlns:a16="http://schemas.microsoft.com/office/drawing/2014/main" id="{4E176021-D204-4E68-A809-107D42032152}"/>
              </a:ext>
            </a:extLst>
          </p:cNvPr>
          <p:cNvPicPr>
            <a:picLocks noChangeAspect="1"/>
          </p:cNvPicPr>
          <p:nvPr/>
        </p:nvPicPr>
        <p:blipFill rotWithShape="1">
          <a:blip r:embed="rId3"/>
          <a:srcRect t="8448" r="3841" b="6412"/>
          <a:stretch/>
        </p:blipFill>
        <p:spPr>
          <a:xfrm>
            <a:off x="3602181" y="4212777"/>
            <a:ext cx="6129648" cy="2601974"/>
          </a:xfrm>
          <a:prstGeom prst="rect">
            <a:avLst/>
          </a:prstGeom>
        </p:spPr>
      </p:pic>
      <p:sp>
        <p:nvSpPr>
          <p:cNvPr id="6" name="Rectangle 5">
            <a:extLst>
              <a:ext uri="{FF2B5EF4-FFF2-40B4-BE49-F238E27FC236}">
                <a16:creationId xmlns:a16="http://schemas.microsoft.com/office/drawing/2014/main" id="{9135D7A5-80C1-4173-9033-65B35CFD5313}"/>
              </a:ext>
            </a:extLst>
          </p:cNvPr>
          <p:cNvSpPr/>
          <p:nvPr/>
        </p:nvSpPr>
        <p:spPr>
          <a:xfrm>
            <a:off x="4020711" y="4880107"/>
            <a:ext cx="1074843" cy="18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40.002 et 40.040</a:t>
            </a:r>
          </a:p>
        </p:txBody>
      </p:sp>
      <p:sp>
        <p:nvSpPr>
          <p:cNvPr id="9" name="Rectangle 8">
            <a:extLst>
              <a:ext uri="{FF2B5EF4-FFF2-40B4-BE49-F238E27FC236}">
                <a16:creationId xmlns:a16="http://schemas.microsoft.com/office/drawing/2014/main" id="{E00B0671-C5EE-4A8F-AC7D-C8CEC342AF44}"/>
              </a:ext>
            </a:extLst>
          </p:cNvPr>
          <p:cNvSpPr/>
          <p:nvPr/>
        </p:nvSpPr>
        <p:spPr>
          <a:xfrm>
            <a:off x="4020711" y="5655646"/>
            <a:ext cx="1302403" cy="18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Bloc 53 - Activité</a:t>
            </a:r>
          </a:p>
        </p:txBody>
      </p:sp>
      <p:sp>
        <p:nvSpPr>
          <p:cNvPr id="12" name="Rectangle 11">
            <a:extLst>
              <a:ext uri="{FF2B5EF4-FFF2-40B4-BE49-F238E27FC236}">
                <a16:creationId xmlns:a16="http://schemas.microsoft.com/office/drawing/2014/main" id="{8D91C6AB-AEB6-4CFB-A4D9-232619A6C5BD}"/>
              </a:ext>
            </a:extLst>
          </p:cNvPr>
          <p:cNvSpPr/>
          <p:nvPr/>
        </p:nvSpPr>
        <p:spPr>
          <a:xfrm>
            <a:off x="6448225" y="4972635"/>
            <a:ext cx="1454804" cy="18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Cohérence bloc 40 et bloc 53</a:t>
            </a:r>
          </a:p>
        </p:txBody>
      </p:sp>
      <p:sp>
        <p:nvSpPr>
          <p:cNvPr id="13" name="Rectangle 12">
            <a:extLst>
              <a:ext uri="{FF2B5EF4-FFF2-40B4-BE49-F238E27FC236}">
                <a16:creationId xmlns:a16="http://schemas.microsoft.com/office/drawing/2014/main" id="{21E35501-42C1-400C-8D9B-252AD0F277A9}"/>
              </a:ext>
            </a:extLst>
          </p:cNvPr>
          <p:cNvSpPr/>
          <p:nvPr/>
        </p:nvSpPr>
        <p:spPr>
          <a:xfrm>
            <a:off x="6448225" y="5655646"/>
            <a:ext cx="1302403" cy="18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Bloc 53 - Activité</a:t>
            </a:r>
          </a:p>
        </p:txBody>
      </p:sp>
      <p:sp>
        <p:nvSpPr>
          <p:cNvPr id="14" name="Rectangle 13">
            <a:extLst>
              <a:ext uri="{FF2B5EF4-FFF2-40B4-BE49-F238E27FC236}">
                <a16:creationId xmlns:a16="http://schemas.microsoft.com/office/drawing/2014/main" id="{E1759FEE-61D2-40F2-A705-EDABF1F1328B}"/>
              </a:ext>
            </a:extLst>
          </p:cNvPr>
          <p:cNvSpPr/>
          <p:nvPr/>
        </p:nvSpPr>
        <p:spPr>
          <a:xfrm>
            <a:off x="8166227" y="4868231"/>
            <a:ext cx="1302403" cy="1850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t>Bloc 53 - Activité</a:t>
            </a:r>
          </a:p>
        </p:txBody>
      </p:sp>
    </p:spTree>
    <p:extLst>
      <p:ext uri="{BB962C8B-B14F-4D97-AF65-F5344CB8AC3E}">
        <p14:creationId xmlns:p14="http://schemas.microsoft.com/office/powerpoint/2010/main" val="409114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EF3CA5-6E24-604B-4398-313F6CC3A468}"/>
              </a:ext>
            </a:extLst>
          </p:cNvPr>
          <p:cNvSpPr txBox="1"/>
          <p:nvPr/>
        </p:nvSpPr>
        <p:spPr>
          <a:xfrm>
            <a:off x="4529666" y="38946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dirty="0"/>
          </a:p>
        </p:txBody>
      </p:sp>
      <p:sp>
        <p:nvSpPr>
          <p:cNvPr id="3" name="ZoneTexte 2">
            <a:extLst>
              <a:ext uri="{FF2B5EF4-FFF2-40B4-BE49-F238E27FC236}">
                <a16:creationId xmlns:a16="http://schemas.microsoft.com/office/drawing/2014/main" id="{44C35DCD-C9BD-A9CE-18E6-5C4027BF6C85}"/>
              </a:ext>
            </a:extLst>
          </p:cNvPr>
          <p:cNvSpPr txBox="1"/>
          <p:nvPr/>
        </p:nvSpPr>
        <p:spPr>
          <a:xfrm>
            <a:off x="1036145" y="125832"/>
            <a:ext cx="11370732"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700" b="1" dirty="0">
                <a:solidFill>
                  <a:schemeClr val="bg1"/>
                </a:solidFill>
                <a:latin typeface="Bahnschrift" panose="020B0502040204020203" pitchFamily="34" charset="0"/>
                <a:cs typeface="Arial"/>
              </a:rPr>
              <a:t>Bonnes pratiques déclaratives</a:t>
            </a:r>
            <a:endParaRPr lang="fr-FR" dirty="0">
              <a:ea typeface="Calibri"/>
              <a:cs typeface="Calibri"/>
            </a:endParaRPr>
          </a:p>
        </p:txBody>
      </p:sp>
      <p:sp>
        <p:nvSpPr>
          <p:cNvPr id="4" name="ZoneTexte 3">
            <a:extLst>
              <a:ext uri="{FF2B5EF4-FFF2-40B4-BE49-F238E27FC236}">
                <a16:creationId xmlns:a16="http://schemas.microsoft.com/office/drawing/2014/main" id="{92821E3F-DBE6-A81E-4812-A0ED58BC35DC}"/>
              </a:ext>
            </a:extLst>
          </p:cNvPr>
          <p:cNvSpPr txBox="1"/>
          <p:nvPr/>
        </p:nvSpPr>
        <p:spPr>
          <a:xfrm>
            <a:off x="894346" y="980150"/>
            <a:ext cx="109135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3200" b="1" dirty="0">
                <a:latin typeface="Calibri"/>
                <a:ea typeface="Calibri"/>
                <a:cs typeface="Arial"/>
              </a:rPr>
              <a:t>Des questions ? </a:t>
            </a:r>
            <a:endParaRPr lang="fr-FR" sz="2800" b="1" dirty="0">
              <a:latin typeface="Calibri"/>
              <a:ea typeface="Calibri"/>
              <a:cs typeface="Arial"/>
            </a:endParaRPr>
          </a:p>
          <a:p>
            <a:pPr algn="just"/>
            <a:endParaRPr lang="fr-FR" sz="2400" b="1" dirty="0">
              <a:latin typeface="Calibri"/>
              <a:ea typeface="Calibri"/>
              <a:cs typeface="Arial"/>
            </a:endParaRPr>
          </a:p>
        </p:txBody>
      </p:sp>
      <p:sp>
        <p:nvSpPr>
          <p:cNvPr id="7" name="Espace réservé du numéro de diapositive 1">
            <a:extLst>
              <a:ext uri="{FF2B5EF4-FFF2-40B4-BE49-F238E27FC236}">
                <a16:creationId xmlns:a16="http://schemas.microsoft.com/office/drawing/2014/main" id="{BFF380CB-4E89-E1E9-3DB0-D09F48F5DD64}"/>
              </a:ext>
            </a:extLst>
          </p:cNvPr>
          <p:cNvSpPr txBox="1">
            <a:spLocks/>
          </p:cNvSpPr>
          <p:nvPr/>
        </p:nvSpPr>
        <p:spPr>
          <a:xfrm>
            <a:off x="11292839" y="6421249"/>
            <a:ext cx="8991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29</a:t>
            </a:fld>
            <a:endParaRPr lang="fr-FR" sz="1600" b="1" dirty="0">
              <a:solidFill>
                <a:schemeClr val="bg1"/>
              </a:solidFill>
              <a:latin typeface="Arial" panose="020B0604020202020204" pitchFamily="34" charset="0"/>
              <a:cs typeface="Arial" panose="020B0604020202020204" pitchFamily="34" charset="0"/>
            </a:endParaRPr>
          </a:p>
        </p:txBody>
      </p:sp>
      <p:pic>
        <p:nvPicPr>
          <p:cNvPr id="6" name="Graphique 5" descr="Questions avec un remplissage uni">
            <a:extLst>
              <a:ext uri="{FF2B5EF4-FFF2-40B4-BE49-F238E27FC236}">
                <a16:creationId xmlns:a16="http://schemas.microsoft.com/office/drawing/2014/main" id="{A46DDA6C-E372-44D3-B79D-ED005C2AB7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3213" y="980150"/>
            <a:ext cx="1749973" cy="1749973"/>
          </a:xfrm>
          <a:prstGeom prst="rect">
            <a:avLst/>
          </a:prstGeom>
        </p:spPr>
      </p:pic>
      <p:sp>
        <p:nvSpPr>
          <p:cNvPr id="8" name="ZoneTexte 7">
            <a:extLst>
              <a:ext uri="{FF2B5EF4-FFF2-40B4-BE49-F238E27FC236}">
                <a16:creationId xmlns:a16="http://schemas.microsoft.com/office/drawing/2014/main" id="{5EB032C0-C04F-47AD-AFEE-155B58B4564E}"/>
              </a:ext>
            </a:extLst>
          </p:cNvPr>
          <p:cNvSpPr txBox="1"/>
          <p:nvPr/>
        </p:nvSpPr>
        <p:spPr>
          <a:xfrm>
            <a:off x="974557" y="2774239"/>
            <a:ext cx="10913533"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3200" b="1" dirty="0">
                <a:latin typeface="Calibri"/>
                <a:ea typeface="Calibri"/>
                <a:cs typeface="Arial"/>
              </a:rPr>
              <a:t>Où trouver les taux personnalisés ?</a:t>
            </a:r>
            <a:r>
              <a:rPr lang="fr-FR" sz="3200" dirty="0">
                <a:latin typeface="Calibri"/>
                <a:ea typeface="Calibri"/>
                <a:cs typeface="Arial"/>
              </a:rPr>
              <a:t> Le taux individualisé AT est notifié en janvier par lettre recommandée. La demande s’oriente vers un regroupement sur l’espace privé des taux qui concernent chaque entreprise. Cette fonctionnalité n’est pas déployée et cette demande sera portée au national pour d’éventuels développements futurs.</a:t>
            </a:r>
            <a:endParaRPr lang="fr-FR" sz="2800" dirty="0">
              <a:latin typeface="Calibri"/>
              <a:ea typeface="Calibri"/>
              <a:cs typeface="Arial"/>
            </a:endParaRPr>
          </a:p>
          <a:p>
            <a:pPr algn="just"/>
            <a:endParaRPr lang="fr-FR" sz="2400" b="1" dirty="0">
              <a:latin typeface="Calibri"/>
              <a:ea typeface="Calibri"/>
              <a:cs typeface="Arial"/>
            </a:endParaRPr>
          </a:p>
        </p:txBody>
      </p:sp>
    </p:spTree>
    <p:extLst>
      <p:ext uri="{BB962C8B-B14F-4D97-AF65-F5344CB8AC3E}">
        <p14:creationId xmlns:p14="http://schemas.microsoft.com/office/powerpoint/2010/main" val="137650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a:extLst>
              <a:ext uri="{FF2B5EF4-FFF2-40B4-BE49-F238E27FC236}">
                <a16:creationId xmlns:a16="http://schemas.microsoft.com/office/drawing/2014/main" id="{7B606E1A-21DB-BBC6-CC18-3B8EC5C62CC8}"/>
              </a:ext>
            </a:extLst>
          </p:cNvPr>
          <p:cNvSpPr txBox="1"/>
          <p:nvPr/>
        </p:nvSpPr>
        <p:spPr>
          <a:xfrm>
            <a:off x="938007" y="929814"/>
            <a:ext cx="7943959" cy="1077218"/>
          </a:xfrm>
          <a:prstGeom prst="rect">
            <a:avLst/>
          </a:prstGeom>
          <a:noFill/>
        </p:spPr>
        <p:txBody>
          <a:bodyPr wrap="square" rtlCol="0">
            <a:spAutoFit/>
          </a:bodyPr>
          <a:lstStyle/>
          <a:p>
            <a:r>
              <a:rPr lang="fr-FR" sz="1600" dirty="0"/>
              <a:t> </a:t>
            </a:r>
            <a:r>
              <a:rPr lang="fr-FR" sz="1600" dirty="0">
                <a:latin typeface="Bahnschrift" panose="020B0502040204020203" pitchFamily="34" charset="0"/>
              </a:rPr>
              <a:t>Les plans qualité</a:t>
            </a:r>
          </a:p>
          <a:p>
            <a:pPr lvl="1" indent="0">
              <a:buFont typeface="Arial" panose="020B0604020202020204" pitchFamily="34" charset="0"/>
              <a:buNone/>
            </a:pPr>
            <a:r>
              <a:rPr lang="fr-FR" sz="1600" dirty="0">
                <a:solidFill>
                  <a:schemeClr val="accent2"/>
                </a:solidFill>
                <a:latin typeface="Bahnschrift" panose="020B0502040204020203" pitchFamily="34" charset="0"/>
              </a:rPr>
              <a:t>- Détection d’une anomalie</a:t>
            </a:r>
            <a:endParaRPr lang="fr-FR" sz="1600" dirty="0">
              <a:solidFill>
                <a:schemeClr val="accent2"/>
              </a:solidFill>
              <a:latin typeface="Bahnschrift" panose="020B0502040204020203" pitchFamily="34" charset="0"/>
              <a:cs typeface="Arial"/>
            </a:endParaRPr>
          </a:p>
          <a:p>
            <a:pPr lvl="1" indent="0">
              <a:buFont typeface="Arial" panose="020B0604020202020204" pitchFamily="34" charset="0"/>
              <a:buNone/>
            </a:pPr>
            <a:r>
              <a:rPr lang="fr-FR" sz="1600" dirty="0">
                <a:solidFill>
                  <a:schemeClr val="accent2"/>
                </a:solidFill>
                <a:latin typeface="Bahnschrift" panose="020B0502040204020203" pitchFamily="34" charset="0"/>
              </a:rPr>
              <a:t>- Synthèse des plans qualité</a:t>
            </a:r>
          </a:p>
          <a:p>
            <a:pPr lvl="1" indent="0">
              <a:buFont typeface="Arial" panose="020B0604020202020204" pitchFamily="34" charset="0"/>
              <a:buNone/>
            </a:pPr>
            <a:r>
              <a:rPr lang="fr-FR" sz="1600" dirty="0">
                <a:solidFill>
                  <a:schemeClr val="accent2"/>
                </a:solidFill>
                <a:latin typeface="Bahnschrift" panose="020B0502040204020203" pitchFamily="34" charset="0"/>
              </a:rPr>
              <a:t>- Normalisation des contrôles MSA</a:t>
            </a:r>
          </a:p>
        </p:txBody>
      </p:sp>
      <p:sp>
        <p:nvSpPr>
          <p:cNvPr id="18" name="ZoneTexte 17">
            <a:extLst>
              <a:ext uri="{FF2B5EF4-FFF2-40B4-BE49-F238E27FC236}">
                <a16:creationId xmlns:a16="http://schemas.microsoft.com/office/drawing/2014/main" id="{4AC13F38-7074-32C4-15CB-B97D89BBBE82}"/>
              </a:ext>
            </a:extLst>
          </p:cNvPr>
          <p:cNvSpPr txBox="1"/>
          <p:nvPr/>
        </p:nvSpPr>
        <p:spPr>
          <a:xfrm>
            <a:off x="983156" y="3255547"/>
            <a:ext cx="10719243" cy="830997"/>
          </a:xfrm>
          <a:prstGeom prst="rect">
            <a:avLst/>
          </a:prstGeom>
          <a:noFill/>
        </p:spPr>
        <p:txBody>
          <a:bodyPr wrap="square" rtlCol="0">
            <a:spAutoFit/>
          </a:bodyPr>
          <a:lstStyle/>
          <a:p>
            <a:r>
              <a:rPr lang="fr-FR" sz="1600" dirty="0">
                <a:latin typeface="Bahnschrift" panose="020B0502040204020203" pitchFamily="34" charset="0"/>
              </a:rPr>
              <a:t>Le rendez-vous qualité (Pro Action)</a:t>
            </a:r>
          </a:p>
          <a:p>
            <a:pPr lvl="1" indent="0">
              <a:buFont typeface="Arial" panose="020B0604020202020204" pitchFamily="34" charset="0"/>
              <a:buNone/>
            </a:pPr>
            <a:r>
              <a:rPr lang="fr-FR" sz="1600" dirty="0">
                <a:solidFill>
                  <a:schemeClr val="accent2"/>
                </a:solidFill>
                <a:latin typeface="Bahnschrift" panose="020B0502040204020203" pitchFamily="34" charset="0"/>
              </a:rPr>
              <a:t>- Le principe</a:t>
            </a:r>
          </a:p>
          <a:p>
            <a:pPr lvl="1" indent="0">
              <a:buFont typeface="Arial" panose="020B0604020202020204" pitchFamily="34" charset="0"/>
              <a:buNone/>
            </a:pPr>
            <a:r>
              <a:rPr lang="fr-FR" sz="1600" dirty="0">
                <a:solidFill>
                  <a:schemeClr val="accent2"/>
                </a:solidFill>
                <a:latin typeface="Bahnschrift" panose="020B0502040204020203" pitchFamily="34" charset="0"/>
              </a:rPr>
              <a:t>- La démarche en caisse de MSA</a:t>
            </a:r>
          </a:p>
        </p:txBody>
      </p:sp>
      <p:grpSp>
        <p:nvGrpSpPr>
          <p:cNvPr id="5" name="Groupe 4">
            <a:extLst>
              <a:ext uri="{FF2B5EF4-FFF2-40B4-BE49-F238E27FC236}">
                <a16:creationId xmlns:a16="http://schemas.microsoft.com/office/drawing/2014/main" id="{125B16FC-5091-44F9-A24D-A866AFE86090}"/>
              </a:ext>
            </a:extLst>
          </p:cNvPr>
          <p:cNvGrpSpPr/>
          <p:nvPr/>
        </p:nvGrpSpPr>
        <p:grpSpPr>
          <a:xfrm>
            <a:off x="-2" y="1033794"/>
            <a:ext cx="927849" cy="732544"/>
            <a:chOff x="-2" y="1132114"/>
            <a:chExt cx="927849" cy="732544"/>
          </a:xfrm>
        </p:grpSpPr>
        <p:sp>
          <p:nvSpPr>
            <p:cNvPr id="12" name="Rectangle 11">
              <a:extLst>
                <a:ext uri="{FF2B5EF4-FFF2-40B4-BE49-F238E27FC236}">
                  <a16:creationId xmlns:a16="http://schemas.microsoft.com/office/drawing/2014/main" id="{21D21989-1AA1-5863-E651-C84066FFB461}"/>
                </a:ext>
              </a:extLst>
            </p:cNvPr>
            <p:cNvSpPr/>
            <p:nvPr/>
          </p:nvSpPr>
          <p:spPr>
            <a:xfrm>
              <a:off x="0" y="1132114"/>
              <a:ext cx="927847" cy="732544"/>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638CCA09-67FE-B7C5-B759-674AB396BCCD}"/>
                </a:ext>
              </a:extLst>
            </p:cNvPr>
            <p:cNvSpPr txBox="1"/>
            <p:nvPr/>
          </p:nvSpPr>
          <p:spPr>
            <a:xfrm>
              <a:off x="-2" y="1292352"/>
              <a:ext cx="927847" cy="461665"/>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1</a:t>
              </a:r>
              <a:endParaRPr lang="fr-FR" sz="2000" dirty="0">
                <a:solidFill>
                  <a:schemeClr val="bg1"/>
                </a:solidFill>
                <a:latin typeface="Arial" panose="020B0604020202020204" pitchFamily="34" charset="0"/>
                <a:cs typeface="Arial" panose="020B0604020202020204" pitchFamily="34" charset="0"/>
              </a:endParaRPr>
            </a:p>
          </p:txBody>
        </p:sp>
      </p:grpSp>
      <p:grpSp>
        <p:nvGrpSpPr>
          <p:cNvPr id="8" name="Groupe 7">
            <a:extLst>
              <a:ext uri="{FF2B5EF4-FFF2-40B4-BE49-F238E27FC236}">
                <a16:creationId xmlns:a16="http://schemas.microsoft.com/office/drawing/2014/main" id="{CFD3DDED-C792-48C9-92AE-D2E11F003390}"/>
              </a:ext>
            </a:extLst>
          </p:cNvPr>
          <p:cNvGrpSpPr/>
          <p:nvPr/>
        </p:nvGrpSpPr>
        <p:grpSpPr>
          <a:xfrm>
            <a:off x="0" y="2198956"/>
            <a:ext cx="927847" cy="658009"/>
            <a:chOff x="0" y="1864658"/>
            <a:chExt cx="927847" cy="658009"/>
          </a:xfrm>
        </p:grpSpPr>
        <p:sp>
          <p:nvSpPr>
            <p:cNvPr id="13" name="Rectangle 12">
              <a:extLst>
                <a:ext uri="{FF2B5EF4-FFF2-40B4-BE49-F238E27FC236}">
                  <a16:creationId xmlns:a16="http://schemas.microsoft.com/office/drawing/2014/main" id="{DDB06F5A-FF3F-D15C-699A-4FB6CA40893E}"/>
                </a:ext>
              </a:extLst>
            </p:cNvPr>
            <p:cNvSpPr/>
            <p:nvPr/>
          </p:nvSpPr>
          <p:spPr>
            <a:xfrm>
              <a:off x="0" y="1864658"/>
              <a:ext cx="927847" cy="658009"/>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ZoneTexte 21">
              <a:extLst>
                <a:ext uri="{FF2B5EF4-FFF2-40B4-BE49-F238E27FC236}">
                  <a16:creationId xmlns:a16="http://schemas.microsoft.com/office/drawing/2014/main" id="{936016C5-C1B1-7BC1-3B3A-900DC8E53696}"/>
                </a:ext>
              </a:extLst>
            </p:cNvPr>
            <p:cNvSpPr txBox="1"/>
            <p:nvPr/>
          </p:nvSpPr>
          <p:spPr>
            <a:xfrm>
              <a:off x="0" y="1960322"/>
              <a:ext cx="927847" cy="461665"/>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2</a:t>
              </a:r>
              <a:endParaRPr lang="fr-FR" sz="2000" dirty="0">
                <a:solidFill>
                  <a:schemeClr val="bg1"/>
                </a:solidFill>
                <a:latin typeface="Arial" panose="020B0604020202020204" pitchFamily="34" charset="0"/>
                <a:cs typeface="Arial" panose="020B0604020202020204" pitchFamily="34" charset="0"/>
              </a:endParaRPr>
            </a:p>
          </p:txBody>
        </p:sp>
      </p:grpSp>
      <p:grpSp>
        <p:nvGrpSpPr>
          <p:cNvPr id="9" name="Groupe 8">
            <a:extLst>
              <a:ext uri="{FF2B5EF4-FFF2-40B4-BE49-F238E27FC236}">
                <a16:creationId xmlns:a16="http://schemas.microsoft.com/office/drawing/2014/main" id="{DE80E5A2-B024-49F9-9389-5BEBB1FE32D2}"/>
              </a:ext>
            </a:extLst>
          </p:cNvPr>
          <p:cNvGrpSpPr/>
          <p:nvPr/>
        </p:nvGrpSpPr>
        <p:grpSpPr>
          <a:xfrm>
            <a:off x="0" y="3348586"/>
            <a:ext cx="938007" cy="658010"/>
            <a:chOff x="0" y="2522668"/>
            <a:chExt cx="938007" cy="658010"/>
          </a:xfrm>
        </p:grpSpPr>
        <p:sp>
          <p:nvSpPr>
            <p:cNvPr id="14" name="Rectangle 13">
              <a:extLst>
                <a:ext uri="{FF2B5EF4-FFF2-40B4-BE49-F238E27FC236}">
                  <a16:creationId xmlns:a16="http://schemas.microsoft.com/office/drawing/2014/main" id="{4C7A311E-1B36-26ED-F3A2-E936A77412B3}"/>
                </a:ext>
              </a:extLst>
            </p:cNvPr>
            <p:cNvSpPr/>
            <p:nvPr/>
          </p:nvSpPr>
          <p:spPr>
            <a:xfrm>
              <a:off x="0" y="2522668"/>
              <a:ext cx="927847" cy="658010"/>
            </a:xfrm>
            <a:prstGeom prst="rect">
              <a:avLst/>
            </a:prstGeom>
            <a:solidFill>
              <a:srgbClr val="FF83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9BF49195-576E-45B0-CEDE-6EA1B4B4048C}"/>
                </a:ext>
              </a:extLst>
            </p:cNvPr>
            <p:cNvSpPr txBox="1"/>
            <p:nvPr/>
          </p:nvSpPr>
          <p:spPr>
            <a:xfrm>
              <a:off x="10160" y="2620840"/>
              <a:ext cx="927847" cy="461665"/>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3</a:t>
              </a:r>
              <a:endParaRPr lang="fr-FR" sz="2000" dirty="0">
                <a:solidFill>
                  <a:schemeClr val="bg1"/>
                </a:solidFill>
                <a:latin typeface="Arial" panose="020B0604020202020204" pitchFamily="34" charset="0"/>
                <a:cs typeface="Arial" panose="020B0604020202020204" pitchFamily="34" charset="0"/>
              </a:endParaRPr>
            </a:p>
          </p:txBody>
        </p:sp>
      </p:grpSp>
      <p:sp>
        <p:nvSpPr>
          <p:cNvPr id="2" name="Espace réservé du numéro de diapositive 1">
            <a:extLst>
              <a:ext uri="{FF2B5EF4-FFF2-40B4-BE49-F238E27FC236}">
                <a16:creationId xmlns:a16="http://schemas.microsoft.com/office/drawing/2014/main" id="{3B11299D-85D0-1443-EC10-5F1FE943D7A5}"/>
              </a:ext>
            </a:extLst>
          </p:cNvPr>
          <p:cNvSpPr>
            <a:spLocks noGrp="1"/>
          </p:cNvSpPr>
          <p:nvPr>
            <p:ph type="sldNum" sz="quarter" idx="4294967295"/>
          </p:nvPr>
        </p:nvSpPr>
        <p:spPr>
          <a:xfrm>
            <a:off x="11455621" y="4203233"/>
            <a:ext cx="898525" cy="365125"/>
          </a:xfrm>
        </p:spPr>
        <p:txBody>
          <a:bodyPr/>
          <a:lstStyle/>
          <a:p>
            <a:pPr algn="ctr"/>
            <a:fld id="{FCF2E602-9EA3-BB4C-BF65-011367E8BEFD}" type="slidenum">
              <a:rPr lang="fr-FR" sz="1600" b="1" smtClean="0">
                <a:solidFill>
                  <a:schemeClr val="bg1"/>
                </a:solidFill>
                <a:latin typeface="Arial" panose="020B0604020202020204" pitchFamily="34" charset="0"/>
                <a:cs typeface="Arial" panose="020B0604020202020204" pitchFamily="34" charset="0"/>
              </a:rPr>
              <a:pPr algn="ctr"/>
              <a:t>3</a:t>
            </a:fld>
            <a:endParaRPr lang="fr-FR" sz="1600" b="1" dirty="0">
              <a:solidFill>
                <a:schemeClr val="bg1"/>
              </a:solidFill>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AD308B22-2D33-4EEE-0484-BD7FA9756900}"/>
              </a:ext>
            </a:extLst>
          </p:cNvPr>
          <p:cNvSpPr txBox="1"/>
          <p:nvPr/>
        </p:nvSpPr>
        <p:spPr>
          <a:xfrm>
            <a:off x="938007" y="2087093"/>
            <a:ext cx="9115607" cy="1077218"/>
          </a:xfrm>
          <a:prstGeom prst="rect">
            <a:avLst/>
          </a:prstGeom>
          <a:noFill/>
        </p:spPr>
        <p:txBody>
          <a:bodyPr wrap="square" rtlCol="0">
            <a:spAutoFit/>
          </a:bodyPr>
          <a:lstStyle/>
          <a:p>
            <a:r>
              <a:rPr lang="fr-FR" sz="1600" dirty="0">
                <a:latin typeface="Bahnschrift" panose="020B0502040204020203" pitchFamily="34" charset="0"/>
              </a:rPr>
              <a:t>Le signalement des anomalies</a:t>
            </a:r>
          </a:p>
          <a:p>
            <a:pPr lvl="1" indent="0">
              <a:buFont typeface="Arial" panose="020B0604020202020204" pitchFamily="34" charset="0"/>
              <a:buNone/>
            </a:pPr>
            <a:r>
              <a:rPr lang="fr-FR" sz="1600" dirty="0">
                <a:solidFill>
                  <a:schemeClr val="accent2"/>
                </a:solidFill>
                <a:latin typeface="Bahnschrift" panose="020B0502040204020203" pitchFamily="34" charset="0"/>
              </a:rPr>
              <a:t>- Le service en ligne (SEL)</a:t>
            </a:r>
          </a:p>
          <a:p>
            <a:pPr lvl="1" indent="0">
              <a:buFont typeface="Arial" panose="020B0604020202020204" pitchFamily="34" charset="0"/>
              <a:buNone/>
            </a:pPr>
            <a:r>
              <a:rPr lang="fr-FR" sz="1600" dirty="0">
                <a:solidFill>
                  <a:schemeClr val="accent2"/>
                </a:solidFill>
                <a:latin typeface="Bahnschrift" panose="020B0502040204020203" pitchFamily="34" charset="0"/>
              </a:rPr>
              <a:t>- Les fiches destinées aux déclarants</a:t>
            </a:r>
          </a:p>
          <a:p>
            <a:pPr lvl="1" indent="0">
              <a:buFont typeface="Arial" panose="020B0604020202020204" pitchFamily="34" charset="0"/>
              <a:buNone/>
            </a:pPr>
            <a:r>
              <a:rPr lang="fr-FR" sz="1600" dirty="0">
                <a:solidFill>
                  <a:schemeClr val="accent2"/>
                </a:solidFill>
                <a:latin typeface="Bahnschrift" panose="020B0502040204020203" pitchFamily="34" charset="0"/>
              </a:rPr>
              <a:t>- Les comptes rendus métiers normalisés (CRM 130)</a:t>
            </a:r>
          </a:p>
        </p:txBody>
      </p:sp>
      <p:sp>
        <p:nvSpPr>
          <p:cNvPr id="6" name="ZoneTexte 5">
            <a:extLst>
              <a:ext uri="{FF2B5EF4-FFF2-40B4-BE49-F238E27FC236}">
                <a16:creationId xmlns:a16="http://schemas.microsoft.com/office/drawing/2014/main" id="{09F66F0F-6D59-9E1B-3FD9-B69A5DE6A8A2}"/>
              </a:ext>
            </a:extLst>
          </p:cNvPr>
          <p:cNvSpPr txBox="1"/>
          <p:nvPr/>
        </p:nvSpPr>
        <p:spPr>
          <a:xfrm>
            <a:off x="949665" y="4149150"/>
            <a:ext cx="10719243" cy="830997"/>
          </a:xfrm>
          <a:prstGeom prst="rect">
            <a:avLst/>
          </a:prstGeom>
          <a:noFill/>
        </p:spPr>
        <p:txBody>
          <a:bodyPr wrap="square" rtlCol="0">
            <a:spAutoFit/>
          </a:bodyPr>
          <a:lstStyle/>
          <a:p>
            <a:r>
              <a:rPr lang="fr-FR" sz="1600" dirty="0">
                <a:latin typeface="Bahnschrift" panose="020B0502040204020203" pitchFamily="34" charset="0"/>
              </a:rPr>
              <a:t>La rectification des cotisations et des assiettes</a:t>
            </a:r>
          </a:p>
          <a:p>
            <a:pPr>
              <a:tabLst>
                <a:tab pos="452438" algn="l"/>
              </a:tabLst>
            </a:pPr>
            <a:r>
              <a:rPr lang="fr-FR" sz="1600" dirty="0">
                <a:solidFill>
                  <a:schemeClr val="accent2"/>
                </a:solidFill>
                <a:latin typeface="Bahnschrift" panose="020B0502040204020203" pitchFamily="34" charset="0"/>
              </a:rPr>
              <a:t>	- Rectification suite à fiabilisation</a:t>
            </a:r>
          </a:p>
          <a:p>
            <a:endParaRPr lang="fr-FR" sz="1600" dirty="0">
              <a:solidFill>
                <a:schemeClr val="accent2"/>
              </a:solidFill>
              <a:latin typeface="Bahnschrift" panose="020B0502040204020203" pitchFamily="34" charset="0"/>
            </a:endParaRPr>
          </a:p>
        </p:txBody>
      </p:sp>
      <p:grpSp>
        <p:nvGrpSpPr>
          <p:cNvPr id="10" name="Groupe 9">
            <a:extLst>
              <a:ext uri="{FF2B5EF4-FFF2-40B4-BE49-F238E27FC236}">
                <a16:creationId xmlns:a16="http://schemas.microsoft.com/office/drawing/2014/main" id="{E8675ABB-4686-4DBB-9992-0830823CB6BD}"/>
              </a:ext>
            </a:extLst>
          </p:cNvPr>
          <p:cNvGrpSpPr/>
          <p:nvPr/>
        </p:nvGrpSpPr>
        <p:grpSpPr>
          <a:xfrm>
            <a:off x="-9463" y="4247840"/>
            <a:ext cx="937309" cy="808159"/>
            <a:chOff x="-9463" y="3205616"/>
            <a:chExt cx="937309" cy="808159"/>
          </a:xfrm>
        </p:grpSpPr>
        <p:sp>
          <p:nvSpPr>
            <p:cNvPr id="3" name="Rectangle 2">
              <a:extLst>
                <a:ext uri="{FF2B5EF4-FFF2-40B4-BE49-F238E27FC236}">
                  <a16:creationId xmlns:a16="http://schemas.microsoft.com/office/drawing/2014/main" id="{44EEDD98-8196-EDDD-C7B9-981BB9504EE2}"/>
                </a:ext>
              </a:extLst>
            </p:cNvPr>
            <p:cNvSpPr/>
            <p:nvPr/>
          </p:nvSpPr>
          <p:spPr>
            <a:xfrm>
              <a:off x="-1" y="3205616"/>
              <a:ext cx="927847" cy="808159"/>
            </a:xfrm>
            <a:prstGeom prst="rect">
              <a:avLst/>
            </a:prstGeom>
            <a:solidFill>
              <a:srgbClr val="54A9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highlight>
                  <a:srgbClr val="2947A9"/>
                </a:highlight>
              </a:endParaRPr>
            </a:p>
          </p:txBody>
        </p:sp>
        <p:sp>
          <p:nvSpPr>
            <p:cNvPr id="7" name="ZoneTexte 6">
              <a:extLst>
                <a:ext uri="{FF2B5EF4-FFF2-40B4-BE49-F238E27FC236}">
                  <a16:creationId xmlns:a16="http://schemas.microsoft.com/office/drawing/2014/main" id="{E9B20C94-0924-6F57-1DE4-91F46826AA1F}"/>
                </a:ext>
              </a:extLst>
            </p:cNvPr>
            <p:cNvSpPr txBox="1"/>
            <p:nvPr/>
          </p:nvSpPr>
          <p:spPr>
            <a:xfrm>
              <a:off x="-9463" y="3329510"/>
              <a:ext cx="927847" cy="461665"/>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4</a:t>
              </a:r>
              <a:endParaRPr lang="fr-FR" sz="2000" dirty="0">
                <a:solidFill>
                  <a:schemeClr val="bg1"/>
                </a:solidFill>
                <a:latin typeface="Arial" panose="020B0604020202020204" pitchFamily="34" charset="0"/>
                <a:cs typeface="Arial" panose="020B0604020202020204" pitchFamily="34" charset="0"/>
              </a:endParaRPr>
            </a:p>
          </p:txBody>
        </p:sp>
      </p:grpSp>
      <p:sp>
        <p:nvSpPr>
          <p:cNvPr id="15" name="Espace réservé du texte 4">
            <a:extLst>
              <a:ext uri="{FF2B5EF4-FFF2-40B4-BE49-F238E27FC236}">
                <a16:creationId xmlns:a16="http://schemas.microsoft.com/office/drawing/2014/main" id="{EFB34B61-1CD7-4234-B71A-835B94C97516}"/>
              </a:ext>
            </a:extLst>
          </p:cNvPr>
          <p:cNvSpPr txBox="1">
            <a:spLocks/>
          </p:cNvSpPr>
          <p:nvPr/>
        </p:nvSpPr>
        <p:spPr>
          <a:xfrm>
            <a:off x="953660" y="5191394"/>
            <a:ext cx="8514313" cy="161726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dirty="0">
                <a:latin typeface="Bahnschrift" panose="020B0502040204020203" pitchFamily="34" charset="0"/>
              </a:rPr>
              <a:t>Les bonnes pratiques déclaratives</a:t>
            </a:r>
            <a:endParaRPr lang="fr-FR" sz="1600" dirty="0">
              <a:solidFill>
                <a:schemeClr val="accent2"/>
              </a:solidFill>
              <a:latin typeface="Bahnschrift" panose="020B0502040204020203" pitchFamily="34" charset="0"/>
            </a:endParaRPr>
          </a:p>
          <a:p>
            <a:pPr marL="971550" lvl="1" indent="-285750">
              <a:buFontTx/>
              <a:buChar char="-"/>
            </a:pPr>
            <a:r>
              <a:rPr lang="fr-FR" sz="1600" dirty="0">
                <a:solidFill>
                  <a:schemeClr val="accent2"/>
                </a:solidFill>
                <a:latin typeface="Bahnschrift" panose="020B0502040204020203" pitchFamily="34" charset="0"/>
              </a:rPr>
              <a:t>Coordonnées médiatiques (bloc 02)</a:t>
            </a:r>
          </a:p>
          <a:p>
            <a:pPr marL="971550" lvl="1" indent="-285750">
              <a:buFontTx/>
              <a:buChar char="-"/>
            </a:pPr>
            <a:r>
              <a:rPr lang="fr-FR" sz="1600" dirty="0">
                <a:solidFill>
                  <a:schemeClr val="accent2"/>
                </a:solidFill>
                <a:latin typeface="Bahnschrift" panose="020B0502040204020203" pitchFamily="34" charset="0"/>
              </a:rPr>
              <a:t>Affiliations prévoyance (bloc 15) : fiche de paramétrage</a:t>
            </a:r>
          </a:p>
          <a:p>
            <a:pPr marL="971550" lvl="1" indent="-285750">
              <a:buFontTx/>
              <a:buChar char="-"/>
            </a:pPr>
            <a:r>
              <a:rPr lang="fr-FR" sz="1600" dirty="0">
                <a:solidFill>
                  <a:schemeClr val="accent2"/>
                </a:solidFill>
                <a:latin typeface="Bahnschrift" panose="020B0502040204020203" pitchFamily="34" charset="0"/>
              </a:rPr>
              <a:t>Périodes de régularisation (fiche consigne 1317)</a:t>
            </a:r>
          </a:p>
          <a:p>
            <a:pPr marL="971550" lvl="1" indent="-285750">
              <a:buFontTx/>
              <a:buChar char="-"/>
            </a:pPr>
            <a:r>
              <a:rPr lang="fr-FR" sz="1600" dirty="0">
                <a:solidFill>
                  <a:schemeClr val="accent2"/>
                </a:solidFill>
                <a:latin typeface="Bahnschrift" panose="020B0502040204020203" pitchFamily="34" charset="0"/>
              </a:rPr>
              <a:t>Taux et barèmes</a:t>
            </a:r>
            <a:br>
              <a:rPr lang="fr-FR" sz="1600" dirty="0"/>
            </a:br>
            <a:endParaRPr lang="fr-FR" sz="1600" dirty="0"/>
          </a:p>
          <a:p>
            <a:endParaRPr lang="fr-FR" sz="1600" dirty="0"/>
          </a:p>
          <a:p>
            <a:pPr marL="1143000" lvl="1" indent="-457200">
              <a:buFontTx/>
              <a:buChar char="-"/>
            </a:pPr>
            <a:endParaRPr lang="fr-FR" sz="1600" dirty="0"/>
          </a:p>
        </p:txBody>
      </p:sp>
      <p:grpSp>
        <p:nvGrpSpPr>
          <p:cNvPr id="20" name="Groupe 19">
            <a:extLst>
              <a:ext uri="{FF2B5EF4-FFF2-40B4-BE49-F238E27FC236}">
                <a16:creationId xmlns:a16="http://schemas.microsoft.com/office/drawing/2014/main" id="{203F9406-1AF2-47AA-AB54-2026910D59BF}"/>
              </a:ext>
            </a:extLst>
          </p:cNvPr>
          <p:cNvGrpSpPr/>
          <p:nvPr/>
        </p:nvGrpSpPr>
        <p:grpSpPr>
          <a:xfrm>
            <a:off x="0" y="5273193"/>
            <a:ext cx="927847" cy="658009"/>
            <a:chOff x="0" y="1864658"/>
            <a:chExt cx="927847" cy="658009"/>
          </a:xfrm>
        </p:grpSpPr>
        <p:sp>
          <p:nvSpPr>
            <p:cNvPr id="24" name="Rectangle 23">
              <a:extLst>
                <a:ext uri="{FF2B5EF4-FFF2-40B4-BE49-F238E27FC236}">
                  <a16:creationId xmlns:a16="http://schemas.microsoft.com/office/drawing/2014/main" id="{7BA5CFD3-BCCB-40B5-A7A0-D313BD9479F3}"/>
                </a:ext>
              </a:extLst>
            </p:cNvPr>
            <p:cNvSpPr/>
            <p:nvPr/>
          </p:nvSpPr>
          <p:spPr>
            <a:xfrm>
              <a:off x="0" y="1864658"/>
              <a:ext cx="927847" cy="658009"/>
            </a:xfrm>
            <a:prstGeom prst="rect">
              <a:avLst/>
            </a:prstGeom>
            <a:solidFill>
              <a:srgbClr val="FAC2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ZoneTexte 24">
              <a:extLst>
                <a:ext uri="{FF2B5EF4-FFF2-40B4-BE49-F238E27FC236}">
                  <a16:creationId xmlns:a16="http://schemas.microsoft.com/office/drawing/2014/main" id="{58263CAE-369C-4EFB-9E0F-DE9E9D60F41F}"/>
                </a:ext>
              </a:extLst>
            </p:cNvPr>
            <p:cNvSpPr txBox="1"/>
            <p:nvPr/>
          </p:nvSpPr>
          <p:spPr>
            <a:xfrm>
              <a:off x="0" y="1960322"/>
              <a:ext cx="927847" cy="461665"/>
            </a:xfrm>
            <a:prstGeom prst="rect">
              <a:avLst/>
            </a:prstGeom>
            <a:noFill/>
          </p:spPr>
          <p:txBody>
            <a:bodyPr wrap="square" rtlCol="0">
              <a:spAutoFit/>
            </a:bodyPr>
            <a:lstStyle/>
            <a:p>
              <a:pPr algn="ctr"/>
              <a:r>
                <a:rPr lang="fr-FR" sz="2400" b="1" dirty="0">
                  <a:solidFill>
                    <a:schemeClr val="bg1"/>
                  </a:solidFill>
                  <a:latin typeface="Arial" panose="020B0604020202020204" pitchFamily="34" charset="0"/>
                  <a:cs typeface="Arial" panose="020B0604020202020204" pitchFamily="34" charset="0"/>
                </a:rPr>
                <a:t>5</a:t>
              </a:r>
              <a:endParaRPr lang="fr-FR" sz="2000" dirty="0">
                <a:solidFill>
                  <a:schemeClr val="bg1"/>
                </a:solidFill>
                <a:latin typeface="Arial" panose="020B0604020202020204" pitchFamily="34" charset="0"/>
                <a:cs typeface="Arial" panose="020B0604020202020204" pitchFamily="34" charset="0"/>
              </a:endParaRPr>
            </a:p>
          </p:txBody>
        </p:sp>
      </p:grpSp>
      <p:sp>
        <p:nvSpPr>
          <p:cNvPr id="26" name="Espace réservé du numéro de diapositive 3">
            <a:extLst>
              <a:ext uri="{FF2B5EF4-FFF2-40B4-BE49-F238E27FC236}">
                <a16:creationId xmlns:a16="http://schemas.microsoft.com/office/drawing/2014/main" id="{17058BBC-4DCB-4DC2-87D1-0A54C545D669}"/>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3</a:t>
            </a:fld>
            <a:endParaRPr lang="fr-FR" dirty="0"/>
          </a:p>
        </p:txBody>
      </p:sp>
    </p:spTree>
    <p:extLst>
      <p:ext uri="{BB962C8B-B14F-4D97-AF65-F5344CB8AC3E}">
        <p14:creationId xmlns:p14="http://schemas.microsoft.com/office/powerpoint/2010/main" val="420404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Espace réservé du numéro de diapositive 1"/>
          <p:cNvSpPr>
            <a:spLocks noGrp="1"/>
          </p:cNvSpPr>
          <p:nvPr>
            <p:ph type="sldNum" sz="quarter" idx="4294967295"/>
          </p:nvPr>
        </p:nvSpPr>
        <p:spPr bwMode="auto">
          <a:xfrm>
            <a:off x="11293475" y="6421438"/>
            <a:ext cx="89852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Font typeface="Arial" pitchFamily="34"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pitchFamily="34" charset="0"/>
              <a:buChar char="•"/>
              <a:defRPr>
                <a:solidFill>
                  <a:schemeClr val="tx1"/>
                </a:solidFill>
                <a:latin typeface="Calibri" pitchFamily="34" charset="0"/>
              </a:defRPr>
            </a:lvl4pPr>
            <a:lvl5pPr marL="2057400" indent="-228600" eaLnBrk="0" hangingPunct="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eaLnBrk="1" fontAlgn="base" hangingPunct="1">
              <a:lnSpc>
                <a:spcPct val="100000"/>
              </a:lnSpc>
              <a:spcBef>
                <a:spcPct val="0"/>
              </a:spcBef>
              <a:spcAft>
                <a:spcPct val="0"/>
              </a:spcAft>
              <a:buFontTx/>
              <a:buNone/>
            </a:pPr>
            <a:fld id="{0C4F1B34-4775-43B6-8687-7E7C005ED58A}" type="slidenum">
              <a:rPr lang="fr-FR" altLang="fr-FR" sz="1600" b="1" smtClean="0">
                <a:solidFill>
                  <a:schemeClr val="bg1"/>
                </a:solidFill>
                <a:latin typeface="Arial" pitchFamily="34" charset="0"/>
                <a:cs typeface="Arial" pitchFamily="34" charset="0"/>
              </a:rPr>
              <a:pPr algn="ctr" eaLnBrk="1" fontAlgn="base" hangingPunct="1">
                <a:lnSpc>
                  <a:spcPct val="100000"/>
                </a:lnSpc>
                <a:spcBef>
                  <a:spcPct val="0"/>
                </a:spcBef>
                <a:spcAft>
                  <a:spcPct val="0"/>
                </a:spcAft>
                <a:buFontTx/>
                <a:buNone/>
              </a:pPr>
              <a:t>30</a:t>
            </a:fld>
            <a:endParaRPr lang="fr-FR" altLang="fr-FR" sz="1600" b="1">
              <a:solidFill>
                <a:schemeClr val="bg1"/>
              </a:solidFill>
              <a:latin typeface="Arial" pitchFamily="34" charset="0"/>
              <a:cs typeface="Arial" pitchFamily="34" charset="0"/>
            </a:endParaRPr>
          </a:p>
        </p:txBody>
      </p:sp>
      <p:sp>
        <p:nvSpPr>
          <p:cNvPr id="7" name="ZoneTexte 6">
            <a:extLst>
              <a:ext uri="{FF2B5EF4-FFF2-40B4-BE49-F238E27FC236}">
                <a16:creationId xmlns:a16="http://schemas.microsoft.com/office/drawing/2014/main" id="{28499439-DC4A-4B87-AD51-37C901484BB1}"/>
              </a:ext>
            </a:extLst>
          </p:cNvPr>
          <p:cNvSpPr txBox="1"/>
          <p:nvPr/>
        </p:nvSpPr>
        <p:spPr>
          <a:xfrm>
            <a:off x="1078523" y="101600"/>
            <a:ext cx="7002585" cy="507831"/>
          </a:xfrm>
          <a:prstGeom prst="rect">
            <a:avLst/>
          </a:prstGeom>
          <a:noFill/>
        </p:spPr>
        <p:txBody>
          <a:bodyPr wrap="square" rtlCol="0">
            <a:spAutoFit/>
          </a:bodyPr>
          <a:lstStyle/>
          <a:p>
            <a:r>
              <a:rPr lang="fr-FR" sz="2700" b="1" dirty="0">
                <a:solidFill>
                  <a:schemeClr val="bg1"/>
                </a:solidFill>
                <a:latin typeface="Arial"/>
                <a:cs typeface="Arial"/>
              </a:rPr>
              <a:t>LE MOT DE LA FIN</a:t>
            </a:r>
          </a:p>
        </p:txBody>
      </p:sp>
      <p:sp>
        <p:nvSpPr>
          <p:cNvPr id="9" name="ZoneTexte 8">
            <a:extLst>
              <a:ext uri="{FF2B5EF4-FFF2-40B4-BE49-F238E27FC236}">
                <a16:creationId xmlns:a16="http://schemas.microsoft.com/office/drawing/2014/main" id="{2A468670-0C60-4C5D-A58E-7CEE4A163381}"/>
              </a:ext>
            </a:extLst>
          </p:cNvPr>
          <p:cNvSpPr txBox="1"/>
          <p:nvPr/>
        </p:nvSpPr>
        <p:spPr>
          <a:xfrm>
            <a:off x="573723" y="1498478"/>
            <a:ext cx="10884599" cy="3631763"/>
          </a:xfrm>
          <a:prstGeom prst="rect">
            <a:avLst/>
          </a:prstGeom>
          <a:noFill/>
        </p:spPr>
        <p:txBody>
          <a:bodyPr wrap="square" lIns="91440" tIns="45720" rIns="91440" bIns="45720" anchor="t">
            <a:spAutoFit/>
          </a:bodyPr>
          <a:lstStyle>
            <a:defPPr>
              <a:defRPr lang="fr-FR"/>
            </a:defPPr>
            <a:lvl1pPr algn="just">
              <a:defRPr>
                <a:latin typeface="Arial"/>
                <a:cs typeface="Arial"/>
              </a:defRPr>
            </a:lvl1pPr>
          </a:lstStyle>
          <a:p>
            <a:pPr marL="285750" indent="-285750">
              <a:buFontTx/>
              <a:buChar char="-"/>
            </a:pPr>
            <a:r>
              <a:rPr lang="fr-FR" dirty="0"/>
              <a:t>Webinaire enregistré et mis à disposition sur les sites internet des MSA Bourgogne et MSA Franche Comté</a:t>
            </a:r>
          </a:p>
          <a:p>
            <a:pPr marL="285750" indent="-285750">
              <a:buFontTx/>
              <a:buChar char="-"/>
            </a:pPr>
            <a:r>
              <a:rPr lang="fr-FR" dirty="0"/>
              <a:t>Questionnaire de satisfaction adressé par mail à l’issue du webinaire : vos retours sont importants et nous permettent de prendre en compte vos attentes !</a:t>
            </a:r>
          </a:p>
          <a:p>
            <a:pPr marL="285750" indent="-285750">
              <a:buFontTx/>
              <a:buChar char="-"/>
            </a:pPr>
            <a:r>
              <a:rPr lang="fr-FR" dirty="0"/>
              <a:t>Renouvellement sur 2024 de ce format webinaire sur d’autres thématiques</a:t>
            </a:r>
          </a:p>
          <a:p>
            <a:pPr marL="285750" indent="-285750">
              <a:buFontTx/>
              <a:buChar char="-"/>
            </a:pPr>
            <a:r>
              <a:rPr lang="fr-FR" dirty="0"/>
              <a:t>Participation de la MSA au salon virtuel Net-entreprises les 19 et 20 novembre 2024</a:t>
            </a:r>
          </a:p>
          <a:p>
            <a:endParaRPr lang="fr-FR" dirty="0"/>
          </a:p>
          <a:p>
            <a:endParaRPr lang="fr-FR" dirty="0"/>
          </a:p>
          <a:p>
            <a:endParaRPr lang="fr-FR" dirty="0"/>
          </a:p>
          <a:p>
            <a:endParaRPr lang="fr-FR" dirty="0"/>
          </a:p>
          <a:p>
            <a:endParaRPr lang="fr-FR" dirty="0"/>
          </a:p>
          <a:p>
            <a:pPr algn="ctr"/>
            <a:r>
              <a:rPr lang="fr-FR" sz="3200" dirty="0"/>
              <a:t>MERCI DE VOTRE ATTENTION !</a:t>
            </a:r>
          </a:p>
        </p:txBody>
      </p:sp>
    </p:spTree>
    <p:extLst>
      <p:ext uri="{BB962C8B-B14F-4D97-AF65-F5344CB8AC3E}">
        <p14:creationId xmlns:p14="http://schemas.microsoft.com/office/powerpoint/2010/main" val="2582184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11CCB2-1428-38DF-BFE3-15744EA698C8}"/>
              </a:ext>
            </a:extLst>
          </p:cNvPr>
          <p:cNvSpPr/>
          <p:nvPr/>
        </p:nvSpPr>
        <p:spPr>
          <a:xfrm>
            <a:off x="1" y="818147"/>
            <a:ext cx="12192000" cy="5545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dirty="0">
                <a:latin typeface="Bahnschrift" panose="020B0502040204020203" pitchFamily="34" charset="0"/>
              </a:rPr>
              <a:t>1 – Les plans qualité</a:t>
            </a:r>
          </a:p>
          <a:p>
            <a:pPr algn="ctr"/>
            <a:r>
              <a:rPr lang="fr-FR" sz="2800" i="1" dirty="0">
                <a:solidFill>
                  <a:schemeClr val="tx1">
                    <a:lumMod val="60000"/>
                    <a:lumOff val="40000"/>
                  </a:schemeClr>
                </a:solidFill>
                <a:latin typeface="Bahnschrift" panose="020B0502040204020203" pitchFamily="34" charset="0"/>
              </a:rPr>
              <a:t>Contrôles embarqués, déclenchés au dépôt d’une DSN mensuelle</a:t>
            </a:r>
            <a:endParaRPr lang="fr-FR" sz="2800" b="1" cap="all"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6102A6AB-1BB4-B382-2ADF-7F738FECA8A1}"/>
              </a:ext>
            </a:extLst>
          </p:cNvPr>
          <p:cNvSpPr>
            <a:spLocks noGrp="1"/>
          </p:cNvSpPr>
          <p:nvPr>
            <p:ph type="sldNum" sz="quarter" idx="4294967295"/>
          </p:nvPr>
        </p:nvSpPr>
        <p:spPr>
          <a:xfrm>
            <a:off x="11292839" y="6421249"/>
            <a:ext cx="899161" cy="365125"/>
          </a:xfrm>
        </p:spPr>
        <p:txBody>
          <a:bodyPr vert="horz" lIns="91440" tIns="45720" rIns="91440" bIns="45720" rtlCol="0" anchor="ct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4</a:t>
            </a:fld>
            <a:endParaRPr lang="fr-FR" sz="1600" b="1" dirty="0">
              <a:solidFill>
                <a:schemeClr val="bg1"/>
              </a:solidFill>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B329842C-440B-48EB-8169-8CFEC4D6D99B}"/>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4</a:t>
            </a:fld>
            <a:endParaRPr lang="fr-FR" dirty="0"/>
          </a:p>
        </p:txBody>
      </p:sp>
    </p:spTree>
    <p:extLst>
      <p:ext uri="{BB962C8B-B14F-4D97-AF65-F5344CB8AC3E}">
        <p14:creationId xmlns:p14="http://schemas.microsoft.com/office/powerpoint/2010/main" val="130441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C07332BE-FED9-B25B-4F58-BDB8811D6085}"/>
              </a:ext>
            </a:extLst>
          </p:cNvPr>
          <p:cNvSpPr>
            <a:spLocks noGrp="1"/>
          </p:cNvSpPr>
          <p:nvPr>
            <p:ph type="sldNum" sz="quarter" idx="4294967295"/>
          </p:nvPr>
        </p:nvSpPr>
        <p:spPr>
          <a:xfrm>
            <a:off x="11292839" y="6421249"/>
            <a:ext cx="899161" cy="365125"/>
          </a:xfrm>
        </p:spPr>
        <p:txBody>
          <a:bodyPr vert="horz" lIns="91440" tIns="45720" rIns="91440" bIns="45720" rtlCol="0" anchor="ct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5</a:t>
            </a:fld>
            <a:endParaRPr lang="fr-FR" sz="1600" b="1" dirty="0">
              <a:solidFill>
                <a:schemeClr val="bg1"/>
              </a:solidFill>
              <a:latin typeface="Arial" panose="020B0604020202020204" pitchFamily="34" charset="0"/>
              <a:cs typeface="Arial" panose="020B0604020202020204" pitchFamily="34" charset="0"/>
            </a:endParaRPr>
          </a:p>
        </p:txBody>
      </p:sp>
      <p:sp>
        <p:nvSpPr>
          <p:cNvPr id="5" name="Titre 1">
            <a:extLst>
              <a:ext uri="{FF2B5EF4-FFF2-40B4-BE49-F238E27FC236}">
                <a16:creationId xmlns:a16="http://schemas.microsoft.com/office/drawing/2014/main" id="{06BECD39-47A4-4A0D-82D4-6128BF90AD1A}"/>
              </a:ext>
            </a:extLst>
          </p:cNvPr>
          <p:cNvSpPr txBox="1">
            <a:spLocks/>
          </p:cNvSpPr>
          <p:nvPr/>
        </p:nvSpPr>
        <p:spPr>
          <a:xfrm>
            <a:off x="754996" y="991772"/>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1 – Les plans qualité</a:t>
            </a:r>
            <a:endParaRPr lang="fr-FR" dirty="0"/>
          </a:p>
        </p:txBody>
      </p:sp>
      <p:sp>
        <p:nvSpPr>
          <p:cNvPr id="8" name="ZoneTexte 7">
            <a:extLst>
              <a:ext uri="{FF2B5EF4-FFF2-40B4-BE49-F238E27FC236}">
                <a16:creationId xmlns:a16="http://schemas.microsoft.com/office/drawing/2014/main" id="{1A9324AA-750B-419C-BDFA-A8D72C32E15B}"/>
              </a:ext>
            </a:extLst>
          </p:cNvPr>
          <p:cNvSpPr txBox="1"/>
          <p:nvPr/>
        </p:nvSpPr>
        <p:spPr>
          <a:xfrm>
            <a:off x="371807" y="1703915"/>
            <a:ext cx="11586099" cy="1815882"/>
          </a:xfrm>
          <a:prstGeom prst="rect">
            <a:avLst/>
          </a:prstGeom>
          <a:noFill/>
        </p:spPr>
        <p:txBody>
          <a:bodyPr wrap="square" rtlCol="0">
            <a:spAutoFit/>
          </a:bodyPr>
          <a:lstStyle/>
          <a:p>
            <a:pPr marL="285750" indent="-285750">
              <a:buFont typeface="Courier New" panose="02070309020205020404" pitchFamily="49" charset="0"/>
              <a:buChar char="o"/>
            </a:pPr>
            <a:r>
              <a:rPr lang="fr-FR" sz="1400" dirty="0">
                <a:solidFill>
                  <a:schemeClr val="accent1">
                    <a:lumMod val="50000"/>
                  </a:schemeClr>
                </a:solidFill>
                <a:latin typeface="Bahnschrift" panose="020B0502040204020203" pitchFamily="34" charset="0"/>
              </a:rPr>
              <a:t>Chaque DSN déposée fait l’objet d’une comparaison entre les assiettes et cotisations déclarées et les </a:t>
            </a:r>
            <a:r>
              <a:rPr lang="fr-FR" sz="1400" dirty="0">
                <a:solidFill>
                  <a:srgbClr val="FBC127"/>
                </a:solidFill>
                <a:latin typeface="Bahnschrift" panose="020B0502040204020203" pitchFamily="34" charset="0"/>
              </a:rPr>
              <a:t>assiettes et cotisations calculées par la MSA</a:t>
            </a:r>
            <a:r>
              <a:rPr lang="fr-FR" sz="1400" dirty="0">
                <a:solidFill>
                  <a:schemeClr val="accent1">
                    <a:lumMod val="50000"/>
                  </a:schemeClr>
                </a:solidFill>
                <a:latin typeface="Bahnschrift" panose="020B0502040204020203" pitchFamily="34" charset="0"/>
              </a:rPr>
              <a:t> (moteur de calcul) </a:t>
            </a:r>
            <a:br>
              <a:rPr lang="fr-FR" sz="1400" dirty="0">
                <a:solidFill>
                  <a:schemeClr val="accent1">
                    <a:lumMod val="50000"/>
                  </a:schemeClr>
                </a:solidFill>
                <a:latin typeface="Bahnschrift" panose="020B0502040204020203" pitchFamily="34" charset="0"/>
              </a:rPr>
            </a:br>
            <a:endParaRPr lang="fr-FR" sz="1400" dirty="0">
              <a:solidFill>
                <a:schemeClr val="accent1">
                  <a:lumMod val="50000"/>
                </a:schemeClr>
              </a:solidFill>
              <a:effectLst/>
              <a:latin typeface="Bahnschrift" panose="020B0502040204020203" pitchFamily="34" charset="0"/>
            </a:endParaRPr>
          </a:p>
          <a:p>
            <a:pPr marL="285750" indent="-285750" rtl="0">
              <a:buFont typeface="Courier New" panose="02070309020205020404" pitchFamily="49" charset="0"/>
              <a:buChar char="o"/>
            </a:pPr>
            <a:r>
              <a:rPr lang="fr-FR" sz="1400" dirty="0">
                <a:solidFill>
                  <a:schemeClr val="accent1">
                    <a:lumMod val="50000"/>
                  </a:schemeClr>
                </a:solidFill>
                <a:effectLst/>
                <a:latin typeface="Bahnschrift" panose="020B0502040204020203" pitchFamily="34" charset="0"/>
              </a:rPr>
              <a:t>Le résultat de cette comparaison permet de générer des </a:t>
            </a:r>
            <a:r>
              <a:rPr lang="fr-FR" sz="1400" dirty="0">
                <a:solidFill>
                  <a:srgbClr val="FBC127"/>
                </a:solidFill>
                <a:effectLst/>
                <a:latin typeface="Bahnschrift" panose="020B0502040204020203" pitchFamily="34" charset="0"/>
              </a:rPr>
              <a:t>signalements d’anomalies </a:t>
            </a:r>
            <a:r>
              <a:rPr lang="fr-FR" sz="1400" dirty="0">
                <a:solidFill>
                  <a:schemeClr val="accent1">
                    <a:lumMod val="50000"/>
                  </a:schemeClr>
                </a:solidFill>
                <a:effectLst/>
                <a:latin typeface="Bahnschrift" panose="020B0502040204020203" pitchFamily="34" charset="0"/>
              </a:rPr>
              <a:t>(plans qualité) à destination des </a:t>
            </a:r>
            <a:r>
              <a:rPr lang="fr-FR" sz="1400" dirty="0">
                <a:solidFill>
                  <a:srgbClr val="FBC127"/>
                </a:solidFill>
                <a:effectLst/>
                <a:latin typeface="Bahnschrift" panose="020B0502040204020203" pitchFamily="34" charset="0"/>
              </a:rPr>
              <a:t>déclarants et des</a:t>
            </a:r>
            <a:br>
              <a:rPr lang="fr-FR" sz="1400" dirty="0">
                <a:solidFill>
                  <a:srgbClr val="FBC127"/>
                </a:solidFill>
                <a:effectLst/>
                <a:latin typeface="Bahnschrift" panose="020B0502040204020203" pitchFamily="34" charset="0"/>
              </a:rPr>
            </a:br>
            <a:r>
              <a:rPr lang="fr-FR" sz="1400" dirty="0">
                <a:solidFill>
                  <a:srgbClr val="FBC127"/>
                </a:solidFill>
                <a:effectLst/>
                <a:latin typeface="Bahnschrift" panose="020B0502040204020203" pitchFamily="34" charset="0"/>
              </a:rPr>
              <a:t>tiers-déclarants </a:t>
            </a:r>
            <a:r>
              <a:rPr lang="fr-FR" sz="1400" dirty="0">
                <a:solidFill>
                  <a:schemeClr val="accent1">
                    <a:lumMod val="50000"/>
                  </a:schemeClr>
                </a:solidFill>
                <a:effectLst/>
                <a:latin typeface="Bahnschrift" panose="020B0502040204020203" pitchFamily="34" charset="0"/>
              </a:rPr>
              <a:t>(espace privé MSA et CRM 130)</a:t>
            </a:r>
            <a:br>
              <a:rPr lang="fr-FR" sz="1400" dirty="0">
                <a:solidFill>
                  <a:schemeClr val="accent1">
                    <a:lumMod val="50000"/>
                  </a:schemeClr>
                </a:solidFill>
                <a:effectLst/>
                <a:latin typeface="Bahnschrift" panose="020B0502040204020203" pitchFamily="34" charset="0"/>
              </a:rPr>
            </a:br>
            <a:endParaRPr lang="fr-FR" sz="1400" dirty="0">
              <a:solidFill>
                <a:schemeClr val="accent1">
                  <a:lumMod val="50000"/>
                </a:schemeClr>
              </a:solidFill>
              <a:effectLst/>
              <a:latin typeface="Bahnschrift" panose="020B0502040204020203" pitchFamily="34" charset="0"/>
            </a:endParaRPr>
          </a:p>
          <a:p>
            <a:pPr marL="285750" indent="-285750">
              <a:buFont typeface="Courier New" panose="02070309020205020404" pitchFamily="49" charset="0"/>
              <a:buChar char="o"/>
            </a:pPr>
            <a:r>
              <a:rPr lang="fr-FR" sz="1400" dirty="0">
                <a:solidFill>
                  <a:schemeClr val="accent1">
                    <a:lumMod val="50000"/>
                  </a:schemeClr>
                </a:solidFill>
                <a:latin typeface="Bahnschrift" panose="020B0502040204020203" pitchFamily="34" charset="0"/>
              </a:rPr>
              <a:t>Les signalements d’anomalies sont également adressés aux </a:t>
            </a:r>
            <a:r>
              <a:rPr lang="fr-FR" sz="1400" dirty="0">
                <a:solidFill>
                  <a:srgbClr val="FBC127"/>
                </a:solidFill>
                <a:latin typeface="Bahnschrift" panose="020B0502040204020203" pitchFamily="34" charset="0"/>
              </a:rPr>
              <a:t>caisses de MSA </a:t>
            </a:r>
            <a:r>
              <a:rPr lang="fr-FR" sz="1400" dirty="0">
                <a:solidFill>
                  <a:schemeClr val="accent1">
                    <a:lumMod val="50000"/>
                  </a:schemeClr>
                </a:solidFill>
                <a:latin typeface="Bahnschrift" panose="020B0502040204020203" pitchFamily="34" charset="0"/>
              </a:rPr>
              <a:t>pour </a:t>
            </a:r>
            <a:r>
              <a:rPr lang="fr-FR" sz="1400" dirty="0">
                <a:solidFill>
                  <a:srgbClr val="FBC127"/>
                </a:solidFill>
                <a:latin typeface="Bahnschrift" panose="020B0502040204020203" pitchFamily="34" charset="0"/>
              </a:rPr>
              <a:t>outiller l’interlocution </a:t>
            </a:r>
            <a:r>
              <a:rPr lang="fr-FR" sz="1400" dirty="0">
                <a:solidFill>
                  <a:schemeClr val="accent1">
                    <a:lumMod val="50000"/>
                  </a:schemeClr>
                </a:solidFill>
                <a:latin typeface="Bahnschrift" panose="020B0502040204020203" pitchFamily="34" charset="0"/>
              </a:rPr>
              <a:t>(rendez-vous qualité) avec les déclarants concernés.</a:t>
            </a:r>
          </a:p>
        </p:txBody>
      </p:sp>
      <p:sp>
        <p:nvSpPr>
          <p:cNvPr id="9" name="Organigramme : Multidocument 8">
            <a:extLst>
              <a:ext uri="{FF2B5EF4-FFF2-40B4-BE49-F238E27FC236}">
                <a16:creationId xmlns:a16="http://schemas.microsoft.com/office/drawing/2014/main" id="{1FE4FC0A-162E-4FB4-BB17-510F2F52BE4B}"/>
              </a:ext>
            </a:extLst>
          </p:cNvPr>
          <p:cNvSpPr/>
          <p:nvPr/>
        </p:nvSpPr>
        <p:spPr>
          <a:xfrm>
            <a:off x="572057" y="4968877"/>
            <a:ext cx="981722" cy="669539"/>
          </a:xfrm>
          <a:prstGeom prst="flowChartMultidocumen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a:solidFill>
                  <a:srgbClr val="FBC127"/>
                </a:solidFill>
                <a:latin typeface="Bahnschrift SemiCondensed" panose="020B0502040204020203" pitchFamily="34" charset="0"/>
              </a:rPr>
              <a:t>DSN</a:t>
            </a:r>
          </a:p>
        </p:txBody>
      </p:sp>
      <p:sp>
        <p:nvSpPr>
          <p:cNvPr id="10" name="Organigramme : Disque magnétique 9">
            <a:extLst>
              <a:ext uri="{FF2B5EF4-FFF2-40B4-BE49-F238E27FC236}">
                <a16:creationId xmlns:a16="http://schemas.microsoft.com/office/drawing/2014/main" id="{358D08AC-95D2-461F-ADFA-BE11761354C9}"/>
              </a:ext>
            </a:extLst>
          </p:cNvPr>
          <p:cNvSpPr/>
          <p:nvPr/>
        </p:nvSpPr>
        <p:spPr>
          <a:xfrm>
            <a:off x="2426656" y="4796253"/>
            <a:ext cx="1430045" cy="1014785"/>
          </a:xfrm>
          <a:prstGeom prst="flowChartMagneticDisk">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fr-FR" sz="1600" b="1" dirty="0">
                <a:solidFill>
                  <a:schemeClr val="bg1"/>
                </a:solidFill>
                <a:latin typeface="Bahnschrift SemiCondensed" panose="020B0502040204020203" pitchFamily="34" charset="0"/>
              </a:rPr>
              <a:t>Moteur de calcul</a:t>
            </a:r>
          </a:p>
        </p:txBody>
      </p:sp>
      <p:pic>
        <p:nvPicPr>
          <p:cNvPr id="11" name="Image 10">
            <a:extLst>
              <a:ext uri="{FF2B5EF4-FFF2-40B4-BE49-F238E27FC236}">
                <a16:creationId xmlns:a16="http://schemas.microsoft.com/office/drawing/2014/main" id="{158FA7A9-F5E2-41A7-B64F-431F2884AF7F}"/>
              </a:ext>
            </a:extLst>
          </p:cNvPr>
          <p:cNvPicPr>
            <a:picLocks noChangeAspect="1"/>
          </p:cNvPicPr>
          <p:nvPr/>
        </p:nvPicPr>
        <p:blipFill>
          <a:blip r:embed="rId3"/>
          <a:stretch>
            <a:fillRect/>
          </a:stretch>
        </p:blipFill>
        <p:spPr>
          <a:xfrm>
            <a:off x="5406501" y="4932079"/>
            <a:ext cx="904875" cy="742950"/>
          </a:xfrm>
          <a:prstGeom prst="rect">
            <a:avLst/>
          </a:prstGeom>
        </p:spPr>
      </p:pic>
      <p:cxnSp>
        <p:nvCxnSpPr>
          <p:cNvPr id="12" name="Connecteur droit 11">
            <a:extLst>
              <a:ext uri="{FF2B5EF4-FFF2-40B4-BE49-F238E27FC236}">
                <a16:creationId xmlns:a16="http://schemas.microsoft.com/office/drawing/2014/main" id="{C5017299-6E87-4C3A-B0B1-1AE7A0E9ECAF}"/>
              </a:ext>
            </a:extLst>
          </p:cNvPr>
          <p:cNvCxnSpPr>
            <a:cxnSpLocks/>
            <a:stCxn id="11" idx="3"/>
          </p:cNvCxnSpPr>
          <p:nvPr/>
        </p:nvCxnSpPr>
        <p:spPr>
          <a:xfrm>
            <a:off x="6311376" y="5303554"/>
            <a:ext cx="790759" cy="0"/>
          </a:xfrm>
          <a:prstGeom prst="line">
            <a:avLst/>
          </a:prstGeom>
        </p:spPr>
        <p:style>
          <a:lnRef idx="1">
            <a:schemeClr val="dk1"/>
          </a:lnRef>
          <a:fillRef idx="0">
            <a:schemeClr val="dk1"/>
          </a:fillRef>
          <a:effectRef idx="0">
            <a:schemeClr val="dk1"/>
          </a:effectRef>
          <a:fontRef idx="minor">
            <a:schemeClr val="tx1"/>
          </a:fontRef>
        </p:style>
      </p:cxnSp>
      <p:cxnSp>
        <p:nvCxnSpPr>
          <p:cNvPr id="13" name="Connecteur droit avec flèche 12">
            <a:extLst>
              <a:ext uri="{FF2B5EF4-FFF2-40B4-BE49-F238E27FC236}">
                <a16:creationId xmlns:a16="http://schemas.microsoft.com/office/drawing/2014/main" id="{A11E1DAC-2A54-4CA2-B60F-C31E3FBD3B1D}"/>
              </a:ext>
            </a:extLst>
          </p:cNvPr>
          <p:cNvCxnSpPr>
            <a:cxnSpLocks/>
            <a:endCxn id="17" idx="1"/>
          </p:cNvCxnSpPr>
          <p:nvPr/>
        </p:nvCxnSpPr>
        <p:spPr>
          <a:xfrm flipV="1">
            <a:off x="7102136" y="3836509"/>
            <a:ext cx="1331650" cy="14750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Connecteur droit avec flèche 13">
            <a:extLst>
              <a:ext uri="{FF2B5EF4-FFF2-40B4-BE49-F238E27FC236}">
                <a16:creationId xmlns:a16="http://schemas.microsoft.com/office/drawing/2014/main" id="{E1EB28A1-8A8F-4C46-A07D-1D448CBBF6E7}"/>
              </a:ext>
            </a:extLst>
          </p:cNvPr>
          <p:cNvCxnSpPr>
            <a:cxnSpLocks/>
          </p:cNvCxnSpPr>
          <p:nvPr/>
        </p:nvCxnSpPr>
        <p:spPr>
          <a:xfrm>
            <a:off x="7102135" y="5311188"/>
            <a:ext cx="1287912" cy="61656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5" name="Connecteur droit avec flèche 14">
            <a:extLst>
              <a:ext uri="{FF2B5EF4-FFF2-40B4-BE49-F238E27FC236}">
                <a16:creationId xmlns:a16="http://schemas.microsoft.com/office/drawing/2014/main" id="{8F2F1EA3-3975-415B-AC66-345A2D811843}"/>
              </a:ext>
            </a:extLst>
          </p:cNvPr>
          <p:cNvCxnSpPr>
            <a:cxnSpLocks/>
            <a:endCxn id="19" idx="1"/>
          </p:cNvCxnSpPr>
          <p:nvPr/>
        </p:nvCxnSpPr>
        <p:spPr>
          <a:xfrm flipV="1">
            <a:off x="7102135" y="4816629"/>
            <a:ext cx="1347560" cy="47739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17" name="Organigramme : Procédé prédéfini 16">
            <a:extLst>
              <a:ext uri="{FF2B5EF4-FFF2-40B4-BE49-F238E27FC236}">
                <a16:creationId xmlns:a16="http://schemas.microsoft.com/office/drawing/2014/main" id="{AF522A08-EDE2-472F-A8AA-BE36E58EA555}"/>
              </a:ext>
            </a:extLst>
          </p:cNvPr>
          <p:cNvSpPr/>
          <p:nvPr/>
        </p:nvSpPr>
        <p:spPr>
          <a:xfrm>
            <a:off x="8433786" y="3528635"/>
            <a:ext cx="1553593" cy="615747"/>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400" dirty="0">
                <a:latin typeface="Bahnschrift SemiCondensed" panose="020B0502040204020203" pitchFamily="34" charset="0"/>
              </a:rPr>
              <a:t>Espace privé MSA</a:t>
            </a:r>
          </a:p>
          <a:p>
            <a:pPr algn="ctr"/>
            <a:r>
              <a:rPr lang="fr-FR" sz="800" dirty="0">
                <a:latin typeface="Bahnschrift SemiCondensed" panose="020B0502040204020203" pitchFamily="34" charset="0"/>
              </a:rPr>
              <a:t>(315 contrôles)</a:t>
            </a:r>
          </a:p>
        </p:txBody>
      </p:sp>
      <p:sp>
        <p:nvSpPr>
          <p:cNvPr id="18" name="Organigramme : Procédé prédéfini 17">
            <a:extLst>
              <a:ext uri="{FF2B5EF4-FFF2-40B4-BE49-F238E27FC236}">
                <a16:creationId xmlns:a16="http://schemas.microsoft.com/office/drawing/2014/main" id="{476A676F-9F1A-4EF0-AD35-18201FB3CDBE}"/>
              </a:ext>
            </a:extLst>
          </p:cNvPr>
          <p:cNvSpPr/>
          <p:nvPr/>
        </p:nvSpPr>
        <p:spPr>
          <a:xfrm>
            <a:off x="8390047" y="5619473"/>
            <a:ext cx="1553593" cy="615747"/>
          </a:xfrm>
          <a:prstGeom prst="flowChartPredefined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400" dirty="0">
                <a:latin typeface="Bahnschrift SemiCondensed" panose="020B0502040204020203" pitchFamily="34" charset="0"/>
              </a:rPr>
              <a:t>CRM 130</a:t>
            </a:r>
          </a:p>
          <a:p>
            <a:pPr algn="ctr"/>
            <a:r>
              <a:rPr lang="fr-FR" sz="800" dirty="0">
                <a:latin typeface="Bahnschrift SemiCondensed" panose="020B0502040204020203" pitchFamily="34" charset="0"/>
              </a:rPr>
              <a:t>(29 des 315 contrôles)</a:t>
            </a:r>
          </a:p>
        </p:txBody>
      </p:sp>
      <p:sp>
        <p:nvSpPr>
          <p:cNvPr id="19" name="Organigramme : Procédé prédéfini 18">
            <a:extLst>
              <a:ext uri="{FF2B5EF4-FFF2-40B4-BE49-F238E27FC236}">
                <a16:creationId xmlns:a16="http://schemas.microsoft.com/office/drawing/2014/main" id="{637FBB7B-DA49-4C57-A172-09B08B24A257}"/>
              </a:ext>
            </a:extLst>
          </p:cNvPr>
          <p:cNvSpPr/>
          <p:nvPr/>
        </p:nvSpPr>
        <p:spPr>
          <a:xfrm>
            <a:off x="8449695" y="4508755"/>
            <a:ext cx="1553593" cy="615747"/>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1400" dirty="0">
                <a:latin typeface="Bahnschrift SemiCondensed" panose="020B0502040204020203" pitchFamily="34" charset="0"/>
              </a:rPr>
              <a:t>Outils caisses</a:t>
            </a:r>
          </a:p>
          <a:p>
            <a:pPr algn="ctr"/>
            <a:r>
              <a:rPr lang="fr-FR" sz="900" dirty="0">
                <a:latin typeface="Bahnschrift SemiCondensed" panose="020B0502040204020203" pitchFamily="34" charset="0"/>
              </a:rPr>
              <a:t>(315 contrôles)</a:t>
            </a:r>
          </a:p>
        </p:txBody>
      </p:sp>
      <p:cxnSp>
        <p:nvCxnSpPr>
          <p:cNvPr id="20" name="Connecteur droit avec flèche 19">
            <a:extLst>
              <a:ext uri="{FF2B5EF4-FFF2-40B4-BE49-F238E27FC236}">
                <a16:creationId xmlns:a16="http://schemas.microsoft.com/office/drawing/2014/main" id="{3A141CB7-E8DF-45F2-B9FC-04CFB5702263}"/>
              </a:ext>
            </a:extLst>
          </p:cNvPr>
          <p:cNvCxnSpPr>
            <a:cxnSpLocks/>
            <a:stCxn id="9" idx="3"/>
            <a:endCxn id="10" idx="2"/>
          </p:cNvCxnSpPr>
          <p:nvPr/>
        </p:nvCxnSpPr>
        <p:spPr>
          <a:xfrm flipV="1">
            <a:off x="1553779" y="5303646"/>
            <a:ext cx="872877"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eur droit avec flèche 20">
            <a:extLst>
              <a:ext uri="{FF2B5EF4-FFF2-40B4-BE49-F238E27FC236}">
                <a16:creationId xmlns:a16="http://schemas.microsoft.com/office/drawing/2014/main" id="{AD111085-3812-44C6-8698-F3B4BE7D4FBB}"/>
              </a:ext>
            </a:extLst>
          </p:cNvPr>
          <p:cNvCxnSpPr>
            <a:cxnSpLocks/>
            <a:stCxn id="10" idx="4"/>
            <a:endCxn id="11" idx="1"/>
          </p:cNvCxnSpPr>
          <p:nvPr/>
        </p:nvCxnSpPr>
        <p:spPr>
          <a:xfrm flipV="1">
            <a:off x="3856701" y="5303554"/>
            <a:ext cx="1549800" cy="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Accolade fermante 21">
            <a:extLst>
              <a:ext uri="{FF2B5EF4-FFF2-40B4-BE49-F238E27FC236}">
                <a16:creationId xmlns:a16="http://schemas.microsoft.com/office/drawing/2014/main" id="{EB060A1E-8213-408A-9246-9B8CD032600C}"/>
              </a:ext>
            </a:extLst>
          </p:cNvPr>
          <p:cNvSpPr/>
          <p:nvPr/>
        </p:nvSpPr>
        <p:spPr>
          <a:xfrm>
            <a:off x="10218198" y="3767105"/>
            <a:ext cx="248575" cy="212497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23" name="ZoneTexte 22">
            <a:extLst>
              <a:ext uri="{FF2B5EF4-FFF2-40B4-BE49-F238E27FC236}">
                <a16:creationId xmlns:a16="http://schemas.microsoft.com/office/drawing/2014/main" id="{4F7CDF15-BC77-45B5-A604-16E64BFF4F2C}"/>
              </a:ext>
            </a:extLst>
          </p:cNvPr>
          <p:cNvSpPr txBox="1"/>
          <p:nvPr/>
        </p:nvSpPr>
        <p:spPr>
          <a:xfrm>
            <a:off x="5396976" y="4652793"/>
            <a:ext cx="914400" cy="261610"/>
          </a:xfrm>
          <a:prstGeom prst="rect">
            <a:avLst/>
          </a:prstGeom>
          <a:noFill/>
        </p:spPr>
        <p:txBody>
          <a:bodyPr wrap="square" rtlCol="0">
            <a:spAutoFit/>
          </a:bodyPr>
          <a:lstStyle/>
          <a:p>
            <a:pPr algn="ctr"/>
            <a:r>
              <a:rPr lang="fr-FR" sz="1100" dirty="0">
                <a:solidFill>
                  <a:schemeClr val="accent2"/>
                </a:solidFill>
                <a:latin typeface="Bahnschrift SemiCondensed" panose="020B0502040204020203" pitchFamily="34" charset="0"/>
              </a:rPr>
              <a:t>Plans qualité</a:t>
            </a:r>
          </a:p>
        </p:txBody>
      </p:sp>
      <p:pic>
        <p:nvPicPr>
          <p:cNvPr id="24" name="Image 23">
            <a:extLst>
              <a:ext uri="{FF2B5EF4-FFF2-40B4-BE49-F238E27FC236}">
                <a16:creationId xmlns:a16="http://schemas.microsoft.com/office/drawing/2014/main" id="{F9223206-DA7A-49BF-BA10-FC770037610A}"/>
              </a:ext>
            </a:extLst>
          </p:cNvPr>
          <p:cNvPicPr>
            <a:picLocks noChangeAspect="1"/>
          </p:cNvPicPr>
          <p:nvPr/>
        </p:nvPicPr>
        <p:blipFill>
          <a:blip r:embed="rId4">
            <a:duotone>
              <a:schemeClr val="accent5">
                <a:shade val="45000"/>
                <a:satMod val="135000"/>
              </a:schemeClr>
              <a:prstClr val="white"/>
            </a:duotone>
          </a:blip>
          <a:stretch>
            <a:fillRect/>
          </a:stretch>
        </p:blipFill>
        <p:spPr>
          <a:xfrm>
            <a:off x="10638221" y="4392916"/>
            <a:ext cx="1200758" cy="720455"/>
          </a:xfrm>
          <a:prstGeom prst="rect">
            <a:avLst/>
          </a:prstGeom>
        </p:spPr>
      </p:pic>
      <p:sp>
        <p:nvSpPr>
          <p:cNvPr id="25" name="ZoneTexte 24">
            <a:extLst>
              <a:ext uri="{FF2B5EF4-FFF2-40B4-BE49-F238E27FC236}">
                <a16:creationId xmlns:a16="http://schemas.microsoft.com/office/drawing/2014/main" id="{D1F2DF44-390F-47C3-9263-7718A75FBF4A}"/>
              </a:ext>
            </a:extLst>
          </p:cNvPr>
          <p:cNvSpPr txBox="1"/>
          <p:nvPr/>
        </p:nvSpPr>
        <p:spPr>
          <a:xfrm>
            <a:off x="10710259" y="5117498"/>
            <a:ext cx="1056681" cy="430887"/>
          </a:xfrm>
          <a:prstGeom prst="rect">
            <a:avLst/>
          </a:prstGeom>
          <a:noFill/>
        </p:spPr>
        <p:txBody>
          <a:bodyPr wrap="square" rtlCol="0">
            <a:spAutoFit/>
          </a:bodyPr>
          <a:lstStyle/>
          <a:p>
            <a:pPr algn="ctr"/>
            <a:r>
              <a:rPr lang="fr-FR" sz="1100" dirty="0">
                <a:solidFill>
                  <a:schemeClr val="accent2"/>
                </a:solidFill>
                <a:latin typeface="Bahnschrift SemiCondensed" panose="020B0502040204020203" pitchFamily="34" charset="0"/>
              </a:rPr>
              <a:t>Experts DSN</a:t>
            </a:r>
          </a:p>
          <a:p>
            <a:pPr algn="ctr"/>
            <a:r>
              <a:rPr lang="fr-FR" sz="1100" dirty="0">
                <a:solidFill>
                  <a:schemeClr val="accent2"/>
                </a:solidFill>
                <a:latin typeface="Bahnschrift SemiCondensed" panose="020B0502040204020203" pitchFamily="34" charset="0"/>
              </a:rPr>
              <a:t>en caisse</a:t>
            </a:r>
          </a:p>
        </p:txBody>
      </p:sp>
      <p:sp>
        <p:nvSpPr>
          <p:cNvPr id="26" name="Espace réservé du numéro de diapositive 3">
            <a:extLst>
              <a:ext uri="{FF2B5EF4-FFF2-40B4-BE49-F238E27FC236}">
                <a16:creationId xmlns:a16="http://schemas.microsoft.com/office/drawing/2014/main" id="{CCB2CF9D-3F8B-42DD-9325-91A2C0368AF2}"/>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5</a:t>
            </a:fld>
            <a:endParaRPr lang="fr-FR" dirty="0"/>
          </a:p>
        </p:txBody>
      </p:sp>
    </p:spTree>
    <p:extLst>
      <p:ext uri="{BB962C8B-B14F-4D97-AF65-F5344CB8AC3E}">
        <p14:creationId xmlns:p14="http://schemas.microsoft.com/office/powerpoint/2010/main" val="139845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32F49BF4-56BC-4C3E-8FF0-E9BAB942E1B2}"/>
              </a:ext>
            </a:extLst>
          </p:cNvPr>
          <p:cNvGraphicFramePr>
            <a:graphicFrameLocks noGrp="1"/>
          </p:cNvGraphicFramePr>
          <p:nvPr>
            <p:extLst>
              <p:ext uri="{D42A27DB-BD31-4B8C-83A1-F6EECF244321}">
                <p14:modId xmlns:p14="http://schemas.microsoft.com/office/powerpoint/2010/main" val="2032452964"/>
              </p:ext>
            </p:extLst>
          </p:nvPr>
        </p:nvGraphicFramePr>
        <p:xfrm>
          <a:off x="1243304" y="1435068"/>
          <a:ext cx="9696571" cy="4611600"/>
        </p:xfrm>
        <a:graphic>
          <a:graphicData uri="http://schemas.openxmlformats.org/drawingml/2006/table">
            <a:tbl>
              <a:tblPr firstRow="1" bandRow="1"/>
              <a:tblGrid>
                <a:gridCol w="2124139">
                  <a:extLst>
                    <a:ext uri="{9D8B030D-6E8A-4147-A177-3AD203B41FA5}">
                      <a16:colId xmlns:a16="http://schemas.microsoft.com/office/drawing/2014/main" val="20000"/>
                    </a:ext>
                  </a:extLst>
                </a:gridCol>
                <a:gridCol w="1165543">
                  <a:extLst>
                    <a:ext uri="{9D8B030D-6E8A-4147-A177-3AD203B41FA5}">
                      <a16:colId xmlns:a16="http://schemas.microsoft.com/office/drawing/2014/main" val="1347447773"/>
                    </a:ext>
                  </a:extLst>
                </a:gridCol>
                <a:gridCol w="5259067">
                  <a:extLst>
                    <a:ext uri="{9D8B030D-6E8A-4147-A177-3AD203B41FA5}">
                      <a16:colId xmlns:a16="http://schemas.microsoft.com/office/drawing/2014/main" val="20001"/>
                    </a:ext>
                  </a:extLst>
                </a:gridCol>
                <a:gridCol w="1147822">
                  <a:extLst>
                    <a:ext uri="{9D8B030D-6E8A-4147-A177-3AD203B41FA5}">
                      <a16:colId xmlns:a16="http://schemas.microsoft.com/office/drawing/2014/main" val="20002"/>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dirty="0">
                          <a:solidFill>
                            <a:srgbClr val="FBC127"/>
                          </a:solidFill>
                        </a:rPr>
                        <a:t>Plan</a:t>
                      </a:r>
                      <a:r>
                        <a:rPr lang="fr-FR" sz="1200" baseline="0" dirty="0"/>
                        <a:t> </a:t>
                      </a:r>
                      <a:r>
                        <a:rPr lang="fr-FR" sz="1200" baseline="0" dirty="0">
                          <a:solidFill>
                            <a:srgbClr val="FBC127"/>
                          </a:solidFill>
                        </a:rPr>
                        <a:t>qualité</a:t>
                      </a:r>
                      <a:r>
                        <a:rPr lang="fr-FR" sz="1200" baseline="0" dirty="0"/>
                        <a:t>                                 </a:t>
                      </a:r>
                      <a:endParaRPr lang="fr-FR"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dirty="0">
                          <a:solidFill>
                            <a:srgbClr val="FBC127"/>
                          </a:solidFill>
                        </a:rPr>
                        <a:t>Code anomalie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dirty="0">
                          <a:solidFill>
                            <a:srgbClr val="FBC127"/>
                          </a:solidFill>
                        </a:rPr>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fr-FR" sz="1200" dirty="0">
                          <a:solidFill>
                            <a:srgbClr val="FBC127"/>
                          </a:solidFill>
                        </a:rPr>
                        <a:t>Nombre </a:t>
                      </a:r>
                      <a:r>
                        <a:rPr lang="fr-FR" sz="1200" dirty="0"/>
                        <a:t>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0000"/>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2"/>
                          </a:solidFill>
                          <a:latin typeface="Bahnschrift" panose="020B0502040204020203" pitchFamily="34" charset="0"/>
                        </a:rPr>
                        <a:t>Absence</a:t>
                      </a:r>
                      <a:r>
                        <a:rPr lang="fr-FR" sz="1200" baseline="0" dirty="0">
                          <a:solidFill>
                            <a:schemeClr val="accent2"/>
                          </a:solidFill>
                          <a:latin typeface="Bahnschrift" panose="020B0502040204020203" pitchFamily="34" charset="0"/>
                        </a:rPr>
                        <a:t> de déclaration</a:t>
                      </a:r>
                      <a:endParaRPr lang="fr-FR" sz="1200" dirty="0">
                        <a:solidFill>
                          <a:schemeClr val="accent2"/>
                        </a:solidFill>
                        <a:latin typeface="Bahnschrift" panose="020B0502040204020203"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CS_</a:t>
                      </a:r>
                      <a:r>
                        <a:rPr lang="fr-FR" sz="1200" b="0" dirty="0">
                          <a:solidFill>
                            <a:schemeClr val="accent1">
                              <a:lumMod val="50000"/>
                            </a:schemeClr>
                          </a:solidFill>
                          <a:latin typeface="Bahnschrift" panose="020B0502040204020203" pitchFamily="34" charset="0"/>
                        </a:rPr>
                        <a:t>AD</a:t>
                      </a:r>
                      <a:r>
                        <a:rPr lang="fr-FR" sz="1200" dirty="0">
                          <a:solidFill>
                            <a:schemeClr val="accent1">
                              <a:lumMod val="50000"/>
                            </a:schemeClr>
                          </a:solidFill>
                          <a:latin typeface="Bahnschrift" panose="020B0502040204020203" pitchFamily="34" charset="0"/>
                        </a:rPr>
                        <a:t>_</a:t>
                      </a:r>
                      <a:r>
                        <a:rPr lang="fr-FR" sz="1200" b="1" dirty="0">
                          <a:solidFill>
                            <a:schemeClr val="accent1">
                              <a:lumMod val="50000"/>
                            </a:schemeClr>
                          </a:solidFill>
                          <a:latin typeface="Bahnschrift" panose="020B0502040204020203" pitchFamily="34" charset="0"/>
                        </a:rPr>
                        <a:t>XXXX</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Détection de salariés non déclarés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a:solidFill>
                            <a:schemeClr val="accent1">
                              <a:lumMod val="50000"/>
                            </a:schemeClr>
                          </a:solidFill>
                          <a:latin typeface="Bahnschrift" panose="020B0502040204020203" pitchFamily="34" charset="0"/>
                        </a:rPr>
                        <a:t>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1"/>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2"/>
                          </a:solidFill>
                          <a:latin typeface="Bahnschrift" panose="020B0502040204020203" pitchFamily="34" charset="0"/>
                        </a:rPr>
                        <a:t>Cotisation absente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CS_CA_XXXX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Absence</a:t>
                      </a:r>
                      <a:r>
                        <a:rPr lang="fr-FR" sz="1200" baseline="0" dirty="0">
                          <a:solidFill>
                            <a:schemeClr val="accent1">
                              <a:lumMod val="50000"/>
                            </a:schemeClr>
                          </a:solidFill>
                          <a:latin typeface="Bahnschrift" panose="020B0502040204020203" pitchFamily="34" charset="0"/>
                        </a:rPr>
                        <a:t> de cotisation due</a:t>
                      </a:r>
                      <a:endParaRPr lang="fr-FR" sz="1200" dirty="0">
                        <a:solidFill>
                          <a:schemeClr val="accent1">
                            <a:lumMod val="50000"/>
                          </a:schemeClr>
                        </a:solidFill>
                        <a:latin typeface="Bahnschrift"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dirty="0">
                          <a:solidFill>
                            <a:schemeClr val="accent1">
                              <a:lumMod val="50000"/>
                            </a:schemeClr>
                          </a:solidFill>
                          <a:latin typeface="Bahnschrift" panose="020B0502040204020203" pitchFamily="34" charset="0"/>
                        </a:rPr>
                        <a:t>117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2"/>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2"/>
                          </a:solidFill>
                          <a:latin typeface="Bahnschrift" panose="020B0502040204020203" pitchFamily="34" charset="0"/>
                        </a:rPr>
                        <a:t>Déclaration à tort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CS_DT_XXXX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Présence de cotisation non due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a:solidFill>
                            <a:schemeClr val="accent1">
                              <a:lumMod val="50000"/>
                            </a:schemeClr>
                          </a:solidFill>
                          <a:latin typeface="Bahnschrift" panose="020B0502040204020203" pitchFamily="34" charset="0"/>
                        </a:rPr>
                        <a:t>94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3"/>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2"/>
                          </a:solidFill>
                          <a:latin typeface="Bahnschrift" panose="020B0502040204020203" pitchFamily="34" charset="0"/>
                        </a:rPr>
                        <a:t>Erreur taux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1">
                              <a:lumMod val="50000"/>
                            </a:schemeClr>
                          </a:solidFill>
                          <a:latin typeface="Bahnschrift" panose="020B0502040204020203" pitchFamily="34" charset="0"/>
                        </a:rPr>
                        <a:t>CS_ET_XXXX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1">
                              <a:lumMod val="50000"/>
                            </a:schemeClr>
                          </a:solidFill>
                          <a:latin typeface="Bahnschrift" panose="020B0502040204020203" pitchFamily="34" charset="0"/>
                        </a:rPr>
                        <a:t>Incohérence</a:t>
                      </a:r>
                      <a:r>
                        <a:rPr lang="fr-FR" sz="1200" baseline="0" dirty="0">
                          <a:solidFill>
                            <a:schemeClr val="accent1">
                              <a:lumMod val="50000"/>
                            </a:schemeClr>
                          </a:solidFill>
                          <a:latin typeface="Bahnschrift" panose="020B0502040204020203" pitchFamily="34" charset="0"/>
                        </a:rPr>
                        <a:t> entre le taux reconstitué et celui utilisé pour le calcul</a:t>
                      </a:r>
                      <a:endParaRPr lang="fr-FR" sz="1200" dirty="0">
                        <a:solidFill>
                          <a:schemeClr val="accent1">
                            <a:lumMod val="50000"/>
                          </a:schemeClr>
                        </a:solidFill>
                        <a:latin typeface="Bahnschrift"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a:solidFill>
                            <a:schemeClr val="accent1">
                              <a:lumMod val="50000"/>
                            </a:schemeClr>
                          </a:solidFill>
                          <a:latin typeface="Bahnschrift" panose="020B0502040204020203" pitchFamily="34" charset="0"/>
                        </a:rPr>
                        <a:t>38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4"/>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2"/>
                          </a:solidFill>
                          <a:latin typeface="Bahnschrift" panose="020B0502040204020203" pitchFamily="34" charset="0"/>
                        </a:rPr>
                        <a:t>Incohérence d’assiette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baseline="0" dirty="0">
                          <a:solidFill>
                            <a:schemeClr val="accent1">
                              <a:lumMod val="50000"/>
                            </a:schemeClr>
                          </a:solidFill>
                          <a:latin typeface="Bahnschrift" panose="020B0502040204020203" pitchFamily="34" charset="0"/>
                        </a:rPr>
                        <a:t>CS_IA_XXXX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Incohérence</a:t>
                      </a:r>
                      <a:r>
                        <a:rPr lang="fr-FR" sz="1200" baseline="0" dirty="0">
                          <a:solidFill>
                            <a:schemeClr val="accent1">
                              <a:lumMod val="50000"/>
                            </a:schemeClr>
                          </a:solidFill>
                          <a:latin typeface="Bahnschrift" panose="020B0502040204020203" pitchFamily="34" charset="0"/>
                        </a:rPr>
                        <a:t> entre l’assiette déclarée et celle calculée sur la base des rémunérations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a:solidFill>
                            <a:schemeClr val="accent1">
                              <a:lumMod val="50000"/>
                            </a:schemeClr>
                          </a:solidFill>
                          <a:latin typeface="Bahnschrift" panose="020B0502040204020203" pitchFamily="34" charset="0"/>
                        </a:rPr>
                        <a:t>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5"/>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a:solidFill>
                            <a:schemeClr val="accent2"/>
                          </a:solidFill>
                          <a:latin typeface="Bahnschrift" panose="020B0502040204020203" pitchFamily="34" charset="0"/>
                        </a:rPr>
                        <a:t>Incohérence de taux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1">
                              <a:lumMod val="50000"/>
                            </a:schemeClr>
                          </a:solidFill>
                          <a:latin typeface="Bahnschrift" panose="020B0502040204020203" pitchFamily="34" charset="0"/>
                        </a:rPr>
                        <a:t>CS_IT_XXXX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1">
                              <a:lumMod val="50000"/>
                            </a:schemeClr>
                          </a:solidFill>
                          <a:latin typeface="Bahnschrift" panose="020B0502040204020203" pitchFamily="34" charset="0"/>
                        </a:rPr>
                        <a:t>Incohérence</a:t>
                      </a:r>
                      <a:r>
                        <a:rPr lang="fr-FR" sz="1200" baseline="0" dirty="0">
                          <a:solidFill>
                            <a:schemeClr val="accent1">
                              <a:lumMod val="50000"/>
                            </a:schemeClr>
                          </a:solidFill>
                          <a:latin typeface="Bahnschrift" panose="020B0502040204020203" pitchFamily="34" charset="0"/>
                        </a:rPr>
                        <a:t> entre le taux reconstitué et celui déclaré (81.007)</a:t>
                      </a:r>
                      <a:endParaRPr lang="fr-FR" sz="1200" dirty="0">
                        <a:solidFill>
                          <a:schemeClr val="accent1">
                            <a:lumMod val="50000"/>
                          </a:schemeClr>
                        </a:solidFill>
                        <a:latin typeface="Bahnschrift"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a:solidFill>
                            <a:schemeClr val="accent1">
                              <a:lumMod val="50000"/>
                            </a:schemeClr>
                          </a:solidFill>
                          <a:latin typeface="Bahnschrift" panose="020B0502040204020203" pitchFamily="34" charset="0"/>
                        </a:rPr>
                        <a:t>48</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6"/>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a:solidFill>
                            <a:schemeClr val="accent2"/>
                          </a:solidFill>
                          <a:latin typeface="Bahnschrift" panose="020B0502040204020203" pitchFamily="34" charset="0"/>
                        </a:rPr>
                        <a:t>Incohérence déclaration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CS_ID_XXXX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Incohérence entre le bloc adhésion et la convention signée par l’établissement (GPCD)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a:solidFill>
                            <a:schemeClr val="accent1">
                              <a:lumMod val="50000"/>
                            </a:schemeClr>
                          </a:solidFill>
                          <a:latin typeface="Bahnschrift" panose="020B0502040204020203" pitchFamily="34" charset="0"/>
                        </a:rPr>
                        <a:t>15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7"/>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a:solidFill>
                            <a:schemeClr val="accent2"/>
                          </a:solidFill>
                          <a:latin typeface="Bahnschrift" panose="020B0502040204020203" pitchFamily="34" charset="0"/>
                        </a:rPr>
                        <a:t>Incohérence réduction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CS_IR_XXXX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Incohérence</a:t>
                      </a:r>
                      <a:r>
                        <a:rPr lang="fr-FR" sz="1200" baseline="0" dirty="0">
                          <a:solidFill>
                            <a:schemeClr val="accent1">
                              <a:lumMod val="50000"/>
                            </a:schemeClr>
                          </a:solidFill>
                          <a:latin typeface="Bahnschrift" panose="020B0502040204020203" pitchFamily="34" charset="0"/>
                        </a:rPr>
                        <a:t> entre les réductions déclarées et les cotisations impactées</a:t>
                      </a:r>
                      <a:endParaRPr lang="fr-FR" sz="1200" dirty="0">
                        <a:solidFill>
                          <a:schemeClr val="accent1">
                            <a:lumMod val="50000"/>
                          </a:schemeClr>
                        </a:solidFill>
                        <a:latin typeface="Bahnschrift"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a:solidFill>
                            <a:schemeClr val="accent1">
                              <a:lumMod val="50000"/>
                            </a:schemeClr>
                          </a:solidFill>
                          <a:latin typeface="Bahnschrift" panose="020B0502040204020203" pitchFamily="34" charset="0"/>
                        </a:rPr>
                        <a:t>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08"/>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a:solidFill>
                            <a:schemeClr val="accent2"/>
                          </a:solidFill>
                          <a:latin typeface="Bahnschrift" panose="020B0502040204020203" pitchFamily="34" charset="0"/>
                        </a:rPr>
                        <a:t>Réduction déclarée positive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CS_RP_XXXX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Réductions</a:t>
                      </a:r>
                      <a:r>
                        <a:rPr lang="fr-FR" sz="1200" baseline="0" dirty="0">
                          <a:solidFill>
                            <a:schemeClr val="accent1">
                              <a:lumMod val="50000"/>
                            </a:schemeClr>
                          </a:solidFill>
                          <a:latin typeface="Bahnschrift" panose="020B0502040204020203" pitchFamily="34" charset="0"/>
                        </a:rPr>
                        <a:t> et déductions déclarées sans signe négatif</a:t>
                      </a:r>
                      <a:endParaRPr lang="fr-FR" sz="1200" dirty="0">
                        <a:solidFill>
                          <a:schemeClr val="accent1">
                            <a:lumMod val="50000"/>
                          </a:schemeClr>
                        </a:solidFill>
                        <a:latin typeface="Bahnschrift" panose="020B0502040204020203"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a:solidFill>
                            <a:schemeClr val="accent1">
                              <a:lumMod val="50000"/>
                            </a:schemeClr>
                          </a:solidFill>
                          <a:latin typeface="Bahnschrift" panose="020B0502040204020203" pitchFamily="34"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0009"/>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a:solidFill>
                            <a:schemeClr val="accent2"/>
                          </a:solidFill>
                          <a:latin typeface="Bahnschrift" panose="020B0502040204020203" pitchFamily="34" charset="0"/>
                        </a:rPr>
                        <a:t>Rémunération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CS_YY_XXXX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Absence de rémunération déclarée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dirty="0">
                          <a:solidFill>
                            <a:schemeClr val="accent1">
                              <a:lumMod val="50000"/>
                            </a:schemeClr>
                          </a:solidFill>
                          <a:latin typeface="Bahnschrift" panose="020B0502040204020203" pitchFamily="34" charset="0"/>
                        </a:rPr>
                        <a:t>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10010"/>
                  </a:ext>
                </a:extLst>
              </a:tr>
              <a:tr h="36000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2"/>
                          </a:solidFill>
                          <a:latin typeface="Bahnschrift" panose="020B0502040204020203" pitchFamily="34" charset="0"/>
                        </a:rPr>
                        <a:t>Inter régime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DI_MNS_00X</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fr-FR" sz="1200" dirty="0">
                          <a:solidFill>
                            <a:schemeClr val="accent1">
                              <a:lumMod val="50000"/>
                            </a:schemeClr>
                          </a:solidFill>
                          <a:latin typeface="Bahnschrift" panose="020B0502040204020203" pitchFamily="34" charset="0"/>
                        </a:rPr>
                        <a:t>Contrôles de l’inter régime (dont montant net social)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fr-FR" sz="1200" dirty="0">
                          <a:solidFill>
                            <a:schemeClr val="accent1">
                              <a:lumMod val="50000"/>
                            </a:schemeClr>
                          </a:solidFill>
                          <a:latin typeface="Bahnschrift" panose="020B0502040204020203" pitchFamily="34" charset="0"/>
                        </a:rPr>
                        <a:t>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402449466"/>
                  </a:ext>
                </a:extLst>
              </a:tr>
            </a:tbl>
          </a:graphicData>
        </a:graphic>
      </p:graphicFrame>
      <p:sp>
        <p:nvSpPr>
          <p:cNvPr id="3" name="ZoneTexte 2">
            <a:extLst>
              <a:ext uri="{FF2B5EF4-FFF2-40B4-BE49-F238E27FC236}">
                <a16:creationId xmlns:a16="http://schemas.microsoft.com/office/drawing/2014/main" id="{974FAF73-A158-4AE9-B64E-4BD96962F212}"/>
              </a:ext>
            </a:extLst>
          </p:cNvPr>
          <p:cNvSpPr txBox="1"/>
          <p:nvPr/>
        </p:nvSpPr>
        <p:spPr>
          <a:xfrm>
            <a:off x="1020676" y="6158497"/>
            <a:ext cx="9619615" cy="469359"/>
          </a:xfrm>
          <a:prstGeom prst="rect">
            <a:avLst/>
          </a:prstGeom>
          <a:noFill/>
        </p:spPr>
        <p:txBody>
          <a:bodyPr wrap="square" rtlCol="0">
            <a:spAutoFit/>
          </a:bodyPr>
          <a:lstStyle/>
          <a:p>
            <a:r>
              <a:rPr lang="fr-FR" sz="1400" b="1" dirty="0">
                <a:solidFill>
                  <a:srgbClr val="0070C0"/>
                </a:solidFill>
                <a:latin typeface="Bahnschrift" panose="020B0502040204020203" pitchFamily="34" charset="0"/>
              </a:rPr>
              <a:t>XXXX</a:t>
            </a:r>
            <a:r>
              <a:rPr lang="fr-FR" sz="1400" dirty="0">
                <a:solidFill>
                  <a:srgbClr val="0070C0"/>
                </a:solidFill>
                <a:latin typeface="Bahnschrift" panose="020B0502040204020203" pitchFamily="34" charset="0"/>
              </a:rPr>
              <a:t> = énuméré DSN (ex. CS_CA_0040 = absence de la cotisation d’assurance chômage)</a:t>
            </a:r>
          </a:p>
          <a:p>
            <a:r>
              <a:rPr lang="fr-FR" sz="1050" dirty="0">
                <a:solidFill>
                  <a:schemeClr val="accent5">
                    <a:lumMod val="60000"/>
                    <a:lumOff val="40000"/>
                  </a:schemeClr>
                </a:solidFill>
                <a:latin typeface="Bahnschrift" panose="020B0502040204020203" pitchFamily="34" charset="0"/>
              </a:rPr>
              <a:t>* Contrôles mis en production en juillet 2024 (reprise des contrôles de l’Urssaf) </a:t>
            </a:r>
          </a:p>
        </p:txBody>
      </p:sp>
      <p:sp>
        <p:nvSpPr>
          <p:cNvPr id="4" name="Titre 1">
            <a:extLst>
              <a:ext uri="{FF2B5EF4-FFF2-40B4-BE49-F238E27FC236}">
                <a16:creationId xmlns:a16="http://schemas.microsoft.com/office/drawing/2014/main" id="{6C861127-3D73-4BC9-ADA8-D27312B852A7}"/>
              </a:ext>
            </a:extLst>
          </p:cNvPr>
          <p:cNvSpPr txBox="1">
            <a:spLocks/>
          </p:cNvSpPr>
          <p:nvPr/>
        </p:nvSpPr>
        <p:spPr>
          <a:xfrm>
            <a:off x="754996" y="932780"/>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1 – Les plans qualité</a:t>
            </a:r>
            <a:endParaRPr lang="fr-FR" dirty="0"/>
          </a:p>
        </p:txBody>
      </p:sp>
      <p:sp>
        <p:nvSpPr>
          <p:cNvPr id="5" name="Espace réservé du numéro de diapositive 3">
            <a:extLst>
              <a:ext uri="{FF2B5EF4-FFF2-40B4-BE49-F238E27FC236}">
                <a16:creationId xmlns:a16="http://schemas.microsoft.com/office/drawing/2014/main" id="{D4A0C92F-607C-4C9A-BD2A-AD57C4551958}"/>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6</a:t>
            </a:fld>
            <a:endParaRPr lang="fr-FR" dirty="0"/>
          </a:p>
        </p:txBody>
      </p:sp>
    </p:spTree>
    <p:extLst>
      <p:ext uri="{BB962C8B-B14F-4D97-AF65-F5344CB8AC3E}">
        <p14:creationId xmlns:p14="http://schemas.microsoft.com/office/powerpoint/2010/main" val="88314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1DEF3CA5-6E24-604B-4398-313F6CC3A468}"/>
              </a:ext>
            </a:extLst>
          </p:cNvPr>
          <p:cNvSpPr txBox="1"/>
          <p:nvPr/>
        </p:nvSpPr>
        <p:spPr>
          <a:xfrm>
            <a:off x="4529666" y="389466"/>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fr-FR" dirty="0"/>
          </a:p>
        </p:txBody>
      </p:sp>
      <p:sp>
        <p:nvSpPr>
          <p:cNvPr id="3" name="ZoneTexte 2">
            <a:extLst>
              <a:ext uri="{FF2B5EF4-FFF2-40B4-BE49-F238E27FC236}">
                <a16:creationId xmlns:a16="http://schemas.microsoft.com/office/drawing/2014/main" id="{44C35DCD-C9BD-A9CE-18E6-5C4027BF6C85}"/>
              </a:ext>
            </a:extLst>
          </p:cNvPr>
          <p:cNvSpPr txBox="1"/>
          <p:nvPr/>
        </p:nvSpPr>
        <p:spPr>
          <a:xfrm>
            <a:off x="1036145" y="125832"/>
            <a:ext cx="11370732" cy="7848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700" b="1" dirty="0">
                <a:solidFill>
                  <a:schemeClr val="bg1"/>
                </a:solidFill>
                <a:latin typeface="Bahnschrift" panose="020B0502040204020203" pitchFamily="34" charset="0"/>
                <a:cs typeface="Arial"/>
              </a:rPr>
              <a:t>Les plans qualité</a:t>
            </a:r>
            <a:endParaRPr lang="fr-FR" sz="2700" dirty="0">
              <a:solidFill>
                <a:schemeClr val="bg1"/>
              </a:solidFill>
              <a:latin typeface="Bahnschrift" panose="020B0502040204020203" pitchFamily="34" charset="0"/>
              <a:cs typeface="Arial"/>
            </a:endParaRPr>
          </a:p>
          <a:p>
            <a:pPr algn="l"/>
            <a:endParaRPr lang="fr-FR" dirty="0">
              <a:ea typeface="Calibri"/>
              <a:cs typeface="Calibri"/>
            </a:endParaRPr>
          </a:p>
        </p:txBody>
      </p:sp>
      <p:sp>
        <p:nvSpPr>
          <p:cNvPr id="4" name="ZoneTexte 3">
            <a:extLst>
              <a:ext uri="{FF2B5EF4-FFF2-40B4-BE49-F238E27FC236}">
                <a16:creationId xmlns:a16="http://schemas.microsoft.com/office/drawing/2014/main" id="{92821E3F-DBE6-A81E-4812-A0ED58BC35DC}"/>
              </a:ext>
            </a:extLst>
          </p:cNvPr>
          <p:cNvSpPr txBox="1"/>
          <p:nvPr/>
        </p:nvSpPr>
        <p:spPr>
          <a:xfrm>
            <a:off x="990599" y="1938866"/>
            <a:ext cx="1091353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3200" b="1" dirty="0">
                <a:latin typeface="Calibri"/>
                <a:ea typeface="Calibri"/>
                <a:cs typeface="Arial"/>
              </a:rPr>
              <a:t>Des questions ? </a:t>
            </a:r>
            <a:endParaRPr lang="fr-FR" sz="2800" b="1" dirty="0">
              <a:latin typeface="Calibri"/>
              <a:ea typeface="Calibri"/>
              <a:cs typeface="Arial"/>
            </a:endParaRPr>
          </a:p>
          <a:p>
            <a:pPr algn="just"/>
            <a:endParaRPr lang="fr-FR" sz="2400" b="1" dirty="0">
              <a:latin typeface="Calibri"/>
              <a:ea typeface="Calibri"/>
              <a:cs typeface="Arial"/>
            </a:endParaRPr>
          </a:p>
        </p:txBody>
      </p:sp>
      <p:sp>
        <p:nvSpPr>
          <p:cNvPr id="7" name="Espace réservé du numéro de diapositive 1">
            <a:extLst>
              <a:ext uri="{FF2B5EF4-FFF2-40B4-BE49-F238E27FC236}">
                <a16:creationId xmlns:a16="http://schemas.microsoft.com/office/drawing/2014/main" id="{BFF380CB-4E89-E1E9-3DB0-D09F48F5DD64}"/>
              </a:ext>
            </a:extLst>
          </p:cNvPr>
          <p:cNvSpPr txBox="1">
            <a:spLocks/>
          </p:cNvSpPr>
          <p:nvPr/>
        </p:nvSpPr>
        <p:spPr>
          <a:xfrm>
            <a:off x="11292839" y="6421249"/>
            <a:ext cx="899161"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7</a:t>
            </a:fld>
            <a:endParaRPr lang="fr-FR" sz="1600" b="1" dirty="0">
              <a:solidFill>
                <a:schemeClr val="bg1"/>
              </a:solidFill>
              <a:latin typeface="Arial" panose="020B0604020202020204" pitchFamily="34" charset="0"/>
              <a:cs typeface="Arial" panose="020B0604020202020204" pitchFamily="34" charset="0"/>
            </a:endParaRPr>
          </a:p>
        </p:txBody>
      </p:sp>
      <p:pic>
        <p:nvPicPr>
          <p:cNvPr id="6" name="Graphique 5" descr="Questions avec un remplissage uni">
            <a:extLst>
              <a:ext uri="{FF2B5EF4-FFF2-40B4-BE49-F238E27FC236}">
                <a16:creationId xmlns:a16="http://schemas.microsoft.com/office/drawing/2014/main" id="{A46DDA6C-E372-44D3-B79D-ED005C2AB7E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22834" y="2280745"/>
            <a:ext cx="2898228" cy="2898228"/>
          </a:xfrm>
          <a:prstGeom prst="rect">
            <a:avLst/>
          </a:prstGeom>
        </p:spPr>
      </p:pic>
    </p:spTree>
    <p:extLst>
      <p:ext uri="{BB962C8B-B14F-4D97-AF65-F5344CB8AC3E}">
        <p14:creationId xmlns:p14="http://schemas.microsoft.com/office/powerpoint/2010/main" val="94698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11CCB2-1428-38DF-BFE3-15744EA698C8}"/>
              </a:ext>
            </a:extLst>
          </p:cNvPr>
          <p:cNvSpPr/>
          <p:nvPr/>
        </p:nvSpPr>
        <p:spPr>
          <a:xfrm>
            <a:off x="1" y="818147"/>
            <a:ext cx="12192000" cy="55453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4800" dirty="0">
                <a:latin typeface="Bahnschrift" panose="020B0502040204020203" pitchFamily="34" charset="0"/>
              </a:rPr>
              <a:t>2 – Le signalement des anomalies</a:t>
            </a:r>
          </a:p>
          <a:p>
            <a:pPr algn="ctr"/>
            <a:r>
              <a:rPr lang="fr-FR" sz="2800" i="1" dirty="0">
                <a:solidFill>
                  <a:schemeClr val="tx1">
                    <a:lumMod val="60000"/>
                    <a:lumOff val="40000"/>
                  </a:schemeClr>
                </a:solidFill>
                <a:latin typeface="Bahnschrift" panose="020B0502040204020203" pitchFamily="34" charset="0"/>
              </a:rPr>
              <a:t>Dans l’espace privé MSA et dans les comptes-rendus normalisés</a:t>
            </a:r>
            <a:endParaRPr lang="fr-FR" sz="2800" b="1" cap="all"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a16="http://schemas.microsoft.com/office/drawing/2014/main" id="{6102A6AB-1BB4-B382-2ADF-7F738FECA8A1}"/>
              </a:ext>
            </a:extLst>
          </p:cNvPr>
          <p:cNvSpPr>
            <a:spLocks noGrp="1"/>
          </p:cNvSpPr>
          <p:nvPr>
            <p:ph type="sldNum" sz="quarter" idx="4294967295"/>
          </p:nvPr>
        </p:nvSpPr>
        <p:spPr>
          <a:xfrm>
            <a:off x="11292839" y="6421249"/>
            <a:ext cx="899161" cy="365125"/>
          </a:xfrm>
        </p:spPr>
        <p:txBody>
          <a:bodyPr vert="horz" lIns="91440" tIns="45720" rIns="91440" bIns="45720" rtlCol="0" anchor="ctr"/>
          <a:lstStyle/>
          <a:p>
            <a:pPr algn="ctr"/>
            <a:fld id="{FCF2E602-9EA3-BB4C-BF65-011367E8BEFD}" type="slidenum">
              <a:rPr lang="fr-FR" sz="1600" b="1">
                <a:solidFill>
                  <a:schemeClr val="bg1"/>
                </a:solidFill>
                <a:latin typeface="Arial" panose="020B0604020202020204" pitchFamily="34" charset="0"/>
                <a:cs typeface="Arial" panose="020B0604020202020204" pitchFamily="34" charset="0"/>
              </a:rPr>
              <a:pPr algn="ctr"/>
              <a:t>8</a:t>
            </a:fld>
            <a:endParaRPr lang="fr-FR" sz="1600" b="1" dirty="0">
              <a:solidFill>
                <a:schemeClr val="bg1"/>
              </a:solidFill>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92E8A499-E6FB-4289-92F7-3FE15840C051}"/>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8</a:t>
            </a:fld>
            <a:endParaRPr lang="fr-FR" dirty="0"/>
          </a:p>
        </p:txBody>
      </p:sp>
    </p:spTree>
    <p:extLst>
      <p:ext uri="{BB962C8B-B14F-4D97-AF65-F5344CB8AC3E}">
        <p14:creationId xmlns:p14="http://schemas.microsoft.com/office/powerpoint/2010/main" val="239654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7EDCF-3F50-42B2-B023-B74F3EFEA5E0}"/>
              </a:ext>
            </a:extLst>
          </p:cNvPr>
          <p:cNvSpPr txBox="1">
            <a:spLocks/>
          </p:cNvSpPr>
          <p:nvPr/>
        </p:nvSpPr>
        <p:spPr>
          <a:xfrm>
            <a:off x="754996" y="867464"/>
            <a:ext cx="10483603" cy="69233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latin typeface="Bahnschrift" panose="020B0502040204020203" pitchFamily="34" charset="0"/>
              </a:rPr>
              <a:t>2 – Le signalement des anomalies</a:t>
            </a:r>
          </a:p>
          <a:p>
            <a:r>
              <a:rPr lang="fr-FR" sz="2400" dirty="0">
                <a:solidFill>
                  <a:srgbClr val="FBC127"/>
                </a:solidFill>
                <a:latin typeface="Bahnschrift" panose="020B0502040204020203" pitchFamily="34" charset="0"/>
              </a:rPr>
              <a:t>Espace privé MSA</a:t>
            </a:r>
            <a:endParaRPr lang="fr-FR" sz="2400" dirty="0">
              <a:solidFill>
                <a:srgbClr val="FBC127"/>
              </a:solidFill>
            </a:endParaRPr>
          </a:p>
        </p:txBody>
      </p:sp>
      <p:pic>
        <p:nvPicPr>
          <p:cNvPr id="3" name="Image 2">
            <a:extLst>
              <a:ext uri="{FF2B5EF4-FFF2-40B4-BE49-F238E27FC236}">
                <a16:creationId xmlns:a16="http://schemas.microsoft.com/office/drawing/2014/main" id="{29F34B60-66C1-4CF0-9B5E-B60334AABC10}"/>
              </a:ext>
            </a:extLst>
          </p:cNvPr>
          <p:cNvPicPr>
            <a:picLocks noChangeAspect="1"/>
          </p:cNvPicPr>
          <p:nvPr/>
        </p:nvPicPr>
        <p:blipFill>
          <a:blip r:embed="rId2"/>
          <a:stretch>
            <a:fillRect/>
          </a:stretch>
        </p:blipFill>
        <p:spPr>
          <a:xfrm>
            <a:off x="682426" y="1680368"/>
            <a:ext cx="10644833" cy="4908797"/>
          </a:xfrm>
          <a:prstGeom prst="rect">
            <a:avLst/>
          </a:prstGeom>
        </p:spPr>
      </p:pic>
      <p:sp>
        <p:nvSpPr>
          <p:cNvPr id="4" name="Ellipse 3">
            <a:extLst>
              <a:ext uri="{FF2B5EF4-FFF2-40B4-BE49-F238E27FC236}">
                <a16:creationId xmlns:a16="http://schemas.microsoft.com/office/drawing/2014/main" id="{500262AF-B375-44C2-AD6A-30AE1AA9843C}"/>
              </a:ext>
            </a:extLst>
          </p:cNvPr>
          <p:cNvSpPr/>
          <p:nvPr/>
        </p:nvSpPr>
        <p:spPr>
          <a:xfrm>
            <a:off x="3858847" y="5588000"/>
            <a:ext cx="3417276" cy="890353"/>
          </a:xfrm>
          <a:prstGeom prst="ellipse">
            <a:avLst/>
          </a:prstGeom>
          <a:solidFill>
            <a:schemeClr val="accent4"/>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FR" sz="1600" dirty="0">
                <a:solidFill>
                  <a:srgbClr val="002060"/>
                </a:solidFill>
              </a:rPr>
              <a:t>Accès service en ligne pour consultation  des DSN et anomalies</a:t>
            </a:r>
          </a:p>
        </p:txBody>
      </p:sp>
      <p:cxnSp>
        <p:nvCxnSpPr>
          <p:cNvPr id="5" name="Connecteur droit avec flèche 4">
            <a:extLst>
              <a:ext uri="{FF2B5EF4-FFF2-40B4-BE49-F238E27FC236}">
                <a16:creationId xmlns:a16="http://schemas.microsoft.com/office/drawing/2014/main" id="{6F6EC13E-ABF3-4F57-B540-241A9BF68572}"/>
              </a:ext>
            </a:extLst>
          </p:cNvPr>
          <p:cNvCxnSpPr/>
          <p:nvPr/>
        </p:nvCxnSpPr>
        <p:spPr>
          <a:xfrm flipH="1" flipV="1">
            <a:off x="3124200" y="5212862"/>
            <a:ext cx="720969" cy="80498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Espace réservé du numéro de diapositive 3">
            <a:extLst>
              <a:ext uri="{FF2B5EF4-FFF2-40B4-BE49-F238E27FC236}">
                <a16:creationId xmlns:a16="http://schemas.microsoft.com/office/drawing/2014/main" id="{3389F6DC-C835-4806-9BA2-6153C15EC85D}"/>
              </a:ext>
            </a:extLst>
          </p:cNvPr>
          <p:cNvSpPr txBox="1">
            <a:spLocks/>
          </p:cNvSpPr>
          <p:nvPr/>
        </p:nvSpPr>
        <p:spPr>
          <a:xfrm>
            <a:off x="9087677" y="301493"/>
            <a:ext cx="2743200" cy="20872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8926D33-806E-1342-969B-F27E4DC14153}" type="slidenum">
              <a:rPr lang="fr-FR" smtClean="0"/>
              <a:pPr algn="r"/>
              <a:t>9</a:t>
            </a:fld>
            <a:endParaRPr lang="fr-FR" dirty="0"/>
          </a:p>
        </p:txBody>
      </p:sp>
    </p:spTree>
    <p:extLst>
      <p:ext uri="{BB962C8B-B14F-4D97-AF65-F5344CB8AC3E}">
        <p14:creationId xmlns:p14="http://schemas.microsoft.com/office/powerpoint/2010/main" val="22202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530027-0f29-4955-a219-3b2470ee5c65" xsi:nil="true"/>
    <lcf76f155ced4ddcb4097134ff3c332f xmlns="b39b6323-e645-4610-824a-2be5def4d40d">
      <Terms xmlns="http://schemas.microsoft.com/office/infopath/2007/PartnerControls"/>
    </lcf76f155ced4ddcb4097134ff3c332f>
    <Nombre_Annexes xmlns="b39b6323-e645-4610-824a-2be5def4d40d" xsi:nil="true"/>
    <Utilisateur_destinataire_compl xmlns="b39b6323-e645-4610-824a-2be5def4d40d" xsi:nil="true"/>
    <Nature xmlns="b39b6323-e645-4610-824a-2be5def4d40d" xsi:nil="true"/>
    <Object_detaille xmlns="b39b6323-e645-4610-824a-2be5def4d40d" xsi:nil="true"/>
    <Domaine2 xmlns="b39b6323-e645-4610-824a-2be5def4d40d" xsi:nil="true"/>
    <Autre_Signataire xmlns="b39b6323-e645-4610-824a-2be5def4d40d" xsi:nil="true"/>
    <Direction_emettrice xmlns="b39b6323-e645-4610-824a-2be5def4d40d" xsi:nil="true"/>
    <Group_Destinataire_Supp xmlns="b39b6323-e645-4610-824a-2be5def4d40d" xsi:nil="true"/>
    <ID_Unique xmlns="b39b6323-e645-4610-824a-2be5def4d40d" xsi:nil="true"/>
    <Contact_Dossier xmlns="b39b6323-e645-4610-824a-2be5def4d40d" xsi:nil="true"/>
    <Signataire_Principal xmlns="b39b6323-e645-4610-824a-2be5def4d40d" xsi:nil="true"/>
    <Secteur_production xmlns="b39b6323-e645-4610-824a-2be5def4d40d" xsi:nil="true"/>
    <DateSignature xmlns="b39b6323-e645-4610-824a-2be5def4d40d" xsi:nil="true"/>
    <Signataire xmlns="b39b6323-e645-4610-824a-2be5def4d40d" xsi:nil="true"/>
    <Contact_du_dossier xmlns="b39b6323-e645-4610-824a-2be5def4d40d" xsi:nil="true"/>
    <Autres_Signataires xmlns="b39b6323-e645-4610-824a-2be5def4d40d" xsi:nil="true"/>
    <Domaine xmlns="b39b6323-e645-4610-824a-2be5def4d40d" xsi:nil="true"/>
    <Commentaire xmlns="b39b6323-e645-4610-824a-2be5def4d40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3A1848F0C28F4AB0641D48EDD5F638" ma:contentTypeVersion="32" ma:contentTypeDescription="Create a new document." ma:contentTypeScope="" ma:versionID="cdfd94bb05bed9d8e237661c755487a5">
  <xsd:schema xmlns:xsd="http://www.w3.org/2001/XMLSchema" xmlns:xs="http://www.w3.org/2001/XMLSchema" xmlns:p="http://schemas.microsoft.com/office/2006/metadata/properties" xmlns:ns2="b39b6323-e645-4610-824a-2be5def4d40d" xmlns:ns3="eb530027-0f29-4955-a219-3b2470ee5c65" targetNamespace="http://schemas.microsoft.com/office/2006/metadata/properties" ma:root="true" ma:fieldsID="c847bf78a1b30381dc9a36d6cc66c044" ns2:_="" ns3:_="">
    <xsd:import namespace="b39b6323-e645-4610-824a-2be5def4d40d"/>
    <xsd:import namespace="eb530027-0f29-4955-a219-3b2470ee5c65"/>
    <xsd:element name="properties">
      <xsd:complexType>
        <xsd:sequence>
          <xsd:element name="documentManagement">
            <xsd:complexType>
              <xsd:all>
                <xsd:element ref="ns2:DateSignature" minOccurs="0"/>
                <xsd:element ref="ns2:ID_Unique" minOccurs="0"/>
                <xsd:element ref="ns2:MediaServiceMetadata" minOccurs="0"/>
                <xsd:element ref="ns2:MediaServiceFastMetadata" minOccurs="0"/>
                <xsd:element ref="ns2:Contact_Dossier" minOccurs="0"/>
                <xsd:element ref="ns2:Signataire_Principal" minOccurs="0"/>
                <xsd:element ref="ns2:Autre_Signataire" minOccurs="0"/>
                <xsd:element ref="ns2:Nombre_Annexe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3:SharedWithUsers" minOccurs="0"/>
                <xsd:element ref="ns3:SharedWithDetails" minOccurs="0"/>
                <xsd:element ref="ns2:MediaServiceObjectDetectorVersions" minOccurs="0"/>
                <xsd:element ref="ns2:Domaine" minOccurs="0"/>
                <xsd:element ref="ns2:Domaine2" minOccurs="0"/>
                <xsd:element ref="ns2:Direction_emettrice" minOccurs="0"/>
                <xsd:element ref="ns2:Secteur_production" minOccurs="0"/>
                <xsd:element ref="ns2:Signataire" minOccurs="0"/>
                <xsd:element ref="ns2:Autres_Signataires" minOccurs="0"/>
                <xsd:element ref="ns2:Nature" minOccurs="0"/>
                <xsd:element ref="ns2:Contact_du_dossier" minOccurs="0"/>
                <xsd:element ref="ns2:Object_detaille" minOccurs="0"/>
                <xsd:element ref="ns2:Utilisateur_destinataire_compl" minOccurs="0"/>
                <xsd:element ref="ns2:Group_Destinataire_Supp" minOccurs="0"/>
                <xsd:element ref="ns2:Commentair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9b6323-e645-4610-824a-2be5def4d40d" elementFormDefault="qualified">
    <xsd:import namespace="http://schemas.microsoft.com/office/2006/documentManagement/types"/>
    <xsd:import namespace="http://schemas.microsoft.com/office/infopath/2007/PartnerControls"/>
    <xsd:element name="DateSignature" ma:index="8" nillable="true" ma:displayName="DateSignature" ma:format="Dropdown" ma:internalName="DateSignature">
      <xsd:simpleType>
        <xsd:restriction base="dms:Text">
          <xsd:maxLength value="255"/>
        </xsd:restriction>
      </xsd:simpleType>
    </xsd:element>
    <xsd:element name="ID_Unique" ma:index="9" nillable="true" ma:displayName="ID_Unique" ma:format="Dropdown" ma:internalName="ID_Uniqu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Contact_Dossier" ma:index="12" nillable="true" ma:displayName="Contact_Dossier" ma:format="Dropdown" ma:internalName="Contact_Dossier">
      <xsd:simpleType>
        <xsd:restriction base="dms:Text">
          <xsd:maxLength value="255"/>
        </xsd:restriction>
      </xsd:simpleType>
    </xsd:element>
    <xsd:element name="Signataire_Principal" ma:index="13" nillable="true" ma:displayName="Signataire_Principal" ma:format="Dropdown" ma:internalName="Signataire_Principal">
      <xsd:simpleType>
        <xsd:restriction base="dms:Text">
          <xsd:maxLength value="255"/>
        </xsd:restriction>
      </xsd:simpleType>
    </xsd:element>
    <xsd:element name="Autre_Signataire" ma:index="14" nillable="true" ma:displayName="Autre_Signataire" ma:format="Dropdown" ma:internalName="Autre_Signataire">
      <xsd:simpleType>
        <xsd:restriction base="dms:Text">
          <xsd:maxLength value="255"/>
        </xsd:restriction>
      </xsd:simpleType>
    </xsd:element>
    <xsd:element name="Nombre_Annexes" ma:index="15" nillable="true" ma:displayName="Nombre_Annexes" ma:format="Dropdown" ma:internalName="Nombre_Annexes" ma:percentage="FALSE">
      <xsd:simpleType>
        <xsd:restriction base="dms:Number"/>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a37049e-852f-4bf2-b2f4-0acd502b0a30" ma:termSetId="09814cd3-568e-fe90-9814-8d621ff8fb84" ma:anchorId="fba54fb3-c3e1-fe81-a776-ca4b69148c4d" ma:open="true" ma:isKeyword="false">
      <xsd:complexType>
        <xsd:sequence>
          <xsd:element ref="pc:Terms" minOccurs="0" maxOccurs="1"/>
        </xsd:sequence>
      </xsd:complex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Domaine" ma:index="27" nillable="true" ma:displayName="Domaine" ma:format="Dropdown" ma:internalName="Domaine">
      <xsd:simpleType>
        <xsd:restriction base="dms:Text">
          <xsd:maxLength value="255"/>
        </xsd:restriction>
      </xsd:simpleType>
    </xsd:element>
    <xsd:element name="Domaine2" ma:index="28" nillable="true" ma:displayName="Domaine_2" ma:format="Dropdown" ma:internalName="Domaine2">
      <xsd:simpleType>
        <xsd:restriction base="dms:Text">
          <xsd:maxLength value="255"/>
        </xsd:restriction>
      </xsd:simpleType>
    </xsd:element>
    <xsd:element name="Direction_emettrice" ma:index="29" nillable="true" ma:displayName="Direction_emettrice" ma:format="Dropdown" ma:internalName="Direction_emettrice">
      <xsd:simpleType>
        <xsd:restriction base="dms:Text">
          <xsd:maxLength value="255"/>
        </xsd:restriction>
      </xsd:simpleType>
    </xsd:element>
    <xsd:element name="Secteur_production" ma:index="30" nillable="true" ma:displayName="Secteur_production" ma:format="Dropdown" ma:internalName="Secteur_production">
      <xsd:simpleType>
        <xsd:restriction base="dms:Text">
          <xsd:maxLength value="255"/>
        </xsd:restriction>
      </xsd:simpleType>
    </xsd:element>
    <xsd:element name="Signataire" ma:index="31" nillable="true" ma:displayName="Signataire" ma:format="Dropdown" ma:internalName="Signataire">
      <xsd:simpleType>
        <xsd:restriction base="dms:Text">
          <xsd:maxLength value="255"/>
        </xsd:restriction>
      </xsd:simpleType>
    </xsd:element>
    <xsd:element name="Autres_Signataires" ma:index="32" nillable="true" ma:displayName="Autres_Signataires" ma:format="Dropdown" ma:internalName="Autres_Signataires">
      <xsd:simpleType>
        <xsd:restriction base="dms:Text">
          <xsd:maxLength value="255"/>
        </xsd:restriction>
      </xsd:simpleType>
    </xsd:element>
    <xsd:element name="Nature" ma:index="33" nillable="true" ma:displayName="Nature" ma:format="Dropdown" ma:internalName="Nature">
      <xsd:simpleType>
        <xsd:restriction base="dms:Text">
          <xsd:maxLength value="255"/>
        </xsd:restriction>
      </xsd:simpleType>
    </xsd:element>
    <xsd:element name="Contact_du_dossier" ma:index="34" nillable="true" ma:displayName="Contact_du_dossier" ma:format="Dropdown" ma:internalName="Contact_du_dossier">
      <xsd:simpleType>
        <xsd:restriction base="dms:Text">
          <xsd:maxLength value="255"/>
        </xsd:restriction>
      </xsd:simpleType>
    </xsd:element>
    <xsd:element name="Object_detaille" ma:index="35" nillable="true" ma:displayName="Object_detaille" ma:format="Dropdown" ma:internalName="Object_detaille">
      <xsd:simpleType>
        <xsd:restriction base="dms:Text">
          <xsd:maxLength value="255"/>
        </xsd:restriction>
      </xsd:simpleType>
    </xsd:element>
    <xsd:element name="Utilisateur_destinataire_compl" ma:index="36" nillable="true" ma:displayName="Utilisateur_destinataire_compl" ma:format="Dropdown" ma:internalName="Utilisateur_destinataire_compl">
      <xsd:simpleType>
        <xsd:restriction base="dms:Text">
          <xsd:maxLength value="255"/>
        </xsd:restriction>
      </xsd:simpleType>
    </xsd:element>
    <xsd:element name="Group_Destinataire_Supp" ma:index="37" nillable="true" ma:displayName="Group_Destinataire_Supp" ma:format="Dropdown" ma:internalName="Group_Destinataire_Supp">
      <xsd:simpleType>
        <xsd:restriction base="dms:Text">
          <xsd:maxLength value="255"/>
        </xsd:restriction>
      </xsd:simpleType>
    </xsd:element>
    <xsd:element name="Commentaire" ma:index="38" nillable="true" ma:displayName="Commentaire" ma:format="Dropdown" ma:internalName="Commentaire">
      <xsd:simpleType>
        <xsd:restriction base="dms:Text">
          <xsd:maxLength value="255"/>
        </xsd:restriction>
      </xsd:simpleType>
    </xsd:element>
    <xsd:element name="MediaServiceSearchProperties" ma:index="3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530027-0f29-4955-a219-3b2470ee5c6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3265a32-d7b5-4393-a401-65e4bbb45503}" ma:internalName="TaxCatchAll" ma:showField="CatchAllData" ma:web="eb530027-0f29-4955-a219-3b2470ee5c65">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95CA00-57D4-41C2-9F66-1993DDCD407F}">
  <ds:schemaRefs>
    <ds:schemaRef ds:uri="http://purl.org/dc/terms/"/>
    <ds:schemaRef ds:uri="http://schemas.openxmlformats.org/package/2006/metadata/core-properties"/>
    <ds:schemaRef ds:uri="http://schemas.microsoft.com/office/2006/documentManagement/types"/>
    <ds:schemaRef ds:uri="http://purl.org/dc/dcmitype/"/>
    <ds:schemaRef ds:uri="b39b6323-e645-4610-824a-2be5def4d40d"/>
    <ds:schemaRef ds:uri="http://purl.org/dc/elements/1.1/"/>
    <ds:schemaRef ds:uri="http://schemas.microsoft.com/office/2006/metadata/properties"/>
    <ds:schemaRef ds:uri="http://schemas.microsoft.com/office/infopath/2007/PartnerControls"/>
    <ds:schemaRef ds:uri="eb530027-0f29-4955-a219-3b2470ee5c65"/>
    <ds:schemaRef ds:uri="http://www.w3.org/XML/1998/namespace"/>
  </ds:schemaRefs>
</ds:datastoreItem>
</file>

<file path=customXml/itemProps2.xml><?xml version="1.0" encoding="utf-8"?>
<ds:datastoreItem xmlns:ds="http://schemas.openxmlformats.org/officeDocument/2006/customXml" ds:itemID="{2E84D68E-9461-4198-8D36-06EE5A3289C4}">
  <ds:schemaRefs>
    <ds:schemaRef ds:uri="http://schemas.microsoft.com/sharepoint/v3/contenttype/forms"/>
  </ds:schemaRefs>
</ds:datastoreItem>
</file>

<file path=customXml/itemProps3.xml><?xml version="1.0" encoding="utf-8"?>
<ds:datastoreItem xmlns:ds="http://schemas.openxmlformats.org/officeDocument/2006/customXml" ds:itemID="{7B5C29EA-82C4-45ED-A60B-2DAFDCA89E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9b6323-e645-4610-824a-2be5def4d40d"/>
    <ds:schemaRef ds:uri="eb530027-0f29-4955-a219-3b2470ee5c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642</TotalTime>
  <Words>2252</Words>
  <Application>Microsoft Office PowerPoint</Application>
  <PresentationFormat>Grand écran</PresentationFormat>
  <Paragraphs>308</Paragraphs>
  <Slides>30</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30</vt:i4>
      </vt:variant>
    </vt:vector>
  </HeadingPairs>
  <TitlesOfParts>
    <vt:vector size="41" baseType="lpstr">
      <vt:lpstr>Arial</vt:lpstr>
      <vt:lpstr>Arial Black</vt:lpstr>
      <vt:lpstr>Bahnschrift</vt:lpstr>
      <vt:lpstr>Bahnschrift Light SemiCondensed</vt:lpstr>
      <vt:lpstr>Bahnschrift SemiCondensed</vt:lpstr>
      <vt:lpstr>Calibri</vt:lpstr>
      <vt:lpstr>Calibri Light</vt:lpstr>
      <vt:lpstr>Courier New</vt:lpstr>
      <vt:lpstr>Futura</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Sandra Fayçal</dc:creator>
  <cp:lastModifiedBy>Manuela Thibert</cp:lastModifiedBy>
  <cp:revision>53</cp:revision>
  <dcterms:created xsi:type="dcterms:W3CDTF">2023-10-19T14:53:20Z</dcterms:created>
  <dcterms:modified xsi:type="dcterms:W3CDTF">2024-07-03T09:55:27Z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0x010100218475EAFF49DC4F8C15D73C826C9F0E</vt:lpwstr>
  </property>
  <property fmtid="{D5CDD505-2E9C-101B-9397-08002B2CF9AE}" pid="3" name="MediaServiceImageTags">
    <vt:lpwstr/>
  </property>
</Properties>
</file>