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4"/>
  </p:handoutMasterIdLst>
  <p:sldIdLst>
    <p:sldId id="257" r:id="rId2"/>
    <p:sldId id="256"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1200"/>
    <a:srgbClr val="5E514D"/>
    <a:srgbClr val="FFFFFF"/>
    <a:srgbClr val="FFD500"/>
    <a:srgbClr val="4B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48"/>
  </p:normalViewPr>
  <p:slideViewPr>
    <p:cSldViewPr snapToGrid="0">
      <p:cViewPr>
        <p:scale>
          <a:sx n="125" d="100"/>
          <a:sy n="125" d="100"/>
        </p:scale>
        <p:origin x="1524" y="-2742"/>
      </p:cViewPr>
      <p:guideLst/>
    </p:cSldViewPr>
  </p:slideViewPr>
  <p:notesTextViewPr>
    <p:cViewPr>
      <p:scale>
        <a:sx n="3" d="2"/>
        <a:sy n="3" d="2"/>
      </p:scale>
      <p:origin x="0" y="0"/>
    </p:cViewPr>
  </p:notesText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odie ESNAULT" userId="f0929942-f6f0-48a6-9a6c-c45e312bb322" providerId="ADAL" clId="{AFA96D00-9B28-4A8C-B62D-6AEAB1921394}"/>
    <pc:docChg chg="undo custSel modSld">
      <pc:chgData name="Elodie ESNAULT" userId="f0929942-f6f0-48a6-9a6c-c45e312bb322" providerId="ADAL" clId="{AFA96D00-9B28-4A8C-B62D-6AEAB1921394}" dt="2023-02-02T13:17:03.733" v="86" actId="113"/>
      <pc:docMkLst>
        <pc:docMk/>
      </pc:docMkLst>
      <pc:sldChg chg="modSp mod">
        <pc:chgData name="Elodie ESNAULT" userId="f0929942-f6f0-48a6-9a6c-c45e312bb322" providerId="ADAL" clId="{AFA96D00-9B28-4A8C-B62D-6AEAB1921394}" dt="2023-02-02T13:17:03.733" v="86" actId="113"/>
        <pc:sldMkLst>
          <pc:docMk/>
          <pc:sldMk cId="2767893803" sldId="256"/>
        </pc:sldMkLst>
        <pc:spChg chg="mod">
          <ac:chgData name="Elodie ESNAULT" userId="f0929942-f6f0-48a6-9a6c-c45e312bb322" providerId="ADAL" clId="{AFA96D00-9B28-4A8C-B62D-6AEAB1921394}" dt="2023-02-02T13:00:25.171" v="62" actId="1035"/>
          <ac:spMkLst>
            <pc:docMk/>
            <pc:sldMk cId="2767893803" sldId="256"/>
            <ac:spMk id="2" creationId="{C4F52A7B-6DC3-6ABF-F463-D92E0F9A999A}"/>
          </ac:spMkLst>
        </pc:spChg>
        <pc:spChg chg="mod">
          <ac:chgData name="Elodie ESNAULT" userId="f0929942-f6f0-48a6-9a6c-c45e312bb322" providerId="ADAL" clId="{AFA96D00-9B28-4A8C-B62D-6AEAB1921394}" dt="2023-02-02T13:00:25.171" v="62" actId="1035"/>
          <ac:spMkLst>
            <pc:docMk/>
            <pc:sldMk cId="2767893803" sldId="256"/>
            <ac:spMk id="5" creationId="{630D59E2-1575-5410-00E4-A02003931288}"/>
          </ac:spMkLst>
        </pc:spChg>
        <pc:spChg chg="mod">
          <ac:chgData name="Elodie ESNAULT" userId="f0929942-f6f0-48a6-9a6c-c45e312bb322" providerId="ADAL" clId="{AFA96D00-9B28-4A8C-B62D-6AEAB1921394}" dt="2023-02-02T13:00:25.171" v="62" actId="1035"/>
          <ac:spMkLst>
            <pc:docMk/>
            <pc:sldMk cId="2767893803" sldId="256"/>
            <ac:spMk id="8" creationId="{333A7B7A-1A15-76C5-F3C5-0C7755B14347}"/>
          </ac:spMkLst>
        </pc:spChg>
        <pc:spChg chg="mod">
          <ac:chgData name="Elodie ESNAULT" userId="f0929942-f6f0-48a6-9a6c-c45e312bb322" providerId="ADAL" clId="{AFA96D00-9B28-4A8C-B62D-6AEAB1921394}" dt="2023-02-02T13:16:57.738" v="84" actId="255"/>
          <ac:spMkLst>
            <pc:docMk/>
            <pc:sldMk cId="2767893803" sldId="256"/>
            <ac:spMk id="12" creationId="{B59A3787-CAC4-D289-BA9E-551A10C84261}"/>
          </ac:spMkLst>
        </pc:spChg>
        <pc:spChg chg="mod">
          <ac:chgData name="Elodie ESNAULT" userId="f0929942-f6f0-48a6-9a6c-c45e312bb322" providerId="ADAL" clId="{AFA96D00-9B28-4A8C-B62D-6AEAB1921394}" dt="2023-02-02T13:17:03.733" v="86" actId="113"/>
          <ac:spMkLst>
            <pc:docMk/>
            <pc:sldMk cId="2767893803" sldId="256"/>
            <ac:spMk id="13" creationId="{1301BC31-73FD-4E90-976E-3636A1B84C21}"/>
          </ac:spMkLst>
        </pc:spChg>
        <pc:spChg chg="mod">
          <ac:chgData name="Elodie ESNAULT" userId="f0929942-f6f0-48a6-9a6c-c45e312bb322" providerId="ADAL" clId="{AFA96D00-9B28-4A8C-B62D-6AEAB1921394}" dt="2023-02-02T13:02:14.405" v="79" actId="1035"/>
          <ac:spMkLst>
            <pc:docMk/>
            <pc:sldMk cId="2767893803" sldId="256"/>
            <ac:spMk id="14" creationId="{7DCE2605-B3B6-3ADF-9E39-B48F1CB4E7BB}"/>
          </ac:spMkLst>
        </pc:spChg>
        <pc:spChg chg="mod">
          <ac:chgData name="Elodie ESNAULT" userId="f0929942-f6f0-48a6-9a6c-c45e312bb322" providerId="ADAL" clId="{AFA96D00-9B28-4A8C-B62D-6AEAB1921394}" dt="2023-02-02T13:00:25.171" v="62" actId="1035"/>
          <ac:spMkLst>
            <pc:docMk/>
            <pc:sldMk cId="2767893803" sldId="256"/>
            <ac:spMk id="16" creationId="{6F19102D-CDF6-DC7A-8A0A-E7CE2B3C7ACC}"/>
          </ac:spMkLst>
        </pc:spChg>
        <pc:spChg chg="mod">
          <ac:chgData name="Elodie ESNAULT" userId="f0929942-f6f0-48a6-9a6c-c45e312bb322" providerId="ADAL" clId="{AFA96D00-9B28-4A8C-B62D-6AEAB1921394}" dt="2023-02-02T13:00:25.171" v="62" actId="1035"/>
          <ac:spMkLst>
            <pc:docMk/>
            <pc:sldMk cId="2767893803" sldId="256"/>
            <ac:spMk id="19" creationId="{DD8A81E5-EEFA-88CC-6F13-455BDCB1DD15}"/>
          </ac:spMkLst>
        </pc:spChg>
        <pc:spChg chg="mod">
          <ac:chgData name="Elodie ESNAULT" userId="f0929942-f6f0-48a6-9a6c-c45e312bb322" providerId="ADAL" clId="{AFA96D00-9B28-4A8C-B62D-6AEAB1921394}" dt="2023-02-02T13:00:25.171" v="62" actId="1035"/>
          <ac:spMkLst>
            <pc:docMk/>
            <pc:sldMk cId="2767893803" sldId="256"/>
            <ac:spMk id="20" creationId="{7D400504-5E8C-0C16-8E93-920819399236}"/>
          </ac:spMkLst>
        </pc:spChg>
        <pc:spChg chg="mod">
          <ac:chgData name="Elodie ESNAULT" userId="f0929942-f6f0-48a6-9a6c-c45e312bb322" providerId="ADAL" clId="{AFA96D00-9B28-4A8C-B62D-6AEAB1921394}" dt="2023-02-02T13:00:25.171" v="62" actId="1035"/>
          <ac:spMkLst>
            <pc:docMk/>
            <pc:sldMk cId="2767893803" sldId="256"/>
            <ac:spMk id="21" creationId="{90463C4B-DF75-E503-26F6-B17A932A070F}"/>
          </ac:spMkLst>
        </pc:spChg>
        <pc:spChg chg="mod">
          <ac:chgData name="Elodie ESNAULT" userId="f0929942-f6f0-48a6-9a6c-c45e312bb322" providerId="ADAL" clId="{AFA96D00-9B28-4A8C-B62D-6AEAB1921394}" dt="2023-02-02T13:02:49.526" v="80" actId="14100"/>
          <ac:spMkLst>
            <pc:docMk/>
            <pc:sldMk cId="2767893803" sldId="256"/>
            <ac:spMk id="22" creationId="{AAA2B238-6E30-CA39-7CCD-D0A41B74C2BF}"/>
          </ac:spMkLst>
        </pc:spChg>
        <pc:spChg chg="mod">
          <ac:chgData name="Elodie ESNAULT" userId="f0929942-f6f0-48a6-9a6c-c45e312bb322" providerId="ADAL" clId="{AFA96D00-9B28-4A8C-B62D-6AEAB1921394}" dt="2023-02-02T13:01:00.071" v="76" actId="404"/>
          <ac:spMkLst>
            <pc:docMk/>
            <pc:sldMk cId="2767893803" sldId="256"/>
            <ac:spMk id="23" creationId="{680BB2FE-EDC4-2D3F-7AD2-77902A9C3F6B}"/>
          </ac:spMkLst>
        </pc:spChg>
        <pc:spChg chg="mod">
          <ac:chgData name="Elodie ESNAULT" userId="f0929942-f6f0-48a6-9a6c-c45e312bb322" providerId="ADAL" clId="{AFA96D00-9B28-4A8C-B62D-6AEAB1921394}" dt="2023-02-02T13:00:25.171" v="62" actId="1035"/>
          <ac:spMkLst>
            <pc:docMk/>
            <pc:sldMk cId="2767893803" sldId="256"/>
            <ac:spMk id="24" creationId="{15FBFC61-4719-7345-F93C-E51650FF512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ACCB8DF2-70E1-40E5-A332-F9A2AB960D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CDF73640-9ECF-4C76-B6E0-EC10AFC23E8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232EF0-D677-4EF9-BD08-72471CA2E60B}" type="datetimeFigureOut">
              <a:rPr lang="fr-FR" smtClean="0"/>
              <a:t>11/07/2023</a:t>
            </a:fld>
            <a:endParaRPr lang="fr-FR"/>
          </a:p>
        </p:txBody>
      </p:sp>
      <p:sp>
        <p:nvSpPr>
          <p:cNvPr id="4" name="Espace réservé du pied de page 3">
            <a:extLst>
              <a:ext uri="{FF2B5EF4-FFF2-40B4-BE49-F238E27FC236}">
                <a16:creationId xmlns:a16="http://schemas.microsoft.com/office/drawing/2014/main" id="{A8E2DDB3-F211-4DBA-8E9D-BDAE113D3F1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1F44CD2-0366-405E-A01F-74B52871A57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B910DA-2BDD-4926-ADD6-4ABE845B9916}" type="slidenum">
              <a:rPr lang="fr-FR" smtClean="0"/>
              <a:t>‹N°›</a:t>
            </a:fld>
            <a:endParaRPr lang="fr-FR"/>
          </a:p>
        </p:txBody>
      </p:sp>
    </p:spTree>
    <p:extLst>
      <p:ext uri="{BB962C8B-B14F-4D97-AF65-F5344CB8AC3E}">
        <p14:creationId xmlns:p14="http://schemas.microsoft.com/office/powerpoint/2010/main" val="400242730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a:prstGeom prst="rect">
            <a:avLst/>
          </a:prstGeo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2F116B1-7EAB-FC41-9CC8-7FDB35732767}" type="datetimeFigureOut">
              <a:rPr lang="fr-FR" smtClean="0"/>
              <a:t>11/07/2023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79707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2F116B1-7EAB-FC41-9CC8-7FDB35732767}" type="datetimeFigureOut">
              <a:rPr lang="fr-FR" smtClean="0"/>
              <a:t>11/07/2023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419593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a:prstGeom prst="rect">
            <a:avLst/>
          </a:prstGeo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2F116B1-7EAB-FC41-9CC8-7FDB35732767}" type="datetimeFigureOut">
              <a:rPr lang="fr-FR" smtClean="0"/>
              <a:t>11/07/2023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541532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2F116B1-7EAB-FC41-9CC8-7FDB35732767}" type="datetimeFigureOut">
              <a:rPr lang="fr-FR" smtClean="0"/>
              <a:t>11/07/2023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3996785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a:prstGeom prst="rect">
            <a:avLst/>
          </a:prstGeo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2F116B1-7EAB-FC41-9CC8-7FDB35732767}" type="datetimeFigureOut">
              <a:rPr lang="fr-FR" smtClean="0"/>
              <a:t>11/07/2023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89692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2F116B1-7EAB-FC41-9CC8-7FDB35732767}" type="datetimeFigureOut">
              <a:rPr lang="fr-FR" smtClean="0"/>
              <a:t>11/07/2023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2304694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a:prstGeom prst="rect">
            <a:avLst/>
          </a:prstGeo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2F116B1-7EAB-FC41-9CC8-7FDB35732767}" type="datetimeFigureOut">
              <a:rPr lang="fr-FR" smtClean="0"/>
              <a:t>11/07/2023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717405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2F116B1-7EAB-FC41-9CC8-7FDB35732767}" type="datetimeFigureOut">
              <a:rPr lang="fr-FR" smtClean="0"/>
              <a:t>11/07/2023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485419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116B1-7EAB-FC41-9CC8-7FDB35732767}" type="datetimeFigureOut">
              <a:rPr lang="fr-FR" smtClean="0"/>
              <a:t>11/07/2023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1963335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a:prstGeom prst="rect">
            <a:avLst/>
          </a:prstGeo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2F116B1-7EAB-FC41-9CC8-7FDB35732767}" type="datetimeFigureOut">
              <a:rPr lang="fr-FR" smtClean="0"/>
              <a:t>11/07/2023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3014844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a:prstGeom prst="rect">
            <a:avLst/>
          </a:prstGeo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2F116B1-7EAB-FC41-9CC8-7FDB35732767}" type="datetimeFigureOut">
              <a:rPr lang="fr-FR" smtClean="0"/>
              <a:t>11/07/2023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7D56366-3770-B24D-83C6-73EE8171DF00}" type="slidenum">
              <a:rPr lang="fr-FR" smtClean="0"/>
              <a:t>‹N°›</a:t>
            </a:fld>
            <a:endParaRPr lang="fr-FR"/>
          </a:p>
        </p:txBody>
      </p:sp>
    </p:spTree>
    <p:extLst>
      <p:ext uri="{BB962C8B-B14F-4D97-AF65-F5344CB8AC3E}">
        <p14:creationId xmlns:p14="http://schemas.microsoft.com/office/powerpoint/2010/main" val="228143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2F116B1-7EAB-FC41-9CC8-7FDB35732767}" type="datetimeFigureOut">
              <a:rPr lang="fr-FR" smtClean="0"/>
              <a:t>11/07/2023</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7D56366-3770-B24D-83C6-73EE8171DF00}" type="slidenum">
              <a:rPr lang="fr-FR" smtClean="0"/>
              <a:t>‹N°›</a:t>
            </a:fld>
            <a:endParaRPr lang="fr-FR"/>
          </a:p>
        </p:txBody>
      </p:sp>
    </p:spTree>
    <p:extLst>
      <p:ext uri="{BB962C8B-B14F-4D97-AF65-F5344CB8AC3E}">
        <p14:creationId xmlns:p14="http://schemas.microsoft.com/office/powerpoint/2010/main" val="25344957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e 6">
            <a:extLst>
              <a:ext uri="{FF2B5EF4-FFF2-40B4-BE49-F238E27FC236}">
                <a16:creationId xmlns:a16="http://schemas.microsoft.com/office/drawing/2014/main" id="{29627864-0F1B-40E6-7250-6A0BDAEDAD83}"/>
              </a:ext>
            </a:extLst>
          </p:cNvPr>
          <p:cNvSpPr/>
          <p:nvPr/>
        </p:nvSpPr>
        <p:spPr>
          <a:xfrm>
            <a:off x="6464075" y="-361326"/>
            <a:ext cx="731998" cy="731998"/>
          </a:xfrm>
          <a:prstGeom prst="ellipse">
            <a:avLst/>
          </a:prstGeom>
          <a:solidFill>
            <a:srgbClr val="5E51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333A7B7A-1A15-76C5-F3C5-0C7755B14347}"/>
              </a:ext>
            </a:extLst>
          </p:cNvPr>
          <p:cNvSpPr/>
          <p:nvPr/>
        </p:nvSpPr>
        <p:spPr>
          <a:xfrm>
            <a:off x="1113141" y="9436591"/>
            <a:ext cx="731998" cy="731998"/>
          </a:xfrm>
          <a:prstGeom prst="ellipse">
            <a:avLst/>
          </a:prstGeom>
          <a:solidFill>
            <a:srgbClr val="FFD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E930C006-7DC8-1742-4094-C9D61B13B4EB}"/>
              </a:ext>
            </a:extLst>
          </p:cNvPr>
          <p:cNvSpPr/>
          <p:nvPr/>
        </p:nvSpPr>
        <p:spPr>
          <a:xfrm>
            <a:off x="-1171696" y="7365523"/>
            <a:ext cx="2352569" cy="2354400"/>
          </a:xfrm>
          <a:prstGeom prst="ellipse">
            <a:avLst/>
          </a:prstGeom>
          <a:noFill/>
          <a:ln w="317500">
            <a:solidFill>
              <a:srgbClr val="FF1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a:extLst>
              <a:ext uri="{FF2B5EF4-FFF2-40B4-BE49-F238E27FC236}">
                <a16:creationId xmlns:a16="http://schemas.microsoft.com/office/drawing/2014/main" id="{9E289332-5425-CE21-968F-DA89BE3FAFC4}"/>
              </a:ext>
            </a:extLst>
          </p:cNvPr>
          <p:cNvSpPr/>
          <p:nvPr/>
        </p:nvSpPr>
        <p:spPr>
          <a:xfrm>
            <a:off x="377084" y="10171779"/>
            <a:ext cx="1079183" cy="1079183"/>
          </a:xfrm>
          <a:prstGeom prst="ellipse">
            <a:avLst/>
          </a:prstGeom>
          <a:solidFill>
            <a:srgbClr val="4B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object 4">
            <a:extLst>
              <a:ext uri="{FF2B5EF4-FFF2-40B4-BE49-F238E27FC236}">
                <a16:creationId xmlns:a16="http://schemas.microsoft.com/office/drawing/2014/main" id="{B59A3787-CAC4-D289-BA9E-551A10C84261}"/>
              </a:ext>
            </a:extLst>
          </p:cNvPr>
          <p:cNvSpPr txBox="1"/>
          <p:nvPr/>
        </p:nvSpPr>
        <p:spPr>
          <a:xfrm>
            <a:off x="275485" y="4521460"/>
            <a:ext cx="1466908" cy="659155"/>
          </a:xfrm>
          <a:prstGeom prst="rect">
            <a:avLst/>
          </a:prstGeom>
        </p:spPr>
        <p:txBody>
          <a:bodyPr vert="horz" wrap="square" lIns="0" tIns="12700" rIns="0" bIns="0" rtlCol="0">
            <a:spAutoFit/>
          </a:bodyPr>
          <a:lstStyle/>
          <a:p>
            <a:pPr marL="12700">
              <a:lnSpc>
                <a:spcPct val="100000"/>
              </a:lnSpc>
              <a:spcBef>
                <a:spcPts val="100"/>
              </a:spcBef>
            </a:pPr>
            <a:r>
              <a:rPr lang="fr-FR" sz="1050" b="1" spc="-10" dirty="0">
                <a:solidFill>
                  <a:srgbClr val="5E514D"/>
                </a:solidFill>
                <a:latin typeface="Arial" panose="020B0604020202020204" pitchFamily="34" charset="0"/>
                <a:cs typeface="Arial" panose="020B0604020202020204" pitchFamily="34" charset="0"/>
              </a:rPr>
              <a:t>INFO PRATIQUE</a:t>
            </a:r>
            <a:endParaRPr sz="1050" dirty="0">
              <a:solidFill>
                <a:srgbClr val="5E514D"/>
              </a:solidFill>
              <a:latin typeface="Arial" panose="020B0604020202020204" pitchFamily="34" charset="0"/>
              <a:cs typeface="Arial" panose="020B0604020202020204" pitchFamily="34" charset="0"/>
            </a:endParaRPr>
          </a:p>
          <a:p>
            <a:pPr marL="12700">
              <a:lnSpc>
                <a:spcPct val="100000"/>
              </a:lnSpc>
            </a:pPr>
            <a:r>
              <a:rPr lang="fr-FR" sz="1050" dirty="0">
                <a:solidFill>
                  <a:srgbClr val="5E514D"/>
                </a:solidFill>
                <a:latin typeface="Arial" panose="020B0604020202020204" pitchFamily="34" charset="0"/>
                <a:cs typeface="Arial" panose="020B0604020202020204" pitchFamily="34" charset="0"/>
              </a:rPr>
              <a:t>Déjeuner pris </a:t>
            </a:r>
          </a:p>
          <a:p>
            <a:pPr marL="12700">
              <a:lnSpc>
                <a:spcPct val="100000"/>
              </a:lnSpc>
            </a:pPr>
            <a:r>
              <a:rPr lang="fr-FR" sz="1050" dirty="0">
                <a:solidFill>
                  <a:srgbClr val="5E514D"/>
                </a:solidFill>
                <a:latin typeface="Arial" panose="020B0604020202020204" pitchFamily="34" charset="0"/>
                <a:cs typeface="Arial" panose="020B0604020202020204" pitchFamily="34" charset="0"/>
              </a:rPr>
              <a:t>en commun </a:t>
            </a:r>
            <a:r>
              <a:rPr sz="1050" dirty="0">
                <a:solidFill>
                  <a:srgbClr val="5E514D"/>
                </a:solidFill>
                <a:latin typeface="Arial" panose="020B0604020202020204" pitchFamily="34" charset="0"/>
                <a:cs typeface="Arial" panose="020B0604020202020204" pitchFamily="34" charset="0"/>
              </a:rPr>
              <a:t>de 12h30 </a:t>
            </a:r>
            <a:endParaRPr lang="fr-FR" sz="1050" dirty="0">
              <a:solidFill>
                <a:srgbClr val="5E514D"/>
              </a:solidFill>
              <a:latin typeface="Arial" panose="020B0604020202020204" pitchFamily="34" charset="0"/>
              <a:cs typeface="Arial" panose="020B0604020202020204" pitchFamily="34" charset="0"/>
            </a:endParaRPr>
          </a:p>
          <a:p>
            <a:pPr marL="12700">
              <a:lnSpc>
                <a:spcPct val="100000"/>
              </a:lnSpc>
            </a:pPr>
            <a:r>
              <a:rPr sz="1050" dirty="0">
                <a:solidFill>
                  <a:srgbClr val="5E514D"/>
                </a:solidFill>
                <a:latin typeface="Arial" panose="020B0604020202020204" pitchFamily="34" charset="0"/>
                <a:cs typeface="Arial" panose="020B0604020202020204" pitchFamily="34" charset="0"/>
              </a:rPr>
              <a:t>à </a:t>
            </a:r>
            <a:r>
              <a:rPr sz="1050" spc="-10" dirty="0">
                <a:solidFill>
                  <a:srgbClr val="5E514D"/>
                </a:solidFill>
                <a:latin typeface="Arial" panose="020B0604020202020204" pitchFamily="34" charset="0"/>
                <a:cs typeface="Arial" panose="020B0604020202020204" pitchFamily="34" charset="0"/>
              </a:rPr>
              <a:t>1</a:t>
            </a:r>
            <a:r>
              <a:rPr lang="fr-FR" sz="1050" spc="-10" dirty="0">
                <a:solidFill>
                  <a:srgbClr val="5E514D"/>
                </a:solidFill>
                <a:latin typeface="Arial" panose="020B0604020202020204" pitchFamily="34" charset="0"/>
                <a:cs typeface="Arial" panose="020B0604020202020204" pitchFamily="34" charset="0"/>
              </a:rPr>
              <a:t>4h</a:t>
            </a:r>
            <a:endParaRPr sz="1050" dirty="0">
              <a:solidFill>
                <a:srgbClr val="5E514D"/>
              </a:solidFill>
              <a:latin typeface="Arial" panose="020B0604020202020204" pitchFamily="34" charset="0"/>
              <a:cs typeface="Arial" panose="020B0604020202020204" pitchFamily="34" charset="0"/>
            </a:endParaRPr>
          </a:p>
        </p:txBody>
      </p:sp>
      <p:sp>
        <p:nvSpPr>
          <p:cNvPr id="13" name="object 5">
            <a:extLst>
              <a:ext uri="{FF2B5EF4-FFF2-40B4-BE49-F238E27FC236}">
                <a16:creationId xmlns:a16="http://schemas.microsoft.com/office/drawing/2014/main" id="{1301BC31-73FD-4E90-976E-3636A1B84C21}"/>
              </a:ext>
            </a:extLst>
          </p:cNvPr>
          <p:cNvSpPr txBox="1"/>
          <p:nvPr/>
        </p:nvSpPr>
        <p:spPr>
          <a:xfrm>
            <a:off x="275485" y="3186244"/>
            <a:ext cx="1569654" cy="659155"/>
          </a:xfrm>
          <a:prstGeom prst="rect">
            <a:avLst/>
          </a:prstGeom>
        </p:spPr>
        <p:txBody>
          <a:bodyPr vert="horz" wrap="square" lIns="0" tIns="12700" rIns="0" bIns="0" rtlCol="0">
            <a:spAutoFit/>
          </a:bodyPr>
          <a:lstStyle/>
          <a:p>
            <a:pPr marL="12700">
              <a:lnSpc>
                <a:spcPct val="100000"/>
              </a:lnSpc>
              <a:spcBef>
                <a:spcPts val="100"/>
              </a:spcBef>
            </a:pPr>
            <a:r>
              <a:rPr lang="fr-FR" sz="1050" b="1" spc="-20" dirty="0">
                <a:solidFill>
                  <a:srgbClr val="5E514D"/>
                </a:solidFill>
                <a:latin typeface="Arial" panose="020B0604020202020204" pitchFamily="34" charset="0"/>
                <a:cs typeface="Arial" panose="020B0604020202020204" pitchFamily="34" charset="0"/>
              </a:rPr>
              <a:t>LIEU</a:t>
            </a:r>
            <a:endParaRPr sz="1050" b="1" dirty="0">
              <a:solidFill>
                <a:srgbClr val="5E514D"/>
              </a:solidFill>
              <a:latin typeface="Arial" panose="020B0604020202020204" pitchFamily="34" charset="0"/>
              <a:cs typeface="Arial" panose="020B0604020202020204" pitchFamily="34" charset="0"/>
            </a:endParaRPr>
          </a:p>
          <a:p>
            <a:pPr marL="12700">
              <a:lnSpc>
                <a:spcPct val="100000"/>
              </a:lnSpc>
            </a:pPr>
            <a:r>
              <a:rPr lang="fr-FR" sz="1050" spc="-10" dirty="0">
                <a:solidFill>
                  <a:srgbClr val="5E514D"/>
                </a:solidFill>
                <a:latin typeface="Arial" panose="020B0604020202020204" pitchFamily="34" charset="0"/>
                <a:cs typeface="Arial" panose="020B0604020202020204" pitchFamily="34" charset="0"/>
              </a:rPr>
              <a:t>ESCP EUROPE</a:t>
            </a:r>
          </a:p>
          <a:p>
            <a:pPr marL="12700">
              <a:lnSpc>
                <a:spcPct val="100000"/>
              </a:lnSpc>
            </a:pPr>
            <a:r>
              <a:rPr lang="fr-FR" sz="1050" spc="-10" dirty="0">
                <a:solidFill>
                  <a:srgbClr val="5E514D"/>
                </a:solidFill>
                <a:latin typeface="Arial" panose="020B0604020202020204" pitchFamily="34" charset="0"/>
                <a:cs typeface="Arial" panose="020B0604020202020204" pitchFamily="34" charset="0"/>
              </a:rPr>
              <a:t>3 rue Armand Moisant</a:t>
            </a:r>
          </a:p>
          <a:p>
            <a:pPr marL="12700">
              <a:lnSpc>
                <a:spcPct val="100000"/>
              </a:lnSpc>
            </a:pPr>
            <a:r>
              <a:rPr lang="fr-FR" sz="1050" spc="-10" dirty="0">
                <a:solidFill>
                  <a:srgbClr val="5E514D"/>
                </a:solidFill>
                <a:latin typeface="Arial" panose="020B0604020202020204" pitchFamily="34" charset="0"/>
                <a:cs typeface="Arial" panose="020B0604020202020204" pitchFamily="34" charset="0"/>
              </a:rPr>
              <a:t>75015 Paris</a:t>
            </a:r>
          </a:p>
        </p:txBody>
      </p:sp>
      <p:sp>
        <p:nvSpPr>
          <p:cNvPr id="14" name="object 2">
            <a:extLst>
              <a:ext uri="{FF2B5EF4-FFF2-40B4-BE49-F238E27FC236}">
                <a16:creationId xmlns:a16="http://schemas.microsoft.com/office/drawing/2014/main" id="{7DCE2605-B3B6-3ADF-9E39-B48F1CB4E7BB}"/>
              </a:ext>
            </a:extLst>
          </p:cNvPr>
          <p:cNvSpPr txBox="1">
            <a:spLocks/>
          </p:cNvSpPr>
          <p:nvPr/>
        </p:nvSpPr>
        <p:spPr>
          <a:xfrm>
            <a:off x="1920093" y="1529308"/>
            <a:ext cx="5106102" cy="382156"/>
          </a:xfrm>
          <a:prstGeom prst="rect">
            <a:avLst/>
          </a:prstGeom>
        </p:spPr>
        <p:txBody>
          <a:bodyPr vert="horz" wrap="square" lIns="0" tIns="73660" rIns="0" bIns="0" rtlCol="0" anchor="b">
            <a:sp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marL="12700" marR="1301750" algn="l">
              <a:lnSpc>
                <a:spcPts val="2400"/>
              </a:lnSpc>
              <a:spcBef>
                <a:spcPts val="580"/>
              </a:spcBef>
            </a:pPr>
            <a:r>
              <a:rPr lang="fr-FR" sz="2400" dirty="0">
                <a:solidFill>
                  <a:srgbClr val="FF1200"/>
                </a:solidFill>
                <a:latin typeface="Impact" panose="020B0806030902050204" pitchFamily="34" charset="0"/>
              </a:rPr>
              <a:t>Séminaire 2</a:t>
            </a:r>
            <a:endParaRPr lang="fr-FR" sz="2400" spc="-10" dirty="0">
              <a:solidFill>
                <a:srgbClr val="FF1200"/>
              </a:solidFill>
              <a:latin typeface="Impact" panose="020B0806030902050204" pitchFamily="34" charset="0"/>
            </a:endParaRPr>
          </a:p>
        </p:txBody>
      </p:sp>
      <p:sp>
        <p:nvSpPr>
          <p:cNvPr id="21" name="object 8">
            <a:extLst>
              <a:ext uri="{FF2B5EF4-FFF2-40B4-BE49-F238E27FC236}">
                <a16:creationId xmlns:a16="http://schemas.microsoft.com/office/drawing/2014/main" id="{90463C4B-DF75-E503-26F6-B17A932A070F}"/>
              </a:ext>
            </a:extLst>
          </p:cNvPr>
          <p:cNvSpPr txBox="1"/>
          <p:nvPr/>
        </p:nvSpPr>
        <p:spPr>
          <a:xfrm>
            <a:off x="1911070" y="3033732"/>
            <a:ext cx="2574756" cy="182101"/>
          </a:xfrm>
          <a:prstGeom prst="rect">
            <a:avLst/>
          </a:prstGeom>
        </p:spPr>
        <p:txBody>
          <a:bodyPr vert="horz" wrap="square" lIns="0" tIns="12700" rIns="0" bIns="0" rtlCol="0">
            <a:spAutoFit/>
          </a:bodyPr>
          <a:lstStyle/>
          <a:p>
            <a:pPr marL="12700">
              <a:spcBef>
                <a:spcPts val="100"/>
              </a:spcBef>
            </a:pPr>
            <a:r>
              <a:rPr lang="fr-FR" sz="1100" b="1" dirty="0">
                <a:solidFill>
                  <a:srgbClr val="FFD500"/>
                </a:solidFill>
                <a:latin typeface="Arial" panose="020B0604020202020204" pitchFamily="34" charset="0"/>
                <a:cs typeface="Arial" panose="020B0604020202020204" pitchFamily="34" charset="0"/>
              </a:rPr>
              <a:t>MERCREDI 20 SEPTEMBRE</a:t>
            </a:r>
            <a:endParaRPr sz="1100" b="1" dirty="0">
              <a:solidFill>
                <a:srgbClr val="FFD500"/>
              </a:solidFill>
              <a:latin typeface="Arial" panose="020B0604020202020204" pitchFamily="34" charset="0"/>
              <a:cs typeface="Arial" panose="020B0604020202020204" pitchFamily="34" charset="0"/>
            </a:endParaRPr>
          </a:p>
        </p:txBody>
      </p:sp>
      <p:pic>
        <p:nvPicPr>
          <p:cNvPr id="26" name="Image 25">
            <a:extLst>
              <a:ext uri="{FF2B5EF4-FFF2-40B4-BE49-F238E27FC236}">
                <a16:creationId xmlns:a16="http://schemas.microsoft.com/office/drawing/2014/main" id="{FD7D31D4-1C4E-BD3C-529E-9CE3146DA60D}"/>
              </a:ext>
            </a:extLst>
          </p:cNvPr>
          <p:cNvPicPr>
            <a:picLocks noChangeAspect="1"/>
          </p:cNvPicPr>
          <p:nvPr/>
        </p:nvPicPr>
        <p:blipFill>
          <a:blip r:embed="rId2"/>
          <a:stretch>
            <a:fillRect/>
          </a:stretch>
        </p:blipFill>
        <p:spPr>
          <a:xfrm>
            <a:off x="86960" y="284824"/>
            <a:ext cx="2222095" cy="1165037"/>
          </a:xfrm>
          <a:prstGeom prst="rect">
            <a:avLst/>
          </a:prstGeom>
        </p:spPr>
      </p:pic>
      <p:sp>
        <p:nvSpPr>
          <p:cNvPr id="33" name="object 23">
            <a:extLst>
              <a:ext uri="{FF2B5EF4-FFF2-40B4-BE49-F238E27FC236}">
                <a16:creationId xmlns:a16="http://schemas.microsoft.com/office/drawing/2014/main" id="{42367AE4-2180-556F-70EC-DE6AB7156A1F}"/>
              </a:ext>
            </a:extLst>
          </p:cNvPr>
          <p:cNvSpPr/>
          <p:nvPr/>
        </p:nvSpPr>
        <p:spPr>
          <a:xfrm>
            <a:off x="6362700" y="1082318"/>
            <a:ext cx="1196569" cy="2862699"/>
          </a:xfrm>
          <a:custGeom>
            <a:avLst/>
            <a:gdLst/>
            <a:ahLst/>
            <a:cxnLst/>
            <a:rect l="l" t="t" r="r" b="b"/>
            <a:pathLst>
              <a:path w="1003300" h="2626360">
                <a:moveTo>
                  <a:pt x="1003302" y="0"/>
                </a:moveTo>
                <a:lnTo>
                  <a:pt x="947794" y="16192"/>
                </a:lnTo>
                <a:lnTo>
                  <a:pt x="904722" y="30691"/>
                </a:lnTo>
                <a:lnTo>
                  <a:pt x="862307" y="46574"/>
                </a:lnTo>
                <a:lnTo>
                  <a:pt x="820575" y="63816"/>
                </a:lnTo>
                <a:lnTo>
                  <a:pt x="779553" y="82388"/>
                </a:lnTo>
                <a:lnTo>
                  <a:pt x="739269" y="102264"/>
                </a:lnTo>
                <a:lnTo>
                  <a:pt x="699748" y="123417"/>
                </a:lnTo>
                <a:lnTo>
                  <a:pt x="661019" y="145819"/>
                </a:lnTo>
                <a:lnTo>
                  <a:pt x="623107" y="169444"/>
                </a:lnTo>
                <a:lnTo>
                  <a:pt x="586041" y="194265"/>
                </a:lnTo>
                <a:lnTo>
                  <a:pt x="549847" y="220255"/>
                </a:lnTo>
                <a:lnTo>
                  <a:pt x="514551" y="247387"/>
                </a:lnTo>
                <a:lnTo>
                  <a:pt x="480182" y="275634"/>
                </a:lnTo>
                <a:lnTo>
                  <a:pt x="446766" y="304968"/>
                </a:lnTo>
                <a:lnTo>
                  <a:pt x="414330" y="335364"/>
                </a:lnTo>
                <a:lnTo>
                  <a:pt x="382900" y="366793"/>
                </a:lnTo>
                <a:lnTo>
                  <a:pt x="352505" y="399229"/>
                </a:lnTo>
                <a:lnTo>
                  <a:pt x="323170" y="432646"/>
                </a:lnTo>
                <a:lnTo>
                  <a:pt x="294924" y="467015"/>
                </a:lnTo>
                <a:lnTo>
                  <a:pt x="267792" y="502310"/>
                </a:lnTo>
                <a:lnTo>
                  <a:pt x="241802" y="538504"/>
                </a:lnTo>
                <a:lnTo>
                  <a:pt x="216981" y="575571"/>
                </a:lnTo>
                <a:lnTo>
                  <a:pt x="193356" y="613482"/>
                </a:lnTo>
                <a:lnTo>
                  <a:pt x="170953" y="652211"/>
                </a:lnTo>
                <a:lnTo>
                  <a:pt x="149801" y="691732"/>
                </a:lnTo>
                <a:lnTo>
                  <a:pt x="129925" y="732017"/>
                </a:lnTo>
                <a:lnTo>
                  <a:pt x="111353" y="773039"/>
                </a:lnTo>
                <a:lnTo>
                  <a:pt x="94111" y="814770"/>
                </a:lnTo>
                <a:lnTo>
                  <a:pt x="78227" y="857186"/>
                </a:lnTo>
                <a:lnTo>
                  <a:pt x="63728" y="900257"/>
                </a:lnTo>
                <a:lnTo>
                  <a:pt x="50641" y="943957"/>
                </a:lnTo>
                <a:lnTo>
                  <a:pt x="38992" y="988260"/>
                </a:lnTo>
                <a:lnTo>
                  <a:pt x="28809" y="1033138"/>
                </a:lnTo>
                <a:lnTo>
                  <a:pt x="20119" y="1078565"/>
                </a:lnTo>
                <a:lnTo>
                  <a:pt x="12948" y="1124512"/>
                </a:lnTo>
                <a:lnTo>
                  <a:pt x="7323" y="1170954"/>
                </a:lnTo>
                <a:lnTo>
                  <a:pt x="3273" y="1217863"/>
                </a:lnTo>
                <a:lnTo>
                  <a:pt x="822" y="1265213"/>
                </a:lnTo>
                <a:lnTo>
                  <a:pt x="0" y="1312976"/>
                </a:lnTo>
                <a:lnTo>
                  <a:pt x="822" y="1360739"/>
                </a:lnTo>
                <a:lnTo>
                  <a:pt x="3273" y="1408090"/>
                </a:lnTo>
                <a:lnTo>
                  <a:pt x="7323" y="1455000"/>
                </a:lnTo>
                <a:lnTo>
                  <a:pt x="12948" y="1501442"/>
                </a:lnTo>
                <a:lnTo>
                  <a:pt x="20119" y="1547390"/>
                </a:lnTo>
                <a:lnTo>
                  <a:pt x="28809" y="1592817"/>
                </a:lnTo>
                <a:lnTo>
                  <a:pt x="38992" y="1637695"/>
                </a:lnTo>
                <a:lnTo>
                  <a:pt x="50641" y="1681998"/>
                </a:lnTo>
                <a:lnTo>
                  <a:pt x="63728" y="1725699"/>
                </a:lnTo>
                <a:lnTo>
                  <a:pt x="78227" y="1768771"/>
                </a:lnTo>
                <a:lnTo>
                  <a:pt x="94111" y="1811186"/>
                </a:lnTo>
                <a:lnTo>
                  <a:pt x="111353" y="1852918"/>
                </a:lnTo>
                <a:lnTo>
                  <a:pt x="129925" y="1893940"/>
                </a:lnTo>
                <a:lnTo>
                  <a:pt x="149801" y="1934225"/>
                </a:lnTo>
                <a:lnTo>
                  <a:pt x="170953" y="1973746"/>
                </a:lnTo>
                <a:lnTo>
                  <a:pt x="193356" y="2012475"/>
                </a:lnTo>
                <a:lnTo>
                  <a:pt x="216981" y="2050386"/>
                </a:lnTo>
                <a:lnTo>
                  <a:pt x="241802" y="2087453"/>
                </a:lnTo>
                <a:lnTo>
                  <a:pt x="267792" y="2123647"/>
                </a:lnTo>
                <a:lnTo>
                  <a:pt x="294924" y="2158942"/>
                </a:lnTo>
                <a:lnTo>
                  <a:pt x="323170" y="2193311"/>
                </a:lnTo>
                <a:lnTo>
                  <a:pt x="352505" y="2226727"/>
                </a:lnTo>
                <a:lnTo>
                  <a:pt x="382900" y="2259163"/>
                </a:lnTo>
                <a:lnTo>
                  <a:pt x="414330" y="2290593"/>
                </a:lnTo>
                <a:lnTo>
                  <a:pt x="446766" y="2320988"/>
                </a:lnTo>
                <a:lnTo>
                  <a:pt x="480182" y="2350322"/>
                </a:lnTo>
                <a:lnTo>
                  <a:pt x="514551" y="2378568"/>
                </a:lnTo>
                <a:lnTo>
                  <a:pt x="549847" y="2405700"/>
                </a:lnTo>
                <a:lnTo>
                  <a:pt x="586041" y="2431689"/>
                </a:lnTo>
                <a:lnTo>
                  <a:pt x="623107" y="2456510"/>
                </a:lnTo>
                <a:lnTo>
                  <a:pt x="661019" y="2480135"/>
                </a:lnTo>
                <a:lnTo>
                  <a:pt x="699748" y="2502537"/>
                </a:lnTo>
                <a:lnTo>
                  <a:pt x="739269" y="2523690"/>
                </a:lnTo>
                <a:lnTo>
                  <a:pt x="779553" y="2543565"/>
                </a:lnTo>
                <a:lnTo>
                  <a:pt x="820575" y="2562137"/>
                </a:lnTo>
                <a:lnTo>
                  <a:pt x="862307" y="2579379"/>
                </a:lnTo>
                <a:lnTo>
                  <a:pt x="904722" y="2595262"/>
                </a:lnTo>
                <a:lnTo>
                  <a:pt x="947794" y="2609761"/>
                </a:lnTo>
                <a:lnTo>
                  <a:pt x="991494" y="2622848"/>
                </a:lnTo>
                <a:lnTo>
                  <a:pt x="1003302" y="2625953"/>
                </a:lnTo>
                <a:lnTo>
                  <a:pt x="1003302" y="0"/>
                </a:lnTo>
                <a:close/>
              </a:path>
            </a:pathLst>
          </a:custGeom>
          <a:solidFill>
            <a:srgbClr val="FFD600"/>
          </a:solidFill>
        </p:spPr>
        <p:txBody>
          <a:bodyPr wrap="square" lIns="0" tIns="0" rIns="0" bIns="0" rtlCol="0"/>
          <a:lstStyle/>
          <a:p>
            <a:endParaRPr/>
          </a:p>
        </p:txBody>
      </p:sp>
      <p:sp>
        <p:nvSpPr>
          <p:cNvPr id="2" name="object 2">
            <a:extLst>
              <a:ext uri="{FF2B5EF4-FFF2-40B4-BE49-F238E27FC236}">
                <a16:creationId xmlns:a16="http://schemas.microsoft.com/office/drawing/2014/main" id="{C4F52A7B-6DC3-6ABF-F463-D92E0F9A999A}"/>
              </a:ext>
            </a:extLst>
          </p:cNvPr>
          <p:cNvSpPr txBox="1">
            <a:spLocks/>
          </p:cNvSpPr>
          <p:nvPr/>
        </p:nvSpPr>
        <p:spPr>
          <a:xfrm>
            <a:off x="1920093" y="1926185"/>
            <a:ext cx="5518948" cy="997709"/>
          </a:xfrm>
          <a:prstGeom prst="rect">
            <a:avLst/>
          </a:prstGeom>
        </p:spPr>
        <p:txBody>
          <a:bodyPr vert="horz" wrap="square" lIns="0" tIns="73660" rIns="0" bIns="0" rtlCol="0" anchor="b">
            <a:sp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marL="12700" marR="1301750" algn="l">
              <a:lnSpc>
                <a:spcPts val="2400"/>
              </a:lnSpc>
              <a:spcBef>
                <a:spcPts val="580"/>
              </a:spcBef>
            </a:pPr>
            <a:r>
              <a:rPr lang="fr-FR" sz="2800" spc="-10" dirty="0">
                <a:solidFill>
                  <a:srgbClr val="5E514D"/>
                </a:solidFill>
                <a:latin typeface="Impact" panose="020B0806030902050204" pitchFamily="34" charset="0"/>
              </a:rPr>
              <a:t>Optimiser son marketing digital et sa performance commerciale</a:t>
            </a:r>
          </a:p>
        </p:txBody>
      </p:sp>
      <p:sp>
        <p:nvSpPr>
          <p:cNvPr id="16" name="object 11">
            <a:extLst>
              <a:ext uri="{FF2B5EF4-FFF2-40B4-BE49-F238E27FC236}">
                <a16:creationId xmlns:a16="http://schemas.microsoft.com/office/drawing/2014/main" id="{6F19102D-CDF6-DC7A-8A0A-E7CE2B3C7ACC}"/>
              </a:ext>
            </a:extLst>
          </p:cNvPr>
          <p:cNvSpPr txBox="1"/>
          <p:nvPr/>
        </p:nvSpPr>
        <p:spPr>
          <a:xfrm>
            <a:off x="5857250" y="1655838"/>
            <a:ext cx="1581791" cy="1430263"/>
          </a:xfrm>
          <a:prstGeom prst="rect">
            <a:avLst/>
          </a:prstGeom>
        </p:spPr>
        <p:txBody>
          <a:bodyPr vert="horz" wrap="square" lIns="0" tIns="99695" rIns="0" bIns="0" rtlCol="0">
            <a:spAutoFit/>
          </a:bodyPr>
          <a:lstStyle/>
          <a:p>
            <a:pPr marL="12700" algn="r">
              <a:lnSpc>
                <a:spcPct val="90000"/>
              </a:lnSpc>
            </a:pPr>
            <a:r>
              <a:rPr lang="fr-FR" sz="3200" dirty="0">
                <a:solidFill>
                  <a:srgbClr val="5E514D"/>
                </a:solidFill>
                <a:latin typeface="Impact" panose="020B0806030902050204" pitchFamily="34" charset="0"/>
                <a:cs typeface="Arial"/>
              </a:rPr>
              <a:t>20</a:t>
            </a:r>
          </a:p>
          <a:p>
            <a:pPr marL="12700" algn="r">
              <a:lnSpc>
                <a:spcPct val="90000"/>
              </a:lnSpc>
            </a:pPr>
            <a:r>
              <a:rPr lang="fr-FR" sz="3200" dirty="0">
                <a:solidFill>
                  <a:srgbClr val="5E514D"/>
                </a:solidFill>
                <a:latin typeface="Impact" panose="020B0806030902050204" pitchFamily="34" charset="0"/>
                <a:cs typeface="Arial"/>
              </a:rPr>
              <a:t>sept</a:t>
            </a:r>
          </a:p>
          <a:p>
            <a:pPr marL="12700" algn="r">
              <a:lnSpc>
                <a:spcPct val="90000"/>
              </a:lnSpc>
            </a:pPr>
            <a:r>
              <a:rPr lang="fr-FR" sz="3200" dirty="0">
                <a:solidFill>
                  <a:srgbClr val="5E514D"/>
                </a:solidFill>
                <a:latin typeface="Impact" panose="020B0806030902050204" pitchFamily="34" charset="0"/>
                <a:cs typeface="Arial"/>
              </a:rPr>
              <a:t>2023</a:t>
            </a:r>
          </a:p>
        </p:txBody>
      </p:sp>
      <p:sp>
        <p:nvSpPr>
          <p:cNvPr id="5" name="ZoneTexte 4">
            <a:extLst>
              <a:ext uri="{FF2B5EF4-FFF2-40B4-BE49-F238E27FC236}">
                <a16:creationId xmlns:a16="http://schemas.microsoft.com/office/drawing/2014/main" id="{630D59E2-1575-5410-00E4-A02003931288}"/>
              </a:ext>
            </a:extLst>
          </p:cNvPr>
          <p:cNvSpPr txBox="1"/>
          <p:nvPr/>
        </p:nvSpPr>
        <p:spPr>
          <a:xfrm>
            <a:off x="141328" y="2627343"/>
            <a:ext cx="1601064" cy="480131"/>
          </a:xfrm>
          <a:prstGeom prst="rect">
            <a:avLst/>
          </a:prstGeom>
          <a:noFill/>
        </p:spPr>
        <p:txBody>
          <a:bodyPr wrap="square" rtlCol="0">
            <a:spAutoFit/>
          </a:bodyPr>
          <a:lstStyle/>
          <a:p>
            <a:pPr marL="12700">
              <a:lnSpc>
                <a:spcPct val="90000"/>
              </a:lnSpc>
            </a:pPr>
            <a:r>
              <a:rPr lang="fr-FR" sz="2800" dirty="0">
                <a:solidFill>
                  <a:srgbClr val="5E514D"/>
                </a:solidFill>
                <a:latin typeface="Impact" panose="020B0806030902050204" pitchFamily="34" charset="0"/>
                <a:cs typeface="Arial"/>
              </a:rPr>
              <a:t>Paris</a:t>
            </a:r>
          </a:p>
        </p:txBody>
      </p:sp>
      <p:sp>
        <p:nvSpPr>
          <p:cNvPr id="30" name="object 19">
            <a:extLst>
              <a:ext uri="{FF2B5EF4-FFF2-40B4-BE49-F238E27FC236}">
                <a16:creationId xmlns:a16="http://schemas.microsoft.com/office/drawing/2014/main" id="{A5427879-67B6-41F9-AD50-6C4AA8D54A8A}"/>
              </a:ext>
            </a:extLst>
          </p:cNvPr>
          <p:cNvSpPr txBox="1">
            <a:spLocks/>
          </p:cNvSpPr>
          <p:nvPr/>
        </p:nvSpPr>
        <p:spPr>
          <a:xfrm>
            <a:off x="1923931" y="3340947"/>
            <a:ext cx="5094031" cy="5878019"/>
          </a:xfrm>
          <a:prstGeom prst="rect">
            <a:avLst/>
          </a:prstGeom>
        </p:spPr>
        <p:txBody>
          <a:bodyPr vert="horz" wrap="square" lIns="0" tIns="12700" rIns="0" bIns="0" rtlCol="0">
            <a:spAutoFit/>
          </a:bodyPr>
          <a:lstStyle>
            <a:lvl1pPr marL="0" indent="0" algn="ctr" defTabSz="755934" rtl="0" eaLnBrk="1" latinLnBrk="0" hangingPunct="1">
              <a:lnSpc>
                <a:spcPct val="90000"/>
              </a:lnSpc>
              <a:spcBef>
                <a:spcPts val="827"/>
              </a:spcBef>
              <a:buFont typeface="Arial" panose="020B0604020202020204" pitchFamily="34" charset="0"/>
              <a:buNone/>
              <a:defRPr sz="1984" kern="1200">
                <a:solidFill>
                  <a:schemeClr val="tx1"/>
                </a:solidFill>
                <a:latin typeface="+mn-lt"/>
                <a:ea typeface="+mn-ea"/>
                <a:cs typeface="+mn-cs"/>
              </a:defRPr>
            </a:lvl1pPr>
            <a:lvl2pPr marL="377967" indent="0" algn="ctr" defTabSz="755934" rtl="0" eaLnBrk="1" latinLnBrk="0" hangingPunct="1">
              <a:lnSpc>
                <a:spcPct val="90000"/>
              </a:lnSpc>
              <a:spcBef>
                <a:spcPts val="413"/>
              </a:spcBef>
              <a:buFont typeface="Arial" panose="020B0604020202020204" pitchFamily="34" charset="0"/>
              <a:buNone/>
              <a:defRPr sz="1653" kern="1200">
                <a:solidFill>
                  <a:schemeClr val="tx1"/>
                </a:solidFill>
                <a:latin typeface="+mn-lt"/>
                <a:ea typeface="+mn-ea"/>
                <a:cs typeface="+mn-cs"/>
              </a:defRPr>
            </a:lvl2pPr>
            <a:lvl3pPr marL="755934" indent="0" algn="ctr"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3pPr>
            <a:lvl4pPr marL="1133902"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4pPr>
            <a:lvl5pPr marL="1511869"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5pPr>
            <a:lvl6pPr marL="1889836"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6pPr>
            <a:lvl7pPr marL="2267803"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7pPr>
            <a:lvl8pPr marL="2645771"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8pPr>
            <a:lvl9pPr marL="3023738"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9pPr>
          </a:lstStyle>
          <a:p>
            <a:pPr marL="12700" algn="l">
              <a:lnSpc>
                <a:spcPct val="100000"/>
              </a:lnSpc>
              <a:spcBef>
                <a:spcPts val="100"/>
              </a:spcBef>
            </a:pPr>
            <a:r>
              <a:rPr lang="fr-FR" sz="1100" b="1" dirty="0">
                <a:solidFill>
                  <a:srgbClr val="FFD500"/>
                </a:solidFill>
                <a:latin typeface="Arial" panose="020B0604020202020204" pitchFamily="34" charset="0"/>
                <a:cs typeface="Arial" panose="020B0604020202020204" pitchFamily="34" charset="0"/>
              </a:rPr>
              <a:t>8h15┃</a:t>
            </a:r>
            <a:r>
              <a:rPr lang="fr-FR" sz="1100" b="1" dirty="0">
                <a:solidFill>
                  <a:srgbClr val="5E514D"/>
                </a:solidFill>
                <a:latin typeface="Arial" panose="020B0604020202020204" pitchFamily="34" charset="0"/>
                <a:cs typeface="Arial" panose="020B0604020202020204" pitchFamily="34" charset="0"/>
              </a:rPr>
              <a:t>Café d’accueil</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8h45 à 12h30┃</a:t>
            </a:r>
            <a:r>
              <a:rPr lang="fr-FR" sz="1100" b="1" dirty="0">
                <a:solidFill>
                  <a:srgbClr val="5E514D"/>
                </a:solidFill>
                <a:latin typeface="Arial" panose="020B0604020202020204" pitchFamily="34" charset="0"/>
                <a:cs typeface="Arial" panose="020B0604020202020204" pitchFamily="34" charset="0"/>
              </a:rPr>
              <a:t>Piloter sa performance commerciale par </a:t>
            </a:r>
            <a:r>
              <a:rPr lang="fr-FR" sz="1100" b="1" i="1" dirty="0">
                <a:solidFill>
                  <a:srgbClr val="5E514D"/>
                </a:solidFill>
                <a:latin typeface="Arial" panose="020B0604020202020204" pitchFamily="34" charset="0"/>
                <a:cs typeface="Arial" panose="020B0604020202020204" pitchFamily="34" charset="0"/>
              </a:rPr>
              <a:t>Pierre FOUQUET</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Les composantes d’une performance commerciale pertinente et atteignable : état des lieux des représentations</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Les fondamentaux du pilotage de la performance : cibler, concevoir les trajectoires, piloter et réduire le gap</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Le triangle d’or du pitch de prospection à l'heure de la transition écologique et énergétique</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Identification et mise en valeur de ses facteurs différenciateurs et Impacts sur chacune des étapes du cycle de vente. Peut on considérer que le RSE contribue à se rendre différenciant ?</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Mesurer et piloter sa performance commerciale</a:t>
            </a:r>
          </a:p>
          <a:p>
            <a:pPr marL="927384" marR="770255" lvl="2" indent="-171450" algn="l">
              <a:lnSpc>
                <a:spcPct val="100000"/>
              </a:lnSpc>
              <a:spcBef>
                <a:spcPts val="0"/>
              </a:spcBef>
              <a:buFont typeface="Arial" panose="020B0604020202020204" pitchFamily="34" charset="0"/>
              <a:buChar char="•"/>
            </a:pPr>
            <a:r>
              <a:rPr lang="fr-FR" sz="935" dirty="0">
                <a:solidFill>
                  <a:srgbClr val="5E514D"/>
                </a:solidFill>
                <a:latin typeface="Arial" panose="020B0604020202020204" pitchFamily="34" charset="0"/>
                <a:cs typeface="Arial" panose="020B0604020202020204" pitchFamily="34" charset="0"/>
              </a:rPr>
              <a:t>Indicateurs clefs de performance et d’activités</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Démarche stratégique, pilotage commercial et plan d’actions </a:t>
            </a:r>
          </a:p>
          <a:p>
            <a:pPr marL="927384" marR="770255" lvl="2" indent="-171450" algn="l">
              <a:lnSpc>
                <a:spcPct val="100000"/>
              </a:lnSpc>
              <a:spcBef>
                <a:spcPts val="0"/>
              </a:spcBef>
              <a:buFont typeface="Arial" panose="020B0604020202020204" pitchFamily="34" charset="0"/>
              <a:buChar char="•"/>
            </a:pPr>
            <a:r>
              <a:rPr lang="fr-FR" sz="935" dirty="0">
                <a:solidFill>
                  <a:srgbClr val="5E514D"/>
                </a:solidFill>
                <a:latin typeface="Arial" panose="020B0604020202020204" pitchFamily="34" charset="0"/>
                <a:cs typeface="Arial" panose="020B0604020202020204" pitchFamily="34" charset="0"/>
              </a:rPr>
              <a:t>Pipe brut et pondéré, tunneling et </a:t>
            </a:r>
            <a:r>
              <a:rPr lang="fr-FR" sz="935" dirty="0" err="1">
                <a:solidFill>
                  <a:srgbClr val="5E514D"/>
                </a:solidFill>
                <a:latin typeface="Arial" panose="020B0604020202020204" pitchFamily="34" charset="0"/>
                <a:cs typeface="Arial" panose="020B0604020202020204" pitchFamily="34" charset="0"/>
              </a:rPr>
              <a:t>funneling</a:t>
            </a:r>
            <a:r>
              <a:rPr lang="fr-FR" sz="935" dirty="0">
                <a:solidFill>
                  <a:srgbClr val="5E514D"/>
                </a:solidFill>
                <a:latin typeface="Arial" panose="020B0604020202020204" pitchFamily="34" charset="0"/>
                <a:cs typeface="Arial" panose="020B0604020202020204" pitchFamily="34" charset="0"/>
              </a:rPr>
              <a:t>, gap et reste à faire.. Comment allez-vous dorénavant piloter votre performance commerciale ?</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14h à 18h┃</a:t>
            </a:r>
            <a:r>
              <a:rPr lang="fr-FR" sz="1100" b="1" dirty="0">
                <a:solidFill>
                  <a:srgbClr val="5E514D"/>
                </a:solidFill>
                <a:latin typeface="Arial" panose="020B0604020202020204" pitchFamily="34" charset="0"/>
                <a:cs typeface="Arial" panose="020B0604020202020204" pitchFamily="34" charset="0"/>
              </a:rPr>
              <a:t>Mettre le digital au service de sa stratégie marketing par </a:t>
            </a:r>
            <a:r>
              <a:rPr lang="fr-FR" sz="1100" b="1" i="1" dirty="0">
                <a:solidFill>
                  <a:srgbClr val="5E514D"/>
                </a:solidFill>
                <a:latin typeface="Arial" panose="020B0604020202020204" pitchFamily="34" charset="0"/>
                <a:cs typeface="Arial" panose="020B0604020202020204" pitchFamily="34" charset="0"/>
              </a:rPr>
              <a:t>Hervé DRUEZ</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Marketing digital : définition des objectifs spécifiques à chaque entreprise et des KPIs associés</a:t>
            </a:r>
          </a:p>
          <a:p>
            <a:pPr marL="927384" marR="770255" lvl="2" indent="-171450" algn="l">
              <a:lnSpc>
                <a:spcPct val="100000"/>
              </a:lnSpc>
              <a:spcBef>
                <a:spcPts val="0"/>
              </a:spcBef>
              <a:buFont typeface="Arial" panose="020B0604020202020204" pitchFamily="34" charset="0"/>
              <a:buChar char="•"/>
            </a:pPr>
            <a:r>
              <a:rPr lang="fr-FR" sz="935" dirty="0">
                <a:solidFill>
                  <a:srgbClr val="5E514D"/>
                </a:solidFill>
                <a:latin typeface="Arial" panose="020B0604020202020204" pitchFamily="34" charset="0"/>
                <a:cs typeface="Arial" panose="020B0604020202020204" pitchFamily="34" charset="0"/>
              </a:rPr>
              <a:t>Méthodologie de définition et de priorisation des objectifs à l'heure de l'</a:t>
            </a:r>
            <a:r>
              <a:rPr lang="fr-FR" sz="935" dirty="0" err="1">
                <a:solidFill>
                  <a:srgbClr val="5E514D"/>
                </a:solidFill>
                <a:latin typeface="Arial" panose="020B0604020202020204" pitchFamily="34" charset="0"/>
                <a:cs typeface="Arial" panose="020B0604020202020204" pitchFamily="34" charset="0"/>
              </a:rPr>
              <a:t>omnicanalité</a:t>
            </a:r>
            <a:r>
              <a:rPr lang="fr-FR" sz="935" dirty="0">
                <a:solidFill>
                  <a:srgbClr val="5E514D"/>
                </a:solidFill>
                <a:latin typeface="Arial" panose="020B0604020202020204" pitchFamily="34" charset="0"/>
                <a:cs typeface="Arial" panose="020B0604020202020204" pitchFamily="34" charset="0"/>
              </a:rPr>
              <a:t> et des démarches RSE</a:t>
            </a:r>
          </a:p>
          <a:p>
            <a:pPr marL="927384" marR="770255" lvl="2" indent="-171450" algn="l">
              <a:lnSpc>
                <a:spcPct val="100000"/>
              </a:lnSpc>
              <a:spcBef>
                <a:spcPts val="0"/>
              </a:spcBef>
              <a:buFont typeface="Arial" panose="020B0604020202020204" pitchFamily="34" charset="0"/>
              <a:buChar char="•"/>
            </a:pPr>
            <a:r>
              <a:rPr lang="fr-FR" sz="935" dirty="0">
                <a:solidFill>
                  <a:srgbClr val="5E514D"/>
                </a:solidFill>
                <a:latin typeface="Arial" panose="020B0604020202020204" pitchFamily="34" charset="0"/>
                <a:cs typeface="Arial" panose="020B0604020202020204" pitchFamily="34" charset="0"/>
              </a:rPr>
              <a:t>Mise en place d'un tableau de pilotage marketing à l'heure du digital </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Définition d’une feuille de route opérationnelle</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18h à 18h15┃</a:t>
            </a:r>
            <a:r>
              <a:rPr lang="fr-FR" sz="1100" b="1" dirty="0">
                <a:solidFill>
                  <a:srgbClr val="5E514D"/>
                </a:solidFill>
                <a:latin typeface="Arial" panose="020B0604020202020204" pitchFamily="34" charset="0"/>
                <a:cs typeface="Arial" panose="020B0604020202020204" pitchFamily="34" charset="0"/>
              </a:rPr>
              <a:t>Synthèse de la journée</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19h┃</a:t>
            </a:r>
            <a:r>
              <a:rPr lang="fr-FR" sz="1100" b="1" dirty="0">
                <a:solidFill>
                  <a:srgbClr val="5E514D"/>
                </a:solidFill>
                <a:latin typeface="Arial" panose="020B0604020202020204" pitchFamily="34" charset="0"/>
                <a:cs typeface="Arial" panose="020B0604020202020204" pitchFamily="34" charset="0"/>
              </a:rPr>
              <a:t>Dîner de promotion</a:t>
            </a:r>
          </a:p>
          <a:p>
            <a:pPr marL="12065" marR="770255" algn="l">
              <a:lnSpc>
                <a:spcPct val="100000"/>
              </a:lnSpc>
              <a:spcBef>
                <a:spcPts val="800"/>
              </a:spcBef>
              <a:spcAft>
                <a:spcPts val="600"/>
              </a:spcAft>
            </a:pPr>
            <a:endParaRPr lang="fr-FR" sz="1100" b="1" dirty="0">
              <a:solidFill>
                <a:srgbClr val="5E514D"/>
              </a:solidFill>
              <a:latin typeface="Arial" panose="020B0604020202020204" pitchFamily="34" charset="0"/>
              <a:cs typeface="Arial" panose="020B0604020202020204" pitchFamily="34" charset="0"/>
            </a:endParaRPr>
          </a:p>
        </p:txBody>
      </p:sp>
      <p:sp>
        <p:nvSpPr>
          <p:cNvPr id="31" name="object 20">
            <a:extLst>
              <a:ext uri="{FF2B5EF4-FFF2-40B4-BE49-F238E27FC236}">
                <a16:creationId xmlns:a16="http://schemas.microsoft.com/office/drawing/2014/main" id="{5A1E1064-DD8F-433E-8A0C-ABF8DC18A85D}"/>
              </a:ext>
            </a:extLst>
          </p:cNvPr>
          <p:cNvSpPr txBox="1"/>
          <p:nvPr/>
        </p:nvSpPr>
        <p:spPr>
          <a:xfrm>
            <a:off x="1940885" y="9028019"/>
            <a:ext cx="5077077" cy="1549142"/>
          </a:xfrm>
          <a:prstGeom prst="rect">
            <a:avLst/>
          </a:prstGeom>
        </p:spPr>
        <p:txBody>
          <a:bodyPr vert="horz" wrap="square" lIns="0" tIns="12700" rIns="0" bIns="0" rtlCol="0">
            <a:spAutoFit/>
          </a:bodyPr>
          <a:lstStyle/>
          <a:p>
            <a:pPr marL="12700" marR="5080" algn="just">
              <a:lnSpc>
                <a:spcPct val="100000"/>
              </a:lnSpc>
              <a:spcBef>
                <a:spcPts val="100"/>
              </a:spcBef>
            </a:pPr>
            <a:r>
              <a:rPr lang="fr-FR" sz="900" b="1" i="1" spc="-35" dirty="0">
                <a:solidFill>
                  <a:srgbClr val="4A3D3D"/>
                </a:solidFill>
                <a:latin typeface="Arial" panose="020B0604020202020204" pitchFamily="34" charset="0"/>
                <a:cs typeface="Arial" panose="020B0604020202020204" pitchFamily="34" charset="0"/>
              </a:rPr>
              <a:t>Pierre FOUQUET</a:t>
            </a:r>
            <a:r>
              <a:rPr lang="fr-FR" sz="900" spc="-35" dirty="0">
                <a:solidFill>
                  <a:srgbClr val="4A3D3D"/>
                </a:solidFill>
                <a:latin typeface="Arial" panose="020B0604020202020204" pitchFamily="34" charset="0"/>
                <a:cs typeface="Arial" panose="020B0604020202020204" pitchFamily="34" charset="0"/>
              </a:rPr>
              <a:t>, diplômé de l’IAE de Montpellier et titulaire d’un BTS d’électronique, a occupé les fonctions d’Ingénieur Commercial, de Directeur Commercial et de Directeur Général pour le compte de fabricants et de distributeurs internationaux. Au cœur des processus de ventes en environnement concurrentiel depuis plus de 30 ans, il accompagne les équipes commerciales et avant/ventes ainsi que leurs dirigeants dans l’optimisation de leurs actions commerciales, dans la mise en œuvre et plus particulièrement dans l’optimisation de leurs actions commerciales. Consultant expert, coach certifié, il est gérant et associé principal de plusieurs sociétés.</a:t>
            </a:r>
          </a:p>
          <a:p>
            <a:pPr marL="12700" marR="5080" algn="just">
              <a:lnSpc>
                <a:spcPct val="100000"/>
              </a:lnSpc>
              <a:spcBef>
                <a:spcPts val="100"/>
              </a:spcBef>
            </a:pPr>
            <a:r>
              <a:rPr lang="fr-FR" sz="900" b="1" i="1" spc="-35" dirty="0">
                <a:solidFill>
                  <a:srgbClr val="4A3D3D"/>
                </a:solidFill>
                <a:latin typeface="Arial" panose="020B0604020202020204" pitchFamily="34" charset="0"/>
                <a:cs typeface="Arial" panose="020B0604020202020204" pitchFamily="34" charset="0"/>
              </a:rPr>
              <a:t>Hervé DRUEZ</a:t>
            </a:r>
            <a:r>
              <a:rPr lang="fr-FR" sz="900" spc="-35" dirty="0">
                <a:solidFill>
                  <a:srgbClr val="4A3D3D"/>
                </a:solidFill>
                <a:latin typeface="Arial" panose="020B0604020202020204" pitchFamily="34" charset="0"/>
                <a:cs typeface="Arial" panose="020B0604020202020204" pitchFamily="34" charset="0"/>
              </a:rPr>
              <a:t> est consultant, formateur et enseignant sur le digital, fondateur de sa structure en 2004. Aujourd’hui, impliqué dans des projets d’ingénierie et de coordination pédagogique en accompagnement à la mutation digitale, il oriente sa démarche sur la mise à profit de son expérience professionnelle au service de projets à forte implication sociétale en phase une nouvelle ère pour la société et l’entreprise.</a:t>
            </a:r>
          </a:p>
        </p:txBody>
      </p:sp>
      <p:pic>
        <p:nvPicPr>
          <p:cNvPr id="1026" name="Picture 2">
            <a:extLst>
              <a:ext uri="{FF2B5EF4-FFF2-40B4-BE49-F238E27FC236}">
                <a16:creationId xmlns:a16="http://schemas.microsoft.com/office/drawing/2014/main" id="{A287D836-E3F5-C755-F1FB-9616335A45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7631" y="130644"/>
            <a:ext cx="2726366" cy="146681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SCP Business School - Conférence des grandes écoles">
            <a:extLst>
              <a:ext uri="{FF2B5EF4-FFF2-40B4-BE49-F238E27FC236}">
                <a16:creationId xmlns:a16="http://schemas.microsoft.com/office/drawing/2014/main" id="{9C7BE456-C855-7684-B7CD-125E22BA71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7181" y="1523169"/>
            <a:ext cx="920899" cy="425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5680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e 6">
            <a:extLst>
              <a:ext uri="{FF2B5EF4-FFF2-40B4-BE49-F238E27FC236}">
                <a16:creationId xmlns:a16="http://schemas.microsoft.com/office/drawing/2014/main" id="{29627864-0F1B-40E6-7250-6A0BDAEDAD83}"/>
              </a:ext>
            </a:extLst>
          </p:cNvPr>
          <p:cNvSpPr/>
          <p:nvPr/>
        </p:nvSpPr>
        <p:spPr>
          <a:xfrm>
            <a:off x="6464075" y="-361326"/>
            <a:ext cx="731998" cy="731998"/>
          </a:xfrm>
          <a:prstGeom prst="ellipse">
            <a:avLst/>
          </a:prstGeom>
          <a:solidFill>
            <a:srgbClr val="5E51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333A7B7A-1A15-76C5-F3C5-0C7755B14347}"/>
              </a:ext>
            </a:extLst>
          </p:cNvPr>
          <p:cNvSpPr/>
          <p:nvPr/>
        </p:nvSpPr>
        <p:spPr>
          <a:xfrm>
            <a:off x="1113141" y="9491591"/>
            <a:ext cx="731998" cy="731998"/>
          </a:xfrm>
          <a:prstGeom prst="ellipse">
            <a:avLst/>
          </a:prstGeom>
          <a:solidFill>
            <a:srgbClr val="FFD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E930C006-7DC8-1742-4094-C9D61B13B4EB}"/>
              </a:ext>
            </a:extLst>
          </p:cNvPr>
          <p:cNvSpPr/>
          <p:nvPr/>
        </p:nvSpPr>
        <p:spPr>
          <a:xfrm>
            <a:off x="-1171696" y="7365523"/>
            <a:ext cx="2352569" cy="2354400"/>
          </a:xfrm>
          <a:prstGeom prst="ellipse">
            <a:avLst/>
          </a:prstGeom>
          <a:noFill/>
          <a:ln w="317500">
            <a:solidFill>
              <a:srgbClr val="FF1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a:extLst>
              <a:ext uri="{FF2B5EF4-FFF2-40B4-BE49-F238E27FC236}">
                <a16:creationId xmlns:a16="http://schemas.microsoft.com/office/drawing/2014/main" id="{9E289332-5425-CE21-968F-DA89BE3FAFC4}"/>
              </a:ext>
            </a:extLst>
          </p:cNvPr>
          <p:cNvSpPr/>
          <p:nvPr/>
        </p:nvSpPr>
        <p:spPr>
          <a:xfrm>
            <a:off x="377084" y="10171779"/>
            <a:ext cx="1079183" cy="1079183"/>
          </a:xfrm>
          <a:prstGeom prst="ellipse">
            <a:avLst/>
          </a:prstGeom>
          <a:solidFill>
            <a:srgbClr val="4B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object 4">
            <a:extLst>
              <a:ext uri="{FF2B5EF4-FFF2-40B4-BE49-F238E27FC236}">
                <a16:creationId xmlns:a16="http://schemas.microsoft.com/office/drawing/2014/main" id="{B59A3787-CAC4-D289-BA9E-551A10C84261}"/>
              </a:ext>
            </a:extLst>
          </p:cNvPr>
          <p:cNvSpPr txBox="1"/>
          <p:nvPr/>
        </p:nvSpPr>
        <p:spPr>
          <a:xfrm>
            <a:off x="275485" y="4521460"/>
            <a:ext cx="1466908" cy="659155"/>
          </a:xfrm>
          <a:prstGeom prst="rect">
            <a:avLst/>
          </a:prstGeom>
        </p:spPr>
        <p:txBody>
          <a:bodyPr vert="horz" wrap="square" lIns="0" tIns="12700" rIns="0" bIns="0" rtlCol="0">
            <a:spAutoFit/>
          </a:bodyPr>
          <a:lstStyle/>
          <a:p>
            <a:pPr marL="12700">
              <a:lnSpc>
                <a:spcPct val="100000"/>
              </a:lnSpc>
              <a:spcBef>
                <a:spcPts val="100"/>
              </a:spcBef>
            </a:pPr>
            <a:r>
              <a:rPr lang="fr-FR" sz="1050" b="1" spc="-10" dirty="0">
                <a:solidFill>
                  <a:srgbClr val="5E514D"/>
                </a:solidFill>
                <a:latin typeface="Arial" panose="020B0604020202020204" pitchFamily="34" charset="0"/>
                <a:cs typeface="Arial" panose="020B0604020202020204" pitchFamily="34" charset="0"/>
              </a:rPr>
              <a:t>INFO PRATIQUE</a:t>
            </a:r>
            <a:endParaRPr sz="1050" dirty="0">
              <a:solidFill>
                <a:srgbClr val="5E514D"/>
              </a:solidFill>
              <a:latin typeface="Arial" panose="020B0604020202020204" pitchFamily="34" charset="0"/>
              <a:cs typeface="Arial" panose="020B0604020202020204" pitchFamily="34" charset="0"/>
            </a:endParaRPr>
          </a:p>
          <a:p>
            <a:pPr marL="12700">
              <a:lnSpc>
                <a:spcPct val="100000"/>
              </a:lnSpc>
            </a:pPr>
            <a:r>
              <a:rPr lang="fr-FR" sz="1050" dirty="0">
                <a:solidFill>
                  <a:srgbClr val="5E514D"/>
                </a:solidFill>
                <a:latin typeface="Arial" panose="020B0604020202020204" pitchFamily="34" charset="0"/>
                <a:cs typeface="Arial" panose="020B0604020202020204" pitchFamily="34" charset="0"/>
              </a:rPr>
              <a:t>Déjeuner pris </a:t>
            </a:r>
          </a:p>
          <a:p>
            <a:pPr marL="12700">
              <a:lnSpc>
                <a:spcPct val="100000"/>
              </a:lnSpc>
            </a:pPr>
            <a:r>
              <a:rPr lang="fr-FR" sz="1050" dirty="0">
                <a:solidFill>
                  <a:srgbClr val="5E514D"/>
                </a:solidFill>
                <a:latin typeface="Arial" panose="020B0604020202020204" pitchFamily="34" charset="0"/>
                <a:cs typeface="Arial" panose="020B0604020202020204" pitchFamily="34" charset="0"/>
              </a:rPr>
              <a:t>en commun </a:t>
            </a:r>
            <a:r>
              <a:rPr sz="1050" dirty="0">
                <a:solidFill>
                  <a:srgbClr val="5E514D"/>
                </a:solidFill>
                <a:latin typeface="Arial" panose="020B0604020202020204" pitchFamily="34" charset="0"/>
                <a:cs typeface="Arial" panose="020B0604020202020204" pitchFamily="34" charset="0"/>
              </a:rPr>
              <a:t>de 12h</a:t>
            </a:r>
            <a:r>
              <a:rPr lang="fr-FR" sz="1050" dirty="0">
                <a:solidFill>
                  <a:srgbClr val="5E514D"/>
                </a:solidFill>
                <a:latin typeface="Arial" panose="020B0604020202020204" pitchFamily="34" charset="0"/>
                <a:cs typeface="Arial" panose="020B0604020202020204" pitchFamily="34" charset="0"/>
              </a:rPr>
              <a:t>45</a:t>
            </a:r>
            <a:r>
              <a:rPr sz="1050" dirty="0">
                <a:solidFill>
                  <a:srgbClr val="5E514D"/>
                </a:solidFill>
                <a:latin typeface="Arial" panose="020B0604020202020204" pitchFamily="34" charset="0"/>
                <a:cs typeface="Arial" panose="020B0604020202020204" pitchFamily="34" charset="0"/>
              </a:rPr>
              <a:t> </a:t>
            </a:r>
            <a:endParaRPr lang="fr-FR" sz="1050" dirty="0">
              <a:solidFill>
                <a:srgbClr val="5E514D"/>
              </a:solidFill>
              <a:latin typeface="Arial" panose="020B0604020202020204" pitchFamily="34" charset="0"/>
              <a:cs typeface="Arial" panose="020B0604020202020204" pitchFamily="34" charset="0"/>
            </a:endParaRPr>
          </a:p>
          <a:p>
            <a:pPr marL="12700">
              <a:lnSpc>
                <a:spcPct val="100000"/>
              </a:lnSpc>
            </a:pPr>
            <a:r>
              <a:rPr sz="1050" dirty="0">
                <a:solidFill>
                  <a:srgbClr val="5E514D"/>
                </a:solidFill>
                <a:latin typeface="Arial" panose="020B0604020202020204" pitchFamily="34" charset="0"/>
                <a:cs typeface="Arial" panose="020B0604020202020204" pitchFamily="34" charset="0"/>
              </a:rPr>
              <a:t>à </a:t>
            </a:r>
            <a:r>
              <a:rPr sz="1050" spc="-10" dirty="0">
                <a:solidFill>
                  <a:srgbClr val="5E514D"/>
                </a:solidFill>
                <a:latin typeface="Arial" panose="020B0604020202020204" pitchFamily="34" charset="0"/>
                <a:cs typeface="Arial" panose="020B0604020202020204" pitchFamily="34" charset="0"/>
              </a:rPr>
              <a:t>1</a:t>
            </a:r>
            <a:r>
              <a:rPr lang="fr-FR" sz="1050" spc="-10" dirty="0">
                <a:solidFill>
                  <a:srgbClr val="5E514D"/>
                </a:solidFill>
                <a:latin typeface="Arial" panose="020B0604020202020204" pitchFamily="34" charset="0"/>
                <a:cs typeface="Arial" panose="020B0604020202020204" pitchFamily="34" charset="0"/>
              </a:rPr>
              <a:t>4</a:t>
            </a:r>
            <a:r>
              <a:rPr sz="1050" spc="-10" dirty="0">
                <a:solidFill>
                  <a:srgbClr val="5E514D"/>
                </a:solidFill>
                <a:latin typeface="Arial" panose="020B0604020202020204" pitchFamily="34" charset="0"/>
                <a:cs typeface="Arial" panose="020B0604020202020204" pitchFamily="34" charset="0"/>
              </a:rPr>
              <a:t>h</a:t>
            </a:r>
            <a:endParaRPr sz="1050" dirty="0">
              <a:solidFill>
                <a:srgbClr val="5E514D"/>
              </a:solidFill>
              <a:latin typeface="Arial" panose="020B0604020202020204" pitchFamily="34" charset="0"/>
              <a:cs typeface="Arial" panose="020B0604020202020204" pitchFamily="34" charset="0"/>
            </a:endParaRPr>
          </a:p>
        </p:txBody>
      </p:sp>
      <p:sp>
        <p:nvSpPr>
          <p:cNvPr id="13" name="object 5">
            <a:extLst>
              <a:ext uri="{FF2B5EF4-FFF2-40B4-BE49-F238E27FC236}">
                <a16:creationId xmlns:a16="http://schemas.microsoft.com/office/drawing/2014/main" id="{1301BC31-73FD-4E90-976E-3636A1B84C21}"/>
              </a:ext>
            </a:extLst>
          </p:cNvPr>
          <p:cNvSpPr txBox="1"/>
          <p:nvPr/>
        </p:nvSpPr>
        <p:spPr>
          <a:xfrm>
            <a:off x="275485" y="3186244"/>
            <a:ext cx="1569654" cy="659155"/>
          </a:xfrm>
          <a:prstGeom prst="rect">
            <a:avLst/>
          </a:prstGeom>
        </p:spPr>
        <p:txBody>
          <a:bodyPr vert="horz" wrap="square" lIns="0" tIns="12700" rIns="0" bIns="0" rtlCol="0">
            <a:spAutoFit/>
          </a:bodyPr>
          <a:lstStyle/>
          <a:p>
            <a:pPr marL="12700">
              <a:lnSpc>
                <a:spcPct val="100000"/>
              </a:lnSpc>
              <a:spcBef>
                <a:spcPts val="100"/>
              </a:spcBef>
            </a:pPr>
            <a:r>
              <a:rPr lang="fr-FR" sz="1050" b="1" spc="-20" dirty="0">
                <a:solidFill>
                  <a:srgbClr val="5E514D"/>
                </a:solidFill>
                <a:latin typeface="Arial" panose="020B0604020202020204" pitchFamily="34" charset="0"/>
                <a:cs typeface="Arial" panose="020B0604020202020204" pitchFamily="34" charset="0"/>
              </a:rPr>
              <a:t>LIEU</a:t>
            </a:r>
            <a:endParaRPr sz="1050" b="1" dirty="0">
              <a:solidFill>
                <a:srgbClr val="5E514D"/>
              </a:solidFill>
              <a:latin typeface="Arial" panose="020B0604020202020204" pitchFamily="34" charset="0"/>
              <a:cs typeface="Arial" panose="020B0604020202020204" pitchFamily="34" charset="0"/>
            </a:endParaRPr>
          </a:p>
          <a:p>
            <a:pPr marL="12700">
              <a:lnSpc>
                <a:spcPct val="100000"/>
              </a:lnSpc>
            </a:pPr>
            <a:r>
              <a:rPr lang="fr-FR" sz="1050" spc="-10" dirty="0">
                <a:solidFill>
                  <a:srgbClr val="5E514D"/>
                </a:solidFill>
                <a:latin typeface="Arial" panose="020B0604020202020204" pitchFamily="34" charset="0"/>
                <a:cs typeface="Arial" panose="020B0604020202020204" pitchFamily="34" charset="0"/>
              </a:rPr>
              <a:t>ESCP EUROPE</a:t>
            </a:r>
          </a:p>
          <a:p>
            <a:pPr marL="12700">
              <a:lnSpc>
                <a:spcPct val="100000"/>
              </a:lnSpc>
            </a:pPr>
            <a:r>
              <a:rPr lang="fr-FR" sz="1050" spc="-10" dirty="0">
                <a:solidFill>
                  <a:srgbClr val="5E514D"/>
                </a:solidFill>
                <a:latin typeface="Arial" panose="020B0604020202020204" pitchFamily="34" charset="0"/>
                <a:cs typeface="Arial" panose="020B0604020202020204" pitchFamily="34" charset="0"/>
              </a:rPr>
              <a:t>3 rue Armand Moisant</a:t>
            </a:r>
          </a:p>
          <a:p>
            <a:pPr marL="12700">
              <a:lnSpc>
                <a:spcPct val="100000"/>
              </a:lnSpc>
            </a:pPr>
            <a:r>
              <a:rPr lang="fr-FR" sz="1050" spc="-10" dirty="0">
                <a:solidFill>
                  <a:srgbClr val="5E514D"/>
                </a:solidFill>
                <a:latin typeface="Arial" panose="020B0604020202020204" pitchFamily="34" charset="0"/>
                <a:cs typeface="Arial" panose="020B0604020202020204" pitchFamily="34" charset="0"/>
              </a:rPr>
              <a:t>75015 Paris</a:t>
            </a:r>
          </a:p>
        </p:txBody>
      </p:sp>
      <p:sp>
        <p:nvSpPr>
          <p:cNvPr id="14" name="object 2">
            <a:extLst>
              <a:ext uri="{FF2B5EF4-FFF2-40B4-BE49-F238E27FC236}">
                <a16:creationId xmlns:a16="http://schemas.microsoft.com/office/drawing/2014/main" id="{7DCE2605-B3B6-3ADF-9E39-B48F1CB4E7BB}"/>
              </a:ext>
            </a:extLst>
          </p:cNvPr>
          <p:cNvSpPr txBox="1">
            <a:spLocks/>
          </p:cNvSpPr>
          <p:nvPr/>
        </p:nvSpPr>
        <p:spPr>
          <a:xfrm>
            <a:off x="1920093" y="1691233"/>
            <a:ext cx="5106102" cy="382156"/>
          </a:xfrm>
          <a:prstGeom prst="rect">
            <a:avLst/>
          </a:prstGeom>
        </p:spPr>
        <p:txBody>
          <a:bodyPr vert="horz" wrap="square" lIns="0" tIns="73660" rIns="0" bIns="0" rtlCol="0" anchor="b">
            <a:sp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marL="12700" marR="1301750" algn="l">
              <a:lnSpc>
                <a:spcPts val="2400"/>
              </a:lnSpc>
              <a:spcBef>
                <a:spcPts val="580"/>
              </a:spcBef>
            </a:pPr>
            <a:r>
              <a:rPr lang="fr-FR" sz="2400" dirty="0">
                <a:solidFill>
                  <a:srgbClr val="FF1200"/>
                </a:solidFill>
                <a:latin typeface="Impact" panose="020B0806030902050204" pitchFamily="34" charset="0"/>
              </a:rPr>
              <a:t>Séminaire 3</a:t>
            </a:r>
            <a:endParaRPr lang="fr-FR" sz="2400" spc="-10" dirty="0">
              <a:solidFill>
                <a:srgbClr val="FF1200"/>
              </a:solidFill>
              <a:latin typeface="Impact" panose="020B0806030902050204" pitchFamily="34" charset="0"/>
            </a:endParaRPr>
          </a:p>
        </p:txBody>
      </p:sp>
      <p:sp>
        <p:nvSpPr>
          <p:cNvPr id="19" name="object 6">
            <a:extLst>
              <a:ext uri="{FF2B5EF4-FFF2-40B4-BE49-F238E27FC236}">
                <a16:creationId xmlns:a16="http://schemas.microsoft.com/office/drawing/2014/main" id="{DD8A81E5-EEFA-88CC-6F13-455BDCB1DD15}"/>
              </a:ext>
            </a:extLst>
          </p:cNvPr>
          <p:cNvSpPr txBox="1"/>
          <p:nvPr/>
        </p:nvSpPr>
        <p:spPr>
          <a:xfrm>
            <a:off x="1949118" y="3100172"/>
            <a:ext cx="2574756" cy="182101"/>
          </a:xfrm>
          <a:prstGeom prst="rect">
            <a:avLst/>
          </a:prstGeom>
        </p:spPr>
        <p:txBody>
          <a:bodyPr vert="horz" wrap="square" lIns="0" tIns="12700" rIns="0" bIns="0" rtlCol="0">
            <a:spAutoFit/>
          </a:bodyPr>
          <a:lstStyle/>
          <a:p>
            <a:pPr marL="12700">
              <a:lnSpc>
                <a:spcPct val="100000"/>
              </a:lnSpc>
              <a:spcBef>
                <a:spcPts val="100"/>
              </a:spcBef>
            </a:pPr>
            <a:r>
              <a:rPr lang="fr-FR" sz="1100" b="1" dirty="0">
                <a:solidFill>
                  <a:srgbClr val="FFD500"/>
                </a:solidFill>
                <a:latin typeface="Arial" panose="020B0604020202020204" pitchFamily="34" charset="0"/>
                <a:cs typeface="Arial" panose="020B0604020202020204" pitchFamily="34" charset="0"/>
              </a:rPr>
              <a:t>Objectifs pédagogiques</a:t>
            </a:r>
            <a:endParaRPr sz="1100" dirty="0">
              <a:solidFill>
                <a:srgbClr val="FFD500"/>
              </a:solidFill>
              <a:latin typeface="Arial" panose="020B0604020202020204" pitchFamily="34" charset="0"/>
              <a:cs typeface="Arial" panose="020B0604020202020204" pitchFamily="34" charset="0"/>
            </a:endParaRPr>
          </a:p>
        </p:txBody>
      </p:sp>
      <p:sp>
        <p:nvSpPr>
          <p:cNvPr id="21" name="object 8">
            <a:extLst>
              <a:ext uri="{FF2B5EF4-FFF2-40B4-BE49-F238E27FC236}">
                <a16:creationId xmlns:a16="http://schemas.microsoft.com/office/drawing/2014/main" id="{90463C4B-DF75-E503-26F6-B17A932A070F}"/>
              </a:ext>
            </a:extLst>
          </p:cNvPr>
          <p:cNvSpPr txBox="1"/>
          <p:nvPr/>
        </p:nvSpPr>
        <p:spPr>
          <a:xfrm>
            <a:off x="1949118" y="4565612"/>
            <a:ext cx="2574756" cy="182101"/>
          </a:xfrm>
          <a:prstGeom prst="rect">
            <a:avLst/>
          </a:prstGeom>
        </p:spPr>
        <p:txBody>
          <a:bodyPr vert="horz" wrap="square" lIns="0" tIns="12700" rIns="0" bIns="0" rtlCol="0">
            <a:spAutoFit/>
          </a:bodyPr>
          <a:lstStyle/>
          <a:p>
            <a:pPr marL="12700">
              <a:spcBef>
                <a:spcPts val="100"/>
              </a:spcBef>
            </a:pPr>
            <a:r>
              <a:rPr lang="fr-FR" sz="1100" b="1" dirty="0">
                <a:solidFill>
                  <a:srgbClr val="FFD500"/>
                </a:solidFill>
                <a:latin typeface="Arial" panose="020B0604020202020204" pitchFamily="34" charset="0"/>
                <a:cs typeface="Arial" panose="020B0604020202020204" pitchFamily="34" charset="0"/>
              </a:rPr>
              <a:t>JEUDI 21 SEPTEMBRE</a:t>
            </a:r>
            <a:endParaRPr sz="1100" b="1" dirty="0">
              <a:solidFill>
                <a:srgbClr val="FFD500"/>
              </a:solidFill>
              <a:latin typeface="Arial" panose="020B0604020202020204" pitchFamily="34" charset="0"/>
              <a:cs typeface="Arial" panose="020B0604020202020204" pitchFamily="34" charset="0"/>
            </a:endParaRPr>
          </a:p>
        </p:txBody>
      </p:sp>
      <p:pic>
        <p:nvPicPr>
          <p:cNvPr id="26" name="Image 25">
            <a:extLst>
              <a:ext uri="{FF2B5EF4-FFF2-40B4-BE49-F238E27FC236}">
                <a16:creationId xmlns:a16="http://schemas.microsoft.com/office/drawing/2014/main" id="{FD7D31D4-1C4E-BD3C-529E-9CE3146DA60D}"/>
              </a:ext>
            </a:extLst>
          </p:cNvPr>
          <p:cNvPicPr>
            <a:picLocks noChangeAspect="1"/>
          </p:cNvPicPr>
          <p:nvPr/>
        </p:nvPicPr>
        <p:blipFill>
          <a:blip r:embed="rId2"/>
          <a:stretch>
            <a:fillRect/>
          </a:stretch>
        </p:blipFill>
        <p:spPr>
          <a:xfrm>
            <a:off x="86960" y="284824"/>
            <a:ext cx="2222095" cy="1165037"/>
          </a:xfrm>
          <a:prstGeom prst="rect">
            <a:avLst/>
          </a:prstGeom>
        </p:spPr>
      </p:pic>
      <p:sp>
        <p:nvSpPr>
          <p:cNvPr id="33" name="object 23">
            <a:extLst>
              <a:ext uri="{FF2B5EF4-FFF2-40B4-BE49-F238E27FC236}">
                <a16:creationId xmlns:a16="http://schemas.microsoft.com/office/drawing/2014/main" id="{42367AE4-2180-556F-70EC-DE6AB7156A1F}"/>
              </a:ext>
            </a:extLst>
          </p:cNvPr>
          <p:cNvSpPr/>
          <p:nvPr/>
        </p:nvSpPr>
        <p:spPr>
          <a:xfrm>
            <a:off x="6362700" y="1082318"/>
            <a:ext cx="1196569" cy="2862699"/>
          </a:xfrm>
          <a:custGeom>
            <a:avLst/>
            <a:gdLst/>
            <a:ahLst/>
            <a:cxnLst/>
            <a:rect l="l" t="t" r="r" b="b"/>
            <a:pathLst>
              <a:path w="1003300" h="2626360">
                <a:moveTo>
                  <a:pt x="1003302" y="0"/>
                </a:moveTo>
                <a:lnTo>
                  <a:pt x="947794" y="16192"/>
                </a:lnTo>
                <a:lnTo>
                  <a:pt x="904722" y="30691"/>
                </a:lnTo>
                <a:lnTo>
                  <a:pt x="862307" y="46574"/>
                </a:lnTo>
                <a:lnTo>
                  <a:pt x="820575" y="63816"/>
                </a:lnTo>
                <a:lnTo>
                  <a:pt x="779553" y="82388"/>
                </a:lnTo>
                <a:lnTo>
                  <a:pt x="739269" y="102264"/>
                </a:lnTo>
                <a:lnTo>
                  <a:pt x="699748" y="123417"/>
                </a:lnTo>
                <a:lnTo>
                  <a:pt x="661019" y="145819"/>
                </a:lnTo>
                <a:lnTo>
                  <a:pt x="623107" y="169444"/>
                </a:lnTo>
                <a:lnTo>
                  <a:pt x="586041" y="194265"/>
                </a:lnTo>
                <a:lnTo>
                  <a:pt x="549847" y="220255"/>
                </a:lnTo>
                <a:lnTo>
                  <a:pt x="514551" y="247387"/>
                </a:lnTo>
                <a:lnTo>
                  <a:pt x="480182" y="275634"/>
                </a:lnTo>
                <a:lnTo>
                  <a:pt x="446766" y="304968"/>
                </a:lnTo>
                <a:lnTo>
                  <a:pt x="414330" y="335364"/>
                </a:lnTo>
                <a:lnTo>
                  <a:pt x="382900" y="366793"/>
                </a:lnTo>
                <a:lnTo>
                  <a:pt x="352505" y="399229"/>
                </a:lnTo>
                <a:lnTo>
                  <a:pt x="323170" y="432646"/>
                </a:lnTo>
                <a:lnTo>
                  <a:pt x="294924" y="467015"/>
                </a:lnTo>
                <a:lnTo>
                  <a:pt x="267792" y="502310"/>
                </a:lnTo>
                <a:lnTo>
                  <a:pt x="241802" y="538504"/>
                </a:lnTo>
                <a:lnTo>
                  <a:pt x="216981" y="575571"/>
                </a:lnTo>
                <a:lnTo>
                  <a:pt x="193356" y="613482"/>
                </a:lnTo>
                <a:lnTo>
                  <a:pt x="170953" y="652211"/>
                </a:lnTo>
                <a:lnTo>
                  <a:pt x="149801" y="691732"/>
                </a:lnTo>
                <a:lnTo>
                  <a:pt x="129925" y="732017"/>
                </a:lnTo>
                <a:lnTo>
                  <a:pt x="111353" y="773039"/>
                </a:lnTo>
                <a:lnTo>
                  <a:pt x="94111" y="814770"/>
                </a:lnTo>
                <a:lnTo>
                  <a:pt x="78227" y="857186"/>
                </a:lnTo>
                <a:lnTo>
                  <a:pt x="63728" y="900257"/>
                </a:lnTo>
                <a:lnTo>
                  <a:pt x="50641" y="943957"/>
                </a:lnTo>
                <a:lnTo>
                  <a:pt x="38992" y="988260"/>
                </a:lnTo>
                <a:lnTo>
                  <a:pt x="28809" y="1033138"/>
                </a:lnTo>
                <a:lnTo>
                  <a:pt x="20119" y="1078565"/>
                </a:lnTo>
                <a:lnTo>
                  <a:pt x="12948" y="1124512"/>
                </a:lnTo>
                <a:lnTo>
                  <a:pt x="7323" y="1170954"/>
                </a:lnTo>
                <a:lnTo>
                  <a:pt x="3273" y="1217863"/>
                </a:lnTo>
                <a:lnTo>
                  <a:pt x="822" y="1265213"/>
                </a:lnTo>
                <a:lnTo>
                  <a:pt x="0" y="1312976"/>
                </a:lnTo>
                <a:lnTo>
                  <a:pt x="822" y="1360739"/>
                </a:lnTo>
                <a:lnTo>
                  <a:pt x="3273" y="1408090"/>
                </a:lnTo>
                <a:lnTo>
                  <a:pt x="7323" y="1455000"/>
                </a:lnTo>
                <a:lnTo>
                  <a:pt x="12948" y="1501442"/>
                </a:lnTo>
                <a:lnTo>
                  <a:pt x="20119" y="1547390"/>
                </a:lnTo>
                <a:lnTo>
                  <a:pt x="28809" y="1592817"/>
                </a:lnTo>
                <a:lnTo>
                  <a:pt x="38992" y="1637695"/>
                </a:lnTo>
                <a:lnTo>
                  <a:pt x="50641" y="1681998"/>
                </a:lnTo>
                <a:lnTo>
                  <a:pt x="63728" y="1725699"/>
                </a:lnTo>
                <a:lnTo>
                  <a:pt x="78227" y="1768771"/>
                </a:lnTo>
                <a:lnTo>
                  <a:pt x="94111" y="1811186"/>
                </a:lnTo>
                <a:lnTo>
                  <a:pt x="111353" y="1852918"/>
                </a:lnTo>
                <a:lnTo>
                  <a:pt x="129925" y="1893940"/>
                </a:lnTo>
                <a:lnTo>
                  <a:pt x="149801" y="1934225"/>
                </a:lnTo>
                <a:lnTo>
                  <a:pt x="170953" y="1973746"/>
                </a:lnTo>
                <a:lnTo>
                  <a:pt x="193356" y="2012475"/>
                </a:lnTo>
                <a:lnTo>
                  <a:pt x="216981" y="2050386"/>
                </a:lnTo>
                <a:lnTo>
                  <a:pt x="241802" y="2087453"/>
                </a:lnTo>
                <a:lnTo>
                  <a:pt x="267792" y="2123647"/>
                </a:lnTo>
                <a:lnTo>
                  <a:pt x="294924" y="2158942"/>
                </a:lnTo>
                <a:lnTo>
                  <a:pt x="323170" y="2193311"/>
                </a:lnTo>
                <a:lnTo>
                  <a:pt x="352505" y="2226727"/>
                </a:lnTo>
                <a:lnTo>
                  <a:pt x="382900" y="2259163"/>
                </a:lnTo>
                <a:lnTo>
                  <a:pt x="414330" y="2290593"/>
                </a:lnTo>
                <a:lnTo>
                  <a:pt x="446766" y="2320988"/>
                </a:lnTo>
                <a:lnTo>
                  <a:pt x="480182" y="2350322"/>
                </a:lnTo>
                <a:lnTo>
                  <a:pt x="514551" y="2378568"/>
                </a:lnTo>
                <a:lnTo>
                  <a:pt x="549847" y="2405700"/>
                </a:lnTo>
                <a:lnTo>
                  <a:pt x="586041" y="2431689"/>
                </a:lnTo>
                <a:lnTo>
                  <a:pt x="623107" y="2456510"/>
                </a:lnTo>
                <a:lnTo>
                  <a:pt x="661019" y="2480135"/>
                </a:lnTo>
                <a:lnTo>
                  <a:pt x="699748" y="2502537"/>
                </a:lnTo>
                <a:lnTo>
                  <a:pt x="739269" y="2523690"/>
                </a:lnTo>
                <a:lnTo>
                  <a:pt x="779553" y="2543565"/>
                </a:lnTo>
                <a:lnTo>
                  <a:pt x="820575" y="2562137"/>
                </a:lnTo>
                <a:lnTo>
                  <a:pt x="862307" y="2579379"/>
                </a:lnTo>
                <a:lnTo>
                  <a:pt x="904722" y="2595262"/>
                </a:lnTo>
                <a:lnTo>
                  <a:pt x="947794" y="2609761"/>
                </a:lnTo>
                <a:lnTo>
                  <a:pt x="991494" y="2622848"/>
                </a:lnTo>
                <a:lnTo>
                  <a:pt x="1003302" y="2625953"/>
                </a:lnTo>
                <a:lnTo>
                  <a:pt x="1003302" y="0"/>
                </a:lnTo>
                <a:close/>
              </a:path>
            </a:pathLst>
          </a:custGeom>
          <a:solidFill>
            <a:srgbClr val="FFD600"/>
          </a:solidFill>
        </p:spPr>
        <p:txBody>
          <a:bodyPr wrap="square" lIns="0" tIns="0" rIns="0" bIns="0" rtlCol="0"/>
          <a:lstStyle/>
          <a:p>
            <a:endParaRPr/>
          </a:p>
        </p:txBody>
      </p:sp>
      <p:sp>
        <p:nvSpPr>
          <p:cNvPr id="2" name="object 2">
            <a:extLst>
              <a:ext uri="{FF2B5EF4-FFF2-40B4-BE49-F238E27FC236}">
                <a16:creationId xmlns:a16="http://schemas.microsoft.com/office/drawing/2014/main" id="{C4F52A7B-6DC3-6ABF-F463-D92E0F9A999A}"/>
              </a:ext>
            </a:extLst>
          </p:cNvPr>
          <p:cNvSpPr txBox="1">
            <a:spLocks/>
          </p:cNvSpPr>
          <p:nvPr/>
        </p:nvSpPr>
        <p:spPr>
          <a:xfrm>
            <a:off x="1920093" y="2233962"/>
            <a:ext cx="5106102" cy="689932"/>
          </a:xfrm>
          <a:prstGeom prst="rect">
            <a:avLst/>
          </a:prstGeom>
        </p:spPr>
        <p:txBody>
          <a:bodyPr vert="horz" wrap="square" lIns="0" tIns="73660" rIns="0" bIns="0" rtlCol="0" anchor="b">
            <a:sp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marL="12700" marR="1301750" algn="l">
              <a:lnSpc>
                <a:spcPts val="2400"/>
              </a:lnSpc>
              <a:spcBef>
                <a:spcPts val="580"/>
              </a:spcBef>
            </a:pPr>
            <a:r>
              <a:rPr lang="fr-FR" sz="2800" spc="-10" dirty="0">
                <a:solidFill>
                  <a:srgbClr val="5E514D"/>
                </a:solidFill>
                <a:latin typeface="Impact" panose="020B0806030902050204" pitchFamily="34" charset="0"/>
              </a:rPr>
              <a:t>Financer son développement</a:t>
            </a:r>
          </a:p>
        </p:txBody>
      </p:sp>
      <p:sp>
        <p:nvSpPr>
          <p:cNvPr id="16" name="object 11">
            <a:extLst>
              <a:ext uri="{FF2B5EF4-FFF2-40B4-BE49-F238E27FC236}">
                <a16:creationId xmlns:a16="http://schemas.microsoft.com/office/drawing/2014/main" id="{6F19102D-CDF6-DC7A-8A0A-E7CE2B3C7ACC}"/>
              </a:ext>
            </a:extLst>
          </p:cNvPr>
          <p:cNvSpPr txBox="1"/>
          <p:nvPr/>
        </p:nvSpPr>
        <p:spPr>
          <a:xfrm>
            <a:off x="5857250" y="1655838"/>
            <a:ext cx="1581791" cy="1430263"/>
          </a:xfrm>
          <a:prstGeom prst="rect">
            <a:avLst/>
          </a:prstGeom>
        </p:spPr>
        <p:txBody>
          <a:bodyPr vert="horz" wrap="square" lIns="0" tIns="99695" rIns="0" bIns="0" rtlCol="0">
            <a:spAutoFit/>
          </a:bodyPr>
          <a:lstStyle/>
          <a:p>
            <a:pPr marL="12700" algn="r">
              <a:lnSpc>
                <a:spcPct val="90000"/>
              </a:lnSpc>
            </a:pPr>
            <a:r>
              <a:rPr lang="fr-FR" sz="3200" dirty="0">
                <a:solidFill>
                  <a:srgbClr val="5E514D"/>
                </a:solidFill>
                <a:latin typeface="Impact" panose="020B0806030902050204" pitchFamily="34" charset="0"/>
                <a:cs typeface="Arial"/>
              </a:rPr>
              <a:t>21</a:t>
            </a:r>
          </a:p>
          <a:p>
            <a:pPr marL="12700" algn="r">
              <a:lnSpc>
                <a:spcPct val="90000"/>
              </a:lnSpc>
            </a:pPr>
            <a:r>
              <a:rPr lang="fr-FR" sz="3200" dirty="0">
                <a:solidFill>
                  <a:srgbClr val="5E514D"/>
                </a:solidFill>
                <a:latin typeface="Impact" panose="020B0806030902050204" pitchFamily="34" charset="0"/>
                <a:cs typeface="Arial"/>
              </a:rPr>
              <a:t>sept</a:t>
            </a:r>
          </a:p>
          <a:p>
            <a:pPr marL="12700" algn="r">
              <a:lnSpc>
                <a:spcPct val="90000"/>
              </a:lnSpc>
            </a:pPr>
            <a:r>
              <a:rPr lang="fr-FR" sz="3200" dirty="0">
                <a:solidFill>
                  <a:srgbClr val="5E514D"/>
                </a:solidFill>
                <a:latin typeface="Impact" panose="020B0806030902050204" pitchFamily="34" charset="0"/>
                <a:cs typeface="Arial"/>
              </a:rPr>
              <a:t>2023</a:t>
            </a:r>
          </a:p>
        </p:txBody>
      </p:sp>
      <p:sp>
        <p:nvSpPr>
          <p:cNvPr id="5" name="ZoneTexte 4">
            <a:extLst>
              <a:ext uri="{FF2B5EF4-FFF2-40B4-BE49-F238E27FC236}">
                <a16:creationId xmlns:a16="http://schemas.microsoft.com/office/drawing/2014/main" id="{630D59E2-1575-5410-00E4-A02003931288}"/>
              </a:ext>
            </a:extLst>
          </p:cNvPr>
          <p:cNvSpPr txBox="1"/>
          <p:nvPr/>
        </p:nvSpPr>
        <p:spPr>
          <a:xfrm>
            <a:off x="141328" y="2627343"/>
            <a:ext cx="1601064" cy="480131"/>
          </a:xfrm>
          <a:prstGeom prst="rect">
            <a:avLst/>
          </a:prstGeom>
          <a:noFill/>
        </p:spPr>
        <p:txBody>
          <a:bodyPr wrap="square" rtlCol="0">
            <a:spAutoFit/>
          </a:bodyPr>
          <a:lstStyle/>
          <a:p>
            <a:pPr marL="12700">
              <a:lnSpc>
                <a:spcPct val="90000"/>
              </a:lnSpc>
            </a:pPr>
            <a:r>
              <a:rPr lang="fr-FR" sz="2800" dirty="0">
                <a:solidFill>
                  <a:srgbClr val="5E514D"/>
                </a:solidFill>
                <a:latin typeface="Impact" panose="020B0806030902050204" pitchFamily="34" charset="0"/>
                <a:cs typeface="Arial"/>
              </a:rPr>
              <a:t>Paris</a:t>
            </a:r>
          </a:p>
        </p:txBody>
      </p:sp>
      <p:sp>
        <p:nvSpPr>
          <p:cNvPr id="25" name="object 7">
            <a:extLst>
              <a:ext uri="{FF2B5EF4-FFF2-40B4-BE49-F238E27FC236}">
                <a16:creationId xmlns:a16="http://schemas.microsoft.com/office/drawing/2014/main" id="{E6484802-19BF-438B-B642-0AAB51CCAC2D}"/>
              </a:ext>
            </a:extLst>
          </p:cNvPr>
          <p:cNvSpPr txBox="1"/>
          <p:nvPr/>
        </p:nvSpPr>
        <p:spPr>
          <a:xfrm>
            <a:off x="1949117" y="3331111"/>
            <a:ext cx="5193631" cy="1066959"/>
          </a:xfrm>
          <a:prstGeom prst="rect">
            <a:avLst/>
          </a:prstGeom>
        </p:spPr>
        <p:txBody>
          <a:bodyPr vert="horz" wrap="square" lIns="0" tIns="12700" rIns="0" bIns="0" rtlCol="0">
            <a:spAutoFit/>
          </a:bodyPr>
          <a:lstStyle/>
          <a:p>
            <a:pPr marL="298450" marR="760095" indent="-285750">
              <a:lnSpc>
                <a:spcPct val="100000"/>
              </a:lnSpc>
              <a:spcBef>
                <a:spcPts val="10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Comprendre les grands indicateurs : CAF, trésorerie, investissements</a:t>
            </a:r>
          </a:p>
          <a:p>
            <a:pPr marL="298450" marR="760095" indent="-285750">
              <a:lnSpc>
                <a:spcPct val="100000"/>
              </a:lnSpc>
              <a:spcBef>
                <a:spcPts val="10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Piloter une performance financière durable</a:t>
            </a:r>
          </a:p>
          <a:p>
            <a:pPr marL="298450" marR="760095" indent="-285750">
              <a:lnSpc>
                <a:spcPct val="100000"/>
              </a:lnSpc>
              <a:spcBef>
                <a:spcPts val="10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Définir les besoins de financement de son entreprise (haut et bas de bilan)</a:t>
            </a:r>
          </a:p>
          <a:p>
            <a:pPr marL="298450" marR="760095" indent="-285750">
              <a:lnSpc>
                <a:spcPct val="100000"/>
              </a:lnSpc>
              <a:spcBef>
                <a:spcPts val="10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Appréhender la gestion du risque et des contreparties</a:t>
            </a:r>
          </a:p>
        </p:txBody>
      </p:sp>
      <p:sp>
        <p:nvSpPr>
          <p:cNvPr id="30" name="object 19">
            <a:extLst>
              <a:ext uri="{FF2B5EF4-FFF2-40B4-BE49-F238E27FC236}">
                <a16:creationId xmlns:a16="http://schemas.microsoft.com/office/drawing/2014/main" id="{A5427879-67B6-41F9-AD50-6C4AA8D54A8A}"/>
              </a:ext>
            </a:extLst>
          </p:cNvPr>
          <p:cNvSpPr txBox="1">
            <a:spLocks/>
          </p:cNvSpPr>
          <p:nvPr/>
        </p:nvSpPr>
        <p:spPr>
          <a:xfrm>
            <a:off x="1955630" y="4872827"/>
            <a:ext cx="5019766" cy="4106252"/>
          </a:xfrm>
          <a:prstGeom prst="rect">
            <a:avLst/>
          </a:prstGeom>
        </p:spPr>
        <p:txBody>
          <a:bodyPr vert="horz" wrap="square" lIns="0" tIns="12700" rIns="0" bIns="0" rtlCol="0">
            <a:spAutoFit/>
          </a:bodyPr>
          <a:lstStyle>
            <a:lvl1pPr marL="0" indent="0" algn="ctr" defTabSz="755934" rtl="0" eaLnBrk="1" latinLnBrk="0" hangingPunct="1">
              <a:lnSpc>
                <a:spcPct val="90000"/>
              </a:lnSpc>
              <a:spcBef>
                <a:spcPts val="827"/>
              </a:spcBef>
              <a:buFont typeface="Arial" panose="020B0604020202020204" pitchFamily="34" charset="0"/>
              <a:buNone/>
              <a:defRPr sz="1984" kern="1200">
                <a:solidFill>
                  <a:schemeClr val="tx1"/>
                </a:solidFill>
                <a:latin typeface="+mn-lt"/>
                <a:ea typeface="+mn-ea"/>
                <a:cs typeface="+mn-cs"/>
              </a:defRPr>
            </a:lvl1pPr>
            <a:lvl2pPr marL="377967" indent="0" algn="ctr" defTabSz="755934" rtl="0" eaLnBrk="1" latinLnBrk="0" hangingPunct="1">
              <a:lnSpc>
                <a:spcPct val="90000"/>
              </a:lnSpc>
              <a:spcBef>
                <a:spcPts val="413"/>
              </a:spcBef>
              <a:buFont typeface="Arial" panose="020B0604020202020204" pitchFamily="34" charset="0"/>
              <a:buNone/>
              <a:defRPr sz="1653" kern="1200">
                <a:solidFill>
                  <a:schemeClr val="tx1"/>
                </a:solidFill>
                <a:latin typeface="+mn-lt"/>
                <a:ea typeface="+mn-ea"/>
                <a:cs typeface="+mn-cs"/>
              </a:defRPr>
            </a:lvl2pPr>
            <a:lvl3pPr marL="755934" indent="0" algn="ctr"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3pPr>
            <a:lvl4pPr marL="1133902"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4pPr>
            <a:lvl5pPr marL="1511869"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5pPr>
            <a:lvl6pPr marL="1889836"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6pPr>
            <a:lvl7pPr marL="2267803"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7pPr>
            <a:lvl8pPr marL="2645771"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8pPr>
            <a:lvl9pPr marL="3023738" indent="0" algn="ctr" defTabSz="755934"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9pPr>
          </a:lstStyle>
          <a:p>
            <a:pPr marL="12700" algn="l">
              <a:lnSpc>
                <a:spcPct val="100000"/>
              </a:lnSpc>
              <a:spcBef>
                <a:spcPts val="100"/>
              </a:spcBef>
            </a:pPr>
            <a:r>
              <a:rPr lang="fr-FR" sz="1100" b="1" dirty="0">
                <a:solidFill>
                  <a:srgbClr val="FFD500"/>
                </a:solidFill>
                <a:latin typeface="Arial" panose="020B0604020202020204" pitchFamily="34" charset="0"/>
                <a:cs typeface="Arial" panose="020B0604020202020204" pitchFamily="34" charset="0"/>
              </a:rPr>
              <a:t>8h30┃</a:t>
            </a:r>
            <a:r>
              <a:rPr lang="fr-FR" sz="1100" b="1" dirty="0">
                <a:solidFill>
                  <a:srgbClr val="5E514D"/>
                </a:solidFill>
                <a:latin typeface="Arial" panose="020B0604020202020204" pitchFamily="34" charset="0"/>
                <a:cs typeface="Arial" panose="020B0604020202020204" pitchFamily="34" charset="0"/>
              </a:rPr>
              <a:t>Café d’accueil</a:t>
            </a:r>
          </a:p>
          <a:p>
            <a:pPr marL="12065" marR="770255" algn="l">
              <a:lnSpc>
                <a:spcPct val="100000"/>
              </a:lnSpc>
              <a:spcBef>
                <a:spcPts val="800"/>
              </a:spcBef>
            </a:pPr>
            <a:r>
              <a:rPr lang="fr-FR" sz="1100" b="1" dirty="0">
                <a:solidFill>
                  <a:srgbClr val="FFD500"/>
                </a:solidFill>
                <a:latin typeface="Arial" panose="020B0604020202020204" pitchFamily="34" charset="0"/>
                <a:cs typeface="Arial" panose="020B0604020202020204" pitchFamily="34" charset="0"/>
              </a:rPr>
              <a:t>De 9h à 9h15┃</a:t>
            </a:r>
            <a:r>
              <a:rPr lang="fr-FR" sz="1100" b="1" dirty="0">
                <a:solidFill>
                  <a:srgbClr val="5E514D"/>
                </a:solidFill>
                <a:latin typeface="Arial" panose="020B0604020202020204" pitchFamily="34" charset="0"/>
                <a:cs typeface="Arial" panose="020B0604020202020204" pitchFamily="34" charset="0"/>
              </a:rPr>
              <a:t>Introduction : point d’actualité et financement</a:t>
            </a:r>
          </a:p>
          <a:p>
            <a:pPr marL="12065" marR="770255" algn="l">
              <a:lnSpc>
                <a:spcPct val="100000"/>
              </a:lnSpc>
              <a:spcBef>
                <a:spcPts val="800"/>
              </a:spcBef>
            </a:pPr>
            <a:r>
              <a:rPr lang="fr-FR" sz="1100" b="1" dirty="0">
                <a:solidFill>
                  <a:srgbClr val="FFD500"/>
                </a:solidFill>
                <a:latin typeface="Arial" panose="020B0604020202020204" pitchFamily="34" charset="0"/>
                <a:cs typeface="Arial" panose="020B0604020202020204" pitchFamily="34" charset="0"/>
              </a:rPr>
              <a:t>De 9h15 à 10h45┃</a:t>
            </a:r>
            <a:r>
              <a:rPr lang="fr-FR" sz="1100" b="1" dirty="0">
                <a:solidFill>
                  <a:srgbClr val="5E514D"/>
                </a:solidFill>
                <a:latin typeface="Arial" panose="020B0604020202020204" pitchFamily="34" charset="0"/>
                <a:cs typeface="Arial" panose="020B0604020202020204" pitchFamily="34" charset="0"/>
              </a:rPr>
              <a:t>Mise en place des concepts</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11h à 12h45┃</a:t>
            </a:r>
            <a:r>
              <a:rPr lang="fr-FR" sz="1100" b="1" dirty="0">
                <a:solidFill>
                  <a:srgbClr val="5E514D"/>
                </a:solidFill>
                <a:latin typeface="Arial" panose="020B0604020202020204" pitchFamily="34" charset="0"/>
                <a:cs typeface="Arial" panose="020B0604020202020204" pitchFamily="34" charset="0"/>
              </a:rPr>
              <a:t>Serious </a:t>
            </a:r>
            <a:r>
              <a:rPr lang="fr-FR" sz="1100" b="1" dirty="0" err="1">
                <a:solidFill>
                  <a:srgbClr val="5E514D"/>
                </a:solidFill>
                <a:latin typeface="Arial" panose="020B0604020202020204" pitchFamily="34" charset="0"/>
                <a:cs typeface="Arial" panose="020B0604020202020204" pitchFamily="34" charset="0"/>
              </a:rPr>
              <a:t>game</a:t>
            </a:r>
            <a:r>
              <a:rPr lang="fr-FR" sz="1100" b="1" dirty="0">
                <a:solidFill>
                  <a:srgbClr val="5E514D"/>
                </a:solidFill>
                <a:latin typeface="Arial" panose="020B0604020202020204" pitchFamily="34" charset="0"/>
                <a:cs typeface="Arial" panose="020B0604020202020204" pitchFamily="34" charset="0"/>
              </a:rPr>
              <a:t> et montant de financement</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Compte de résultat et bilan d’un cas simple</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Les deux indicateurs financiers</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14h à 14h20┃</a:t>
            </a:r>
            <a:r>
              <a:rPr lang="fr-FR" sz="1100" b="1" dirty="0">
                <a:solidFill>
                  <a:srgbClr val="5E514D"/>
                </a:solidFill>
                <a:latin typeface="Arial" panose="020B0604020202020204" pitchFamily="34" charset="0"/>
                <a:cs typeface="Arial" panose="020B0604020202020204" pitchFamily="34" charset="0"/>
              </a:rPr>
              <a:t>Serious </a:t>
            </a:r>
            <a:r>
              <a:rPr lang="fr-FR" sz="1100" b="1" dirty="0" err="1">
                <a:solidFill>
                  <a:srgbClr val="5E514D"/>
                </a:solidFill>
                <a:latin typeface="Arial" panose="020B0604020202020204" pitchFamily="34" charset="0"/>
                <a:cs typeface="Arial" panose="020B0604020202020204" pitchFamily="34" charset="0"/>
              </a:rPr>
              <a:t>game</a:t>
            </a:r>
            <a:r>
              <a:rPr lang="fr-FR" sz="1100" b="1" dirty="0">
                <a:solidFill>
                  <a:srgbClr val="5E514D"/>
                </a:solidFill>
                <a:latin typeface="Arial" panose="020B0604020202020204" pitchFamily="34" charset="0"/>
                <a:cs typeface="Arial" panose="020B0604020202020204" pitchFamily="34" charset="0"/>
              </a:rPr>
              <a:t>, partie 2</a:t>
            </a:r>
          </a:p>
          <a:p>
            <a:pPr marL="549417" marR="770255" lvl="1" indent="-171450" algn="l">
              <a:lnSpc>
                <a:spcPct val="100000"/>
              </a:lnSpc>
              <a:spcBef>
                <a:spcPts val="0"/>
              </a:spcBef>
              <a:buFont typeface="Arial" panose="020B0604020202020204" pitchFamily="34" charset="0"/>
              <a:buChar char="•"/>
            </a:pPr>
            <a:r>
              <a:rPr lang="fr-FR" sz="1100" dirty="0">
                <a:solidFill>
                  <a:srgbClr val="5E514D"/>
                </a:solidFill>
                <a:latin typeface="Arial" panose="020B0604020202020204" pitchFamily="34" charset="0"/>
                <a:cs typeface="Arial" panose="020B0604020202020204" pitchFamily="34" charset="0"/>
              </a:rPr>
              <a:t>Seconde année et transposition dans votre entreprise</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14h20 à 15h┃</a:t>
            </a:r>
            <a:r>
              <a:rPr lang="fr-FR" sz="1100" b="1" dirty="0">
                <a:solidFill>
                  <a:srgbClr val="5E514D"/>
                </a:solidFill>
                <a:latin typeface="Arial" panose="020B0604020202020204" pitchFamily="34" charset="0"/>
                <a:cs typeface="Arial" panose="020B0604020202020204" pitchFamily="34" charset="0"/>
              </a:rPr>
              <a:t>Le tableau de flux de trésorerie</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15h à 15h45┃</a:t>
            </a:r>
            <a:r>
              <a:rPr lang="fr-FR" sz="1100" b="1" dirty="0">
                <a:solidFill>
                  <a:srgbClr val="5E514D"/>
                </a:solidFill>
                <a:latin typeface="Arial" panose="020B0604020202020204" pitchFamily="34" charset="0"/>
                <a:cs typeface="Arial" panose="020B0604020202020204" pitchFamily="34" charset="0"/>
              </a:rPr>
              <a:t>La RSE second pilier de la finance durable : une chance à saisir !</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15h45 à 16h45┃</a:t>
            </a:r>
            <a:r>
              <a:rPr lang="fr-FR" sz="1100" b="1" dirty="0">
                <a:solidFill>
                  <a:srgbClr val="5E514D"/>
                </a:solidFill>
                <a:latin typeface="Arial" panose="020B0604020202020204" pitchFamily="34" charset="0"/>
                <a:cs typeface="Arial" panose="020B0604020202020204" pitchFamily="34" charset="0"/>
              </a:rPr>
              <a:t>Le financement d’entreprise : apports complémentaires</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16h45 à 17h15┃</a:t>
            </a:r>
            <a:r>
              <a:rPr lang="fr-FR" sz="1100" b="1" dirty="0">
                <a:solidFill>
                  <a:srgbClr val="5E514D"/>
                </a:solidFill>
                <a:latin typeface="Arial" panose="020B0604020202020204" pitchFamily="34" charset="0"/>
                <a:cs typeface="Arial" panose="020B0604020202020204" pitchFamily="34" charset="0"/>
              </a:rPr>
              <a:t>Les dispositifs de financement Bpifrance par </a:t>
            </a:r>
            <a:r>
              <a:rPr lang="fr-FR" sz="1100" b="1" i="1" dirty="0">
                <a:solidFill>
                  <a:srgbClr val="5E514D"/>
                </a:solidFill>
                <a:latin typeface="Arial" panose="020B0604020202020204" pitchFamily="34" charset="0"/>
                <a:cs typeface="Arial" panose="020B0604020202020204" pitchFamily="34" charset="0"/>
              </a:rPr>
              <a:t>Alicia SOREL</a:t>
            </a:r>
          </a:p>
          <a:p>
            <a:pPr marL="12065" marR="770255" algn="l">
              <a:lnSpc>
                <a:spcPct val="100000"/>
              </a:lnSpc>
              <a:spcBef>
                <a:spcPts val="800"/>
              </a:spcBef>
              <a:spcAft>
                <a:spcPts val="600"/>
              </a:spcAft>
            </a:pPr>
            <a:r>
              <a:rPr lang="fr-FR" sz="1100" b="1" dirty="0">
                <a:solidFill>
                  <a:srgbClr val="FFD500"/>
                </a:solidFill>
                <a:latin typeface="Arial" panose="020B0604020202020204" pitchFamily="34" charset="0"/>
                <a:cs typeface="Arial" panose="020B0604020202020204" pitchFamily="34" charset="0"/>
              </a:rPr>
              <a:t>De 17h15 à 17h30┃</a:t>
            </a:r>
            <a:r>
              <a:rPr lang="fr-FR" sz="1100" b="1" dirty="0">
                <a:solidFill>
                  <a:srgbClr val="5E514D"/>
                </a:solidFill>
                <a:latin typeface="Arial" panose="020B0604020202020204" pitchFamily="34" charset="0"/>
                <a:cs typeface="Arial" panose="020B0604020202020204" pitchFamily="34" charset="0"/>
              </a:rPr>
              <a:t>Pistes d’actions et synthèse de la journée</a:t>
            </a:r>
          </a:p>
        </p:txBody>
      </p:sp>
      <p:sp>
        <p:nvSpPr>
          <p:cNvPr id="31" name="object 20">
            <a:extLst>
              <a:ext uri="{FF2B5EF4-FFF2-40B4-BE49-F238E27FC236}">
                <a16:creationId xmlns:a16="http://schemas.microsoft.com/office/drawing/2014/main" id="{5A1E1064-DD8F-433E-8A0C-ABF8DC18A85D}"/>
              </a:ext>
            </a:extLst>
          </p:cNvPr>
          <p:cNvSpPr txBox="1"/>
          <p:nvPr/>
        </p:nvSpPr>
        <p:spPr>
          <a:xfrm>
            <a:off x="1944060" y="9382542"/>
            <a:ext cx="4701215" cy="982320"/>
          </a:xfrm>
          <a:prstGeom prst="rect">
            <a:avLst/>
          </a:prstGeom>
        </p:spPr>
        <p:txBody>
          <a:bodyPr vert="horz" wrap="square" lIns="0" tIns="12700" rIns="0" bIns="0" rtlCol="0">
            <a:spAutoFit/>
          </a:bodyPr>
          <a:lstStyle/>
          <a:p>
            <a:pPr marL="12700" marR="5080" algn="just">
              <a:lnSpc>
                <a:spcPct val="100000"/>
              </a:lnSpc>
              <a:spcBef>
                <a:spcPts val="100"/>
              </a:spcBef>
            </a:pPr>
            <a:r>
              <a:rPr lang="fr-FR" sz="900" b="1" i="1" spc="-35" dirty="0">
                <a:solidFill>
                  <a:srgbClr val="4A3D3D"/>
                </a:solidFill>
                <a:latin typeface="Arial" panose="020B0604020202020204" pitchFamily="34" charset="0"/>
                <a:cs typeface="Arial" panose="020B0604020202020204" pitchFamily="34" charset="0"/>
              </a:rPr>
              <a:t>Yves PECCAUD </a:t>
            </a:r>
            <a:r>
              <a:rPr lang="fr-FR" sz="900" spc="-35" dirty="0">
                <a:solidFill>
                  <a:srgbClr val="4A3D3D"/>
                </a:solidFill>
                <a:latin typeface="Arial" panose="020B0604020202020204" pitchFamily="34" charset="0"/>
                <a:cs typeface="Arial" panose="020B0604020202020204" pitchFamily="34" charset="0"/>
              </a:rPr>
              <a:t>est fondateur de Culture Cash. Il est diplôme de l’école de management de Normandie et d’HEC Paris. Il s’appuie sur une solide expérience en direction financière dans des secteurs très variés : </a:t>
            </a:r>
            <a:r>
              <a:rPr lang="fr-FR" sz="900" spc="-35" dirty="0" err="1">
                <a:solidFill>
                  <a:srgbClr val="4A3D3D"/>
                </a:solidFill>
                <a:latin typeface="Arial" panose="020B0604020202020204" pitchFamily="34" charset="0"/>
                <a:cs typeface="Arial" panose="020B0604020202020204" pitchFamily="34" charset="0"/>
              </a:rPr>
              <a:t>Carnaud</a:t>
            </a:r>
            <a:r>
              <a:rPr lang="fr-FR" sz="900" spc="-35" dirty="0">
                <a:solidFill>
                  <a:srgbClr val="4A3D3D"/>
                </a:solidFill>
                <a:latin typeface="Arial" panose="020B0604020202020204" pitchFamily="34" charset="0"/>
                <a:cs typeface="Arial" panose="020B0604020202020204" pitchFamily="34" charset="0"/>
              </a:rPr>
              <a:t> </a:t>
            </a:r>
            <a:r>
              <a:rPr lang="fr-FR" sz="900" spc="-35" dirty="0" err="1">
                <a:solidFill>
                  <a:srgbClr val="4A3D3D"/>
                </a:solidFill>
                <a:latin typeface="Arial" panose="020B0604020202020204" pitchFamily="34" charset="0"/>
                <a:cs typeface="Arial" panose="020B0604020202020204" pitchFamily="34" charset="0"/>
              </a:rPr>
              <a:t>Metal</a:t>
            </a:r>
            <a:r>
              <a:rPr lang="fr-FR" sz="900" spc="-35" dirty="0">
                <a:solidFill>
                  <a:srgbClr val="4A3D3D"/>
                </a:solidFill>
                <a:latin typeface="Arial" panose="020B0604020202020204" pitchFamily="34" charset="0"/>
                <a:cs typeface="Arial" panose="020B0604020202020204" pitchFamily="34" charset="0"/>
              </a:rPr>
              <a:t> Box, The Walt Disney </a:t>
            </a:r>
            <a:r>
              <a:rPr lang="fr-FR" sz="900" spc="-35" dirty="0" err="1">
                <a:solidFill>
                  <a:srgbClr val="4A3D3D"/>
                </a:solidFill>
                <a:latin typeface="Arial" panose="020B0604020202020204" pitchFamily="34" charset="0"/>
                <a:cs typeface="Arial" panose="020B0604020202020204" pitchFamily="34" charset="0"/>
              </a:rPr>
              <a:t>Cy</a:t>
            </a:r>
            <a:r>
              <a:rPr lang="fr-FR" sz="900" spc="-35" dirty="0">
                <a:solidFill>
                  <a:srgbClr val="4A3D3D"/>
                </a:solidFill>
                <a:latin typeface="Arial" panose="020B0604020202020204" pitchFamily="34" charset="0"/>
                <a:cs typeface="Arial" panose="020B0604020202020204" pitchFamily="34" charset="0"/>
              </a:rPr>
              <a:t>, </a:t>
            </a:r>
            <a:r>
              <a:rPr lang="fr-FR" sz="900" spc="-35" dirty="0" err="1">
                <a:solidFill>
                  <a:srgbClr val="4A3D3D"/>
                </a:solidFill>
                <a:latin typeface="Arial" panose="020B0604020202020204" pitchFamily="34" charset="0"/>
                <a:cs typeface="Arial" panose="020B0604020202020204" pitchFamily="34" charset="0"/>
              </a:rPr>
              <a:t>Danka</a:t>
            </a:r>
            <a:r>
              <a:rPr lang="fr-FR" sz="900" spc="-35" dirty="0">
                <a:solidFill>
                  <a:srgbClr val="4A3D3D"/>
                </a:solidFill>
                <a:latin typeface="Arial" panose="020B0604020202020204" pitchFamily="34" charset="0"/>
                <a:cs typeface="Arial" panose="020B0604020202020204" pitchFamily="34" charset="0"/>
              </a:rPr>
              <a:t>, Imprimerie Nationale. Directeur général, il a dirigé et retourné plusieurs entreprises en difficulté en procédure redressement judiciaire ou liquidées. Il est le spécialiste de la Culture Cash : Il a créé les jeux et la méthode </a:t>
            </a:r>
            <a:r>
              <a:rPr lang="fr-FR" sz="900" spc="-35" dirty="0" err="1">
                <a:solidFill>
                  <a:srgbClr val="4A3D3D"/>
                </a:solidFill>
                <a:latin typeface="Arial" panose="020B0604020202020204" pitchFamily="34" charset="0"/>
                <a:cs typeface="Arial" panose="020B0604020202020204" pitchFamily="34" charset="0"/>
              </a:rPr>
              <a:t>CultureCash</a:t>
            </a:r>
            <a:r>
              <a:rPr lang="fr-FR" sz="900" spc="-35" dirty="0">
                <a:solidFill>
                  <a:srgbClr val="4A3D3D"/>
                </a:solidFill>
                <a:latin typeface="Arial" panose="020B0604020202020204" pitchFamily="34" charset="0"/>
                <a:cs typeface="Arial" panose="020B0604020202020204" pitchFamily="34" charset="0"/>
              </a:rPr>
              <a:t> ® pour comprendre la finance d’entreprise et retrouver la trésorerie au sein des entreprises. Il conseille des groupes, des « </a:t>
            </a:r>
            <a:r>
              <a:rPr lang="fr-FR" sz="900" spc="-35" dirty="0" err="1">
                <a:solidFill>
                  <a:srgbClr val="4A3D3D"/>
                </a:solidFill>
                <a:latin typeface="Arial" panose="020B0604020202020204" pitchFamily="34" charset="0"/>
                <a:cs typeface="Arial" panose="020B0604020202020204" pitchFamily="34" charset="0"/>
              </a:rPr>
              <a:t>family</a:t>
            </a:r>
            <a:r>
              <a:rPr lang="fr-FR" sz="900" spc="-35" dirty="0">
                <a:solidFill>
                  <a:srgbClr val="4A3D3D"/>
                </a:solidFill>
                <a:latin typeface="Arial" panose="020B0604020202020204" pitchFamily="34" charset="0"/>
                <a:cs typeface="Arial" panose="020B0604020202020204" pitchFamily="34" charset="0"/>
              </a:rPr>
              <a:t> office » et incube des start-up.</a:t>
            </a:r>
          </a:p>
        </p:txBody>
      </p:sp>
      <p:pic>
        <p:nvPicPr>
          <p:cNvPr id="1026" name="Picture 2">
            <a:extLst>
              <a:ext uri="{FF2B5EF4-FFF2-40B4-BE49-F238E27FC236}">
                <a16:creationId xmlns:a16="http://schemas.microsoft.com/office/drawing/2014/main" id="{A287D836-E3F5-C755-F1FB-9616335A45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7631" y="130644"/>
            <a:ext cx="2726366" cy="146681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SCP Business School - Conférence des grandes écoles">
            <a:extLst>
              <a:ext uri="{FF2B5EF4-FFF2-40B4-BE49-F238E27FC236}">
                <a16:creationId xmlns:a16="http://schemas.microsoft.com/office/drawing/2014/main" id="{9C7BE456-C855-7684-B7CD-125E22BA71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7181" y="1685094"/>
            <a:ext cx="920899" cy="425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7893803"/>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1494</TotalTime>
  <Words>750</Words>
  <Application>Microsoft Office PowerPoint</Application>
  <PresentationFormat>Personnalisé</PresentationFormat>
  <Paragraphs>68</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Impact</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Chloé Barria</dc:creator>
  <cp:lastModifiedBy>Estelle NGUYEN</cp:lastModifiedBy>
  <cp:revision>21</cp:revision>
  <dcterms:created xsi:type="dcterms:W3CDTF">2023-02-01T15:34:35Z</dcterms:created>
  <dcterms:modified xsi:type="dcterms:W3CDTF">2023-07-11T14:04:18Z</dcterms:modified>
</cp:coreProperties>
</file>