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Lst>
  <p:sldSz cx="7556500" cy="10693400"/>
  <p:notesSz cx="6858000" cy="9144000"/>
  <p:embeddedFontLst>
    <p:embeddedFont>
      <p:font typeface="Helvetica Neue Bold Condensed"/>
      <p:regular r:id="rId5"/>
    </p:embeddedFont>
    <p:embeddedFont>
      <p:font typeface="Helvetica Neue LT Pro" panose="020B0604020202020204" charset="0"/>
      <p:regular r:id="rId6"/>
    </p:embeddedFont>
    <p:embeddedFont>
      <p:font typeface="Helvetica Neue LT Pro Bold" panose="020B0604020202020204" charset="0"/>
      <p:regular r:id="rId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3186"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tableStyles" Target="tableStyles.xml"/><Relationship Id="rId5" Type="http://schemas.openxmlformats.org/officeDocument/2006/relationships/font" Target="fonts/font1.fntdata"/><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3.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8.svg"/><Relationship Id="rId4" Type="http://schemas.openxmlformats.org/officeDocument/2006/relationships/image" Target="../media/image12.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96BAE6">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213913" y="-2226488"/>
            <a:ext cx="7514930" cy="5964975"/>
          </a:xfrm>
          <a:custGeom>
            <a:avLst/>
            <a:gdLst/>
            <a:ahLst/>
            <a:cxnLst/>
            <a:rect l="l" t="t" r="r" b="b"/>
            <a:pathLst>
              <a:path w="7514930" h="5964975">
                <a:moveTo>
                  <a:pt x="0" y="0"/>
                </a:moveTo>
                <a:lnTo>
                  <a:pt x="7514929" y="0"/>
                </a:lnTo>
                <a:lnTo>
                  <a:pt x="7514929" y="5964976"/>
                </a:lnTo>
                <a:lnTo>
                  <a:pt x="0" y="5964976"/>
                </a:lnTo>
                <a:lnTo>
                  <a:pt x="0" y="0"/>
                </a:lnTo>
                <a:close/>
              </a:path>
            </a:pathLst>
          </a:custGeom>
          <a:blipFill>
            <a:blip r:embed="rId2"/>
            <a:stretch>
              <a:fillRect/>
            </a:stretch>
          </a:blipFill>
        </p:spPr>
        <p:txBody>
          <a:bodyPr/>
          <a:lstStyle/>
          <a:p>
            <a:endParaRPr lang="fr-FR"/>
          </a:p>
        </p:txBody>
      </p:sp>
      <p:sp>
        <p:nvSpPr>
          <p:cNvPr id="3" name="Freeform 3"/>
          <p:cNvSpPr/>
          <p:nvPr/>
        </p:nvSpPr>
        <p:spPr>
          <a:xfrm>
            <a:off x="2650757" y="902707"/>
            <a:ext cx="2258485" cy="1642107"/>
          </a:xfrm>
          <a:custGeom>
            <a:avLst/>
            <a:gdLst/>
            <a:ahLst/>
            <a:cxnLst/>
            <a:rect l="l" t="t" r="r" b="b"/>
            <a:pathLst>
              <a:path w="2258485" h="1642107">
                <a:moveTo>
                  <a:pt x="0" y="0"/>
                </a:moveTo>
                <a:lnTo>
                  <a:pt x="2258486" y="0"/>
                </a:lnTo>
                <a:lnTo>
                  <a:pt x="2258486" y="1642107"/>
                </a:lnTo>
                <a:lnTo>
                  <a:pt x="0" y="1642107"/>
                </a:lnTo>
                <a:lnTo>
                  <a:pt x="0" y="0"/>
                </a:lnTo>
                <a:close/>
              </a:path>
            </a:pathLst>
          </a:custGeom>
          <a:blipFill>
            <a:blip r:embed="rId3"/>
            <a:stretch>
              <a:fillRect/>
            </a:stretch>
          </a:blipFill>
        </p:spPr>
        <p:txBody>
          <a:bodyPr/>
          <a:lstStyle/>
          <a:p>
            <a:endParaRPr lang="fr-FR"/>
          </a:p>
        </p:txBody>
      </p:sp>
      <p:sp>
        <p:nvSpPr>
          <p:cNvPr id="4" name="Freeform 4"/>
          <p:cNvSpPr/>
          <p:nvPr/>
        </p:nvSpPr>
        <p:spPr>
          <a:xfrm>
            <a:off x="-2241792" y="6932145"/>
            <a:ext cx="7514930" cy="5964975"/>
          </a:xfrm>
          <a:custGeom>
            <a:avLst/>
            <a:gdLst/>
            <a:ahLst/>
            <a:cxnLst/>
            <a:rect l="l" t="t" r="r" b="b"/>
            <a:pathLst>
              <a:path w="7514930" h="5964975">
                <a:moveTo>
                  <a:pt x="0" y="0"/>
                </a:moveTo>
                <a:lnTo>
                  <a:pt x="7514929" y="0"/>
                </a:lnTo>
                <a:lnTo>
                  <a:pt x="7514929" y="5964975"/>
                </a:lnTo>
                <a:lnTo>
                  <a:pt x="0" y="5964975"/>
                </a:lnTo>
                <a:lnTo>
                  <a:pt x="0" y="0"/>
                </a:lnTo>
                <a:close/>
              </a:path>
            </a:pathLst>
          </a:custGeom>
          <a:blipFill>
            <a:blip r:embed="rId2"/>
            <a:stretch>
              <a:fillRect/>
            </a:stretch>
          </a:blipFill>
        </p:spPr>
        <p:txBody>
          <a:bodyPr/>
          <a:lstStyle/>
          <a:p>
            <a:endParaRPr lang="fr-FR"/>
          </a:p>
        </p:txBody>
      </p:sp>
      <p:sp>
        <p:nvSpPr>
          <p:cNvPr id="5" name="Freeform 5"/>
          <p:cNvSpPr/>
          <p:nvPr/>
        </p:nvSpPr>
        <p:spPr>
          <a:xfrm>
            <a:off x="256835" y="3546523"/>
            <a:ext cx="294448" cy="403354"/>
          </a:xfrm>
          <a:custGeom>
            <a:avLst/>
            <a:gdLst/>
            <a:ahLst/>
            <a:cxnLst/>
            <a:rect l="l" t="t" r="r" b="b"/>
            <a:pathLst>
              <a:path w="294448" h="403354">
                <a:moveTo>
                  <a:pt x="0" y="0"/>
                </a:moveTo>
                <a:lnTo>
                  <a:pt x="294448" y="0"/>
                </a:lnTo>
                <a:lnTo>
                  <a:pt x="294448" y="403354"/>
                </a:lnTo>
                <a:lnTo>
                  <a:pt x="0" y="403354"/>
                </a:lnTo>
                <a:lnTo>
                  <a:pt x="0" y="0"/>
                </a:lnTo>
                <a:close/>
              </a:path>
            </a:pathLst>
          </a:custGeom>
          <a:blipFill>
            <a:blip r:embed="rId4">
              <a:extLst>
                <a:ext uri="{96DAC541-7B7A-43D3-8B79-37D633B846F1}">
                  <asvg:svgBlip xmlns:asvg="http://schemas.microsoft.com/office/drawing/2016/SVG/main" r:embed="rId5"/>
                </a:ext>
              </a:extLst>
            </a:blip>
            <a:stretch>
              <a:fillRect/>
            </a:stretch>
          </a:blipFill>
          <a:ln cap="sq">
            <a:noFill/>
            <a:prstDash val="solid"/>
            <a:miter/>
          </a:ln>
        </p:spPr>
        <p:txBody>
          <a:bodyPr/>
          <a:lstStyle/>
          <a:p>
            <a:endParaRPr lang="fr-FR"/>
          </a:p>
        </p:txBody>
      </p:sp>
      <p:sp>
        <p:nvSpPr>
          <p:cNvPr id="6" name="Freeform 6"/>
          <p:cNvSpPr/>
          <p:nvPr/>
        </p:nvSpPr>
        <p:spPr>
          <a:xfrm>
            <a:off x="298041" y="2650662"/>
            <a:ext cx="212037" cy="381190"/>
          </a:xfrm>
          <a:custGeom>
            <a:avLst/>
            <a:gdLst/>
            <a:ahLst/>
            <a:cxnLst/>
            <a:rect l="l" t="t" r="r" b="b"/>
            <a:pathLst>
              <a:path w="212037" h="381190">
                <a:moveTo>
                  <a:pt x="0" y="0"/>
                </a:moveTo>
                <a:lnTo>
                  <a:pt x="212037" y="0"/>
                </a:lnTo>
                <a:lnTo>
                  <a:pt x="212037" y="381190"/>
                </a:lnTo>
                <a:lnTo>
                  <a:pt x="0" y="38119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fr-FR"/>
          </a:p>
        </p:txBody>
      </p:sp>
      <p:sp>
        <p:nvSpPr>
          <p:cNvPr id="7" name="Freeform 7"/>
          <p:cNvSpPr/>
          <p:nvPr/>
        </p:nvSpPr>
        <p:spPr>
          <a:xfrm>
            <a:off x="286463" y="5553070"/>
            <a:ext cx="235193" cy="360449"/>
          </a:xfrm>
          <a:custGeom>
            <a:avLst/>
            <a:gdLst/>
            <a:ahLst/>
            <a:cxnLst/>
            <a:rect l="l" t="t" r="r" b="b"/>
            <a:pathLst>
              <a:path w="235193" h="360449">
                <a:moveTo>
                  <a:pt x="0" y="0"/>
                </a:moveTo>
                <a:lnTo>
                  <a:pt x="235192" y="0"/>
                </a:lnTo>
                <a:lnTo>
                  <a:pt x="235192" y="360448"/>
                </a:lnTo>
                <a:lnTo>
                  <a:pt x="0" y="3604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fr-FR"/>
          </a:p>
        </p:txBody>
      </p:sp>
      <p:grpSp>
        <p:nvGrpSpPr>
          <p:cNvPr id="8" name="Group 8"/>
          <p:cNvGrpSpPr/>
          <p:nvPr/>
        </p:nvGrpSpPr>
        <p:grpSpPr>
          <a:xfrm>
            <a:off x="258984" y="7497526"/>
            <a:ext cx="7086747" cy="848538"/>
            <a:chOff x="0" y="0"/>
            <a:chExt cx="2539730" cy="304097"/>
          </a:xfrm>
        </p:grpSpPr>
        <p:sp>
          <p:nvSpPr>
            <p:cNvPr id="9" name="Freeform 9"/>
            <p:cNvSpPr/>
            <p:nvPr/>
          </p:nvSpPr>
          <p:spPr>
            <a:xfrm>
              <a:off x="0" y="0"/>
              <a:ext cx="2539730" cy="304097"/>
            </a:xfrm>
            <a:custGeom>
              <a:avLst/>
              <a:gdLst/>
              <a:ahLst/>
              <a:cxnLst/>
              <a:rect l="l" t="t" r="r" b="b"/>
              <a:pathLst>
                <a:path w="2539730" h="304097">
                  <a:moveTo>
                    <a:pt x="40421" y="0"/>
                  </a:moveTo>
                  <a:lnTo>
                    <a:pt x="2499310" y="0"/>
                  </a:lnTo>
                  <a:cubicBezTo>
                    <a:pt x="2510030" y="0"/>
                    <a:pt x="2520311" y="4259"/>
                    <a:pt x="2527891" y="11839"/>
                  </a:cubicBezTo>
                  <a:cubicBezTo>
                    <a:pt x="2535472" y="19419"/>
                    <a:pt x="2539730" y="29700"/>
                    <a:pt x="2539730" y="40421"/>
                  </a:cubicBezTo>
                  <a:lnTo>
                    <a:pt x="2539730" y="263676"/>
                  </a:lnTo>
                  <a:cubicBezTo>
                    <a:pt x="2539730" y="286000"/>
                    <a:pt x="2521633" y="304097"/>
                    <a:pt x="2499310" y="304097"/>
                  </a:cubicBezTo>
                  <a:lnTo>
                    <a:pt x="40421" y="304097"/>
                  </a:lnTo>
                  <a:cubicBezTo>
                    <a:pt x="18097" y="304097"/>
                    <a:pt x="0" y="286000"/>
                    <a:pt x="0" y="263676"/>
                  </a:cubicBezTo>
                  <a:lnTo>
                    <a:pt x="0" y="40421"/>
                  </a:lnTo>
                  <a:cubicBezTo>
                    <a:pt x="0" y="18097"/>
                    <a:pt x="18097" y="0"/>
                    <a:pt x="40421" y="0"/>
                  </a:cubicBezTo>
                  <a:close/>
                </a:path>
              </a:pathLst>
            </a:custGeom>
            <a:solidFill>
              <a:srgbClr val="000000">
                <a:alpha val="0"/>
              </a:srgbClr>
            </a:solidFill>
            <a:ln cap="rnd">
              <a:noFill/>
              <a:prstDash val="solid"/>
              <a:round/>
            </a:ln>
          </p:spPr>
          <p:txBody>
            <a:bodyPr/>
            <a:lstStyle/>
            <a:p>
              <a:endParaRPr lang="fr-FR"/>
            </a:p>
          </p:txBody>
        </p:sp>
        <p:sp>
          <p:nvSpPr>
            <p:cNvPr id="10" name="TextBox 10"/>
            <p:cNvSpPr txBox="1"/>
            <p:nvPr/>
          </p:nvSpPr>
          <p:spPr>
            <a:xfrm>
              <a:off x="0" y="-47625"/>
              <a:ext cx="2539730" cy="351722"/>
            </a:xfrm>
            <a:prstGeom prst="rect">
              <a:avLst/>
            </a:prstGeom>
          </p:spPr>
          <p:txBody>
            <a:bodyPr lIns="50800" tIns="50800" rIns="50800" bIns="50800" rtlCol="0" anchor="ctr"/>
            <a:lstStyle/>
            <a:p>
              <a:pPr algn="just">
                <a:lnSpc>
                  <a:spcPts val="1540"/>
                </a:lnSpc>
              </a:pPr>
              <a:r>
                <a:rPr lang="en-US" sz="1100" u="sng">
                  <a:solidFill>
                    <a:srgbClr val="000000"/>
                  </a:solidFill>
                  <a:latin typeface="Helvetica Neue LT Pro Bold"/>
                </a:rPr>
                <a:t>Exemple 1 : </a:t>
              </a:r>
            </a:p>
            <a:p>
              <a:pPr algn="just">
                <a:lnSpc>
                  <a:spcPts val="1540"/>
                </a:lnSpc>
              </a:pPr>
              <a:r>
                <a:rPr lang="en-US" sz="1100">
                  <a:solidFill>
                    <a:srgbClr val="000000"/>
                  </a:solidFill>
                  <a:latin typeface="Helvetica Neue LT Pro"/>
                </a:rPr>
                <a:t>Je me suis inscrit le 15 novembre 2023 en tant qu’Animateur Adjoint, j’ai validé ma qualification Animateur en réalisant 25 CCG sur 1 ou 2 mois consécutifs le 1er février 2024, soit </a:t>
              </a:r>
              <a:r>
                <a:rPr lang="en-US" sz="1100">
                  <a:solidFill>
                    <a:srgbClr val="000000"/>
                  </a:solidFill>
                  <a:latin typeface="Helvetica Neue LT Pro Bold"/>
                </a:rPr>
                <a:t>78 jours</a:t>
              </a:r>
              <a:r>
                <a:rPr lang="en-US" sz="1100">
                  <a:solidFill>
                    <a:srgbClr val="000000"/>
                  </a:solidFill>
                  <a:latin typeface="Helvetica Neue LT Pro"/>
                </a:rPr>
                <a:t> après ma qualification Animateur adjoint, j’ai validé ma qualification Animateur et </a:t>
              </a:r>
              <a:r>
                <a:rPr lang="en-US" sz="1100" u="sng">
                  <a:solidFill>
                    <a:srgbClr val="000000"/>
                  </a:solidFill>
                  <a:latin typeface="Helvetica Neue LT Pro Bold"/>
                </a:rPr>
                <a:t>je me suis qualifié au challenge</a:t>
              </a:r>
              <a:r>
                <a:rPr lang="en-US" sz="1100" u="sng">
                  <a:solidFill>
                    <a:srgbClr val="000000"/>
                  </a:solidFill>
                  <a:latin typeface="Helvetica Neue LT Pro"/>
                </a:rPr>
                <a:t>.</a:t>
              </a:r>
            </a:p>
          </p:txBody>
        </p:sp>
      </p:grpSp>
      <p:grpSp>
        <p:nvGrpSpPr>
          <p:cNvPr id="11" name="Group 11"/>
          <p:cNvGrpSpPr/>
          <p:nvPr/>
        </p:nvGrpSpPr>
        <p:grpSpPr>
          <a:xfrm>
            <a:off x="262492" y="8536564"/>
            <a:ext cx="7083239" cy="1039038"/>
            <a:chOff x="0" y="0"/>
            <a:chExt cx="2538473" cy="372368"/>
          </a:xfrm>
        </p:grpSpPr>
        <p:sp>
          <p:nvSpPr>
            <p:cNvPr id="12" name="Freeform 12"/>
            <p:cNvSpPr/>
            <p:nvPr/>
          </p:nvSpPr>
          <p:spPr>
            <a:xfrm>
              <a:off x="0" y="0"/>
              <a:ext cx="2538473" cy="372368"/>
            </a:xfrm>
            <a:custGeom>
              <a:avLst/>
              <a:gdLst/>
              <a:ahLst/>
              <a:cxnLst/>
              <a:rect l="l" t="t" r="r" b="b"/>
              <a:pathLst>
                <a:path w="2538473" h="372368">
                  <a:moveTo>
                    <a:pt x="40441" y="0"/>
                  </a:moveTo>
                  <a:lnTo>
                    <a:pt x="2498032" y="0"/>
                  </a:lnTo>
                  <a:cubicBezTo>
                    <a:pt x="2520367" y="0"/>
                    <a:pt x="2538473" y="18106"/>
                    <a:pt x="2538473" y="40441"/>
                  </a:cubicBezTo>
                  <a:lnTo>
                    <a:pt x="2538473" y="331927"/>
                  </a:lnTo>
                  <a:cubicBezTo>
                    <a:pt x="2538473" y="342653"/>
                    <a:pt x="2534212" y="352939"/>
                    <a:pt x="2526628" y="360523"/>
                  </a:cubicBezTo>
                  <a:cubicBezTo>
                    <a:pt x="2519044" y="368107"/>
                    <a:pt x="2508758" y="372368"/>
                    <a:pt x="2498032" y="372368"/>
                  </a:cubicBezTo>
                  <a:lnTo>
                    <a:pt x="40441" y="372368"/>
                  </a:lnTo>
                  <a:cubicBezTo>
                    <a:pt x="18106" y="372368"/>
                    <a:pt x="0" y="354262"/>
                    <a:pt x="0" y="331927"/>
                  </a:cubicBezTo>
                  <a:lnTo>
                    <a:pt x="0" y="40441"/>
                  </a:lnTo>
                  <a:cubicBezTo>
                    <a:pt x="0" y="18106"/>
                    <a:pt x="18106" y="0"/>
                    <a:pt x="40441" y="0"/>
                  </a:cubicBezTo>
                  <a:close/>
                </a:path>
              </a:pathLst>
            </a:custGeom>
            <a:solidFill>
              <a:srgbClr val="000000">
                <a:alpha val="0"/>
              </a:srgbClr>
            </a:solidFill>
            <a:ln cap="rnd">
              <a:noFill/>
              <a:prstDash val="solid"/>
              <a:round/>
            </a:ln>
          </p:spPr>
          <p:txBody>
            <a:bodyPr/>
            <a:lstStyle/>
            <a:p>
              <a:endParaRPr lang="fr-FR"/>
            </a:p>
          </p:txBody>
        </p:sp>
        <p:sp>
          <p:nvSpPr>
            <p:cNvPr id="13" name="TextBox 13"/>
            <p:cNvSpPr txBox="1"/>
            <p:nvPr/>
          </p:nvSpPr>
          <p:spPr>
            <a:xfrm>
              <a:off x="0" y="-47625"/>
              <a:ext cx="2538473" cy="419993"/>
            </a:xfrm>
            <a:prstGeom prst="rect">
              <a:avLst/>
            </a:prstGeom>
          </p:spPr>
          <p:txBody>
            <a:bodyPr lIns="50800" tIns="50800" rIns="50800" bIns="50800" rtlCol="0" anchor="ctr"/>
            <a:lstStyle/>
            <a:p>
              <a:pPr algn="just">
                <a:lnSpc>
                  <a:spcPts val="1540"/>
                </a:lnSpc>
              </a:pPr>
              <a:r>
                <a:rPr lang="en-US" sz="1100" u="sng" dirty="0" err="1">
                  <a:solidFill>
                    <a:srgbClr val="000000"/>
                  </a:solidFill>
                  <a:latin typeface="Helvetica Neue LT Pro Bold"/>
                </a:rPr>
                <a:t>Exemple</a:t>
              </a:r>
              <a:r>
                <a:rPr lang="en-US" sz="1100" u="sng" dirty="0">
                  <a:solidFill>
                    <a:srgbClr val="000000"/>
                  </a:solidFill>
                  <a:latin typeface="Helvetica Neue LT Pro Bold"/>
                </a:rPr>
                <a:t> 2 : </a:t>
              </a:r>
            </a:p>
            <a:p>
              <a:pPr algn="just">
                <a:lnSpc>
                  <a:spcPts val="1540"/>
                </a:lnSpc>
              </a:pPr>
              <a:r>
                <a:rPr lang="en-US" sz="1100" dirty="0">
                  <a:solidFill>
                    <a:srgbClr val="000000"/>
                  </a:solidFill>
                  <a:latin typeface="Helvetica Neue LT Pro"/>
                </a:rPr>
                <a:t>Je me suis </a:t>
              </a:r>
              <a:r>
                <a:rPr lang="en-US" sz="1100" dirty="0" err="1">
                  <a:solidFill>
                    <a:srgbClr val="000000"/>
                  </a:solidFill>
                  <a:latin typeface="Helvetica Neue LT Pro"/>
                </a:rPr>
                <a:t>inscrit</a:t>
              </a:r>
              <a:r>
                <a:rPr lang="en-US" sz="1100" dirty="0">
                  <a:solidFill>
                    <a:srgbClr val="000000"/>
                  </a:solidFill>
                  <a:latin typeface="Helvetica Neue LT Pro"/>
                </a:rPr>
                <a:t> le 15 </a:t>
              </a:r>
              <a:r>
                <a:rPr lang="en-US" sz="1100" dirty="0" err="1">
                  <a:solidFill>
                    <a:srgbClr val="000000"/>
                  </a:solidFill>
                  <a:latin typeface="Helvetica Neue LT Pro"/>
                </a:rPr>
                <a:t>novembre</a:t>
              </a:r>
              <a:r>
                <a:rPr lang="en-US" sz="1100" dirty="0">
                  <a:solidFill>
                    <a:srgbClr val="000000"/>
                  </a:solidFill>
                  <a:latin typeface="Helvetica Neue LT Pro"/>
                </a:rPr>
                <a:t> 2023 </a:t>
              </a:r>
              <a:r>
                <a:rPr lang="en-US" sz="1100" dirty="0" err="1">
                  <a:solidFill>
                    <a:srgbClr val="000000"/>
                  </a:solidFill>
                  <a:latin typeface="Helvetica Neue LT Pro"/>
                </a:rPr>
                <a:t>en</a:t>
              </a:r>
              <a:r>
                <a:rPr lang="en-US" sz="1100" dirty="0">
                  <a:solidFill>
                    <a:srgbClr val="000000"/>
                  </a:solidFill>
                  <a:latin typeface="Helvetica Neue LT Pro"/>
                </a:rPr>
                <a:t> tant que Client </a:t>
              </a:r>
              <a:r>
                <a:rPr lang="en-US" sz="1100" dirty="0" err="1">
                  <a:solidFill>
                    <a:srgbClr val="000000"/>
                  </a:solidFill>
                  <a:latin typeface="Helvetica Neue LT Pro"/>
                </a:rPr>
                <a:t>Privilégié</a:t>
              </a:r>
              <a:r>
                <a:rPr lang="en-US" sz="1100" dirty="0">
                  <a:solidFill>
                    <a:srgbClr val="000000"/>
                  </a:solidFill>
                  <a:latin typeface="Helvetica Neue LT Pro"/>
                </a:rPr>
                <a:t>, je me suis </a:t>
              </a:r>
              <a:r>
                <a:rPr lang="en-US" sz="1100" dirty="0" err="1">
                  <a:solidFill>
                    <a:srgbClr val="000000"/>
                  </a:solidFill>
                  <a:latin typeface="Helvetica Neue LT Pro"/>
                </a:rPr>
                <a:t>qualifié</a:t>
              </a:r>
              <a:r>
                <a:rPr lang="en-US" sz="1100" dirty="0">
                  <a:solidFill>
                    <a:srgbClr val="000000"/>
                  </a:solidFill>
                  <a:latin typeface="Helvetica Neue LT Pro"/>
                </a:rPr>
                <a:t> Animateur Adjoint le 30 </a:t>
              </a:r>
              <a:r>
                <a:rPr lang="en-US" sz="1100" dirty="0" err="1">
                  <a:solidFill>
                    <a:srgbClr val="000000"/>
                  </a:solidFill>
                  <a:latin typeface="Helvetica Neue LT Pro"/>
                </a:rPr>
                <a:t>novembre</a:t>
              </a:r>
              <a:r>
                <a:rPr lang="en-US" sz="1100" dirty="0">
                  <a:solidFill>
                    <a:srgbClr val="000000"/>
                  </a:solidFill>
                  <a:latin typeface="Helvetica Neue LT Pro"/>
                </a:rPr>
                <a:t> 2023 et </a:t>
              </a:r>
              <a:r>
                <a:rPr lang="en-US" sz="1100" dirty="0" err="1">
                  <a:solidFill>
                    <a:srgbClr val="000000"/>
                  </a:solidFill>
                  <a:latin typeface="Helvetica Neue LT Pro"/>
                </a:rPr>
                <a:t>j’ai</a:t>
              </a:r>
              <a:r>
                <a:rPr lang="en-US" sz="1100" dirty="0">
                  <a:solidFill>
                    <a:srgbClr val="000000"/>
                  </a:solidFill>
                  <a:latin typeface="Helvetica Neue LT Pro"/>
                </a:rPr>
                <a:t> </a:t>
              </a:r>
              <a:r>
                <a:rPr lang="en-US" sz="1100" dirty="0" err="1">
                  <a:solidFill>
                    <a:srgbClr val="000000"/>
                  </a:solidFill>
                  <a:latin typeface="Helvetica Neue LT Pro"/>
                </a:rPr>
                <a:t>validé</a:t>
              </a:r>
              <a:r>
                <a:rPr lang="en-US" sz="1100" dirty="0">
                  <a:solidFill>
                    <a:srgbClr val="000000"/>
                  </a:solidFill>
                  <a:latin typeface="Helvetica Neue LT Pro"/>
                </a:rPr>
                <a:t> ma qualification Animateur </a:t>
              </a:r>
              <a:r>
                <a:rPr lang="en-US" sz="1100" dirty="0" err="1">
                  <a:solidFill>
                    <a:srgbClr val="000000"/>
                  </a:solidFill>
                  <a:latin typeface="Helvetica Neue LT Pro"/>
                </a:rPr>
                <a:t>en</a:t>
              </a:r>
              <a:r>
                <a:rPr lang="en-US" sz="1100" dirty="0">
                  <a:solidFill>
                    <a:srgbClr val="000000"/>
                  </a:solidFill>
                  <a:latin typeface="Helvetica Neue LT Pro"/>
                </a:rPr>
                <a:t> </a:t>
              </a:r>
              <a:r>
                <a:rPr lang="en-US" sz="1100" dirty="0" err="1">
                  <a:solidFill>
                    <a:srgbClr val="000000"/>
                  </a:solidFill>
                  <a:latin typeface="Helvetica Neue LT Pro"/>
                </a:rPr>
                <a:t>réalisant</a:t>
              </a:r>
              <a:r>
                <a:rPr lang="en-US" sz="1100" dirty="0">
                  <a:solidFill>
                    <a:srgbClr val="000000"/>
                  </a:solidFill>
                  <a:latin typeface="Helvetica Neue LT Pro"/>
                </a:rPr>
                <a:t> 25 CCG sur 1 </a:t>
              </a:r>
              <a:r>
                <a:rPr lang="en-US" sz="1100" dirty="0" err="1">
                  <a:solidFill>
                    <a:srgbClr val="000000"/>
                  </a:solidFill>
                  <a:latin typeface="Helvetica Neue LT Pro"/>
                </a:rPr>
                <a:t>ou</a:t>
              </a:r>
              <a:r>
                <a:rPr lang="en-US" sz="1100" dirty="0">
                  <a:solidFill>
                    <a:srgbClr val="000000"/>
                  </a:solidFill>
                  <a:latin typeface="Helvetica Neue LT Pro"/>
                </a:rPr>
                <a:t> 2 </a:t>
              </a:r>
              <a:r>
                <a:rPr lang="en-US" sz="1100" dirty="0" err="1">
                  <a:solidFill>
                    <a:srgbClr val="000000"/>
                  </a:solidFill>
                  <a:latin typeface="Helvetica Neue LT Pro"/>
                </a:rPr>
                <a:t>mois</a:t>
              </a:r>
              <a:r>
                <a:rPr lang="en-US" sz="1100" dirty="0">
                  <a:solidFill>
                    <a:srgbClr val="000000"/>
                  </a:solidFill>
                  <a:latin typeface="Helvetica Neue LT Pro"/>
                </a:rPr>
                <a:t> </a:t>
              </a:r>
              <a:r>
                <a:rPr lang="en-US" sz="1100" dirty="0" err="1">
                  <a:solidFill>
                    <a:srgbClr val="000000"/>
                  </a:solidFill>
                  <a:latin typeface="Helvetica Neue LT Pro"/>
                </a:rPr>
                <a:t>consécutifs</a:t>
              </a:r>
              <a:r>
                <a:rPr lang="en-US" sz="1100" dirty="0">
                  <a:solidFill>
                    <a:srgbClr val="000000"/>
                  </a:solidFill>
                  <a:latin typeface="Helvetica Neue LT Pro"/>
                </a:rPr>
                <a:t> le </a:t>
              </a:r>
              <a:r>
                <a:rPr lang="en-US" sz="1100" u="sng" dirty="0">
                  <a:solidFill>
                    <a:srgbClr val="000000"/>
                  </a:solidFill>
                  <a:latin typeface="Helvetica Neue LT Pro"/>
                </a:rPr>
                <a:t>1er </a:t>
              </a:r>
              <a:r>
                <a:rPr lang="en-US" sz="1100" u="sng" dirty="0" err="1">
                  <a:solidFill>
                    <a:srgbClr val="000000"/>
                  </a:solidFill>
                  <a:latin typeface="Helvetica Neue LT Pro"/>
                </a:rPr>
                <a:t>février</a:t>
              </a:r>
              <a:r>
                <a:rPr lang="en-US" sz="1100" u="sng" dirty="0">
                  <a:solidFill>
                    <a:srgbClr val="000000"/>
                  </a:solidFill>
                  <a:latin typeface="Helvetica Neue LT Pro"/>
                </a:rPr>
                <a:t> 2024</a:t>
              </a:r>
              <a:r>
                <a:rPr lang="en-US" sz="1100" dirty="0">
                  <a:solidFill>
                    <a:srgbClr val="000000"/>
                  </a:solidFill>
                  <a:latin typeface="Helvetica Neue LT Pro"/>
                </a:rPr>
                <a:t>, </a:t>
              </a:r>
              <a:r>
                <a:rPr lang="en-US" sz="1100" dirty="0" err="1">
                  <a:solidFill>
                    <a:srgbClr val="000000"/>
                  </a:solidFill>
                  <a:latin typeface="Helvetica Neue LT Pro"/>
                </a:rPr>
                <a:t>soit</a:t>
              </a:r>
              <a:r>
                <a:rPr lang="en-US" sz="1100" dirty="0">
                  <a:solidFill>
                    <a:srgbClr val="000000"/>
                  </a:solidFill>
                  <a:latin typeface="Helvetica Neue LT Pro"/>
                </a:rPr>
                <a:t> </a:t>
              </a:r>
              <a:r>
                <a:rPr lang="en-US" sz="1100" dirty="0">
                  <a:solidFill>
                    <a:srgbClr val="000000"/>
                  </a:solidFill>
                  <a:latin typeface="Helvetica Neue LT Pro Bold"/>
                </a:rPr>
                <a:t>63 </a:t>
              </a:r>
              <a:r>
                <a:rPr lang="en-US" sz="1100" dirty="0" err="1">
                  <a:solidFill>
                    <a:srgbClr val="000000"/>
                  </a:solidFill>
                  <a:latin typeface="Helvetica Neue LT Pro Bold"/>
                </a:rPr>
                <a:t>jours</a:t>
              </a:r>
              <a:r>
                <a:rPr lang="en-US" sz="1100" dirty="0">
                  <a:solidFill>
                    <a:srgbClr val="000000"/>
                  </a:solidFill>
                  <a:latin typeface="Helvetica Neue LT Pro"/>
                </a:rPr>
                <a:t> après ma qualification </a:t>
              </a:r>
              <a:r>
                <a:rPr lang="en-US" sz="1100" dirty="0" err="1">
                  <a:solidFill>
                    <a:srgbClr val="000000"/>
                  </a:solidFill>
                  <a:latin typeface="Helvetica Neue LT Pro"/>
                </a:rPr>
                <a:t>d’Animateur</a:t>
              </a:r>
              <a:r>
                <a:rPr lang="en-US" sz="1100" dirty="0">
                  <a:solidFill>
                    <a:srgbClr val="000000"/>
                  </a:solidFill>
                  <a:latin typeface="Helvetica Neue LT Pro"/>
                </a:rPr>
                <a:t> Adjoint, </a:t>
              </a:r>
              <a:r>
                <a:rPr lang="en-US" sz="1100" dirty="0" err="1">
                  <a:solidFill>
                    <a:srgbClr val="000000"/>
                  </a:solidFill>
                  <a:latin typeface="Helvetica Neue LT Pro"/>
                </a:rPr>
                <a:t>j’ai</a:t>
              </a:r>
              <a:r>
                <a:rPr lang="en-US" sz="1100" dirty="0">
                  <a:solidFill>
                    <a:srgbClr val="000000"/>
                  </a:solidFill>
                  <a:latin typeface="Helvetica Neue LT Pro"/>
                </a:rPr>
                <a:t> </a:t>
              </a:r>
              <a:r>
                <a:rPr lang="en-US" sz="1100" dirty="0" err="1">
                  <a:solidFill>
                    <a:srgbClr val="000000"/>
                  </a:solidFill>
                  <a:latin typeface="Helvetica Neue LT Pro"/>
                </a:rPr>
                <a:t>validé</a:t>
              </a:r>
              <a:r>
                <a:rPr lang="en-US" sz="1100" dirty="0">
                  <a:solidFill>
                    <a:srgbClr val="000000"/>
                  </a:solidFill>
                  <a:latin typeface="Helvetica Neue LT Pro"/>
                </a:rPr>
                <a:t> ma qualification Animateur et</a:t>
              </a:r>
              <a:r>
                <a:rPr lang="en-US" sz="1100" dirty="0">
                  <a:solidFill>
                    <a:srgbClr val="000000"/>
                  </a:solidFill>
                  <a:latin typeface="Helvetica Neue LT Pro Bold"/>
                </a:rPr>
                <a:t> je me suis </a:t>
              </a:r>
              <a:r>
                <a:rPr lang="en-US" sz="1100" dirty="0" err="1">
                  <a:solidFill>
                    <a:srgbClr val="000000"/>
                  </a:solidFill>
                  <a:latin typeface="Helvetica Neue LT Pro Bold"/>
                </a:rPr>
                <a:t>qualifié</a:t>
              </a:r>
              <a:r>
                <a:rPr lang="en-US" sz="1100" dirty="0">
                  <a:solidFill>
                    <a:srgbClr val="000000"/>
                  </a:solidFill>
                  <a:latin typeface="Helvetica Neue LT Pro Bold"/>
                </a:rPr>
                <a:t> au challenge.</a:t>
              </a:r>
            </a:p>
          </p:txBody>
        </p:sp>
      </p:grpSp>
      <p:grpSp>
        <p:nvGrpSpPr>
          <p:cNvPr id="14" name="Group 14"/>
          <p:cNvGrpSpPr/>
          <p:nvPr/>
        </p:nvGrpSpPr>
        <p:grpSpPr>
          <a:xfrm>
            <a:off x="258984" y="9766102"/>
            <a:ext cx="7086747" cy="858063"/>
            <a:chOff x="0" y="0"/>
            <a:chExt cx="2539730" cy="307510"/>
          </a:xfrm>
        </p:grpSpPr>
        <p:sp>
          <p:nvSpPr>
            <p:cNvPr id="15" name="Freeform 15"/>
            <p:cNvSpPr/>
            <p:nvPr/>
          </p:nvSpPr>
          <p:spPr>
            <a:xfrm>
              <a:off x="0" y="0"/>
              <a:ext cx="2539730" cy="307510"/>
            </a:xfrm>
            <a:custGeom>
              <a:avLst/>
              <a:gdLst/>
              <a:ahLst/>
              <a:cxnLst/>
              <a:rect l="l" t="t" r="r" b="b"/>
              <a:pathLst>
                <a:path w="2539730" h="307510">
                  <a:moveTo>
                    <a:pt x="40421" y="0"/>
                  </a:moveTo>
                  <a:lnTo>
                    <a:pt x="2499310" y="0"/>
                  </a:lnTo>
                  <a:cubicBezTo>
                    <a:pt x="2510030" y="0"/>
                    <a:pt x="2520311" y="4259"/>
                    <a:pt x="2527891" y="11839"/>
                  </a:cubicBezTo>
                  <a:cubicBezTo>
                    <a:pt x="2535472" y="19419"/>
                    <a:pt x="2539730" y="29700"/>
                    <a:pt x="2539730" y="40421"/>
                  </a:cubicBezTo>
                  <a:lnTo>
                    <a:pt x="2539730" y="267090"/>
                  </a:lnTo>
                  <a:cubicBezTo>
                    <a:pt x="2539730" y="289413"/>
                    <a:pt x="2521633" y="307510"/>
                    <a:pt x="2499310" y="307510"/>
                  </a:cubicBezTo>
                  <a:lnTo>
                    <a:pt x="40421" y="307510"/>
                  </a:lnTo>
                  <a:cubicBezTo>
                    <a:pt x="18097" y="307510"/>
                    <a:pt x="0" y="289413"/>
                    <a:pt x="0" y="267090"/>
                  </a:cubicBezTo>
                  <a:lnTo>
                    <a:pt x="0" y="40421"/>
                  </a:lnTo>
                  <a:cubicBezTo>
                    <a:pt x="0" y="18097"/>
                    <a:pt x="18097" y="0"/>
                    <a:pt x="40421" y="0"/>
                  </a:cubicBezTo>
                  <a:close/>
                </a:path>
              </a:pathLst>
            </a:custGeom>
            <a:solidFill>
              <a:srgbClr val="000000">
                <a:alpha val="0"/>
              </a:srgbClr>
            </a:solidFill>
            <a:ln cap="rnd">
              <a:noFill/>
              <a:prstDash val="solid"/>
              <a:round/>
            </a:ln>
          </p:spPr>
          <p:txBody>
            <a:bodyPr/>
            <a:lstStyle/>
            <a:p>
              <a:endParaRPr lang="fr-FR"/>
            </a:p>
          </p:txBody>
        </p:sp>
        <p:sp>
          <p:nvSpPr>
            <p:cNvPr id="16" name="TextBox 16"/>
            <p:cNvSpPr txBox="1"/>
            <p:nvPr/>
          </p:nvSpPr>
          <p:spPr>
            <a:xfrm>
              <a:off x="0" y="-47625"/>
              <a:ext cx="2539730" cy="355135"/>
            </a:xfrm>
            <a:prstGeom prst="rect">
              <a:avLst/>
            </a:prstGeom>
          </p:spPr>
          <p:txBody>
            <a:bodyPr lIns="50800" tIns="50800" rIns="50800" bIns="50800" rtlCol="0" anchor="ctr"/>
            <a:lstStyle/>
            <a:p>
              <a:pPr algn="just">
                <a:lnSpc>
                  <a:spcPts val="1540"/>
                </a:lnSpc>
              </a:pPr>
              <a:r>
                <a:rPr lang="en-US" sz="1100" u="sng">
                  <a:solidFill>
                    <a:srgbClr val="000000"/>
                  </a:solidFill>
                  <a:latin typeface="Helvetica Neue LT Pro Bold"/>
                </a:rPr>
                <a:t>Exemple 3 : </a:t>
              </a:r>
            </a:p>
            <a:p>
              <a:pPr algn="just">
                <a:lnSpc>
                  <a:spcPts val="1540"/>
                </a:lnSpc>
              </a:pPr>
              <a:r>
                <a:rPr lang="en-US" sz="1100">
                  <a:solidFill>
                    <a:srgbClr val="000000"/>
                  </a:solidFill>
                  <a:latin typeface="Helvetica Neue LT Pro"/>
                </a:rPr>
                <a:t>Je me suis inscrit le 15 novembre 2023 en tant qu’Animateur Adjoint, et j’ai validé ma qualification Animateur en réalisant 25 CCG sur 1 ou 2 mois consécutifs </a:t>
              </a:r>
              <a:r>
                <a:rPr lang="en-US" sz="1100">
                  <a:solidFill>
                    <a:srgbClr val="000000"/>
                  </a:solidFill>
                  <a:latin typeface="Helvetica Neue LT Pro Bold"/>
                </a:rPr>
                <a:t>le 14 février 2024</a:t>
              </a:r>
              <a:r>
                <a:rPr lang="en-US" sz="1100">
                  <a:solidFill>
                    <a:srgbClr val="000000"/>
                  </a:solidFill>
                  <a:latin typeface="Helvetica Neue LT Pro"/>
                </a:rPr>
                <a:t>, soit </a:t>
              </a:r>
              <a:r>
                <a:rPr lang="en-US" sz="1100">
                  <a:solidFill>
                    <a:srgbClr val="000000"/>
                  </a:solidFill>
                  <a:latin typeface="Helvetica Neue LT Pro Bold"/>
                </a:rPr>
                <a:t>91 jours</a:t>
              </a:r>
              <a:r>
                <a:rPr lang="en-US" sz="1100">
                  <a:solidFill>
                    <a:srgbClr val="000000"/>
                  </a:solidFill>
                  <a:latin typeface="Helvetica Neue LT Pro"/>
                </a:rPr>
                <a:t> après ma date d’inscription, </a:t>
              </a:r>
              <a:r>
                <a:rPr lang="en-US" sz="1100" u="sng">
                  <a:solidFill>
                    <a:srgbClr val="000000"/>
                  </a:solidFill>
                  <a:latin typeface="Helvetica Neue LT Pro Bold"/>
                </a:rPr>
                <a:t>je ne suis pas qualifié</a:t>
              </a:r>
              <a:r>
                <a:rPr lang="en-US" sz="1100">
                  <a:solidFill>
                    <a:srgbClr val="000000"/>
                  </a:solidFill>
                  <a:latin typeface="Helvetica Neue LT Pro"/>
                </a:rPr>
                <a:t> au challenge mais je valide tout de même ma qualification Animateur.</a:t>
              </a:r>
            </a:p>
          </p:txBody>
        </p:sp>
      </p:grpSp>
      <p:grpSp>
        <p:nvGrpSpPr>
          <p:cNvPr id="17" name="Group 17"/>
          <p:cNvGrpSpPr/>
          <p:nvPr/>
        </p:nvGrpSpPr>
        <p:grpSpPr>
          <a:xfrm>
            <a:off x="258984" y="5913518"/>
            <a:ext cx="7083311" cy="1393508"/>
            <a:chOff x="0" y="0"/>
            <a:chExt cx="2538499" cy="499402"/>
          </a:xfrm>
        </p:grpSpPr>
        <p:sp>
          <p:nvSpPr>
            <p:cNvPr id="18" name="Freeform 18"/>
            <p:cNvSpPr/>
            <p:nvPr/>
          </p:nvSpPr>
          <p:spPr>
            <a:xfrm>
              <a:off x="0" y="0"/>
              <a:ext cx="2538499" cy="499402"/>
            </a:xfrm>
            <a:custGeom>
              <a:avLst/>
              <a:gdLst/>
              <a:ahLst/>
              <a:cxnLst/>
              <a:rect l="l" t="t" r="r" b="b"/>
              <a:pathLst>
                <a:path w="2538499" h="499402">
                  <a:moveTo>
                    <a:pt x="40440" y="0"/>
                  </a:moveTo>
                  <a:lnTo>
                    <a:pt x="2498058" y="0"/>
                  </a:lnTo>
                  <a:cubicBezTo>
                    <a:pt x="2520393" y="0"/>
                    <a:pt x="2538499" y="18106"/>
                    <a:pt x="2538499" y="40440"/>
                  </a:cubicBezTo>
                  <a:lnTo>
                    <a:pt x="2538499" y="458961"/>
                  </a:lnTo>
                  <a:cubicBezTo>
                    <a:pt x="2538499" y="481296"/>
                    <a:pt x="2520393" y="499402"/>
                    <a:pt x="2498058" y="499402"/>
                  </a:cubicBezTo>
                  <a:lnTo>
                    <a:pt x="40440" y="499402"/>
                  </a:lnTo>
                  <a:cubicBezTo>
                    <a:pt x="18106" y="499402"/>
                    <a:pt x="0" y="481296"/>
                    <a:pt x="0" y="458961"/>
                  </a:cubicBezTo>
                  <a:lnTo>
                    <a:pt x="0" y="40440"/>
                  </a:lnTo>
                  <a:cubicBezTo>
                    <a:pt x="0" y="18106"/>
                    <a:pt x="18106" y="0"/>
                    <a:pt x="40440" y="0"/>
                  </a:cubicBezTo>
                  <a:close/>
                </a:path>
              </a:pathLst>
            </a:custGeom>
            <a:solidFill>
              <a:srgbClr val="000000">
                <a:alpha val="0"/>
              </a:srgbClr>
            </a:solidFill>
            <a:ln w="38100" cap="rnd">
              <a:solidFill>
                <a:srgbClr val="000000"/>
              </a:solidFill>
              <a:prstDash val="solid"/>
              <a:round/>
            </a:ln>
          </p:spPr>
          <p:txBody>
            <a:bodyPr/>
            <a:lstStyle/>
            <a:p>
              <a:endParaRPr lang="fr-FR"/>
            </a:p>
          </p:txBody>
        </p:sp>
        <p:sp>
          <p:nvSpPr>
            <p:cNvPr id="19" name="TextBox 19"/>
            <p:cNvSpPr txBox="1"/>
            <p:nvPr/>
          </p:nvSpPr>
          <p:spPr>
            <a:xfrm>
              <a:off x="0" y="-57150"/>
              <a:ext cx="2538499" cy="556552"/>
            </a:xfrm>
            <a:prstGeom prst="rect">
              <a:avLst/>
            </a:prstGeom>
          </p:spPr>
          <p:txBody>
            <a:bodyPr lIns="50800" tIns="50800" rIns="50800" bIns="50800" rtlCol="0" anchor="ctr"/>
            <a:lstStyle/>
            <a:p>
              <a:pPr algn="ctr">
                <a:lnSpc>
                  <a:spcPts val="1820"/>
                </a:lnSpc>
              </a:pPr>
              <a:r>
                <a:rPr lang="en-US" sz="1300" dirty="0">
                  <a:solidFill>
                    <a:srgbClr val="000000"/>
                  </a:solidFill>
                  <a:latin typeface="Helvetica Neue LT Pro Bold"/>
                </a:rPr>
                <a:t>Pour les nouveaux Animateurs Adjoints :</a:t>
              </a:r>
            </a:p>
            <a:p>
              <a:pPr marL="280671" lvl="1" indent="-140336">
                <a:lnSpc>
                  <a:spcPts val="1820"/>
                </a:lnSpc>
                <a:buFont typeface="Arial"/>
                <a:buChar char="•"/>
              </a:pPr>
              <a:r>
                <a:rPr lang="en-US" sz="1300" dirty="0" err="1">
                  <a:solidFill>
                    <a:srgbClr val="000000"/>
                  </a:solidFill>
                  <a:latin typeface="Helvetica Neue LT Pro"/>
                </a:rPr>
                <a:t>Être</a:t>
              </a:r>
              <a:r>
                <a:rPr lang="en-US" sz="1300" dirty="0">
                  <a:solidFill>
                    <a:srgbClr val="000000"/>
                  </a:solidFill>
                  <a:latin typeface="Helvetica Neue LT Pro"/>
                </a:rPr>
                <a:t> </a:t>
              </a:r>
              <a:r>
                <a:rPr lang="en-US" sz="1300" dirty="0" err="1">
                  <a:solidFill>
                    <a:srgbClr val="000000"/>
                  </a:solidFill>
                  <a:latin typeface="Helvetica Neue LT Pro"/>
                </a:rPr>
                <a:t>actif</a:t>
              </a:r>
              <a:r>
                <a:rPr lang="en-US" sz="1300" dirty="0">
                  <a:solidFill>
                    <a:srgbClr val="000000"/>
                  </a:solidFill>
                  <a:latin typeface="Helvetica Neue LT Pro"/>
                </a:rPr>
                <a:t>* pendant la </a:t>
              </a:r>
              <a:r>
                <a:rPr lang="en-US" sz="1300" dirty="0" err="1">
                  <a:solidFill>
                    <a:srgbClr val="000000"/>
                  </a:solidFill>
                  <a:latin typeface="Helvetica Neue LT Pro"/>
                </a:rPr>
                <a:t>période</a:t>
              </a:r>
              <a:r>
                <a:rPr lang="en-US" sz="1300" dirty="0">
                  <a:solidFill>
                    <a:srgbClr val="000000"/>
                  </a:solidFill>
                  <a:latin typeface="Helvetica Neue LT Pro"/>
                </a:rPr>
                <a:t> de qualification </a:t>
              </a:r>
              <a:r>
                <a:rPr lang="en-US" sz="1300" dirty="0" err="1">
                  <a:solidFill>
                    <a:srgbClr val="000000"/>
                  </a:solidFill>
                  <a:latin typeface="Helvetica Neue LT Pro"/>
                </a:rPr>
                <a:t>d’Animateur</a:t>
              </a:r>
              <a:r>
                <a:rPr lang="en-US" sz="1300" dirty="0">
                  <a:solidFill>
                    <a:srgbClr val="000000"/>
                  </a:solidFill>
                  <a:latin typeface="Helvetica Neue LT Pro"/>
                </a:rPr>
                <a:t> sur 1 </a:t>
              </a:r>
              <a:r>
                <a:rPr lang="en-US" sz="1300" dirty="0" err="1">
                  <a:solidFill>
                    <a:srgbClr val="000000"/>
                  </a:solidFill>
                  <a:latin typeface="Helvetica Neue LT Pro"/>
                </a:rPr>
                <a:t>ou</a:t>
              </a:r>
              <a:r>
                <a:rPr lang="en-US" sz="1300" dirty="0">
                  <a:solidFill>
                    <a:srgbClr val="000000"/>
                  </a:solidFill>
                  <a:latin typeface="Helvetica Neue LT Pro"/>
                </a:rPr>
                <a:t> 2 </a:t>
              </a:r>
              <a:r>
                <a:rPr lang="en-US" sz="1300" dirty="0" err="1">
                  <a:solidFill>
                    <a:srgbClr val="000000"/>
                  </a:solidFill>
                  <a:latin typeface="Helvetica Neue LT Pro"/>
                </a:rPr>
                <a:t>mois</a:t>
              </a:r>
              <a:r>
                <a:rPr lang="en-US" sz="1300" dirty="0">
                  <a:solidFill>
                    <a:srgbClr val="000000"/>
                  </a:solidFill>
                  <a:latin typeface="Helvetica Neue LT Pro"/>
                </a:rPr>
                <a:t> </a:t>
              </a:r>
              <a:r>
                <a:rPr lang="en-US" sz="1300" dirty="0" err="1">
                  <a:solidFill>
                    <a:srgbClr val="000000"/>
                  </a:solidFill>
                  <a:latin typeface="Helvetica Neue LT Pro"/>
                </a:rPr>
                <a:t>consécutifs</a:t>
              </a:r>
              <a:r>
                <a:rPr lang="en-US" sz="1300" dirty="0">
                  <a:solidFill>
                    <a:srgbClr val="000000"/>
                  </a:solidFill>
                  <a:latin typeface="Helvetica Neue LT Pro"/>
                </a:rPr>
                <a:t>.</a:t>
              </a:r>
            </a:p>
            <a:p>
              <a:pPr marL="280671" lvl="1" indent="-140336">
                <a:lnSpc>
                  <a:spcPts val="1820"/>
                </a:lnSpc>
                <a:buFont typeface="Arial"/>
                <a:buChar char="•"/>
              </a:pPr>
              <a:r>
                <a:rPr lang="en-US" sz="1300" dirty="0" err="1">
                  <a:solidFill>
                    <a:srgbClr val="000000"/>
                  </a:solidFill>
                  <a:latin typeface="Helvetica Neue LT Pro"/>
                </a:rPr>
                <a:t>Réaliser</a:t>
              </a:r>
              <a:r>
                <a:rPr lang="en-US" sz="1300" dirty="0">
                  <a:solidFill>
                    <a:srgbClr val="000000"/>
                  </a:solidFill>
                  <a:latin typeface="Helvetica Neue LT Pro"/>
                </a:rPr>
                <a:t> au minimum 25 CC Personnels et Hors Managers sur 1 </a:t>
              </a:r>
              <a:r>
                <a:rPr lang="en-US" sz="1300" dirty="0" err="1">
                  <a:solidFill>
                    <a:srgbClr val="000000"/>
                  </a:solidFill>
                  <a:latin typeface="Helvetica Neue LT Pro"/>
                </a:rPr>
                <a:t>ou</a:t>
              </a:r>
              <a:r>
                <a:rPr lang="en-US" sz="1300" dirty="0">
                  <a:solidFill>
                    <a:srgbClr val="000000"/>
                  </a:solidFill>
                  <a:latin typeface="Helvetica Neue LT Pro"/>
                </a:rPr>
                <a:t> 2 </a:t>
              </a:r>
              <a:r>
                <a:rPr lang="en-US" sz="1300" dirty="0" err="1">
                  <a:solidFill>
                    <a:srgbClr val="000000"/>
                  </a:solidFill>
                  <a:latin typeface="Helvetica Neue LT Pro"/>
                </a:rPr>
                <a:t>mois</a:t>
              </a:r>
              <a:r>
                <a:rPr lang="en-US" sz="1300" dirty="0">
                  <a:solidFill>
                    <a:srgbClr val="000000"/>
                  </a:solidFill>
                  <a:latin typeface="Helvetica Neue LT Pro"/>
                </a:rPr>
                <a:t> </a:t>
              </a:r>
              <a:r>
                <a:rPr lang="en-US" sz="1300" dirty="0" err="1">
                  <a:solidFill>
                    <a:srgbClr val="000000"/>
                  </a:solidFill>
                  <a:latin typeface="Helvetica Neue LT Pro"/>
                </a:rPr>
                <a:t>consécutifs</a:t>
              </a:r>
              <a:r>
                <a:rPr lang="en-US" sz="1300" dirty="0">
                  <a:solidFill>
                    <a:srgbClr val="000000"/>
                  </a:solidFill>
                  <a:latin typeface="Helvetica Neue LT Pro"/>
                </a:rPr>
                <a:t>.</a:t>
              </a:r>
            </a:p>
            <a:p>
              <a:pPr marL="280671" lvl="1" indent="-140336">
                <a:lnSpc>
                  <a:spcPts val="1820"/>
                </a:lnSpc>
                <a:buFont typeface="Arial"/>
                <a:buChar char="•"/>
              </a:pPr>
              <a:r>
                <a:rPr lang="en-US" sz="1300" dirty="0">
                  <a:solidFill>
                    <a:srgbClr val="000000"/>
                  </a:solidFill>
                  <a:latin typeface="Helvetica Neue LT Pro"/>
                </a:rPr>
                <a:t>Respecter la </a:t>
              </a:r>
              <a:r>
                <a:rPr lang="en-US" sz="1300" dirty="0" err="1">
                  <a:solidFill>
                    <a:srgbClr val="000000"/>
                  </a:solidFill>
                  <a:latin typeface="Helvetica Neue LT Pro"/>
                </a:rPr>
                <a:t>période</a:t>
              </a:r>
              <a:r>
                <a:rPr lang="en-US" sz="1300" dirty="0">
                  <a:solidFill>
                    <a:srgbClr val="000000"/>
                  </a:solidFill>
                  <a:latin typeface="Helvetica Neue LT Pro"/>
                </a:rPr>
                <a:t> de </a:t>
              </a:r>
              <a:r>
                <a:rPr lang="en-US" sz="1300" dirty="0" err="1">
                  <a:solidFill>
                    <a:srgbClr val="000000"/>
                  </a:solidFill>
                  <a:latin typeface="Helvetica Neue LT Pro"/>
                </a:rPr>
                <a:t>démarrage</a:t>
              </a:r>
              <a:r>
                <a:rPr lang="en-US" sz="1300" dirty="0">
                  <a:solidFill>
                    <a:srgbClr val="000000"/>
                  </a:solidFill>
                  <a:latin typeface="Helvetica Neue LT Pro"/>
                </a:rPr>
                <a:t> des 90 </a:t>
              </a:r>
              <a:r>
                <a:rPr lang="en-US" sz="1300" dirty="0" err="1">
                  <a:solidFill>
                    <a:srgbClr val="000000"/>
                  </a:solidFill>
                  <a:latin typeface="Helvetica Neue LT Pro"/>
                </a:rPr>
                <a:t>jours</a:t>
              </a:r>
              <a:r>
                <a:rPr lang="en-US" sz="1300" dirty="0">
                  <a:solidFill>
                    <a:srgbClr val="000000"/>
                  </a:solidFill>
                  <a:latin typeface="Helvetica Neue LT Pro"/>
                </a:rPr>
                <a:t> qui </a:t>
              </a:r>
              <a:r>
                <a:rPr lang="en-US" sz="1300" dirty="0" err="1">
                  <a:solidFill>
                    <a:srgbClr val="000000"/>
                  </a:solidFill>
                  <a:latin typeface="Helvetica Neue LT Pro"/>
                </a:rPr>
                <a:t>démarre</a:t>
              </a:r>
              <a:r>
                <a:rPr lang="en-US" sz="1300" dirty="0">
                  <a:solidFill>
                    <a:srgbClr val="000000"/>
                  </a:solidFill>
                  <a:latin typeface="Helvetica Neue LT Pro"/>
                </a:rPr>
                <a:t> le jour de </a:t>
              </a:r>
              <a:r>
                <a:rPr lang="en-US" sz="1300" dirty="0" err="1">
                  <a:solidFill>
                    <a:srgbClr val="000000"/>
                  </a:solidFill>
                  <a:latin typeface="Helvetica Neue LT Pro"/>
                </a:rPr>
                <a:t>l’achat</a:t>
              </a:r>
              <a:r>
                <a:rPr lang="en-US" sz="1300" dirty="0">
                  <a:solidFill>
                    <a:srgbClr val="000000"/>
                  </a:solidFill>
                  <a:latin typeface="Helvetica Neue LT Pro"/>
                </a:rPr>
                <a:t> </a:t>
              </a:r>
              <a:r>
                <a:rPr lang="en-US" sz="1300" dirty="0" err="1">
                  <a:solidFill>
                    <a:srgbClr val="000000"/>
                  </a:solidFill>
                  <a:latin typeface="Helvetica Neue LT Pro"/>
                </a:rPr>
                <a:t>qualifiant</a:t>
              </a:r>
              <a:r>
                <a:rPr lang="en-US" sz="1300" dirty="0">
                  <a:solidFill>
                    <a:srgbClr val="000000"/>
                  </a:solidFill>
                  <a:latin typeface="Helvetica Neue LT Pro"/>
                </a:rPr>
                <a:t> au </a:t>
              </a:r>
              <a:r>
                <a:rPr lang="en-US" sz="1300" dirty="0" err="1">
                  <a:solidFill>
                    <a:srgbClr val="000000"/>
                  </a:solidFill>
                  <a:latin typeface="Helvetica Neue LT Pro"/>
                </a:rPr>
                <a:t>statut</a:t>
              </a:r>
              <a:r>
                <a:rPr lang="en-US" sz="1300" dirty="0">
                  <a:solidFill>
                    <a:srgbClr val="000000"/>
                  </a:solidFill>
                  <a:latin typeface="Helvetica Neue LT Pro"/>
                </a:rPr>
                <a:t> Animateur Adjoint.</a:t>
              </a:r>
            </a:p>
          </p:txBody>
        </p:sp>
      </p:grpSp>
      <p:sp>
        <p:nvSpPr>
          <p:cNvPr id="20" name="TextBox 20"/>
          <p:cNvSpPr txBox="1"/>
          <p:nvPr/>
        </p:nvSpPr>
        <p:spPr>
          <a:xfrm>
            <a:off x="1787807" y="316635"/>
            <a:ext cx="3984387" cy="586072"/>
          </a:xfrm>
          <a:prstGeom prst="rect">
            <a:avLst/>
          </a:prstGeom>
        </p:spPr>
        <p:txBody>
          <a:bodyPr lIns="0" tIns="0" rIns="0" bIns="0" rtlCol="0" anchor="t">
            <a:spAutoFit/>
          </a:bodyPr>
          <a:lstStyle/>
          <a:p>
            <a:pPr algn="ctr">
              <a:lnSpc>
                <a:spcPts val="4279"/>
              </a:lnSpc>
            </a:pPr>
            <a:r>
              <a:rPr lang="en-US" sz="4411">
                <a:solidFill>
                  <a:srgbClr val="000000"/>
                </a:solidFill>
                <a:latin typeface="Helvetica Neue Bold Condensed"/>
              </a:rPr>
              <a:t>FAQ CHALLENGE</a:t>
            </a:r>
          </a:p>
        </p:txBody>
      </p:sp>
      <p:sp>
        <p:nvSpPr>
          <p:cNvPr id="21" name="TextBox 21"/>
          <p:cNvSpPr txBox="1"/>
          <p:nvPr/>
        </p:nvSpPr>
        <p:spPr>
          <a:xfrm>
            <a:off x="677438" y="2698163"/>
            <a:ext cx="4169883" cy="269240"/>
          </a:xfrm>
          <a:prstGeom prst="rect">
            <a:avLst/>
          </a:prstGeom>
        </p:spPr>
        <p:txBody>
          <a:bodyPr lIns="0" tIns="0" rIns="0" bIns="0" rtlCol="0" anchor="t">
            <a:spAutoFit/>
          </a:bodyPr>
          <a:lstStyle/>
          <a:p>
            <a:pPr algn="ctr">
              <a:lnSpc>
                <a:spcPts val="1960"/>
              </a:lnSpc>
            </a:pPr>
            <a:r>
              <a:rPr lang="en-US" sz="1400">
                <a:solidFill>
                  <a:srgbClr val="000000"/>
                </a:solidFill>
                <a:latin typeface="Helvetica Neue LT Pro Bold"/>
              </a:rPr>
              <a:t>Durant quelle période le challenge est-il ouvert ? </a:t>
            </a:r>
          </a:p>
        </p:txBody>
      </p:sp>
      <p:sp>
        <p:nvSpPr>
          <p:cNvPr id="22" name="TextBox 22"/>
          <p:cNvSpPr txBox="1"/>
          <p:nvPr/>
        </p:nvSpPr>
        <p:spPr>
          <a:xfrm>
            <a:off x="258984" y="3110278"/>
            <a:ext cx="7083239" cy="415242"/>
          </a:xfrm>
          <a:prstGeom prst="rect">
            <a:avLst/>
          </a:prstGeom>
        </p:spPr>
        <p:txBody>
          <a:bodyPr lIns="0" tIns="0" rIns="0" bIns="0" rtlCol="0" anchor="t">
            <a:spAutoFit/>
          </a:bodyPr>
          <a:lstStyle/>
          <a:p>
            <a:pPr>
              <a:lnSpc>
                <a:spcPts val="1679"/>
              </a:lnSpc>
            </a:pPr>
            <a:r>
              <a:rPr lang="en-US" sz="1200" dirty="0">
                <a:solidFill>
                  <a:srgbClr val="000000"/>
                </a:solidFill>
                <a:latin typeface="Helvetica Neue LT Pro"/>
              </a:rPr>
              <a:t>Le challenge « 90 </a:t>
            </a:r>
            <a:r>
              <a:rPr lang="en-US" sz="1200" dirty="0" err="1">
                <a:solidFill>
                  <a:srgbClr val="000000"/>
                </a:solidFill>
                <a:latin typeface="Helvetica Neue LT Pro"/>
              </a:rPr>
              <a:t>Jours</a:t>
            </a:r>
            <a:r>
              <a:rPr lang="en-US" sz="1200" dirty="0">
                <a:solidFill>
                  <a:srgbClr val="000000"/>
                </a:solidFill>
                <a:latin typeface="Helvetica Neue LT Pro"/>
              </a:rPr>
              <a:t> pour </a:t>
            </a:r>
            <a:r>
              <a:rPr lang="en-US" sz="1200" dirty="0" err="1">
                <a:solidFill>
                  <a:srgbClr val="000000"/>
                </a:solidFill>
                <a:latin typeface="Helvetica Neue LT Pro"/>
              </a:rPr>
              <a:t>devenir</a:t>
            </a:r>
            <a:r>
              <a:rPr lang="en-US" sz="1200" dirty="0">
                <a:solidFill>
                  <a:srgbClr val="000000"/>
                </a:solidFill>
                <a:latin typeface="Helvetica Neue LT Pro"/>
              </a:rPr>
              <a:t> Animateur »</a:t>
            </a:r>
            <a:r>
              <a:rPr lang="en-US" sz="1200" dirty="0">
                <a:solidFill>
                  <a:srgbClr val="000000"/>
                </a:solidFill>
                <a:latin typeface="Helvetica Neue LT Pro Bold"/>
              </a:rPr>
              <a:t> </a:t>
            </a:r>
            <a:r>
              <a:rPr lang="en-US" sz="1200" dirty="0" err="1">
                <a:solidFill>
                  <a:srgbClr val="000000"/>
                </a:solidFill>
                <a:latin typeface="Helvetica Neue LT Pro"/>
              </a:rPr>
              <a:t>est</a:t>
            </a:r>
            <a:r>
              <a:rPr lang="en-US" sz="1200" dirty="0">
                <a:solidFill>
                  <a:srgbClr val="000000"/>
                </a:solidFill>
                <a:latin typeface="Helvetica Neue LT Pro"/>
              </a:rPr>
              <a:t> </a:t>
            </a:r>
            <a:r>
              <a:rPr lang="en-US" sz="1200" dirty="0" err="1">
                <a:solidFill>
                  <a:srgbClr val="000000"/>
                </a:solidFill>
                <a:latin typeface="Helvetica Neue LT Pro"/>
              </a:rPr>
              <a:t>ouvert</a:t>
            </a:r>
            <a:r>
              <a:rPr lang="en-US" sz="1200" u="sng" dirty="0">
                <a:solidFill>
                  <a:srgbClr val="000000"/>
                </a:solidFill>
                <a:latin typeface="Helvetica Neue LT Pro Bold"/>
              </a:rPr>
              <a:t> du 1er </a:t>
            </a:r>
            <a:r>
              <a:rPr lang="en-US" sz="1200" u="sng" dirty="0" err="1">
                <a:solidFill>
                  <a:srgbClr val="000000"/>
                </a:solidFill>
                <a:latin typeface="Helvetica Neue LT Pro Bold"/>
              </a:rPr>
              <a:t>novembre</a:t>
            </a:r>
            <a:r>
              <a:rPr lang="en-US" sz="1200" u="sng" dirty="0">
                <a:solidFill>
                  <a:srgbClr val="000000"/>
                </a:solidFill>
                <a:latin typeface="Helvetica Neue LT Pro Bold"/>
              </a:rPr>
              <a:t> 2023 au 31 </a:t>
            </a:r>
            <a:r>
              <a:rPr lang="en-US" sz="1200" u="sng" dirty="0" err="1">
                <a:solidFill>
                  <a:srgbClr val="000000"/>
                </a:solidFill>
                <a:latin typeface="Helvetica Neue LT Pro Bold"/>
              </a:rPr>
              <a:t>décembre</a:t>
            </a:r>
            <a:r>
              <a:rPr lang="en-US" sz="1200" u="sng" dirty="0">
                <a:solidFill>
                  <a:srgbClr val="000000"/>
                </a:solidFill>
                <a:latin typeface="Helvetica Neue LT Pro Bold"/>
              </a:rPr>
              <a:t> 2025.</a:t>
            </a:r>
          </a:p>
        </p:txBody>
      </p:sp>
      <p:sp>
        <p:nvSpPr>
          <p:cNvPr id="23" name="TextBox 23"/>
          <p:cNvSpPr txBox="1"/>
          <p:nvPr/>
        </p:nvSpPr>
        <p:spPr>
          <a:xfrm>
            <a:off x="677438" y="3575293"/>
            <a:ext cx="2220738" cy="26924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Qui peut y participer ?</a:t>
            </a:r>
          </a:p>
        </p:txBody>
      </p:sp>
      <p:sp>
        <p:nvSpPr>
          <p:cNvPr id="24" name="TextBox 24"/>
          <p:cNvSpPr txBox="1"/>
          <p:nvPr/>
        </p:nvSpPr>
        <p:spPr>
          <a:xfrm>
            <a:off x="258984" y="4111802"/>
            <a:ext cx="7086747" cy="1274445"/>
          </a:xfrm>
          <a:prstGeom prst="rect">
            <a:avLst/>
          </a:prstGeom>
        </p:spPr>
        <p:txBody>
          <a:bodyPr lIns="0" tIns="0" rIns="0" bIns="0" rtlCol="0" anchor="t">
            <a:spAutoFit/>
          </a:bodyPr>
          <a:lstStyle/>
          <a:p>
            <a:pPr algn="just">
              <a:lnSpc>
                <a:spcPts val="1679"/>
              </a:lnSpc>
            </a:pPr>
            <a:r>
              <a:rPr lang="en-US" sz="1200" dirty="0">
                <a:solidFill>
                  <a:srgbClr val="000000"/>
                </a:solidFill>
                <a:latin typeface="Helvetica Neue LT Pro"/>
              </a:rPr>
              <a:t>Le challenge </a:t>
            </a:r>
            <a:r>
              <a:rPr lang="en-US" sz="1200" dirty="0" err="1">
                <a:solidFill>
                  <a:srgbClr val="000000"/>
                </a:solidFill>
                <a:latin typeface="Helvetica Neue LT Pro"/>
              </a:rPr>
              <a:t>est</a:t>
            </a:r>
            <a:r>
              <a:rPr lang="en-US" sz="1200" dirty="0">
                <a:solidFill>
                  <a:srgbClr val="000000"/>
                </a:solidFill>
                <a:latin typeface="Helvetica Neue LT Pro"/>
              </a:rPr>
              <a:t> </a:t>
            </a:r>
            <a:r>
              <a:rPr lang="en-US" sz="1200" dirty="0" err="1">
                <a:solidFill>
                  <a:srgbClr val="000000"/>
                </a:solidFill>
                <a:latin typeface="Helvetica Neue LT Pro"/>
              </a:rPr>
              <a:t>ouvert</a:t>
            </a:r>
            <a:r>
              <a:rPr lang="en-US" sz="1200" dirty="0">
                <a:solidFill>
                  <a:srgbClr val="000000"/>
                </a:solidFill>
                <a:latin typeface="Helvetica Neue LT Pro"/>
              </a:rPr>
              <a:t> à </a:t>
            </a:r>
            <a:r>
              <a:rPr lang="en-US" sz="1200" dirty="0" err="1">
                <a:solidFill>
                  <a:srgbClr val="000000"/>
                </a:solidFill>
                <a:latin typeface="Helvetica Neue LT Pro"/>
              </a:rPr>
              <a:t>tous</a:t>
            </a:r>
            <a:r>
              <a:rPr lang="en-US" sz="1200" dirty="0">
                <a:solidFill>
                  <a:srgbClr val="000000"/>
                </a:solidFill>
                <a:latin typeface="Helvetica Neue LT Pro"/>
              </a:rPr>
              <a:t> </a:t>
            </a:r>
            <a:r>
              <a:rPr lang="en-US" sz="1200" dirty="0">
                <a:solidFill>
                  <a:srgbClr val="000000"/>
                </a:solidFill>
                <a:latin typeface="Helvetica Neue LT Pro Bold"/>
              </a:rPr>
              <a:t>les Animateurs Adjoints</a:t>
            </a:r>
            <a:r>
              <a:rPr lang="en-US" sz="1200" dirty="0">
                <a:solidFill>
                  <a:srgbClr val="000000"/>
                </a:solidFill>
                <a:latin typeface="Helvetica Neue LT Pro"/>
              </a:rPr>
              <a:t> </a:t>
            </a:r>
            <a:r>
              <a:rPr lang="en-US" sz="1200" dirty="0" err="1">
                <a:solidFill>
                  <a:srgbClr val="000000"/>
                </a:solidFill>
                <a:latin typeface="Helvetica Neue LT Pro"/>
              </a:rPr>
              <a:t>résidents</a:t>
            </a:r>
            <a:r>
              <a:rPr lang="en-US" sz="1200" dirty="0">
                <a:solidFill>
                  <a:srgbClr val="000000"/>
                </a:solidFill>
                <a:latin typeface="Helvetica Neue LT Pro"/>
              </a:rPr>
              <a:t> de la zone France (</a:t>
            </a:r>
            <a:r>
              <a:rPr lang="en-US" sz="1200" dirty="0" err="1">
                <a:solidFill>
                  <a:srgbClr val="000000"/>
                </a:solidFill>
                <a:latin typeface="Helvetica Neue LT Pro"/>
              </a:rPr>
              <a:t>Métropole</a:t>
            </a:r>
            <a:r>
              <a:rPr lang="en-US" sz="1200" dirty="0">
                <a:solidFill>
                  <a:srgbClr val="000000"/>
                </a:solidFill>
                <a:latin typeface="Helvetica Neue LT Pro"/>
              </a:rPr>
              <a:t>, Antilles, </a:t>
            </a:r>
            <a:r>
              <a:rPr lang="en-US" sz="1200" dirty="0" err="1">
                <a:solidFill>
                  <a:srgbClr val="000000"/>
                </a:solidFill>
                <a:latin typeface="Helvetica Neue LT Pro"/>
              </a:rPr>
              <a:t>Guyane</a:t>
            </a:r>
            <a:r>
              <a:rPr lang="en-US" sz="1200" dirty="0">
                <a:solidFill>
                  <a:srgbClr val="000000"/>
                </a:solidFill>
                <a:latin typeface="Helvetica Neue LT Pro"/>
              </a:rPr>
              <a:t>, Réunion, Mayotte, Maurice, Maroc, </a:t>
            </a:r>
            <a:r>
              <a:rPr lang="en-US" sz="1200" dirty="0" err="1">
                <a:solidFill>
                  <a:srgbClr val="000000"/>
                </a:solidFill>
                <a:latin typeface="Helvetica Neue LT Pro"/>
              </a:rPr>
              <a:t>Tunisie</a:t>
            </a:r>
            <a:r>
              <a:rPr lang="en-US" sz="1200" dirty="0">
                <a:solidFill>
                  <a:srgbClr val="000000"/>
                </a:solidFill>
                <a:latin typeface="Helvetica Neue LT Pro"/>
              </a:rPr>
              <a:t>, </a:t>
            </a:r>
            <a:r>
              <a:rPr lang="en-US" sz="1200" dirty="0" err="1">
                <a:solidFill>
                  <a:srgbClr val="000000"/>
                </a:solidFill>
                <a:latin typeface="Helvetica Neue LT Pro"/>
              </a:rPr>
              <a:t>Espagne</a:t>
            </a:r>
            <a:r>
              <a:rPr lang="en-US" sz="1200" dirty="0">
                <a:solidFill>
                  <a:srgbClr val="000000"/>
                </a:solidFill>
                <a:latin typeface="Helvetica Neue LT Pro"/>
              </a:rPr>
              <a:t>, et Portugal).</a:t>
            </a:r>
          </a:p>
          <a:p>
            <a:pPr algn="just">
              <a:lnSpc>
                <a:spcPts val="1679"/>
              </a:lnSpc>
            </a:pPr>
            <a:endParaRPr lang="en-US" sz="1200" dirty="0">
              <a:solidFill>
                <a:srgbClr val="000000"/>
              </a:solidFill>
              <a:latin typeface="Helvetica Neue LT Pro"/>
            </a:endParaRPr>
          </a:p>
          <a:p>
            <a:pPr algn="just">
              <a:lnSpc>
                <a:spcPts val="1679"/>
              </a:lnSpc>
            </a:pPr>
            <a:r>
              <a:rPr lang="en-US" sz="1200" dirty="0">
                <a:solidFill>
                  <a:srgbClr val="000000"/>
                </a:solidFill>
                <a:latin typeface="Helvetica Neue LT Pro"/>
              </a:rPr>
              <a:t>Les nouveaux </a:t>
            </a:r>
            <a:r>
              <a:rPr lang="en-US" sz="1200" dirty="0" err="1">
                <a:solidFill>
                  <a:srgbClr val="000000"/>
                </a:solidFill>
                <a:latin typeface="Helvetica Neue LT Pro"/>
              </a:rPr>
              <a:t>parrainés</a:t>
            </a:r>
            <a:r>
              <a:rPr lang="en-US" sz="1200" dirty="0">
                <a:solidFill>
                  <a:srgbClr val="000000"/>
                </a:solidFill>
                <a:latin typeface="Helvetica Neue LT Pro"/>
              </a:rPr>
              <a:t> et les clients </a:t>
            </a:r>
            <a:r>
              <a:rPr lang="en-US" sz="1200" dirty="0" err="1">
                <a:solidFill>
                  <a:srgbClr val="000000"/>
                </a:solidFill>
                <a:latin typeface="Helvetica Neue LT Pro"/>
              </a:rPr>
              <a:t>privilégiés</a:t>
            </a:r>
            <a:r>
              <a:rPr lang="en-US" sz="1200" dirty="0">
                <a:solidFill>
                  <a:srgbClr val="000000"/>
                </a:solidFill>
                <a:latin typeface="Helvetica Neue LT Pro"/>
              </a:rPr>
              <a:t> </a:t>
            </a:r>
            <a:r>
              <a:rPr lang="en-US" sz="1200" dirty="0" err="1">
                <a:solidFill>
                  <a:srgbClr val="000000"/>
                </a:solidFill>
                <a:latin typeface="Helvetica Neue LT Pro"/>
              </a:rPr>
              <a:t>peuvent</a:t>
            </a:r>
            <a:r>
              <a:rPr lang="en-US" sz="1200" dirty="0">
                <a:solidFill>
                  <a:srgbClr val="000000"/>
                </a:solidFill>
                <a:latin typeface="Helvetica Neue LT Pro"/>
              </a:rPr>
              <a:t> </a:t>
            </a:r>
            <a:r>
              <a:rPr lang="en-US" sz="1200" dirty="0" err="1">
                <a:solidFill>
                  <a:srgbClr val="000000"/>
                </a:solidFill>
                <a:latin typeface="Helvetica Neue LT Pro"/>
              </a:rPr>
              <a:t>participer</a:t>
            </a:r>
            <a:r>
              <a:rPr lang="en-US" sz="1200" dirty="0">
                <a:solidFill>
                  <a:srgbClr val="000000"/>
                </a:solidFill>
                <a:latin typeface="Helvetica Neue LT Pro"/>
              </a:rPr>
              <a:t>, à condition de se qualifier Animateur Adjoint </a:t>
            </a:r>
            <a:r>
              <a:rPr lang="en-US" sz="1200" dirty="0" err="1">
                <a:solidFill>
                  <a:srgbClr val="000000"/>
                </a:solidFill>
                <a:latin typeface="Helvetica Neue LT Pro"/>
              </a:rPr>
              <a:t>en</a:t>
            </a:r>
            <a:r>
              <a:rPr lang="en-US" sz="1200" dirty="0">
                <a:solidFill>
                  <a:srgbClr val="000000"/>
                </a:solidFill>
                <a:latin typeface="Helvetica Neue LT Pro"/>
              </a:rPr>
              <a:t> </a:t>
            </a:r>
            <a:r>
              <a:rPr lang="en-US" sz="1200" dirty="0" err="1">
                <a:solidFill>
                  <a:srgbClr val="000000"/>
                </a:solidFill>
                <a:latin typeface="Helvetica Neue LT Pro"/>
              </a:rPr>
              <a:t>achetant</a:t>
            </a:r>
            <a:r>
              <a:rPr lang="en-US" sz="1200" dirty="0">
                <a:solidFill>
                  <a:srgbClr val="000000"/>
                </a:solidFill>
                <a:latin typeface="Helvetica Neue LT Pro"/>
              </a:rPr>
              <a:t> un Pack GO2FBO (réf.830), SYJ (réf.364), </a:t>
            </a:r>
            <a:r>
              <a:rPr lang="en-US" sz="1200" dirty="0" err="1">
                <a:solidFill>
                  <a:srgbClr val="000000"/>
                </a:solidFill>
                <a:latin typeface="Helvetica Neue LT Pro"/>
              </a:rPr>
              <a:t>ou</a:t>
            </a:r>
            <a:r>
              <a:rPr lang="en-US" sz="1200" dirty="0">
                <a:solidFill>
                  <a:srgbClr val="000000"/>
                </a:solidFill>
                <a:latin typeface="Helvetica Neue LT Pro"/>
              </a:rPr>
              <a:t> SYPU (réf.1), </a:t>
            </a:r>
            <a:r>
              <a:rPr lang="en-US" sz="1200" dirty="0" err="1">
                <a:solidFill>
                  <a:srgbClr val="000000"/>
                </a:solidFill>
                <a:latin typeface="Helvetica Neue LT Pro"/>
              </a:rPr>
              <a:t>ou</a:t>
            </a:r>
            <a:r>
              <a:rPr lang="en-US" sz="1200" dirty="0">
                <a:solidFill>
                  <a:srgbClr val="000000"/>
                </a:solidFill>
                <a:latin typeface="Helvetica Neue LT Pro"/>
              </a:rPr>
              <a:t> </a:t>
            </a:r>
            <a:r>
              <a:rPr lang="en-US" sz="1200" dirty="0" err="1">
                <a:solidFill>
                  <a:srgbClr val="000000"/>
                </a:solidFill>
                <a:latin typeface="Helvetica Neue LT Pro"/>
              </a:rPr>
              <a:t>en</a:t>
            </a:r>
            <a:r>
              <a:rPr lang="en-US" sz="1200" dirty="0">
                <a:solidFill>
                  <a:srgbClr val="000000"/>
                </a:solidFill>
                <a:latin typeface="Helvetica Neue LT Pro"/>
              </a:rPr>
              <a:t> </a:t>
            </a:r>
            <a:r>
              <a:rPr lang="en-US" sz="1200" dirty="0" err="1">
                <a:solidFill>
                  <a:srgbClr val="000000"/>
                </a:solidFill>
                <a:latin typeface="Helvetica Neue LT Pro"/>
              </a:rPr>
              <a:t>achetant</a:t>
            </a:r>
            <a:r>
              <a:rPr lang="en-US" sz="1200" dirty="0">
                <a:solidFill>
                  <a:srgbClr val="000000"/>
                </a:solidFill>
                <a:latin typeface="Helvetica Neue LT Pro"/>
              </a:rPr>
              <a:t> des </a:t>
            </a:r>
            <a:r>
              <a:rPr lang="en-US" sz="1200" dirty="0" err="1">
                <a:solidFill>
                  <a:srgbClr val="000000"/>
                </a:solidFill>
                <a:latin typeface="Helvetica Neue LT Pro"/>
              </a:rPr>
              <a:t>produits</a:t>
            </a:r>
            <a:r>
              <a:rPr lang="en-US" sz="1200" dirty="0">
                <a:solidFill>
                  <a:srgbClr val="000000"/>
                </a:solidFill>
                <a:latin typeface="Helvetica Neue LT Pro"/>
              </a:rPr>
              <a:t> </a:t>
            </a:r>
            <a:r>
              <a:rPr lang="en-US" sz="1200" dirty="0" err="1">
                <a:solidFill>
                  <a:srgbClr val="000000"/>
                </a:solidFill>
                <a:latin typeface="Helvetica Neue LT Pro"/>
              </a:rPr>
              <a:t>d’une</a:t>
            </a:r>
            <a:r>
              <a:rPr lang="en-US" sz="1200" dirty="0">
                <a:solidFill>
                  <a:srgbClr val="000000"/>
                </a:solidFill>
                <a:latin typeface="Helvetica Neue LT Pro"/>
              </a:rPr>
              <a:t> </a:t>
            </a:r>
            <a:r>
              <a:rPr lang="en-US" sz="1200" dirty="0" err="1">
                <a:solidFill>
                  <a:srgbClr val="000000"/>
                </a:solidFill>
                <a:latin typeface="Helvetica Neue LT Pro"/>
              </a:rPr>
              <a:t>valeur</a:t>
            </a:r>
            <a:r>
              <a:rPr lang="en-US" sz="1200" dirty="0">
                <a:solidFill>
                  <a:srgbClr val="000000"/>
                </a:solidFill>
                <a:latin typeface="Helvetica Neue LT Pro"/>
              </a:rPr>
              <a:t> de 2CC </a:t>
            </a:r>
            <a:r>
              <a:rPr lang="en-US" sz="1200" dirty="0" err="1">
                <a:solidFill>
                  <a:srgbClr val="000000"/>
                </a:solidFill>
                <a:latin typeface="Helvetica Neue LT Pro"/>
              </a:rPr>
              <a:t>en</a:t>
            </a:r>
            <a:r>
              <a:rPr lang="en-US" sz="1200" dirty="0">
                <a:solidFill>
                  <a:srgbClr val="000000"/>
                </a:solidFill>
                <a:latin typeface="Helvetica Neue LT Pro"/>
              </a:rPr>
              <a:t> une </a:t>
            </a:r>
            <a:r>
              <a:rPr lang="en-US" sz="1200" dirty="0" err="1">
                <a:solidFill>
                  <a:srgbClr val="000000"/>
                </a:solidFill>
                <a:latin typeface="Helvetica Neue LT Pro"/>
              </a:rPr>
              <a:t>seule</a:t>
            </a:r>
            <a:r>
              <a:rPr lang="en-US" sz="1200" dirty="0">
                <a:solidFill>
                  <a:srgbClr val="000000"/>
                </a:solidFill>
                <a:latin typeface="Helvetica Neue LT Pro"/>
              </a:rPr>
              <a:t> </a:t>
            </a:r>
            <a:r>
              <a:rPr lang="en-US" sz="1200" dirty="0" err="1">
                <a:solidFill>
                  <a:srgbClr val="000000"/>
                </a:solidFill>
                <a:latin typeface="Helvetica Neue LT Pro"/>
              </a:rPr>
              <a:t>commande</a:t>
            </a:r>
            <a:r>
              <a:rPr lang="en-US" sz="1200" dirty="0">
                <a:solidFill>
                  <a:srgbClr val="000000"/>
                </a:solidFill>
                <a:latin typeface="Helvetica Neue LT Pro"/>
              </a:rPr>
              <a:t>.</a:t>
            </a:r>
          </a:p>
        </p:txBody>
      </p:sp>
      <p:sp>
        <p:nvSpPr>
          <p:cNvPr id="25" name="TextBox 25"/>
          <p:cNvSpPr txBox="1"/>
          <p:nvPr/>
        </p:nvSpPr>
        <p:spPr>
          <a:xfrm>
            <a:off x="677438" y="5570099"/>
            <a:ext cx="4091100" cy="26924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Quels sont les critères de qualification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96BAE6">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213913" y="-2226488"/>
            <a:ext cx="7514930" cy="5964975"/>
          </a:xfrm>
          <a:custGeom>
            <a:avLst/>
            <a:gdLst/>
            <a:ahLst/>
            <a:cxnLst/>
            <a:rect l="l" t="t" r="r" b="b"/>
            <a:pathLst>
              <a:path w="7514930" h="5964975">
                <a:moveTo>
                  <a:pt x="0" y="0"/>
                </a:moveTo>
                <a:lnTo>
                  <a:pt x="7514929" y="0"/>
                </a:lnTo>
                <a:lnTo>
                  <a:pt x="7514929" y="5964976"/>
                </a:lnTo>
                <a:lnTo>
                  <a:pt x="0" y="5964976"/>
                </a:lnTo>
                <a:lnTo>
                  <a:pt x="0" y="0"/>
                </a:lnTo>
                <a:close/>
              </a:path>
            </a:pathLst>
          </a:custGeom>
          <a:blipFill>
            <a:blip r:embed="rId2"/>
            <a:stretch>
              <a:fillRect/>
            </a:stretch>
          </a:blipFill>
        </p:spPr>
        <p:txBody>
          <a:bodyPr/>
          <a:lstStyle/>
          <a:p>
            <a:endParaRPr lang="fr-FR"/>
          </a:p>
        </p:txBody>
      </p:sp>
      <p:sp>
        <p:nvSpPr>
          <p:cNvPr id="3" name="Freeform 3"/>
          <p:cNvSpPr/>
          <p:nvPr/>
        </p:nvSpPr>
        <p:spPr>
          <a:xfrm>
            <a:off x="-2241792" y="6932145"/>
            <a:ext cx="7514930" cy="5964975"/>
          </a:xfrm>
          <a:custGeom>
            <a:avLst/>
            <a:gdLst/>
            <a:ahLst/>
            <a:cxnLst/>
            <a:rect l="l" t="t" r="r" b="b"/>
            <a:pathLst>
              <a:path w="7514930" h="5964975">
                <a:moveTo>
                  <a:pt x="0" y="0"/>
                </a:moveTo>
                <a:lnTo>
                  <a:pt x="7514929" y="0"/>
                </a:lnTo>
                <a:lnTo>
                  <a:pt x="7514929" y="5964975"/>
                </a:lnTo>
                <a:lnTo>
                  <a:pt x="0" y="5964975"/>
                </a:lnTo>
                <a:lnTo>
                  <a:pt x="0" y="0"/>
                </a:lnTo>
                <a:close/>
              </a:path>
            </a:pathLst>
          </a:custGeom>
          <a:blipFill>
            <a:blip r:embed="rId2"/>
            <a:stretch>
              <a:fillRect/>
            </a:stretch>
          </a:blipFill>
        </p:spPr>
        <p:txBody>
          <a:bodyPr/>
          <a:lstStyle/>
          <a:p>
            <a:endParaRPr lang="fr-FR"/>
          </a:p>
        </p:txBody>
      </p:sp>
      <p:grpSp>
        <p:nvGrpSpPr>
          <p:cNvPr id="4" name="Group 4"/>
          <p:cNvGrpSpPr/>
          <p:nvPr/>
        </p:nvGrpSpPr>
        <p:grpSpPr>
          <a:xfrm>
            <a:off x="269203" y="2641069"/>
            <a:ext cx="7042033" cy="1039038"/>
            <a:chOff x="0" y="0"/>
            <a:chExt cx="2523706" cy="372368"/>
          </a:xfrm>
        </p:grpSpPr>
        <p:sp>
          <p:nvSpPr>
            <p:cNvPr id="5" name="Freeform 5"/>
            <p:cNvSpPr/>
            <p:nvPr/>
          </p:nvSpPr>
          <p:spPr>
            <a:xfrm>
              <a:off x="0" y="0"/>
              <a:ext cx="2523706" cy="372368"/>
            </a:xfrm>
            <a:custGeom>
              <a:avLst/>
              <a:gdLst/>
              <a:ahLst/>
              <a:cxnLst/>
              <a:rect l="l" t="t" r="r" b="b"/>
              <a:pathLst>
                <a:path w="2523706" h="372368">
                  <a:moveTo>
                    <a:pt x="40677" y="0"/>
                  </a:moveTo>
                  <a:lnTo>
                    <a:pt x="2483028" y="0"/>
                  </a:lnTo>
                  <a:cubicBezTo>
                    <a:pt x="2493817" y="0"/>
                    <a:pt x="2504163" y="4286"/>
                    <a:pt x="2511791" y="11914"/>
                  </a:cubicBezTo>
                  <a:cubicBezTo>
                    <a:pt x="2519420" y="19543"/>
                    <a:pt x="2523706" y="29889"/>
                    <a:pt x="2523706" y="40677"/>
                  </a:cubicBezTo>
                  <a:lnTo>
                    <a:pt x="2523706" y="331690"/>
                  </a:lnTo>
                  <a:cubicBezTo>
                    <a:pt x="2523706" y="342479"/>
                    <a:pt x="2519420" y="352825"/>
                    <a:pt x="2511791" y="360454"/>
                  </a:cubicBezTo>
                  <a:cubicBezTo>
                    <a:pt x="2504163" y="368082"/>
                    <a:pt x="2493817" y="372368"/>
                    <a:pt x="2483028" y="372368"/>
                  </a:cubicBezTo>
                  <a:lnTo>
                    <a:pt x="40677" y="372368"/>
                  </a:lnTo>
                  <a:cubicBezTo>
                    <a:pt x="18212" y="372368"/>
                    <a:pt x="0" y="354156"/>
                    <a:pt x="0" y="331690"/>
                  </a:cubicBezTo>
                  <a:lnTo>
                    <a:pt x="0" y="40677"/>
                  </a:lnTo>
                  <a:cubicBezTo>
                    <a:pt x="0" y="29889"/>
                    <a:pt x="4286" y="19543"/>
                    <a:pt x="11914" y="11914"/>
                  </a:cubicBezTo>
                  <a:cubicBezTo>
                    <a:pt x="19543" y="4286"/>
                    <a:pt x="29889" y="0"/>
                    <a:pt x="40677" y="0"/>
                  </a:cubicBezTo>
                  <a:close/>
                </a:path>
              </a:pathLst>
            </a:custGeom>
            <a:solidFill>
              <a:srgbClr val="000000">
                <a:alpha val="0"/>
              </a:srgbClr>
            </a:solidFill>
            <a:ln cap="rnd">
              <a:noFill/>
              <a:prstDash val="solid"/>
              <a:round/>
            </a:ln>
          </p:spPr>
          <p:txBody>
            <a:bodyPr/>
            <a:lstStyle/>
            <a:p>
              <a:endParaRPr lang="fr-FR"/>
            </a:p>
          </p:txBody>
        </p:sp>
        <p:sp>
          <p:nvSpPr>
            <p:cNvPr id="6" name="TextBox 6"/>
            <p:cNvSpPr txBox="1"/>
            <p:nvPr/>
          </p:nvSpPr>
          <p:spPr>
            <a:xfrm>
              <a:off x="0" y="-47625"/>
              <a:ext cx="2523706" cy="419993"/>
            </a:xfrm>
            <a:prstGeom prst="rect">
              <a:avLst/>
            </a:prstGeom>
          </p:spPr>
          <p:txBody>
            <a:bodyPr lIns="50800" tIns="50800" rIns="50800" bIns="50800" rtlCol="0" anchor="ctr"/>
            <a:lstStyle/>
            <a:p>
              <a:pPr algn="just">
                <a:lnSpc>
                  <a:spcPts val="1540"/>
                </a:lnSpc>
              </a:pPr>
              <a:r>
                <a:rPr lang="en-US" sz="1100" u="sng">
                  <a:solidFill>
                    <a:srgbClr val="000000"/>
                  </a:solidFill>
                  <a:latin typeface="Helvetica Neue LT Pro Bold"/>
                </a:rPr>
                <a:t>Exemple 1 : </a:t>
              </a:r>
            </a:p>
            <a:p>
              <a:pPr algn="just">
                <a:lnSpc>
                  <a:spcPts val="1540"/>
                </a:lnSpc>
              </a:pPr>
              <a:r>
                <a:rPr lang="en-US" sz="1100">
                  <a:solidFill>
                    <a:srgbClr val="000000"/>
                  </a:solidFill>
                  <a:latin typeface="Helvetica Neue LT Pro"/>
                </a:rPr>
                <a:t>Je suis Animateur Adjoint depuis le 15 octobre 2023, et j’ai validé le </a:t>
              </a:r>
              <a:r>
                <a:rPr lang="en-US" sz="1100" u="sng">
                  <a:solidFill>
                    <a:srgbClr val="000000"/>
                  </a:solidFill>
                  <a:latin typeface="Helvetica Neue LT Pro Bold"/>
                </a:rPr>
                <a:t>28 janvier 2024</a:t>
              </a:r>
              <a:r>
                <a:rPr lang="en-US" sz="1100">
                  <a:solidFill>
                    <a:srgbClr val="000000"/>
                  </a:solidFill>
                  <a:latin typeface="Helvetica Neue LT Pro"/>
                </a:rPr>
                <a:t> ma qualification Animateur en réalisant 25 CCG sur 1 ou 2 mois consécutifs avec de </a:t>
              </a:r>
              <a:r>
                <a:rPr lang="en-US" sz="1100" u="sng">
                  <a:solidFill>
                    <a:srgbClr val="000000"/>
                  </a:solidFill>
                  <a:latin typeface="Helvetica Neue LT Pro Bold"/>
                </a:rPr>
                <a:t>nouvelles lignées parrainées</a:t>
              </a:r>
              <a:r>
                <a:rPr lang="en-US" sz="1100">
                  <a:solidFill>
                    <a:srgbClr val="000000"/>
                  </a:solidFill>
                  <a:latin typeface="Helvetica Neue LT Pro"/>
                </a:rPr>
                <a:t> entre le 1er novembre 2023 et le 28 janvier 2024, soit </a:t>
              </a:r>
              <a:r>
                <a:rPr lang="en-US" sz="1100">
                  <a:solidFill>
                    <a:srgbClr val="000000"/>
                  </a:solidFill>
                  <a:latin typeface="Helvetica Neue LT Pro Bold"/>
                </a:rPr>
                <a:t>88 jours</a:t>
              </a:r>
              <a:r>
                <a:rPr lang="en-US" sz="1100">
                  <a:solidFill>
                    <a:srgbClr val="000000"/>
                  </a:solidFill>
                  <a:latin typeface="Helvetica Neue LT Pro"/>
                </a:rPr>
                <a:t> après le début de ma période des 90 jours, </a:t>
              </a:r>
              <a:r>
                <a:rPr lang="en-US" sz="1100" u="sng">
                  <a:solidFill>
                    <a:srgbClr val="000000"/>
                  </a:solidFill>
                  <a:latin typeface="Helvetica Neue LT Pro Bold"/>
                </a:rPr>
                <a:t>je me suis qualifié au challenge</a:t>
              </a:r>
              <a:r>
                <a:rPr lang="en-US" sz="1100">
                  <a:solidFill>
                    <a:srgbClr val="000000"/>
                  </a:solidFill>
                  <a:latin typeface="Helvetica Neue LT Pro"/>
                </a:rPr>
                <a:t> et j’ai validé ma qualification Animateur.</a:t>
              </a:r>
            </a:p>
          </p:txBody>
        </p:sp>
      </p:grpSp>
      <p:grpSp>
        <p:nvGrpSpPr>
          <p:cNvPr id="7" name="Group 7"/>
          <p:cNvGrpSpPr/>
          <p:nvPr/>
        </p:nvGrpSpPr>
        <p:grpSpPr>
          <a:xfrm>
            <a:off x="269203" y="3680107"/>
            <a:ext cx="7031813" cy="1162863"/>
            <a:chOff x="0" y="0"/>
            <a:chExt cx="2520043" cy="416744"/>
          </a:xfrm>
        </p:grpSpPr>
        <p:sp>
          <p:nvSpPr>
            <p:cNvPr id="8" name="Freeform 8"/>
            <p:cNvSpPr/>
            <p:nvPr/>
          </p:nvSpPr>
          <p:spPr>
            <a:xfrm>
              <a:off x="0" y="0"/>
              <a:ext cx="2520043" cy="416744"/>
            </a:xfrm>
            <a:custGeom>
              <a:avLst/>
              <a:gdLst/>
              <a:ahLst/>
              <a:cxnLst/>
              <a:rect l="l" t="t" r="r" b="b"/>
              <a:pathLst>
                <a:path w="2520043" h="416744">
                  <a:moveTo>
                    <a:pt x="40736" y="0"/>
                  </a:moveTo>
                  <a:lnTo>
                    <a:pt x="2479307" y="0"/>
                  </a:lnTo>
                  <a:cubicBezTo>
                    <a:pt x="2490111" y="0"/>
                    <a:pt x="2500472" y="4292"/>
                    <a:pt x="2508112" y="11931"/>
                  </a:cubicBezTo>
                  <a:cubicBezTo>
                    <a:pt x="2515751" y="19571"/>
                    <a:pt x="2520043" y="29932"/>
                    <a:pt x="2520043" y="40736"/>
                  </a:cubicBezTo>
                  <a:lnTo>
                    <a:pt x="2520043" y="376007"/>
                  </a:lnTo>
                  <a:cubicBezTo>
                    <a:pt x="2520043" y="398505"/>
                    <a:pt x="2501805" y="416744"/>
                    <a:pt x="2479307" y="416744"/>
                  </a:cubicBezTo>
                  <a:lnTo>
                    <a:pt x="40736" y="416744"/>
                  </a:lnTo>
                  <a:cubicBezTo>
                    <a:pt x="18238" y="416744"/>
                    <a:pt x="0" y="398505"/>
                    <a:pt x="0" y="376007"/>
                  </a:cubicBezTo>
                  <a:lnTo>
                    <a:pt x="0" y="40736"/>
                  </a:lnTo>
                  <a:cubicBezTo>
                    <a:pt x="0" y="18238"/>
                    <a:pt x="18238" y="0"/>
                    <a:pt x="40736" y="0"/>
                  </a:cubicBezTo>
                  <a:close/>
                </a:path>
              </a:pathLst>
            </a:custGeom>
            <a:solidFill>
              <a:srgbClr val="000000">
                <a:alpha val="0"/>
              </a:srgbClr>
            </a:solidFill>
            <a:ln cap="rnd">
              <a:noFill/>
              <a:prstDash val="solid"/>
              <a:round/>
            </a:ln>
          </p:spPr>
          <p:txBody>
            <a:bodyPr/>
            <a:lstStyle/>
            <a:p>
              <a:endParaRPr lang="fr-FR"/>
            </a:p>
          </p:txBody>
        </p:sp>
        <p:sp>
          <p:nvSpPr>
            <p:cNvPr id="9" name="TextBox 9"/>
            <p:cNvSpPr txBox="1"/>
            <p:nvPr/>
          </p:nvSpPr>
          <p:spPr>
            <a:xfrm>
              <a:off x="0" y="-47625"/>
              <a:ext cx="2520043" cy="464369"/>
            </a:xfrm>
            <a:prstGeom prst="rect">
              <a:avLst/>
            </a:prstGeom>
          </p:spPr>
          <p:txBody>
            <a:bodyPr lIns="50800" tIns="50800" rIns="50800" bIns="50800" rtlCol="0" anchor="ctr"/>
            <a:lstStyle/>
            <a:p>
              <a:pPr algn="just">
                <a:lnSpc>
                  <a:spcPts val="1540"/>
                </a:lnSpc>
              </a:pPr>
              <a:r>
                <a:rPr lang="en-US" sz="1100" u="sng">
                  <a:solidFill>
                    <a:srgbClr val="000000"/>
                  </a:solidFill>
                  <a:latin typeface="Helvetica Neue LT Pro Bold"/>
                </a:rPr>
                <a:t>Exemple 2 : </a:t>
              </a:r>
            </a:p>
            <a:p>
              <a:pPr algn="just">
                <a:lnSpc>
                  <a:spcPts val="1540"/>
                </a:lnSpc>
              </a:pPr>
              <a:r>
                <a:rPr lang="en-US" sz="1100">
                  <a:solidFill>
                    <a:srgbClr val="000000"/>
                  </a:solidFill>
                  <a:latin typeface="Helvetica Neue LT Pro"/>
                </a:rPr>
                <a:t>Je suis Animateur Adjoint depuis le 15 octobre 2023, et j’ai validé le </a:t>
              </a:r>
              <a:r>
                <a:rPr lang="en-US" sz="1100" u="sng">
                  <a:solidFill>
                    <a:srgbClr val="000000"/>
                  </a:solidFill>
                  <a:latin typeface="Helvetica Neue LT Pro Bold"/>
                </a:rPr>
                <a:t>28 janvier 2024</a:t>
              </a:r>
              <a:r>
                <a:rPr lang="en-US" sz="1100">
                  <a:solidFill>
                    <a:srgbClr val="000000"/>
                  </a:solidFill>
                  <a:latin typeface="Helvetica Neue LT Pro"/>
                </a:rPr>
                <a:t> ma qualification Animateur en réalisant 25 CCG sur 1 ou 2 mois consécutifs dont 22CCG issus de </a:t>
              </a:r>
              <a:r>
                <a:rPr lang="en-US" sz="1100">
                  <a:solidFill>
                    <a:srgbClr val="000000"/>
                  </a:solidFill>
                  <a:latin typeface="Helvetica Neue LT Pro Bold"/>
                </a:rPr>
                <a:t>nouvelles lignées parrainées</a:t>
              </a:r>
              <a:r>
                <a:rPr lang="en-US" sz="1100">
                  <a:solidFill>
                    <a:srgbClr val="000000"/>
                  </a:solidFill>
                  <a:latin typeface="Helvetica Neue LT Pro"/>
                </a:rPr>
                <a:t> entre le 1er novembre 2023 et le 28 janvier 2024 et 3 CCG issus de ma downline parrainée le 18 octobre 2023, </a:t>
              </a:r>
              <a:r>
                <a:rPr lang="en-US" sz="1100" u="sng">
                  <a:solidFill>
                    <a:srgbClr val="000000"/>
                  </a:solidFill>
                  <a:latin typeface="Helvetica Neue LT Pro Bold"/>
                </a:rPr>
                <a:t>je ne suis pas qualifié au challenge</a:t>
              </a:r>
              <a:r>
                <a:rPr lang="en-US" sz="1100">
                  <a:solidFill>
                    <a:srgbClr val="000000"/>
                  </a:solidFill>
                  <a:latin typeface="Helvetica Neue LT Pro"/>
                </a:rPr>
                <a:t> mais je valide tout de même ma qualification Animateur. </a:t>
              </a:r>
            </a:p>
          </p:txBody>
        </p:sp>
      </p:grpSp>
      <p:grpSp>
        <p:nvGrpSpPr>
          <p:cNvPr id="10" name="Group 10"/>
          <p:cNvGrpSpPr/>
          <p:nvPr/>
        </p:nvGrpSpPr>
        <p:grpSpPr>
          <a:xfrm>
            <a:off x="269203" y="7157846"/>
            <a:ext cx="7042033" cy="924738"/>
            <a:chOff x="0" y="0"/>
            <a:chExt cx="2523706" cy="331405"/>
          </a:xfrm>
        </p:grpSpPr>
        <p:sp>
          <p:nvSpPr>
            <p:cNvPr id="11" name="Freeform 11"/>
            <p:cNvSpPr/>
            <p:nvPr/>
          </p:nvSpPr>
          <p:spPr>
            <a:xfrm>
              <a:off x="0" y="0"/>
              <a:ext cx="2523706" cy="331405"/>
            </a:xfrm>
            <a:custGeom>
              <a:avLst/>
              <a:gdLst/>
              <a:ahLst/>
              <a:cxnLst/>
              <a:rect l="l" t="t" r="r" b="b"/>
              <a:pathLst>
                <a:path w="2523706" h="331405">
                  <a:moveTo>
                    <a:pt x="40677" y="0"/>
                  </a:moveTo>
                  <a:lnTo>
                    <a:pt x="2483028" y="0"/>
                  </a:lnTo>
                  <a:cubicBezTo>
                    <a:pt x="2493817" y="0"/>
                    <a:pt x="2504163" y="4286"/>
                    <a:pt x="2511791" y="11914"/>
                  </a:cubicBezTo>
                  <a:cubicBezTo>
                    <a:pt x="2519420" y="19543"/>
                    <a:pt x="2523706" y="29889"/>
                    <a:pt x="2523706" y="40677"/>
                  </a:cubicBezTo>
                  <a:lnTo>
                    <a:pt x="2523706" y="290728"/>
                  </a:lnTo>
                  <a:cubicBezTo>
                    <a:pt x="2523706" y="301516"/>
                    <a:pt x="2519420" y="311863"/>
                    <a:pt x="2511791" y="319491"/>
                  </a:cubicBezTo>
                  <a:cubicBezTo>
                    <a:pt x="2504163" y="327120"/>
                    <a:pt x="2493817" y="331405"/>
                    <a:pt x="2483028" y="331405"/>
                  </a:cubicBezTo>
                  <a:lnTo>
                    <a:pt x="40677" y="331405"/>
                  </a:lnTo>
                  <a:cubicBezTo>
                    <a:pt x="18212" y="331405"/>
                    <a:pt x="0" y="313193"/>
                    <a:pt x="0" y="290728"/>
                  </a:cubicBezTo>
                  <a:lnTo>
                    <a:pt x="0" y="40677"/>
                  </a:lnTo>
                  <a:cubicBezTo>
                    <a:pt x="0" y="29889"/>
                    <a:pt x="4286" y="19543"/>
                    <a:pt x="11914" y="11914"/>
                  </a:cubicBezTo>
                  <a:cubicBezTo>
                    <a:pt x="19543" y="4286"/>
                    <a:pt x="29889" y="0"/>
                    <a:pt x="40677" y="0"/>
                  </a:cubicBezTo>
                  <a:close/>
                </a:path>
              </a:pathLst>
            </a:custGeom>
            <a:solidFill>
              <a:srgbClr val="000000">
                <a:alpha val="0"/>
              </a:srgbClr>
            </a:solidFill>
            <a:ln cap="rnd">
              <a:noFill/>
              <a:prstDash val="solid"/>
              <a:round/>
            </a:ln>
          </p:spPr>
          <p:txBody>
            <a:bodyPr/>
            <a:lstStyle/>
            <a:p>
              <a:endParaRPr lang="fr-FR"/>
            </a:p>
          </p:txBody>
        </p:sp>
        <p:sp>
          <p:nvSpPr>
            <p:cNvPr id="12" name="TextBox 12"/>
            <p:cNvSpPr txBox="1"/>
            <p:nvPr/>
          </p:nvSpPr>
          <p:spPr>
            <a:xfrm>
              <a:off x="0" y="-47625"/>
              <a:ext cx="2523706" cy="379030"/>
            </a:xfrm>
            <a:prstGeom prst="rect">
              <a:avLst/>
            </a:prstGeom>
          </p:spPr>
          <p:txBody>
            <a:bodyPr lIns="50800" tIns="50800" rIns="50800" bIns="50800" rtlCol="0" anchor="ctr"/>
            <a:lstStyle/>
            <a:p>
              <a:pPr>
                <a:lnSpc>
                  <a:spcPts val="1540"/>
                </a:lnSpc>
              </a:pPr>
              <a:r>
                <a:rPr lang="en-US" sz="1100" u="sng">
                  <a:solidFill>
                    <a:srgbClr val="000000"/>
                  </a:solidFill>
                  <a:latin typeface="Helvetica Neue LT Pro Bold"/>
                </a:rPr>
                <a:t>Exemple : </a:t>
              </a:r>
            </a:p>
            <a:p>
              <a:pPr algn="just">
                <a:lnSpc>
                  <a:spcPts val="1540"/>
                </a:lnSpc>
              </a:pPr>
              <a:r>
                <a:rPr lang="en-US" sz="1100" u="sng">
                  <a:solidFill>
                    <a:srgbClr val="000000"/>
                  </a:solidFill>
                  <a:latin typeface="Helvetica Neue LT Pro"/>
                </a:rPr>
                <a:t>Je suis AA</a:t>
              </a:r>
              <a:r>
                <a:rPr lang="en-US" sz="1100">
                  <a:solidFill>
                    <a:srgbClr val="000000"/>
                  </a:solidFill>
                  <a:latin typeface="Helvetica Neue LT Pro"/>
                </a:rPr>
                <a:t> depuis le 08 novembre 2023, et j’ai réalisé 20 CCG  sur 1 ou 2 mois consécutifs avec mon équipe entre le 08 novembre 2023 et le 05 février 2024, soit 89 jours après le début de ma période des 90 jours, je n’ai pas validé ma qualification Animateur et </a:t>
              </a:r>
              <a:r>
                <a:rPr lang="en-US" sz="1100" u="sng">
                  <a:solidFill>
                    <a:srgbClr val="000000"/>
                  </a:solidFill>
                  <a:latin typeface="Helvetica Neue LT Pro Bold"/>
                </a:rPr>
                <a:t>je ne suis pas qualifié au challenge. </a:t>
              </a:r>
            </a:p>
          </p:txBody>
        </p:sp>
      </p:grpSp>
      <p:sp>
        <p:nvSpPr>
          <p:cNvPr id="13" name="Freeform 13"/>
          <p:cNvSpPr/>
          <p:nvPr/>
        </p:nvSpPr>
        <p:spPr>
          <a:xfrm>
            <a:off x="269203" y="6144361"/>
            <a:ext cx="217243" cy="356136"/>
          </a:xfrm>
          <a:custGeom>
            <a:avLst/>
            <a:gdLst/>
            <a:ahLst/>
            <a:cxnLst/>
            <a:rect l="l" t="t" r="r" b="b"/>
            <a:pathLst>
              <a:path w="217243" h="356136">
                <a:moveTo>
                  <a:pt x="0" y="0"/>
                </a:moveTo>
                <a:lnTo>
                  <a:pt x="217243" y="0"/>
                </a:lnTo>
                <a:lnTo>
                  <a:pt x="217243" y="356136"/>
                </a:lnTo>
                <a:lnTo>
                  <a:pt x="0" y="35613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14" name="TextBox 14"/>
          <p:cNvSpPr txBox="1"/>
          <p:nvPr/>
        </p:nvSpPr>
        <p:spPr>
          <a:xfrm>
            <a:off x="269203" y="192441"/>
            <a:ext cx="7031813" cy="533400"/>
          </a:xfrm>
          <a:prstGeom prst="rect">
            <a:avLst/>
          </a:prstGeom>
        </p:spPr>
        <p:txBody>
          <a:bodyPr lIns="0" tIns="0" rIns="0" bIns="0" rtlCol="0" anchor="t">
            <a:spAutoFit/>
          </a:bodyPr>
          <a:lstStyle/>
          <a:p>
            <a:pPr>
              <a:lnSpc>
                <a:spcPts val="2099"/>
              </a:lnSpc>
              <a:spcBef>
                <a:spcPct val="0"/>
              </a:spcBef>
            </a:pPr>
            <a:r>
              <a:rPr lang="en-US" sz="1499">
                <a:solidFill>
                  <a:srgbClr val="FF3131"/>
                </a:solidFill>
                <a:latin typeface="Helvetica Neue LT Pro Bold"/>
              </a:rPr>
              <a:t>Rappel des règles : la qualification Animateur est atteinte en réalisant 25CC Personnels et Hors Manager sur 1 mois ou 2 mois consécutifs.</a:t>
            </a:r>
          </a:p>
        </p:txBody>
      </p:sp>
      <p:sp>
        <p:nvSpPr>
          <p:cNvPr id="15" name="TextBox 15"/>
          <p:cNvSpPr txBox="1"/>
          <p:nvPr/>
        </p:nvSpPr>
        <p:spPr>
          <a:xfrm>
            <a:off x="269203" y="4922137"/>
            <a:ext cx="7031813" cy="790575"/>
          </a:xfrm>
          <a:prstGeom prst="rect">
            <a:avLst/>
          </a:prstGeom>
        </p:spPr>
        <p:txBody>
          <a:bodyPr lIns="0" tIns="0" rIns="0" bIns="0" rtlCol="0" anchor="t">
            <a:spAutoFit/>
          </a:bodyPr>
          <a:lstStyle/>
          <a:p>
            <a:pPr algn="just">
              <a:lnSpc>
                <a:spcPts val="2099"/>
              </a:lnSpc>
              <a:spcBef>
                <a:spcPct val="0"/>
              </a:spcBef>
            </a:pPr>
            <a:r>
              <a:rPr lang="en-US" sz="1499">
                <a:solidFill>
                  <a:srgbClr val="FF3131"/>
                </a:solidFill>
                <a:latin typeface="Helvetica Neue LT Pro Bold"/>
              </a:rPr>
              <a:t>Les CC réalisés par ma downline recrutée avant le 1er novembre pourront être pris en compte pour ma qualification d’Animateur mais ne seront pas comptabilisés pour ce challenge.</a:t>
            </a:r>
          </a:p>
        </p:txBody>
      </p:sp>
      <p:sp>
        <p:nvSpPr>
          <p:cNvPr id="16" name="TextBox 16"/>
          <p:cNvSpPr txBox="1"/>
          <p:nvPr/>
        </p:nvSpPr>
        <p:spPr>
          <a:xfrm>
            <a:off x="561503" y="6035409"/>
            <a:ext cx="6749733" cy="51689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Je ne me suis pas qualifié Animateur sur la période des 90 jours, puis-je retenter ma chance ?</a:t>
            </a:r>
          </a:p>
        </p:txBody>
      </p:sp>
      <p:sp>
        <p:nvSpPr>
          <p:cNvPr id="17" name="TextBox 17"/>
          <p:cNvSpPr txBox="1"/>
          <p:nvPr/>
        </p:nvSpPr>
        <p:spPr>
          <a:xfrm>
            <a:off x="269203" y="6705450"/>
            <a:ext cx="6782754" cy="226695"/>
          </a:xfrm>
          <a:prstGeom prst="rect">
            <a:avLst/>
          </a:prstGeom>
        </p:spPr>
        <p:txBody>
          <a:bodyPr lIns="0" tIns="0" rIns="0" bIns="0" rtlCol="0" anchor="t">
            <a:spAutoFit/>
          </a:bodyPr>
          <a:lstStyle/>
          <a:p>
            <a:pPr>
              <a:lnSpc>
                <a:spcPts val="1679"/>
              </a:lnSpc>
            </a:pPr>
            <a:r>
              <a:rPr lang="en-US" sz="1200">
                <a:solidFill>
                  <a:srgbClr val="000000"/>
                </a:solidFill>
                <a:latin typeface="Helvetica Neue LT Pro"/>
              </a:rPr>
              <a:t>Oui, vous pouvez retenter votre chance à la fin de la première période des 90 jours. </a:t>
            </a:r>
          </a:p>
        </p:txBody>
      </p:sp>
      <p:grpSp>
        <p:nvGrpSpPr>
          <p:cNvPr id="18" name="Group 18"/>
          <p:cNvGrpSpPr/>
          <p:nvPr/>
        </p:nvGrpSpPr>
        <p:grpSpPr>
          <a:xfrm>
            <a:off x="269203" y="932462"/>
            <a:ext cx="7031813" cy="1499998"/>
            <a:chOff x="0" y="0"/>
            <a:chExt cx="2520043" cy="537565"/>
          </a:xfrm>
        </p:grpSpPr>
        <p:sp>
          <p:nvSpPr>
            <p:cNvPr id="19" name="Freeform 19"/>
            <p:cNvSpPr/>
            <p:nvPr/>
          </p:nvSpPr>
          <p:spPr>
            <a:xfrm>
              <a:off x="0" y="0"/>
              <a:ext cx="2520043" cy="537565"/>
            </a:xfrm>
            <a:custGeom>
              <a:avLst/>
              <a:gdLst/>
              <a:ahLst/>
              <a:cxnLst/>
              <a:rect l="l" t="t" r="r" b="b"/>
              <a:pathLst>
                <a:path w="2520043" h="537565">
                  <a:moveTo>
                    <a:pt x="40736" y="0"/>
                  </a:moveTo>
                  <a:lnTo>
                    <a:pt x="2479307" y="0"/>
                  </a:lnTo>
                  <a:cubicBezTo>
                    <a:pt x="2490111" y="0"/>
                    <a:pt x="2500472" y="4292"/>
                    <a:pt x="2508112" y="11931"/>
                  </a:cubicBezTo>
                  <a:cubicBezTo>
                    <a:pt x="2515751" y="19571"/>
                    <a:pt x="2520043" y="29932"/>
                    <a:pt x="2520043" y="40736"/>
                  </a:cubicBezTo>
                  <a:lnTo>
                    <a:pt x="2520043" y="496829"/>
                  </a:lnTo>
                  <a:cubicBezTo>
                    <a:pt x="2520043" y="519327"/>
                    <a:pt x="2501805" y="537565"/>
                    <a:pt x="2479307" y="537565"/>
                  </a:cubicBezTo>
                  <a:lnTo>
                    <a:pt x="40736" y="537565"/>
                  </a:lnTo>
                  <a:cubicBezTo>
                    <a:pt x="18238" y="537565"/>
                    <a:pt x="0" y="519327"/>
                    <a:pt x="0" y="496829"/>
                  </a:cubicBezTo>
                  <a:lnTo>
                    <a:pt x="0" y="40736"/>
                  </a:lnTo>
                  <a:cubicBezTo>
                    <a:pt x="0" y="18238"/>
                    <a:pt x="18238" y="0"/>
                    <a:pt x="40736" y="0"/>
                  </a:cubicBezTo>
                  <a:close/>
                </a:path>
              </a:pathLst>
            </a:custGeom>
            <a:solidFill>
              <a:srgbClr val="000000">
                <a:alpha val="0"/>
              </a:srgbClr>
            </a:solidFill>
            <a:ln w="38100" cap="rnd">
              <a:solidFill>
                <a:srgbClr val="000000"/>
              </a:solidFill>
              <a:prstDash val="solid"/>
              <a:round/>
            </a:ln>
          </p:spPr>
          <p:txBody>
            <a:bodyPr/>
            <a:lstStyle/>
            <a:p>
              <a:endParaRPr lang="fr-FR"/>
            </a:p>
          </p:txBody>
        </p:sp>
        <p:sp>
          <p:nvSpPr>
            <p:cNvPr id="20" name="TextBox 20"/>
            <p:cNvSpPr txBox="1"/>
            <p:nvPr/>
          </p:nvSpPr>
          <p:spPr>
            <a:xfrm>
              <a:off x="0" y="-57150"/>
              <a:ext cx="2520043" cy="594715"/>
            </a:xfrm>
            <a:prstGeom prst="rect">
              <a:avLst/>
            </a:prstGeom>
          </p:spPr>
          <p:txBody>
            <a:bodyPr lIns="50800" tIns="50800" rIns="50800" bIns="50800" rtlCol="0" anchor="ctr"/>
            <a:lstStyle/>
            <a:p>
              <a:pPr algn="ctr">
                <a:lnSpc>
                  <a:spcPts val="1820"/>
                </a:lnSpc>
              </a:pPr>
              <a:r>
                <a:rPr lang="en-US" sz="1300" dirty="0">
                  <a:solidFill>
                    <a:srgbClr val="000000"/>
                  </a:solidFill>
                  <a:latin typeface="Helvetica Neue LT Pro Bold"/>
                </a:rPr>
                <a:t>Pour les Animateurs Adjoints </a:t>
              </a:r>
              <a:r>
                <a:rPr lang="en-US" sz="1300" dirty="0" err="1">
                  <a:solidFill>
                    <a:srgbClr val="000000"/>
                  </a:solidFill>
                  <a:latin typeface="Helvetica Neue LT Pro Bold"/>
                </a:rPr>
                <a:t>qualifiés</a:t>
              </a:r>
              <a:r>
                <a:rPr lang="en-US" sz="1300" dirty="0">
                  <a:solidFill>
                    <a:srgbClr val="000000"/>
                  </a:solidFill>
                  <a:latin typeface="Helvetica Neue LT Pro Bold"/>
                </a:rPr>
                <a:t> </a:t>
              </a:r>
              <a:r>
                <a:rPr lang="en-US" sz="1300" dirty="0" err="1">
                  <a:solidFill>
                    <a:srgbClr val="000000"/>
                  </a:solidFill>
                  <a:latin typeface="Helvetica Neue LT Pro Bold"/>
                </a:rPr>
                <a:t>avant</a:t>
              </a:r>
              <a:r>
                <a:rPr lang="en-US" sz="1300" dirty="0">
                  <a:solidFill>
                    <a:srgbClr val="000000"/>
                  </a:solidFill>
                  <a:latin typeface="Helvetica Neue LT Pro Bold"/>
                </a:rPr>
                <a:t> le 1er </a:t>
              </a:r>
              <a:r>
                <a:rPr lang="en-US" sz="1300" dirty="0" err="1">
                  <a:solidFill>
                    <a:srgbClr val="000000"/>
                  </a:solidFill>
                  <a:latin typeface="Helvetica Neue LT Pro Bold"/>
                </a:rPr>
                <a:t>novembre</a:t>
              </a:r>
              <a:r>
                <a:rPr lang="en-US" sz="1300" dirty="0">
                  <a:solidFill>
                    <a:srgbClr val="000000"/>
                  </a:solidFill>
                  <a:latin typeface="Helvetica Neue LT Pro Bold"/>
                </a:rPr>
                <a:t> 2023 :</a:t>
              </a:r>
            </a:p>
            <a:p>
              <a:pPr algn="ctr">
                <a:lnSpc>
                  <a:spcPts val="728"/>
                </a:lnSpc>
              </a:pPr>
              <a:r>
                <a:rPr lang="en-US" sz="1300" dirty="0">
                  <a:solidFill>
                    <a:srgbClr val="000000"/>
                  </a:solidFill>
                  <a:latin typeface="Helvetica Neue LT Pro Bold"/>
                </a:rPr>
                <a:t> </a:t>
              </a:r>
            </a:p>
            <a:p>
              <a:pPr marL="280671" lvl="1" indent="-140336">
                <a:lnSpc>
                  <a:spcPts val="1820"/>
                </a:lnSpc>
                <a:buFont typeface="Arial"/>
                <a:buChar char="•"/>
              </a:pPr>
              <a:r>
                <a:rPr lang="en-US" sz="1300" dirty="0" err="1">
                  <a:solidFill>
                    <a:srgbClr val="000000"/>
                  </a:solidFill>
                  <a:latin typeface="Helvetica Neue LT Pro"/>
                </a:rPr>
                <a:t>Être</a:t>
              </a:r>
              <a:r>
                <a:rPr lang="en-US" sz="1300" dirty="0">
                  <a:solidFill>
                    <a:srgbClr val="000000"/>
                  </a:solidFill>
                  <a:latin typeface="Helvetica Neue LT Pro"/>
                </a:rPr>
                <a:t> </a:t>
              </a:r>
              <a:r>
                <a:rPr lang="en-US" sz="1300" dirty="0" err="1">
                  <a:solidFill>
                    <a:srgbClr val="000000"/>
                  </a:solidFill>
                  <a:latin typeface="Helvetica Neue LT Pro"/>
                </a:rPr>
                <a:t>actif</a:t>
              </a:r>
              <a:r>
                <a:rPr lang="en-US" sz="1300" dirty="0">
                  <a:solidFill>
                    <a:srgbClr val="000000"/>
                  </a:solidFill>
                  <a:latin typeface="Helvetica Neue LT Pro"/>
                </a:rPr>
                <a:t>* pendant la </a:t>
              </a:r>
              <a:r>
                <a:rPr lang="en-US" sz="1300" dirty="0" err="1">
                  <a:solidFill>
                    <a:srgbClr val="000000"/>
                  </a:solidFill>
                  <a:latin typeface="Helvetica Neue LT Pro"/>
                </a:rPr>
                <a:t>période</a:t>
              </a:r>
              <a:r>
                <a:rPr lang="en-US" sz="1300" dirty="0">
                  <a:solidFill>
                    <a:srgbClr val="000000"/>
                  </a:solidFill>
                  <a:latin typeface="Helvetica Neue LT Pro"/>
                </a:rPr>
                <a:t> de qualification </a:t>
              </a:r>
              <a:r>
                <a:rPr lang="en-US" sz="1300" dirty="0" err="1">
                  <a:solidFill>
                    <a:srgbClr val="000000"/>
                  </a:solidFill>
                  <a:latin typeface="Helvetica Neue LT Pro"/>
                </a:rPr>
                <a:t>d’Animateur</a:t>
              </a:r>
              <a:r>
                <a:rPr lang="en-US" sz="1300" dirty="0">
                  <a:solidFill>
                    <a:srgbClr val="000000"/>
                  </a:solidFill>
                  <a:latin typeface="Helvetica Neue LT Pro"/>
                </a:rPr>
                <a:t> sur 1 </a:t>
              </a:r>
              <a:r>
                <a:rPr lang="en-US" sz="1300" dirty="0" err="1">
                  <a:solidFill>
                    <a:srgbClr val="000000"/>
                  </a:solidFill>
                  <a:latin typeface="Helvetica Neue LT Pro"/>
                </a:rPr>
                <a:t>ou</a:t>
              </a:r>
              <a:r>
                <a:rPr lang="en-US" sz="1300" dirty="0">
                  <a:solidFill>
                    <a:srgbClr val="000000"/>
                  </a:solidFill>
                  <a:latin typeface="Helvetica Neue LT Pro"/>
                </a:rPr>
                <a:t> 2 </a:t>
              </a:r>
              <a:r>
                <a:rPr lang="en-US" sz="1300" dirty="0" err="1">
                  <a:solidFill>
                    <a:srgbClr val="000000"/>
                  </a:solidFill>
                  <a:latin typeface="Helvetica Neue LT Pro"/>
                </a:rPr>
                <a:t>mois</a:t>
              </a:r>
              <a:r>
                <a:rPr lang="en-US" sz="1300" dirty="0">
                  <a:solidFill>
                    <a:srgbClr val="000000"/>
                  </a:solidFill>
                  <a:latin typeface="Helvetica Neue LT Pro"/>
                </a:rPr>
                <a:t> </a:t>
              </a:r>
              <a:r>
                <a:rPr lang="en-US" sz="1300" dirty="0" err="1">
                  <a:solidFill>
                    <a:srgbClr val="000000"/>
                  </a:solidFill>
                  <a:latin typeface="Helvetica Neue LT Pro"/>
                </a:rPr>
                <a:t>consécutifs</a:t>
              </a:r>
              <a:r>
                <a:rPr lang="en-US" sz="1300" dirty="0">
                  <a:solidFill>
                    <a:srgbClr val="000000"/>
                  </a:solidFill>
                  <a:latin typeface="Helvetica Neue LT Pro"/>
                </a:rPr>
                <a:t>.</a:t>
              </a:r>
            </a:p>
            <a:p>
              <a:pPr marL="280671" lvl="1" indent="-140336">
                <a:lnSpc>
                  <a:spcPts val="1820"/>
                </a:lnSpc>
                <a:buFont typeface="Arial"/>
                <a:buChar char="•"/>
              </a:pPr>
              <a:r>
                <a:rPr lang="en-US" sz="1300" dirty="0" err="1">
                  <a:solidFill>
                    <a:srgbClr val="000000"/>
                  </a:solidFill>
                  <a:latin typeface="Helvetica Neue LT Pro"/>
                </a:rPr>
                <a:t>Réaliser</a:t>
              </a:r>
              <a:r>
                <a:rPr lang="en-US" sz="1300" dirty="0">
                  <a:solidFill>
                    <a:srgbClr val="000000"/>
                  </a:solidFill>
                  <a:latin typeface="Helvetica Neue LT Pro"/>
                </a:rPr>
                <a:t> au minimum 25 CC Personnels et Hors Manager sur 1 </a:t>
              </a:r>
              <a:r>
                <a:rPr lang="en-US" sz="1300" dirty="0" err="1">
                  <a:solidFill>
                    <a:srgbClr val="000000"/>
                  </a:solidFill>
                  <a:latin typeface="Helvetica Neue LT Pro"/>
                </a:rPr>
                <a:t>ou</a:t>
              </a:r>
              <a:r>
                <a:rPr lang="en-US" sz="1300" dirty="0">
                  <a:solidFill>
                    <a:srgbClr val="000000"/>
                  </a:solidFill>
                  <a:latin typeface="Helvetica Neue LT Pro"/>
                </a:rPr>
                <a:t> 2 </a:t>
              </a:r>
              <a:r>
                <a:rPr lang="en-US" sz="1300" dirty="0" err="1">
                  <a:solidFill>
                    <a:srgbClr val="000000"/>
                  </a:solidFill>
                  <a:latin typeface="Helvetica Neue LT Pro"/>
                </a:rPr>
                <a:t>mois</a:t>
              </a:r>
              <a:r>
                <a:rPr lang="en-US" sz="1300" dirty="0">
                  <a:solidFill>
                    <a:srgbClr val="000000"/>
                  </a:solidFill>
                  <a:latin typeface="Helvetica Neue LT Pro"/>
                </a:rPr>
                <a:t> </a:t>
              </a:r>
              <a:r>
                <a:rPr lang="en-US" sz="1300" dirty="0" err="1">
                  <a:solidFill>
                    <a:srgbClr val="000000"/>
                  </a:solidFill>
                  <a:latin typeface="Helvetica Neue LT Pro"/>
                </a:rPr>
                <a:t>consécutifs</a:t>
              </a:r>
              <a:r>
                <a:rPr lang="en-US" sz="1300" dirty="0">
                  <a:solidFill>
                    <a:srgbClr val="000000"/>
                  </a:solidFill>
                  <a:latin typeface="Helvetica Neue LT Pro"/>
                </a:rPr>
                <a:t> qui </a:t>
              </a:r>
              <a:r>
                <a:rPr lang="en-US" sz="1300" dirty="0" err="1">
                  <a:solidFill>
                    <a:srgbClr val="000000"/>
                  </a:solidFill>
                  <a:latin typeface="Helvetica Neue LT Pro"/>
                </a:rPr>
                <a:t>devront</a:t>
              </a:r>
              <a:r>
                <a:rPr lang="en-US" sz="1300" dirty="0">
                  <a:solidFill>
                    <a:srgbClr val="000000"/>
                  </a:solidFill>
                  <a:latin typeface="Helvetica Neue LT Pro"/>
                </a:rPr>
                <a:t> </a:t>
              </a:r>
              <a:r>
                <a:rPr lang="en-US" sz="1300" dirty="0" err="1">
                  <a:solidFill>
                    <a:srgbClr val="000000"/>
                  </a:solidFill>
                  <a:latin typeface="Helvetica Neue LT Pro"/>
                </a:rPr>
                <a:t>provenir</a:t>
              </a:r>
              <a:r>
                <a:rPr lang="en-US" sz="1300" dirty="0">
                  <a:solidFill>
                    <a:srgbClr val="000000"/>
                  </a:solidFill>
                  <a:latin typeface="Helvetica Neue LT Pro"/>
                </a:rPr>
                <a:t> de </a:t>
              </a:r>
              <a:r>
                <a:rPr lang="en-US" sz="1300" u="sng" dirty="0" err="1">
                  <a:solidFill>
                    <a:srgbClr val="000000"/>
                  </a:solidFill>
                  <a:latin typeface="Helvetica Neue LT Pro"/>
                </a:rPr>
                <a:t>nouvelles</a:t>
              </a:r>
              <a:r>
                <a:rPr lang="en-US" sz="1300" u="sng" dirty="0">
                  <a:solidFill>
                    <a:srgbClr val="000000"/>
                  </a:solidFill>
                  <a:latin typeface="Helvetica Neue LT Pro"/>
                </a:rPr>
                <a:t> </a:t>
              </a:r>
              <a:r>
                <a:rPr lang="en-US" sz="1300" u="sng" dirty="0" err="1">
                  <a:solidFill>
                    <a:srgbClr val="000000"/>
                  </a:solidFill>
                  <a:latin typeface="Helvetica Neue LT Pro"/>
                </a:rPr>
                <a:t>lignées</a:t>
              </a:r>
              <a:r>
                <a:rPr lang="en-US" sz="1300" u="sng" dirty="0">
                  <a:solidFill>
                    <a:srgbClr val="000000"/>
                  </a:solidFill>
                  <a:latin typeface="Helvetica Neue LT Pro"/>
                </a:rPr>
                <a:t> </a:t>
              </a:r>
              <a:r>
                <a:rPr lang="en-US" sz="1300" u="sng" dirty="0" err="1">
                  <a:solidFill>
                    <a:srgbClr val="000000"/>
                  </a:solidFill>
                  <a:latin typeface="Helvetica Neue LT Pro"/>
                </a:rPr>
                <a:t>parrainées</a:t>
              </a:r>
              <a:r>
                <a:rPr lang="en-US" sz="1300" dirty="0">
                  <a:solidFill>
                    <a:srgbClr val="000000"/>
                  </a:solidFill>
                  <a:latin typeface="Helvetica Neue LT Pro"/>
                </a:rPr>
                <a:t> sur une </a:t>
              </a:r>
              <a:r>
                <a:rPr lang="en-US" sz="1300" dirty="0" err="1">
                  <a:solidFill>
                    <a:srgbClr val="000000"/>
                  </a:solidFill>
                  <a:latin typeface="Helvetica Neue LT Pro"/>
                </a:rPr>
                <a:t>période</a:t>
              </a:r>
              <a:r>
                <a:rPr lang="en-US" sz="1300" dirty="0">
                  <a:solidFill>
                    <a:srgbClr val="000000"/>
                  </a:solidFill>
                  <a:latin typeface="Helvetica Neue LT Pro"/>
                </a:rPr>
                <a:t> de 90 </a:t>
              </a:r>
              <a:r>
                <a:rPr lang="en-US" sz="1300" dirty="0" err="1">
                  <a:solidFill>
                    <a:srgbClr val="000000"/>
                  </a:solidFill>
                  <a:latin typeface="Helvetica Neue LT Pro"/>
                </a:rPr>
                <a:t>jours</a:t>
              </a:r>
              <a:r>
                <a:rPr lang="en-US" sz="1300" dirty="0">
                  <a:solidFill>
                    <a:srgbClr val="000000"/>
                  </a:solidFill>
                  <a:latin typeface="Helvetica Neue LT Pro"/>
                </a:rPr>
                <a:t> qui </a:t>
              </a:r>
              <a:r>
                <a:rPr lang="en-US" sz="1300" dirty="0" err="1">
                  <a:solidFill>
                    <a:srgbClr val="000000"/>
                  </a:solidFill>
                  <a:latin typeface="Helvetica Neue LT Pro"/>
                </a:rPr>
                <a:t>démarre</a:t>
              </a:r>
              <a:r>
                <a:rPr lang="en-US" sz="1300" dirty="0">
                  <a:solidFill>
                    <a:srgbClr val="000000"/>
                  </a:solidFill>
                  <a:latin typeface="Helvetica Neue LT Pro"/>
                </a:rPr>
                <a:t> à </a:t>
              </a:r>
              <a:r>
                <a:rPr lang="en-US" sz="1300" dirty="0" err="1">
                  <a:solidFill>
                    <a:srgbClr val="000000"/>
                  </a:solidFill>
                  <a:latin typeface="Helvetica Neue LT Pro"/>
                </a:rPr>
                <a:t>partir</a:t>
              </a:r>
              <a:r>
                <a:rPr lang="en-US" sz="1300" dirty="0">
                  <a:solidFill>
                    <a:srgbClr val="000000"/>
                  </a:solidFill>
                  <a:latin typeface="Helvetica Neue LT Pro"/>
                </a:rPr>
                <a:t> de la date </a:t>
              </a:r>
              <a:r>
                <a:rPr lang="en-US" sz="1300" dirty="0" err="1">
                  <a:solidFill>
                    <a:srgbClr val="000000"/>
                  </a:solidFill>
                  <a:latin typeface="Helvetica Neue LT Pro"/>
                </a:rPr>
                <a:t>d’enregistrement</a:t>
              </a:r>
              <a:r>
                <a:rPr lang="en-US" sz="1300" dirty="0">
                  <a:solidFill>
                    <a:srgbClr val="000000"/>
                  </a:solidFill>
                  <a:latin typeface="Helvetica Neue LT Pro"/>
                </a:rPr>
                <a:t> du 1er CC nouveau.</a:t>
              </a:r>
            </a:p>
          </p:txBody>
        </p:sp>
      </p:grpSp>
      <p:grpSp>
        <p:nvGrpSpPr>
          <p:cNvPr id="21" name="Group 21"/>
          <p:cNvGrpSpPr/>
          <p:nvPr/>
        </p:nvGrpSpPr>
        <p:grpSpPr>
          <a:xfrm>
            <a:off x="941885" y="8082584"/>
            <a:ext cx="6231904" cy="1991538"/>
            <a:chOff x="0" y="0"/>
            <a:chExt cx="2233374" cy="713722"/>
          </a:xfrm>
        </p:grpSpPr>
        <p:sp>
          <p:nvSpPr>
            <p:cNvPr id="22" name="Freeform 22"/>
            <p:cNvSpPr/>
            <p:nvPr/>
          </p:nvSpPr>
          <p:spPr>
            <a:xfrm>
              <a:off x="0" y="0"/>
              <a:ext cx="2233374" cy="713722"/>
            </a:xfrm>
            <a:custGeom>
              <a:avLst/>
              <a:gdLst/>
              <a:ahLst/>
              <a:cxnLst/>
              <a:rect l="l" t="t" r="r" b="b"/>
              <a:pathLst>
                <a:path w="2233374" h="713722">
                  <a:moveTo>
                    <a:pt x="45965" y="0"/>
                  </a:moveTo>
                  <a:lnTo>
                    <a:pt x="2187409" y="0"/>
                  </a:lnTo>
                  <a:cubicBezTo>
                    <a:pt x="2212795" y="0"/>
                    <a:pt x="2233374" y="20579"/>
                    <a:pt x="2233374" y="45965"/>
                  </a:cubicBezTo>
                  <a:lnTo>
                    <a:pt x="2233374" y="667757"/>
                  </a:lnTo>
                  <a:cubicBezTo>
                    <a:pt x="2233374" y="679948"/>
                    <a:pt x="2228531" y="691639"/>
                    <a:pt x="2219911" y="700259"/>
                  </a:cubicBezTo>
                  <a:cubicBezTo>
                    <a:pt x="2211291" y="708879"/>
                    <a:pt x="2199599" y="713722"/>
                    <a:pt x="2187409" y="713722"/>
                  </a:cubicBezTo>
                  <a:lnTo>
                    <a:pt x="45965" y="713722"/>
                  </a:lnTo>
                  <a:cubicBezTo>
                    <a:pt x="20579" y="713722"/>
                    <a:pt x="0" y="693143"/>
                    <a:pt x="0" y="667757"/>
                  </a:cubicBezTo>
                  <a:lnTo>
                    <a:pt x="0" y="45965"/>
                  </a:lnTo>
                  <a:cubicBezTo>
                    <a:pt x="0" y="20579"/>
                    <a:pt x="20579" y="0"/>
                    <a:pt x="45965" y="0"/>
                  </a:cubicBezTo>
                  <a:close/>
                </a:path>
              </a:pathLst>
            </a:custGeom>
            <a:solidFill>
              <a:srgbClr val="000000">
                <a:alpha val="0"/>
              </a:srgbClr>
            </a:solidFill>
            <a:ln cap="rnd">
              <a:noFill/>
              <a:prstDash val="solid"/>
              <a:round/>
            </a:ln>
          </p:spPr>
          <p:txBody>
            <a:bodyPr/>
            <a:lstStyle/>
            <a:p>
              <a:endParaRPr lang="fr-FR"/>
            </a:p>
          </p:txBody>
        </p:sp>
        <p:sp>
          <p:nvSpPr>
            <p:cNvPr id="23" name="TextBox 23"/>
            <p:cNvSpPr txBox="1"/>
            <p:nvPr/>
          </p:nvSpPr>
          <p:spPr>
            <a:xfrm>
              <a:off x="0" y="-47625"/>
              <a:ext cx="2233374" cy="761347"/>
            </a:xfrm>
            <a:prstGeom prst="rect">
              <a:avLst/>
            </a:prstGeom>
          </p:spPr>
          <p:txBody>
            <a:bodyPr lIns="50800" tIns="50800" rIns="50800" bIns="50800" rtlCol="0" anchor="ctr"/>
            <a:lstStyle/>
            <a:p>
              <a:pPr algn="just">
                <a:lnSpc>
                  <a:spcPts val="1540"/>
                </a:lnSpc>
              </a:pPr>
              <a:r>
                <a:rPr lang="en-US" sz="1100">
                  <a:solidFill>
                    <a:srgbClr val="000000"/>
                  </a:solidFill>
                  <a:latin typeface="Helvetica Neue LT Pro Bold"/>
                </a:rPr>
                <a:t>4a. Quand démarre ma nouvelle période de qualification de 90 jours ?</a:t>
              </a:r>
            </a:p>
            <a:p>
              <a:pPr algn="just">
                <a:lnSpc>
                  <a:spcPts val="1540"/>
                </a:lnSpc>
              </a:pPr>
              <a:endParaRPr lang="en-US" sz="1100">
                <a:solidFill>
                  <a:srgbClr val="000000"/>
                </a:solidFill>
                <a:latin typeface="Helvetica Neue LT Pro Bold"/>
              </a:endParaRPr>
            </a:p>
            <a:p>
              <a:pPr algn="just">
                <a:lnSpc>
                  <a:spcPts val="1540"/>
                </a:lnSpc>
              </a:pPr>
              <a:r>
                <a:rPr lang="en-US" sz="1100">
                  <a:solidFill>
                    <a:srgbClr val="000000"/>
                  </a:solidFill>
                  <a:latin typeface="Helvetica Neue LT Pro"/>
                </a:rPr>
                <a:t>Ma nouvelle période de qualification au challenge « 90 jours pour devenir animateur » s’étend du 06 février 2024 au 06 mai 2024 inclus (à minuit heure Paris).</a:t>
              </a:r>
            </a:p>
            <a:p>
              <a:pPr algn="just">
                <a:lnSpc>
                  <a:spcPts val="1540"/>
                </a:lnSpc>
              </a:pPr>
              <a:endParaRPr lang="en-US" sz="1100">
                <a:solidFill>
                  <a:srgbClr val="000000"/>
                </a:solidFill>
                <a:latin typeface="Helvetica Neue LT Pro"/>
              </a:endParaRPr>
            </a:p>
            <a:p>
              <a:pPr algn="just">
                <a:lnSpc>
                  <a:spcPts val="1540"/>
                </a:lnSpc>
              </a:pPr>
              <a:r>
                <a:rPr lang="en-US" sz="1100">
                  <a:solidFill>
                    <a:srgbClr val="000000"/>
                  </a:solidFill>
                  <a:latin typeface="Helvetica Neue LT Pro Bold"/>
                </a:rPr>
                <a:t>4b. Que faut-il faire pour rejouer le challenge ?</a:t>
              </a:r>
            </a:p>
            <a:p>
              <a:pPr algn="just">
                <a:lnSpc>
                  <a:spcPts val="1540"/>
                </a:lnSpc>
              </a:pPr>
              <a:endParaRPr lang="en-US" sz="1100">
                <a:solidFill>
                  <a:srgbClr val="000000"/>
                </a:solidFill>
                <a:latin typeface="Helvetica Neue LT Pro Bold"/>
              </a:endParaRPr>
            </a:p>
            <a:p>
              <a:pPr algn="just">
                <a:lnSpc>
                  <a:spcPts val="1540"/>
                </a:lnSpc>
              </a:pPr>
              <a:r>
                <a:rPr lang="en-US" sz="1100">
                  <a:solidFill>
                    <a:srgbClr val="000000"/>
                  </a:solidFill>
                  <a:latin typeface="Helvetica Neue LT Pro"/>
                </a:rPr>
                <a:t>Pour rejouer le challenge « 90 jours pour devenir Animateur », je dois réaliser au minimum 25 CC Personnels et Hors Manager sur 1 ou 2 mois consécutifs entre le 06 février 2024 et le 06 mai 2024 correspondant à la prochaine période des 90 jours.</a:t>
              </a: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96BAE6">
                <a:alpha val="100000"/>
              </a:srgbClr>
            </a:gs>
            <a:gs pos="100000">
              <a:srgbClr val="FFFFFF">
                <a:alpha val="100000"/>
              </a:srgbClr>
            </a:gs>
          </a:gsLst>
          <a:lin ang="5400000"/>
        </a:gradFill>
        <a:effectLst/>
      </p:bgPr>
    </p:bg>
    <p:spTree>
      <p:nvGrpSpPr>
        <p:cNvPr id="1" name=""/>
        <p:cNvGrpSpPr/>
        <p:nvPr/>
      </p:nvGrpSpPr>
      <p:grpSpPr>
        <a:xfrm>
          <a:off x="0" y="0"/>
          <a:ext cx="0" cy="0"/>
          <a:chOff x="0" y="0"/>
          <a:chExt cx="0" cy="0"/>
        </a:xfrm>
      </p:grpSpPr>
      <p:sp>
        <p:nvSpPr>
          <p:cNvPr id="2" name="Freeform 2"/>
          <p:cNvSpPr/>
          <p:nvPr/>
        </p:nvSpPr>
        <p:spPr>
          <a:xfrm>
            <a:off x="-213913" y="-2226488"/>
            <a:ext cx="7514930" cy="5964975"/>
          </a:xfrm>
          <a:custGeom>
            <a:avLst/>
            <a:gdLst/>
            <a:ahLst/>
            <a:cxnLst/>
            <a:rect l="l" t="t" r="r" b="b"/>
            <a:pathLst>
              <a:path w="7514930" h="5964975">
                <a:moveTo>
                  <a:pt x="0" y="0"/>
                </a:moveTo>
                <a:lnTo>
                  <a:pt x="7514929" y="0"/>
                </a:lnTo>
                <a:lnTo>
                  <a:pt x="7514929" y="5964976"/>
                </a:lnTo>
                <a:lnTo>
                  <a:pt x="0" y="5964976"/>
                </a:lnTo>
                <a:lnTo>
                  <a:pt x="0" y="0"/>
                </a:lnTo>
                <a:close/>
              </a:path>
            </a:pathLst>
          </a:custGeom>
          <a:blipFill>
            <a:blip r:embed="rId2"/>
            <a:stretch>
              <a:fillRect/>
            </a:stretch>
          </a:blipFill>
        </p:spPr>
        <p:txBody>
          <a:bodyPr/>
          <a:lstStyle/>
          <a:p>
            <a:endParaRPr lang="fr-FR"/>
          </a:p>
        </p:txBody>
      </p:sp>
      <p:sp>
        <p:nvSpPr>
          <p:cNvPr id="3" name="Freeform 3"/>
          <p:cNvSpPr/>
          <p:nvPr/>
        </p:nvSpPr>
        <p:spPr>
          <a:xfrm>
            <a:off x="-2241792" y="6932145"/>
            <a:ext cx="7514930" cy="5964975"/>
          </a:xfrm>
          <a:custGeom>
            <a:avLst/>
            <a:gdLst/>
            <a:ahLst/>
            <a:cxnLst/>
            <a:rect l="l" t="t" r="r" b="b"/>
            <a:pathLst>
              <a:path w="7514930" h="5964975">
                <a:moveTo>
                  <a:pt x="0" y="0"/>
                </a:moveTo>
                <a:lnTo>
                  <a:pt x="7514929" y="0"/>
                </a:lnTo>
                <a:lnTo>
                  <a:pt x="7514929" y="5964975"/>
                </a:lnTo>
                <a:lnTo>
                  <a:pt x="0" y="5964975"/>
                </a:lnTo>
                <a:lnTo>
                  <a:pt x="0" y="0"/>
                </a:lnTo>
                <a:close/>
              </a:path>
            </a:pathLst>
          </a:custGeom>
          <a:blipFill>
            <a:blip r:embed="rId2"/>
            <a:stretch>
              <a:fillRect/>
            </a:stretch>
          </a:blipFill>
        </p:spPr>
        <p:txBody>
          <a:bodyPr/>
          <a:lstStyle/>
          <a:p>
            <a:endParaRPr lang="fr-FR"/>
          </a:p>
        </p:txBody>
      </p:sp>
      <p:sp>
        <p:nvSpPr>
          <p:cNvPr id="4" name="Freeform 4"/>
          <p:cNvSpPr/>
          <p:nvPr/>
        </p:nvSpPr>
        <p:spPr>
          <a:xfrm>
            <a:off x="335286" y="2799544"/>
            <a:ext cx="233357" cy="422366"/>
          </a:xfrm>
          <a:custGeom>
            <a:avLst/>
            <a:gdLst/>
            <a:ahLst/>
            <a:cxnLst/>
            <a:rect l="l" t="t" r="r" b="b"/>
            <a:pathLst>
              <a:path w="233357" h="422366">
                <a:moveTo>
                  <a:pt x="0" y="0"/>
                </a:moveTo>
                <a:lnTo>
                  <a:pt x="233357" y="0"/>
                </a:lnTo>
                <a:lnTo>
                  <a:pt x="233357" y="422365"/>
                </a:lnTo>
                <a:lnTo>
                  <a:pt x="0" y="422365"/>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fr-FR"/>
          </a:p>
        </p:txBody>
      </p:sp>
      <p:sp>
        <p:nvSpPr>
          <p:cNvPr id="5" name="Freeform 5"/>
          <p:cNvSpPr/>
          <p:nvPr/>
        </p:nvSpPr>
        <p:spPr>
          <a:xfrm>
            <a:off x="330395" y="4296329"/>
            <a:ext cx="225966" cy="422366"/>
          </a:xfrm>
          <a:custGeom>
            <a:avLst/>
            <a:gdLst/>
            <a:ahLst/>
            <a:cxnLst/>
            <a:rect l="l" t="t" r="r" b="b"/>
            <a:pathLst>
              <a:path w="225966" h="422366">
                <a:moveTo>
                  <a:pt x="0" y="0"/>
                </a:moveTo>
                <a:lnTo>
                  <a:pt x="225965" y="0"/>
                </a:lnTo>
                <a:lnTo>
                  <a:pt x="225965" y="422366"/>
                </a:lnTo>
                <a:lnTo>
                  <a:pt x="0" y="422366"/>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fr-FR"/>
          </a:p>
        </p:txBody>
      </p:sp>
      <p:sp>
        <p:nvSpPr>
          <p:cNvPr id="6" name="Freeform 6"/>
          <p:cNvSpPr/>
          <p:nvPr/>
        </p:nvSpPr>
        <p:spPr>
          <a:xfrm>
            <a:off x="302504" y="5506871"/>
            <a:ext cx="281747" cy="403216"/>
          </a:xfrm>
          <a:custGeom>
            <a:avLst/>
            <a:gdLst/>
            <a:ahLst/>
            <a:cxnLst/>
            <a:rect l="l" t="t" r="r" b="b"/>
            <a:pathLst>
              <a:path w="281747" h="403216">
                <a:moveTo>
                  <a:pt x="0" y="0"/>
                </a:moveTo>
                <a:lnTo>
                  <a:pt x="281747" y="0"/>
                </a:lnTo>
                <a:lnTo>
                  <a:pt x="281747" y="403215"/>
                </a:lnTo>
                <a:lnTo>
                  <a:pt x="0" y="40321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fr-FR"/>
          </a:p>
        </p:txBody>
      </p:sp>
      <p:sp>
        <p:nvSpPr>
          <p:cNvPr id="7" name="Freeform 7"/>
          <p:cNvSpPr/>
          <p:nvPr/>
        </p:nvSpPr>
        <p:spPr>
          <a:xfrm>
            <a:off x="376517" y="6803960"/>
            <a:ext cx="228115" cy="434504"/>
          </a:xfrm>
          <a:custGeom>
            <a:avLst/>
            <a:gdLst/>
            <a:ahLst/>
            <a:cxnLst/>
            <a:rect l="l" t="t" r="r" b="b"/>
            <a:pathLst>
              <a:path w="228115" h="434504">
                <a:moveTo>
                  <a:pt x="0" y="0"/>
                </a:moveTo>
                <a:lnTo>
                  <a:pt x="228114" y="0"/>
                </a:lnTo>
                <a:lnTo>
                  <a:pt x="228114" y="434505"/>
                </a:lnTo>
                <a:lnTo>
                  <a:pt x="0" y="43450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fr-FR"/>
          </a:p>
        </p:txBody>
      </p:sp>
      <p:sp>
        <p:nvSpPr>
          <p:cNvPr id="8" name="TextBox 8"/>
          <p:cNvSpPr txBox="1"/>
          <p:nvPr/>
        </p:nvSpPr>
        <p:spPr>
          <a:xfrm>
            <a:off x="628826" y="2749634"/>
            <a:ext cx="6544963" cy="26924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Les parrainages et les CC nouveaux peuvent être réalisés à l’international ? </a:t>
            </a:r>
          </a:p>
        </p:txBody>
      </p:sp>
      <p:sp>
        <p:nvSpPr>
          <p:cNvPr id="9" name="TextBox 9"/>
          <p:cNvSpPr txBox="1"/>
          <p:nvPr/>
        </p:nvSpPr>
        <p:spPr>
          <a:xfrm>
            <a:off x="353129" y="3302243"/>
            <a:ext cx="7031813" cy="436245"/>
          </a:xfrm>
          <a:prstGeom prst="rect">
            <a:avLst/>
          </a:prstGeom>
        </p:spPr>
        <p:txBody>
          <a:bodyPr lIns="0" tIns="0" rIns="0" bIns="0" rtlCol="0" anchor="t">
            <a:spAutoFit/>
          </a:bodyPr>
          <a:lstStyle/>
          <a:p>
            <a:pPr>
              <a:lnSpc>
                <a:spcPts val="1679"/>
              </a:lnSpc>
            </a:pPr>
            <a:r>
              <a:rPr lang="en-US" sz="1200">
                <a:solidFill>
                  <a:srgbClr val="000000"/>
                </a:solidFill>
                <a:latin typeface="Helvetica Neue LT Pro"/>
              </a:rPr>
              <a:t>Les parrainages et les CC nouveaux peuvent être réalisés uniquement sur les pays de la zone France : Métropole, Antilles, Guyane, Maurice, Réunion, Mayotte, Maroc, Tunisie, Espagne et Portugal.</a:t>
            </a:r>
          </a:p>
        </p:txBody>
      </p:sp>
      <p:sp>
        <p:nvSpPr>
          <p:cNvPr id="10" name="TextBox 10"/>
          <p:cNvSpPr txBox="1"/>
          <p:nvPr/>
        </p:nvSpPr>
        <p:spPr>
          <a:xfrm>
            <a:off x="608327" y="4239179"/>
            <a:ext cx="6776615" cy="51689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Les changements de parrain et reparrainages pourront-ils être pris en compte pour ce challenge ? </a:t>
            </a:r>
          </a:p>
        </p:txBody>
      </p:sp>
      <p:sp>
        <p:nvSpPr>
          <p:cNvPr id="11" name="TextBox 11"/>
          <p:cNvSpPr txBox="1"/>
          <p:nvPr/>
        </p:nvSpPr>
        <p:spPr>
          <a:xfrm>
            <a:off x="269203" y="4917994"/>
            <a:ext cx="7031813" cy="226695"/>
          </a:xfrm>
          <a:prstGeom prst="rect">
            <a:avLst/>
          </a:prstGeom>
        </p:spPr>
        <p:txBody>
          <a:bodyPr lIns="0" tIns="0" rIns="0" bIns="0" rtlCol="0" anchor="t">
            <a:spAutoFit/>
          </a:bodyPr>
          <a:lstStyle/>
          <a:p>
            <a:pPr>
              <a:lnSpc>
                <a:spcPts val="1679"/>
              </a:lnSpc>
            </a:pPr>
            <a:r>
              <a:rPr lang="en-US" sz="1200">
                <a:solidFill>
                  <a:srgbClr val="000000"/>
                </a:solidFill>
                <a:latin typeface="Helvetica Neue LT Pro"/>
              </a:rPr>
              <a:t>Oui, les reparrainages et changements de parrain pourront être pris en compte.</a:t>
            </a:r>
          </a:p>
        </p:txBody>
      </p:sp>
      <p:sp>
        <p:nvSpPr>
          <p:cNvPr id="12" name="TextBox 12"/>
          <p:cNvSpPr txBox="1"/>
          <p:nvPr/>
        </p:nvSpPr>
        <p:spPr>
          <a:xfrm>
            <a:off x="604631" y="5545283"/>
            <a:ext cx="6195673" cy="26924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Que vais-je remporter si je me qualifie Animateur ? </a:t>
            </a:r>
          </a:p>
        </p:txBody>
      </p:sp>
      <p:sp>
        <p:nvSpPr>
          <p:cNvPr id="13" name="TextBox 13"/>
          <p:cNvSpPr txBox="1"/>
          <p:nvPr/>
        </p:nvSpPr>
        <p:spPr>
          <a:xfrm>
            <a:off x="269203" y="6005765"/>
            <a:ext cx="7031813" cy="436245"/>
          </a:xfrm>
          <a:prstGeom prst="rect">
            <a:avLst/>
          </a:prstGeom>
        </p:spPr>
        <p:txBody>
          <a:bodyPr lIns="0" tIns="0" rIns="0" bIns="0" rtlCol="0" anchor="t">
            <a:spAutoFit/>
          </a:bodyPr>
          <a:lstStyle/>
          <a:p>
            <a:pPr marL="259080" lvl="1" indent="-129540" algn="just">
              <a:lnSpc>
                <a:spcPts val="1679"/>
              </a:lnSpc>
              <a:buFont typeface="Arial"/>
              <a:buChar char="•"/>
            </a:pPr>
            <a:r>
              <a:rPr lang="en-US" sz="1200">
                <a:solidFill>
                  <a:srgbClr val="000000"/>
                </a:solidFill>
                <a:latin typeface="Helvetica Neue LT Pro"/>
              </a:rPr>
              <a:t>Une invitation à la Supervisor Day au siège à Paris </a:t>
            </a:r>
          </a:p>
          <a:p>
            <a:pPr marL="259080" lvl="1" indent="-129540" algn="just">
              <a:lnSpc>
                <a:spcPts val="1679"/>
              </a:lnSpc>
              <a:buFont typeface="Arial"/>
              <a:buChar char="•"/>
            </a:pPr>
            <a:r>
              <a:rPr lang="en-US" sz="1200">
                <a:solidFill>
                  <a:srgbClr val="000000"/>
                </a:solidFill>
                <a:latin typeface="Helvetica Neue LT Pro"/>
              </a:rPr>
              <a:t>2 places pour assister à la prochaine Success Day, d'une valeur de 50€.</a:t>
            </a:r>
          </a:p>
        </p:txBody>
      </p:sp>
      <p:sp>
        <p:nvSpPr>
          <p:cNvPr id="14" name="TextBox 14"/>
          <p:cNvSpPr txBox="1"/>
          <p:nvPr/>
        </p:nvSpPr>
        <p:spPr>
          <a:xfrm>
            <a:off x="628826" y="6823455"/>
            <a:ext cx="6175174" cy="516890"/>
          </a:xfrm>
          <a:prstGeom prst="rect">
            <a:avLst/>
          </a:prstGeom>
        </p:spPr>
        <p:txBody>
          <a:bodyPr lIns="0" tIns="0" rIns="0" bIns="0" rtlCol="0" anchor="t">
            <a:spAutoFit/>
          </a:bodyPr>
          <a:lstStyle/>
          <a:p>
            <a:pPr algn="l">
              <a:lnSpc>
                <a:spcPts val="1960"/>
              </a:lnSpc>
            </a:pPr>
            <a:r>
              <a:rPr lang="en-US" sz="1400">
                <a:solidFill>
                  <a:srgbClr val="000000"/>
                </a:solidFill>
                <a:latin typeface="Helvetica Neue LT Pro Bold"/>
              </a:rPr>
              <a:t>Que vais-je remporter si je me qualifie Animateur pendant la période du challenge des 90 jours ?</a:t>
            </a:r>
          </a:p>
        </p:txBody>
      </p:sp>
      <p:sp>
        <p:nvSpPr>
          <p:cNvPr id="15" name="TextBox 15"/>
          <p:cNvSpPr txBox="1"/>
          <p:nvPr/>
        </p:nvSpPr>
        <p:spPr>
          <a:xfrm>
            <a:off x="269203" y="7502270"/>
            <a:ext cx="7031813" cy="2531745"/>
          </a:xfrm>
          <a:prstGeom prst="rect">
            <a:avLst/>
          </a:prstGeom>
        </p:spPr>
        <p:txBody>
          <a:bodyPr lIns="0" tIns="0" rIns="0" bIns="0" rtlCol="0" anchor="t">
            <a:spAutoFit/>
          </a:bodyPr>
          <a:lstStyle/>
          <a:p>
            <a:pPr algn="just">
              <a:lnSpc>
                <a:spcPts val="1679"/>
              </a:lnSpc>
            </a:pPr>
            <a:r>
              <a:rPr lang="en-US" sz="1200">
                <a:solidFill>
                  <a:srgbClr val="000000"/>
                </a:solidFill>
                <a:latin typeface="Helvetica Neue LT Pro"/>
              </a:rPr>
              <a:t>En plus des récompenses citées ci-dessus :</a:t>
            </a:r>
          </a:p>
          <a:p>
            <a:pPr marL="259080" lvl="1" indent="-129540" algn="just">
              <a:lnSpc>
                <a:spcPts val="1679"/>
              </a:lnSpc>
              <a:buFont typeface="Arial"/>
              <a:buChar char="•"/>
            </a:pPr>
            <a:r>
              <a:rPr lang="en-US" sz="1200">
                <a:solidFill>
                  <a:srgbClr val="000000"/>
                </a:solidFill>
                <a:latin typeface="Helvetica Neue LT Pro"/>
              </a:rPr>
              <a:t>Forever France vous offre une tablette d’une valeur maximale de 400€ ou une prime de 400€ qui sera versée sur votre compte bancaire le mois qui suit la qualification Animateur. </a:t>
            </a:r>
          </a:p>
          <a:p>
            <a:pPr marL="259080" lvl="1" indent="-129540" algn="just">
              <a:lnSpc>
                <a:spcPts val="1679"/>
              </a:lnSpc>
              <a:buFont typeface="Arial"/>
              <a:buChar char="•"/>
            </a:pPr>
            <a:r>
              <a:rPr lang="en-US" sz="1200">
                <a:solidFill>
                  <a:srgbClr val="000000"/>
                </a:solidFill>
                <a:latin typeface="Helvetica Neue LT Pro"/>
              </a:rPr>
              <a:t>Une reconnaissance individuelle « Challenge 90 jours » sur scène en Success Day.</a:t>
            </a:r>
          </a:p>
          <a:p>
            <a:pPr algn="just">
              <a:lnSpc>
                <a:spcPts val="1679"/>
              </a:lnSpc>
            </a:pPr>
            <a:endParaRPr lang="en-US" sz="1200">
              <a:solidFill>
                <a:srgbClr val="000000"/>
              </a:solidFill>
              <a:latin typeface="Helvetica Neue LT Pro"/>
            </a:endParaRPr>
          </a:p>
          <a:p>
            <a:pPr algn="just">
              <a:lnSpc>
                <a:spcPts val="1679"/>
              </a:lnSpc>
            </a:pPr>
            <a:endParaRPr lang="en-US" sz="1200">
              <a:solidFill>
                <a:srgbClr val="000000"/>
              </a:solidFill>
              <a:latin typeface="Helvetica Neue LT Pro"/>
            </a:endParaRPr>
          </a:p>
          <a:p>
            <a:pPr algn="just">
              <a:lnSpc>
                <a:spcPts val="1679"/>
              </a:lnSpc>
            </a:pPr>
            <a:endParaRPr lang="en-US" sz="1200">
              <a:solidFill>
                <a:srgbClr val="000000"/>
              </a:solidFill>
              <a:latin typeface="Helvetica Neue LT Pro"/>
            </a:endParaRPr>
          </a:p>
          <a:p>
            <a:pPr algn="just">
              <a:lnSpc>
                <a:spcPts val="1679"/>
              </a:lnSpc>
            </a:pPr>
            <a:endParaRPr lang="en-US" sz="1200">
              <a:solidFill>
                <a:srgbClr val="000000"/>
              </a:solidFill>
              <a:latin typeface="Helvetica Neue LT Pro"/>
            </a:endParaRPr>
          </a:p>
          <a:p>
            <a:pPr algn="just">
              <a:lnSpc>
                <a:spcPts val="1679"/>
              </a:lnSpc>
            </a:pPr>
            <a:endParaRPr lang="en-US" sz="1200">
              <a:solidFill>
                <a:srgbClr val="000000"/>
              </a:solidFill>
              <a:latin typeface="Helvetica Neue LT Pro"/>
            </a:endParaRPr>
          </a:p>
          <a:p>
            <a:pPr algn="just">
              <a:lnSpc>
                <a:spcPts val="1679"/>
              </a:lnSpc>
            </a:pPr>
            <a:endParaRPr lang="en-US" sz="1200">
              <a:solidFill>
                <a:srgbClr val="000000"/>
              </a:solidFill>
              <a:latin typeface="Helvetica Neue LT Pro"/>
            </a:endParaRPr>
          </a:p>
          <a:p>
            <a:pPr algn="just">
              <a:lnSpc>
                <a:spcPts val="1679"/>
              </a:lnSpc>
            </a:pPr>
            <a:endParaRPr lang="en-US" sz="1200">
              <a:solidFill>
                <a:srgbClr val="000000"/>
              </a:solidFill>
              <a:latin typeface="Helvetica Neue LT Pro"/>
            </a:endParaRPr>
          </a:p>
          <a:p>
            <a:pPr algn="just">
              <a:lnSpc>
                <a:spcPts val="1679"/>
              </a:lnSpc>
            </a:pPr>
            <a:r>
              <a:rPr lang="en-US" sz="1200">
                <a:solidFill>
                  <a:srgbClr val="000000"/>
                </a:solidFill>
                <a:latin typeface="Helvetica Neue LT Pro"/>
              </a:rPr>
              <a:t>* Actif : Notion Company Policy</a:t>
            </a:r>
          </a:p>
        </p:txBody>
      </p:sp>
      <p:grpSp>
        <p:nvGrpSpPr>
          <p:cNvPr id="16" name="Group 16"/>
          <p:cNvGrpSpPr/>
          <p:nvPr/>
        </p:nvGrpSpPr>
        <p:grpSpPr>
          <a:xfrm>
            <a:off x="302504" y="169831"/>
            <a:ext cx="7133063" cy="2372538"/>
            <a:chOff x="0" y="0"/>
            <a:chExt cx="2556329" cy="850264"/>
          </a:xfrm>
        </p:grpSpPr>
        <p:sp>
          <p:nvSpPr>
            <p:cNvPr id="17" name="Freeform 17"/>
            <p:cNvSpPr/>
            <p:nvPr/>
          </p:nvSpPr>
          <p:spPr>
            <a:xfrm>
              <a:off x="0" y="0"/>
              <a:ext cx="2556329" cy="850264"/>
            </a:xfrm>
            <a:custGeom>
              <a:avLst/>
              <a:gdLst/>
              <a:ahLst/>
              <a:cxnLst/>
              <a:rect l="l" t="t" r="r" b="b"/>
              <a:pathLst>
                <a:path w="2556329" h="850264">
                  <a:moveTo>
                    <a:pt x="40158" y="0"/>
                  </a:moveTo>
                  <a:lnTo>
                    <a:pt x="2516170" y="0"/>
                  </a:lnTo>
                  <a:cubicBezTo>
                    <a:pt x="2526821" y="0"/>
                    <a:pt x="2537035" y="4231"/>
                    <a:pt x="2544567" y="11762"/>
                  </a:cubicBezTo>
                  <a:cubicBezTo>
                    <a:pt x="2552098" y="19293"/>
                    <a:pt x="2556329" y="29508"/>
                    <a:pt x="2556329" y="40158"/>
                  </a:cubicBezTo>
                  <a:lnTo>
                    <a:pt x="2556329" y="810106"/>
                  </a:lnTo>
                  <a:cubicBezTo>
                    <a:pt x="2556329" y="820756"/>
                    <a:pt x="2552098" y="830971"/>
                    <a:pt x="2544567" y="838502"/>
                  </a:cubicBezTo>
                  <a:cubicBezTo>
                    <a:pt x="2537035" y="846033"/>
                    <a:pt x="2526821" y="850264"/>
                    <a:pt x="2516170" y="850264"/>
                  </a:cubicBezTo>
                  <a:lnTo>
                    <a:pt x="40158" y="850264"/>
                  </a:lnTo>
                  <a:cubicBezTo>
                    <a:pt x="29508" y="850264"/>
                    <a:pt x="19293" y="846033"/>
                    <a:pt x="11762" y="838502"/>
                  </a:cubicBezTo>
                  <a:cubicBezTo>
                    <a:pt x="4231" y="830971"/>
                    <a:pt x="0" y="820756"/>
                    <a:pt x="0" y="810106"/>
                  </a:cubicBezTo>
                  <a:lnTo>
                    <a:pt x="0" y="40158"/>
                  </a:lnTo>
                  <a:cubicBezTo>
                    <a:pt x="0" y="29508"/>
                    <a:pt x="4231" y="19293"/>
                    <a:pt x="11762" y="11762"/>
                  </a:cubicBezTo>
                  <a:cubicBezTo>
                    <a:pt x="19293" y="4231"/>
                    <a:pt x="29508" y="0"/>
                    <a:pt x="40158" y="0"/>
                  </a:cubicBezTo>
                  <a:close/>
                </a:path>
              </a:pathLst>
            </a:custGeom>
            <a:solidFill>
              <a:srgbClr val="000000">
                <a:alpha val="0"/>
              </a:srgbClr>
            </a:solidFill>
            <a:ln cap="rnd">
              <a:noFill/>
              <a:prstDash val="solid"/>
              <a:round/>
            </a:ln>
          </p:spPr>
          <p:txBody>
            <a:bodyPr/>
            <a:lstStyle/>
            <a:p>
              <a:endParaRPr lang="fr-FR"/>
            </a:p>
          </p:txBody>
        </p:sp>
        <p:sp>
          <p:nvSpPr>
            <p:cNvPr id="18" name="TextBox 18"/>
            <p:cNvSpPr txBox="1"/>
            <p:nvPr/>
          </p:nvSpPr>
          <p:spPr>
            <a:xfrm>
              <a:off x="0" y="-47625"/>
              <a:ext cx="2556329" cy="897889"/>
            </a:xfrm>
            <a:prstGeom prst="rect">
              <a:avLst/>
            </a:prstGeom>
          </p:spPr>
          <p:txBody>
            <a:bodyPr lIns="50800" tIns="50800" rIns="50800" bIns="50800" rtlCol="0" anchor="ctr"/>
            <a:lstStyle/>
            <a:p>
              <a:pPr>
                <a:lnSpc>
                  <a:spcPts val="1540"/>
                </a:lnSpc>
              </a:pPr>
              <a:endParaRPr/>
            </a:p>
          </p:txBody>
        </p:sp>
      </p:grpSp>
      <p:grpSp>
        <p:nvGrpSpPr>
          <p:cNvPr id="19" name="Group 19"/>
          <p:cNvGrpSpPr/>
          <p:nvPr/>
        </p:nvGrpSpPr>
        <p:grpSpPr>
          <a:xfrm>
            <a:off x="941885" y="250624"/>
            <a:ext cx="6231904" cy="1991538"/>
            <a:chOff x="0" y="0"/>
            <a:chExt cx="2233374" cy="713722"/>
          </a:xfrm>
        </p:grpSpPr>
        <p:sp>
          <p:nvSpPr>
            <p:cNvPr id="20" name="Freeform 20"/>
            <p:cNvSpPr/>
            <p:nvPr/>
          </p:nvSpPr>
          <p:spPr>
            <a:xfrm>
              <a:off x="0" y="0"/>
              <a:ext cx="2233374" cy="713722"/>
            </a:xfrm>
            <a:custGeom>
              <a:avLst/>
              <a:gdLst/>
              <a:ahLst/>
              <a:cxnLst/>
              <a:rect l="l" t="t" r="r" b="b"/>
              <a:pathLst>
                <a:path w="2233374" h="713722">
                  <a:moveTo>
                    <a:pt x="45965" y="0"/>
                  </a:moveTo>
                  <a:lnTo>
                    <a:pt x="2187409" y="0"/>
                  </a:lnTo>
                  <a:cubicBezTo>
                    <a:pt x="2212795" y="0"/>
                    <a:pt x="2233374" y="20579"/>
                    <a:pt x="2233374" y="45965"/>
                  </a:cubicBezTo>
                  <a:lnTo>
                    <a:pt x="2233374" y="667757"/>
                  </a:lnTo>
                  <a:cubicBezTo>
                    <a:pt x="2233374" y="679948"/>
                    <a:pt x="2228531" y="691639"/>
                    <a:pt x="2219911" y="700259"/>
                  </a:cubicBezTo>
                  <a:cubicBezTo>
                    <a:pt x="2211291" y="708879"/>
                    <a:pt x="2199599" y="713722"/>
                    <a:pt x="2187409" y="713722"/>
                  </a:cubicBezTo>
                  <a:lnTo>
                    <a:pt x="45965" y="713722"/>
                  </a:lnTo>
                  <a:cubicBezTo>
                    <a:pt x="20579" y="713722"/>
                    <a:pt x="0" y="693143"/>
                    <a:pt x="0" y="667757"/>
                  </a:cubicBezTo>
                  <a:lnTo>
                    <a:pt x="0" y="45965"/>
                  </a:lnTo>
                  <a:cubicBezTo>
                    <a:pt x="0" y="20579"/>
                    <a:pt x="20579" y="0"/>
                    <a:pt x="45965" y="0"/>
                  </a:cubicBezTo>
                  <a:close/>
                </a:path>
              </a:pathLst>
            </a:custGeom>
            <a:solidFill>
              <a:srgbClr val="000000">
                <a:alpha val="0"/>
              </a:srgbClr>
            </a:solidFill>
            <a:ln cap="rnd">
              <a:noFill/>
              <a:prstDash val="solid"/>
              <a:round/>
            </a:ln>
          </p:spPr>
          <p:txBody>
            <a:bodyPr/>
            <a:lstStyle/>
            <a:p>
              <a:endParaRPr lang="fr-FR"/>
            </a:p>
          </p:txBody>
        </p:sp>
        <p:sp>
          <p:nvSpPr>
            <p:cNvPr id="21" name="TextBox 21"/>
            <p:cNvSpPr txBox="1"/>
            <p:nvPr/>
          </p:nvSpPr>
          <p:spPr>
            <a:xfrm>
              <a:off x="0" y="-47625"/>
              <a:ext cx="2233374" cy="761347"/>
            </a:xfrm>
            <a:prstGeom prst="rect">
              <a:avLst/>
            </a:prstGeom>
          </p:spPr>
          <p:txBody>
            <a:bodyPr lIns="50800" tIns="50800" rIns="50800" bIns="50800" rtlCol="0" anchor="ctr"/>
            <a:lstStyle/>
            <a:p>
              <a:pPr algn="just">
                <a:lnSpc>
                  <a:spcPts val="1540"/>
                </a:lnSpc>
              </a:pPr>
              <a:r>
                <a:rPr lang="en-US" sz="1100">
                  <a:solidFill>
                    <a:srgbClr val="000000"/>
                  </a:solidFill>
                  <a:latin typeface="Helvetica Neue LT Pro Bold"/>
                </a:rPr>
                <a:t>4c. Les nouveaux parrainés que j’ai inscrit pendant ma 1ère période de 90 jours, pourront-ils compter pour ma nouvelle période de qualification des 90 jours ?</a:t>
              </a:r>
            </a:p>
            <a:p>
              <a:pPr algn="just">
                <a:lnSpc>
                  <a:spcPts val="1540"/>
                </a:lnSpc>
              </a:pPr>
              <a:endParaRPr lang="en-US" sz="1100">
                <a:solidFill>
                  <a:srgbClr val="000000"/>
                </a:solidFill>
                <a:latin typeface="Helvetica Neue LT Pro Bold"/>
              </a:endParaRPr>
            </a:p>
            <a:p>
              <a:pPr algn="just">
                <a:lnSpc>
                  <a:spcPts val="1540"/>
                </a:lnSpc>
              </a:pPr>
              <a:r>
                <a:rPr lang="en-US" sz="1100">
                  <a:solidFill>
                    <a:srgbClr val="000000"/>
                  </a:solidFill>
                  <a:latin typeface="Helvetica Neue LT Pro"/>
                </a:rPr>
                <a:t>Non, vous devrez réaliser 25CCG issus de nouvelles lignées parrainées pendant la deuxième période de qualification, soit du 06 février 2024 au 06 mai 2024 (exemple ci-dessus).</a:t>
              </a:r>
            </a:p>
            <a:p>
              <a:pPr algn="just">
                <a:lnSpc>
                  <a:spcPts val="1540"/>
                </a:lnSpc>
              </a:pPr>
              <a:endParaRPr lang="en-US" sz="1100">
                <a:solidFill>
                  <a:srgbClr val="000000"/>
                </a:solidFill>
                <a:latin typeface="Helvetica Neue LT Pro"/>
              </a:endParaRPr>
            </a:p>
            <a:p>
              <a:pPr algn="just">
                <a:lnSpc>
                  <a:spcPts val="1540"/>
                </a:lnSpc>
              </a:pPr>
              <a:r>
                <a:rPr lang="en-US" sz="1100">
                  <a:solidFill>
                    <a:srgbClr val="000000"/>
                  </a:solidFill>
                  <a:latin typeface="Helvetica Neue LT Pro Bold"/>
                </a:rPr>
                <a:t>4d. Puis-je rejouer ma qualification Animateur en réalisant 15CCG sur le mois de février ?</a:t>
              </a:r>
            </a:p>
            <a:p>
              <a:pPr algn="just">
                <a:lnSpc>
                  <a:spcPts val="1540"/>
                </a:lnSpc>
              </a:pPr>
              <a:endParaRPr lang="en-US" sz="1100">
                <a:solidFill>
                  <a:srgbClr val="000000"/>
                </a:solidFill>
                <a:latin typeface="Helvetica Neue LT Pro Bold"/>
              </a:endParaRPr>
            </a:p>
            <a:p>
              <a:pPr algn="just">
                <a:lnSpc>
                  <a:spcPts val="1540"/>
                </a:lnSpc>
              </a:pPr>
              <a:r>
                <a:rPr lang="en-US" sz="1100">
                  <a:solidFill>
                    <a:srgbClr val="000000"/>
                  </a:solidFill>
                  <a:latin typeface="Helvetica Neue LT Pro"/>
                </a:rPr>
                <a:t>Oui, si vous avez réalisé au minimum 10CCG sur le mois de janvier, il faudra comptabiliser au minimum 15 CCG pour vous qualifier Animateur, mais vous ne serez pas qualifié au challenge.</a:t>
              </a: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TotalTime>
  <Words>1161</Words>
  <Application>Microsoft Office PowerPoint</Application>
  <PresentationFormat>Personnalisé</PresentationFormat>
  <Paragraphs>65</Paragraphs>
  <Slides>3</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3</vt:i4>
      </vt:variant>
    </vt:vector>
  </HeadingPairs>
  <TitlesOfParts>
    <vt:vector size="9" baseType="lpstr">
      <vt:lpstr>Helvetica Neue LT Pro</vt:lpstr>
      <vt:lpstr>Helvetica Neue Bold Condensed</vt:lpstr>
      <vt:lpstr>Arial</vt:lpstr>
      <vt:lpstr>Calibri</vt:lpstr>
      <vt:lpstr>Helvetica Neue LT Pro Bold</vt:lpstr>
      <vt:lpstr>Office Theme</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FAQ Challenge 90 jours pour devenir Animateur</dc:title>
  <dc:creator>Natalia TEIXEIRA</dc:creator>
  <cp:lastModifiedBy>Victoire DECOTTIGNIES</cp:lastModifiedBy>
  <cp:revision>2</cp:revision>
  <dcterms:created xsi:type="dcterms:W3CDTF">2006-08-16T00:00:00Z</dcterms:created>
  <dcterms:modified xsi:type="dcterms:W3CDTF">2024-12-17T10:25:14Z</dcterms:modified>
  <dc:identifier>DAFyRO_OKmA</dc:identifier>
</cp:coreProperties>
</file>