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Lst>
  <p:sldSz cy="6858000" cx="12192000"/>
  <p:notesSz cx="6858000" cy="9144000"/>
  <p:embeddedFontLst>
    <p:embeddedFont>
      <p:font typeface="Play"/>
      <p:regular r:id="rId11"/>
      <p:bold r:id="rId12"/>
    </p:embeddedFont>
    <p:embeddedFont>
      <p:font typeface="Helvetica Neue"/>
      <p:regular r:id="rId13"/>
      <p:bold r:id="rId14"/>
      <p:italic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7" roundtripDataSignature="AMtx7mjkqv15uLskj3rQsNAWYsB9lzHi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font" Target="fonts/Play-regular.fntdata"/><Relationship Id="rId10" Type="http://schemas.openxmlformats.org/officeDocument/2006/relationships/slide" Target="slides/slide6.xml"/><Relationship Id="rId13" Type="http://schemas.openxmlformats.org/officeDocument/2006/relationships/font" Target="fonts/HelveticaNeue-regular.fntdata"/><Relationship Id="rId12" Type="http://schemas.openxmlformats.org/officeDocument/2006/relationships/font" Target="fonts/Play-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HelveticaNeue-italic.fntdata"/><Relationship Id="rId14" Type="http://schemas.openxmlformats.org/officeDocument/2006/relationships/font" Target="fonts/HelveticaNeue-bold.fntdata"/><Relationship Id="rId17" Type="http://customschemas.google.com/relationships/presentationmetadata" Target="metadata"/><Relationship Id="rId16" Type="http://schemas.openxmlformats.org/officeDocument/2006/relationships/font" Target="fonts/HelveticaNeue-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Natural (only in US copy)</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0" name="Google Shape;30;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6"/>
          <p:cNvSpPr/>
          <p:nvPr>
            <p:ph idx="2" type="pic"/>
          </p:nvPr>
        </p:nvSpPr>
        <p:spPr>
          <a:xfrm>
            <a:off x="5183188" y="987425"/>
            <a:ext cx="6172200" cy="4873625"/>
          </a:xfrm>
          <a:prstGeom prst="rect">
            <a:avLst/>
          </a:prstGeom>
          <a:noFill/>
          <a:ln>
            <a:noFill/>
          </a:ln>
        </p:spPr>
      </p:sp>
      <p:sp>
        <p:nvSpPr>
          <p:cNvPr id="68" name="Google Shape;68;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A row of white pills on a pink background&#10;&#10;Description automatically generated" id="89" name="Google Shape;89;p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0" name="Google Shape;90;p1"/>
          <p:cNvSpPr txBox="1"/>
          <p:nvPr>
            <p:ph idx="1" type="body"/>
          </p:nvPr>
        </p:nvSpPr>
        <p:spPr>
          <a:xfrm>
            <a:off x="1630199" y="1917457"/>
            <a:ext cx="8931599" cy="926917"/>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lt1"/>
              </a:buClr>
              <a:buSzPts val="2800"/>
              <a:buNone/>
            </a:pPr>
            <a:r>
              <a:rPr lang="fr-FR">
                <a:solidFill>
                  <a:schemeClr val="lt1"/>
                </a:solidFill>
                <a:latin typeface="Helvetica Neue"/>
                <a:ea typeface="Helvetica Neue"/>
                <a:cs typeface="Helvetica Neue"/>
                <a:sym typeface="Helvetica Neue"/>
              </a:rPr>
              <a:t>Des études ont révélé que près de </a:t>
            </a:r>
            <a:r>
              <a:rPr b="1" lang="fr-FR">
                <a:solidFill>
                  <a:schemeClr val="lt1"/>
                </a:solidFill>
                <a:latin typeface="Helvetica Neue"/>
                <a:ea typeface="Helvetica Neue"/>
                <a:cs typeface="Helvetica Neue"/>
                <a:sym typeface="Helvetica Neue"/>
              </a:rPr>
              <a:t>48 % de la population mondiale</a:t>
            </a:r>
            <a:r>
              <a:rPr lang="fr-FR">
                <a:solidFill>
                  <a:schemeClr val="lt1"/>
                </a:solidFill>
                <a:latin typeface="Helvetica Neue"/>
                <a:ea typeface="Helvetica Neue"/>
                <a:cs typeface="Helvetica Neue"/>
                <a:sym typeface="Helvetica Neue"/>
              </a:rPr>
              <a:t> a un taux de </a:t>
            </a:r>
            <a:r>
              <a:rPr b="1" lang="fr-FR">
                <a:solidFill>
                  <a:schemeClr val="lt1"/>
                </a:solidFill>
                <a:latin typeface="Helvetica Neue"/>
                <a:ea typeface="Helvetica Neue"/>
                <a:cs typeface="Helvetica Neue"/>
                <a:sym typeface="Helvetica Neue"/>
              </a:rPr>
              <a:t>vitamine D</a:t>
            </a:r>
            <a:r>
              <a:rPr lang="fr-FR">
                <a:solidFill>
                  <a:schemeClr val="lt1"/>
                </a:solidFill>
                <a:latin typeface="Helvetica Neue"/>
                <a:ea typeface="Helvetica Neue"/>
                <a:cs typeface="Helvetica Neue"/>
                <a:sym typeface="Helvetica Neue"/>
              </a:rPr>
              <a:t> insuffisant dans le sang*</a:t>
            </a:r>
            <a:endParaRPr>
              <a:solidFill>
                <a:schemeClr val="lt1"/>
              </a:solidFill>
              <a:latin typeface="Helvetica Neue"/>
              <a:ea typeface="Helvetica Neue"/>
              <a:cs typeface="Helvetica Neue"/>
              <a:sym typeface="Helvetica Neue"/>
            </a:endParaRPr>
          </a:p>
        </p:txBody>
      </p:sp>
      <p:sp>
        <p:nvSpPr>
          <p:cNvPr id="91" name="Google Shape;91;p1"/>
          <p:cNvSpPr txBox="1"/>
          <p:nvPr/>
        </p:nvSpPr>
        <p:spPr>
          <a:xfrm>
            <a:off x="3332671" y="3460811"/>
            <a:ext cx="5526653" cy="926917"/>
          </a:xfrm>
          <a:prstGeom prst="rect">
            <a:avLst/>
          </a:prstGeom>
          <a:noFill/>
          <a:ln>
            <a:noFill/>
          </a:ln>
        </p:spPr>
        <p:txBody>
          <a:bodyPr anchorCtr="0" anchor="t" bIns="45700" lIns="91425" spcFirstLastPara="1" rIns="91425" wrap="square" tIns="45700">
            <a:normAutofit/>
          </a:bodyPr>
          <a:lstStyle/>
          <a:p>
            <a:pPr indent="0" lvl="0" marL="0" marR="0" rtl="0" algn="ctr">
              <a:lnSpc>
                <a:spcPct val="115000"/>
              </a:lnSpc>
              <a:spcBef>
                <a:spcPts val="0"/>
              </a:spcBef>
              <a:spcAft>
                <a:spcPts val="0"/>
              </a:spcAft>
              <a:buClr>
                <a:schemeClr val="lt1"/>
              </a:buClr>
              <a:buSzPts val="1000"/>
              <a:buFont typeface="Arial"/>
              <a:buNone/>
            </a:pPr>
            <a:r>
              <a:rPr b="0" i="1" lang="fr-FR" sz="1000" u="none" cap="none" strike="noStrike">
                <a:solidFill>
                  <a:schemeClr val="lt1"/>
                </a:solidFill>
                <a:latin typeface="Helvetica Neue"/>
                <a:ea typeface="Helvetica Neue"/>
                <a:cs typeface="Helvetica Neue"/>
                <a:sym typeface="Helvetica Neue"/>
              </a:rPr>
              <a:t>*https://pubmed.ncbi.nlm.nih.gov/37006940/</a:t>
            </a:r>
            <a:endParaRPr b="0" i="1" sz="10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7" name="Google Shape;97;p2"/>
          <p:cNvSpPr txBox="1"/>
          <p:nvPr>
            <p:ph type="title"/>
          </p:nvPr>
        </p:nvSpPr>
        <p:spPr>
          <a:xfrm>
            <a:off x="1188521" y="4664293"/>
            <a:ext cx="9814956" cy="92214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Helvetica Neue"/>
              <a:buNone/>
            </a:pPr>
            <a:r>
              <a:rPr b="1" lang="fr-FR">
                <a:solidFill>
                  <a:schemeClr val="lt1"/>
                </a:solidFill>
                <a:latin typeface="Helvetica Neue"/>
                <a:ea typeface="Helvetica Neue"/>
                <a:cs typeface="Helvetica Neue"/>
                <a:sym typeface="Helvetica Neue"/>
              </a:rPr>
              <a:t>Voici le Forever Absorbent-D™</a:t>
            </a:r>
            <a:endParaRPr b="1">
              <a:solidFill>
                <a:schemeClr val="lt1"/>
              </a:solidFill>
              <a:latin typeface="Helvetica Neue"/>
              <a:ea typeface="Helvetica Neue"/>
              <a:cs typeface="Helvetica Neue"/>
              <a:sym typeface="Helvetica Neue"/>
            </a:endParaRPr>
          </a:p>
        </p:txBody>
      </p:sp>
      <p:sp>
        <p:nvSpPr>
          <p:cNvPr id="98" name="Google Shape;98;p2"/>
          <p:cNvSpPr txBox="1"/>
          <p:nvPr>
            <p:ph idx="1" type="body"/>
          </p:nvPr>
        </p:nvSpPr>
        <p:spPr>
          <a:xfrm>
            <a:off x="1776844" y="5507182"/>
            <a:ext cx="8638309" cy="114463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000"/>
              <a:buNone/>
            </a:pPr>
            <a:r>
              <a:rPr lang="fr-FR" sz="2000">
                <a:solidFill>
                  <a:schemeClr val="lt1"/>
                </a:solidFill>
                <a:latin typeface="Helvetica Neue"/>
                <a:ea typeface="Helvetica Neue"/>
                <a:cs typeface="Helvetica Neue"/>
                <a:sym typeface="Helvetica Neue"/>
              </a:rPr>
              <a:t>Une excellente source de vitamine D pour soutenir les défenses immunitaires et aider à maintenir des os solides, ainsi que de vitamine E, antioxydante*, dans un comprimé à mâcher à la saveur naturellement sucrée de figue de Barbarie.</a:t>
            </a:r>
            <a:endParaRPr sz="2000">
              <a:solidFill>
                <a:schemeClr val="lt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descr="A pink ball on a pink background&#10;&#10;Description automatically generated" id="104" name="Google Shape;104;p3"/>
          <p:cNvPicPr preferRelativeResize="0"/>
          <p:nvPr/>
        </p:nvPicPr>
        <p:blipFill rotWithShape="1">
          <a:blip r:embed="rId3">
            <a:alphaModFix/>
          </a:blip>
          <a:srcRect b="0" l="0" r="0" t="0"/>
          <a:stretch/>
        </p:blipFill>
        <p:spPr>
          <a:xfrm>
            <a:off x="0" y="1"/>
            <a:ext cx="12191999" cy="6857999"/>
          </a:xfrm>
          <a:prstGeom prst="rect">
            <a:avLst/>
          </a:prstGeom>
          <a:noFill/>
          <a:ln>
            <a:noFill/>
          </a:ln>
        </p:spPr>
      </p:pic>
      <p:sp>
        <p:nvSpPr>
          <p:cNvPr id="105" name="Google Shape;105;p3"/>
          <p:cNvSpPr txBox="1"/>
          <p:nvPr/>
        </p:nvSpPr>
        <p:spPr>
          <a:xfrm>
            <a:off x="555171" y="1318342"/>
            <a:ext cx="7712136" cy="4495842"/>
          </a:xfrm>
          <a:prstGeom prst="rect">
            <a:avLst/>
          </a:prstGeom>
          <a:noFill/>
          <a:ln>
            <a:noFill/>
          </a:ln>
        </p:spPr>
        <p:txBody>
          <a:bodyPr anchorCtr="0" anchor="t" bIns="45700" lIns="91425" spcFirstLastPara="1" rIns="91425" wrap="square" tIns="45700">
            <a:noAutofit/>
          </a:bodyPr>
          <a:lstStyle/>
          <a:p>
            <a:pPr indent="-228600" lvl="0" marL="228600" marR="0" rtl="0" algn="l">
              <a:lnSpc>
                <a:spcPct val="115000"/>
              </a:lnSpc>
              <a:spcBef>
                <a:spcPts val="0"/>
              </a:spcBef>
              <a:spcAft>
                <a:spcPts val="0"/>
              </a:spcAft>
              <a:buClr>
                <a:schemeClr val="lt1"/>
              </a:buClr>
              <a:buSzPts val="2100"/>
              <a:buFont typeface="Arial"/>
              <a:buChar char="•"/>
            </a:pPr>
            <a:r>
              <a:rPr b="0" i="0" lang="fr-FR" sz="2100" u="none" cap="none" strike="noStrike">
                <a:solidFill>
                  <a:schemeClr val="lt1"/>
                </a:solidFill>
                <a:latin typeface="Helvetica Neue"/>
                <a:ea typeface="Helvetica Neue"/>
                <a:cs typeface="Helvetica Neue"/>
                <a:sym typeface="Helvetica Neue"/>
              </a:rPr>
              <a:t>Contribue à la solidité des os et à l'absorption du calcium</a:t>
            </a:r>
            <a:endParaRPr/>
          </a:p>
          <a:p>
            <a:pPr indent="-228600" lvl="0" marL="228600" marR="0" rtl="0" algn="l">
              <a:lnSpc>
                <a:spcPct val="115000"/>
              </a:lnSpc>
              <a:spcBef>
                <a:spcPts val="0"/>
              </a:spcBef>
              <a:spcAft>
                <a:spcPts val="0"/>
              </a:spcAft>
              <a:buClr>
                <a:schemeClr val="lt1"/>
              </a:buClr>
              <a:buSzPts val="2100"/>
              <a:buFont typeface="Arial"/>
              <a:buChar char="•"/>
            </a:pPr>
            <a:r>
              <a:rPr b="0" i="0" lang="fr-FR" sz="2100" u="none" cap="none" strike="noStrike">
                <a:solidFill>
                  <a:schemeClr val="lt1"/>
                </a:solidFill>
                <a:latin typeface="Helvetica Neue"/>
                <a:ea typeface="Helvetica Neue"/>
                <a:cs typeface="Helvetica Neue"/>
                <a:sym typeface="Helvetica Neue"/>
              </a:rPr>
              <a:t>Les comprimés à croquer permettent une meilleure absorption de la vitamine D</a:t>
            </a:r>
            <a:endParaRPr/>
          </a:p>
          <a:p>
            <a:pPr indent="-228600" lvl="0" marL="228600" marR="0" rtl="0" algn="l">
              <a:lnSpc>
                <a:spcPct val="115000"/>
              </a:lnSpc>
              <a:spcBef>
                <a:spcPts val="0"/>
              </a:spcBef>
              <a:spcAft>
                <a:spcPts val="0"/>
              </a:spcAft>
              <a:buClr>
                <a:schemeClr val="lt1"/>
              </a:buClr>
              <a:buSzPts val="2100"/>
              <a:buFont typeface="Arial"/>
              <a:buChar char="•"/>
            </a:pPr>
            <a:r>
              <a:rPr b="0" i="0" lang="fr-FR" sz="2100" u="none" cap="none" strike="noStrike">
                <a:solidFill>
                  <a:schemeClr val="lt1"/>
                </a:solidFill>
                <a:latin typeface="Helvetica Neue"/>
                <a:ea typeface="Helvetica Neue"/>
                <a:cs typeface="Helvetica Neue"/>
                <a:sym typeface="Helvetica Neue"/>
              </a:rPr>
              <a:t>Peut contribuer au bon fonctionnement du système immunitaire</a:t>
            </a:r>
            <a:endParaRPr/>
          </a:p>
          <a:p>
            <a:pPr indent="-228600" lvl="0" marL="228600" marR="0" rtl="0" algn="l">
              <a:lnSpc>
                <a:spcPct val="115000"/>
              </a:lnSpc>
              <a:spcBef>
                <a:spcPts val="0"/>
              </a:spcBef>
              <a:spcAft>
                <a:spcPts val="0"/>
              </a:spcAft>
              <a:buClr>
                <a:schemeClr val="lt1"/>
              </a:buClr>
              <a:buSzPts val="2100"/>
              <a:buFont typeface="Arial"/>
              <a:buChar char="•"/>
            </a:pPr>
            <a:r>
              <a:rPr b="0" i="0" lang="fr-FR" sz="2100" u="none" cap="none" strike="noStrike">
                <a:solidFill>
                  <a:schemeClr val="lt1"/>
                </a:solidFill>
                <a:latin typeface="Helvetica Neue"/>
                <a:ea typeface="Helvetica Neue"/>
                <a:cs typeface="Helvetica Neue"/>
                <a:sym typeface="Helvetica Neue"/>
              </a:rPr>
              <a:t>*Contient de la vitamine E, un antioxydant qui aide à protéger les cellules contre le stress oxydatif</a:t>
            </a:r>
            <a:endParaRPr/>
          </a:p>
          <a:p>
            <a:pPr indent="-228600" lvl="0" marL="228600" marR="0" rtl="0" algn="l">
              <a:lnSpc>
                <a:spcPct val="115000"/>
              </a:lnSpc>
              <a:spcBef>
                <a:spcPts val="0"/>
              </a:spcBef>
              <a:spcAft>
                <a:spcPts val="0"/>
              </a:spcAft>
              <a:buClr>
                <a:schemeClr val="lt1"/>
              </a:buClr>
              <a:buSzPts val="2100"/>
              <a:buFont typeface="Arial"/>
              <a:buChar char="•"/>
            </a:pPr>
            <a:r>
              <a:rPr b="0" i="0" lang="fr-FR" sz="2100" u="none" cap="none" strike="noStrike">
                <a:solidFill>
                  <a:schemeClr val="lt1"/>
                </a:solidFill>
                <a:latin typeface="Helvetica Neue"/>
                <a:ea typeface="Helvetica Neue"/>
                <a:cs typeface="Helvetica Neue"/>
                <a:sym typeface="Helvetica Neue"/>
              </a:rPr>
              <a:t>Saveur sucrée de figue de barbarie dérivée d'ingrédients naturels</a:t>
            </a:r>
            <a:endParaRPr/>
          </a:p>
          <a:p>
            <a:pPr indent="-228600" lvl="0" marL="228600" marR="0" rtl="0" algn="l">
              <a:lnSpc>
                <a:spcPct val="115000"/>
              </a:lnSpc>
              <a:spcBef>
                <a:spcPts val="0"/>
              </a:spcBef>
              <a:spcAft>
                <a:spcPts val="0"/>
              </a:spcAft>
              <a:buClr>
                <a:schemeClr val="lt1"/>
              </a:buClr>
              <a:buSzPts val="2100"/>
              <a:buFont typeface="Arial"/>
              <a:buChar char="•"/>
            </a:pPr>
            <a:r>
              <a:rPr b="0" i="0" lang="fr-FR" sz="2100" u="none" cap="none" strike="noStrike">
                <a:solidFill>
                  <a:schemeClr val="lt1"/>
                </a:solidFill>
                <a:latin typeface="Helvetica Neue"/>
                <a:ea typeface="Helvetica Neue"/>
                <a:cs typeface="Helvetica Neue"/>
                <a:sym typeface="Helvetica Neue"/>
              </a:rPr>
              <a:t>Contient 20 microgrammes (µg) de vitamine D par comprimé à croquer</a:t>
            </a:r>
            <a:endParaRPr b="0" i="0" sz="2100" u="none" cap="none" strike="noStrike">
              <a:solidFill>
                <a:schemeClr val="lt1"/>
              </a:solidFill>
              <a:latin typeface="Helvetica Neue"/>
              <a:ea typeface="Helvetica Neue"/>
              <a:cs typeface="Helvetica Neue"/>
              <a:sym typeface="Helvetica Neue"/>
            </a:endParaRPr>
          </a:p>
        </p:txBody>
      </p:sp>
      <p:sp>
        <p:nvSpPr>
          <p:cNvPr id="106" name="Google Shape;106;p3"/>
          <p:cNvSpPr txBox="1"/>
          <p:nvPr/>
        </p:nvSpPr>
        <p:spPr>
          <a:xfrm>
            <a:off x="555171" y="219305"/>
            <a:ext cx="657134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400"/>
              <a:buFont typeface="Helvetica Neue"/>
              <a:buNone/>
            </a:pPr>
            <a:r>
              <a:rPr b="1" i="0" lang="fr-FR" sz="4400" u="none" cap="none" strike="noStrike">
                <a:solidFill>
                  <a:schemeClr val="lt1"/>
                </a:solidFill>
                <a:latin typeface="Helvetica Neue"/>
                <a:ea typeface="Helvetica Neue"/>
                <a:cs typeface="Helvetica Neue"/>
                <a:sym typeface="Helvetica Neue"/>
              </a:rPr>
              <a:t>Principaux avantages</a:t>
            </a:r>
            <a:endParaRPr/>
          </a:p>
        </p:txBody>
      </p:sp>
      <p:pic>
        <p:nvPicPr>
          <p:cNvPr id="107" name="Google Shape;107;p3"/>
          <p:cNvPicPr preferRelativeResize="0"/>
          <p:nvPr/>
        </p:nvPicPr>
        <p:blipFill rotWithShape="1">
          <a:blip r:embed="rId4">
            <a:alphaModFix/>
          </a:blip>
          <a:srcRect b="0" l="0" r="0" t="0"/>
          <a:stretch/>
        </p:blipFill>
        <p:spPr>
          <a:xfrm>
            <a:off x="1707241" y="5555497"/>
            <a:ext cx="673207" cy="633972"/>
          </a:xfrm>
          <a:prstGeom prst="rect">
            <a:avLst/>
          </a:prstGeom>
          <a:noFill/>
          <a:ln>
            <a:noFill/>
          </a:ln>
        </p:spPr>
      </p:pic>
      <p:pic>
        <p:nvPicPr>
          <p:cNvPr id="108" name="Google Shape;108;p3"/>
          <p:cNvPicPr preferRelativeResize="0"/>
          <p:nvPr/>
        </p:nvPicPr>
        <p:blipFill rotWithShape="1">
          <a:blip r:embed="rId5">
            <a:alphaModFix/>
          </a:blip>
          <a:srcRect b="0" l="0" r="0" t="0"/>
          <a:stretch/>
        </p:blipFill>
        <p:spPr>
          <a:xfrm>
            <a:off x="870249" y="5555498"/>
            <a:ext cx="633972" cy="633972"/>
          </a:xfrm>
          <a:prstGeom prst="rect">
            <a:avLst/>
          </a:prstGeom>
          <a:noFill/>
          <a:ln>
            <a:noFill/>
          </a:ln>
        </p:spPr>
      </p:pic>
      <p:sp>
        <p:nvSpPr>
          <p:cNvPr id="109" name="Google Shape;109;p3"/>
          <p:cNvSpPr txBox="1"/>
          <p:nvPr/>
        </p:nvSpPr>
        <p:spPr>
          <a:xfrm>
            <a:off x="0" y="6501852"/>
            <a:ext cx="121920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800" u="none" cap="none" strike="noStrike">
                <a:solidFill>
                  <a:schemeClr val="lt1"/>
                </a:solidFill>
                <a:latin typeface="Arial"/>
                <a:ea typeface="Arial"/>
                <a:cs typeface="Arial"/>
                <a:sym typeface="Arial"/>
              </a:rPr>
              <a:t>Ne pas dépasser la dose journalière recommandée. Les compléments alimentaires doivent être utilisés dans le cadre d’un mode de vie sain et ne pas être utilisés comme substitut d’un régime alimentaire varié et équilibré. Tenir hors de portée des jeunes enfants. Une consommation excessive de polyols peut avoir des effets laxatifs. Déconseillé chez l’enfant. Il est recommandé aux femmes enceintes et allaitantes de demander conseil à un professionnel de santé avant toute complémentation.</a:t>
            </a:r>
            <a:endParaRPr i="1" sz="800">
              <a:solidFill>
                <a:schemeClr val="lt1"/>
              </a:solidFill>
              <a:latin typeface="Helvetica Neue"/>
              <a:ea typeface="Helvetica Neue"/>
              <a:cs typeface="Helvetica Neue"/>
              <a:sym typeface="Helvetica Neue"/>
            </a:endParaRPr>
          </a:p>
        </p:txBody>
      </p:sp>
      <p:pic>
        <p:nvPicPr>
          <p:cNvPr descr="Une image contenant noir, cercle, Graphique, croquis&#10;&#10;Description générée automatiquement" id="110" name="Google Shape;110;p3"/>
          <p:cNvPicPr preferRelativeResize="0"/>
          <p:nvPr/>
        </p:nvPicPr>
        <p:blipFill rotWithShape="1">
          <a:blip r:embed="rId6">
            <a:alphaModFix/>
          </a:blip>
          <a:srcRect b="0" l="0" r="0" t="0"/>
          <a:stretch/>
        </p:blipFill>
        <p:spPr>
          <a:xfrm>
            <a:off x="2459770" y="5555497"/>
            <a:ext cx="844118" cy="797941"/>
          </a:xfrm>
          <a:prstGeom prst="rect">
            <a:avLst/>
          </a:prstGeom>
          <a:noFill/>
          <a:ln>
            <a:noFill/>
          </a:ln>
        </p:spPr>
      </p:pic>
      <p:pic>
        <p:nvPicPr>
          <p:cNvPr descr="Une image contenant noir, noir et blanc, cercle, conception&#10;&#10;Description générée automatiquement" id="111" name="Google Shape;111;p3"/>
          <p:cNvPicPr preferRelativeResize="0"/>
          <p:nvPr/>
        </p:nvPicPr>
        <p:blipFill rotWithShape="1">
          <a:blip r:embed="rId7">
            <a:alphaModFix/>
          </a:blip>
          <a:srcRect b="0" l="0" r="0" t="0"/>
          <a:stretch/>
        </p:blipFill>
        <p:spPr>
          <a:xfrm>
            <a:off x="3307386" y="5546869"/>
            <a:ext cx="895535" cy="813610"/>
          </a:xfrm>
          <a:prstGeom prst="rect">
            <a:avLst/>
          </a:prstGeom>
          <a:noFill/>
          <a:ln>
            <a:noFill/>
          </a:ln>
        </p:spPr>
      </p:pic>
      <p:pic>
        <p:nvPicPr>
          <p:cNvPr descr="Une image contenant noir, conception&#10;&#10;Description générée automatiquement" id="112" name="Google Shape;112;p3"/>
          <p:cNvPicPr preferRelativeResize="0"/>
          <p:nvPr/>
        </p:nvPicPr>
        <p:blipFill rotWithShape="1">
          <a:blip r:embed="rId8">
            <a:alphaModFix/>
          </a:blip>
          <a:srcRect b="0" l="0" r="0" t="0"/>
          <a:stretch/>
        </p:blipFill>
        <p:spPr>
          <a:xfrm>
            <a:off x="4202922" y="5522697"/>
            <a:ext cx="895536" cy="84464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white bottle with a label on it&#10;&#10;Description automatically generated" id="118" name="Google Shape;118;p4"/>
          <p:cNvPicPr preferRelativeResize="0"/>
          <p:nvPr/>
        </p:nvPicPr>
        <p:blipFill rotWithShape="1">
          <a:blip r:embed="rId3">
            <a:alphaModFix/>
          </a:blip>
          <a:srcRect b="0" l="0" r="0" t="0"/>
          <a:stretch/>
        </p:blipFill>
        <p:spPr>
          <a:xfrm>
            <a:off x="-1" y="0"/>
            <a:ext cx="12192001" cy="6858000"/>
          </a:xfrm>
          <a:prstGeom prst="rect">
            <a:avLst/>
          </a:prstGeom>
          <a:noFill/>
          <a:ln>
            <a:noFill/>
          </a:ln>
        </p:spPr>
      </p:pic>
      <p:sp>
        <p:nvSpPr>
          <p:cNvPr id="119" name="Google Shape;119;p4"/>
          <p:cNvSpPr txBox="1"/>
          <p:nvPr/>
        </p:nvSpPr>
        <p:spPr>
          <a:xfrm>
            <a:off x="4269988" y="641663"/>
            <a:ext cx="657134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400"/>
              <a:buFont typeface="Helvetica Neue"/>
              <a:buNone/>
            </a:pPr>
            <a:r>
              <a:rPr b="1" lang="fr-FR" sz="4400">
                <a:solidFill>
                  <a:schemeClr val="lt1"/>
                </a:solidFill>
                <a:latin typeface="Helvetica Neue"/>
                <a:ea typeface="Helvetica Neue"/>
                <a:cs typeface="Helvetica Neue"/>
                <a:sym typeface="Helvetica Neue"/>
              </a:rPr>
              <a:t>Forever Absorbent-D™ </a:t>
            </a:r>
            <a:endParaRPr/>
          </a:p>
          <a:p>
            <a:pPr indent="0" lvl="0" marL="0" marR="0" rtl="0" algn="l">
              <a:lnSpc>
                <a:spcPct val="90000"/>
              </a:lnSpc>
              <a:spcBef>
                <a:spcPts val="0"/>
              </a:spcBef>
              <a:spcAft>
                <a:spcPts val="0"/>
              </a:spcAft>
              <a:buClr>
                <a:schemeClr val="lt1"/>
              </a:buClr>
              <a:buSzPts val="4400"/>
              <a:buFont typeface="Helvetica Neue"/>
              <a:buNone/>
            </a:pPr>
            <a:r>
              <a:rPr b="1" lang="fr-FR" sz="4400">
                <a:solidFill>
                  <a:schemeClr val="lt1"/>
                </a:solidFill>
                <a:latin typeface="Helvetica Neue"/>
                <a:ea typeface="Helvetica Neue"/>
                <a:cs typeface="Helvetica Neue"/>
                <a:sym typeface="Helvetica Neue"/>
              </a:rPr>
              <a:t>Ingrédients clés</a:t>
            </a:r>
            <a:endParaRPr/>
          </a:p>
        </p:txBody>
      </p:sp>
      <p:sp>
        <p:nvSpPr>
          <p:cNvPr id="120" name="Google Shape;120;p4"/>
          <p:cNvSpPr txBox="1"/>
          <p:nvPr/>
        </p:nvSpPr>
        <p:spPr>
          <a:xfrm>
            <a:off x="4183723" y="2087990"/>
            <a:ext cx="7293430" cy="5498306"/>
          </a:xfrm>
          <a:prstGeom prst="rect">
            <a:avLst/>
          </a:prstGeom>
          <a:noFill/>
          <a:ln>
            <a:noFill/>
          </a:ln>
        </p:spPr>
        <p:txBody>
          <a:bodyPr anchorCtr="0" anchor="t" bIns="45700" lIns="91425" spcFirstLastPara="1" rIns="91425" wrap="square" tIns="45700">
            <a:noAutofit/>
          </a:bodyPr>
          <a:lstStyle/>
          <a:p>
            <a:pPr indent="-228600" lvl="0" marL="228600" marR="0" rtl="0" algn="l">
              <a:lnSpc>
                <a:spcPct val="115000"/>
              </a:lnSpc>
              <a:spcBef>
                <a:spcPts val="0"/>
              </a:spcBef>
              <a:spcAft>
                <a:spcPts val="0"/>
              </a:spcAft>
              <a:buClr>
                <a:schemeClr val="lt1"/>
              </a:buClr>
              <a:buSzPts val="1800"/>
              <a:buFont typeface="Arial"/>
              <a:buChar char="•"/>
            </a:pPr>
            <a:r>
              <a:rPr b="1" lang="fr-FR" sz="1800" u="sng" strike="noStrike">
                <a:solidFill>
                  <a:schemeClr val="lt1"/>
                </a:solidFill>
                <a:latin typeface="Helvetica Neue"/>
                <a:ea typeface="Helvetica Neue"/>
                <a:cs typeface="Helvetica Neue"/>
                <a:sym typeface="Helvetica Neue"/>
              </a:rPr>
              <a:t>Vitamine </a:t>
            </a:r>
            <a:r>
              <a:rPr b="1" lang="fr-FR" sz="1800" u="sng">
                <a:solidFill>
                  <a:schemeClr val="lt1"/>
                </a:solidFill>
                <a:latin typeface="Helvetica Neue"/>
                <a:ea typeface="Helvetica Neue"/>
                <a:cs typeface="Helvetica Neue"/>
                <a:sym typeface="Helvetica Neue"/>
              </a:rPr>
              <a:t>D</a:t>
            </a:r>
            <a:endParaRPr b="1" sz="1800" u="sng" strike="noStrike">
              <a:solidFill>
                <a:schemeClr val="lt1"/>
              </a:solidFill>
              <a:latin typeface="Helvetica Neue"/>
              <a:ea typeface="Helvetica Neue"/>
              <a:cs typeface="Helvetica Neue"/>
              <a:sym typeface="Helvetica Neue"/>
            </a:endParaRPr>
          </a:p>
          <a:p>
            <a:pPr indent="-228600" lvl="1" marL="685800" marR="0" rtl="0" algn="l">
              <a:lnSpc>
                <a:spcPct val="115000"/>
              </a:lnSpc>
              <a:spcBef>
                <a:spcPts val="0"/>
              </a:spcBef>
              <a:spcAft>
                <a:spcPts val="0"/>
              </a:spcAft>
              <a:buClr>
                <a:schemeClr val="lt1"/>
              </a:buClr>
              <a:buSzPts val="1800"/>
              <a:buFont typeface="Arial"/>
              <a:buChar char="•"/>
            </a:pPr>
            <a:r>
              <a:rPr b="0" i="0" lang="fr-FR" sz="1800" u="none" cap="none" strike="noStrike">
                <a:solidFill>
                  <a:schemeClr val="lt1"/>
                </a:solidFill>
                <a:latin typeface="Helvetica Neue"/>
                <a:ea typeface="Helvetica Neue"/>
                <a:cs typeface="Helvetica Neue"/>
                <a:sym typeface="Helvetica Neue"/>
              </a:rPr>
              <a:t>Contribue au maintien de la solidité des os, de la fonction musculaire, du système immunitaire et participe au processus de la division cellulaire.</a:t>
            </a:r>
            <a:endParaRPr/>
          </a:p>
          <a:p>
            <a:pPr indent="-228600" lvl="1" marL="685800" marR="0" rtl="0" algn="l">
              <a:lnSpc>
                <a:spcPct val="115000"/>
              </a:lnSpc>
              <a:spcBef>
                <a:spcPts val="0"/>
              </a:spcBef>
              <a:spcAft>
                <a:spcPts val="0"/>
              </a:spcAft>
              <a:buClr>
                <a:schemeClr val="lt1"/>
              </a:buClr>
              <a:buSzPts val="1800"/>
              <a:buFont typeface="Arial"/>
              <a:buChar char="•"/>
            </a:pPr>
            <a:r>
              <a:rPr b="0" i="0" lang="fr-FR" sz="1800" u="none" cap="none" strike="noStrike">
                <a:solidFill>
                  <a:schemeClr val="lt1"/>
                </a:solidFill>
                <a:latin typeface="Helvetica Neue"/>
                <a:ea typeface="Helvetica Neue"/>
                <a:cs typeface="Helvetica Neue"/>
                <a:sym typeface="Helvetica Neue"/>
              </a:rPr>
              <a:t>Favorise l'absorption et l'utilisation normales du calcium et du phosphore</a:t>
            </a:r>
            <a:endParaRPr/>
          </a:p>
          <a:p>
            <a:pPr indent="-228600" lvl="0" marL="228600" marR="0" rtl="0" algn="l">
              <a:lnSpc>
                <a:spcPct val="115000"/>
              </a:lnSpc>
              <a:spcBef>
                <a:spcPts val="0"/>
              </a:spcBef>
              <a:spcAft>
                <a:spcPts val="0"/>
              </a:spcAft>
              <a:buClr>
                <a:schemeClr val="lt1"/>
              </a:buClr>
              <a:buSzPts val="1800"/>
              <a:buFont typeface="Arial"/>
              <a:buChar char="•"/>
            </a:pPr>
            <a:r>
              <a:rPr b="1" lang="fr-FR" sz="1800" u="sng" strike="noStrike">
                <a:solidFill>
                  <a:schemeClr val="lt1"/>
                </a:solidFill>
                <a:latin typeface="Helvetica Neue"/>
                <a:ea typeface="Helvetica Neue"/>
                <a:cs typeface="Helvetica Neue"/>
                <a:sym typeface="Helvetica Neue"/>
              </a:rPr>
              <a:t>Vitamine E</a:t>
            </a:r>
            <a:endParaRPr/>
          </a:p>
          <a:p>
            <a:pPr indent="-228600" lvl="1" marL="685800" marR="0" rtl="0" algn="l">
              <a:lnSpc>
                <a:spcPct val="115000"/>
              </a:lnSpc>
              <a:spcBef>
                <a:spcPts val="0"/>
              </a:spcBef>
              <a:spcAft>
                <a:spcPts val="0"/>
              </a:spcAft>
              <a:buClr>
                <a:schemeClr val="lt1"/>
              </a:buClr>
              <a:buSzPts val="1800"/>
              <a:buFont typeface="Arial"/>
              <a:buChar char="•"/>
            </a:pPr>
            <a:r>
              <a:rPr b="0" i="0" lang="fr-FR" sz="1800" u="none" cap="none" strike="noStrike">
                <a:solidFill>
                  <a:schemeClr val="lt1"/>
                </a:solidFill>
                <a:latin typeface="Helvetica Neue"/>
                <a:ea typeface="Helvetica Neue"/>
                <a:cs typeface="Helvetica Neue"/>
                <a:sym typeface="Helvetica Neue"/>
              </a:rPr>
              <a:t>Antioxydant protégeant les cellules du stress oxydatif</a:t>
            </a:r>
            <a:endParaRPr/>
          </a:p>
        </p:txBody>
      </p:sp>
      <p:sp>
        <p:nvSpPr>
          <p:cNvPr id="121" name="Google Shape;121;p4"/>
          <p:cNvSpPr txBox="1"/>
          <p:nvPr/>
        </p:nvSpPr>
        <p:spPr>
          <a:xfrm>
            <a:off x="0" y="6501852"/>
            <a:ext cx="121920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800">
                <a:solidFill>
                  <a:schemeClr val="lt1"/>
                </a:solidFill>
                <a:latin typeface="Arial"/>
                <a:ea typeface="Arial"/>
                <a:cs typeface="Arial"/>
                <a:sym typeface="Arial"/>
              </a:rPr>
              <a:t>Ne pas dépasser la dose journalière recommandée. Les compléments alimentaires doivent être utilisés dans le cadre d’un mode de vie sain et ne pas être utilisés comme substitut d’un régime alimentaire varié et équilibré. Tenir hors de portée des jeunes enfants. Une consommation excessive de polyols peut avoir des effets laxatifs. Déconseillé chez l’enfant. Il est recommandé aux femmes enceintes et allaitantes de demander conseil à un professionnel de santé avant toute complémentation.</a:t>
            </a:r>
            <a:endParaRPr i="1" sz="800">
              <a:solidFill>
                <a:schemeClr val="lt1"/>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A close-up of a bottle&#10;&#10;Description automatically generated" id="127" name="Google Shape;127;p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8" name="Google Shape;128;p5"/>
          <p:cNvSpPr txBox="1"/>
          <p:nvPr/>
        </p:nvSpPr>
        <p:spPr>
          <a:xfrm>
            <a:off x="821253" y="31491"/>
            <a:ext cx="657134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400"/>
              <a:buFont typeface="Helvetica Neue"/>
              <a:buNone/>
            </a:pPr>
            <a:r>
              <a:rPr b="1" lang="fr-FR" sz="4400">
                <a:solidFill>
                  <a:schemeClr val="lt1"/>
                </a:solidFill>
                <a:latin typeface="Helvetica Neue"/>
                <a:ea typeface="Helvetica Neue"/>
                <a:cs typeface="Helvetica Neue"/>
                <a:sym typeface="Helvetica Neue"/>
              </a:rPr>
              <a:t>Forever Absorbent-D™ Utilisation</a:t>
            </a:r>
            <a:endParaRPr/>
          </a:p>
        </p:txBody>
      </p:sp>
      <p:sp>
        <p:nvSpPr>
          <p:cNvPr id="129" name="Google Shape;129;p5"/>
          <p:cNvSpPr txBox="1"/>
          <p:nvPr/>
        </p:nvSpPr>
        <p:spPr>
          <a:xfrm>
            <a:off x="821253" y="1563241"/>
            <a:ext cx="8708229" cy="3218827"/>
          </a:xfrm>
          <a:prstGeom prst="rect">
            <a:avLst/>
          </a:prstGeom>
          <a:noFill/>
          <a:ln>
            <a:noFill/>
          </a:ln>
        </p:spPr>
        <p:txBody>
          <a:bodyPr anchorCtr="0" anchor="t" bIns="45700" lIns="91425" spcFirstLastPara="1" rIns="91425" wrap="square" tIns="45700">
            <a:noAutofit/>
          </a:bodyPr>
          <a:lstStyle/>
          <a:p>
            <a:pPr indent="-228600" lvl="0" marL="228600" marR="0" rtl="0" algn="l">
              <a:lnSpc>
                <a:spcPct val="115000"/>
              </a:lnSpc>
              <a:spcBef>
                <a:spcPts val="0"/>
              </a:spcBef>
              <a:spcAft>
                <a:spcPts val="0"/>
              </a:spcAft>
              <a:buClr>
                <a:schemeClr val="lt1"/>
              </a:buClr>
              <a:buSzPts val="2400"/>
              <a:buFont typeface="Arial"/>
              <a:buChar char="•"/>
            </a:pPr>
            <a:r>
              <a:rPr lang="fr-FR" sz="2400" u="none" strike="noStrike">
                <a:solidFill>
                  <a:schemeClr val="lt1"/>
                </a:solidFill>
                <a:latin typeface="Helvetica Neue"/>
                <a:ea typeface="Helvetica Neue"/>
                <a:cs typeface="Helvetica Neue"/>
                <a:sym typeface="Helvetica Neue"/>
              </a:rPr>
              <a:t>Les comprimés sont roses, ce qui est la couleur naturelle de l'extrait de figue de barbarie - aucun colorant n'est ajouté.</a:t>
            </a:r>
            <a:endParaRPr/>
          </a:p>
          <a:p>
            <a:pPr indent="-228600" lvl="0" marL="228600" marR="0" rtl="0" algn="l">
              <a:lnSpc>
                <a:spcPct val="115000"/>
              </a:lnSpc>
              <a:spcBef>
                <a:spcPts val="0"/>
              </a:spcBef>
              <a:spcAft>
                <a:spcPts val="0"/>
              </a:spcAft>
              <a:buClr>
                <a:schemeClr val="lt1"/>
              </a:buClr>
              <a:buSzPts val="2400"/>
              <a:buFont typeface="Arial"/>
              <a:buChar char="•"/>
            </a:pPr>
            <a:r>
              <a:rPr lang="fr-FR" sz="2400" u="none" strike="noStrike">
                <a:solidFill>
                  <a:schemeClr val="lt1"/>
                </a:solidFill>
                <a:latin typeface="Helvetica Neue"/>
                <a:ea typeface="Helvetica Neue"/>
                <a:cs typeface="Helvetica Neue"/>
                <a:sym typeface="Helvetica Neue"/>
              </a:rPr>
              <a:t>60 comprimés par boite</a:t>
            </a:r>
            <a:endParaRPr/>
          </a:p>
          <a:p>
            <a:pPr indent="-228600" lvl="0" marL="228600" marR="0" rtl="0" algn="l">
              <a:lnSpc>
                <a:spcPct val="115000"/>
              </a:lnSpc>
              <a:spcBef>
                <a:spcPts val="0"/>
              </a:spcBef>
              <a:spcAft>
                <a:spcPts val="0"/>
              </a:spcAft>
              <a:buClr>
                <a:schemeClr val="lt1"/>
              </a:buClr>
              <a:buSzPts val="2400"/>
              <a:buFont typeface="Arial"/>
              <a:buChar char="•"/>
            </a:pPr>
            <a:r>
              <a:rPr lang="fr-FR" sz="2400">
                <a:solidFill>
                  <a:schemeClr val="lt1"/>
                </a:solidFill>
                <a:latin typeface="Helvetica Neue"/>
                <a:ea typeface="Helvetica Neue"/>
                <a:cs typeface="Helvetica Neue"/>
                <a:sym typeface="Helvetica Neue"/>
              </a:rPr>
              <a:t>Prendre 1 à 2 comprimés par jour </a:t>
            </a:r>
            <a:endParaRPr/>
          </a:p>
          <a:p>
            <a:pPr indent="-228600" lvl="0" marL="228600" marR="0" rtl="0" algn="l">
              <a:lnSpc>
                <a:spcPct val="115000"/>
              </a:lnSpc>
              <a:spcBef>
                <a:spcPts val="0"/>
              </a:spcBef>
              <a:spcAft>
                <a:spcPts val="0"/>
              </a:spcAft>
              <a:buClr>
                <a:schemeClr val="lt1"/>
              </a:buClr>
              <a:buSzPts val="2400"/>
              <a:buFont typeface="Arial"/>
              <a:buChar char="•"/>
            </a:pPr>
            <a:r>
              <a:rPr lang="fr-FR" sz="2400">
                <a:solidFill>
                  <a:schemeClr val="lt1"/>
                </a:solidFill>
                <a:latin typeface="Helvetica Neue"/>
                <a:ea typeface="Helvetica Neue"/>
                <a:cs typeface="Helvetica Neue"/>
                <a:sym typeface="Helvetica Neue"/>
              </a:rPr>
              <a:t>À croquer, saveur un peu sucrée et un peu acidulée</a:t>
            </a:r>
            <a:endParaRPr/>
          </a:p>
          <a:p>
            <a:pPr indent="-228600" lvl="0" marL="228600" marR="0" rtl="0" algn="l">
              <a:lnSpc>
                <a:spcPct val="115000"/>
              </a:lnSpc>
              <a:spcBef>
                <a:spcPts val="0"/>
              </a:spcBef>
              <a:spcAft>
                <a:spcPts val="0"/>
              </a:spcAft>
              <a:buClr>
                <a:schemeClr val="lt1"/>
              </a:buClr>
              <a:buSzPts val="2400"/>
              <a:buFont typeface="Arial"/>
              <a:buChar char="•"/>
            </a:pPr>
            <a:r>
              <a:rPr lang="fr-FR" sz="2400" u="none" strike="noStrike">
                <a:solidFill>
                  <a:schemeClr val="lt1"/>
                </a:solidFill>
                <a:latin typeface="Helvetica Neue"/>
                <a:ea typeface="Helvetica Neue"/>
                <a:cs typeface="Helvetica Neue"/>
                <a:sym typeface="Helvetica Neue"/>
              </a:rPr>
              <a:t>2 comprimés contiennent</a:t>
            </a:r>
            <a:r>
              <a:rPr lang="fr-FR" sz="2400">
                <a:solidFill>
                  <a:schemeClr val="lt1"/>
                </a:solidFill>
                <a:latin typeface="Helvetica Neue"/>
                <a:ea typeface="Helvetica Neue"/>
                <a:cs typeface="Helvetica Neue"/>
                <a:sym typeface="Helvetica Neue"/>
              </a:rPr>
              <a:t>:</a:t>
            </a:r>
            <a:endParaRPr sz="2400" u="none" strike="noStrike">
              <a:solidFill>
                <a:schemeClr val="lt1"/>
              </a:solidFill>
              <a:latin typeface="Helvetica Neue"/>
              <a:ea typeface="Helvetica Neue"/>
              <a:cs typeface="Helvetica Neue"/>
              <a:sym typeface="Helvetica Neue"/>
            </a:endParaRPr>
          </a:p>
          <a:p>
            <a:pPr indent="-228600" lvl="1" marL="685800" marR="0" rtl="0" algn="l">
              <a:lnSpc>
                <a:spcPct val="115000"/>
              </a:lnSpc>
              <a:spcBef>
                <a:spcPts val="0"/>
              </a:spcBef>
              <a:spcAft>
                <a:spcPts val="0"/>
              </a:spcAft>
              <a:buClr>
                <a:schemeClr val="lt1"/>
              </a:buClr>
              <a:buSzPts val="2400"/>
              <a:buFont typeface="Arial"/>
              <a:buChar char="•"/>
            </a:pPr>
            <a:r>
              <a:rPr b="0" i="0" lang="fr-FR" sz="2400" u="none" cap="none" strike="noStrike">
                <a:solidFill>
                  <a:schemeClr val="lt1"/>
                </a:solidFill>
                <a:latin typeface="Helvetica Neue"/>
                <a:ea typeface="Helvetica Neue"/>
                <a:cs typeface="Helvetica Neue"/>
                <a:sym typeface="Helvetica Neue"/>
              </a:rPr>
              <a:t>24mg de vitamine E</a:t>
            </a:r>
            <a:endParaRPr/>
          </a:p>
          <a:p>
            <a:pPr indent="-228600" lvl="1" marL="685800" marR="0" rtl="0" algn="l">
              <a:lnSpc>
                <a:spcPct val="115000"/>
              </a:lnSpc>
              <a:spcBef>
                <a:spcPts val="0"/>
              </a:spcBef>
              <a:spcAft>
                <a:spcPts val="0"/>
              </a:spcAft>
              <a:buClr>
                <a:schemeClr val="lt1"/>
              </a:buClr>
              <a:buSzPts val="2400"/>
              <a:buFont typeface="Arial"/>
              <a:buChar char="•"/>
            </a:pPr>
            <a:r>
              <a:rPr b="0" i="0" lang="fr-FR" sz="2400" u="none" cap="none" strike="noStrike">
                <a:solidFill>
                  <a:schemeClr val="lt1"/>
                </a:solidFill>
                <a:latin typeface="Helvetica Neue"/>
                <a:ea typeface="Helvetica Neue"/>
                <a:cs typeface="Helvetica Neue"/>
                <a:sym typeface="Helvetica Neue"/>
              </a:rPr>
              <a:t>20mg de vitamine D par comprimé soit </a:t>
            </a:r>
            <a:r>
              <a:rPr b="1" i="0" lang="fr-FR" sz="2400" u="none" cap="none" strike="noStrike">
                <a:solidFill>
                  <a:schemeClr val="lt1"/>
                </a:solidFill>
                <a:latin typeface="Helvetica Neue"/>
                <a:ea typeface="Helvetica Neue"/>
                <a:cs typeface="Helvetica Neue"/>
                <a:sym typeface="Helvetica Neue"/>
              </a:rPr>
              <a:t>800 %</a:t>
            </a:r>
            <a:r>
              <a:rPr b="0" i="0" lang="fr-FR" sz="2400" u="none" cap="none" strike="noStrike">
                <a:solidFill>
                  <a:schemeClr val="lt1"/>
                </a:solidFill>
                <a:latin typeface="Helvetica Neue"/>
                <a:ea typeface="Helvetica Neue"/>
                <a:cs typeface="Helvetica Neue"/>
                <a:sym typeface="Helvetica Neue"/>
              </a:rPr>
              <a:t> de l'apport journalier recommandé en France* </a:t>
            </a:r>
            <a:endParaRPr/>
          </a:p>
        </p:txBody>
      </p:sp>
      <p:sp>
        <p:nvSpPr>
          <p:cNvPr id="130" name="Google Shape;130;p5"/>
          <p:cNvSpPr txBox="1"/>
          <p:nvPr/>
        </p:nvSpPr>
        <p:spPr>
          <a:xfrm>
            <a:off x="8965" y="6488426"/>
            <a:ext cx="121920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800">
                <a:solidFill>
                  <a:schemeClr val="lt1"/>
                </a:solidFill>
                <a:latin typeface="Arial"/>
                <a:ea typeface="Arial"/>
                <a:cs typeface="Arial"/>
                <a:sym typeface="Arial"/>
              </a:rPr>
              <a:t>* La dose journalière recommandée en France pour la vitamine D est de 5 microgrammes (µg) pour les adultes. Cependant, il convient de vérifier les directives spécifiques émises par les autorités sanitaires compétentes, car les recommandations peuvent être sujettes à des révisions périodiques en fonction des données scientifiques les plus récentes.</a:t>
            </a:r>
            <a:endParaRPr i="1" sz="800">
              <a:solidFill>
                <a:schemeClr val="lt1"/>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descr="A group of white bottles with pink labels&#10;&#10;Description automatically generated" id="136" name="Google Shape;136;p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7" name="Google Shape;137;p6"/>
          <p:cNvSpPr txBox="1"/>
          <p:nvPr/>
        </p:nvSpPr>
        <p:spPr>
          <a:xfrm>
            <a:off x="500743" y="649714"/>
            <a:ext cx="7342358"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400"/>
              <a:buFont typeface="Helvetica Neue"/>
              <a:buNone/>
            </a:pPr>
            <a:r>
              <a:rPr b="1" lang="fr-FR" sz="4400">
                <a:solidFill>
                  <a:schemeClr val="lt1"/>
                </a:solidFill>
                <a:latin typeface="Helvetica Neue"/>
                <a:ea typeface="Helvetica Neue"/>
                <a:cs typeface="Helvetica Neue"/>
                <a:sym typeface="Helvetica Neue"/>
              </a:rPr>
              <a:t>Comment vendre le  </a:t>
            </a:r>
            <a:br>
              <a:rPr b="1" lang="fr-FR" sz="4400">
                <a:solidFill>
                  <a:schemeClr val="lt1"/>
                </a:solidFill>
                <a:latin typeface="Helvetica Neue"/>
                <a:ea typeface="Helvetica Neue"/>
                <a:cs typeface="Helvetica Neue"/>
                <a:sym typeface="Helvetica Neue"/>
              </a:rPr>
            </a:br>
            <a:r>
              <a:rPr b="1" lang="fr-FR" sz="4400">
                <a:solidFill>
                  <a:schemeClr val="lt1"/>
                </a:solidFill>
                <a:latin typeface="Helvetica Neue"/>
                <a:ea typeface="Helvetica Neue"/>
                <a:cs typeface="Helvetica Neue"/>
                <a:sym typeface="Helvetica Neue"/>
              </a:rPr>
              <a:t>Forever Absorbent-D™?</a:t>
            </a:r>
            <a:endParaRPr/>
          </a:p>
        </p:txBody>
      </p:sp>
      <p:sp>
        <p:nvSpPr>
          <p:cNvPr id="138" name="Google Shape;138;p6"/>
          <p:cNvSpPr txBox="1"/>
          <p:nvPr/>
        </p:nvSpPr>
        <p:spPr>
          <a:xfrm>
            <a:off x="500743" y="1975277"/>
            <a:ext cx="7681723" cy="4716803"/>
          </a:xfrm>
          <a:prstGeom prst="rect">
            <a:avLst/>
          </a:prstGeom>
          <a:noFill/>
          <a:ln>
            <a:noFill/>
          </a:ln>
        </p:spPr>
        <p:txBody>
          <a:bodyPr anchorCtr="0" anchor="t" bIns="45700" lIns="91425" spcFirstLastPara="1" rIns="91425" wrap="square" tIns="45700">
            <a:noAutofit/>
          </a:bodyPr>
          <a:lstStyle/>
          <a:p>
            <a:pPr indent="-228600" lvl="0" marL="228600" marR="0" rtl="0" algn="l">
              <a:lnSpc>
                <a:spcPct val="115000"/>
              </a:lnSpc>
              <a:spcBef>
                <a:spcPts val="0"/>
              </a:spcBef>
              <a:spcAft>
                <a:spcPts val="0"/>
              </a:spcAft>
              <a:buClr>
                <a:schemeClr val="lt1"/>
              </a:buClr>
              <a:buSzPts val="2000"/>
              <a:buFont typeface="Arial"/>
              <a:buChar char="•"/>
            </a:pPr>
            <a:r>
              <a:rPr lang="fr-FR" sz="2000">
                <a:solidFill>
                  <a:schemeClr val="lt1"/>
                </a:solidFill>
                <a:latin typeface="Helvetica Neue"/>
                <a:ea typeface="Helvetica Neue"/>
                <a:cs typeface="Helvetica Neue"/>
                <a:sym typeface="Helvetica Neue"/>
              </a:rPr>
              <a:t>Connaissez-vous quelqu'un dans votre entourage qui ne consomme pas assez de vitamine D ?</a:t>
            </a:r>
            <a:endParaRPr/>
          </a:p>
          <a:p>
            <a:pPr indent="-101600" lvl="0" marL="228600" marR="0" rtl="0" algn="l">
              <a:lnSpc>
                <a:spcPct val="115000"/>
              </a:lnSpc>
              <a:spcBef>
                <a:spcPts val="0"/>
              </a:spcBef>
              <a:spcAft>
                <a:spcPts val="0"/>
              </a:spcAft>
              <a:buClr>
                <a:schemeClr val="dk1"/>
              </a:buClr>
              <a:buSzPts val="2000"/>
              <a:buFont typeface="Arial"/>
              <a:buNone/>
            </a:pPr>
            <a:r>
              <a:t/>
            </a:r>
            <a:endParaRPr sz="2000">
              <a:solidFill>
                <a:schemeClr val="lt1"/>
              </a:solidFill>
              <a:latin typeface="Helvetica Neue"/>
              <a:ea typeface="Helvetica Neue"/>
              <a:cs typeface="Helvetica Neue"/>
              <a:sym typeface="Helvetica Neue"/>
            </a:endParaRPr>
          </a:p>
          <a:p>
            <a:pPr indent="-228600" lvl="0" marL="228600" marR="0" rtl="0" algn="l">
              <a:lnSpc>
                <a:spcPct val="115000"/>
              </a:lnSpc>
              <a:spcBef>
                <a:spcPts val="0"/>
              </a:spcBef>
              <a:spcAft>
                <a:spcPts val="0"/>
              </a:spcAft>
              <a:buClr>
                <a:schemeClr val="lt1"/>
              </a:buClr>
              <a:buSzPts val="2000"/>
              <a:buFont typeface="Arial"/>
              <a:buChar char="•"/>
            </a:pPr>
            <a:r>
              <a:rPr lang="fr-FR" sz="2000">
                <a:solidFill>
                  <a:schemeClr val="lt1"/>
                </a:solidFill>
                <a:latin typeface="Helvetica Neue"/>
                <a:ea typeface="Helvetica Neue"/>
                <a:cs typeface="Helvetica Neue"/>
                <a:sym typeface="Helvetica Neue"/>
              </a:rPr>
              <a:t>Concentrez-vous sur les spécificités du Forever Absorbent-D:</a:t>
            </a:r>
            <a:endParaRPr sz="2000">
              <a:solidFill>
                <a:schemeClr val="lt1"/>
              </a:solidFill>
              <a:latin typeface="Helvetica Neue"/>
              <a:ea typeface="Helvetica Neue"/>
              <a:cs typeface="Helvetica Neue"/>
              <a:sym typeface="Helvetica Neue"/>
            </a:endParaRPr>
          </a:p>
          <a:p>
            <a:pPr indent="-228600" lvl="1" marL="685800" marR="0" rtl="0" algn="l">
              <a:lnSpc>
                <a:spcPct val="115000"/>
              </a:lnSpc>
              <a:spcBef>
                <a:spcPts val="0"/>
              </a:spcBef>
              <a:spcAft>
                <a:spcPts val="0"/>
              </a:spcAft>
              <a:buClr>
                <a:schemeClr val="lt1"/>
              </a:buClr>
              <a:buSzPts val="2000"/>
              <a:buFont typeface="Arial"/>
              <a:buChar char="•"/>
            </a:pPr>
            <a:r>
              <a:rPr b="0" i="0" lang="fr-FR" sz="2000" u="none" cap="none" strike="noStrike">
                <a:solidFill>
                  <a:schemeClr val="lt1"/>
                </a:solidFill>
                <a:latin typeface="Helvetica Neue"/>
                <a:ea typeface="Helvetica Neue"/>
                <a:cs typeface="Helvetica Neue"/>
                <a:sym typeface="Helvetica Neue"/>
              </a:rPr>
              <a:t>A croquer et facile à emporter</a:t>
            </a:r>
            <a:endParaRPr/>
          </a:p>
          <a:p>
            <a:pPr indent="-228600" lvl="1" marL="685800" marR="0" rtl="0" algn="l">
              <a:lnSpc>
                <a:spcPct val="115000"/>
              </a:lnSpc>
              <a:spcBef>
                <a:spcPts val="0"/>
              </a:spcBef>
              <a:spcAft>
                <a:spcPts val="0"/>
              </a:spcAft>
              <a:buClr>
                <a:schemeClr val="lt1"/>
              </a:buClr>
              <a:buSzPts val="2000"/>
              <a:buFont typeface="Arial"/>
              <a:buChar char="•"/>
            </a:pPr>
            <a:r>
              <a:rPr b="0" i="0" lang="fr-FR" sz="2000" u="none" cap="none" strike="noStrike">
                <a:solidFill>
                  <a:schemeClr val="lt1"/>
                </a:solidFill>
                <a:latin typeface="Helvetica Neue"/>
                <a:ea typeface="Helvetica Neue"/>
                <a:cs typeface="Helvetica Neue"/>
                <a:sym typeface="Helvetica Neue"/>
              </a:rPr>
              <a:t>Goût de figue de barbarie</a:t>
            </a:r>
            <a:endParaRPr/>
          </a:p>
          <a:p>
            <a:pPr indent="-228600" lvl="1" marL="685800" marR="0" rtl="0" algn="l">
              <a:lnSpc>
                <a:spcPct val="115000"/>
              </a:lnSpc>
              <a:spcBef>
                <a:spcPts val="0"/>
              </a:spcBef>
              <a:spcAft>
                <a:spcPts val="0"/>
              </a:spcAft>
              <a:buClr>
                <a:schemeClr val="lt1"/>
              </a:buClr>
              <a:buSzPts val="2000"/>
              <a:buFont typeface="Arial"/>
              <a:buChar char="•"/>
            </a:pPr>
            <a:r>
              <a:rPr b="0" i="0" lang="fr-FR" sz="2000" u="none" cap="none" strike="noStrike">
                <a:solidFill>
                  <a:schemeClr val="lt1"/>
                </a:solidFill>
                <a:latin typeface="Helvetica Neue"/>
                <a:ea typeface="Helvetica Neue"/>
                <a:cs typeface="Helvetica Neue"/>
                <a:sym typeface="Helvetica Neue"/>
              </a:rPr>
              <a:t>Contient de la vitamine E</a:t>
            </a:r>
            <a:endParaRPr/>
          </a:p>
          <a:p>
            <a:pPr indent="-101600" lvl="1" marL="685800" marR="0" rtl="0" algn="l">
              <a:lnSpc>
                <a:spcPct val="115000"/>
              </a:lnSpc>
              <a:spcBef>
                <a:spcPts val="0"/>
              </a:spcBef>
              <a:spcAft>
                <a:spcPts val="0"/>
              </a:spcAft>
              <a:buClr>
                <a:schemeClr val="dk1"/>
              </a:buClr>
              <a:buSzPts val="2000"/>
              <a:buFont typeface="Arial"/>
              <a:buNone/>
            </a:pPr>
            <a:r>
              <a:t/>
            </a:r>
            <a:endParaRPr b="0" i="0" sz="2000" u="none" cap="none" strike="noStrike">
              <a:solidFill>
                <a:schemeClr val="lt1"/>
              </a:solidFill>
              <a:latin typeface="Helvetica Neue"/>
              <a:ea typeface="Helvetica Neue"/>
              <a:cs typeface="Helvetica Neue"/>
              <a:sym typeface="Helvetica Neue"/>
            </a:endParaRPr>
          </a:p>
          <a:p>
            <a:pPr indent="-228600" lvl="0" marL="228600" marR="0" rtl="0" algn="l">
              <a:lnSpc>
                <a:spcPct val="115000"/>
              </a:lnSpc>
              <a:spcBef>
                <a:spcPts val="0"/>
              </a:spcBef>
              <a:spcAft>
                <a:spcPts val="0"/>
              </a:spcAft>
              <a:buClr>
                <a:schemeClr val="lt1"/>
              </a:buClr>
              <a:buSzPts val="2000"/>
              <a:buFont typeface="Arial"/>
              <a:buChar char="•"/>
            </a:pPr>
            <a:r>
              <a:rPr lang="fr-FR" sz="2000">
                <a:solidFill>
                  <a:schemeClr val="lt1"/>
                </a:solidFill>
                <a:latin typeface="Helvetica Neue"/>
                <a:ea typeface="Helvetica Neue"/>
                <a:cs typeface="Helvetica Neue"/>
                <a:sym typeface="Helvetica Neue"/>
              </a:rPr>
              <a:t>Les clients potentiels pourraient être:</a:t>
            </a:r>
            <a:endParaRPr sz="2000">
              <a:solidFill>
                <a:schemeClr val="lt1"/>
              </a:solidFill>
              <a:latin typeface="Helvetica Neue"/>
              <a:ea typeface="Helvetica Neue"/>
              <a:cs typeface="Helvetica Neue"/>
              <a:sym typeface="Helvetica Neue"/>
            </a:endParaRPr>
          </a:p>
          <a:p>
            <a:pPr indent="-228600" lvl="1" marL="685800" marR="0" rtl="0" algn="l">
              <a:lnSpc>
                <a:spcPct val="115000"/>
              </a:lnSpc>
              <a:spcBef>
                <a:spcPts val="0"/>
              </a:spcBef>
              <a:spcAft>
                <a:spcPts val="0"/>
              </a:spcAft>
              <a:buClr>
                <a:schemeClr val="lt1"/>
              </a:buClr>
              <a:buSzPts val="2000"/>
              <a:buFont typeface="Arial"/>
              <a:buChar char="•"/>
            </a:pPr>
            <a:r>
              <a:rPr b="0" i="0" lang="fr-FR" sz="2000" u="none" cap="none" strike="noStrike">
                <a:solidFill>
                  <a:schemeClr val="lt1"/>
                </a:solidFill>
                <a:latin typeface="Helvetica Neue"/>
                <a:ea typeface="Helvetica Neue"/>
                <a:cs typeface="Helvetica Neue"/>
                <a:sym typeface="Helvetica Neue"/>
              </a:rPr>
              <a:t>Ils travaillent en intérieur</a:t>
            </a:r>
            <a:endParaRPr/>
          </a:p>
          <a:p>
            <a:pPr indent="-228600" lvl="1" marL="685800" marR="0" rtl="0" algn="l">
              <a:lnSpc>
                <a:spcPct val="115000"/>
              </a:lnSpc>
              <a:spcBef>
                <a:spcPts val="0"/>
              </a:spcBef>
              <a:spcAft>
                <a:spcPts val="0"/>
              </a:spcAft>
              <a:buClr>
                <a:schemeClr val="lt1"/>
              </a:buClr>
              <a:buSzPts val="2000"/>
              <a:buFont typeface="Arial"/>
              <a:buChar char="•"/>
            </a:pPr>
            <a:r>
              <a:rPr b="0" i="0" lang="fr-FR" sz="2000" u="none" cap="none" strike="noStrike">
                <a:solidFill>
                  <a:schemeClr val="lt1"/>
                </a:solidFill>
                <a:latin typeface="Helvetica Neue"/>
                <a:ea typeface="Helvetica Neue"/>
                <a:cs typeface="Helvetica Neue"/>
                <a:sym typeface="Helvetica Neue"/>
              </a:rPr>
              <a:t>Ils vivent dans des régions où les hivers sont longs et peu ensoleillés.</a:t>
            </a:r>
            <a:endParaRPr/>
          </a:p>
          <a:p>
            <a:pPr indent="-228600" lvl="1" marL="685800" marR="0" rtl="0" algn="l">
              <a:lnSpc>
                <a:spcPct val="115000"/>
              </a:lnSpc>
              <a:spcBef>
                <a:spcPts val="0"/>
              </a:spcBef>
              <a:spcAft>
                <a:spcPts val="0"/>
              </a:spcAft>
              <a:buClr>
                <a:schemeClr val="lt1"/>
              </a:buClr>
              <a:buSzPts val="2000"/>
              <a:buFont typeface="Arial"/>
              <a:buChar char="•"/>
            </a:pPr>
            <a:r>
              <a:rPr b="0" i="0" lang="fr-FR" sz="2000" u="none" cap="none" strike="noStrike">
                <a:solidFill>
                  <a:schemeClr val="lt1"/>
                </a:solidFill>
                <a:latin typeface="Helvetica Neue"/>
                <a:ea typeface="Helvetica Neue"/>
                <a:cs typeface="Helvetica Neue"/>
                <a:sym typeface="Helvetica Neue"/>
              </a:rPr>
              <a:t>Prennent déjà un supplément de vitamine 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2024-03-21T22:36:14Z</dcterms:created>
  <dc:creator>Pam Swartzentruber</dc:creator>
</cp:coreProperties>
</file>