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18"/>
  </p:notesMasterIdLst>
  <p:handoutMasterIdLst>
    <p:handoutMasterId r:id="rId19"/>
  </p:handoutMasterIdLst>
  <p:sldIdLst>
    <p:sldId id="260" r:id="rId5"/>
    <p:sldId id="258" r:id="rId6"/>
    <p:sldId id="263" r:id="rId7"/>
    <p:sldId id="261" r:id="rId8"/>
    <p:sldId id="276" r:id="rId9"/>
    <p:sldId id="268" r:id="rId10"/>
    <p:sldId id="269" r:id="rId11"/>
    <p:sldId id="271" r:id="rId12"/>
    <p:sldId id="275" r:id="rId13"/>
    <p:sldId id="272" r:id="rId14"/>
    <p:sldId id="273" r:id="rId15"/>
    <p:sldId id="274"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307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D5CBF20-8CAD-468D-A237-30B793FCDFFC}" type="datetime1">
              <a:rPr lang="fr-FR" smtClean="0"/>
              <a:t>20/10/2023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F79B2A-BF25-4862-8EEB-C1ACE5554C14}" type="slidenum">
              <a:rPr lang="fr-FR" smtClean="0"/>
              <a:t>‹N°›</a:t>
            </a:fld>
            <a:endParaRPr lang="fr-FR"/>
          </a:p>
        </p:txBody>
      </p:sp>
    </p:spTree>
    <p:extLst>
      <p:ext uri="{BB962C8B-B14F-4D97-AF65-F5344CB8AC3E}">
        <p14:creationId xmlns:p14="http://schemas.microsoft.com/office/powerpoint/2010/main" val="20273556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6097B8-5A5F-4934-BCE0-7D20EB7D9BD6}" type="datetime1">
              <a:rPr lang="fr-FR" noProof="0" smtClean="0"/>
              <a:t>20/10/2023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2B46F2B-1084-40BA-9F0A-B1F6847335C5}" type="slidenum">
              <a:rPr lang="fr-FR" noProof="0" smtClean="0"/>
              <a:t>‹N°›</a:t>
            </a:fld>
            <a:endParaRPr lang="fr-FR" noProof="0"/>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Contenu à insérer en arrière-plan du bandeau</a:t>
            </a:r>
          </a:p>
        </p:txBody>
      </p:sp>
      <p:sp>
        <p:nvSpPr>
          <p:cNvPr id="4" name="Espace réservé du numéro de diapositive 3"/>
          <p:cNvSpPr>
            <a:spLocks noGrp="1"/>
          </p:cNvSpPr>
          <p:nvPr>
            <p:ph type="sldNum" sz="quarter" idx="5"/>
          </p:nvPr>
        </p:nvSpPr>
        <p:spPr/>
        <p:txBody>
          <a:bodyPr/>
          <a:lstStyle/>
          <a:p>
            <a:fld id="{E60FF0C2-DC0B-43DE-88C4-B3742DC83B1C}" type="slidenum">
              <a:rPr lang="fr-FR" smtClean="0"/>
              <a:t>3</a:t>
            </a:fld>
            <a:endParaRPr lang="fr-FR"/>
          </a:p>
        </p:txBody>
      </p:sp>
    </p:spTree>
    <p:extLst>
      <p:ext uri="{BB962C8B-B14F-4D97-AF65-F5344CB8AC3E}">
        <p14:creationId xmlns:p14="http://schemas.microsoft.com/office/powerpoint/2010/main" val="112089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62B46F2B-1084-40BA-9F0A-B1F6847335C5}" type="slidenum">
              <a:rPr lang="fr-FR" smtClean="0"/>
              <a:t>4</a:t>
            </a:fld>
            <a:endParaRPr lang="fr-FR"/>
          </a:p>
        </p:txBody>
      </p:sp>
    </p:spTree>
    <p:extLst>
      <p:ext uri="{BB962C8B-B14F-4D97-AF65-F5344CB8AC3E}">
        <p14:creationId xmlns:p14="http://schemas.microsoft.com/office/powerpoint/2010/main" val="70155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rtl="0"/>
            <a:fld id="{C93AD861-1F24-4646-8D8C-DB44566C730D}" type="datetime1">
              <a:rPr lang="fr-FR" noProof="0" smtClean="0"/>
              <a:t>20/10/2023</a:t>
            </a:fld>
            <a:endParaRPr lang="fr-FR" noProof="0"/>
          </a:p>
        </p:txBody>
      </p:sp>
      <p:sp>
        <p:nvSpPr>
          <p:cNvPr id="5" name="Footer Placeholder 4"/>
          <p:cNvSpPr>
            <a:spLocks noGrp="1"/>
          </p:cNvSpPr>
          <p:nvPr>
            <p:ph type="ftr" sz="quarter" idx="11"/>
          </p:nvPr>
        </p:nvSpPr>
        <p:spPr/>
        <p:txBody>
          <a:bodyPr/>
          <a:lstStyle/>
          <a:p>
            <a:pPr rtl="0"/>
            <a:r>
              <a:rPr lang="fr-FR" noProof="0"/>
              <a:t>Equipe Comptable - 2023/11/22</a:t>
            </a:r>
          </a:p>
        </p:txBody>
      </p:sp>
      <p:sp>
        <p:nvSpPr>
          <p:cNvPr id="6" name="Slide Number Placeholder 5"/>
          <p:cNvSpPr>
            <a:spLocks noGrp="1"/>
          </p:cNvSpPr>
          <p:nvPr>
            <p:ph type="sldNum" sz="quarter" idx="12"/>
          </p:nvPr>
        </p:nvSpPr>
        <p:spPr/>
        <p:txBody>
          <a:bodyPr/>
          <a:lstStyle/>
          <a:p>
            <a:pPr rtl="0"/>
            <a:fld id="{71766878-3199-4EAB-94E7-2D6D11070E14}" type="slidenum">
              <a:rPr lang="fr-FR" noProof="0" smtClean="0"/>
              <a:pPr rtl="0"/>
              <a:t>‹N°›</a:t>
            </a:fld>
            <a:endParaRPr lang="fr-FR" noProof="0"/>
          </a:p>
        </p:txBody>
      </p:sp>
    </p:spTree>
    <p:extLst>
      <p:ext uri="{BB962C8B-B14F-4D97-AF65-F5344CB8AC3E}">
        <p14:creationId xmlns:p14="http://schemas.microsoft.com/office/powerpoint/2010/main" val="237698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F46461EF-F0A7-4C7F-9146-69674D017780}" type="datetime1">
              <a:rPr lang="fr-FR" noProof="0" smtClean="0"/>
              <a:t>20/10/2023</a:t>
            </a:fld>
            <a:endParaRPr lang="fr-FR" noProof="0"/>
          </a:p>
        </p:txBody>
      </p:sp>
      <p:sp>
        <p:nvSpPr>
          <p:cNvPr id="5" name="Footer Placeholder 4"/>
          <p:cNvSpPr>
            <a:spLocks noGrp="1"/>
          </p:cNvSpPr>
          <p:nvPr>
            <p:ph type="ftr" sz="quarter" idx="11"/>
          </p:nvPr>
        </p:nvSpPr>
        <p:spPr/>
        <p:txBody>
          <a:bodyPr/>
          <a:lstStyle/>
          <a:p>
            <a:pPr rtl="0"/>
            <a:r>
              <a:rPr lang="fr-FR" noProof="0"/>
              <a:t>Equipe Comptable - 2023/11/22</a:t>
            </a:r>
          </a:p>
        </p:txBody>
      </p:sp>
      <p:sp>
        <p:nvSpPr>
          <p:cNvPr id="6" name="Slide Number Placeholder 5"/>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2721633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35EC92AE-C8FA-4DC2-9862-C419CBF882A9}" type="datetime1">
              <a:rPr lang="fr-FR" noProof="0" smtClean="0"/>
              <a:t>20/10/2023</a:t>
            </a:fld>
            <a:endParaRPr lang="fr-FR" noProof="0"/>
          </a:p>
        </p:txBody>
      </p:sp>
      <p:sp>
        <p:nvSpPr>
          <p:cNvPr id="5" name="Footer Placeholder 4"/>
          <p:cNvSpPr>
            <a:spLocks noGrp="1"/>
          </p:cNvSpPr>
          <p:nvPr>
            <p:ph type="ftr" sz="quarter" idx="11"/>
          </p:nvPr>
        </p:nvSpPr>
        <p:spPr/>
        <p:txBody>
          <a:bodyPr/>
          <a:lstStyle/>
          <a:p>
            <a:pPr rtl="0"/>
            <a:r>
              <a:rPr lang="fr-FR" noProof="0"/>
              <a:t>Equipe Comptable - 2023/11/22</a:t>
            </a:r>
          </a:p>
        </p:txBody>
      </p:sp>
      <p:sp>
        <p:nvSpPr>
          <p:cNvPr id="6" name="Slide Number Placeholder 5"/>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270029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D93D64B4-F023-4462-B301-AE5C80C0E987}" type="datetime1">
              <a:rPr lang="fr-FR" noProof="0" smtClean="0"/>
              <a:t>20/10/2023</a:t>
            </a:fld>
            <a:endParaRPr lang="fr-FR" noProof="0"/>
          </a:p>
        </p:txBody>
      </p:sp>
      <p:sp>
        <p:nvSpPr>
          <p:cNvPr id="5" name="Footer Placeholder 4"/>
          <p:cNvSpPr>
            <a:spLocks noGrp="1"/>
          </p:cNvSpPr>
          <p:nvPr>
            <p:ph type="ftr" sz="quarter" idx="11"/>
          </p:nvPr>
        </p:nvSpPr>
        <p:spPr/>
        <p:txBody>
          <a:bodyPr/>
          <a:lstStyle/>
          <a:p>
            <a:pPr rtl="0"/>
            <a:r>
              <a:rPr lang="fr-FR" noProof="0"/>
              <a:t>Equipe Comptable - 2023/11/22</a:t>
            </a:r>
          </a:p>
        </p:txBody>
      </p:sp>
      <p:sp>
        <p:nvSpPr>
          <p:cNvPr id="6" name="Slide Number Placeholder 5"/>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340745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70D5C7EE-5DED-447A-9FCA-C0924A02F7AB}" type="datetime1">
              <a:rPr lang="fr-FR" noProof="0" smtClean="0"/>
              <a:t>20/10/2023</a:t>
            </a:fld>
            <a:endParaRPr lang="fr-FR" noProof="0"/>
          </a:p>
        </p:txBody>
      </p:sp>
      <p:sp>
        <p:nvSpPr>
          <p:cNvPr id="5" name="Footer Placeholder 4"/>
          <p:cNvSpPr>
            <a:spLocks noGrp="1"/>
          </p:cNvSpPr>
          <p:nvPr>
            <p:ph type="ftr" sz="quarter" idx="11"/>
          </p:nvPr>
        </p:nvSpPr>
        <p:spPr/>
        <p:txBody>
          <a:bodyPr/>
          <a:lstStyle/>
          <a:p>
            <a:pPr rtl="0"/>
            <a:r>
              <a:rPr lang="fr-FR" noProof="0"/>
              <a:t>Equipe Comptable - 2023/11/22</a:t>
            </a:r>
          </a:p>
        </p:txBody>
      </p:sp>
      <p:sp>
        <p:nvSpPr>
          <p:cNvPr id="6" name="Slide Number Placeholder 5"/>
          <p:cNvSpPr>
            <a:spLocks noGrp="1"/>
          </p:cNvSpPr>
          <p:nvPr>
            <p:ph type="sldNum" sz="quarter" idx="12"/>
          </p:nvPr>
        </p:nvSpPr>
        <p:spPr/>
        <p:txBody>
          <a:bodyPr/>
          <a:lstStyle/>
          <a:p>
            <a:pPr rtl="0"/>
            <a:fld id="{71766878-3199-4EAB-94E7-2D6D11070E14}" type="slidenum">
              <a:rPr lang="fr-FR" noProof="0" smtClean="0"/>
              <a:pPr rtl="0"/>
              <a:t>‹N°›</a:t>
            </a:fld>
            <a:endParaRPr lang="fr-FR" noProof="0"/>
          </a:p>
        </p:txBody>
      </p:sp>
    </p:spTree>
    <p:extLst>
      <p:ext uri="{BB962C8B-B14F-4D97-AF65-F5344CB8AC3E}">
        <p14:creationId xmlns:p14="http://schemas.microsoft.com/office/powerpoint/2010/main" val="3840206458"/>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1892DCCF-3045-4EB2-A0DB-43FD91F7DF1C}" type="datetime1">
              <a:rPr lang="fr-FR" noProof="0" smtClean="0"/>
              <a:t>20/10/2023</a:t>
            </a:fld>
            <a:endParaRPr lang="fr-FR" noProof="0"/>
          </a:p>
        </p:txBody>
      </p:sp>
      <p:sp>
        <p:nvSpPr>
          <p:cNvPr id="6" name="Footer Placeholder 5"/>
          <p:cNvSpPr>
            <a:spLocks noGrp="1"/>
          </p:cNvSpPr>
          <p:nvPr>
            <p:ph type="ftr" sz="quarter" idx="11"/>
          </p:nvPr>
        </p:nvSpPr>
        <p:spPr/>
        <p:txBody>
          <a:bodyPr/>
          <a:lstStyle/>
          <a:p>
            <a:pPr rtl="0"/>
            <a:r>
              <a:rPr lang="fr-FR" noProof="0"/>
              <a:t>Equipe Comptable - 2023/11/22</a:t>
            </a:r>
          </a:p>
        </p:txBody>
      </p:sp>
      <p:sp>
        <p:nvSpPr>
          <p:cNvPr id="7" name="Slide Number Placeholder 6"/>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42671955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5E14908F-4CE8-4D40-9940-160123E1CAB7}" type="datetime1">
              <a:rPr lang="fr-FR" noProof="0" smtClean="0"/>
              <a:t>20/10/2023</a:t>
            </a:fld>
            <a:endParaRPr lang="fr-FR" noProof="0"/>
          </a:p>
        </p:txBody>
      </p:sp>
      <p:sp>
        <p:nvSpPr>
          <p:cNvPr id="8" name="Footer Placeholder 7"/>
          <p:cNvSpPr>
            <a:spLocks noGrp="1"/>
          </p:cNvSpPr>
          <p:nvPr>
            <p:ph type="ftr" sz="quarter" idx="11"/>
          </p:nvPr>
        </p:nvSpPr>
        <p:spPr/>
        <p:txBody>
          <a:bodyPr/>
          <a:lstStyle/>
          <a:p>
            <a:pPr rtl="0"/>
            <a:r>
              <a:rPr lang="fr-FR" noProof="0"/>
              <a:t>Equipe Comptable - 2023/11/22</a:t>
            </a:r>
          </a:p>
        </p:txBody>
      </p:sp>
      <p:sp>
        <p:nvSpPr>
          <p:cNvPr id="9" name="Slide Number Placeholder 8"/>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3787451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70D5C7EE-5DED-447A-9FCA-C0924A02F7AB}" type="datetime1">
              <a:rPr lang="fr-FR" noProof="0" smtClean="0"/>
              <a:t>20/10/2023</a:t>
            </a:fld>
            <a:endParaRPr lang="fr-FR" noProof="0"/>
          </a:p>
        </p:txBody>
      </p:sp>
      <p:sp>
        <p:nvSpPr>
          <p:cNvPr id="4" name="Footer Placeholder 3"/>
          <p:cNvSpPr>
            <a:spLocks noGrp="1"/>
          </p:cNvSpPr>
          <p:nvPr>
            <p:ph type="ftr" sz="quarter" idx="11"/>
          </p:nvPr>
        </p:nvSpPr>
        <p:spPr/>
        <p:txBody>
          <a:bodyPr/>
          <a:lstStyle/>
          <a:p>
            <a:pPr rtl="0"/>
            <a:r>
              <a:rPr lang="fr-FR" noProof="0"/>
              <a:t>Equipe Comptable - 2023/11/22</a:t>
            </a:r>
          </a:p>
        </p:txBody>
      </p:sp>
      <p:sp>
        <p:nvSpPr>
          <p:cNvPr id="5" name="Slide Number Placeholder 4"/>
          <p:cNvSpPr>
            <a:spLocks noGrp="1"/>
          </p:cNvSpPr>
          <p:nvPr>
            <p:ph type="sldNum" sz="quarter" idx="12"/>
          </p:nvPr>
        </p:nvSpPr>
        <p:spPr/>
        <p:txBody>
          <a:bodyPr/>
          <a:lstStyle/>
          <a:p>
            <a:pPr rtl="0"/>
            <a:fld id="{71766878-3199-4EAB-94E7-2D6D11070E14}" type="slidenum">
              <a:rPr lang="fr-FR" noProof="0" smtClean="0"/>
              <a:pPr rtl="0"/>
              <a:t>‹N°›</a:t>
            </a:fld>
            <a:endParaRPr lang="fr-FR" noProof="0"/>
          </a:p>
        </p:txBody>
      </p:sp>
    </p:spTree>
    <p:extLst>
      <p:ext uri="{BB962C8B-B14F-4D97-AF65-F5344CB8AC3E}">
        <p14:creationId xmlns:p14="http://schemas.microsoft.com/office/powerpoint/2010/main" val="1378687185"/>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B8B58E7-B3E1-4EDD-9D64-8ED781854F82}" type="datetime1">
              <a:rPr lang="fr-FR" noProof="0" smtClean="0"/>
              <a:t>20/10/2023</a:t>
            </a:fld>
            <a:endParaRPr lang="fr-FR" noProof="0"/>
          </a:p>
        </p:txBody>
      </p:sp>
      <p:sp>
        <p:nvSpPr>
          <p:cNvPr id="3" name="Footer Placeholder 2"/>
          <p:cNvSpPr>
            <a:spLocks noGrp="1"/>
          </p:cNvSpPr>
          <p:nvPr>
            <p:ph type="ftr" sz="quarter" idx="11"/>
          </p:nvPr>
        </p:nvSpPr>
        <p:spPr/>
        <p:txBody>
          <a:bodyPr/>
          <a:lstStyle/>
          <a:p>
            <a:pPr rtl="0"/>
            <a:r>
              <a:rPr lang="fr-FR" noProof="0"/>
              <a:t>Equipe Comptable - 2023/11/22</a:t>
            </a:r>
          </a:p>
        </p:txBody>
      </p:sp>
      <p:sp>
        <p:nvSpPr>
          <p:cNvPr id="4" name="Slide Number Placeholder 3"/>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3305363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B20322F4-6B37-48CD-AC50-983274536162}" type="datetime1">
              <a:rPr lang="fr-FR" noProof="0" smtClean="0"/>
              <a:t>20/10/2023</a:t>
            </a:fld>
            <a:endParaRPr lang="fr-FR" noProof="0"/>
          </a:p>
        </p:txBody>
      </p:sp>
      <p:sp>
        <p:nvSpPr>
          <p:cNvPr id="6" name="Footer Placeholder 5"/>
          <p:cNvSpPr>
            <a:spLocks noGrp="1"/>
          </p:cNvSpPr>
          <p:nvPr>
            <p:ph type="ftr" sz="quarter" idx="11"/>
          </p:nvPr>
        </p:nvSpPr>
        <p:spPr/>
        <p:txBody>
          <a:bodyPr/>
          <a:lstStyle/>
          <a:p>
            <a:pPr rtl="0"/>
            <a:r>
              <a:rPr lang="fr-FR" noProof="0"/>
              <a:t>Equipe Comptable - 2023/11/22</a:t>
            </a:r>
          </a:p>
        </p:txBody>
      </p:sp>
      <p:sp>
        <p:nvSpPr>
          <p:cNvPr id="7" name="Slide Number Placeholder 6"/>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11843933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C60F56F1-A807-435E-883D-92C76ADC9948}" type="datetime1">
              <a:rPr lang="fr-FR" noProof="0" smtClean="0"/>
              <a:t>20/10/2023</a:t>
            </a:fld>
            <a:endParaRPr lang="fr-FR" noProof="0"/>
          </a:p>
        </p:txBody>
      </p:sp>
      <p:sp>
        <p:nvSpPr>
          <p:cNvPr id="6" name="Footer Placeholder 5"/>
          <p:cNvSpPr>
            <a:spLocks noGrp="1"/>
          </p:cNvSpPr>
          <p:nvPr>
            <p:ph type="ftr" sz="quarter" idx="11"/>
          </p:nvPr>
        </p:nvSpPr>
        <p:spPr/>
        <p:txBody>
          <a:bodyPr/>
          <a:lstStyle/>
          <a:p>
            <a:pPr rtl="0"/>
            <a:r>
              <a:rPr lang="fr-FR" noProof="0"/>
              <a:t>Equipe Comptable - 2023/11/22</a:t>
            </a:r>
          </a:p>
        </p:txBody>
      </p:sp>
      <p:sp>
        <p:nvSpPr>
          <p:cNvPr id="7" name="Slide Number Placeholder 6"/>
          <p:cNvSpPr>
            <a:spLocks noGrp="1"/>
          </p:cNvSpPr>
          <p:nvPr>
            <p:ph type="sldNum" sz="quarter" idx="12"/>
          </p:nvPr>
        </p:nvSpPr>
        <p:spPr/>
        <p:txBody>
          <a:bodyPr/>
          <a:lstStyle/>
          <a:p>
            <a:pPr rtl="0"/>
            <a:fld id="{71766878-3199-4EAB-94E7-2D6D11070E14}" type="slidenum">
              <a:rPr lang="fr-FR" noProof="0" smtClean="0"/>
              <a:t>‹N°›</a:t>
            </a:fld>
            <a:endParaRPr lang="fr-FR" noProof="0"/>
          </a:p>
        </p:txBody>
      </p:sp>
    </p:spTree>
    <p:extLst>
      <p:ext uri="{BB962C8B-B14F-4D97-AF65-F5344CB8AC3E}">
        <p14:creationId xmlns:p14="http://schemas.microsoft.com/office/powerpoint/2010/main" val="279708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70D5C7EE-5DED-447A-9FCA-C0924A02F7AB}" type="datetime1">
              <a:rPr lang="fr-FR" noProof="0" smtClean="0"/>
              <a:t>20/10/2023</a:t>
            </a:fld>
            <a:endParaRPr lang="fr-FR"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fr-FR" noProof="0"/>
              <a:t>Equipe Comptable - 2023/11/22</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1766878-3199-4EAB-94E7-2D6D11070E14}" type="slidenum">
              <a:rPr lang="fr-FR" noProof="0" smtClean="0"/>
              <a:pPr rtl="0"/>
              <a:t>‹N°›</a:t>
            </a:fld>
            <a:endParaRPr lang="fr-FR" noProof="0"/>
          </a:p>
        </p:txBody>
      </p:sp>
    </p:spTree>
    <p:extLst>
      <p:ext uri="{BB962C8B-B14F-4D97-AF65-F5344CB8AC3E}">
        <p14:creationId xmlns:p14="http://schemas.microsoft.com/office/powerpoint/2010/main" val="15414437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nuage, nature, ciel&#10;&#10;Description générée automatiquement">
            <a:extLst>
              <a:ext uri="{FF2B5EF4-FFF2-40B4-BE49-F238E27FC236}">
                <a16:creationId xmlns:a16="http://schemas.microsoft.com/office/drawing/2014/main" id="{5D7D25D0-ECC9-4357-2EB6-3B27FA9C95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e 11">
            <a:extLst>
              <a:ext uri="{FF2B5EF4-FFF2-40B4-BE49-F238E27FC236}">
                <a16:creationId xmlns:a16="http://schemas.microsoft.com/office/drawing/2014/main" id="{48A6E9CA-E871-978B-4C7C-A2184FE0F76B}"/>
              </a:ext>
            </a:extLst>
          </p:cNvPr>
          <p:cNvGrpSpPr>
            <a:grpSpLocks noGrp="1" noUngrp="1" noRot="1" noMove="1" noResize="1"/>
          </p:cNvGrpSpPr>
          <p:nvPr/>
        </p:nvGrpSpPr>
        <p:grpSpPr>
          <a:xfrm>
            <a:off x="1878731" y="2043035"/>
            <a:ext cx="8584665" cy="3260826"/>
            <a:chOff x="1878731" y="2001787"/>
            <a:chExt cx="8584665" cy="3260826"/>
          </a:xfrm>
        </p:grpSpPr>
        <p:sp>
          <p:nvSpPr>
            <p:cNvPr id="14" name="ZoneTexte 13">
              <a:extLst>
                <a:ext uri="{FF2B5EF4-FFF2-40B4-BE49-F238E27FC236}">
                  <a16:creationId xmlns:a16="http://schemas.microsoft.com/office/drawing/2014/main" id="{1C1B7334-C2FF-F994-6015-62F23EA31040}"/>
                </a:ext>
              </a:extLst>
            </p:cNvPr>
            <p:cNvSpPr txBox="1">
              <a:spLocks noGrp="1" noRot="1" noMove="1" noResize="1" noEditPoints="1" noAdjustHandles="1" noChangeArrowheads="1" noChangeShapeType="1"/>
            </p:cNvSpPr>
            <p:nvPr/>
          </p:nvSpPr>
          <p:spPr>
            <a:xfrm rot="21335233">
              <a:off x="2101716" y="3046622"/>
              <a:ext cx="8361680" cy="2215991"/>
            </a:xfrm>
            <a:prstGeom prst="rect">
              <a:avLst/>
            </a:prstGeom>
            <a:noFill/>
          </p:spPr>
          <p:txBody>
            <a:bodyPr wrap="square" rtlCol="0">
              <a:spAutoFit/>
            </a:bodyPr>
            <a:lstStyle/>
            <a:p>
              <a:pPr algn="ctr"/>
              <a:r>
                <a:rPr lang="fr-FR" sz="13800" dirty="0">
                  <a:solidFill>
                    <a:srgbClr val="FFCD36"/>
                  </a:solidFill>
                  <a:effectLst>
                    <a:outerShdw blurRad="63500" sx="102000" sy="102000" algn="ctr" rotWithShape="0">
                      <a:prstClr val="black">
                        <a:alpha val="40000"/>
                      </a:prstClr>
                    </a:outerShdw>
                  </a:effectLst>
                  <a:latin typeface="Scriptorama Tradeshow JF" panose="00000400000000000000" pitchFamily="2" charset="0"/>
                </a:rPr>
                <a:t>Bienvenue!</a:t>
              </a:r>
            </a:p>
          </p:txBody>
        </p:sp>
        <p:sp>
          <p:nvSpPr>
            <p:cNvPr id="15" name="ZoneTexte 14">
              <a:extLst>
                <a:ext uri="{FF2B5EF4-FFF2-40B4-BE49-F238E27FC236}">
                  <a16:creationId xmlns:a16="http://schemas.microsoft.com/office/drawing/2014/main" id="{4DD1C427-963D-DB64-E43C-CF88109DC917}"/>
                </a:ext>
              </a:extLst>
            </p:cNvPr>
            <p:cNvSpPr txBox="1">
              <a:spLocks noGrp="1" noRot="1" noMove="1" noResize="1" noEditPoints="1" noAdjustHandles="1" noChangeArrowheads="1" noChangeShapeType="1"/>
            </p:cNvSpPr>
            <p:nvPr/>
          </p:nvSpPr>
          <p:spPr>
            <a:xfrm>
              <a:off x="1878731" y="2758789"/>
              <a:ext cx="8361680" cy="923330"/>
            </a:xfrm>
            <a:prstGeom prst="rect">
              <a:avLst/>
            </a:prstGeom>
            <a:noFill/>
          </p:spPr>
          <p:txBody>
            <a:bodyPr wrap="square" rtlCol="0">
              <a:spAutoFit/>
            </a:bodyPr>
            <a:lstStyle/>
            <a:p>
              <a:pPr algn="ctr"/>
              <a:r>
                <a:rPr lang="fr-FR" sz="5400" dirty="0">
                  <a:solidFill>
                    <a:schemeClr val="bg1"/>
                  </a:solidFill>
                  <a:effectLst>
                    <a:outerShdw blurRad="63500" sx="102000" sy="102000" algn="ctr" rotWithShape="0">
                      <a:prstClr val="black">
                        <a:alpha val="40000"/>
                      </a:prstClr>
                    </a:outerShdw>
                  </a:effectLst>
                  <a:latin typeface="Scriptorama Tradeshow JF" panose="00000400000000000000" pitchFamily="2" charset="0"/>
                </a:rPr>
                <a:t>vous souhaite la</a:t>
              </a:r>
            </a:p>
          </p:txBody>
        </p:sp>
        <p:pic>
          <p:nvPicPr>
            <p:cNvPr id="16" name="Image 15" descr="Une image contenant Police, typographie, Graphique, graphisme&#10;&#10;Description générée automatiquement">
              <a:extLst>
                <a:ext uri="{FF2B5EF4-FFF2-40B4-BE49-F238E27FC236}">
                  <a16:creationId xmlns:a16="http://schemas.microsoft.com/office/drawing/2014/main" id="{A68B3187-FA0C-4CA5-1C98-A32589EF974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059401" y="2001787"/>
              <a:ext cx="6416899" cy="726440"/>
            </a:xfrm>
            <a:prstGeom prst="rect">
              <a:avLst/>
            </a:prstGeom>
            <a:effectLst>
              <a:outerShdw blurRad="63500" sx="102000" sy="102000" algn="ctr" rotWithShape="0">
                <a:prstClr val="black">
                  <a:alpha val="40000"/>
                </a:prstClr>
              </a:outerShdw>
            </a:effectLst>
          </p:spPr>
        </p:pic>
      </p:grpSp>
      <p:pic>
        <p:nvPicPr>
          <p:cNvPr id="17" name="Image 16" descr="Une image contenant plante, fleur&#10;&#10;Description générée automatiquement">
            <a:extLst>
              <a:ext uri="{FF2B5EF4-FFF2-40B4-BE49-F238E27FC236}">
                <a16:creationId xmlns:a16="http://schemas.microsoft.com/office/drawing/2014/main" id="{1D0E1419-00CE-11AB-5266-7C433BB26C1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b="34182"/>
          <a:stretch/>
        </p:blipFill>
        <p:spPr>
          <a:xfrm rot="10800000">
            <a:off x="5240114" y="0"/>
            <a:ext cx="1711772" cy="1637038"/>
          </a:xfrm>
          <a:prstGeom prst="rect">
            <a:avLst/>
          </a:prstGeom>
        </p:spPr>
      </p:pic>
      <p:pic>
        <p:nvPicPr>
          <p:cNvPr id="18" name="Image 17" descr="Une image contenant plante, fleur&#10;&#10;Description générée automatiquement">
            <a:extLst>
              <a:ext uri="{FF2B5EF4-FFF2-40B4-BE49-F238E27FC236}">
                <a16:creationId xmlns:a16="http://schemas.microsoft.com/office/drawing/2014/main" id="{234EF4AF-7B1D-F0EA-7AD9-C9CA6C2A3C5D}"/>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b="34182"/>
          <a:stretch/>
        </p:blipFill>
        <p:spPr>
          <a:xfrm>
            <a:off x="5240114" y="5220962"/>
            <a:ext cx="1711772" cy="1637038"/>
          </a:xfrm>
          <a:prstGeom prst="rect">
            <a:avLst/>
          </a:prstGeom>
        </p:spPr>
      </p:pic>
    </p:spTree>
    <p:extLst>
      <p:ext uri="{BB962C8B-B14F-4D97-AF65-F5344CB8AC3E}">
        <p14:creationId xmlns:p14="http://schemas.microsoft.com/office/powerpoint/2010/main" val="112027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94E102A-952E-E980-EA9D-B88626841E25}"/>
              </a:ext>
            </a:extLst>
          </p:cNvPr>
          <p:cNvPicPr>
            <a:picLocks noChangeAspect="1"/>
          </p:cNvPicPr>
          <p:nvPr/>
        </p:nvPicPr>
        <p:blipFill>
          <a:blip r:embed="rId2"/>
          <a:stretch>
            <a:fillRect/>
          </a:stretch>
        </p:blipFill>
        <p:spPr>
          <a:xfrm>
            <a:off x="0" y="5663184"/>
            <a:ext cx="12192000" cy="1194816"/>
          </a:xfrm>
          <a:prstGeom prst="rect">
            <a:avLst/>
          </a:prstGeom>
        </p:spPr>
      </p:pic>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1009650" y="369603"/>
            <a:ext cx="10558768" cy="678133"/>
          </a:xfrm>
        </p:spPr>
        <p:txBody>
          <a:bodyPr>
            <a:normAutofit fontScale="90000"/>
          </a:bodyPr>
          <a:lstStyle/>
          <a:p>
            <a:pPr algn="ctr"/>
            <a:r>
              <a:rPr lang="fr-FR" sz="5400" b="1" kern="1200" cap="all" spc="200" baseline="0" dirty="0">
                <a:solidFill>
                  <a:schemeClr val="tx2"/>
                </a:solidFill>
                <a:latin typeface="+mn-lt"/>
                <a:ea typeface="+mn-ea"/>
                <a:cs typeface="+mn-cs"/>
              </a:rPr>
              <a:t>RELEVE DE COMMISSIONS MENSUEL</a:t>
            </a:r>
            <a:br>
              <a:rPr lang="fr-FR" sz="5400" b="1" kern="1200" cap="all" spc="200" baseline="0" dirty="0">
                <a:solidFill>
                  <a:schemeClr val="tx2"/>
                </a:solidFill>
                <a:latin typeface="+mn-lt"/>
                <a:ea typeface="+mn-ea"/>
                <a:cs typeface="+mn-cs"/>
              </a:rPr>
            </a:br>
            <a:endParaRPr lang="en-US" dirty="0"/>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10</a:t>
            </a:fld>
            <a:endParaRPr lang="fr-FR"/>
          </a:p>
        </p:txBody>
      </p:sp>
      <p:pic>
        <p:nvPicPr>
          <p:cNvPr id="18" name="Image 17">
            <a:extLst>
              <a:ext uri="{FF2B5EF4-FFF2-40B4-BE49-F238E27FC236}">
                <a16:creationId xmlns:a16="http://schemas.microsoft.com/office/drawing/2014/main" id="{DB125E41-7ED7-9EEA-351F-BD7C0CE18071}"/>
              </a:ext>
            </a:extLst>
          </p:cNvPr>
          <p:cNvPicPr>
            <a:picLocks noChangeAspect="1"/>
          </p:cNvPicPr>
          <p:nvPr/>
        </p:nvPicPr>
        <p:blipFill>
          <a:blip r:embed="rId3"/>
          <a:stretch>
            <a:fillRect/>
          </a:stretch>
        </p:blipFill>
        <p:spPr>
          <a:xfrm>
            <a:off x="1128175" y="939567"/>
            <a:ext cx="6883311" cy="4796881"/>
          </a:xfrm>
          <a:prstGeom prst="rect">
            <a:avLst/>
          </a:prstGeom>
          <a:ln w="57150">
            <a:tailEnd type="triangle"/>
          </a:ln>
        </p:spPr>
      </p:pic>
      <p:sp>
        <p:nvSpPr>
          <p:cNvPr id="19" name="ZoneTexte 18">
            <a:extLst>
              <a:ext uri="{FF2B5EF4-FFF2-40B4-BE49-F238E27FC236}">
                <a16:creationId xmlns:a16="http://schemas.microsoft.com/office/drawing/2014/main" id="{02C0CA28-19AD-62AB-A771-0507B77DE6FF}"/>
              </a:ext>
            </a:extLst>
          </p:cNvPr>
          <p:cNvSpPr txBox="1"/>
          <p:nvPr/>
        </p:nvSpPr>
        <p:spPr>
          <a:xfrm>
            <a:off x="8704892" y="1448004"/>
            <a:ext cx="3814618" cy="369332"/>
          </a:xfrm>
          <a:prstGeom prst="rect">
            <a:avLst/>
          </a:prstGeom>
          <a:noFill/>
        </p:spPr>
        <p:txBody>
          <a:bodyPr wrap="square" rtlCol="0">
            <a:spAutoFit/>
          </a:bodyPr>
          <a:lstStyle/>
          <a:p>
            <a:r>
              <a:rPr lang="fr-FR" dirty="0"/>
              <a:t>Informations du FBO</a:t>
            </a:r>
          </a:p>
        </p:txBody>
      </p:sp>
      <p:sp>
        <p:nvSpPr>
          <p:cNvPr id="20" name="ZoneTexte 19">
            <a:extLst>
              <a:ext uri="{FF2B5EF4-FFF2-40B4-BE49-F238E27FC236}">
                <a16:creationId xmlns:a16="http://schemas.microsoft.com/office/drawing/2014/main" id="{CEAD9EBF-3F1A-A6C2-254A-D8758E6E26DB}"/>
              </a:ext>
            </a:extLst>
          </p:cNvPr>
          <p:cNvSpPr txBox="1"/>
          <p:nvPr/>
        </p:nvSpPr>
        <p:spPr>
          <a:xfrm>
            <a:off x="8704892" y="2083411"/>
            <a:ext cx="3814618" cy="369332"/>
          </a:xfrm>
          <a:prstGeom prst="rect">
            <a:avLst/>
          </a:prstGeom>
          <a:noFill/>
        </p:spPr>
        <p:txBody>
          <a:bodyPr wrap="square" rtlCol="0">
            <a:spAutoFit/>
          </a:bodyPr>
          <a:lstStyle/>
          <a:p>
            <a:r>
              <a:rPr lang="fr-FR" dirty="0"/>
              <a:t>Période du relevé</a:t>
            </a:r>
          </a:p>
        </p:txBody>
      </p:sp>
      <p:sp>
        <p:nvSpPr>
          <p:cNvPr id="21" name="ZoneTexte 20">
            <a:extLst>
              <a:ext uri="{FF2B5EF4-FFF2-40B4-BE49-F238E27FC236}">
                <a16:creationId xmlns:a16="http://schemas.microsoft.com/office/drawing/2014/main" id="{622E45CA-0066-BF9A-7475-BDCBE4A5EA5C}"/>
              </a:ext>
            </a:extLst>
          </p:cNvPr>
          <p:cNvSpPr txBox="1"/>
          <p:nvPr/>
        </p:nvSpPr>
        <p:spPr>
          <a:xfrm>
            <a:off x="8704892" y="2598207"/>
            <a:ext cx="3814618" cy="369332"/>
          </a:xfrm>
          <a:prstGeom prst="rect">
            <a:avLst/>
          </a:prstGeom>
          <a:noFill/>
        </p:spPr>
        <p:txBody>
          <a:bodyPr wrap="square" rtlCol="0">
            <a:spAutoFit/>
          </a:bodyPr>
          <a:lstStyle/>
          <a:p>
            <a:r>
              <a:rPr lang="fr-FR" dirty="0"/>
              <a:t>Détail des rémunérations reversées</a:t>
            </a:r>
          </a:p>
        </p:txBody>
      </p:sp>
      <p:sp>
        <p:nvSpPr>
          <p:cNvPr id="22" name="ZoneTexte 21">
            <a:extLst>
              <a:ext uri="{FF2B5EF4-FFF2-40B4-BE49-F238E27FC236}">
                <a16:creationId xmlns:a16="http://schemas.microsoft.com/office/drawing/2014/main" id="{09872F32-ABFF-8FA0-3E23-060DC88FF85D}"/>
              </a:ext>
            </a:extLst>
          </p:cNvPr>
          <p:cNvSpPr txBox="1"/>
          <p:nvPr/>
        </p:nvSpPr>
        <p:spPr>
          <a:xfrm>
            <a:off x="8704892" y="3478854"/>
            <a:ext cx="3814618" cy="369332"/>
          </a:xfrm>
          <a:prstGeom prst="rect">
            <a:avLst/>
          </a:prstGeom>
          <a:noFill/>
        </p:spPr>
        <p:txBody>
          <a:bodyPr wrap="square" rtlCol="0">
            <a:spAutoFit/>
          </a:bodyPr>
          <a:lstStyle/>
          <a:p>
            <a:r>
              <a:rPr lang="fr-FR" dirty="0"/>
              <a:t>Total Commissions et Bonus</a:t>
            </a:r>
          </a:p>
        </p:txBody>
      </p:sp>
      <p:sp>
        <p:nvSpPr>
          <p:cNvPr id="23" name="ZoneTexte 22">
            <a:extLst>
              <a:ext uri="{FF2B5EF4-FFF2-40B4-BE49-F238E27FC236}">
                <a16:creationId xmlns:a16="http://schemas.microsoft.com/office/drawing/2014/main" id="{AE49C611-7B32-1666-822F-01BE8A84F624}"/>
              </a:ext>
            </a:extLst>
          </p:cNvPr>
          <p:cNvSpPr txBox="1"/>
          <p:nvPr/>
        </p:nvSpPr>
        <p:spPr>
          <a:xfrm>
            <a:off x="8704892" y="4521053"/>
            <a:ext cx="3814618" cy="369332"/>
          </a:xfrm>
          <a:prstGeom prst="rect">
            <a:avLst/>
          </a:prstGeom>
          <a:noFill/>
        </p:spPr>
        <p:txBody>
          <a:bodyPr wrap="square" rtlCol="0">
            <a:spAutoFit/>
          </a:bodyPr>
          <a:lstStyle/>
          <a:p>
            <a:r>
              <a:rPr lang="fr-FR" dirty="0"/>
              <a:t>Acompte de cotisations sociales trim</a:t>
            </a:r>
          </a:p>
        </p:txBody>
      </p:sp>
      <p:sp>
        <p:nvSpPr>
          <p:cNvPr id="24" name="ZoneTexte 23">
            <a:extLst>
              <a:ext uri="{FF2B5EF4-FFF2-40B4-BE49-F238E27FC236}">
                <a16:creationId xmlns:a16="http://schemas.microsoft.com/office/drawing/2014/main" id="{BCB5147F-2C7F-BEE9-54F7-9CE1C2EB6DFB}"/>
              </a:ext>
            </a:extLst>
          </p:cNvPr>
          <p:cNvSpPr txBox="1"/>
          <p:nvPr/>
        </p:nvSpPr>
        <p:spPr>
          <a:xfrm>
            <a:off x="8838472" y="5020610"/>
            <a:ext cx="3814618" cy="369332"/>
          </a:xfrm>
          <a:prstGeom prst="rect">
            <a:avLst/>
          </a:prstGeom>
          <a:noFill/>
        </p:spPr>
        <p:txBody>
          <a:bodyPr wrap="square" rtlCol="0">
            <a:spAutoFit/>
          </a:bodyPr>
          <a:lstStyle/>
          <a:p>
            <a:r>
              <a:rPr lang="fr-FR" dirty="0"/>
              <a:t>Solde du compte à verser</a:t>
            </a:r>
          </a:p>
        </p:txBody>
      </p:sp>
      <p:cxnSp>
        <p:nvCxnSpPr>
          <p:cNvPr id="26" name="Connecteur droit avec flèche 25">
            <a:extLst>
              <a:ext uri="{FF2B5EF4-FFF2-40B4-BE49-F238E27FC236}">
                <a16:creationId xmlns:a16="http://schemas.microsoft.com/office/drawing/2014/main" id="{E95056A5-AF2D-7062-EF73-ECA33302D4DF}"/>
              </a:ext>
            </a:extLst>
          </p:cNvPr>
          <p:cNvCxnSpPr>
            <a:cxnSpLocks/>
          </p:cNvCxnSpPr>
          <p:nvPr/>
        </p:nvCxnSpPr>
        <p:spPr>
          <a:xfrm flipH="1">
            <a:off x="6598703" y="2288773"/>
            <a:ext cx="2067296" cy="463769"/>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1" name="Connecteur droit avec flèche 30">
            <a:extLst>
              <a:ext uri="{FF2B5EF4-FFF2-40B4-BE49-F238E27FC236}">
                <a16:creationId xmlns:a16="http://schemas.microsoft.com/office/drawing/2014/main" id="{E109411A-56AC-2DDC-5D71-2D05E413CA4E}"/>
              </a:ext>
            </a:extLst>
          </p:cNvPr>
          <p:cNvCxnSpPr>
            <a:cxnSpLocks/>
          </p:cNvCxnSpPr>
          <p:nvPr/>
        </p:nvCxnSpPr>
        <p:spPr>
          <a:xfrm flipH="1">
            <a:off x="3775046" y="1673652"/>
            <a:ext cx="4929846" cy="779091"/>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4" name="Connecteur droit avec flèche 33">
            <a:extLst>
              <a:ext uri="{FF2B5EF4-FFF2-40B4-BE49-F238E27FC236}">
                <a16:creationId xmlns:a16="http://schemas.microsoft.com/office/drawing/2014/main" id="{4B82C2F3-0281-4968-50F4-954880AB4C5E}"/>
              </a:ext>
            </a:extLst>
          </p:cNvPr>
          <p:cNvCxnSpPr>
            <a:cxnSpLocks/>
            <a:endCxn id="18" idx="3"/>
          </p:cNvCxnSpPr>
          <p:nvPr/>
        </p:nvCxnSpPr>
        <p:spPr>
          <a:xfrm flipH="1">
            <a:off x="8011486" y="2849726"/>
            <a:ext cx="693406" cy="488282"/>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9" name="Connecteur droit avec flèche 38">
            <a:extLst>
              <a:ext uri="{FF2B5EF4-FFF2-40B4-BE49-F238E27FC236}">
                <a16:creationId xmlns:a16="http://schemas.microsoft.com/office/drawing/2014/main" id="{CD252127-1072-9C2E-B5C2-CA85760D463E}"/>
              </a:ext>
            </a:extLst>
          </p:cNvPr>
          <p:cNvCxnSpPr>
            <a:cxnSpLocks/>
            <a:stCxn id="22" idx="1"/>
          </p:cNvCxnSpPr>
          <p:nvPr/>
        </p:nvCxnSpPr>
        <p:spPr>
          <a:xfrm flipH="1">
            <a:off x="8011486" y="3663520"/>
            <a:ext cx="693406" cy="167054"/>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1" name="Connecteur droit avec flèche 40">
            <a:extLst>
              <a:ext uri="{FF2B5EF4-FFF2-40B4-BE49-F238E27FC236}">
                <a16:creationId xmlns:a16="http://schemas.microsoft.com/office/drawing/2014/main" id="{677436A3-D9B7-980B-07DE-4220E52E3CFA}"/>
              </a:ext>
            </a:extLst>
          </p:cNvPr>
          <p:cNvCxnSpPr>
            <a:cxnSpLocks/>
            <a:stCxn id="23" idx="1"/>
          </p:cNvCxnSpPr>
          <p:nvPr/>
        </p:nvCxnSpPr>
        <p:spPr>
          <a:xfrm flipH="1">
            <a:off x="7973464" y="4705719"/>
            <a:ext cx="731428" cy="16680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3" name="Connecteur droit avec flèche 42">
            <a:extLst>
              <a:ext uri="{FF2B5EF4-FFF2-40B4-BE49-F238E27FC236}">
                <a16:creationId xmlns:a16="http://schemas.microsoft.com/office/drawing/2014/main" id="{DE551453-63A2-8699-64FE-02751592FE66}"/>
              </a:ext>
            </a:extLst>
          </p:cNvPr>
          <p:cNvCxnSpPr>
            <a:cxnSpLocks/>
            <a:stCxn id="24" idx="1"/>
          </p:cNvCxnSpPr>
          <p:nvPr/>
        </p:nvCxnSpPr>
        <p:spPr>
          <a:xfrm flipH="1" flipV="1">
            <a:off x="8045497" y="5163627"/>
            <a:ext cx="792975" cy="41649"/>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68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barn(inVertical)">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barn(inVertical)">
                                      <p:cBhvr>
                                        <p:cTn id="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1EDFF6C-DE42-06F5-AF0F-281E938AAFDD}"/>
              </a:ext>
            </a:extLst>
          </p:cNvPr>
          <p:cNvPicPr>
            <a:picLocks noChangeAspect="1"/>
          </p:cNvPicPr>
          <p:nvPr/>
        </p:nvPicPr>
        <p:blipFill>
          <a:blip r:embed="rId2"/>
          <a:stretch>
            <a:fillRect/>
          </a:stretch>
        </p:blipFill>
        <p:spPr>
          <a:xfrm>
            <a:off x="0" y="5660590"/>
            <a:ext cx="12192000" cy="1194816"/>
          </a:xfrm>
          <a:prstGeom prst="rect">
            <a:avLst/>
          </a:prstGeom>
        </p:spPr>
      </p:pic>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276837" y="77950"/>
            <a:ext cx="11736197" cy="696563"/>
          </a:xfrm>
        </p:spPr>
        <p:txBody>
          <a:bodyPr anchor="t">
            <a:noAutofit/>
          </a:bodyPr>
          <a:lstStyle/>
          <a:p>
            <a:pPr algn="ctr"/>
            <a:r>
              <a:rPr lang="fr-FR" sz="4900" b="1" cap="all" spc="200" dirty="0">
                <a:solidFill>
                  <a:schemeClr val="tx2"/>
                </a:solidFill>
                <a:latin typeface="+mn-lt"/>
                <a:ea typeface="+mn-ea"/>
                <a:cs typeface="+mn-cs"/>
              </a:rPr>
              <a:t>BULLETIN DE PRECOMPTE TRIMESTRIEL</a:t>
            </a:r>
            <a:br>
              <a:rPr lang="fr-FR" sz="3200" b="1" kern="1200" cap="all" spc="200" baseline="0" dirty="0">
                <a:solidFill>
                  <a:schemeClr val="tx2"/>
                </a:solidFill>
                <a:latin typeface="+mn-lt"/>
                <a:ea typeface="+mn-ea"/>
                <a:cs typeface="+mn-cs"/>
              </a:rPr>
            </a:br>
            <a:endParaRPr lang="en-US" sz="2000" dirty="0"/>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11</a:t>
            </a:fld>
            <a:endParaRPr lang="fr-FR"/>
          </a:p>
        </p:txBody>
      </p:sp>
      <p:sp>
        <p:nvSpPr>
          <p:cNvPr id="19" name="ZoneTexte 18">
            <a:extLst>
              <a:ext uri="{FF2B5EF4-FFF2-40B4-BE49-F238E27FC236}">
                <a16:creationId xmlns:a16="http://schemas.microsoft.com/office/drawing/2014/main" id="{02C0CA28-19AD-62AB-A771-0507B77DE6FF}"/>
              </a:ext>
            </a:extLst>
          </p:cNvPr>
          <p:cNvSpPr txBox="1"/>
          <p:nvPr/>
        </p:nvSpPr>
        <p:spPr>
          <a:xfrm>
            <a:off x="6763196" y="975830"/>
            <a:ext cx="3814618" cy="369332"/>
          </a:xfrm>
          <a:prstGeom prst="rect">
            <a:avLst/>
          </a:prstGeom>
          <a:noFill/>
        </p:spPr>
        <p:txBody>
          <a:bodyPr wrap="square" rtlCol="0">
            <a:spAutoFit/>
          </a:bodyPr>
          <a:lstStyle/>
          <a:p>
            <a:r>
              <a:rPr lang="fr-FR" dirty="0"/>
              <a:t>Informations du FBO</a:t>
            </a:r>
          </a:p>
        </p:txBody>
      </p:sp>
      <p:sp>
        <p:nvSpPr>
          <p:cNvPr id="20" name="ZoneTexte 19">
            <a:extLst>
              <a:ext uri="{FF2B5EF4-FFF2-40B4-BE49-F238E27FC236}">
                <a16:creationId xmlns:a16="http://schemas.microsoft.com/office/drawing/2014/main" id="{CEAD9EBF-3F1A-A6C2-254A-D8758E6E26DB}"/>
              </a:ext>
            </a:extLst>
          </p:cNvPr>
          <p:cNvSpPr txBox="1"/>
          <p:nvPr/>
        </p:nvSpPr>
        <p:spPr>
          <a:xfrm>
            <a:off x="6763196" y="1509683"/>
            <a:ext cx="3814618" cy="369332"/>
          </a:xfrm>
          <a:prstGeom prst="rect">
            <a:avLst/>
          </a:prstGeom>
          <a:noFill/>
        </p:spPr>
        <p:txBody>
          <a:bodyPr wrap="square" rtlCol="0">
            <a:spAutoFit/>
          </a:bodyPr>
          <a:lstStyle/>
          <a:p>
            <a:r>
              <a:rPr lang="fr-FR" dirty="0"/>
              <a:t>Période du relevé</a:t>
            </a:r>
          </a:p>
        </p:txBody>
      </p:sp>
      <p:sp>
        <p:nvSpPr>
          <p:cNvPr id="21" name="ZoneTexte 20">
            <a:extLst>
              <a:ext uri="{FF2B5EF4-FFF2-40B4-BE49-F238E27FC236}">
                <a16:creationId xmlns:a16="http://schemas.microsoft.com/office/drawing/2014/main" id="{622E45CA-0066-BF9A-7475-BDCBE4A5EA5C}"/>
              </a:ext>
            </a:extLst>
          </p:cNvPr>
          <p:cNvSpPr txBox="1"/>
          <p:nvPr/>
        </p:nvSpPr>
        <p:spPr>
          <a:xfrm>
            <a:off x="6763196" y="1979807"/>
            <a:ext cx="5249838" cy="646331"/>
          </a:xfrm>
          <a:prstGeom prst="rect">
            <a:avLst/>
          </a:prstGeom>
          <a:noFill/>
        </p:spPr>
        <p:txBody>
          <a:bodyPr wrap="square" rtlCol="0">
            <a:spAutoFit/>
          </a:bodyPr>
          <a:lstStyle/>
          <a:p>
            <a:r>
              <a:rPr lang="fr-FR" dirty="0"/>
              <a:t>Détail des rémunérations versées (Marge et Commissions)</a:t>
            </a:r>
          </a:p>
        </p:txBody>
      </p:sp>
      <p:sp>
        <p:nvSpPr>
          <p:cNvPr id="22" name="ZoneTexte 21">
            <a:extLst>
              <a:ext uri="{FF2B5EF4-FFF2-40B4-BE49-F238E27FC236}">
                <a16:creationId xmlns:a16="http://schemas.microsoft.com/office/drawing/2014/main" id="{09872F32-ABFF-8FA0-3E23-060DC88FF85D}"/>
              </a:ext>
            </a:extLst>
          </p:cNvPr>
          <p:cNvSpPr txBox="1"/>
          <p:nvPr/>
        </p:nvSpPr>
        <p:spPr>
          <a:xfrm>
            <a:off x="6789352" y="4286401"/>
            <a:ext cx="3814618" cy="369332"/>
          </a:xfrm>
          <a:prstGeom prst="rect">
            <a:avLst/>
          </a:prstGeom>
          <a:noFill/>
        </p:spPr>
        <p:txBody>
          <a:bodyPr wrap="square" rtlCol="0">
            <a:spAutoFit/>
          </a:bodyPr>
          <a:lstStyle/>
          <a:p>
            <a:r>
              <a:rPr lang="fr-FR" dirty="0"/>
              <a:t>Détail du calcul des cotisations</a:t>
            </a:r>
          </a:p>
        </p:txBody>
      </p:sp>
      <p:sp>
        <p:nvSpPr>
          <p:cNvPr id="23" name="ZoneTexte 22">
            <a:extLst>
              <a:ext uri="{FF2B5EF4-FFF2-40B4-BE49-F238E27FC236}">
                <a16:creationId xmlns:a16="http://schemas.microsoft.com/office/drawing/2014/main" id="{AE49C611-7B32-1666-822F-01BE8A84F624}"/>
              </a:ext>
            </a:extLst>
          </p:cNvPr>
          <p:cNvSpPr txBox="1"/>
          <p:nvPr/>
        </p:nvSpPr>
        <p:spPr>
          <a:xfrm>
            <a:off x="6789352" y="4765966"/>
            <a:ext cx="3814618" cy="369332"/>
          </a:xfrm>
          <a:prstGeom prst="rect">
            <a:avLst/>
          </a:prstGeom>
          <a:noFill/>
        </p:spPr>
        <p:txBody>
          <a:bodyPr wrap="square" rtlCol="0">
            <a:spAutoFit/>
          </a:bodyPr>
          <a:lstStyle/>
          <a:p>
            <a:r>
              <a:rPr lang="fr-FR" dirty="0"/>
              <a:t>Cotisations sociales à devoir</a:t>
            </a:r>
          </a:p>
        </p:txBody>
      </p:sp>
      <p:sp>
        <p:nvSpPr>
          <p:cNvPr id="24" name="ZoneTexte 23">
            <a:extLst>
              <a:ext uri="{FF2B5EF4-FFF2-40B4-BE49-F238E27FC236}">
                <a16:creationId xmlns:a16="http://schemas.microsoft.com/office/drawing/2014/main" id="{BCB5147F-2C7F-BEE9-54F7-9CE1C2EB6DFB}"/>
              </a:ext>
            </a:extLst>
          </p:cNvPr>
          <p:cNvSpPr txBox="1"/>
          <p:nvPr/>
        </p:nvSpPr>
        <p:spPr>
          <a:xfrm>
            <a:off x="6777266" y="5270237"/>
            <a:ext cx="3814618" cy="369332"/>
          </a:xfrm>
          <a:prstGeom prst="rect">
            <a:avLst/>
          </a:prstGeom>
          <a:noFill/>
        </p:spPr>
        <p:txBody>
          <a:bodyPr wrap="square" rtlCol="0">
            <a:spAutoFit/>
          </a:bodyPr>
          <a:lstStyle/>
          <a:p>
            <a:r>
              <a:rPr lang="fr-FR" dirty="0"/>
              <a:t>Revenus nets trimestriels </a:t>
            </a:r>
          </a:p>
        </p:txBody>
      </p:sp>
      <p:pic>
        <p:nvPicPr>
          <p:cNvPr id="14" name="Image 13">
            <a:extLst>
              <a:ext uri="{FF2B5EF4-FFF2-40B4-BE49-F238E27FC236}">
                <a16:creationId xmlns:a16="http://schemas.microsoft.com/office/drawing/2014/main" id="{DE70C92F-87BD-B2EC-27D7-B544BF2D8EB5}"/>
              </a:ext>
            </a:extLst>
          </p:cNvPr>
          <p:cNvPicPr>
            <a:picLocks noChangeAspect="1"/>
          </p:cNvPicPr>
          <p:nvPr/>
        </p:nvPicPr>
        <p:blipFill>
          <a:blip r:embed="rId3"/>
          <a:stretch>
            <a:fillRect/>
          </a:stretch>
        </p:blipFill>
        <p:spPr>
          <a:xfrm>
            <a:off x="858291" y="855677"/>
            <a:ext cx="5046614" cy="5095200"/>
          </a:xfrm>
          <a:prstGeom prst="rect">
            <a:avLst/>
          </a:prstGeom>
        </p:spPr>
      </p:pic>
      <p:sp>
        <p:nvSpPr>
          <p:cNvPr id="16" name="ZoneTexte 15">
            <a:extLst>
              <a:ext uri="{FF2B5EF4-FFF2-40B4-BE49-F238E27FC236}">
                <a16:creationId xmlns:a16="http://schemas.microsoft.com/office/drawing/2014/main" id="{904F08CF-56A4-2EB3-06AF-772F6ECD3EDF}"/>
              </a:ext>
            </a:extLst>
          </p:cNvPr>
          <p:cNvSpPr txBox="1"/>
          <p:nvPr/>
        </p:nvSpPr>
        <p:spPr>
          <a:xfrm>
            <a:off x="6763196" y="2661346"/>
            <a:ext cx="5249838" cy="923330"/>
          </a:xfrm>
          <a:prstGeom prst="rect">
            <a:avLst/>
          </a:prstGeom>
          <a:noFill/>
        </p:spPr>
        <p:txBody>
          <a:bodyPr wrap="square" rtlCol="0">
            <a:spAutoFit/>
          </a:bodyPr>
          <a:lstStyle/>
          <a:p>
            <a:r>
              <a:rPr lang="fr-FR" dirty="0"/>
              <a:t>Abattement pour frais professionnels 10 % des revenus bruts avec un minimum de 162EUR ou frais réels déclarés</a:t>
            </a:r>
            <a:endParaRPr lang="fr-FR" sz="2000" dirty="0"/>
          </a:p>
        </p:txBody>
      </p:sp>
      <p:sp>
        <p:nvSpPr>
          <p:cNvPr id="17" name="ZoneTexte 16">
            <a:extLst>
              <a:ext uri="{FF2B5EF4-FFF2-40B4-BE49-F238E27FC236}">
                <a16:creationId xmlns:a16="http://schemas.microsoft.com/office/drawing/2014/main" id="{92738F7A-E674-D2AD-B075-A39B068241D1}"/>
              </a:ext>
            </a:extLst>
          </p:cNvPr>
          <p:cNvSpPr txBox="1"/>
          <p:nvPr/>
        </p:nvSpPr>
        <p:spPr>
          <a:xfrm>
            <a:off x="6789352" y="3731268"/>
            <a:ext cx="3814618" cy="369332"/>
          </a:xfrm>
          <a:prstGeom prst="rect">
            <a:avLst/>
          </a:prstGeom>
          <a:noFill/>
        </p:spPr>
        <p:txBody>
          <a:bodyPr wrap="square" rtlCol="0">
            <a:spAutoFit/>
          </a:bodyPr>
          <a:lstStyle/>
          <a:p>
            <a:r>
              <a:rPr lang="fr-FR" dirty="0"/>
              <a:t>Tranche sur revenus après abattement</a:t>
            </a:r>
          </a:p>
        </p:txBody>
      </p:sp>
      <p:cxnSp>
        <p:nvCxnSpPr>
          <p:cNvPr id="27" name="Connecteur droit avec flèche 26">
            <a:extLst>
              <a:ext uri="{FF2B5EF4-FFF2-40B4-BE49-F238E27FC236}">
                <a16:creationId xmlns:a16="http://schemas.microsoft.com/office/drawing/2014/main" id="{7EF28918-0842-0B77-CB4A-A4AEEC7C7259}"/>
              </a:ext>
            </a:extLst>
          </p:cNvPr>
          <p:cNvCxnSpPr>
            <a:cxnSpLocks/>
            <a:stCxn id="19" idx="1"/>
          </p:cNvCxnSpPr>
          <p:nvPr/>
        </p:nvCxnSpPr>
        <p:spPr>
          <a:xfrm flipH="1">
            <a:off x="2390862" y="1160496"/>
            <a:ext cx="4372334" cy="1033031"/>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id="{1F823085-9DB5-E4E9-75BB-CDD429F3271C}"/>
              </a:ext>
            </a:extLst>
          </p:cNvPr>
          <p:cNvCxnSpPr>
            <a:cxnSpLocks/>
          </p:cNvCxnSpPr>
          <p:nvPr/>
        </p:nvCxnSpPr>
        <p:spPr>
          <a:xfrm flipH="1">
            <a:off x="4577029" y="1748654"/>
            <a:ext cx="2212323" cy="1179102"/>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3" name="Connecteur droit avec flèche 32">
            <a:extLst>
              <a:ext uri="{FF2B5EF4-FFF2-40B4-BE49-F238E27FC236}">
                <a16:creationId xmlns:a16="http://schemas.microsoft.com/office/drawing/2014/main" id="{4BDBCF47-D194-43A4-307D-931E259BE971}"/>
              </a:ext>
            </a:extLst>
          </p:cNvPr>
          <p:cNvCxnSpPr>
            <a:cxnSpLocks/>
            <a:stCxn id="21" idx="1"/>
          </p:cNvCxnSpPr>
          <p:nvPr/>
        </p:nvCxnSpPr>
        <p:spPr>
          <a:xfrm flipH="1">
            <a:off x="5620624" y="2302973"/>
            <a:ext cx="1142572" cy="1076234"/>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E24E1432-4E55-0C16-FA8B-212D85FE988E}"/>
              </a:ext>
            </a:extLst>
          </p:cNvPr>
          <p:cNvCxnSpPr>
            <a:cxnSpLocks/>
            <a:stCxn id="16" idx="1"/>
          </p:cNvCxnSpPr>
          <p:nvPr/>
        </p:nvCxnSpPr>
        <p:spPr>
          <a:xfrm flipH="1">
            <a:off x="5746459" y="3123011"/>
            <a:ext cx="1016737" cy="45506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5" name="Connecteur droit avec flèche 44">
            <a:extLst>
              <a:ext uri="{FF2B5EF4-FFF2-40B4-BE49-F238E27FC236}">
                <a16:creationId xmlns:a16="http://schemas.microsoft.com/office/drawing/2014/main" id="{D440D072-9F13-0024-BC01-D4F03F255210}"/>
              </a:ext>
            </a:extLst>
          </p:cNvPr>
          <p:cNvCxnSpPr>
            <a:cxnSpLocks/>
            <a:stCxn id="17" idx="1"/>
          </p:cNvCxnSpPr>
          <p:nvPr/>
        </p:nvCxnSpPr>
        <p:spPr>
          <a:xfrm flipH="1">
            <a:off x="5840119" y="3915934"/>
            <a:ext cx="949233" cy="1872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7" name="Connecteur droit avec flèche 46">
            <a:extLst>
              <a:ext uri="{FF2B5EF4-FFF2-40B4-BE49-F238E27FC236}">
                <a16:creationId xmlns:a16="http://schemas.microsoft.com/office/drawing/2014/main" id="{B951CC99-A683-DA4E-8221-ED3C0998246E}"/>
              </a:ext>
            </a:extLst>
          </p:cNvPr>
          <p:cNvCxnSpPr>
            <a:cxnSpLocks/>
            <a:stCxn id="22" idx="1"/>
          </p:cNvCxnSpPr>
          <p:nvPr/>
        </p:nvCxnSpPr>
        <p:spPr>
          <a:xfrm flipH="1">
            <a:off x="5949103" y="4471067"/>
            <a:ext cx="840249" cy="87151"/>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9" name="Connecteur droit avec flèche 48">
            <a:extLst>
              <a:ext uri="{FF2B5EF4-FFF2-40B4-BE49-F238E27FC236}">
                <a16:creationId xmlns:a16="http://schemas.microsoft.com/office/drawing/2014/main" id="{C40F6F81-F36A-6009-E293-39DC394EF4FD}"/>
              </a:ext>
            </a:extLst>
          </p:cNvPr>
          <p:cNvCxnSpPr>
            <a:cxnSpLocks/>
            <a:stCxn id="23" idx="1"/>
          </p:cNvCxnSpPr>
          <p:nvPr/>
        </p:nvCxnSpPr>
        <p:spPr>
          <a:xfrm flipH="1">
            <a:off x="5984052" y="4950632"/>
            <a:ext cx="805300" cy="209372"/>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8D61E7E9-DE3C-B862-7B13-DE0B8CBE578C}"/>
              </a:ext>
            </a:extLst>
          </p:cNvPr>
          <p:cNvCxnSpPr>
            <a:cxnSpLocks/>
            <a:stCxn id="24" idx="1"/>
          </p:cNvCxnSpPr>
          <p:nvPr/>
        </p:nvCxnSpPr>
        <p:spPr>
          <a:xfrm flipH="1">
            <a:off x="5984052" y="5454903"/>
            <a:ext cx="793214" cy="184666"/>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534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inVertical)">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barn(inVertical)">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arn(inVertical)">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barn(inVertical)">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inVertic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barn(inVertical)">
                                      <p:cBhvr>
                                        <p:cTn id="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2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1252728" y="381000"/>
            <a:ext cx="10172700" cy="926507"/>
          </a:xfrm>
        </p:spPr>
        <p:txBody>
          <a:bodyPr>
            <a:normAutofit fontScale="90000"/>
          </a:bodyPr>
          <a:lstStyle/>
          <a:p>
            <a:pPr algn="ctr"/>
            <a:r>
              <a:rPr lang="fr-FR" sz="5400" b="1" kern="1200" cap="all" spc="200" baseline="0" dirty="0">
                <a:solidFill>
                  <a:schemeClr val="tx2"/>
                </a:solidFill>
                <a:latin typeface="+mn-lt"/>
                <a:ea typeface="+mn-ea"/>
                <a:cs typeface="+mn-cs"/>
              </a:rPr>
              <a:t>Rappels</a:t>
            </a:r>
            <a:br>
              <a:rPr lang="fr-FR" sz="5400" b="1" kern="1200" cap="all" spc="200" baseline="0" dirty="0">
                <a:solidFill>
                  <a:schemeClr val="tx2"/>
                </a:solidFill>
                <a:latin typeface="+mn-lt"/>
                <a:ea typeface="+mn-ea"/>
                <a:cs typeface="+mn-cs"/>
              </a:rPr>
            </a:br>
            <a:endParaRPr lang="fr-FR" dirty="0"/>
          </a:p>
        </p:txBody>
      </p:sp>
      <p:sp>
        <p:nvSpPr>
          <p:cNvPr id="19" name="Content Placeholder 3">
            <a:extLst>
              <a:ext uri="{FF2B5EF4-FFF2-40B4-BE49-F238E27FC236}">
                <a16:creationId xmlns:a16="http://schemas.microsoft.com/office/drawing/2014/main" id="{6D2C88F9-F5E5-2F83-6CFB-EEA06CD9FEE3}"/>
              </a:ext>
            </a:extLst>
          </p:cNvPr>
          <p:cNvSpPr>
            <a:spLocks noGrp="1"/>
          </p:cNvSpPr>
          <p:nvPr>
            <p:ph sz="half" idx="2"/>
          </p:nvPr>
        </p:nvSpPr>
        <p:spPr>
          <a:xfrm>
            <a:off x="1114946" y="880756"/>
            <a:ext cx="4800600" cy="412847"/>
          </a:xfrm>
        </p:spPr>
        <p:txBody>
          <a:bodyPr>
            <a:noAutofit/>
          </a:bodyPr>
          <a:lstStyle/>
          <a:p>
            <a:r>
              <a:rPr lang="fr-FR" u="sng" dirty="0">
                <a:solidFill>
                  <a:schemeClr val="tx1">
                    <a:lumMod val="65000"/>
                    <a:lumOff val="35000"/>
                  </a:schemeClr>
                </a:solidFill>
              </a:rPr>
              <a:t>Déclaration d’aide aux impôts</a:t>
            </a:r>
          </a:p>
        </p:txBody>
      </p:sp>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12</a:t>
            </a:fld>
            <a:endParaRPr lang="fr-FR" dirty="0"/>
          </a:p>
        </p:txBody>
      </p:sp>
      <p:sp>
        <p:nvSpPr>
          <p:cNvPr id="13" name="Content Placeholder 3">
            <a:extLst>
              <a:ext uri="{FF2B5EF4-FFF2-40B4-BE49-F238E27FC236}">
                <a16:creationId xmlns:a16="http://schemas.microsoft.com/office/drawing/2014/main" id="{93BDAD3B-A906-4686-D53B-9950CE31833A}"/>
              </a:ext>
            </a:extLst>
          </p:cNvPr>
          <p:cNvSpPr txBox="1">
            <a:spLocks/>
          </p:cNvSpPr>
          <p:nvPr/>
        </p:nvSpPr>
        <p:spPr>
          <a:xfrm>
            <a:off x="1317476" y="1337909"/>
            <a:ext cx="10621336" cy="102090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Forever met à disposition des FBO entre avril et mai de chaque année, une note personnalisée vous aidant à remplir votre déclaration d’impôts (N-1) en indiquant l’ensemble de vos revenus ainsi que le nom des cases à remplir</a:t>
            </a:r>
          </a:p>
          <a:p>
            <a:r>
              <a:rPr lang="fr-FR" sz="1600" dirty="0"/>
              <a:t>Attention ! Le fichier d’aide n’est disponible que jusqu'à la fin d’année, il vous est conseillé de le télécharger tous les ans.</a:t>
            </a:r>
          </a:p>
        </p:txBody>
      </p:sp>
      <p:sp>
        <p:nvSpPr>
          <p:cNvPr id="26" name="Content Placeholder 3">
            <a:extLst>
              <a:ext uri="{FF2B5EF4-FFF2-40B4-BE49-F238E27FC236}">
                <a16:creationId xmlns:a16="http://schemas.microsoft.com/office/drawing/2014/main" id="{0EF27B13-6D70-B0EF-EE02-1C88B1E67CD0}"/>
              </a:ext>
            </a:extLst>
          </p:cNvPr>
          <p:cNvSpPr txBox="1">
            <a:spLocks/>
          </p:cNvSpPr>
          <p:nvPr/>
        </p:nvSpPr>
        <p:spPr>
          <a:xfrm>
            <a:off x="1047750" y="2415324"/>
            <a:ext cx="4800600" cy="41284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2800" u="sng" dirty="0"/>
              <a:t>Prescription Commerciale</a:t>
            </a:r>
          </a:p>
        </p:txBody>
      </p:sp>
      <p:sp>
        <p:nvSpPr>
          <p:cNvPr id="27" name="Content Placeholder 3">
            <a:extLst>
              <a:ext uri="{FF2B5EF4-FFF2-40B4-BE49-F238E27FC236}">
                <a16:creationId xmlns:a16="http://schemas.microsoft.com/office/drawing/2014/main" id="{925C642C-90D1-57C0-C39A-5DD2ECEF1001}"/>
              </a:ext>
            </a:extLst>
          </p:cNvPr>
          <p:cNvSpPr txBox="1">
            <a:spLocks/>
          </p:cNvSpPr>
          <p:nvPr/>
        </p:nvSpPr>
        <p:spPr>
          <a:xfrm>
            <a:off x="1317476" y="2978703"/>
            <a:ext cx="7681424" cy="131646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Il existe un délai de prescription commerciale entre 2 professionnels pour le règlement de prestations de services (commissions mensuelles) , ce délai est fixé à 5 ans,</a:t>
            </a:r>
          </a:p>
          <a:p>
            <a:r>
              <a:rPr lang="fr-FR" sz="1600" dirty="0"/>
              <a:t>En conséquence, au-delà  de ce délai le FBO ne pourra réclamer le paiement de ses anciennes commissions</a:t>
            </a:r>
          </a:p>
        </p:txBody>
      </p:sp>
      <p:sp>
        <p:nvSpPr>
          <p:cNvPr id="28" name="Content Placeholder 3">
            <a:extLst>
              <a:ext uri="{FF2B5EF4-FFF2-40B4-BE49-F238E27FC236}">
                <a16:creationId xmlns:a16="http://schemas.microsoft.com/office/drawing/2014/main" id="{25060294-DCC9-0EE3-9654-33ED3B827394}"/>
              </a:ext>
            </a:extLst>
          </p:cNvPr>
          <p:cNvSpPr txBox="1">
            <a:spLocks/>
          </p:cNvSpPr>
          <p:nvPr/>
        </p:nvSpPr>
        <p:spPr>
          <a:xfrm>
            <a:off x="1114946" y="4218484"/>
            <a:ext cx="4800600" cy="41284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2800" u="sng" dirty="0"/>
              <a:t>Nestor</a:t>
            </a:r>
          </a:p>
        </p:txBody>
      </p:sp>
      <p:sp>
        <p:nvSpPr>
          <p:cNvPr id="29" name="Content Placeholder 3">
            <a:extLst>
              <a:ext uri="{FF2B5EF4-FFF2-40B4-BE49-F238E27FC236}">
                <a16:creationId xmlns:a16="http://schemas.microsoft.com/office/drawing/2014/main" id="{E6A94303-0222-541C-19A6-37CFC28451D5}"/>
              </a:ext>
            </a:extLst>
          </p:cNvPr>
          <p:cNvSpPr txBox="1">
            <a:spLocks/>
          </p:cNvSpPr>
          <p:nvPr/>
        </p:nvSpPr>
        <p:spPr>
          <a:xfrm>
            <a:off x="1317477" y="4055261"/>
            <a:ext cx="4598069" cy="154967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fr-FR" sz="900" dirty="0"/>
          </a:p>
        </p:txBody>
      </p:sp>
      <p:sp>
        <p:nvSpPr>
          <p:cNvPr id="31" name="Content Placeholder 3">
            <a:extLst>
              <a:ext uri="{FF2B5EF4-FFF2-40B4-BE49-F238E27FC236}">
                <a16:creationId xmlns:a16="http://schemas.microsoft.com/office/drawing/2014/main" id="{8B0AEAE3-A401-BC21-6EC9-31A78B56CEFE}"/>
              </a:ext>
            </a:extLst>
          </p:cNvPr>
          <p:cNvSpPr txBox="1">
            <a:spLocks/>
          </p:cNvSpPr>
          <p:nvPr/>
        </p:nvSpPr>
        <p:spPr>
          <a:xfrm>
            <a:off x="1317476" y="4920310"/>
            <a:ext cx="7681424" cy="69211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Afin de faciliter les échanges avec le service comptable de Forever, veuillez privilégier la plateforme Nestor ! Une réponse est apportée entre 24 et 48h.</a:t>
            </a:r>
          </a:p>
        </p:txBody>
      </p:sp>
      <p:pic>
        <p:nvPicPr>
          <p:cNvPr id="2" name="Image 1">
            <a:extLst>
              <a:ext uri="{FF2B5EF4-FFF2-40B4-BE49-F238E27FC236}">
                <a16:creationId xmlns:a16="http://schemas.microsoft.com/office/drawing/2014/main" id="{A6BAF637-B057-D5A1-C94E-026F914C673D}"/>
              </a:ext>
            </a:extLst>
          </p:cNvPr>
          <p:cNvPicPr>
            <a:picLocks noChangeAspect="1"/>
          </p:cNvPicPr>
          <p:nvPr/>
        </p:nvPicPr>
        <p:blipFill>
          <a:blip r:embed="rId2"/>
          <a:stretch>
            <a:fillRect/>
          </a:stretch>
        </p:blipFill>
        <p:spPr>
          <a:xfrm>
            <a:off x="0" y="5660590"/>
            <a:ext cx="12192000" cy="1194816"/>
          </a:xfrm>
          <a:prstGeom prst="rect">
            <a:avLst/>
          </a:prstGeom>
        </p:spPr>
      </p:pic>
    </p:spTree>
    <p:extLst>
      <p:ext uri="{BB962C8B-B14F-4D97-AF65-F5344CB8AC3E}">
        <p14:creationId xmlns:p14="http://schemas.microsoft.com/office/powerpoint/2010/main" val="22352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build="p"/>
      <p:bldP spid="13" grpId="0"/>
      <p:bldP spid="26" grpId="0"/>
      <p:bldP spid="27" grpId="0"/>
      <p:bldP spid="28"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1252728" y="381000"/>
            <a:ext cx="10172700" cy="926507"/>
          </a:xfrm>
        </p:spPr>
        <p:txBody>
          <a:bodyPr>
            <a:normAutofit fontScale="90000"/>
          </a:bodyPr>
          <a:lstStyle/>
          <a:p>
            <a:pPr algn="ctr"/>
            <a:r>
              <a:rPr lang="fr-FR" sz="5400" b="1" kern="1200" cap="all" spc="200" baseline="0" dirty="0">
                <a:solidFill>
                  <a:schemeClr val="tx2"/>
                </a:solidFill>
                <a:latin typeface="+mn-lt"/>
                <a:ea typeface="+mn-ea"/>
                <a:cs typeface="+mn-cs"/>
              </a:rPr>
              <a:t>Liens utiles</a:t>
            </a:r>
            <a:br>
              <a:rPr lang="fr-FR" sz="5400" b="1" kern="1200" cap="all" spc="200" baseline="0" dirty="0">
                <a:solidFill>
                  <a:schemeClr val="tx2"/>
                </a:solidFill>
                <a:latin typeface="+mn-lt"/>
                <a:ea typeface="+mn-ea"/>
                <a:cs typeface="+mn-cs"/>
              </a:rPr>
            </a:br>
            <a:endParaRPr lang="fr-FR" dirty="0"/>
          </a:p>
        </p:txBody>
      </p:sp>
      <p:sp>
        <p:nvSpPr>
          <p:cNvPr id="19" name="Content Placeholder 3">
            <a:extLst>
              <a:ext uri="{FF2B5EF4-FFF2-40B4-BE49-F238E27FC236}">
                <a16:creationId xmlns:a16="http://schemas.microsoft.com/office/drawing/2014/main" id="{6D2C88F9-F5E5-2F83-6CFB-EEA06CD9FEE3}"/>
              </a:ext>
            </a:extLst>
          </p:cNvPr>
          <p:cNvSpPr>
            <a:spLocks noGrp="1"/>
          </p:cNvSpPr>
          <p:nvPr>
            <p:ph sz="half" idx="2"/>
          </p:nvPr>
        </p:nvSpPr>
        <p:spPr>
          <a:xfrm>
            <a:off x="1097855" y="1449190"/>
            <a:ext cx="4800600" cy="412847"/>
          </a:xfrm>
        </p:spPr>
        <p:txBody>
          <a:bodyPr>
            <a:normAutofit/>
          </a:bodyPr>
          <a:lstStyle/>
          <a:p>
            <a:r>
              <a:rPr lang="fr-FR" sz="2000" u="sng" dirty="0">
                <a:solidFill>
                  <a:schemeClr val="tx1">
                    <a:lumMod val="65000"/>
                    <a:lumOff val="35000"/>
                  </a:schemeClr>
                </a:solidFill>
              </a:rPr>
              <a:t>Infos VDI : </a:t>
            </a:r>
          </a:p>
        </p:txBody>
      </p:sp>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13</a:t>
            </a:fld>
            <a:endParaRPr lang="fr-FR" dirty="0"/>
          </a:p>
        </p:txBody>
      </p:sp>
      <p:sp>
        <p:nvSpPr>
          <p:cNvPr id="2" name="Content Placeholder 3">
            <a:extLst>
              <a:ext uri="{FF2B5EF4-FFF2-40B4-BE49-F238E27FC236}">
                <a16:creationId xmlns:a16="http://schemas.microsoft.com/office/drawing/2014/main" id="{F29B2521-6320-56AF-3FB3-17B70F5B2336}"/>
              </a:ext>
            </a:extLst>
          </p:cNvPr>
          <p:cNvSpPr txBox="1">
            <a:spLocks/>
          </p:cNvSpPr>
          <p:nvPr/>
        </p:nvSpPr>
        <p:spPr>
          <a:xfrm>
            <a:off x="1356504" y="1874954"/>
            <a:ext cx="9951576" cy="29935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100" u="sng" dirty="0"/>
              <a:t>https://entreprendre.service-public.fr/vosdroits/F23962</a:t>
            </a:r>
          </a:p>
        </p:txBody>
      </p:sp>
      <p:sp>
        <p:nvSpPr>
          <p:cNvPr id="7" name="Content Placeholder 3">
            <a:extLst>
              <a:ext uri="{FF2B5EF4-FFF2-40B4-BE49-F238E27FC236}">
                <a16:creationId xmlns:a16="http://schemas.microsoft.com/office/drawing/2014/main" id="{C8B0863D-B78E-4166-DBB7-46B6BD4E2341}"/>
              </a:ext>
            </a:extLst>
          </p:cNvPr>
          <p:cNvSpPr txBox="1">
            <a:spLocks/>
          </p:cNvSpPr>
          <p:nvPr/>
        </p:nvSpPr>
        <p:spPr>
          <a:xfrm>
            <a:off x="1097855" y="4293156"/>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Immatriculation et changement </a:t>
            </a:r>
          </a:p>
        </p:txBody>
      </p:sp>
      <p:sp>
        <p:nvSpPr>
          <p:cNvPr id="8" name="Content Placeholder 3">
            <a:extLst>
              <a:ext uri="{FF2B5EF4-FFF2-40B4-BE49-F238E27FC236}">
                <a16:creationId xmlns:a16="http://schemas.microsoft.com/office/drawing/2014/main" id="{AD4D9383-DD36-DB66-E042-533D734E6D7B}"/>
              </a:ext>
            </a:extLst>
          </p:cNvPr>
          <p:cNvSpPr txBox="1">
            <a:spLocks/>
          </p:cNvSpPr>
          <p:nvPr/>
        </p:nvSpPr>
        <p:spPr>
          <a:xfrm>
            <a:off x="1097855" y="4771317"/>
            <a:ext cx="4800600" cy="34579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100" u="sng" dirty="0"/>
              <a:t>https://procedures.inpi.fr/?/</a:t>
            </a:r>
          </a:p>
        </p:txBody>
      </p:sp>
      <p:sp>
        <p:nvSpPr>
          <p:cNvPr id="9" name="Content Placeholder 3">
            <a:extLst>
              <a:ext uri="{FF2B5EF4-FFF2-40B4-BE49-F238E27FC236}">
                <a16:creationId xmlns:a16="http://schemas.microsoft.com/office/drawing/2014/main" id="{505E64FA-539D-032A-42B6-E817DA14512A}"/>
              </a:ext>
            </a:extLst>
          </p:cNvPr>
          <p:cNvSpPr txBox="1">
            <a:spLocks/>
          </p:cNvSpPr>
          <p:nvPr/>
        </p:nvSpPr>
        <p:spPr>
          <a:xfrm>
            <a:off x="1097855" y="5496436"/>
            <a:ext cx="6524713" cy="34579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https://bpifrance-creation.fr/encyclopedie/structures-juridiques/statuts-particuliers/vendeur-a-domicile</a:t>
            </a:r>
          </a:p>
        </p:txBody>
      </p:sp>
      <p:sp>
        <p:nvSpPr>
          <p:cNvPr id="11" name="Content Placeholder 3">
            <a:extLst>
              <a:ext uri="{FF2B5EF4-FFF2-40B4-BE49-F238E27FC236}">
                <a16:creationId xmlns:a16="http://schemas.microsoft.com/office/drawing/2014/main" id="{CEB48EFB-08B4-C793-A7A5-324771D7E722}"/>
              </a:ext>
            </a:extLst>
          </p:cNvPr>
          <p:cNvSpPr txBox="1">
            <a:spLocks/>
          </p:cNvSpPr>
          <p:nvPr/>
        </p:nvSpPr>
        <p:spPr>
          <a:xfrm>
            <a:off x="1097855" y="5083589"/>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Seuils VDI</a:t>
            </a:r>
          </a:p>
        </p:txBody>
      </p:sp>
      <p:pic>
        <p:nvPicPr>
          <p:cNvPr id="3" name="Image 2">
            <a:extLst>
              <a:ext uri="{FF2B5EF4-FFF2-40B4-BE49-F238E27FC236}">
                <a16:creationId xmlns:a16="http://schemas.microsoft.com/office/drawing/2014/main" id="{CD9E4E96-4BCC-805F-1480-9F79F4ACD0E6}"/>
              </a:ext>
            </a:extLst>
          </p:cNvPr>
          <p:cNvPicPr>
            <a:picLocks noChangeAspect="1"/>
          </p:cNvPicPr>
          <p:nvPr/>
        </p:nvPicPr>
        <p:blipFill>
          <a:blip r:embed="rId2"/>
          <a:stretch>
            <a:fillRect/>
          </a:stretch>
        </p:blipFill>
        <p:spPr>
          <a:xfrm>
            <a:off x="0" y="5660590"/>
            <a:ext cx="12192000" cy="1194816"/>
          </a:xfrm>
          <a:prstGeom prst="rect">
            <a:avLst/>
          </a:prstGeom>
        </p:spPr>
      </p:pic>
      <p:pic>
        <p:nvPicPr>
          <p:cNvPr id="12" name="Image 11">
            <a:extLst>
              <a:ext uri="{FF2B5EF4-FFF2-40B4-BE49-F238E27FC236}">
                <a16:creationId xmlns:a16="http://schemas.microsoft.com/office/drawing/2014/main" id="{FEBD2C94-313D-9879-4466-DFC59B87E4AB}"/>
              </a:ext>
            </a:extLst>
          </p:cNvPr>
          <p:cNvPicPr>
            <a:picLocks noChangeAspect="1"/>
          </p:cNvPicPr>
          <p:nvPr/>
        </p:nvPicPr>
        <p:blipFill>
          <a:blip r:embed="rId3"/>
          <a:stretch>
            <a:fillRect/>
          </a:stretch>
        </p:blipFill>
        <p:spPr>
          <a:xfrm>
            <a:off x="1252728" y="2262094"/>
            <a:ext cx="7534554" cy="1995106"/>
          </a:xfrm>
          <a:prstGeom prst="rect">
            <a:avLst/>
          </a:prstGeom>
        </p:spPr>
      </p:pic>
    </p:spTree>
    <p:extLst>
      <p:ext uri="{BB962C8B-B14F-4D97-AF65-F5344CB8AC3E}">
        <p14:creationId xmlns:p14="http://schemas.microsoft.com/office/powerpoint/2010/main" val="112097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build="p"/>
      <p:bldP spid="2" grpId="0"/>
      <p:bldP spid="7" grpId="0"/>
      <p:bldP spid="8"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Bleu électrique, Bleu Majorelle, bleu&#10;&#10;Description générée automatiquement">
            <a:extLst>
              <a:ext uri="{FF2B5EF4-FFF2-40B4-BE49-F238E27FC236}">
                <a16:creationId xmlns:a16="http://schemas.microsoft.com/office/drawing/2014/main" id="{112033FA-61DD-BDBF-F9A0-E976C58753BF}"/>
              </a:ext>
            </a:extLst>
          </p:cNvPr>
          <p:cNvPicPr>
            <a:picLocks noGrp="1" noRot="1" noChangeAspect="1" noMove="1" noResize="1" noEditPoints="1" noAdjustHandles="1" noChangeArrowheads="1" noChangeShapeType="1" noCrop="1"/>
          </p:cNvPicPr>
          <p:nvPr/>
        </p:nvPicPr>
        <p:blipFill rotWithShape="1">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t="10251" b="14763"/>
          <a:stretch/>
        </p:blipFill>
        <p:spPr>
          <a:xfrm>
            <a:off x="20" y="2632"/>
            <a:ext cx="12191980" cy="6856718"/>
          </a:xfrm>
          <a:prstGeom prst="rect">
            <a:avLst/>
          </a:prstGeom>
        </p:spPr>
      </p:pic>
      <p:sp>
        <p:nvSpPr>
          <p:cNvPr id="12" name="Rectangle 11">
            <a:extLst>
              <a:ext uri="{FF2B5EF4-FFF2-40B4-BE49-F238E27FC236}">
                <a16:creationId xmlns:a16="http://schemas.microsoft.com/office/drawing/2014/main" id="{B17FA13A-7C61-0C5A-24F6-9C8B5F117521}"/>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texte, Police, oiseau, conception&#10;&#10;Description générée automatiquement">
            <a:extLst>
              <a:ext uri="{FF2B5EF4-FFF2-40B4-BE49-F238E27FC236}">
                <a16:creationId xmlns:a16="http://schemas.microsoft.com/office/drawing/2014/main" id="{5A8367E2-79C4-1564-0D51-2FC3A0A641C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265587" y="1482200"/>
            <a:ext cx="3651940" cy="3648075"/>
          </a:xfrm>
          <a:prstGeom prst="rect">
            <a:avLst/>
          </a:prstGeom>
        </p:spPr>
      </p:pic>
      <p:sp>
        <p:nvSpPr>
          <p:cNvPr id="15" name="ZoneTexte 14">
            <a:extLst>
              <a:ext uri="{FF2B5EF4-FFF2-40B4-BE49-F238E27FC236}">
                <a16:creationId xmlns:a16="http://schemas.microsoft.com/office/drawing/2014/main" id="{05CFD518-1D54-12FA-C7FE-86FACDF20E9D}"/>
              </a:ext>
            </a:extLst>
          </p:cNvPr>
          <p:cNvSpPr txBox="1">
            <a:spLocks noGrp="1" noRot="1" noMove="1" noResize="1" noEditPoints="1" noAdjustHandles="1" noChangeArrowheads="1" noChangeShapeType="1"/>
          </p:cNvSpPr>
          <p:nvPr/>
        </p:nvSpPr>
        <p:spPr>
          <a:xfrm>
            <a:off x="-4444" y="6488511"/>
            <a:ext cx="12188951" cy="369332"/>
          </a:xfrm>
          <a:prstGeom prst="rect">
            <a:avLst/>
          </a:prstGeom>
          <a:noFill/>
        </p:spPr>
        <p:txBody>
          <a:bodyPr wrap="square" rtlCol="0">
            <a:spAutoFit/>
          </a:bodyPr>
          <a:lstStyle/>
          <a:p>
            <a:r>
              <a:rPr lang="fr-FR" b="1" dirty="0">
                <a:solidFill>
                  <a:srgbClr val="FFC600"/>
                </a:solidFill>
                <a:effectLst>
                  <a:outerShdw blurRad="63500" sx="102000" sy="102000" algn="ctr" rotWithShape="0">
                    <a:prstClr val="black">
                      <a:alpha val="40000"/>
                    </a:prstClr>
                  </a:outerShdw>
                </a:effectLst>
                <a:latin typeface="HelveticaNeueLT Std" panose="020B0604020202020204" pitchFamily="34" charset="0"/>
              </a:rPr>
              <a:t>#SDPARIS23</a:t>
            </a:r>
          </a:p>
        </p:txBody>
      </p:sp>
    </p:spTree>
    <p:extLst>
      <p:ext uri="{BB962C8B-B14F-4D97-AF65-F5344CB8AC3E}">
        <p14:creationId xmlns:p14="http://schemas.microsoft.com/office/powerpoint/2010/main" val="321891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nuage, nature, ciel&#10;&#10;Description générée automatiquement">
            <a:extLst>
              <a:ext uri="{FF2B5EF4-FFF2-40B4-BE49-F238E27FC236}">
                <a16:creationId xmlns:a16="http://schemas.microsoft.com/office/drawing/2014/main" id="{E6C10DD3-463F-63D5-7991-96E5370BDD9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descr="Une image contenant plante, fleur&#10;&#10;Description générée automatiquement">
            <a:extLst>
              <a:ext uri="{FF2B5EF4-FFF2-40B4-BE49-F238E27FC236}">
                <a16:creationId xmlns:a16="http://schemas.microsoft.com/office/drawing/2014/main" id="{74A38BAE-5143-A6F0-7CE8-C4A0B6E26ECE}"/>
              </a:ext>
            </a:extLst>
          </p:cNvPr>
          <p:cNvPicPr>
            <a:picLocks noGrp="1" noRot="1" noChangeAspect="1" noMove="1" noResize="1" noEditPoints="1" noAdjustHandles="1" noChangeArrowheads="1" noChangeShapeType="1" noCrop="1"/>
          </p:cNvPicPr>
          <p:nvPr/>
        </p:nvPicPr>
        <p:blipFill rotWithShape="1">
          <a:blip r:embed="rId4">
            <a:alphaModFix amt="50000"/>
            <a:extLst>
              <a:ext uri="{28A0092B-C50C-407E-A947-70E740481C1C}">
                <a14:useLocalDpi xmlns:a14="http://schemas.microsoft.com/office/drawing/2010/main" val="0"/>
              </a:ext>
            </a:extLst>
          </a:blip>
          <a:srcRect b="24288"/>
          <a:stretch/>
        </p:blipFill>
        <p:spPr>
          <a:xfrm>
            <a:off x="2829707" y="-328496"/>
            <a:ext cx="6532586" cy="7186496"/>
          </a:xfrm>
          <a:prstGeom prst="rect">
            <a:avLst/>
          </a:prstGeom>
        </p:spPr>
      </p:pic>
      <p:sp>
        <p:nvSpPr>
          <p:cNvPr id="8" name="Rectangle 7">
            <a:extLst>
              <a:ext uri="{FF2B5EF4-FFF2-40B4-BE49-F238E27FC236}">
                <a16:creationId xmlns:a16="http://schemas.microsoft.com/office/drawing/2014/main" id="{FF0BD641-2628-B926-FD5E-2C6A951839B1}"/>
              </a:ext>
            </a:extLst>
          </p:cNvPr>
          <p:cNvSpPr>
            <a:spLocks/>
          </p:cNvSpPr>
          <p:nvPr/>
        </p:nvSpPr>
        <p:spPr>
          <a:xfrm rot="21441474">
            <a:off x="4372586" y="2238602"/>
            <a:ext cx="3446841" cy="2308324"/>
          </a:xfrm>
          <a:prstGeom prst="rect">
            <a:avLst/>
          </a:prstGeom>
          <a:noFill/>
        </p:spPr>
        <p:txBody>
          <a:bodyPr wrap="none" lIns="91440" tIns="45720" rIns="91440" bIns="45720">
            <a:spAutoFit/>
          </a:bodyPr>
          <a:lstStyle/>
          <a:p>
            <a:pPr algn="ctr"/>
            <a:r>
              <a:rPr lang="fr-FR" sz="7200" b="0" cap="none" spc="0" dirty="0">
                <a:ln w="0"/>
                <a:solidFill>
                  <a:srgbClr val="FFC600"/>
                </a:solidFill>
                <a:effectLst>
                  <a:outerShdw blurRad="38100" dist="38100" dir="2700000" algn="tl">
                    <a:srgbClr val="000000">
                      <a:alpha val="43137"/>
                    </a:srgbClr>
                  </a:outerShdw>
                </a:effectLst>
                <a:latin typeface="Scriptorama Tradeshow JF" panose="00000400000000000000" pitchFamily="2" charset="0"/>
              </a:rPr>
              <a:t>Benjamin</a:t>
            </a:r>
          </a:p>
          <a:p>
            <a:pPr algn="ctr"/>
            <a:r>
              <a:rPr lang="fr-FR" sz="7200" b="0" cap="none" spc="0" dirty="0">
                <a:ln w="0"/>
                <a:solidFill>
                  <a:srgbClr val="FFC600"/>
                </a:solidFill>
                <a:effectLst>
                  <a:outerShdw blurRad="38100" dist="38100" dir="2700000" algn="tl">
                    <a:srgbClr val="000000">
                      <a:alpha val="43137"/>
                    </a:srgbClr>
                  </a:outerShdw>
                </a:effectLst>
                <a:latin typeface="Scriptorama Tradeshow JF" panose="00000400000000000000" pitchFamily="2" charset="0"/>
              </a:rPr>
              <a:t> BRUN</a:t>
            </a:r>
            <a:endParaRPr lang="fr-FR" sz="7200" b="0" cap="none" spc="0" dirty="0">
              <a:ln w="0"/>
              <a:solidFill>
                <a:srgbClr val="FFC600"/>
              </a:solidFill>
              <a:effectLst>
                <a:outerShdw blurRad="38100" dist="38100" dir="2700000" algn="tl">
                  <a:srgbClr val="000000">
                    <a:alpha val="43137"/>
                  </a:srgbClr>
                </a:outerShdw>
              </a:effectLst>
            </a:endParaRPr>
          </a:p>
        </p:txBody>
      </p:sp>
      <p:sp>
        <p:nvSpPr>
          <p:cNvPr id="9" name="TextBox 31">
            <a:extLst>
              <a:ext uri="{FF2B5EF4-FFF2-40B4-BE49-F238E27FC236}">
                <a16:creationId xmlns:a16="http://schemas.microsoft.com/office/drawing/2014/main" id="{C63B3BC0-939C-61B0-1175-B59BDE88C1B7}"/>
              </a:ext>
            </a:extLst>
          </p:cNvPr>
          <p:cNvSpPr txBox="1">
            <a:spLocks/>
          </p:cNvSpPr>
          <p:nvPr/>
        </p:nvSpPr>
        <p:spPr>
          <a:xfrm>
            <a:off x="9205" y="4679860"/>
            <a:ext cx="12196443" cy="461665"/>
          </a:xfrm>
          <a:prstGeom prst="rect">
            <a:avLst/>
          </a:prstGeom>
          <a:noFill/>
        </p:spPr>
        <p:txBody>
          <a:bodyPr wrap="square" rtlCol="0">
            <a:spAutoFit/>
          </a:bodyPr>
          <a:lstStyle/>
          <a:p>
            <a:pPr algn="ctr"/>
            <a:r>
              <a:rPr lang="en-US" sz="2400" b="1" cap="all" dirty="0">
                <a:solidFill>
                  <a:schemeClr val="bg1"/>
                </a:solidFill>
                <a:effectLst>
                  <a:outerShdw blurRad="38100" dist="38100" dir="2700000" algn="tl">
                    <a:srgbClr val="000000">
                      <a:alpha val="43137"/>
                    </a:srgbClr>
                  </a:outerShdw>
                </a:effectLst>
                <a:latin typeface="HelveticaNeueLT Std" panose="020B0604020202020204" pitchFamily="34" charset="0"/>
                <a:ea typeface="Arial" charset="0"/>
                <a:cs typeface="Arial" charset="0"/>
              </a:rPr>
              <a:t>Chef </a:t>
            </a:r>
            <a:r>
              <a:rPr lang="en-US" sz="2400" b="1" cap="all" dirty="0" err="1">
                <a:solidFill>
                  <a:schemeClr val="bg1"/>
                </a:solidFill>
                <a:effectLst>
                  <a:outerShdw blurRad="38100" dist="38100" dir="2700000" algn="tl">
                    <a:srgbClr val="000000">
                      <a:alpha val="43137"/>
                    </a:srgbClr>
                  </a:outerShdw>
                </a:effectLst>
                <a:latin typeface="HelveticaNeueLT Std" panose="020B0604020202020204" pitchFamily="34" charset="0"/>
                <a:ea typeface="Arial" charset="0"/>
                <a:cs typeface="Arial" charset="0"/>
              </a:rPr>
              <a:t>Comptable</a:t>
            </a:r>
            <a:endParaRPr lang="en-US" sz="2400" b="1" cap="all" dirty="0">
              <a:solidFill>
                <a:schemeClr val="bg1"/>
              </a:solidFill>
              <a:effectLst>
                <a:outerShdw blurRad="38100" dist="38100" dir="2700000" algn="tl">
                  <a:srgbClr val="000000">
                    <a:alpha val="43137"/>
                  </a:srgbClr>
                </a:outerShdw>
              </a:effectLst>
              <a:latin typeface="HelveticaNeueLT Std" panose="020B0604020202020204" pitchFamily="34" charset="0"/>
              <a:ea typeface="Arial" charset="0"/>
              <a:cs typeface="Arial" charset="0"/>
            </a:endParaRPr>
          </a:p>
        </p:txBody>
      </p:sp>
      <p:sp>
        <p:nvSpPr>
          <p:cNvPr id="3" name="ZoneTexte 2">
            <a:extLst>
              <a:ext uri="{FF2B5EF4-FFF2-40B4-BE49-F238E27FC236}">
                <a16:creationId xmlns:a16="http://schemas.microsoft.com/office/drawing/2014/main" id="{549E2794-B84A-6F83-D582-FDD2967695BE}"/>
              </a:ext>
            </a:extLst>
          </p:cNvPr>
          <p:cNvSpPr txBox="1">
            <a:spLocks noGrp="1" noRot="1" noMove="1" noResize="1" noEditPoints="1" noAdjustHandles="1" noChangeArrowheads="1" noChangeShapeType="1"/>
          </p:cNvSpPr>
          <p:nvPr/>
        </p:nvSpPr>
        <p:spPr>
          <a:xfrm>
            <a:off x="-4444" y="6488511"/>
            <a:ext cx="12188951" cy="369332"/>
          </a:xfrm>
          <a:prstGeom prst="rect">
            <a:avLst/>
          </a:prstGeom>
          <a:noFill/>
        </p:spPr>
        <p:txBody>
          <a:bodyPr wrap="square" rtlCol="0">
            <a:spAutoFit/>
          </a:bodyPr>
          <a:lstStyle/>
          <a:p>
            <a:r>
              <a:rPr lang="fr-FR" b="1" dirty="0">
                <a:solidFill>
                  <a:srgbClr val="FFC600"/>
                </a:solidFill>
                <a:effectLst>
                  <a:outerShdw blurRad="63500" sx="102000" sy="102000" algn="ctr" rotWithShape="0">
                    <a:prstClr val="black">
                      <a:alpha val="40000"/>
                    </a:prstClr>
                  </a:outerShdw>
                </a:effectLst>
                <a:latin typeface="HelveticaNeueLT Std" panose="020B0604020202020204" pitchFamily="34" charset="0"/>
              </a:rPr>
              <a:t>#SDPARIS23</a:t>
            </a:r>
          </a:p>
        </p:txBody>
      </p:sp>
    </p:spTree>
    <p:extLst>
      <p:ext uri="{BB962C8B-B14F-4D97-AF65-F5344CB8AC3E}">
        <p14:creationId xmlns:p14="http://schemas.microsoft.com/office/powerpoint/2010/main" val="5813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4445250-2043-0C92-0462-815B4F6EBA19}"/>
              </a:ext>
            </a:extLst>
          </p:cNvPr>
          <p:cNvSpPr>
            <a:spLocks noGrp="1"/>
          </p:cNvSpPr>
          <p:nvPr>
            <p:ph type="title"/>
          </p:nvPr>
        </p:nvSpPr>
        <p:spPr>
          <a:xfrm>
            <a:off x="1251678" y="382385"/>
            <a:ext cx="10178322" cy="831118"/>
          </a:xfrm>
        </p:spPr>
        <p:txBody>
          <a:bodyPr/>
          <a:lstStyle/>
          <a:p>
            <a:pPr algn="ctr"/>
            <a:r>
              <a:rPr lang="fr-FR" dirty="0"/>
              <a:t>Sommaire</a:t>
            </a:r>
          </a:p>
        </p:txBody>
      </p:sp>
      <p:sp>
        <p:nvSpPr>
          <p:cNvPr id="3" name="Espace réservé de la date 2">
            <a:extLst>
              <a:ext uri="{FF2B5EF4-FFF2-40B4-BE49-F238E27FC236}">
                <a16:creationId xmlns:a16="http://schemas.microsoft.com/office/drawing/2014/main" id="{940D6A88-FCEC-9BA8-ED2D-63E1ED3394A8}"/>
              </a:ext>
            </a:extLst>
          </p:cNvPr>
          <p:cNvSpPr>
            <a:spLocks noGrp="1"/>
          </p:cNvSpPr>
          <p:nvPr>
            <p:ph type="dt" sz="half" idx="10"/>
          </p:nvPr>
        </p:nvSpPr>
        <p:spPr/>
        <p:txBody>
          <a:bodyPr/>
          <a:lstStyle/>
          <a:p>
            <a:pPr rtl="0"/>
            <a:fld id="{FB43B35F-3E26-4704-A7DC-B68A0E41E065}" type="datetime1">
              <a:rPr lang="fr-FR" noProof="0" smtClean="0"/>
              <a:t>20/10/2023</a:t>
            </a:fld>
            <a:endParaRPr lang="fr-FR" noProof="0"/>
          </a:p>
        </p:txBody>
      </p:sp>
      <p:sp>
        <p:nvSpPr>
          <p:cNvPr id="4" name="Espace réservé du pied de page 3">
            <a:extLst>
              <a:ext uri="{FF2B5EF4-FFF2-40B4-BE49-F238E27FC236}">
                <a16:creationId xmlns:a16="http://schemas.microsoft.com/office/drawing/2014/main" id="{764BEF91-FB65-3BC5-F9B7-4CD0B42BCCEB}"/>
              </a:ext>
            </a:extLst>
          </p:cNvPr>
          <p:cNvSpPr>
            <a:spLocks noGrp="1"/>
          </p:cNvSpPr>
          <p:nvPr>
            <p:ph type="ftr" sz="quarter" idx="11"/>
          </p:nvPr>
        </p:nvSpPr>
        <p:spPr/>
        <p:txBody>
          <a:bodyPr/>
          <a:lstStyle/>
          <a:p>
            <a:pPr rtl="0"/>
            <a:r>
              <a:rPr lang="fr-FR" noProof="0"/>
              <a:t>Equipe Comptable - 2023/11/22</a:t>
            </a:r>
          </a:p>
        </p:txBody>
      </p:sp>
      <p:sp>
        <p:nvSpPr>
          <p:cNvPr id="5" name="Espace réservé du numéro de diapositive 4">
            <a:extLst>
              <a:ext uri="{FF2B5EF4-FFF2-40B4-BE49-F238E27FC236}">
                <a16:creationId xmlns:a16="http://schemas.microsoft.com/office/drawing/2014/main" id="{6873BF0D-9FA2-5494-F5E3-8037ECAE6744}"/>
              </a:ext>
            </a:extLst>
          </p:cNvPr>
          <p:cNvSpPr>
            <a:spLocks noGrp="1"/>
          </p:cNvSpPr>
          <p:nvPr>
            <p:ph type="sldNum" sz="quarter" idx="12"/>
          </p:nvPr>
        </p:nvSpPr>
        <p:spPr/>
        <p:txBody>
          <a:bodyPr/>
          <a:lstStyle/>
          <a:p>
            <a:pPr rtl="0"/>
            <a:fld id="{71766878-3199-4EAB-94E7-2D6D11070E14}" type="slidenum">
              <a:rPr lang="fr-FR" noProof="0" smtClean="0"/>
              <a:t>4</a:t>
            </a:fld>
            <a:endParaRPr lang="fr-FR" noProof="0"/>
          </a:p>
        </p:txBody>
      </p:sp>
      <p:sp>
        <p:nvSpPr>
          <p:cNvPr id="10" name="ZoneTexte 9">
            <a:extLst>
              <a:ext uri="{FF2B5EF4-FFF2-40B4-BE49-F238E27FC236}">
                <a16:creationId xmlns:a16="http://schemas.microsoft.com/office/drawing/2014/main" id="{4A808C6B-FB89-5AAE-E811-C806047B667B}"/>
              </a:ext>
            </a:extLst>
          </p:cNvPr>
          <p:cNvSpPr txBox="1"/>
          <p:nvPr/>
        </p:nvSpPr>
        <p:spPr>
          <a:xfrm>
            <a:off x="838200" y="1693295"/>
            <a:ext cx="4435267" cy="338554"/>
          </a:xfrm>
          <a:prstGeom prst="rect">
            <a:avLst/>
          </a:prstGeom>
          <a:noFill/>
        </p:spPr>
        <p:txBody>
          <a:bodyPr wrap="square" rtlCol="0">
            <a:spAutoFit/>
          </a:bodyPr>
          <a:lstStyle/>
          <a:p>
            <a:r>
              <a:rPr lang="fr-FR" sz="1600" b="1" dirty="0"/>
              <a:t>1) Marge et Frais Professionnels</a:t>
            </a:r>
          </a:p>
        </p:txBody>
      </p:sp>
      <p:sp>
        <p:nvSpPr>
          <p:cNvPr id="11" name="ZoneTexte 10">
            <a:extLst>
              <a:ext uri="{FF2B5EF4-FFF2-40B4-BE49-F238E27FC236}">
                <a16:creationId xmlns:a16="http://schemas.microsoft.com/office/drawing/2014/main" id="{25499DD5-0282-31C5-F979-E5901593F665}"/>
              </a:ext>
            </a:extLst>
          </p:cNvPr>
          <p:cNvSpPr txBox="1"/>
          <p:nvPr/>
        </p:nvSpPr>
        <p:spPr>
          <a:xfrm>
            <a:off x="1027157" y="1970294"/>
            <a:ext cx="4435267" cy="830997"/>
          </a:xfrm>
          <a:prstGeom prst="rect">
            <a:avLst/>
          </a:prstGeom>
          <a:noFill/>
        </p:spPr>
        <p:txBody>
          <a:bodyPr wrap="square" rtlCol="0">
            <a:spAutoFit/>
          </a:bodyPr>
          <a:lstStyle/>
          <a:p>
            <a:pPr marL="171450" indent="-171450">
              <a:buFont typeface="Arial" panose="020B0604020202020204" pitchFamily="34" charset="0"/>
              <a:buChar char="•"/>
            </a:pPr>
            <a:r>
              <a:rPr lang="fr-FR" sz="1600" dirty="0"/>
              <a:t>Quand déclarer ?</a:t>
            </a:r>
          </a:p>
          <a:p>
            <a:pPr marL="171450" indent="-171450">
              <a:buFont typeface="Arial" panose="020B0604020202020204" pitchFamily="34" charset="0"/>
              <a:buChar char="•"/>
            </a:pPr>
            <a:r>
              <a:rPr lang="fr-FR" sz="1600" dirty="0"/>
              <a:t>Quoi déclarer ?</a:t>
            </a:r>
          </a:p>
          <a:p>
            <a:pPr marL="171450" indent="-171450">
              <a:buFont typeface="Arial" panose="020B0604020202020204" pitchFamily="34" charset="0"/>
              <a:buChar char="•"/>
            </a:pPr>
            <a:r>
              <a:rPr lang="fr-FR" sz="1600" dirty="0"/>
              <a:t>Comment déclarer ?</a:t>
            </a:r>
          </a:p>
        </p:txBody>
      </p:sp>
      <p:sp>
        <p:nvSpPr>
          <p:cNvPr id="12" name="ZoneTexte 11">
            <a:extLst>
              <a:ext uri="{FF2B5EF4-FFF2-40B4-BE49-F238E27FC236}">
                <a16:creationId xmlns:a16="http://schemas.microsoft.com/office/drawing/2014/main" id="{7A06BEB4-6431-34B1-E6DF-32212B461B16}"/>
              </a:ext>
            </a:extLst>
          </p:cNvPr>
          <p:cNvSpPr txBox="1"/>
          <p:nvPr/>
        </p:nvSpPr>
        <p:spPr>
          <a:xfrm>
            <a:off x="6608140" y="3233762"/>
            <a:ext cx="4435267" cy="338554"/>
          </a:xfrm>
          <a:prstGeom prst="rect">
            <a:avLst/>
          </a:prstGeom>
          <a:noFill/>
        </p:spPr>
        <p:txBody>
          <a:bodyPr wrap="square" rtlCol="0">
            <a:spAutoFit/>
          </a:bodyPr>
          <a:lstStyle/>
          <a:p>
            <a:r>
              <a:rPr lang="fr-FR" sz="1600" b="1" dirty="0"/>
              <a:t>4) Quelques rappels</a:t>
            </a:r>
          </a:p>
        </p:txBody>
      </p:sp>
      <p:sp>
        <p:nvSpPr>
          <p:cNvPr id="13" name="ZoneTexte 12">
            <a:extLst>
              <a:ext uri="{FF2B5EF4-FFF2-40B4-BE49-F238E27FC236}">
                <a16:creationId xmlns:a16="http://schemas.microsoft.com/office/drawing/2014/main" id="{9C722F44-966F-D7BB-C911-E74B2EBA8440}"/>
              </a:ext>
            </a:extLst>
          </p:cNvPr>
          <p:cNvSpPr txBox="1"/>
          <p:nvPr/>
        </p:nvSpPr>
        <p:spPr>
          <a:xfrm>
            <a:off x="970897" y="3527411"/>
            <a:ext cx="4661448" cy="1569660"/>
          </a:xfrm>
          <a:prstGeom prst="rect">
            <a:avLst/>
          </a:prstGeom>
          <a:noFill/>
        </p:spPr>
        <p:txBody>
          <a:bodyPr wrap="square" rtlCol="0">
            <a:spAutoFit/>
          </a:bodyPr>
          <a:lstStyle/>
          <a:p>
            <a:pPr marL="171450" indent="-171450">
              <a:buFont typeface="Arial" panose="020B0604020202020204" pitchFamily="34" charset="0"/>
              <a:buChar char="•"/>
            </a:pPr>
            <a:r>
              <a:rPr lang="fr-FR" sz="1600" dirty="0"/>
              <a:t>Date de paiement</a:t>
            </a:r>
          </a:p>
          <a:p>
            <a:pPr marL="171450" indent="-171450">
              <a:buFont typeface="Arial" panose="020B0604020202020204" pitchFamily="34" charset="0"/>
              <a:buChar char="•"/>
            </a:pPr>
            <a:r>
              <a:rPr lang="fr-FR" sz="1600" dirty="0"/>
              <a:t>Mise à disposition des bulletins</a:t>
            </a:r>
          </a:p>
          <a:p>
            <a:pPr marL="171450" indent="-171450">
              <a:buFont typeface="Arial" panose="020B0604020202020204" pitchFamily="34" charset="0"/>
              <a:buChar char="•"/>
            </a:pPr>
            <a:r>
              <a:rPr lang="fr-FR" sz="1600" dirty="0"/>
              <a:t>Bulletins à 0</a:t>
            </a:r>
          </a:p>
          <a:p>
            <a:pPr marL="171450" indent="-171450">
              <a:buFont typeface="Arial" panose="020B0604020202020204" pitchFamily="34" charset="0"/>
              <a:buChar char="•"/>
            </a:pPr>
            <a:r>
              <a:rPr lang="fr-FR" sz="1600" dirty="0"/>
              <a:t>Les cotisations sociales</a:t>
            </a:r>
          </a:p>
          <a:p>
            <a:pPr marL="171450" indent="-171450">
              <a:buFont typeface="Arial" panose="020B0604020202020204" pitchFamily="34" charset="0"/>
              <a:buChar char="•"/>
            </a:pPr>
            <a:r>
              <a:rPr lang="fr-FR" sz="1600" dirty="0"/>
              <a:t>Relevé de Commissions mensuel et Bulletin de précompte trimestriel</a:t>
            </a:r>
          </a:p>
        </p:txBody>
      </p:sp>
      <p:sp>
        <p:nvSpPr>
          <p:cNvPr id="14" name="ZoneTexte 13">
            <a:extLst>
              <a:ext uri="{FF2B5EF4-FFF2-40B4-BE49-F238E27FC236}">
                <a16:creationId xmlns:a16="http://schemas.microsoft.com/office/drawing/2014/main" id="{162A3B65-7A38-B4B3-4839-0B7A0D745A49}"/>
              </a:ext>
            </a:extLst>
          </p:cNvPr>
          <p:cNvSpPr txBox="1"/>
          <p:nvPr/>
        </p:nvSpPr>
        <p:spPr>
          <a:xfrm>
            <a:off x="838200" y="3235008"/>
            <a:ext cx="6117482" cy="338554"/>
          </a:xfrm>
          <a:prstGeom prst="rect">
            <a:avLst/>
          </a:prstGeom>
          <a:noFill/>
        </p:spPr>
        <p:txBody>
          <a:bodyPr wrap="square" rtlCol="0">
            <a:spAutoFit/>
          </a:bodyPr>
          <a:lstStyle/>
          <a:p>
            <a:r>
              <a:rPr lang="fr-FR" sz="1600" b="1" dirty="0"/>
              <a:t>2) Bonus, Marges sur la boutique clients</a:t>
            </a:r>
          </a:p>
        </p:txBody>
      </p:sp>
      <p:sp>
        <p:nvSpPr>
          <p:cNvPr id="15" name="ZoneTexte 14">
            <a:extLst>
              <a:ext uri="{FF2B5EF4-FFF2-40B4-BE49-F238E27FC236}">
                <a16:creationId xmlns:a16="http://schemas.microsoft.com/office/drawing/2014/main" id="{037542B0-D2A6-BB57-92F1-F2BD077427C7}"/>
              </a:ext>
            </a:extLst>
          </p:cNvPr>
          <p:cNvSpPr txBox="1"/>
          <p:nvPr/>
        </p:nvSpPr>
        <p:spPr>
          <a:xfrm>
            <a:off x="6656625" y="3594928"/>
            <a:ext cx="4435267" cy="830997"/>
          </a:xfrm>
          <a:prstGeom prst="rect">
            <a:avLst/>
          </a:prstGeom>
          <a:noFill/>
        </p:spPr>
        <p:txBody>
          <a:bodyPr wrap="square" rtlCol="0">
            <a:spAutoFit/>
          </a:bodyPr>
          <a:lstStyle/>
          <a:p>
            <a:pPr marL="171450" indent="-171450">
              <a:buFont typeface="Arial" panose="020B0604020202020204" pitchFamily="34" charset="0"/>
              <a:buChar char="•"/>
            </a:pPr>
            <a:r>
              <a:rPr lang="fr-FR" sz="1600" dirty="0"/>
              <a:t>Déclaration d’aide aux impôts</a:t>
            </a:r>
          </a:p>
          <a:p>
            <a:pPr marL="171450" indent="-171450">
              <a:buFont typeface="Arial" panose="020B0604020202020204" pitchFamily="34" charset="0"/>
              <a:buChar char="•"/>
            </a:pPr>
            <a:r>
              <a:rPr lang="fr-FR" sz="1600" dirty="0"/>
              <a:t>Prescription commerciale</a:t>
            </a:r>
          </a:p>
          <a:p>
            <a:pPr marL="171450" indent="-171450">
              <a:buFont typeface="Arial" panose="020B0604020202020204" pitchFamily="34" charset="0"/>
              <a:buChar char="•"/>
            </a:pPr>
            <a:r>
              <a:rPr lang="fr-FR" sz="1600" dirty="0"/>
              <a:t>Nestor</a:t>
            </a:r>
          </a:p>
        </p:txBody>
      </p:sp>
      <p:pic>
        <p:nvPicPr>
          <p:cNvPr id="6" name="Image 5" descr="Une image contenant neige, nature, glace&#10;&#10;Description générée automatiquement">
            <a:extLst>
              <a:ext uri="{FF2B5EF4-FFF2-40B4-BE49-F238E27FC236}">
                <a16:creationId xmlns:a16="http://schemas.microsoft.com/office/drawing/2014/main" id="{7634600A-2672-2B09-EAFD-5DBF80B3435A}"/>
              </a:ext>
            </a:extLst>
          </p:cNvPr>
          <p:cNvPicPr/>
          <p:nvPr/>
        </p:nvPicPr>
        <p:blipFill rotWithShape="1">
          <a:blip r:embed="rId3">
            <a:extLst>
              <a:ext uri="{28A0092B-C50C-407E-A947-70E740481C1C}">
                <a14:useLocalDpi xmlns:a14="http://schemas.microsoft.com/office/drawing/2010/main" val="0"/>
              </a:ext>
            </a:extLst>
          </a:blip>
          <a:srcRect t="82569"/>
          <a:stretch/>
        </p:blipFill>
        <p:spPr>
          <a:xfrm>
            <a:off x="0" y="5670957"/>
            <a:ext cx="12192000" cy="1195431"/>
          </a:xfrm>
          <a:prstGeom prst="rect">
            <a:avLst/>
          </a:prstGeom>
        </p:spPr>
      </p:pic>
      <p:sp>
        <p:nvSpPr>
          <p:cNvPr id="2" name="ZoneTexte 1">
            <a:extLst>
              <a:ext uri="{FF2B5EF4-FFF2-40B4-BE49-F238E27FC236}">
                <a16:creationId xmlns:a16="http://schemas.microsoft.com/office/drawing/2014/main" id="{B7ED8D9A-96D9-25E5-CB7B-F70ACC1DAE90}"/>
              </a:ext>
            </a:extLst>
          </p:cNvPr>
          <p:cNvSpPr txBox="1"/>
          <p:nvPr/>
        </p:nvSpPr>
        <p:spPr>
          <a:xfrm>
            <a:off x="6692352" y="2148346"/>
            <a:ext cx="4661448" cy="830997"/>
          </a:xfrm>
          <a:prstGeom prst="rect">
            <a:avLst/>
          </a:prstGeom>
          <a:noFill/>
        </p:spPr>
        <p:txBody>
          <a:bodyPr wrap="square" rtlCol="0">
            <a:spAutoFit/>
          </a:bodyPr>
          <a:lstStyle/>
          <a:p>
            <a:pPr marL="171450" indent="-171450">
              <a:buFont typeface="Arial" panose="020B0604020202020204" pitchFamily="34" charset="0"/>
              <a:buChar char="•"/>
            </a:pPr>
            <a:r>
              <a:rPr lang="fr-FR" sz="1600" dirty="0"/>
              <a:t>Le Barème</a:t>
            </a:r>
          </a:p>
          <a:p>
            <a:pPr marL="171450" indent="-171450">
              <a:buFont typeface="Arial" panose="020B0604020202020204" pitchFamily="34" charset="0"/>
              <a:buChar char="•"/>
            </a:pPr>
            <a:r>
              <a:rPr lang="fr-FR" sz="1600" dirty="0"/>
              <a:t>Relevé de Commissions mensuel et Bulletin de précompte trimestriel</a:t>
            </a:r>
          </a:p>
        </p:txBody>
      </p:sp>
      <p:sp>
        <p:nvSpPr>
          <p:cNvPr id="7" name="ZoneTexte 6">
            <a:extLst>
              <a:ext uri="{FF2B5EF4-FFF2-40B4-BE49-F238E27FC236}">
                <a16:creationId xmlns:a16="http://schemas.microsoft.com/office/drawing/2014/main" id="{BDD058A7-F8B8-02DD-1317-1A2CF3ADB426}"/>
              </a:ext>
            </a:extLst>
          </p:cNvPr>
          <p:cNvSpPr txBox="1"/>
          <p:nvPr/>
        </p:nvSpPr>
        <p:spPr>
          <a:xfrm>
            <a:off x="6559655" y="1807788"/>
            <a:ext cx="4483752" cy="338554"/>
          </a:xfrm>
          <a:prstGeom prst="rect">
            <a:avLst/>
          </a:prstGeom>
          <a:noFill/>
        </p:spPr>
        <p:txBody>
          <a:bodyPr wrap="square" rtlCol="0">
            <a:spAutoFit/>
          </a:bodyPr>
          <a:lstStyle/>
          <a:p>
            <a:r>
              <a:rPr lang="fr-FR" sz="1600" b="1" dirty="0"/>
              <a:t>3) Les cotisations sociales</a:t>
            </a:r>
          </a:p>
        </p:txBody>
      </p:sp>
    </p:spTree>
    <p:extLst>
      <p:ext uri="{BB962C8B-B14F-4D97-AF65-F5344CB8AC3E}">
        <p14:creationId xmlns:p14="http://schemas.microsoft.com/office/powerpoint/2010/main" val="17887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3DCA758-60A4-54CE-7679-092C6B69F677}"/>
              </a:ext>
            </a:extLst>
          </p:cNvPr>
          <p:cNvSpPr>
            <a:spLocks noGrp="1"/>
          </p:cNvSpPr>
          <p:nvPr>
            <p:ph type="body" idx="1"/>
          </p:nvPr>
        </p:nvSpPr>
        <p:spPr>
          <a:xfrm>
            <a:off x="1114946" y="1475776"/>
            <a:ext cx="4800600" cy="412846"/>
          </a:xfrm>
        </p:spPr>
        <p:txBody>
          <a:bodyPr>
            <a:noAutofit/>
          </a:bodyPr>
          <a:lstStyle/>
          <a:p>
            <a:r>
              <a:rPr lang="fr-FR" sz="2800" dirty="0"/>
              <a:t>LA MARGE</a:t>
            </a:r>
          </a:p>
        </p:txBody>
      </p:sp>
      <p:sp>
        <p:nvSpPr>
          <p:cNvPr id="19" name="Content Placeholder 3">
            <a:extLst>
              <a:ext uri="{FF2B5EF4-FFF2-40B4-BE49-F238E27FC236}">
                <a16:creationId xmlns:a16="http://schemas.microsoft.com/office/drawing/2014/main" id="{6D2C88F9-F5E5-2F83-6CFB-EEA06CD9FEE3}"/>
              </a:ext>
            </a:extLst>
          </p:cNvPr>
          <p:cNvSpPr>
            <a:spLocks noGrp="1"/>
          </p:cNvSpPr>
          <p:nvPr>
            <p:ph sz="half" idx="2"/>
          </p:nvPr>
        </p:nvSpPr>
        <p:spPr>
          <a:xfrm>
            <a:off x="1114946" y="1899157"/>
            <a:ext cx="4800600" cy="412847"/>
          </a:xfrm>
        </p:spPr>
        <p:txBody>
          <a:bodyPr>
            <a:noAutofit/>
          </a:bodyPr>
          <a:lstStyle/>
          <a:p>
            <a:pPr>
              <a:lnSpc>
                <a:spcPct val="110000"/>
              </a:lnSpc>
              <a:spcBef>
                <a:spcPts val="700"/>
              </a:spcBef>
              <a:buClr>
                <a:schemeClr val="tx2"/>
              </a:buClr>
            </a:pPr>
            <a:r>
              <a:rPr lang="fr-FR" sz="2000" u="sng" dirty="0">
                <a:solidFill>
                  <a:schemeClr val="tx1">
                    <a:lumMod val="65000"/>
                    <a:lumOff val="35000"/>
                  </a:schemeClr>
                </a:solidFill>
              </a:rPr>
              <a:t>Quand déclarer ?</a:t>
            </a:r>
          </a:p>
        </p:txBody>
      </p:sp>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5</a:t>
            </a:fld>
            <a:endParaRPr lang="fr-FR" dirty="0"/>
          </a:p>
        </p:txBody>
      </p:sp>
      <p:sp>
        <p:nvSpPr>
          <p:cNvPr id="2" name="Content Placeholder 3">
            <a:extLst>
              <a:ext uri="{FF2B5EF4-FFF2-40B4-BE49-F238E27FC236}">
                <a16:creationId xmlns:a16="http://schemas.microsoft.com/office/drawing/2014/main" id="{0D0EC56B-579E-0B63-390E-89BAECB23EB1}"/>
              </a:ext>
            </a:extLst>
          </p:cNvPr>
          <p:cNvSpPr txBox="1">
            <a:spLocks/>
          </p:cNvSpPr>
          <p:nvPr/>
        </p:nvSpPr>
        <p:spPr>
          <a:xfrm>
            <a:off x="1295400" y="2419316"/>
            <a:ext cx="4800600" cy="40961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2600" dirty="0"/>
              <a:t>Jusqu’au 1er jour ouvré du mois suivant le mois concerné</a:t>
            </a:r>
            <a:r>
              <a:rPr lang="fr-FR" sz="1000" dirty="0"/>
              <a:t>.</a:t>
            </a:r>
          </a:p>
        </p:txBody>
      </p:sp>
      <p:sp>
        <p:nvSpPr>
          <p:cNvPr id="3" name="Content Placeholder 3">
            <a:extLst>
              <a:ext uri="{FF2B5EF4-FFF2-40B4-BE49-F238E27FC236}">
                <a16:creationId xmlns:a16="http://schemas.microsoft.com/office/drawing/2014/main" id="{9467627F-DBFF-C5F8-A950-FDBB9D8A423A}"/>
              </a:ext>
            </a:extLst>
          </p:cNvPr>
          <p:cNvSpPr txBox="1">
            <a:spLocks/>
          </p:cNvSpPr>
          <p:nvPr/>
        </p:nvSpPr>
        <p:spPr>
          <a:xfrm>
            <a:off x="1114946" y="2692112"/>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Quoi déclarer ?</a:t>
            </a:r>
          </a:p>
        </p:txBody>
      </p:sp>
      <p:sp>
        <p:nvSpPr>
          <p:cNvPr id="7" name="Content Placeholder 3">
            <a:extLst>
              <a:ext uri="{FF2B5EF4-FFF2-40B4-BE49-F238E27FC236}">
                <a16:creationId xmlns:a16="http://schemas.microsoft.com/office/drawing/2014/main" id="{23DCC0BF-A33D-E662-9E49-ACD38AB53095}"/>
              </a:ext>
            </a:extLst>
          </p:cNvPr>
          <p:cNvSpPr txBox="1">
            <a:spLocks/>
          </p:cNvSpPr>
          <p:nvPr/>
        </p:nvSpPr>
        <p:spPr>
          <a:xfrm>
            <a:off x="1181100" y="3113311"/>
            <a:ext cx="8781555" cy="185531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400" dirty="0"/>
              <a:t>La marge réelle issue de vos ventes si elle est différente de celle calculée automatiquement par Forever qui est basée sur le prix de vente conseillé</a:t>
            </a:r>
          </a:p>
          <a:p>
            <a:r>
              <a:rPr lang="fr-FR" sz="1400" dirty="0"/>
              <a:t>Par Exemple, Vous achetez un C9 en septembre. Forever va calculer la marge à déclarer automatiquement sur ce mois-ci. Si vous n’avez pas vendu le C9, alors il faudra nous informer d’une marge à 0 pour septembre et la déclarer sur le mois de votre vente,</a:t>
            </a:r>
          </a:p>
          <a:p>
            <a:r>
              <a:rPr lang="fr-FR" sz="1400" dirty="0"/>
              <a:t>NB : Votre marge mensuelle à déclarer ne peut être inférieure à la marge obtenue sur la boutique </a:t>
            </a:r>
            <a:r>
              <a:rPr lang="fr-FR" sz="1600" dirty="0"/>
              <a:t>client</a:t>
            </a:r>
          </a:p>
        </p:txBody>
      </p:sp>
      <p:sp>
        <p:nvSpPr>
          <p:cNvPr id="8" name="Content Placeholder 3">
            <a:extLst>
              <a:ext uri="{FF2B5EF4-FFF2-40B4-BE49-F238E27FC236}">
                <a16:creationId xmlns:a16="http://schemas.microsoft.com/office/drawing/2014/main" id="{020E35A2-59B4-CBBE-7075-70956E289311}"/>
              </a:ext>
            </a:extLst>
          </p:cNvPr>
          <p:cNvSpPr txBox="1">
            <a:spLocks/>
          </p:cNvSpPr>
          <p:nvPr/>
        </p:nvSpPr>
        <p:spPr>
          <a:xfrm>
            <a:off x="1181100" y="4769155"/>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Comment déclarer ?</a:t>
            </a:r>
          </a:p>
        </p:txBody>
      </p:sp>
      <p:sp>
        <p:nvSpPr>
          <p:cNvPr id="11" name="Content Placeholder 3">
            <a:extLst>
              <a:ext uri="{FF2B5EF4-FFF2-40B4-BE49-F238E27FC236}">
                <a16:creationId xmlns:a16="http://schemas.microsoft.com/office/drawing/2014/main" id="{E19C9C80-D672-B827-85C5-CFC0D40C847F}"/>
              </a:ext>
            </a:extLst>
          </p:cNvPr>
          <p:cNvSpPr txBox="1">
            <a:spLocks/>
          </p:cNvSpPr>
          <p:nvPr/>
        </p:nvSpPr>
        <p:spPr>
          <a:xfrm>
            <a:off x="1295399" y="5246205"/>
            <a:ext cx="9056615" cy="6991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500" dirty="0"/>
              <a:t>Sur votre espace FBO vous trouverez le fichier Excel à déclarer via Nestor :</a:t>
            </a:r>
          </a:p>
          <a:p>
            <a:pPr marL="0" indent="0">
              <a:buNone/>
            </a:pPr>
            <a:r>
              <a:rPr lang="fr-FR" sz="1900" dirty="0"/>
              <a:t>              </a:t>
            </a:r>
            <a:r>
              <a:rPr lang="fr-FR" sz="1500" dirty="0"/>
              <a:t>Outils téléchargeables &gt; Fiscalité &gt; Comment déclarer ma marge réelle </a:t>
            </a:r>
            <a:endParaRPr lang="fr-FR" sz="1900" dirty="0"/>
          </a:p>
          <a:p>
            <a:pPr lvl="1"/>
            <a:endParaRPr lang="fr-FR" dirty="0"/>
          </a:p>
        </p:txBody>
      </p:sp>
      <p:pic>
        <p:nvPicPr>
          <p:cNvPr id="21" name="Image 20" descr="Une image contenant neige, nature, glace&#10;&#10;Description générée automatiquement">
            <a:extLst>
              <a:ext uri="{FF2B5EF4-FFF2-40B4-BE49-F238E27FC236}">
                <a16:creationId xmlns:a16="http://schemas.microsoft.com/office/drawing/2014/main" id="{F5DE4CA3-759A-D022-7E46-E628FF58C380}"/>
              </a:ext>
            </a:extLst>
          </p:cNvPr>
          <p:cNvPicPr/>
          <p:nvPr/>
        </p:nvPicPr>
        <p:blipFill rotWithShape="1">
          <a:blip r:embed="rId2">
            <a:extLst>
              <a:ext uri="{28A0092B-C50C-407E-A947-70E740481C1C}">
                <a14:useLocalDpi xmlns:a14="http://schemas.microsoft.com/office/drawing/2010/main" val="0"/>
              </a:ext>
            </a:extLst>
          </a:blip>
          <a:srcRect t="82569"/>
          <a:stretch/>
        </p:blipFill>
        <p:spPr>
          <a:xfrm>
            <a:off x="0" y="5716392"/>
            <a:ext cx="12192000" cy="1195431"/>
          </a:xfrm>
          <a:prstGeom prst="rect">
            <a:avLst/>
          </a:prstGeom>
        </p:spPr>
      </p:pic>
      <p:sp>
        <p:nvSpPr>
          <p:cNvPr id="25" name="Titre 24">
            <a:extLst>
              <a:ext uri="{FF2B5EF4-FFF2-40B4-BE49-F238E27FC236}">
                <a16:creationId xmlns:a16="http://schemas.microsoft.com/office/drawing/2014/main" id="{EB6768FA-7234-5874-33D8-27DBF5016E5F}"/>
              </a:ext>
            </a:extLst>
          </p:cNvPr>
          <p:cNvSpPr>
            <a:spLocks noGrp="1"/>
          </p:cNvSpPr>
          <p:nvPr>
            <p:ph type="title"/>
          </p:nvPr>
        </p:nvSpPr>
        <p:spPr>
          <a:xfrm>
            <a:off x="839788" y="365125"/>
            <a:ext cx="10515600" cy="684327"/>
          </a:xfrm>
        </p:spPr>
        <p:txBody>
          <a:bodyPr>
            <a:normAutofit fontScale="90000"/>
          </a:bodyPr>
          <a:lstStyle/>
          <a:p>
            <a:pPr algn="ctr"/>
            <a:r>
              <a:rPr lang="fr-FR" sz="4900" b="1" cap="all" spc="200" dirty="0">
                <a:solidFill>
                  <a:schemeClr val="tx2"/>
                </a:solidFill>
                <a:latin typeface="+mn-lt"/>
                <a:ea typeface="+mn-ea"/>
                <a:cs typeface="+mn-cs"/>
              </a:rPr>
              <a:t>MARGE ET FRAIS PROFESSIONNELS</a:t>
            </a:r>
          </a:p>
        </p:txBody>
      </p:sp>
      <p:sp>
        <p:nvSpPr>
          <p:cNvPr id="26" name="Flèche : droite 25">
            <a:extLst>
              <a:ext uri="{FF2B5EF4-FFF2-40B4-BE49-F238E27FC236}">
                <a16:creationId xmlns:a16="http://schemas.microsoft.com/office/drawing/2014/main" id="{E2AC3480-C5DF-5439-C3EC-2BD48AB91512}"/>
              </a:ext>
            </a:extLst>
          </p:cNvPr>
          <p:cNvSpPr/>
          <p:nvPr/>
        </p:nvSpPr>
        <p:spPr>
          <a:xfrm>
            <a:off x="1697373" y="5673839"/>
            <a:ext cx="285226" cy="92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596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build="p"/>
      <p:bldP spid="2" grpId="0"/>
      <p:bldP spid="3" grpId="0"/>
      <p:bldP spid="7" grpId="0"/>
      <p:bldP spid="8" grpId="0"/>
      <p:bldP spid="11"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6</a:t>
            </a:fld>
            <a:endParaRPr lang="fr-FR" dirty="0"/>
          </a:p>
        </p:txBody>
      </p:sp>
      <p:sp>
        <p:nvSpPr>
          <p:cNvPr id="10" name="ZoneTexte 9">
            <a:extLst>
              <a:ext uri="{FF2B5EF4-FFF2-40B4-BE49-F238E27FC236}">
                <a16:creationId xmlns:a16="http://schemas.microsoft.com/office/drawing/2014/main" id="{9DE3ABE1-2A6F-4B33-A901-B075CF310BA4}"/>
              </a:ext>
            </a:extLst>
          </p:cNvPr>
          <p:cNvSpPr txBox="1"/>
          <p:nvPr/>
        </p:nvSpPr>
        <p:spPr>
          <a:xfrm>
            <a:off x="1202553" y="1251463"/>
            <a:ext cx="4800600" cy="412847"/>
          </a:xfrm>
          <a:prstGeom prst="rect">
            <a:avLst/>
          </a:prstGeom>
        </p:spPr>
        <p:txBody>
          <a:bodyPr vert="horz" lIns="91440" tIns="45720" rIns="91440" bIns="45720" rtlCol="0" anchor="b">
            <a:normAutofit lnSpcReduction="10000"/>
          </a:bodyPr>
          <a:lstStyle/>
          <a:p>
            <a:pPr defTabSz="914400">
              <a:lnSpc>
                <a:spcPct val="90000"/>
              </a:lnSpc>
              <a:spcBef>
                <a:spcPts val="1000"/>
              </a:spcBef>
              <a:buClr>
                <a:schemeClr val="tx2"/>
              </a:buClr>
            </a:pPr>
            <a:r>
              <a:rPr lang="fr-FR" sz="2400" b="1" dirty="0"/>
              <a:t>FRAIS PROFESSIONNELS</a:t>
            </a:r>
          </a:p>
        </p:txBody>
      </p:sp>
      <p:sp>
        <p:nvSpPr>
          <p:cNvPr id="12" name="Content Placeholder 3">
            <a:extLst>
              <a:ext uri="{FF2B5EF4-FFF2-40B4-BE49-F238E27FC236}">
                <a16:creationId xmlns:a16="http://schemas.microsoft.com/office/drawing/2014/main" id="{F13D2F8A-D7DE-8D27-2693-79B812B9B9CB}"/>
              </a:ext>
            </a:extLst>
          </p:cNvPr>
          <p:cNvSpPr txBox="1">
            <a:spLocks/>
          </p:cNvSpPr>
          <p:nvPr/>
        </p:nvSpPr>
        <p:spPr>
          <a:xfrm>
            <a:off x="1181100" y="1689410"/>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Quand déclarer ?</a:t>
            </a:r>
          </a:p>
        </p:txBody>
      </p:sp>
      <p:sp>
        <p:nvSpPr>
          <p:cNvPr id="13" name="Content Placeholder 3">
            <a:extLst>
              <a:ext uri="{FF2B5EF4-FFF2-40B4-BE49-F238E27FC236}">
                <a16:creationId xmlns:a16="http://schemas.microsoft.com/office/drawing/2014/main" id="{93BDAD3B-A906-4686-D53B-9950CE31833A}"/>
              </a:ext>
            </a:extLst>
          </p:cNvPr>
          <p:cNvSpPr txBox="1">
            <a:spLocks/>
          </p:cNvSpPr>
          <p:nvPr/>
        </p:nvSpPr>
        <p:spPr>
          <a:xfrm>
            <a:off x="1398165" y="2237249"/>
            <a:ext cx="6495876" cy="41284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Jusqu’au 1er jour ouvré du mois suivant le mois concerné.</a:t>
            </a:r>
          </a:p>
        </p:txBody>
      </p:sp>
      <p:sp>
        <p:nvSpPr>
          <p:cNvPr id="14" name="Content Placeholder 3">
            <a:extLst>
              <a:ext uri="{FF2B5EF4-FFF2-40B4-BE49-F238E27FC236}">
                <a16:creationId xmlns:a16="http://schemas.microsoft.com/office/drawing/2014/main" id="{06C29921-A329-CAEF-A8C4-96CFF040D4BB}"/>
              </a:ext>
            </a:extLst>
          </p:cNvPr>
          <p:cNvSpPr txBox="1">
            <a:spLocks/>
          </p:cNvSpPr>
          <p:nvPr/>
        </p:nvSpPr>
        <p:spPr>
          <a:xfrm>
            <a:off x="1202553" y="2742215"/>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Quoi déclarer ?</a:t>
            </a:r>
          </a:p>
        </p:txBody>
      </p:sp>
      <p:sp>
        <p:nvSpPr>
          <p:cNvPr id="16" name="Content Placeholder 3">
            <a:extLst>
              <a:ext uri="{FF2B5EF4-FFF2-40B4-BE49-F238E27FC236}">
                <a16:creationId xmlns:a16="http://schemas.microsoft.com/office/drawing/2014/main" id="{B806315A-3AF6-7514-258E-49C17A011E08}"/>
              </a:ext>
            </a:extLst>
          </p:cNvPr>
          <p:cNvSpPr txBox="1">
            <a:spLocks/>
          </p:cNvSpPr>
          <p:nvPr/>
        </p:nvSpPr>
        <p:spPr>
          <a:xfrm>
            <a:off x="1398165" y="3247181"/>
            <a:ext cx="7395594" cy="169982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dirty="0"/>
              <a:t>Pour les VDI ayant des revenus trimestriels supérieurs à 5454€, il est recommandé de déclarer ces frais chaque trimestre. Pour les autres les frais professionnels sont évalués forfaitairement à 10% de la rémunération brute trimestrielle avec un minimum de 162€</a:t>
            </a:r>
          </a:p>
          <a:p>
            <a:r>
              <a:rPr lang="fr-FR" dirty="0"/>
              <a:t>Ces frais peuvent être de natures suivantes :</a:t>
            </a:r>
          </a:p>
          <a:p>
            <a:pPr lvl="1"/>
            <a:r>
              <a:rPr lang="fr-FR" sz="2000" dirty="0"/>
              <a:t>Frais de réservation de salle (meeting FBO)</a:t>
            </a:r>
          </a:p>
          <a:p>
            <a:pPr lvl="1"/>
            <a:r>
              <a:rPr lang="fr-FR" sz="2000" dirty="0"/>
              <a:t>Déplacements professionnels, Carburant, Hôtel</a:t>
            </a:r>
          </a:p>
          <a:p>
            <a:pPr lvl="1"/>
            <a:r>
              <a:rPr lang="fr-FR" sz="2000" dirty="0"/>
              <a:t>Repas d’équipes...</a:t>
            </a:r>
          </a:p>
          <a:p>
            <a:endParaRPr lang="fr-FR" sz="900" dirty="0"/>
          </a:p>
        </p:txBody>
      </p:sp>
      <p:sp>
        <p:nvSpPr>
          <p:cNvPr id="20" name="Content Placeholder 3">
            <a:extLst>
              <a:ext uri="{FF2B5EF4-FFF2-40B4-BE49-F238E27FC236}">
                <a16:creationId xmlns:a16="http://schemas.microsoft.com/office/drawing/2014/main" id="{1B5F4F08-C2DA-765D-E773-3D0316F03DDC}"/>
              </a:ext>
            </a:extLst>
          </p:cNvPr>
          <p:cNvSpPr txBox="1">
            <a:spLocks/>
          </p:cNvSpPr>
          <p:nvPr/>
        </p:nvSpPr>
        <p:spPr>
          <a:xfrm>
            <a:off x="1295400" y="4917032"/>
            <a:ext cx="4800600" cy="4128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u="sng" dirty="0"/>
              <a:t>Comment déclarer ?</a:t>
            </a:r>
          </a:p>
        </p:txBody>
      </p:sp>
      <p:sp>
        <p:nvSpPr>
          <p:cNvPr id="22" name="Content Placeholder 3">
            <a:extLst>
              <a:ext uri="{FF2B5EF4-FFF2-40B4-BE49-F238E27FC236}">
                <a16:creationId xmlns:a16="http://schemas.microsoft.com/office/drawing/2014/main" id="{0B35E171-41C4-A989-20D3-3ADB3409EE0F}"/>
              </a:ext>
            </a:extLst>
          </p:cNvPr>
          <p:cNvSpPr txBox="1">
            <a:spLocks/>
          </p:cNvSpPr>
          <p:nvPr/>
        </p:nvSpPr>
        <p:spPr>
          <a:xfrm>
            <a:off x="1398164" y="5383039"/>
            <a:ext cx="10182315" cy="41284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400" dirty="0"/>
              <a:t>Vous devez nous adresser, via Nestor, un fichier Excel synthétisant vos frais et pièces justificatives (Pour vérification des montants).</a:t>
            </a:r>
          </a:p>
        </p:txBody>
      </p:sp>
      <p:sp>
        <p:nvSpPr>
          <p:cNvPr id="23" name="Content Placeholder 3">
            <a:extLst>
              <a:ext uri="{FF2B5EF4-FFF2-40B4-BE49-F238E27FC236}">
                <a16:creationId xmlns:a16="http://schemas.microsoft.com/office/drawing/2014/main" id="{33A37077-4E9E-FF33-634F-D7F17270B537}"/>
              </a:ext>
            </a:extLst>
          </p:cNvPr>
          <p:cNvSpPr txBox="1">
            <a:spLocks/>
          </p:cNvSpPr>
          <p:nvPr/>
        </p:nvSpPr>
        <p:spPr>
          <a:xfrm>
            <a:off x="8975436" y="3249679"/>
            <a:ext cx="2605043" cy="135973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fr-FR" sz="1400" b="1" dirty="0">
                <a:solidFill>
                  <a:srgbClr val="FF0000"/>
                </a:solidFill>
              </a:rPr>
              <a:t>Attention !!</a:t>
            </a:r>
          </a:p>
          <a:p>
            <a:pPr marL="0" indent="0">
              <a:buNone/>
            </a:pPr>
            <a:r>
              <a:rPr lang="fr-FR" sz="1400" b="1" dirty="0">
                <a:solidFill>
                  <a:srgbClr val="FF0000"/>
                </a:solidFill>
              </a:rPr>
              <a:t> Vous êtes responsable de vos déclarations. Forever ne contrôle pas vos frais mais les utilise afin d’établir vos déclarations.</a:t>
            </a:r>
          </a:p>
        </p:txBody>
      </p:sp>
      <p:pic>
        <p:nvPicPr>
          <p:cNvPr id="21" name="Image 20" descr="Une image contenant neige, nature, glace&#10;&#10;Description générée automatiquement">
            <a:extLst>
              <a:ext uri="{FF2B5EF4-FFF2-40B4-BE49-F238E27FC236}">
                <a16:creationId xmlns:a16="http://schemas.microsoft.com/office/drawing/2014/main" id="{F5DE4CA3-759A-D022-7E46-E628FF58C380}"/>
              </a:ext>
            </a:extLst>
          </p:cNvPr>
          <p:cNvPicPr/>
          <p:nvPr/>
        </p:nvPicPr>
        <p:blipFill rotWithShape="1">
          <a:blip r:embed="rId2">
            <a:extLst>
              <a:ext uri="{28A0092B-C50C-407E-A947-70E740481C1C}">
                <a14:useLocalDpi xmlns:a14="http://schemas.microsoft.com/office/drawing/2010/main" val="0"/>
              </a:ext>
            </a:extLst>
          </a:blip>
          <a:srcRect t="82569"/>
          <a:stretch/>
        </p:blipFill>
        <p:spPr>
          <a:xfrm>
            <a:off x="0" y="5716392"/>
            <a:ext cx="12192000" cy="1195431"/>
          </a:xfrm>
          <a:prstGeom prst="rect">
            <a:avLst/>
          </a:prstGeom>
        </p:spPr>
      </p:pic>
      <p:sp>
        <p:nvSpPr>
          <p:cNvPr id="25" name="Titre 24">
            <a:extLst>
              <a:ext uri="{FF2B5EF4-FFF2-40B4-BE49-F238E27FC236}">
                <a16:creationId xmlns:a16="http://schemas.microsoft.com/office/drawing/2014/main" id="{EB6768FA-7234-5874-33D8-27DBF5016E5F}"/>
              </a:ext>
            </a:extLst>
          </p:cNvPr>
          <p:cNvSpPr>
            <a:spLocks noGrp="1"/>
          </p:cNvSpPr>
          <p:nvPr>
            <p:ph type="title"/>
          </p:nvPr>
        </p:nvSpPr>
        <p:spPr>
          <a:xfrm>
            <a:off x="839788" y="365125"/>
            <a:ext cx="10515600" cy="684327"/>
          </a:xfrm>
        </p:spPr>
        <p:txBody>
          <a:bodyPr>
            <a:normAutofit fontScale="90000"/>
          </a:bodyPr>
          <a:lstStyle/>
          <a:p>
            <a:pPr algn="ctr"/>
            <a:r>
              <a:rPr lang="fr-FR" sz="4900" b="1" cap="all" spc="200" dirty="0">
                <a:solidFill>
                  <a:schemeClr val="tx2"/>
                </a:solidFill>
                <a:latin typeface="+mn-lt"/>
                <a:ea typeface="+mn-ea"/>
                <a:cs typeface="+mn-cs"/>
              </a:rPr>
              <a:t>MARGE ET FRAIS PROFESSIONNELS</a:t>
            </a:r>
          </a:p>
        </p:txBody>
      </p:sp>
    </p:spTree>
    <p:extLst>
      <p:ext uri="{BB962C8B-B14F-4D97-AF65-F5344CB8AC3E}">
        <p14:creationId xmlns:p14="http://schemas.microsoft.com/office/powerpoint/2010/main" val="120181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 calcmode="lin" valueType="num">
                                      <p:cBhvr>
                                        <p:cTn id="34" dur="1000" fill="hold"/>
                                        <p:tgtEl>
                                          <p:spTgt spid="23"/>
                                        </p:tgtEl>
                                        <p:attrNameLst>
                                          <p:attrName>style.rotation</p:attrName>
                                        </p:attrNameLst>
                                      </p:cBhvr>
                                      <p:tavLst>
                                        <p:tav tm="0">
                                          <p:val>
                                            <p:fltVal val="90"/>
                                          </p:val>
                                        </p:tav>
                                        <p:tav tm="100000">
                                          <p:val>
                                            <p:fltVal val="0"/>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20"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1252728" y="381000"/>
            <a:ext cx="10172700" cy="926507"/>
          </a:xfrm>
        </p:spPr>
        <p:txBody>
          <a:bodyPr>
            <a:normAutofit fontScale="90000"/>
          </a:bodyPr>
          <a:lstStyle/>
          <a:p>
            <a:pPr algn="ctr"/>
            <a:r>
              <a:rPr lang="fr-FR" sz="4900" b="1" kern="1200" cap="all" spc="200" baseline="0" dirty="0">
                <a:solidFill>
                  <a:schemeClr val="tx2"/>
                </a:solidFill>
                <a:latin typeface="+mn-lt"/>
                <a:ea typeface="+mn-ea"/>
                <a:cs typeface="+mn-cs"/>
              </a:rPr>
              <a:t>Bonus &amp; marge boutique clients</a:t>
            </a:r>
            <a:br>
              <a:rPr lang="fr-FR" sz="5400" b="1" kern="1200" cap="all" spc="200" baseline="0" dirty="0">
                <a:solidFill>
                  <a:schemeClr val="tx2"/>
                </a:solidFill>
                <a:latin typeface="+mn-lt"/>
                <a:ea typeface="+mn-ea"/>
                <a:cs typeface="+mn-cs"/>
              </a:rPr>
            </a:br>
            <a:endParaRPr lang="fr-FR" dirty="0"/>
          </a:p>
        </p:txBody>
      </p:sp>
      <p:sp>
        <p:nvSpPr>
          <p:cNvPr id="19" name="Content Placeholder 3">
            <a:extLst>
              <a:ext uri="{FF2B5EF4-FFF2-40B4-BE49-F238E27FC236}">
                <a16:creationId xmlns:a16="http://schemas.microsoft.com/office/drawing/2014/main" id="{6D2C88F9-F5E5-2F83-6CFB-EEA06CD9FEE3}"/>
              </a:ext>
            </a:extLst>
          </p:cNvPr>
          <p:cNvSpPr>
            <a:spLocks noGrp="1"/>
          </p:cNvSpPr>
          <p:nvPr>
            <p:ph sz="half" idx="2"/>
          </p:nvPr>
        </p:nvSpPr>
        <p:spPr>
          <a:xfrm>
            <a:off x="1181100" y="1095233"/>
            <a:ext cx="4800600" cy="412847"/>
          </a:xfrm>
        </p:spPr>
        <p:txBody>
          <a:bodyPr>
            <a:noAutofit/>
          </a:bodyPr>
          <a:lstStyle/>
          <a:p>
            <a:r>
              <a:rPr lang="fr-FR" u="sng" dirty="0">
                <a:solidFill>
                  <a:schemeClr val="tx1">
                    <a:lumMod val="65000"/>
                    <a:lumOff val="35000"/>
                  </a:schemeClr>
                </a:solidFill>
              </a:rPr>
              <a:t>Date de paiement</a:t>
            </a:r>
          </a:p>
        </p:txBody>
      </p:sp>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7</a:t>
            </a:fld>
            <a:endParaRPr lang="fr-FR" dirty="0"/>
          </a:p>
        </p:txBody>
      </p:sp>
      <p:sp>
        <p:nvSpPr>
          <p:cNvPr id="13" name="Content Placeholder 3">
            <a:extLst>
              <a:ext uri="{FF2B5EF4-FFF2-40B4-BE49-F238E27FC236}">
                <a16:creationId xmlns:a16="http://schemas.microsoft.com/office/drawing/2014/main" id="{93BDAD3B-A906-4686-D53B-9950CE31833A}"/>
              </a:ext>
            </a:extLst>
          </p:cNvPr>
          <p:cNvSpPr txBox="1">
            <a:spLocks/>
          </p:cNvSpPr>
          <p:nvPr/>
        </p:nvSpPr>
        <p:spPr>
          <a:xfrm>
            <a:off x="1295399" y="1720442"/>
            <a:ext cx="9719345" cy="119221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Entre le 9 et le 15 du mois suivant.</a:t>
            </a:r>
          </a:p>
          <a:p>
            <a:r>
              <a:rPr lang="fr-FR" sz="1600" dirty="0"/>
              <a:t>Ce délai s’explique tout d’abord par les 2 jours laissés pour établir les commandes de rattrapage d’une part mais également par le contrôle et le traitement du calcul des charges sociales assises sur les rémunérations des VDI (spécificité Française)</a:t>
            </a:r>
          </a:p>
        </p:txBody>
      </p:sp>
      <p:sp>
        <p:nvSpPr>
          <p:cNvPr id="26" name="Content Placeholder 3">
            <a:extLst>
              <a:ext uri="{FF2B5EF4-FFF2-40B4-BE49-F238E27FC236}">
                <a16:creationId xmlns:a16="http://schemas.microsoft.com/office/drawing/2014/main" id="{0EF27B13-6D70-B0EF-EE02-1C88B1E67CD0}"/>
              </a:ext>
            </a:extLst>
          </p:cNvPr>
          <p:cNvSpPr txBox="1">
            <a:spLocks/>
          </p:cNvSpPr>
          <p:nvPr/>
        </p:nvSpPr>
        <p:spPr>
          <a:xfrm>
            <a:off x="1114946" y="3125019"/>
            <a:ext cx="5881472" cy="41284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2800" u="sng" dirty="0"/>
              <a:t>Mise à disposition des bulletins</a:t>
            </a:r>
          </a:p>
        </p:txBody>
      </p:sp>
      <p:sp>
        <p:nvSpPr>
          <p:cNvPr id="27" name="Content Placeholder 3">
            <a:extLst>
              <a:ext uri="{FF2B5EF4-FFF2-40B4-BE49-F238E27FC236}">
                <a16:creationId xmlns:a16="http://schemas.microsoft.com/office/drawing/2014/main" id="{925C642C-90D1-57C0-C39A-5DD2ECEF1001}"/>
              </a:ext>
            </a:extLst>
          </p:cNvPr>
          <p:cNvSpPr txBox="1">
            <a:spLocks/>
          </p:cNvSpPr>
          <p:nvPr/>
        </p:nvSpPr>
        <p:spPr>
          <a:xfrm>
            <a:off x="1216211" y="3834067"/>
            <a:ext cx="4800600" cy="27971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A partir du 10 du mois suivant.</a:t>
            </a:r>
          </a:p>
        </p:txBody>
      </p:sp>
      <p:sp>
        <p:nvSpPr>
          <p:cNvPr id="28" name="Content Placeholder 3">
            <a:extLst>
              <a:ext uri="{FF2B5EF4-FFF2-40B4-BE49-F238E27FC236}">
                <a16:creationId xmlns:a16="http://schemas.microsoft.com/office/drawing/2014/main" id="{25060294-DCC9-0EE3-9654-33ED3B827394}"/>
              </a:ext>
            </a:extLst>
          </p:cNvPr>
          <p:cNvSpPr txBox="1">
            <a:spLocks/>
          </p:cNvSpPr>
          <p:nvPr/>
        </p:nvSpPr>
        <p:spPr>
          <a:xfrm>
            <a:off x="1114946" y="4201806"/>
            <a:ext cx="4800600" cy="41284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2800" u="sng" dirty="0"/>
              <a:t>Bulletins à 0 €</a:t>
            </a:r>
          </a:p>
        </p:txBody>
      </p:sp>
      <p:sp>
        <p:nvSpPr>
          <p:cNvPr id="29" name="Content Placeholder 3">
            <a:extLst>
              <a:ext uri="{FF2B5EF4-FFF2-40B4-BE49-F238E27FC236}">
                <a16:creationId xmlns:a16="http://schemas.microsoft.com/office/drawing/2014/main" id="{E6A94303-0222-541C-19A6-37CFC28451D5}"/>
              </a:ext>
            </a:extLst>
          </p:cNvPr>
          <p:cNvSpPr txBox="1">
            <a:spLocks/>
          </p:cNvSpPr>
          <p:nvPr/>
        </p:nvSpPr>
        <p:spPr>
          <a:xfrm>
            <a:off x="1317477" y="4055261"/>
            <a:ext cx="4598069" cy="154967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fr-FR" sz="900" dirty="0"/>
          </a:p>
        </p:txBody>
      </p:sp>
      <p:sp>
        <p:nvSpPr>
          <p:cNvPr id="31" name="Content Placeholder 3">
            <a:extLst>
              <a:ext uri="{FF2B5EF4-FFF2-40B4-BE49-F238E27FC236}">
                <a16:creationId xmlns:a16="http://schemas.microsoft.com/office/drawing/2014/main" id="{8B0AEAE3-A401-BC21-6EC9-31A78B56CEFE}"/>
              </a:ext>
            </a:extLst>
          </p:cNvPr>
          <p:cNvSpPr txBox="1">
            <a:spLocks/>
          </p:cNvSpPr>
          <p:nvPr/>
        </p:nvSpPr>
        <p:spPr>
          <a:xfrm>
            <a:off x="1114946" y="4862791"/>
            <a:ext cx="9719345" cy="54810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Pour des raisons de volumétrie, Les bulletins à 0 € ne sont pas mis dans les espaces FBO. Afin de l’obtenir vous devez en faire la demande sur Nestor tous les mois</a:t>
            </a:r>
            <a:r>
              <a:rPr lang="fr-FR" sz="1000" dirty="0"/>
              <a:t>.</a:t>
            </a:r>
          </a:p>
        </p:txBody>
      </p:sp>
      <p:pic>
        <p:nvPicPr>
          <p:cNvPr id="2" name="Image 1">
            <a:extLst>
              <a:ext uri="{FF2B5EF4-FFF2-40B4-BE49-F238E27FC236}">
                <a16:creationId xmlns:a16="http://schemas.microsoft.com/office/drawing/2014/main" id="{AD56A6AC-A9B8-C83B-D5E0-0B5F255731B0}"/>
              </a:ext>
            </a:extLst>
          </p:cNvPr>
          <p:cNvPicPr>
            <a:picLocks noChangeAspect="1"/>
          </p:cNvPicPr>
          <p:nvPr/>
        </p:nvPicPr>
        <p:blipFill>
          <a:blip r:embed="rId2"/>
          <a:stretch>
            <a:fillRect/>
          </a:stretch>
        </p:blipFill>
        <p:spPr>
          <a:xfrm>
            <a:off x="0" y="5663184"/>
            <a:ext cx="12192000" cy="1194816"/>
          </a:xfrm>
          <a:prstGeom prst="rect">
            <a:avLst/>
          </a:prstGeom>
        </p:spPr>
      </p:pic>
    </p:spTree>
    <p:extLst>
      <p:ext uri="{BB962C8B-B14F-4D97-AF65-F5344CB8AC3E}">
        <p14:creationId xmlns:p14="http://schemas.microsoft.com/office/powerpoint/2010/main" val="29321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build="p"/>
      <p:bldP spid="13" grpId="0"/>
      <p:bldP spid="26" grpId="0"/>
      <p:bldP spid="27" grpId="0"/>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944492" y="381000"/>
            <a:ext cx="10172700" cy="678133"/>
          </a:xfrm>
        </p:spPr>
        <p:txBody>
          <a:bodyPr>
            <a:normAutofit fontScale="90000"/>
          </a:bodyPr>
          <a:lstStyle/>
          <a:p>
            <a:pPr algn="ctr"/>
            <a:r>
              <a:rPr lang="fr-FR" sz="5400" b="1" kern="1200" cap="all" spc="200" baseline="0" dirty="0">
                <a:solidFill>
                  <a:schemeClr val="tx2"/>
                </a:solidFill>
                <a:latin typeface="+mn-lt"/>
                <a:ea typeface="+mn-ea"/>
                <a:cs typeface="+mn-cs"/>
              </a:rPr>
              <a:t>Les cotisations sociales</a:t>
            </a:r>
            <a:br>
              <a:rPr lang="fr-FR" sz="5400" b="1" kern="1200" cap="all" spc="200" baseline="0" dirty="0">
                <a:solidFill>
                  <a:schemeClr val="tx2"/>
                </a:solidFill>
                <a:latin typeface="+mn-lt"/>
                <a:ea typeface="+mn-ea"/>
                <a:cs typeface="+mn-cs"/>
              </a:rPr>
            </a:br>
            <a:endParaRPr lang="fr-FR" dirty="0"/>
          </a:p>
        </p:txBody>
      </p:sp>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8</a:t>
            </a:fld>
            <a:endParaRPr lang="fr-FR" dirty="0"/>
          </a:p>
        </p:txBody>
      </p:sp>
      <p:sp>
        <p:nvSpPr>
          <p:cNvPr id="29" name="Content Placeholder 3">
            <a:extLst>
              <a:ext uri="{FF2B5EF4-FFF2-40B4-BE49-F238E27FC236}">
                <a16:creationId xmlns:a16="http://schemas.microsoft.com/office/drawing/2014/main" id="{E6A94303-0222-541C-19A6-37CFC28451D5}"/>
              </a:ext>
            </a:extLst>
          </p:cNvPr>
          <p:cNvSpPr txBox="1">
            <a:spLocks/>
          </p:cNvSpPr>
          <p:nvPr/>
        </p:nvSpPr>
        <p:spPr>
          <a:xfrm>
            <a:off x="838200" y="1158462"/>
            <a:ext cx="10776289" cy="154967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En tant que VDI vous êtes assimilé salarié uniquement pour le calcul et le règlement de certaines cotisations sociales d’URSSAF</a:t>
            </a:r>
          </a:p>
          <a:p>
            <a:r>
              <a:rPr lang="fr-FR" sz="1600" dirty="0"/>
              <a:t>Forever prend en charge le règlement de vos cotisations. Par la suite ces dernières seront retranchées à vos BONUS &amp; MARGES le cas échéant ou vous seront demandées en remboursement via le service comptable</a:t>
            </a:r>
          </a:p>
          <a:p>
            <a:r>
              <a:rPr lang="fr-FR" sz="1600" dirty="0"/>
              <a:t>Si le montant des cotisations dues à Forever devient trop important , votre compte pourra être suspendu.</a:t>
            </a:r>
          </a:p>
        </p:txBody>
      </p:sp>
      <p:graphicFrame>
        <p:nvGraphicFramePr>
          <p:cNvPr id="30" name="Tableau 30">
            <a:extLst>
              <a:ext uri="{FF2B5EF4-FFF2-40B4-BE49-F238E27FC236}">
                <a16:creationId xmlns:a16="http://schemas.microsoft.com/office/drawing/2014/main" id="{C519DAC4-DE80-FCC6-6264-4076A9D2FFDB}"/>
              </a:ext>
            </a:extLst>
          </p:cNvPr>
          <p:cNvGraphicFramePr>
            <a:graphicFrameLocks noGrp="1"/>
          </p:cNvGraphicFramePr>
          <p:nvPr>
            <p:extLst>
              <p:ext uri="{D42A27DB-BD31-4B8C-83A1-F6EECF244321}">
                <p14:modId xmlns:p14="http://schemas.microsoft.com/office/powerpoint/2010/main" val="2208705106"/>
              </p:ext>
            </p:extLst>
          </p:nvPr>
        </p:nvGraphicFramePr>
        <p:xfrm>
          <a:off x="944492" y="3446399"/>
          <a:ext cx="3971457" cy="2080260"/>
        </p:xfrm>
        <a:graphic>
          <a:graphicData uri="http://schemas.openxmlformats.org/drawingml/2006/table">
            <a:tbl>
              <a:tblPr firstRow="1" bandRow="1">
                <a:tableStyleId>{5C22544A-7EE6-4342-B048-85BDC9FD1C3A}</a:tableStyleId>
              </a:tblPr>
              <a:tblGrid>
                <a:gridCol w="921855">
                  <a:extLst>
                    <a:ext uri="{9D8B030D-6E8A-4147-A177-3AD203B41FA5}">
                      <a16:colId xmlns:a16="http://schemas.microsoft.com/office/drawing/2014/main" val="2880956810"/>
                    </a:ext>
                  </a:extLst>
                </a:gridCol>
                <a:gridCol w="1631922">
                  <a:extLst>
                    <a:ext uri="{9D8B030D-6E8A-4147-A177-3AD203B41FA5}">
                      <a16:colId xmlns:a16="http://schemas.microsoft.com/office/drawing/2014/main" val="2308734490"/>
                    </a:ext>
                  </a:extLst>
                </a:gridCol>
                <a:gridCol w="1417680">
                  <a:extLst>
                    <a:ext uri="{9D8B030D-6E8A-4147-A177-3AD203B41FA5}">
                      <a16:colId xmlns:a16="http://schemas.microsoft.com/office/drawing/2014/main" val="4090004300"/>
                    </a:ext>
                  </a:extLst>
                </a:gridCol>
              </a:tblGrid>
              <a:tr h="357257">
                <a:tc>
                  <a:txBody>
                    <a:bodyPr/>
                    <a:lstStyle/>
                    <a:p>
                      <a:pPr algn="ctr"/>
                      <a:r>
                        <a:rPr lang="fr-FR" sz="1050" dirty="0"/>
                        <a:t>Tranche</a:t>
                      </a:r>
                    </a:p>
                  </a:txBody>
                  <a:tcPr/>
                </a:tc>
                <a:tc>
                  <a:txBody>
                    <a:bodyPr/>
                    <a:lstStyle/>
                    <a:p>
                      <a:pPr algn="ctr"/>
                      <a:r>
                        <a:rPr lang="fr-FR" sz="1050" dirty="0"/>
                        <a:t>Revenu Brut avant Abattement (Trimestre)</a:t>
                      </a:r>
                    </a:p>
                  </a:txBody>
                  <a:tcPr/>
                </a:tc>
                <a:tc>
                  <a:txBody>
                    <a:bodyPr/>
                    <a:lstStyle/>
                    <a:p>
                      <a:pPr algn="ctr"/>
                      <a:r>
                        <a:rPr lang="fr-FR" sz="1050" dirty="0"/>
                        <a:t>Cotisations</a:t>
                      </a:r>
                    </a:p>
                  </a:txBody>
                  <a:tcPr/>
                </a:tc>
                <a:extLst>
                  <a:ext uri="{0D108BD9-81ED-4DB2-BD59-A6C34878D82A}">
                    <a16:rowId xmlns:a16="http://schemas.microsoft.com/office/drawing/2014/main" val="163210403"/>
                  </a:ext>
                </a:extLst>
              </a:tr>
              <a:tr h="218324">
                <a:tc>
                  <a:txBody>
                    <a:bodyPr/>
                    <a:lstStyle/>
                    <a:p>
                      <a:pPr algn="ctr"/>
                      <a:r>
                        <a:rPr lang="fr-FR" sz="1050" dirty="0"/>
                        <a:t>A’</a:t>
                      </a:r>
                    </a:p>
                  </a:txBody>
                  <a:tcPr/>
                </a:tc>
                <a:tc>
                  <a:txBody>
                    <a:bodyPr/>
                    <a:lstStyle/>
                    <a:p>
                      <a:pPr algn="l"/>
                      <a:r>
                        <a:rPr lang="fr-FR" sz="1050" dirty="0"/>
                        <a:t>Inférieure à 444€</a:t>
                      </a:r>
                    </a:p>
                  </a:txBody>
                  <a:tcPr/>
                </a:tc>
                <a:tc>
                  <a:txBody>
                    <a:bodyPr/>
                    <a:lstStyle/>
                    <a:p>
                      <a:r>
                        <a:rPr lang="fr-FR" sz="1050" dirty="0"/>
                        <a:t>0€</a:t>
                      </a:r>
                    </a:p>
                  </a:txBody>
                  <a:tcPr/>
                </a:tc>
                <a:extLst>
                  <a:ext uri="{0D108BD9-81ED-4DB2-BD59-A6C34878D82A}">
                    <a16:rowId xmlns:a16="http://schemas.microsoft.com/office/drawing/2014/main" val="2423123851"/>
                  </a:ext>
                </a:extLst>
              </a:tr>
              <a:tr h="218324">
                <a:tc>
                  <a:txBody>
                    <a:bodyPr/>
                    <a:lstStyle/>
                    <a:p>
                      <a:pPr algn="ctr"/>
                      <a:r>
                        <a:rPr lang="fr-FR" sz="1050" dirty="0"/>
                        <a:t>A</a:t>
                      </a:r>
                    </a:p>
                  </a:txBody>
                  <a:tcPr/>
                </a:tc>
                <a:tc>
                  <a:txBody>
                    <a:bodyPr/>
                    <a:lstStyle/>
                    <a:p>
                      <a:pPr algn="l"/>
                      <a:r>
                        <a:rPr lang="fr-FR" sz="1050" dirty="0"/>
                        <a:t>De 444€ à 605€</a:t>
                      </a:r>
                    </a:p>
                  </a:txBody>
                  <a:tcPr/>
                </a:tc>
                <a:tc>
                  <a:txBody>
                    <a:bodyPr/>
                    <a:lstStyle/>
                    <a:p>
                      <a:r>
                        <a:rPr lang="fr-FR" sz="1050" dirty="0"/>
                        <a:t>27€</a:t>
                      </a:r>
                    </a:p>
                  </a:txBody>
                  <a:tcPr/>
                </a:tc>
                <a:extLst>
                  <a:ext uri="{0D108BD9-81ED-4DB2-BD59-A6C34878D82A}">
                    <a16:rowId xmlns:a16="http://schemas.microsoft.com/office/drawing/2014/main" val="2435638732"/>
                  </a:ext>
                </a:extLst>
              </a:tr>
              <a:tr h="218324">
                <a:tc>
                  <a:txBody>
                    <a:bodyPr/>
                    <a:lstStyle/>
                    <a:p>
                      <a:pPr algn="ctr"/>
                      <a:r>
                        <a:rPr lang="fr-FR" sz="1050" dirty="0"/>
                        <a:t>B</a:t>
                      </a:r>
                    </a:p>
                  </a:txBody>
                  <a:tcPr/>
                </a:tc>
                <a:tc>
                  <a:txBody>
                    <a:bodyPr/>
                    <a:lstStyle/>
                    <a:p>
                      <a:pPr algn="l"/>
                      <a:r>
                        <a:rPr lang="fr-FR" sz="1050" dirty="0"/>
                        <a:t>De 606 € à 1 211 €</a:t>
                      </a:r>
                    </a:p>
                  </a:txBody>
                  <a:tcPr/>
                </a:tc>
                <a:tc>
                  <a:txBody>
                    <a:bodyPr/>
                    <a:lstStyle/>
                    <a:p>
                      <a:r>
                        <a:rPr lang="fr-FR" sz="1050" dirty="0"/>
                        <a:t>54 €</a:t>
                      </a:r>
                    </a:p>
                  </a:txBody>
                  <a:tcPr/>
                </a:tc>
                <a:extLst>
                  <a:ext uri="{0D108BD9-81ED-4DB2-BD59-A6C34878D82A}">
                    <a16:rowId xmlns:a16="http://schemas.microsoft.com/office/drawing/2014/main" val="1202419178"/>
                  </a:ext>
                </a:extLst>
              </a:tr>
              <a:tr h="218324">
                <a:tc>
                  <a:txBody>
                    <a:bodyPr/>
                    <a:lstStyle/>
                    <a:p>
                      <a:pPr algn="ctr"/>
                      <a:r>
                        <a:rPr lang="fr-FR" sz="1050" dirty="0"/>
                        <a:t>C</a:t>
                      </a:r>
                    </a:p>
                  </a:txBody>
                  <a:tcPr/>
                </a:tc>
                <a:tc>
                  <a:txBody>
                    <a:bodyPr/>
                    <a:lstStyle/>
                    <a:p>
                      <a:pPr algn="l"/>
                      <a:r>
                        <a:rPr lang="fr-FR" sz="1050" dirty="0"/>
                        <a:t>De 1 212 à 1 615 €</a:t>
                      </a:r>
                    </a:p>
                  </a:txBody>
                  <a:tcPr/>
                </a:tc>
                <a:tc>
                  <a:txBody>
                    <a:bodyPr/>
                    <a:lstStyle/>
                    <a:p>
                      <a:r>
                        <a:rPr lang="fr-FR" sz="1050" dirty="0"/>
                        <a:t>162 €</a:t>
                      </a:r>
                    </a:p>
                  </a:txBody>
                  <a:tcPr/>
                </a:tc>
                <a:extLst>
                  <a:ext uri="{0D108BD9-81ED-4DB2-BD59-A6C34878D82A}">
                    <a16:rowId xmlns:a16="http://schemas.microsoft.com/office/drawing/2014/main" val="968808957"/>
                  </a:ext>
                </a:extLst>
              </a:tr>
              <a:tr h="233380">
                <a:tc>
                  <a:txBody>
                    <a:bodyPr/>
                    <a:lstStyle/>
                    <a:p>
                      <a:pPr algn="ctr"/>
                      <a:r>
                        <a:rPr lang="fr-FR" sz="1050" dirty="0"/>
                        <a:t>D à O</a:t>
                      </a:r>
                    </a:p>
                  </a:txBody>
                  <a:tcPr/>
                </a:tc>
                <a:tc>
                  <a:txBody>
                    <a:bodyPr/>
                    <a:lstStyle/>
                    <a:p>
                      <a:pPr algn="l"/>
                      <a:r>
                        <a:rPr lang="fr-FR" sz="1050" dirty="0"/>
                        <a:t>De 1 616 à 5 453 €</a:t>
                      </a:r>
                    </a:p>
                  </a:txBody>
                  <a:tcPr/>
                </a:tc>
                <a:tc>
                  <a:txBody>
                    <a:bodyPr/>
                    <a:lstStyle/>
                    <a:p>
                      <a:r>
                        <a:rPr lang="fr-FR" sz="1050" dirty="0"/>
                        <a:t>Taux réel par assiette</a:t>
                      </a:r>
                    </a:p>
                  </a:txBody>
                  <a:tcPr/>
                </a:tc>
                <a:extLst>
                  <a:ext uri="{0D108BD9-81ED-4DB2-BD59-A6C34878D82A}">
                    <a16:rowId xmlns:a16="http://schemas.microsoft.com/office/drawing/2014/main" val="3276315761"/>
                  </a:ext>
                </a:extLst>
              </a:tr>
              <a:tr h="357257">
                <a:tc>
                  <a:txBody>
                    <a:bodyPr/>
                    <a:lstStyle/>
                    <a:p>
                      <a:pPr algn="ctr"/>
                      <a:r>
                        <a:rPr lang="fr-FR" sz="1050" dirty="0"/>
                        <a:t>P</a:t>
                      </a:r>
                    </a:p>
                  </a:txBody>
                  <a:tcPr/>
                </a:tc>
                <a:tc>
                  <a:txBody>
                    <a:bodyPr/>
                    <a:lstStyle/>
                    <a:p>
                      <a:pPr algn="l"/>
                      <a:r>
                        <a:rPr lang="fr-FR" sz="1050" dirty="0"/>
                        <a:t>&gt; 5 454 €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50" dirty="0"/>
                        <a:t>Taux réel par assiette</a:t>
                      </a:r>
                    </a:p>
                    <a:p>
                      <a:endParaRPr lang="fr-FR" sz="1050" dirty="0"/>
                    </a:p>
                  </a:txBody>
                  <a:tcPr/>
                </a:tc>
                <a:extLst>
                  <a:ext uri="{0D108BD9-81ED-4DB2-BD59-A6C34878D82A}">
                    <a16:rowId xmlns:a16="http://schemas.microsoft.com/office/drawing/2014/main" val="1360803246"/>
                  </a:ext>
                </a:extLst>
              </a:tr>
            </a:tbl>
          </a:graphicData>
        </a:graphic>
      </p:graphicFrame>
      <p:sp>
        <p:nvSpPr>
          <p:cNvPr id="9" name="Content Placeholder 3">
            <a:extLst>
              <a:ext uri="{FF2B5EF4-FFF2-40B4-BE49-F238E27FC236}">
                <a16:creationId xmlns:a16="http://schemas.microsoft.com/office/drawing/2014/main" id="{D4086C17-09E0-BCC9-921D-3BE245AB39C7}"/>
              </a:ext>
            </a:extLst>
          </p:cNvPr>
          <p:cNvSpPr txBox="1">
            <a:spLocks/>
          </p:cNvSpPr>
          <p:nvPr/>
        </p:nvSpPr>
        <p:spPr>
          <a:xfrm>
            <a:off x="5040734" y="3910725"/>
            <a:ext cx="6714929" cy="119481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1600" dirty="0"/>
              <a:t>Les cotisations forfaitaires trimestrielles des tranches A,B et C répondent aux mêmes règles de partage que les autres cotisations des VDI (33% à la charge du vendeur et 67% à la charge de l’entreprise) soit pour la Tranche A, 9EUR à la charge du vendeur et 18EUR à la charge de l’entreprise etc...</a:t>
            </a:r>
          </a:p>
        </p:txBody>
      </p:sp>
      <p:pic>
        <p:nvPicPr>
          <p:cNvPr id="2" name="Image 1">
            <a:extLst>
              <a:ext uri="{FF2B5EF4-FFF2-40B4-BE49-F238E27FC236}">
                <a16:creationId xmlns:a16="http://schemas.microsoft.com/office/drawing/2014/main" id="{E810290F-6B58-EB11-67A4-615AB45BF723}"/>
              </a:ext>
            </a:extLst>
          </p:cNvPr>
          <p:cNvPicPr>
            <a:picLocks noChangeAspect="1"/>
          </p:cNvPicPr>
          <p:nvPr/>
        </p:nvPicPr>
        <p:blipFill>
          <a:blip r:embed="rId2"/>
          <a:stretch>
            <a:fillRect/>
          </a:stretch>
        </p:blipFill>
        <p:spPr>
          <a:xfrm>
            <a:off x="0" y="5663184"/>
            <a:ext cx="12192000" cy="1194816"/>
          </a:xfrm>
          <a:prstGeom prst="rect">
            <a:avLst/>
          </a:prstGeom>
        </p:spPr>
      </p:pic>
      <p:sp>
        <p:nvSpPr>
          <p:cNvPr id="3" name="ZoneTexte 2">
            <a:extLst>
              <a:ext uri="{FF2B5EF4-FFF2-40B4-BE49-F238E27FC236}">
                <a16:creationId xmlns:a16="http://schemas.microsoft.com/office/drawing/2014/main" id="{BFD18651-B826-8A86-7E1D-AF10E762782A}"/>
              </a:ext>
            </a:extLst>
          </p:cNvPr>
          <p:cNvSpPr txBox="1"/>
          <p:nvPr/>
        </p:nvSpPr>
        <p:spPr>
          <a:xfrm>
            <a:off x="944492" y="2776756"/>
            <a:ext cx="7666108" cy="480131"/>
          </a:xfrm>
          <a:prstGeom prst="rect">
            <a:avLst/>
          </a:prstGeom>
          <a:noFill/>
        </p:spPr>
        <p:txBody>
          <a:bodyPr wrap="square" rtlCol="0">
            <a:spAutoFit/>
          </a:bodyPr>
          <a:lstStyle/>
          <a:p>
            <a:pPr marL="228600" indent="-228600" defTabSz="914400">
              <a:lnSpc>
                <a:spcPct val="90000"/>
              </a:lnSpc>
              <a:spcBef>
                <a:spcPts val="1000"/>
              </a:spcBef>
              <a:buFont typeface="Arial" panose="020B0604020202020204" pitchFamily="34" charset="0"/>
              <a:buChar char="•"/>
            </a:pPr>
            <a:r>
              <a:rPr lang="fr-FR" sz="2800" u="sng" dirty="0">
                <a:solidFill>
                  <a:schemeClr val="tx1">
                    <a:lumMod val="65000"/>
                    <a:lumOff val="35000"/>
                  </a:schemeClr>
                </a:solidFill>
              </a:rPr>
              <a:t>Le Barème de cotisation sociales </a:t>
            </a:r>
          </a:p>
        </p:txBody>
      </p:sp>
    </p:spTree>
    <p:extLst>
      <p:ext uri="{BB962C8B-B14F-4D97-AF65-F5344CB8AC3E}">
        <p14:creationId xmlns:p14="http://schemas.microsoft.com/office/powerpoint/2010/main" val="107972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A5CC2C-7FCC-076F-0AAD-559BBAC76840}"/>
              </a:ext>
            </a:extLst>
          </p:cNvPr>
          <p:cNvSpPr>
            <a:spLocks noGrp="1"/>
          </p:cNvSpPr>
          <p:nvPr>
            <p:ph type="title"/>
          </p:nvPr>
        </p:nvSpPr>
        <p:spPr>
          <a:xfrm>
            <a:off x="944492" y="381000"/>
            <a:ext cx="10172700" cy="678133"/>
          </a:xfrm>
        </p:spPr>
        <p:txBody>
          <a:bodyPr>
            <a:normAutofit fontScale="90000"/>
          </a:bodyPr>
          <a:lstStyle/>
          <a:p>
            <a:pPr algn="ctr"/>
            <a:r>
              <a:rPr lang="fr-FR" sz="5400" b="1" kern="1200" cap="all" spc="200" baseline="0" dirty="0">
                <a:solidFill>
                  <a:schemeClr val="tx2"/>
                </a:solidFill>
                <a:latin typeface="+mn-lt"/>
                <a:ea typeface="+mn-ea"/>
                <a:cs typeface="+mn-cs"/>
              </a:rPr>
              <a:t>Les cotisations sociales</a:t>
            </a:r>
            <a:br>
              <a:rPr lang="fr-FR" sz="5400" b="1" kern="1200" cap="all" spc="200" baseline="0" dirty="0">
                <a:solidFill>
                  <a:schemeClr val="tx2"/>
                </a:solidFill>
                <a:latin typeface="+mn-lt"/>
                <a:ea typeface="+mn-ea"/>
                <a:cs typeface="+mn-cs"/>
              </a:rPr>
            </a:br>
            <a:endParaRPr lang="fr-FR" dirty="0"/>
          </a:p>
        </p:txBody>
      </p:sp>
      <p:sp>
        <p:nvSpPr>
          <p:cNvPr id="4" name="Espace réservé de la date 3">
            <a:extLst>
              <a:ext uri="{FF2B5EF4-FFF2-40B4-BE49-F238E27FC236}">
                <a16:creationId xmlns:a16="http://schemas.microsoft.com/office/drawing/2014/main" id="{12EFCD6F-01B1-80EB-8DDC-9F277A5D2288}"/>
              </a:ext>
            </a:extLst>
          </p:cNvPr>
          <p:cNvSpPr>
            <a:spLocks noGrp="1"/>
          </p:cNvSpPr>
          <p:nvPr>
            <p:ph type="dt" sz="half" idx="10"/>
          </p:nvPr>
        </p:nvSpPr>
        <p:spPr/>
        <p:txBody>
          <a:bodyPr vert="horz" lIns="91440" tIns="45720" rIns="91440" bIns="45720" rtlCol="0" anchor="ctr">
            <a:normAutofit/>
          </a:bodyPr>
          <a:lstStyle/>
          <a:p>
            <a:pPr>
              <a:spcAft>
                <a:spcPts val="600"/>
              </a:spcAft>
            </a:pPr>
            <a:fld id="{D93D64B4-F023-4462-B301-AE5C80C0E987}" type="datetime1">
              <a:rPr lang="fr-FR" smtClean="0"/>
              <a:pPr>
                <a:spcAft>
                  <a:spcPts val="600"/>
                </a:spcAft>
              </a:pPr>
              <a:t>20/10/2023</a:t>
            </a:fld>
            <a:endParaRPr lang="fr-FR" dirty="0"/>
          </a:p>
        </p:txBody>
      </p:sp>
      <p:sp>
        <p:nvSpPr>
          <p:cNvPr id="5" name="Espace réservé du pied de page 4">
            <a:extLst>
              <a:ext uri="{FF2B5EF4-FFF2-40B4-BE49-F238E27FC236}">
                <a16:creationId xmlns:a16="http://schemas.microsoft.com/office/drawing/2014/main" id="{2EF29A81-43B0-A7D3-5818-46E86E5C746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fr-FR" kern="1200" dirty="0">
                <a:latin typeface="+mn-lt"/>
                <a:ea typeface="+mn-ea"/>
                <a:cs typeface="+mn-cs"/>
              </a:rPr>
              <a:t>Equipe Comptable - 2023/11/22</a:t>
            </a:r>
          </a:p>
        </p:txBody>
      </p:sp>
      <p:sp>
        <p:nvSpPr>
          <p:cNvPr id="6" name="Espace réservé du numéro de diapositive 5">
            <a:extLst>
              <a:ext uri="{FF2B5EF4-FFF2-40B4-BE49-F238E27FC236}">
                <a16:creationId xmlns:a16="http://schemas.microsoft.com/office/drawing/2014/main" id="{72EEC5D9-8C88-F947-2D19-B7437B176243}"/>
              </a:ext>
            </a:extLst>
          </p:cNvPr>
          <p:cNvSpPr>
            <a:spLocks noGrp="1"/>
          </p:cNvSpPr>
          <p:nvPr>
            <p:ph type="sldNum" sz="quarter" idx="12"/>
          </p:nvPr>
        </p:nvSpPr>
        <p:spPr/>
        <p:txBody>
          <a:bodyPr vert="horz" lIns="91440" tIns="45720" rIns="91440" bIns="45720" rtlCol="0" anchor="ctr">
            <a:normAutofit/>
          </a:bodyPr>
          <a:lstStyle/>
          <a:p>
            <a:pPr>
              <a:spcAft>
                <a:spcPts val="600"/>
              </a:spcAft>
            </a:pPr>
            <a:fld id="{71766878-3199-4EAB-94E7-2D6D11070E14}" type="slidenum">
              <a:rPr lang="fr-FR" smtClean="0"/>
              <a:pPr>
                <a:spcAft>
                  <a:spcPts val="600"/>
                </a:spcAft>
              </a:pPr>
              <a:t>9</a:t>
            </a:fld>
            <a:endParaRPr lang="fr-FR" dirty="0"/>
          </a:p>
        </p:txBody>
      </p:sp>
      <p:pic>
        <p:nvPicPr>
          <p:cNvPr id="8" name="Image 7">
            <a:extLst>
              <a:ext uri="{FF2B5EF4-FFF2-40B4-BE49-F238E27FC236}">
                <a16:creationId xmlns:a16="http://schemas.microsoft.com/office/drawing/2014/main" id="{C950A0DC-9337-FB01-FEB5-AE1821B94332}"/>
              </a:ext>
            </a:extLst>
          </p:cNvPr>
          <p:cNvPicPr>
            <a:picLocks noChangeAspect="1"/>
          </p:cNvPicPr>
          <p:nvPr/>
        </p:nvPicPr>
        <p:blipFill>
          <a:blip r:embed="rId2"/>
          <a:stretch>
            <a:fillRect/>
          </a:stretch>
        </p:blipFill>
        <p:spPr>
          <a:xfrm>
            <a:off x="670827" y="1059133"/>
            <a:ext cx="4838644" cy="4426028"/>
          </a:xfrm>
          <a:prstGeom prst="rect">
            <a:avLst/>
          </a:prstGeom>
        </p:spPr>
      </p:pic>
      <p:pic>
        <p:nvPicPr>
          <p:cNvPr id="2" name="Image 1">
            <a:extLst>
              <a:ext uri="{FF2B5EF4-FFF2-40B4-BE49-F238E27FC236}">
                <a16:creationId xmlns:a16="http://schemas.microsoft.com/office/drawing/2014/main" id="{E810290F-6B58-EB11-67A4-615AB45BF723}"/>
              </a:ext>
            </a:extLst>
          </p:cNvPr>
          <p:cNvPicPr>
            <a:picLocks noChangeAspect="1"/>
          </p:cNvPicPr>
          <p:nvPr/>
        </p:nvPicPr>
        <p:blipFill>
          <a:blip r:embed="rId3"/>
          <a:stretch>
            <a:fillRect/>
          </a:stretch>
        </p:blipFill>
        <p:spPr>
          <a:xfrm>
            <a:off x="0" y="5663184"/>
            <a:ext cx="12192000" cy="1194816"/>
          </a:xfrm>
          <a:prstGeom prst="rect">
            <a:avLst/>
          </a:prstGeom>
        </p:spPr>
      </p:pic>
      <p:sp>
        <p:nvSpPr>
          <p:cNvPr id="11" name="ZoneTexte 10">
            <a:extLst>
              <a:ext uri="{FF2B5EF4-FFF2-40B4-BE49-F238E27FC236}">
                <a16:creationId xmlns:a16="http://schemas.microsoft.com/office/drawing/2014/main" id="{BD45A806-27C0-C68C-40D8-BD7E82A5956D}"/>
              </a:ext>
            </a:extLst>
          </p:cNvPr>
          <p:cNvSpPr txBox="1"/>
          <p:nvPr/>
        </p:nvSpPr>
        <p:spPr>
          <a:xfrm>
            <a:off x="5744774" y="1030055"/>
            <a:ext cx="6094602" cy="923330"/>
          </a:xfrm>
          <a:prstGeom prst="rect">
            <a:avLst/>
          </a:prstGeom>
          <a:noFill/>
        </p:spPr>
        <p:txBody>
          <a:bodyPr wrap="square">
            <a:spAutoFit/>
          </a:bodyPr>
          <a:lstStyle/>
          <a:p>
            <a:r>
              <a:rPr lang="fr-FR" sz="1800" dirty="0"/>
              <a:t>Pour les tranches de D à O les cotisations sociales sont calculées sur une assiette forfaitaire avec les taux de droit commun ci-dessous :</a:t>
            </a:r>
          </a:p>
        </p:txBody>
      </p:sp>
      <p:graphicFrame>
        <p:nvGraphicFramePr>
          <p:cNvPr id="16" name="Tableau 30">
            <a:extLst>
              <a:ext uri="{FF2B5EF4-FFF2-40B4-BE49-F238E27FC236}">
                <a16:creationId xmlns:a16="http://schemas.microsoft.com/office/drawing/2014/main" id="{56823BE5-CB47-3FB2-ED68-98B8BADE3EAF}"/>
              </a:ext>
            </a:extLst>
          </p:cNvPr>
          <p:cNvGraphicFramePr>
            <a:graphicFrameLocks noGrp="1"/>
          </p:cNvGraphicFramePr>
          <p:nvPr>
            <p:extLst>
              <p:ext uri="{D42A27DB-BD31-4B8C-83A1-F6EECF244321}">
                <p14:modId xmlns:p14="http://schemas.microsoft.com/office/powerpoint/2010/main" val="1356693036"/>
              </p:ext>
            </p:extLst>
          </p:nvPr>
        </p:nvGraphicFramePr>
        <p:xfrm>
          <a:off x="5744774" y="1953385"/>
          <a:ext cx="5776399" cy="3709797"/>
        </p:xfrm>
        <a:graphic>
          <a:graphicData uri="http://schemas.openxmlformats.org/drawingml/2006/table">
            <a:tbl>
              <a:tblPr firstRow="1" bandRow="1">
                <a:tableStyleId>{5C22544A-7EE6-4342-B048-85BDC9FD1C3A}</a:tableStyleId>
              </a:tblPr>
              <a:tblGrid>
                <a:gridCol w="3018682">
                  <a:extLst>
                    <a:ext uri="{9D8B030D-6E8A-4147-A177-3AD203B41FA5}">
                      <a16:colId xmlns:a16="http://schemas.microsoft.com/office/drawing/2014/main" val="2880956810"/>
                    </a:ext>
                  </a:extLst>
                </a:gridCol>
                <a:gridCol w="1175174">
                  <a:extLst>
                    <a:ext uri="{9D8B030D-6E8A-4147-A177-3AD203B41FA5}">
                      <a16:colId xmlns:a16="http://schemas.microsoft.com/office/drawing/2014/main" val="2308734490"/>
                    </a:ext>
                  </a:extLst>
                </a:gridCol>
                <a:gridCol w="1582543">
                  <a:extLst>
                    <a:ext uri="{9D8B030D-6E8A-4147-A177-3AD203B41FA5}">
                      <a16:colId xmlns:a16="http://schemas.microsoft.com/office/drawing/2014/main" val="4090004300"/>
                    </a:ext>
                  </a:extLst>
                </a:gridCol>
              </a:tblGrid>
              <a:tr h="685366">
                <a:tc>
                  <a:txBody>
                    <a:bodyPr/>
                    <a:lstStyle/>
                    <a:p>
                      <a:pPr algn="ctr"/>
                      <a:r>
                        <a:rPr lang="fr-FR" sz="1050" dirty="0"/>
                        <a:t>Cotisations</a:t>
                      </a:r>
                    </a:p>
                  </a:txBody>
                  <a:tcPr/>
                </a:tc>
                <a:tc>
                  <a:txBody>
                    <a:bodyPr/>
                    <a:lstStyle/>
                    <a:p>
                      <a:pPr algn="ctr"/>
                      <a:r>
                        <a:rPr lang="fr-FR" sz="1050" dirty="0"/>
                        <a:t>Taux de cotisations VDI</a:t>
                      </a:r>
                    </a:p>
                  </a:txBody>
                  <a:tcPr/>
                </a:tc>
                <a:tc>
                  <a:txBody>
                    <a:bodyPr/>
                    <a:lstStyle/>
                    <a:p>
                      <a:pPr algn="ctr"/>
                      <a:r>
                        <a:rPr lang="fr-FR" sz="1050" dirty="0"/>
                        <a:t>Taux de Cotisations entreprise</a:t>
                      </a:r>
                    </a:p>
                  </a:txBody>
                  <a:tcPr/>
                </a:tc>
                <a:extLst>
                  <a:ext uri="{0D108BD9-81ED-4DB2-BD59-A6C34878D82A}">
                    <a16:rowId xmlns:a16="http://schemas.microsoft.com/office/drawing/2014/main" val="163210403"/>
                  </a:ext>
                </a:extLst>
              </a:tr>
              <a:tr h="418834">
                <a:tc>
                  <a:txBody>
                    <a:bodyPr/>
                    <a:lstStyle/>
                    <a:p>
                      <a:pPr algn="ctr"/>
                      <a:r>
                        <a:rPr lang="fr-FR" sz="1050" dirty="0"/>
                        <a:t>Assurance Vieillesse Plafonnée </a:t>
                      </a:r>
                    </a:p>
                  </a:txBody>
                  <a:tcPr/>
                </a:tc>
                <a:tc>
                  <a:txBody>
                    <a:bodyPr/>
                    <a:lstStyle/>
                    <a:p>
                      <a:pPr algn="ctr"/>
                      <a:r>
                        <a:rPr lang="fr-FR" sz="1050" dirty="0"/>
                        <a:t>6,90%</a:t>
                      </a:r>
                    </a:p>
                  </a:txBody>
                  <a:tcPr/>
                </a:tc>
                <a:tc>
                  <a:txBody>
                    <a:bodyPr/>
                    <a:lstStyle/>
                    <a:p>
                      <a:pPr algn="ctr"/>
                      <a:r>
                        <a:rPr lang="fr-FR" sz="1050" dirty="0"/>
                        <a:t>8,55%</a:t>
                      </a:r>
                    </a:p>
                  </a:txBody>
                  <a:tcPr/>
                </a:tc>
                <a:extLst>
                  <a:ext uri="{0D108BD9-81ED-4DB2-BD59-A6C34878D82A}">
                    <a16:rowId xmlns:a16="http://schemas.microsoft.com/office/drawing/2014/main" val="2423123851"/>
                  </a:ext>
                </a:extLst>
              </a:tr>
              <a:tr h="418834">
                <a:tc>
                  <a:txBody>
                    <a:bodyPr/>
                    <a:lstStyle/>
                    <a:p>
                      <a:pPr algn="ctr"/>
                      <a:r>
                        <a:rPr lang="fr-FR" sz="1050" dirty="0"/>
                        <a:t>Assurance Vieillesse Déplafonnée</a:t>
                      </a:r>
                    </a:p>
                  </a:txBody>
                  <a:tcPr/>
                </a:tc>
                <a:tc>
                  <a:txBody>
                    <a:bodyPr/>
                    <a:lstStyle/>
                    <a:p>
                      <a:pPr algn="ctr"/>
                      <a:r>
                        <a:rPr lang="fr-FR" sz="1050" dirty="0"/>
                        <a:t>0,40%</a:t>
                      </a:r>
                    </a:p>
                  </a:txBody>
                  <a:tcPr/>
                </a:tc>
                <a:tc>
                  <a:txBody>
                    <a:bodyPr/>
                    <a:lstStyle/>
                    <a:p>
                      <a:pPr algn="ctr"/>
                      <a:r>
                        <a:rPr lang="fr-FR" sz="1050" dirty="0"/>
                        <a:t>1,90%</a:t>
                      </a:r>
                    </a:p>
                  </a:txBody>
                  <a:tcPr/>
                </a:tc>
                <a:extLst>
                  <a:ext uri="{0D108BD9-81ED-4DB2-BD59-A6C34878D82A}">
                    <a16:rowId xmlns:a16="http://schemas.microsoft.com/office/drawing/2014/main" val="2435638732"/>
                  </a:ext>
                </a:extLst>
              </a:tr>
              <a:tr h="418834">
                <a:tc>
                  <a:txBody>
                    <a:bodyPr/>
                    <a:lstStyle/>
                    <a:p>
                      <a:pPr algn="ctr"/>
                      <a:r>
                        <a:rPr lang="fr-FR" sz="1050" dirty="0"/>
                        <a:t>CSG Déductible</a:t>
                      </a:r>
                    </a:p>
                  </a:txBody>
                  <a:tcPr/>
                </a:tc>
                <a:tc>
                  <a:txBody>
                    <a:bodyPr/>
                    <a:lstStyle/>
                    <a:p>
                      <a:pPr algn="ctr"/>
                      <a:r>
                        <a:rPr lang="fr-FR" sz="1050" dirty="0"/>
                        <a:t>6,80%</a:t>
                      </a:r>
                    </a:p>
                  </a:txBody>
                  <a:tcPr/>
                </a:tc>
                <a:tc>
                  <a:txBody>
                    <a:bodyPr/>
                    <a:lstStyle/>
                    <a:p>
                      <a:pPr algn="ctr"/>
                      <a:endParaRPr lang="fr-FR" sz="1050" dirty="0"/>
                    </a:p>
                  </a:txBody>
                  <a:tcPr/>
                </a:tc>
                <a:extLst>
                  <a:ext uri="{0D108BD9-81ED-4DB2-BD59-A6C34878D82A}">
                    <a16:rowId xmlns:a16="http://schemas.microsoft.com/office/drawing/2014/main" val="1202419178"/>
                  </a:ext>
                </a:extLst>
              </a:tr>
              <a:tr h="418834">
                <a:tc>
                  <a:txBody>
                    <a:bodyPr/>
                    <a:lstStyle/>
                    <a:p>
                      <a:pPr algn="ctr"/>
                      <a:r>
                        <a:rPr lang="fr-FR" sz="1050" dirty="0"/>
                        <a:t>CSG+CRDS non déductibles</a:t>
                      </a:r>
                    </a:p>
                  </a:txBody>
                  <a:tcPr/>
                </a:tc>
                <a:tc>
                  <a:txBody>
                    <a:bodyPr/>
                    <a:lstStyle/>
                    <a:p>
                      <a:pPr algn="ctr"/>
                      <a:r>
                        <a:rPr lang="fr-FR" sz="1050" dirty="0"/>
                        <a:t>2,90%</a:t>
                      </a:r>
                    </a:p>
                  </a:txBody>
                  <a:tcPr/>
                </a:tc>
                <a:tc>
                  <a:txBody>
                    <a:bodyPr/>
                    <a:lstStyle/>
                    <a:p>
                      <a:pPr algn="ctr"/>
                      <a:endParaRPr lang="fr-FR" sz="1050" dirty="0"/>
                    </a:p>
                  </a:txBody>
                  <a:tcPr/>
                </a:tc>
                <a:extLst>
                  <a:ext uri="{0D108BD9-81ED-4DB2-BD59-A6C34878D82A}">
                    <a16:rowId xmlns:a16="http://schemas.microsoft.com/office/drawing/2014/main" val="968808957"/>
                  </a:ext>
                </a:extLst>
              </a:tr>
              <a:tr h="462524">
                <a:tc>
                  <a:txBody>
                    <a:bodyPr/>
                    <a:lstStyle/>
                    <a:p>
                      <a:pPr algn="ctr"/>
                      <a:r>
                        <a:rPr lang="fr-FR" sz="1050" dirty="0"/>
                        <a:t>Assurance maladie, invalidité, maternité et décès</a:t>
                      </a:r>
                    </a:p>
                  </a:txBody>
                  <a:tcPr/>
                </a:tc>
                <a:tc>
                  <a:txBody>
                    <a:bodyPr/>
                    <a:lstStyle/>
                    <a:p>
                      <a:pPr algn="ctr"/>
                      <a:endParaRPr lang="fr-FR" sz="1050" dirty="0"/>
                    </a:p>
                  </a:txBody>
                  <a:tcPr/>
                </a:tc>
                <a:tc>
                  <a:txBody>
                    <a:bodyPr/>
                    <a:lstStyle/>
                    <a:p>
                      <a:pPr algn="ctr"/>
                      <a:r>
                        <a:rPr lang="fr-FR" sz="1050" dirty="0"/>
                        <a:t>13%</a:t>
                      </a:r>
                    </a:p>
                  </a:txBody>
                  <a:tcPr/>
                </a:tc>
                <a:extLst>
                  <a:ext uri="{0D108BD9-81ED-4DB2-BD59-A6C34878D82A}">
                    <a16:rowId xmlns:a16="http://schemas.microsoft.com/office/drawing/2014/main" val="3276315761"/>
                  </a:ext>
                </a:extLst>
              </a:tr>
              <a:tr h="467737">
                <a:tc>
                  <a:txBody>
                    <a:bodyPr/>
                    <a:lstStyle/>
                    <a:p>
                      <a:pPr algn="ctr"/>
                      <a:r>
                        <a:rPr lang="fr-FR" sz="1050" dirty="0"/>
                        <a:t>Contribution solidarité autonomie</a:t>
                      </a:r>
                    </a:p>
                  </a:txBody>
                  <a:tcPr/>
                </a:tc>
                <a:tc>
                  <a:txBody>
                    <a:bodyPr/>
                    <a:lstStyle/>
                    <a:p>
                      <a:pPr algn="ctr"/>
                      <a:endParaRPr lang="fr-FR"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dirty="0"/>
                        <a:t>0,30%</a:t>
                      </a:r>
                    </a:p>
                    <a:p>
                      <a:pPr algn="ctr"/>
                      <a:endParaRPr lang="fr-FR" sz="1050" dirty="0"/>
                    </a:p>
                  </a:txBody>
                  <a:tcPr/>
                </a:tc>
                <a:extLst>
                  <a:ext uri="{0D108BD9-81ED-4DB2-BD59-A6C34878D82A}">
                    <a16:rowId xmlns:a16="http://schemas.microsoft.com/office/drawing/2014/main" val="1360803246"/>
                  </a:ext>
                </a:extLst>
              </a:tr>
              <a:tr h="418834">
                <a:tc>
                  <a:txBody>
                    <a:bodyPr/>
                    <a:lstStyle/>
                    <a:p>
                      <a:pPr algn="ctr"/>
                      <a:r>
                        <a:rPr lang="fr-FR" sz="1050" dirty="0"/>
                        <a:t>Allocations Familiales</a:t>
                      </a:r>
                    </a:p>
                  </a:txBody>
                  <a:tcPr/>
                </a:tc>
                <a:tc>
                  <a:txBody>
                    <a:bodyPr/>
                    <a:lstStyle/>
                    <a:p>
                      <a:pPr algn="ctr"/>
                      <a:endParaRPr lang="fr-FR" sz="1050" dirty="0"/>
                    </a:p>
                  </a:txBody>
                  <a:tcPr/>
                </a:tc>
                <a:tc>
                  <a:txBody>
                    <a:bodyPr/>
                    <a:lstStyle/>
                    <a:p>
                      <a:pPr algn="ctr"/>
                      <a:r>
                        <a:rPr lang="fr-FR" sz="1050" dirty="0"/>
                        <a:t>5,25%</a:t>
                      </a:r>
                    </a:p>
                  </a:txBody>
                  <a:tcPr/>
                </a:tc>
                <a:extLst>
                  <a:ext uri="{0D108BD9-81ED-4DB2-BD59-A6C34878D82A}">
                    <a16:rowId xmlns:a16="http://schemas.microsoft.com/office/drawing/2014/main" val="1047290354"/>
                  </a:ext>
                </a:extLst>
              </a:tr>
            </a:tbl>
          </a:graphicData>
        </a:graphic>
      </p:graphicFrame>
    </p:spTree>
    <p:extLst>
      <p:ext uri="{BB962C8B-B14F-4D97-AF65-F5344CB8AC3E}">
        <p14:creationId xmlns:p14="http://schemas.microsoft.com/office/powerpoint/2010/main" val="17948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7c5a4a5-b5ec-4915-808a-3c279898d0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A591B95FD5374B8C54630171BD47BE" ma:contentTypeVersion="7" ma:contentTypeDescription="Crée un document." ma:contentTypeScope="" ma:versionID="cd44317ad8213f3315225898432d0235">
  <xsd:schema xmlns:xsd="http://www.w3.org/2001/XMLSchema" xmlns:xs="http://www.w3.org/2001/XMLSchema" xmlns:p="http://schemas.microsoft.com/office/2006/metadata/properties" xmlns:ns3="87c5a4a5-b5ec-4915-808a-3c279898d096" xmlns:ns4="c3a5f99e-f55f-46ef-9dc8-f659e6163433" targetNamespace="http://schemas.microsoft.com/office/2006/metadata/properties" ma:root="true" ma:fieldsID="86958506b365c8cc1e7241a94555c1d2" ns3:_="" ns4:_="">
    <xsd:import namespace="87c5a4a5-b5ec-4915-808a-3c279898d096"/>
    <xsd:import namespace="c3a5f99e-f55f-46ef-9dc8-f659e61634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5a4a5-b5ec-4915-808a-3c279898d0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a5f99e-f55f-46ef-9dc8-f659e61634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5D5C12-9048-448D-A69C-F00736C0732E}">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c3a5f99e-f55f-46ef-9dc8-f659e6163433"/>
    <ds:schemaRef ds:uri="http://schemas.microsoft.com/office/infopath/2007/PartnerControls"/>
    <ds:schemaRef ds:uri="87c5a4a5-b5ec-4915-808a-3c279898d096"/>
    <ds:schemaRef ds:uri="http://www.w3.org/XML/1998/namespace"/>
  </ds:schemaRefs>
</ds:datastoreItem>
</file>

<file path=customXml/itemProps2.xml><?xml version="1.0" encoding="utf-8"?>
<ds:datastoreItem xmlns:ds="http://schemas.openxmlformats.org/officeDocument/2006/customXml" ds:itemID="{76785798-0C60-45E3-BD79-21383CD374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c5a4a5-b5ec-4915-808a-3c279898d096"/>
    <ds:schemaRef ds:uri="c3a5f99e-f55f-46ef-9dc8-f659e61634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C9D10-CA80-4BC9-9D59-B4B9486E9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1104</TotalTime>
  <Words>1120</Words>
  <Application>Microsoft Office PowerPoint</Application>
  <PresentationFormat>Grand écran</PresentationFormat>
  <Paragraphs>167</Paragraphs>
  <Slides>13</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Arial</vt:lpstr>
      <vt:lpstr>Calibri</vt:lpstr>
      <vt:lpstr>Calibri Light</vt:lpstr>
      <vt:lpstr>Gill Sans MT</vt:lpstr>
      <vt:lpstr>HelveticaNeueLT Std</vt:lpstr>
      <vt:lpstr>Scriptorama Tradeshow JF</vt:lpstr>
      <vt:lpstr>Thème Office</vt:lpstr>
      <vt:lpstr>Présentation PowerPoint</vt:lpstr>
      <vt:lpstr>Présentation PowerPoint</vt:lpstr>
      <vt:lpstr>Présentation PowerPoint</vt:lpstr>
      <vt:lpstr>Sommaire</vt:lpstr>
      <vt:lpstr>MARGE ET FRAIS PROFESSIONNELS</vt:lpstr>
      <vt:lpstr>MARGE ET FRAIS PROFESSIONNELS</vt:lpstr>
      <vt:lpstr>Bonus &amp; marge boutique clients </vt:lpstr>
      <vt:lpstr>Les cotisations sociales </vt:lpstr>
      <vt:lpstr>Les cotisations sociales </vt:lpstr>
      <vt:lpstr>RELEVE DE COMMISSIONS MENSUEL </vt:lpstr>
      <vt:lpstr>BULLETIN DE PRECOMPTE TRIMESTRIEL </vt:lpstr>
      <vt:lpstr>Rappels </vt:lpstr>
      <vt:lpstr>Liens utiles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Forever Living Products</dc:title>
  <dc:creator>Benjamin BRUN</dc:creator>
  <cp:lastModifiedBy>Benjamin BRUN</cp:lastModifiedBy>
  <cp:revision>22</cp:revision>
  <dcterms:created xsi:type="dcterms:W3CDTF">2023-09-04T12:31:37Z</dcterms:created>
  <dcterms:modified xsi:type="dcterms:W3CDTF">2023-10-20T08:56:58Z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0x01010068A591B95FD5374B8C54630171BD47BE</vt:lpwstr>
  </property>
</Properties>
</file>