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65" r:id="rId3"/>
    <p:sldId id="6277" r:id="rId4"/>
    <p:sldId id="256" r:id="rId5"/>
    <p:sldId id="4522" r:id="rId6"/>
    <p:sldId id="4523" r:id="rId7"/>
    <p:sldId id="4525" r:id="rId8"/>
    <p:sldId id="4526" r:id="rId9"/>
    <p:sldId id="4527" r:id="rId10"/>
    <p:sldId id="6276" r:id="rId11"/>
    <p:sldId id="266" r:id="rId12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A00"/>
    <a:srgbClr val="4472C4"/>
    <a:srgbClr val="FFD46C"/>
    <a:srgbClr val="EAB200"/>
    <a:srgbClr val="D09E00"/>
    <a:srgbClr val="D2A000"/>
    <a:srgbClr val="CC0001"/>
    <a:srgbClr val="FFC000"/>
    <a:srgbClr val="15BD11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2807" autoAdjust="0"/>
  </p:normalViewPr>
  <p:slideViewPr>
    <p:cSldViewPr snapToGrid="0">
      <p:cViewPr varScale="1">
        <p:scale>
          <a:sx n="95" d="100"/>
          <a:sy n="95" d="100"/>
        </p:scale>
        <p:origin x="119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9E6F0-4184-4C26-8B1A-B4A4FB7BD0B4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5A3A9-10D6-49F2-AB0D-699E117C46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20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Merci à toutes et à tous, merci d’avoir suivi cette formation. Nous espérons que le challenge n’aura plus de secret pour vous. N’hésitez pas à nous contacter via Nestor si vous avez des questions.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Mais n’oubliez pas, la soirée continue ! Nous nous retrouvons à 19h30 pour la présentation d’affaires, ou BP comme nous l’appelons maintenant. J'espère vous y retrouver en compagnie de vos prospects. Si ce n’est pas encore fait, il est toujours temps de partager le lien de connexion.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même si vous êtes nouveau dans l’activité, que vous venez tout juste de démarrer, ou que vous souhaitez perfectionner vos présentations, vous l’aurez compris, vous êtes tous les bienvenus !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pour celles et ceux que je n’aurai pas le plaisir de retrouver, je vous souhaite une très belle semaine et un très bel été ! À bientôt.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5A3A9-10D6-49F2-AB0D-699E117C468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04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5A3A9-10D6-49F2-AB0D-699E117C468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44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Merci à toutes et à tous, merci d’avoir suivi cette formation. Nous espérons que le challenge n’aura plus de secret pour vous. N’hésitez pas à nous contacter via Nestor si vous avez des questions.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Mais n’oubliez pas, la soirée continue ! Nous nous retrouvons à 19h30 pour la présentation d’affaires, ou BP comme nous l’appelons maintenant. J'espère vous y retrouver en compagnie de vos prospects. Si ce n’est pas encore fait, il est toujours temps de partager le lien de connexion.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même si vous êtes nouveau dans l’activité, que vous venez tout juste de démarrer, ou que vous souhaitez perfectionner vos présentations, vous l’aurez compris, vous êtes tous les bienvenus !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pour celles et ceux que je n’aurai pas le plaisir de retrouver, je vous souhaite une très belle semaine et un très bel été ! À bientôt.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5A3A9-10D6-49F2-AB0D-699E117C468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96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5A3A9-10D6-49F2-AB0D-699E117C468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24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DCE10-9541-BAB2-6C3C-052FF23CE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29DF14-B976-0866-336F-6DBA747FC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8C2D9B-560A-6DA3-2BCF-787743EB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6F3197-ED86-B522-9772-016661BC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DFCA09-BAC9-215A-0102-92CB0F98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59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DCB99B-400B-8173-D074-79A489D1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3E30BC-7EC8-42DA-B622-916832946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DC44A8-BC81-B930-3411-7EC46D9A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07EF33-0D38-F7C4-B12A-0EF06ABA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A63995-EB0E-168A-EBFE-0CD18BEF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44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6F948A-D062-5A0F-1483-A759DE3A1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6016EA-9800-E377-8134-509D46E8C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7A1BC3-0A54-5607-BD5C-A8166130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87EB75-9734-6033-5F02-EBCA8BAC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8153B0-1A39-0A7D-C9DC-856F693C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074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2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93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69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50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4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DEA82-3E1D-ABE3-222B-D8FD2A00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1D7405-4AD8-C13A-3128-A1EE78E2F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6C30E6-D431-8915-2B16-0FE84F62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FB3BF6-F43F-E254-0AC7-6DBD9FC3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A01910-06BA-2CF3-9887-CF78DC09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039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69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90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6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787E5-C373-9491-6A6B-EA0A7CE6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D0F60B-E97B-8744-C772-CDA67122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AB0844-6A23-1A3F-B991-77613BEA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867639-60E6-38F0-64D5-4329D9E0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7A6E46-3A28-8575-53EB-636250F7A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69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DDE67-37E7-3F62-3670-B2F4FA7D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0B414-B70B-9137-6AB3-41C7D885A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4FCF88-0A03-37AF-FB20-368BCC063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7C27D9-C19B-272F-04BF-FF3AFC97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304454-D727-1054-E8EA-240609EA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EE212E-5CAB-A353-0200-EEBBAD79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97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86797-2AF3-6059-CD53-E599C34C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E5111F-84A8-3D71-FF92-B8243DCDC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5B644F-6222-E8E0-D388-0880E55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C16ADC-A8BF-BF99-32D7-21AF3F6B6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6DDFF2-FE99-B5B7-3E0B-E5949C576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3100AD-86C4-E10B-94F2-EF4D9B4D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96958F-B993-ECEF-F4AE-EF4BF9122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618DA7-C560-E1E4-793E-4B12FDF3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46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754A0-800A-C1AE-CB0B-1CACD44A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93027F-1033-C7C5-5A28-0C8A4EC1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09E2DA-58D0-F04A-515C-C988529F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DF7866-970D-23BA-D3E2-CB55E0B2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85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25ABA4-9549-0DCF-010E-E9DF0797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A456B6-1CF7-9653-2367-553A6CE4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CA8968-AFD7-8CDE-FB33-285157E3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40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0DBF5-A73A-7F35-E9F9-74657067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191A2-630C-D7D8-EDA3-D18834E87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3C7ABB-C3C2-4EAB-962E-F4D1F01A9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5B9EDA-3379-E8EF-55C8-EFDAC6D2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C3FBC6-CEBA-7AD0-E2A0-92F8F1AB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82E503-D1C2-8F35-6A60-001CEC0B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0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48BF2-1AA8-C575-D56C-2DDFB762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EE950B-0367-643A-5C54-AFB3673C9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934EBE-5534-88BD-FBA2-E9C3687F7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1F8FEC-A62E-E599-49B9-4BDB6902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C68FBE-FF23-C072-73C7-05027890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3BAF30-20D8-9940-3AFE-EA954FFE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5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01A16E-5F74-4F25-3EF7-ECDFDD443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200502-B672-D23A-E69D-B362B480F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C222F4-5CE8-862A-7DCB-CD62744FB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9156E-AC24-4B33-AA7F-A2116F445B0C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4ED8BB-2F92-7B0F-772A-5671E9378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CBFE53-979E-F09E-94B6-18AA8A0D0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A247B-060B-4A2D-9429-A0D2295C4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39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3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15" descr="A picture containing food, cake, cup, table&#10;&#10;Description automatically generated">
            <a:extLst>
              <a:ext uri="{FF2B5EF4-FFF2-40B4-BE49-F238E27FC236}">
                <a16:creationId xmlns:a16="http://schemas.microsoft.com/office/drawing/2014/main" id="{E4A0E58D-55E7-E7D0-99E3-8A735FAC1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216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78B969E-F64A-BF8B-3F0E-7AAE76721B9B}"/>
              </a:ext>
            </a:extLst>
          </p:cNvPr>
          <p:cNvGrpSpPr/>
          <p:nvPr/>
        </p:nvGrpSpPr>
        <p:grpSpPr>
          <a:xfrm>
            <a:off x="1803667" y="1798587"/>
            <a:ext cx="8584665" cy="3260826"/>
            <a:chOff x="1878731" y="2001787"/>
            <a:chExt cx="8584665" cy="3260826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96C6ADB-D3FD-E77C-169A-93D647657311}"/>
                </a:ext>
              </a:extLst>
            </p:cNvPr>
            <p:cNvSpPr txBox="1"/>
            <p:nvPr/>
          </p:nvSpPr>
          <p:spPr>
            <a:xfrm rot="21335233">
              <a:off x="2101716" y="3046622"/>
              <a:ext cx="836168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Scriptorama Tradeshow JF" panose="00000400000000000000" pitchFamily="2" charset="0"/>
                </a:rPr>
                <a:t>Bienvenue!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B311FDC-7F2E-C3A4-E1D1-4C68338DAB7A}"/>
                </a:ext>
              </a:extLst>
            </p:cNvPr>
            <p:cNvSpPr txBox="1"/>
            <p:nvPr/>
          </p:nvSpPr>
          <p:spPr>
            <a:xfrm>
              <a:off x="1878731" y="2758789"/>
              <a:ext cx="8361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Scriptorama Tradeshow JF" panose="00000400000000000000" pitchFamily="2" charset="0"/>
                </a:rPr>
                <a:t>vous souhaite la</a:t>
              </a:r>
            </a:p>
          </p:txBody>
        </p:sp>
        <p:pic>
          <p:nvPicPr>
            <p:cNvPr id="8" name="Image 7" descr="Une image contenant Police, typographie, Graphique, graphisme&#10;&#10;Description générée automatiquement">
              <a:extLst>
                <a:ext uri="{FF2B5EF4-FFF2-40B4-BE49-F238E27FC236}">
                  <a16:creationId xmlns:a16="http://schemas.microsoft.com/office/drawing/2014/main" id="{BA72208D-B516-C2CE-BBCA-B531F5E1F23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01" y="2001787"/>
              <a:ext cx="6416899" cy="7264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Image 9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7A24EE1B-8B2A-5A27-2F98-76B1FE0C8A4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2"/>
          <a:stretch/>
        </p:blipFill>
        <p:spPr>
          <a:xfrm rot="10800000">
            <a:off x="5240114" y="0"/>
            <a:ext cx="1711772" cy="1637038"/>
          </a:xfrm>
          <a:prstGeom prst="rect">
            <a:avLst/>
          </a:prstGeom>
        </p:spPr>
      </p:pic>
      <p:pic>
        <p:nvPicPr>
          <p:cNvPr id="11" name="Image 10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BB5DE5C3-58C7-76C8-F495-023F32C0504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2"/>
          <a:stretch/>
        </p:blipFill>
        <p:spPr>
          <a:xfrm>
            <a:off x="5240114" y="5220962"/>
            <a:ext cx="1711772" cy="1637038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26F277F8-43F2-2ABA-0A06-B76EE6CA9C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05" y="6129574"/>
            <a:ext cx="930849" cy="6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5908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A picture containing food, cake, cup, table&#10;&#10;Description automatically generated">
            <a:extLst>
              <a:ext uri="{FF2B5EF4-FFF2-40B4-BE49-F238E27FC236}">
                <a16:creationId xmlns:a16="http://schemas.microsoft.com/office/drawing/2014/main" id="{80CB1CC7-460D-BD75-7497-1B89F61A9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216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age 5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231F992D-F069-AAA5-C2CF-B1659E3CFCE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2"/>
          <a:stretch/>
        </p:blipFill>
        <p:spPr>
          <a:xfrm rot="10800000">
            <a:off x="5240114" y="0"/>
            <a:ext cx="1711772" cy="1637038"/>
          </a:xfrm>
          <a:prstGeom prst="rect">
            <a:avLst/>
          </a:prstGeom>
        </p:spPr>
      </p:pic>
      <p:pic>
        <p:nvPicPr>
          <p:cNvPr id="7" name="Image 6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1D68AAFB-41E7-F115-1885-FE142288F20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2"/>
          <a:stretch/>
        </p:blipFill>
        <p:spPr>
          <a:xfrm>
            <a:off x="5240114" y="5220962"/>
            <a:ext cx="1711772" cy="16370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46B6F7-10E4-A703-81EE-60975C8D2069}"/>
              </a:ext>
            </a:extLst>
          </p:cNvPr>
          <p:cNvSpPr txBox="1"/>
          <p:nvPr/>
        </p:nvSpPr>
        <p:spPr>
          <a:xfrm rot="21335233">
            <a:off x="1915159" y="2278600"/>
            <a:ext cx="836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criptorama Tradeshow JF" panose="00000400000000000000" pitchFamily="2" charset="0"/>
              </a:rPr>
              <a:t>Merci !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AE6E9FCE-D214-A2B8-4056-010E0CB4A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05" y="6129574"/>
            <a:ext cx="930849" cy="6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8202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08427-6E15-81A8-77CE-419B76BF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graphisme, Graphique, affiche">
            <a:extLst>
              <a:ext uri="{FF2B5EF4-FFF2-40B4-BE49-F238E27FC236}">
                <a16:creationId xmlns:a16="http://schemas.microsoft.com/office/drawing/2014/main" id="{4CA0AEEC-7640-23F6-91B9-2701CA6CB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 descr="Une image contenant motif, carré, pixel, point&#10;&#10;Description générée automatiquement">
            <a:extLst>
              <a:ext uri="{FF2B5EF4-FFF2-40B4-BE49-F238E27FC236}">
                <a16:creationId xmlns:a16="http://schemas.microsoft.com/office/drawing/2014/main" id="{BBA0C5E6-FAFA-0847-6A60-FFA05F1DB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7051"/>
            <a:ext cx="2670145" cy="24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1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465" b="-93465"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73781" y="866438"/>
            <a:ext cx="2718219" cy="2948069"/>
          </a:xfrm>
          <a:custGeom>
            <a:avLst/>
            <a:gdLst/>
            <a:ahLst/>
            <a:cxnLst/>
            <a:rect l="l" t="t" r="r" b="b"/>
            <a:pathLst>
              <a:path w="4077329" h="4422103">
                <a:moveTo>
                  <a:pt x="0" y="0"/>
                </a:moveTo>
                <a:lnTo>
                  <a:pt x="4077329" y="0"/>
                </a:lnTo>
                <a:lnTo>
                  <a:pt x="4077329" y="4422103"/>
                </a:lnTo>
                <a:lnTo>
                  <a:pt x="0" y="4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84736" y="88900"/>
            <a:ext cx="428040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47"/>
              </a:lnSpc>
            </a:pPr>
            <a:r>
              <a:rPr lang="en-US" sz="6902">
                <a:solidFill>
                  <a:srgbClr val="FFFFFF"/>
                </a:solidFill>
                <a:latin typeface="James Stroker"/>
                <a:ea typeface="James Stroker"/>
                <a:cs typeface="James Stroker"/>
                <a:sym typeface="James Stroker"/>
              </a:rPr>
              <a:t>Rendez-vous a Paris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098282" y="1922010"/>
            <a:ext cx="12126757" cy="32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</a:pP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Challenge Non-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qualifiés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FGR25 à Paris : du 1er 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octobre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2024 au 31 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janvier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4838" y="2614982"/>
            <a:ext cx="5823075" cy="1081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06"/>
              </a:lnSpc>
            </a:pPr>
            <a:r>
              <a:rPr lang="en-US" sz="1933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NIVEAU 1</a:t>
            </a:r>
          </a:p>
          <a:p>
            <a:pPr algn="ctr" defTabSz="609630">
              <a:lnSpc>
                <a:spcPts val="2986"/>
              </a:lnSpc>
            </a:pPr>
            <a:r>
              <a:rPr lang="en-US" sz="2133" dirty="0" err="1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Réalisez</a:t>
            </a: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un total de </a:t>
            </a:r>
            <a:r>
              <a:rPr lang="en-US" sz="2133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15CC</a:t>
            </a: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nouveaux </a:t>
            </a:r>
          </a:p>
          <a:p>
            <a:pPr algn="ctr" defTabSz="609630">
              <a:lnSpc>
                <a:spcPts val="2986"/>
              </a:lnSpc>
            </a:pP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(hors CC personnels)</a:t>
            </a:r>
          </a:p>
        </p:txBody>
      </p:sp>
      <p:sp>
        <p:nvSpPr>
          <p:cNvPr id="9" name="Freeform 9"/>
          <p:cNvSpPr/>
          <p:nvPr/>
        </p:nvSpPr>
        <p:spPr>
          <a:xfrm>
            <a:off x="4843141" y="3884037"/>
            <a:ext cx="1866469" cy="1696153"/>
          </a:xfrm>
          <a:custGeom>
            <a:avLst/>
            <a:gdLst/>
            <a:ahLst/>
            <a:cxnLst/>
            <a:rect l="l" t="t" r="r" b="b"/>
            <a:pathLst>
              <a:path w="2799703" h="2544230">
                <a:moveTo>
                  <a:pt x="0" y="0"/>
                </a:moveTo>
                <a:lnTo>
                  <a:pt x="2799703" y="0"/>
                </a:lnTo>
                <a:lnTo>
                  <a:pt x="2799703" y="2544230"/>
                </a:lnTo>
                <a:lnTo>
                  <a:pt x="0" y="25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95025" y="5592570"/>
            <a:ext cx="6362700" cy="83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399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+ 2 billets</a:t>
            </a:r>
            <a:r>
              <a:rPr lang="en-US" sz="2399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d’entrée pour assister au Global Rally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344770" y="5813507"/>
            <a:ext cx="1718307" cy="936323"/>
          </a:xfrm>
          <a:custGeom>
            <a:avLst/>
            <a:gdLst/>
            <a:ahLst/>
            <a:cxnLst/>
            <a:rect l="l" t="t" r="r" b="b"/>
            <a:pathLst>
              <a:path w="2577461" h="1404485">
                <a:moveTo>
                  <a:pt x="0" y="0"/>
                </a:moveTo>
                <a:lnTo>
                  <a:pt x="2577460" y="0"/>
                </a:lnTo>
                <a:lnTo>
                  <a:pt x="2577460" y="1404484"/>
                </a:lnTo>
                <a:lnTo>
                  <a:pt x="0" y="14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ADBEAF-95A1-E95D-7DEA-09C637ED2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0486" y="-36699"/>
            <a:ext cx="12322486" cy="69313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465" b="-93465"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73781" y="866438"/>
            <a:ext cx="2718219" cy="2948069"/>
          </a:xfrm>
          <a:custGeom>
            <a:avLst/>
            <a:gdLst/>
            <a:ahLst/>
            <a:cxnLst/>
            <a:rect l="l" t="t" r="r" b="b"/>
            <a:pathLst>
              <a:path w="4077329" h="4422103">
                <a:moveTo>
                  <a:pt x="0" y="0"/>
                </a:moveTo>
                <a:lnTo>
                  <a:pt x="4077329" y="0"/>
                </a:lnTo>
                <a:lnTo>
                  <a:pt x="4077329" y="4422103"/>
                </a:lnTo>
                <a:lnTo>
                  <a:pt x="0" y="4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84736" y="88900"/>
            <a:ext cx="428040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47"/>
              </a:lnSpc>
            </a:pPr>
            <a:r>
              <a:rPr lang="en-US" sz="6902">
                <a:solidFill>
                  <a:srgbClr val="FFFFFF"/>
                </a:solidFill>
                <a:latin typeface="James Stroker"/>
                <a:ea typeface="James Stroker"/>
                <a:cs typeface="James Stroker"/>
                <a:sym typeface="James Stroker"/>
              </a:rPr>
              <a:t>Rendez-vous a Paris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098282" y="1922010"/>
            <a:ext cx="12126757" cy="32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</a:pP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Challenge Non-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qualifiés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FGR25 à Paris : du 1er 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octobre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2024 au 31 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janvier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4838" y="2614982"/>
            <a:ext cx="5823075" cy="1081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06"/>
              </a:lnSpc>
            </a:pPr>
            <a:r>
              <a:rPr lang="en-US" sz="1933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NIVEAU 1</a:t>
            </a:r>
          </a:p>
          <a:p>
            <a:pPr algn="ctr" defTabSz="609630">
              <a:lnSpc>
                <a:spcPts val="2986"/>
              </a:lnSpc>
            </a:pPr>
            <a:r>
              <a:rPr lang="en-US" sz="2133" dirty="0" err="1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Réalisez</a:t>
            </a: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un total de </a:t>
            </a:r>
            <a:r>
              <a:rPr lang="en-US" sz="2133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15CC</a:t>
            </a: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nouveaux </a:t>
            </a:r>
          </a:p>
          <a:p>
            <a:pPr algn="ctr" defTabSz="609630">
              <a:lnSpc>
                <a:spcPts val="2986"/>
              </a:lnSpc>
            </a:pP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(hors CC personnels)</a:t>
            </a:r>
          </a:p>
        </p:txBody>
      </p:sp>
      <p:sp>
        <p:nvSpPr>
          <p:cNvPr id="9" name="Freeform 9"/>
          <p:cNvSpPr/>
          <p:nvPr/>
        </p:nvSpPr>
        <p:spPr>
          <a:xfrm>
            <a:off x="4843141" y="3884037"/>
            <a:ext cx="1866469" cy="1696153"/>
          </a:xfrm>
          <a:custGeom>
            <a:avLst/>
            <a:gdLst/>
            <a:ahLst/>
            <a:cxnLst/>
            <a:rect l="l" t="t" r="r" b="b"/>
            <a:pathLst>
              <a:path w="2799703" h="2544230">
                <a:moveTo>
                  <a:pt x="0" y="0"/>
                </a:moveTo>
                <a:lnTo>
                  <a:pt x="2799703" y="0"/>
                </a:lnTo>
                <a:lnTo>
                  <a:pt x="2799703" y="2544230"/>
                </a:lnTo>
                <a:lnTo>
                  <a:pt x="0" y="25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95025" y="5592570"/>
            <a:ext cx="6362700" cy="83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399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+ 2 billets</a:t>
            </a:r>
            <a:r>
              <a:rPr lang="en-US" sz="2399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d’entrée pour assister au Global Rally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344770" y="5813507"/>
            <a:ext cx="1718307" cy="936323"/>
          </a:xfrm>
          <a:custGeom>
            <a:avLst/>
            <a:gdLst/>
            <a:ahLst/>
            <a:cxnLst/>
            <a:rect l="l" t="t" r="r" b="b"/>
            <a:pathLst>
              <a:path w="2577461" h="1404485">
                <a:moveTo>
                  <a:pt x="0" y="0"/>
                </a:moveTo>
                <a:lnTo>
                  <a:pt x="2577460" y="0"/>
                </a:lnTo>
                <a:lnTo>
                  <a:pt x="2577460" y="1404484"/>
                </a:lnTo>
                <a:lnTo>
                  <a:pt x="0" y="14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009C61-1468-6C33-1CEF-C1F4579A8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64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465" b="-93465"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73781" y="866438"/>
            <a:ext cx="2718219" cy="2948069"/>
          </a:xfrm>
          <a:custGeom>
            <a:avLst/>
            <a:gdLst/>
            <a:ahLst/>
            <a:cxnLst/>
            <a:rect l="l" t="t" r="r" b="b"/>
            <a:pathLst>
              <a:path w="4077329" h="4422103">
                <a:moveTo>
                  <a:pt x="0" y="0"/>
                </a:moveTo>
                <a:lnTo>
                  <a:pt x="4077329" y="0"/>
                </a:lnTo>
                <a:lnTo>
                  <a:pt x="4077329" y="4422103"/>
                </a:lnTo>
                <a:lnTo>
                  <a:pt x="0" y="4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84736" y="88900"/>
            <a:ext cx="428040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47"/>
              </a:lnSpc>
            </a:pPr>
            <a:r>
              <a:rPr lang="en-US" sz="6902">
                <a:solidFill>
                  <a:srgbClr val="FFFFFF"/>
                </a:solidFill>
                <a:latin typeface="James Stroker"/>
                <a:ea typeface="James Stroker"/>
                <a:cs typeface="James Stroker"/>
                <a:sym typeface="James Stroker"/>
              </a:rPr>
              <a:t>Rendez-vous a Paris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098282" y="1922010"/>
            <a:ext cx="12126757" cy="32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</a:pP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Challenge Non-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qualifiés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FGR25 à Paris : du 1er 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octobre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2024 au 31 </a:t>
            </a:r>
            <a:r>
              <a:rPr lang="en-US" sz="1967" dirty="0" err="1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janvier</a:t>
            </a:r>
            <a:r>
              <a:rPr lang="en-US" sz="1967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4838" y="2614982"/>
            <a:ext cx="5823075" cy="1081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06"/>
              </a:lnSpc>
            </a:pPr>
            <a:r>
              <a:rPr lang="en-US" sz="1933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NIVEAU 1</a:t>
            </a:r>
          </a:p>
          <a:p>
            <a:pPr algn="ctr" defTabSz="609630">
              <a:lnSpc>
                <a:spcPts val="2986"/>
              </a:lnSpc>
            </a:pPr>
            <a:r>
              <a:rPr lang="en-US" sz="2133" dirty="0" err="1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Réalisez</a:t>
            </a: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un total de </a:t>
            </a:r>
            <a:r>
              <a:rPr lang="en-US" sz="2133" dirty="0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15CC</a:t>
            </a: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nouveaux </a:t>
            </a:r>
          </a:p>
          <a:p>
            <a:pPr algn="ctr" defTabSz="609630">
              <a:lnSpc>
                <a:spcPts val="2986"/>
              </a:lnSpc>
            </a:pPr>
            <a:r>
              <a:rPr lang="en-US" sz="2133" dirty="0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(hors CC personnels)</a:t>
            </a:r>
          </a:p>
        </p:txBody>
      </p:sp>
      <p:sp>
        <p:nvSpPr>
          <p:cNvPr id="9" name="Freeform 9"/>
          <p:cNvSpPr/>
          <p:nvPr/>
        </p:nvSpPr>
        <p:spPr>
          <a:xfrm>
            <a:off x="4843141" y="3884037"/>
            <a:ext cx="1866469" cy="1696153"/>
          </a:xfrm>
          <a:custGeom>
            <a:avLst/>
            <a:gdLst/>
            <a:ahLst/>
            <a:cxnLst/>
            <a:rect l="l" t="t" r="r" b="b"/>
            <a:pathLst>
              <a:path w="2799703" h="2544230">
                <a:moveTo>
                  <a:pt x="0" y="0"/>
                </a:moveTo>
                <a:lnTo>
                  <a:pt x="2799703" y="0"/>
                </a:lnTo>
                <a:lnTo>
                  <a:pt x="2799703" y="2544230"/>
                </a:lnTo>
                <a:lnTo>
                  <a:pt x="0" y="2544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95025" y="5592570"/>
            <a:ext cx="6362700" cy="83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399">
                <a:solidFill>
                  <a:srgbClr val="FFFFFF"/>
                </a:solidFill>
                <a:latin typeface="HelveticaNeue Bold"/>
                <a:ea typeface="HelveticaNeue Bold"/>
                <a:cs typeface="HelveticaNeue Bold"/>
                <a:sym typeface="HelveticaNeue Bold"/>
              </a:rPr>
              <a:t>+ 2 billets</a:t>
            </a:r>
            <a:r>
              <a:rPr lang="en-US" sz="2399">
                <a:solidFill>
                  <a:srgbClr val="FFFFFF"/>
                </a:solidFill>
                <a:latin typeface="HelveticaNeue Light"/>
                <a:ea typeface="HelveticaNeue Light"/>
                <a:cs typeface="HelveticaNeue Light"/>
                <a:sym typeface="HelveticaNeue Light"/>
              </a:rPr>
              <a:t> d’entrée pour assister au Global Rally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344770" y="5813507"/>
            <a:ext cx="1718307" cy="936323"/>
          </a:xfrm>
          <a:custGeom>
            <a:avLst/>
            <a:gdLst/>
            <a:ahLst/>
            <a:cxnLst/>
            <a:rect l="l" t="t" r="r" b="b"/>
            <a:pathLst>
              <a:path w="2577461" h="1404485">
                <a:moveTo>
                  <a:pt x="0" y="0"/>
                </a:moveTo>
                <a:lnTo>
                  <a:pt x="2577460" y="0"/>
                </a:lnTo>
                <a:lnTo>
                  <a:pt x="2577460" y="1404484"/>
                </a:lnTo>
                <a:lnTo>
                  <a:pt x="0" y="1404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009C61-1468-6C33-1CEF-C1F4579A8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66620D-D5C2-4583-7C72-654DC1F80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465" b="-93465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2544029" y="-831273"/>
            <a:ext cx="16467847" cy="12379520"/>
          </a:xfrm>
          <a:custGeom>
            <a:avLst/>
            <a:gdLst/>
            <a:ahLst/>
            <a:cxnLst/>
            <a:rect l="l" t="t" r="r" b="b"/>
            <a:pathLst>
              <a:path w="21411895" h="16620984">
                <a:moveTo>
                  <a:pt x="0" y="0"/>
                </a:moveTo>
                <a:lnTo>
                  <a:pt x="21411895" y="0"/>
                </a:lnTo>
                <a:lnTo>
                  <a:pt x="21411895" y="16620984"/>
                </a:lnTo>
                <a:lnTo>
                  <a:pt x="0" y="1662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9473781" y="-299012"/>
            <a:ext cx="2718219" cy="2948069"/>
          </a:xfrm>
          <a:custGeom>
            <a:avLst/>
            <a:gdLst/>
            <a:ahLst/>
            <a:cxnLst/>
            <a:rect l="l" t="t" r="r" b="b"/>
            <a:pathLst>
              <a:path w="4077329" h="4422103">
                <a:moveTo>
                  <a:pt x="0" y="0"/>
                </a:moveTo>
                <a:lnTo>
                  <a:pt x="4077329" y="0"/>
                </a:lnTo>
                <a:lnTo>
                  <a:pt x="4077329" y="4422103"/>
                </a:lnTo>
                <a:lnTo>
                  <a:pt x="0" y="4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TextBox 7"/>
          <p:cNvSpPr txBox="1"/>
          <p:nvPr/>
        </p:nvSpPr>
        <p:spPr>
          <a:xfrm>
            <a:off x="97864" y="1080949"/>
            <a:ext cx="12126757" cy="768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Est-il possible de cumuler des CC à l’international pour gagner le challenge ?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Non, les CC doivent être réalisés dans les pays de la zone France </a:t>
            </a:r>
            <a:r>
              <a:rPr lang="fr-FR" sz="1600" i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(Métropole, Martinique, </a:t>
            </a:r>
          </a:p>
          <a:p>
            <a:pPr lvl="0">
              <a:spcBef>
                <a:spcPts val="500"/>
              </a:spcBef>
            </a:pPr>
            <a:r>
              <a:rPr lang="fr-FR" sz="1600" i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Guadeloupe, Guyane, Maroc, Tunisie, Espagne et Portugal).</a:t>
            </a:r>
          </a:p>
          <a:p>
            <a:pPr lvl="0">
              <a:spcBef>
                <a:spcPts val="500"/>
              </a:spcBef>
            </a:pPr>
            <a:endParaRPr lang="fr-FR" sz="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 client privilégié parrainé avant le 1er octobre, qui obtient le statut AA </a:t>
            </a: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pendant la période de qualification, peut-il être pris en compte dans le challenge ? 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Oui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.</a:t>
            </a:r>
            <a:endParaRPr lang="fr-FR" sz="1800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>
              <a:spcBef>
                <a:spcPts val="500"/>
              </a:spcBef>
            </a:pPr>
            <a:endParaRPr lang="fr-FR" sz="10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Les 2 AA requis pour les niveaux 2 et 3 doivent-ils être parrainés pendant la période de qualification ?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Oui, les AA doivent être parrainés pendant la période de qualification et dans les pays de la zone France.</a:t>
            </a:r>
          </a:p>
          <a:p>
            <a:pPr lvl="0">
              <a:spcBef>
                <a:spcPts val="500"/>
              </a:spcBef>
            </a:pPr>
            <a:endParaRPr lang="fr-F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Les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CCs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minium requis par les AA en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downline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doivent-ils être cumulés </a:t>
            </a: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pendant la période de qualification, ou réalisés chaque mois ? 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Les CC requis par les AA </a:t>
            </a:r>
          </a:p>
          <a:p>
            <a:pPr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doivent être réalisés pendant la période de qualification.</a:t>
            </a:r>
          </a:p>
          <a:p>
            <a:pPr>
              <a:spcBef>
                <a:spcPts val="500"/>
              </a:spcBef>
            </a:pPr>
            <a:endParaRPr lang="fr-FR" sz="7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AA doivent-ils réaliser, en plus de leurs 2 CC de parrainage, les 5 CC demandés pour le niveau 2</a:t>
            </a: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les 10 CC pour le niveau 3 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? 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?</a:t>
            </a:r>
          </a:p>
          <a:p>
            <a:pPr>
              <a:spcBef>
                <a:spcPts val="500"/>
              </a:spcBef>
            </a:pPr>
            <a:endParaRPr lang="fr-FR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400" dirty="0">
              <a:solidFill>
                <a:schemeClr val="bg1"/>
              </a:solidFill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endParaRPr lang="fr-FR" sz="20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endParaRPr lang="fr-FR" sz="20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973736" y="5921677"/>
            <a:ext cx="1718307" cy="936323"/>
          </a:xfrm>
          <a:custGeom>
            <a:avLst/>
            <a:gdLst/>
            <a:ahLst/>
            <a:cxnLst/>
            <a:rect l="l" t="t" r="r" b="b"/>
            <a:pathLst>
              <a:path w="2577461" h="1404485">
                <a:moveTo>
                  <a:pt x="0" y="0"/>
                </a:moveTo>
                <a:lnTo>
                  <a:pt x="2577460" y="0"/>
                </a:lnTo>
                <a:lnTo>
                  <a:pt x="2577460" y="1404484"/>
                </a:lnTo>
                <a:lnTo>
                  <a:pt x="0" y="14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069487-F398-9468-DB10-7D5207CC27C0}"/>
              </a:ext>
            </a:extLst>
          </p:cNvPr>
          <p:cNvSpPr txBox="1">
            <a:spLocks/>
          </p:cNvSpPr>
          <p:nvPr/>
        </p:nvSpPr>
        <p:spPr>
          <a:xfrm>
            <a:off x="3258674" y="67716"/>
            <a:ext cx="3480219" cy="5685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solidFill>
                  <a:schemeClr val="bg1"/>
                </a:solidFill>
                <a:latin typeface="Scriptorama Tradeshow JF" panose="00000400000000000000" pitchFamily="2" charset="0"/>
              </a:rPr>
              <a:t>Questions / Réponses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DC736A6-0370-FAC6-28D1-8D14F87C46AE}"/>
              </a:ext>
            </a:extLst>
          </p:cNvPr>
          <p:cNvSpPr txBox="1"/>
          <p:nvPr/>
        </p:nvSpPr>
        <p:spPr>
          <a:xfrm>
            <a:off x="65243" y="2179136"/>
            <a:ext cx="121267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4304F99-2087-5A3E-DAC6-FEBDBFF0FFBD}"/>
              </a:ext>
            </a:extLst>
          </p:cNvPr>
          <p:cNvSpPr txBox="1"/>
          <p:nvPr/>
        </p:nvSpPr>
        <p:spPr>
          <a:xfrm>
            <a:off x="65243" y="2548468"/>
            <a:ext cx="12126757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679BC6B-443F-6D9B-4D2D-D0F0D8BDED9D}"/>
              </a:ext>
            </a:extLst>
          </p:cNvPr>
          <p:cNvSpPr txBox="1"/>
          <p:nvPr/>
        </p:nvSpPr>
        <p:spPr>
          <a:xfrm>
            <a:off x="16307" y="3480330"/>
            <a:ext cx="1212675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ts val="500"/>
              </a:spcBef>
            </a:pPr>
            <a:endParaRPr lang="fr-FR" sz="20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28D6588-06B7-1C16-ECFE-B82538EEFA95}"/>
              </a:ext>
            </a:extLst>
          </p:cNvPr>
          <p:cNvSpPr txBox="1"/>
          <p:nvPr/>
        </p:nvSpPr>
        <p:spPr>
          <a:xfrm>
            <a:off x="32621" y="5826445"/>
            <a:ext cx="1212675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465" b="-93465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2544029" y="-831273"/>
            <a:ext cx="16467847" cy="12379520"/>
          </a:xfrm>
          <a:custGeom>
            <a:avLst/>
            <a:gdLst/>
            <a:ahLst/>
            <a:cxnLst/>
            <a:rect l="l" t="t" r="r" b="b"/>
            <a:pathLst>
              <a:path w="21411895" h="16620984">
                <a:moveTo>
                  <a:pt x="0" y="0"/>
                </a:moveTo>
                <a:lnTo>
                  <a:pt x="21411895" y="0"/>
                </a:lnTo>
                <a:lnTo>
                  <a:pt x="21411895" y="16620984"/>
                </a:lnTo>
                <a:lnTo>
                  <a:pt x="0" y="1662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9473781" y="-299012"/>
            <a:ext cx="2718219" cy="2948069"/>
          </a:xfrm>
          <a:custGeom>
            <a:avLst/>
            <a:gdLst/>
            <a:ahLst/>
            <a:cxnLst/>
            <a:rect l="l" t="t" r="r" b="b"/>
            <a:pathLst>
              <a:path w="4077329" h="4422103">
                <a:moveTo>
                  <a:pt x="0" y="0"/>
                </a:moveTo>
                <a:lnTo>
                  <a:pt x="4077329" y="0"/>
                </a:lnTo>
                <a:lnTo>
                  <a:pt x="4077329" y="4422103"/>
                </a:lnTo>
                <a:lnTo>
                  <a:pt x="0" y="4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TextBox 7"/>
          <p:cNvSpPr txBox="1"/>
          <p:nvPr/>
        </p:nvSpPr>
        <p:spPr>
          <a:xfrm>
            <a:off x="128923" y="863449"/>
            <a:ext cx="12126757" cy="816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Que comprend les CC Nouveaux ?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Les CC nouveaux regroupent les CC de vos parrainages réalisés pendant la période de qualification 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ainsi que les CC réalisés par leurs downlines.</a:t>
            </a:r>
          </a:p>
          <a:p>
            <a:pPr lvl="0">
              <a:spcBef>
                <a:spcPts val="500"/>
              </a:spcBef>
            </a:pPr>
            <a:endParaRPr lang="fr-FR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Si un client passe une commande sur ma boutique en ligne, est que les CC </a:t>
            </a: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de cette commande compteront dans mes CC nouveaux ? 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Non</a:t>
            </a:r>
          </a:p>
          <a:p>
            <a:pPr lvl="0">
              <a:spcBef>
                <a:spcPts val="500"/>
              </a:spcBef>
            </a:pPr>
            <a:endParaRPr lang="fr-FR" sz="700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Je n’ai pas été actif sur l’un des mois de qualification, mais j’ai réalisé le volume CC demandés, </a:t>
            </a: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est ce que je serais qualifié ? 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Non, il faut impérativement être actif chaque mois pendant toute la période du challenge</a:t>
            </a:r>
            <a:endParaRPr lang="fr-FR" sz="2000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0">
              <a:spcBef>
                <a:spcPts val="500"/>
              </a:spcBef>
            </a:pPr>
            <a:endParaRPr lang="fr-FR" sz="1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600"/>
              </a:spcAft>
            </a:pPr>
            <a:endParaRPr lang="fr-FR" sz="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Est-ce qu’un nouveau AA parrainé par exemple le 1</a:t>
            </a:r>
            <a:r>
              <a:rPr lang="fr-FR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er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novembre peut concourir au challenge ? 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Oui, l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 nouveaux FBO peuvent se qualifier mais doivent être actifs pendant leur premier mois 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chaque mois suivant de la période de qualification. </a:t>
            </a:r>
          </a:p>
          <a:p>
            <a:pPr lvl="0">
              <a:spcBef>
                <a:spcPts val="500"/>
              </a:spcBef>
            </a:pPr>
            <a:endParaRPr lang="fr-FR" sz="105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0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Je joue le niveau 3, dans les 60CC nouveaux demandés, est ce que les 10CC que chaque AA </a:t>
            </a:r>
          </a:p>
          <a:p>
            <a:pPr lvl="0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doit réaliser sont inclus dans les 60CC ? </a:t>
            </a:r>
          </a:p>
          <a:p>
            <a:pPr lvl="0">
              <a:spcBef>
                <a:spcPts val="500"/>
              </a:spcBef>
            </a:pPr>
            <a:endParaRPr lang="fr-FR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b="1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344770" y="5813507"/>
            <a:ext cx="1718307" cy="936323"/>
          </a:xfrm>
          <a:custGeom>
            <a:avLst/>
            <a:gdLst/>
            <a:ahLst/>
            <a:cxnLst/>
            <a:rect l="l" t="t" r="r" b="b"/>
            <a:pathLst>
              <a:path w="2577461" h="1404485">
                <a:moveTo>
                  <a:pt x="0" y="0"/>
                </a:moveTo>
                <a:lnTo>
                  <a:pt x="2577460" y="0"/>
                </a:lnTo>
                <a:lnTo>
                  <a:pt x="2577460" y="1404484"/>
                </a:lnTo>
                <a:lnTo>
                  <a:pt x="0" y="14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069487-F398-9468-DB10-7D5207CC27C0}"/>
              </a:ext>
            </a:extLst>
          </p:cNvPr>
          <p:cNvSpPr txBox="1">
            <a:spLocks/>
          </p:cNvSpPr>
          <p:nvPr/>
        </p:nvSpPr>
        <p:spPr>
          <a:xfrm>
            <a:off x="3279456" y="147465"/>
            <a:ext cx="3480219" cy="5685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solidFill>
                  <a:schemeClr val="bg1"/>
                </a:solidFill>
                <a:latin typeface="Scriptorama Tradeshow JF" panose="00000400000000000000" pitchFamily="2" charset="0"/>
              </a:rPr>
              <a:t>Questions / Réponses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DC736A6-0370-FAC6-28D1-8D14F87C46AE}"/>
              </a:ext>
            </a:extLst>
          </p:cNvPr>
          <p:cNvSpPr txBox="1"/>
          <p:nvPr/>
        </p:nvSpPr>
        <p:spPr>
          <a:xfrm>
            <a:off x="65243" y="2179136"/>
            <a:ext cx="121267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5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465" b="-93465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2544029" y="-831273"/>
            <a:ext cx="16467847" cy="12379520"/>
          </a:xfrm>
          <a:custGeom>
            <a:avLst/>
            <a:gdLst/>
            <a:ahLst/>
            <a:cxnLst/>
            <a:rect l="l" t="t" r="r" b="b"/>
            <a:pathLst>
              <a:path w="21411895" h="16620984">
                <a:moveTo>
                  <a:pt x="0" y="0"/>
                </a:moveTo>
                <a:lnTo>
                  <a:pt x="21411895" y="0"/>
                </a:lnTo>
                <a:lnTo>
                  <a:pt x="21411895" y="16620984"/>
                </a:lnTo>
                <a:lnTo>
                  <a:pt x="0" y="1662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9473781" y="-299012"/>
            <a:ext cx="2718219" cy="2948069"/>
          </a:xfrm>
          <a:custGeom>
            <a:avLst/>
            <a:gdLst/>
            <a:ahLst/>
            <a:cxnLst/>
            <a:rect l="l" t="t" r="r" b="b"/>
            <a:pathLst>
              <a:path w="4077329" h="4422103">
                <a:moveTo>
                  <a:pt x="0" y="0"/>
                </a:moveTo>
                <a:lnTo>
                  <a:pt x="4077329" y="0"/>
                </a:lnTo>
                <a:lnTo>
                  <a:pt x="4077329" y="4422103"/>
                </a:lnTo>
                <a:lnTo>
                  <a:pt x="0" y="4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Freeform 11"/>
          <p:cNvSpPr/>
          <p:nvPr/>
        </p:nvSpPr>
        <p:spPr>
          <a:xfrm>
            <a:off x="10344770" y="5813507"/>
            <a:ext cx="1718307" cy="936323"/>
          </a:xfrm>
          <a:custGeom>
            <a:avLst/>
            <a:gdLst/>
            <a:ahLst/>
            <a:cxnLst/>
            <a:rect l="l" t="t" r="r" b="b"/>
            <a:pathLst>
              <a:path w="2577461" h="1404485">
                <a:moveTo>
                  <a:pt x="0" y="0"/>
                </a:moveTo>
                <a:lnTo>
                  <a:pt x="2577460" y="0"/>
                </a:lnTo>
                <a:lnTo>
                  <a:pt x="2577460" y="1404484"/>
                </a:lnTo>
                <a:lnTo>
                  <a:pt x="0" y="14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069487-F398-9468-DB10-7D5207CC27C0}"/>
              </a:ext>
            </a:extLst>
          </p:cNvPr>
          <p:cNvSpPr txBox="1">
            <a:spLocks/>
          </p:cNvSpPr>
          <p:nvPr/>
        </p:nvSpPr>
        <p:spPr>
          <a:xfrm>
            <a:off x="3248283" y="153746"/>
            <a:ext cx="3480219" cy="5685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solidFill>
                  <a:schemeClr val="bg1"/>
                </a:solidFill>
                <a:latin typeface="Scriptorama Tradeshow JF" panose="00000400000000000000" pitchFamily="2" charset="0"/>
              </a:rPr>
              <a:t>Questions / Réponses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DC736A6-0370-FAC6-28D1-8D14F87C46AE}"/>
              </a:ext>
            </a:extLst>
          </p:cNvPr>
          <p:cNvSpPr txBox="1"/>
          <p:nvPr/>
        </p:nvSpPr>
        <p:spPr>
          <a:xfrm>
            <a:off x="65243" y="2179136"/>
            <a:ext cx="121267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400" dirty="0">
              <a:solidFill>
                <a:schemeClr val="bg1"/>
              </a:solidFill>
              <a:effectLst/>
              <a:latin typeface="Scriptorama Tradeshow JF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28D6588-06B7-1C16-ECFE-B82538EEFA95}"/>
              </a:ext>
            </a:extLst>
          </p:cNvPr>
          <p:cNvSpPr txBox="1"/>
          <p:nvPr/>
        </p:nvSpPr>
        <p:spPr>
          <a:xfrm>
            <a:off x="219657" y="1062206"/>
            <a:ext cx="12126757" cy="95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ts val="500"/>
              </a:spcBef>
            </a:pP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Les changements de parrain et les re-parrainages comptent-ils pour ce challenge ? </a:t>
            </a:r>
          </a:p>
          <a:p>
            <a:pPr lvl="0">
              <a:spcBef>
                <a:spcPts val="500"/>
              </a:spcBef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Oui, ils pourront être pris en compte dans ce challenge</a:t>
            </a:r>
            <a:r>
              <a:rPr lang="fr-FR" dirty="0">
                <a:solidFill>
                  <a:schemeClr val="bg1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.</a:t>
            </a:r>
          </a:p>
          <a:p>
            <a:pPr lvl="0">
              <a:spcBef>
                <a:spcPts val="500"/>
              </a:spcBef>
            </a:pP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0">
              <a:spcBef>
                <a:spcPts val="500"/>
              </a:spcBef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Est-ce que les gains sont cumulables ?</a:t>
            </a:r>
          </a:p>
          <a:p>
            <a:pPr lvl="0">
              <a:spcBef>
                <a:spcPts val="500"/>
              </a:spcBef>
            </a:pPr>
            <a:r>
              <a:rPr lang="fr-FR" sz="1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Non, les gains ne sont pas cumulables</a:t>
            </a:r>
          </a:p>
          <a:p>
            <a:pPr lvl="0">
              <a:spcBef>
                <a:spcPts val="500"/>
              </a:spcBef>
            </a:pP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lvl="0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j'ai déjà acheté mes billets pour le GR et que je gagne le challenge, vais-je être </a:t>
            </a:r>
          </a:p>
          <a:p>
            <a:pPr lvl="0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remboursé de mes billets ?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Oui, et le remboursement suivra avec le versement des gains.</a:t>
            </a: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90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</a:pP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spcAft>
                <a:spcPts val="600"/>
              </a:spcAft>
            </a:pPr>
            <a:endParaRPr lang="fr-FR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4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08427-6E15-81A8-77CE-419B76BF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graphisme, Graphique, affiche">
            <a:extLst>
              <a:ext uri="{FF2B5EF4-FFF2-40B4-BE49-F238E27FC236}">
                <a16:creationId xmlns:a16="http://schemas.microsoft.com/office/drawing/2014/main" id="{4CA0AEEC-7640-23F6-91B9-2701CA6CB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 descr="Une image contenant motif, carré, pixel, point&#10;&#10;Description générée automatiquement">
            <a:extLst>
              <a:ext uri="{FF2B5EF4-FFF2-40B4-BE49-F238E27FC236}">
                <a16:creationId xmlns:a16="http://schemas.microsoft.com/office/drawing/2014/main" id="{BBA0C5E6-FAFA-0847-6A60-FFA05F1DB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7051"/>
            <a:ext cx="2670145" cy="24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5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876</Words>
  <Application>Microsoft Office PowerPoint</Application>
  <PresentationFormat>Grand écran</PresentationFormat>
  <Paragraphs>107</Paragraphs>
  <Slides>10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HelveticaNeue Bold</vt:lpstr>
      <vt:lpstr>HelveticaNeue Light</vt:lpstr>
      <vt:lpstr>James Stroker</vt:lpstr>
      <vt:lpstr>Scriptorama Tradeshow JF</vt:lpstr>
      <vt:lpstr>Times New Roman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Cassandre LAILLET</dc:creator>
  <cp:lastModifiedBy>Natalia TEIXEIRA</cp:lastModifiedBy>
  <cp:revision>59</cp:revision>
  <cp:lastPrinted>2024-10-02T07:49:23Z</cp:lastPrinted>
  <dcterms:created xsi:type="dcterms:W3CDTF">2023-10-30T15:58:53Z</dcterms:created>
  <dcterms:modified xsi:type="dcterms:W3CDTF">2024-10-02T12:06:27Z</dcterms:modified>
</cp:coreProperties>
</file>