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84" r:id="rId2"/>
    <p:sldId id="271" r:id="rId3"/>
    <p:sldId id="263" r:id="rId4"/>
    <p:sldId id="286" r:id="rId5"/>
    <p:sldId id="287" r:id="rId6"/>
    <p:sldId id="28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BC2A10-E398-A754-273F-D38B94970EC6}" name="Pam Swartzentruber" initials="PS" userId="hmU0iAgA9n0akNP727FgAKjrRUnMxYv5+ga/aywDR7A=" providerId="None"/>
  <p188:author id="{58BA9A13-DD41-7768-0782-44DD5DED2B9F}" name="Chelsea Young" initials="CY" userId="xdNSRRVr3/62N8NDZIBqJ27R5QVSmKrAmiOQsOMysC0=" providerId="None"/>
  <p188:author id="{DEF11424-6345-B553-2002-C2C4AD6734EA}" name="Holly Stout" initials="HS" userId="9NBOiObGFlchZ9ejt56eTlUgjPVAEZzCiFvLoiZK9CY=" providerId="None"/>
  <p188:author id="{B383D337-082C-759C-65DC-783059A02B9E}" name="Anthony Catalan" initials="" userId="S::acatalan@foreverliving.com::1e2e630e-875c-40a9-9e03-98d00b6a9dcd" providerId="AD"/>
  <p188:author id="{8D9CF245-0989-3497-EB42-0D5F05B7765C}" name="Pam Swartzentruber" initials="" userId="S::pswartzentruber@foreverliving.com::c5776108-a6d5-4c8d-9055-991536033f1a" providerId="AD"/>
  <p188:author id="{23EC4E94-0815-F139-9B12-A112E4BD39BB}" name="Yanira Gonzalez" initials="YG" userId="S::ygonzalez@avoa-dallas.com::a851e16a-c892-434c-83c6-9e351c287fc0" providerId="AD"/>
  <p188:author id="{48340BA8-0998-A2A1-9CE4-84CF68FC586E}" name="Lylia ZAIMEDDINE" initials="LZ" userId="S::lylia.zaimeddine@foreverliving.fr::9f96c457-8956-48f1-b1c6-9c5aa1bd3bc6" providerId="AD"/>
  <p188:author id="{4720B8CB-1F44-56EF-CEE3-C32A7ED86E85}" name="Aziza KAABOUNI" initials="AK" userId="S::aziza.kaabouni@foreverliving.fr::b3a831eb-72d3-4946-921b-527c411329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1D342-AAA2-4809-A07D-93599A83D8C5}" v="402" dt="2024-04-22T10:27:40.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95"/>
    <p:restoredTop sz="96327"/>
  </p:normalViewPr>
  <p:slideViewPr>
    <p:cSldViewPr snapToGrid="0">
      <p:cViewPr varScale="1">
        <p:scale>
          <a:sx n="72" d="100"/>
          <a:sy n="72" d="100"/>
        </p:scale>
        <p:origin x="2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lia ZAIMEDDINE" userId="9f96c457-8956-48f1-b1c6-9c5aa1bd3bc6" providerId="ADAL" clId="{1D21D342-AAA2-4809-A07D-93599A83D8C5}"/>
    <pc:docChg chg="undo custSel modSld">
      <pc:chgData name="Lylia ZAIMEDDINE" userId="9f96c457-8956-48f1-b1c6-9c5aa1bd3bc6" providerId="ADAL" clId="{1D21D342-AAA2-4809-A07D-93599A83D8C5}" dt="2024-04-29T08:27:49.082" v="482"/>
      <pc:docMkLst>
        <pc:docMk/>
      </pc:docMkLst>
      <pc:sldChg chg="addSp delSp modSp mod delCm modCm">
        <pc:chgData name="Lylia ZAIMEDDINE" userId="9f96c457-8956-48f1-b1c6-9c5aa1bd3bc6" providerId="ADAL" clId="{1D21D342-AAA2-4809-A07D-93599A83D8C5}" dt="2024-04-29T08:27:16.415" v="475"/>
        <pc:sldMkLst>
          <pc:docMk/>
          <pc:sldMk cId="1779382656" sldId="263"/>
        </pc:sldMkLst>
        <pc:spChg chg="mod">
          <ac:chgData name="Lylia ZAIMEDDINE" userId="9f96c457-8956-48f1-b1c6-9c5aa1bd3bc6" providerId="ADAL" clId="{1D21D342-AAA2-4809-A07D-93599A83D8C5}" dt="2024-04-19T09:54:31.224" v="9" actId="20577"/>
          <ac:spMkLst>
            <pc:docMk/>
            <pc:sldMk cId="1779382656" sldId="263"/>
            <ac:spMk id="2" creationId="{D34EDE32-3923-24D9-0E04-D733537D3D91}"/>
          </ac:spMkLst>
        </pc:spChg>
        <pc:spChg chg="mod">
          <ac:chgData name="Lylia ZAIMEDDINE" userId="9f96c457-8956-48f1-b1c6-9c5aa1bd3bc6" providerId="ADAL" clId="{1D21D342-AAA2-4809-A07D-93599A83D8C5}" dt="2024-04-19T09:54:22.583" v="8" actId="20577"/>
          <ac:spMkLst>
            <pc:docMk/>
            <pc:sldMk cId="1779382656" sldId="263"/>
            <ac:spMk id="20" creationId="{C439D26E-ADB0-23A2-A0ED-3E031A1F4373}"/>
          </ac:spMkLst>
        </pc:spChg>
        <pc:picChg chg="del mod">
          <ac:chgData name="Lylia ZAIMEDDINE" userId="9f96c457-8956-48f1-b1c6-9c5aa1bd3bc6" providerId="ADAL" clId="{1D21D342-AAA2-4809-A07D-93599A83D8C5}" dt="2024-04-22T10:25:54.712" v="361" actId="478"/>
          <ac:picMkLst>
            <pc:docMk/>
            <pc:sldMk cId="1779382656" sldId="263"/>
            <ac:picMk id="6" creationId="{60018D1B-91AF-6E01-4AF9-8D68550E942B}"/>
          </ac:picMkLst>
        </pc:picChg>
        <pc:picChg chg="del mod">
          <ac:chgData name="Lylia ZAIMEDDINE" userId="9f96c457-8956-48f1-b1c6-9c5aa1bd3bc6" providerId="ADAL" clId="{1D21D342-AAA2-4809-A07D-93599A83D8C5}" dt="2024-04-22T10:22:53.700" v="25" actId="478"/>
          <ac:picMkLst>
            <pc:docMk/>
            <pc:sldMk cId="1779382656" sldId="263"/>
            <ac:picMk id="7" creationId="{BE13E005-CFA7-E629-72A0-E8DA3FB40B5A}"/>
          </ac:picMkLst>
        </pc:picChg>
        <pc:picChg chg="add mod">
          <ac:chgData name="Lylia ZAIMEDDINE" userId="9f96c457-8956-48f1-b1c6-9c5aa1bd3bc6" providerId="ADAL" clId="{1D21D342-AAA2-4809-A07D-93599A83D8C5}" dt="2024-04-22T10:25:26.824" v="299" actId="962"/>
          <ac:picMkLst>
            <pc:docMk/>
            <pc:sldMk cId="1779382656" sldId="263"/>
            <ac:picMk id="9" creationId="{72CB58E9-7605-EC74-74E4-1E43EF3FA545}"/>
          </ac:picMkLst>
        </pc:picChg>
        <pc:picChg chg="add mod">
          <ac:chgData name="Lylia ZAIMEDDINE" userId="9f96c457-8956-48f1-b1c6-9c5aa1bd3bc6" providerId="ADAL" clId="{1D21D342-AAA2-4809-A07D-93599A83D8C5}" dt="2024-04-22T10:27:53.811" v="474" actId="1036"/>
          <ac:picMkLst>
            <pc:docMk/>
            <pc:sldMk cId="1779382656" sldId="263"/>
            <ac:picMk id="11" creationId="{94F48E39-A097-CA07-6D57-B28250F6402A}"/>
          </ac:picMkLst>
        </pc:picChg>
        <pc:picChg chg="del">
          <ac:chgData name="Lylia ZAIMEDDINE" userId="9f96c457-8956-48f1-b1c6-9c5aa1bd3bc6" providerId="ADAL" clId="{1D21D342-AAA2-4809-A07D-93599A83D8C5}" dt="2024-04-22T10:26:17.927" v="373" actId="478"/>
          <ac:picMkLst>
            <pc:docMk/>
            <pc:sldMk cId="1779382656" sldId="263"/>
            <ac:picMk id="13" creationId="{80CC03BA-9403-7A4B-78E2-A8272DA458B3}"/>
          </ac:picMkLst>
        </pc:picChg>
        <pc:picChg chg="add mod">
          <ac:chgData name="Lylia ZAIMEDDINE" userId="9f96c457-8956-48f1-b1c6-9c5aa1bd3bc6" providerId="ADAL" clId="{1D21D342-AAA2-4809-A07D-93599A83D8C5}" dt="2024-04-22T10:27:52.352" v="471" actId="1038"/>
          <ac:picMkLst>
            <pc:docMk/>
            <pc:sldMk cId="1779382656" sldId="263"/>
            <ac:picMk id="14" creationId="{C3218EB1-BEF4-0AD0-1D8E-82F3E26187ED}"/>
          </ac:picMkLst>
        </pc:picChg>
        <pc:extLst>
          <p:ext xmlns:p="http://schemas.openxmlformats.org/presentationml/2006/main" uri="{D6D511B9-2390-475A-947B-AFAB55BFBCF1}">
            <pc226:cmChg xmlns:pc226="http://schemas.microsoft.com/office/powerpoint/2022/06/main/command" chg="del mod">
              <pc226:chgData name="Lylia ZAIMEDDINE" userId="9f96c457-8956-48f1-b1c6-9c5aa1bd3bc6" providerId="ADAL" clId="{1D21D342-AAA2-4809-A07D-93599A83D8C5}" dt="2024-04-29T08:27:16.415" v="475"/>
              <pc2:cmMkLst xmlns:pc2="http://schemas.microsoft.com/office/powerpoint/2019/9/main/command">
                <pc:docMk/>
                <pc:sldMk cId="1779382656" sldId="263"/>
                <pc2:cmMk id="{5CA92BD4-0C09-48EC-B83D-08650CAB385A}"/>
              </pc2:cmMkLst>
            </pc226:cmChg>
          </p:ext>
        </pc:extLst>
      </pc:sldChg>
      <pc:sldChg chg="delCm modCm">
        <pc:chgData name="Lylia ZAIMEDDINE" userId="9f96c457-8956-48f1-b1c6-9c5aa1bd3bc6" providerId="ADAL" clId="{1D21D342-AAA2-4809-A07D-93599A83D8C5}" dt="2024-04-29T08:27:49.082" v="482"/>
        <pc:sldMkLst>
          <pc:docMk/>
          <pc:sldMk cId="2572365228" sldId="271"/>
        </pc:sldMkLst>
        <pc:extLst>
          <p:ext xmlns:p="http://schemas.openxmlformats.org/presentationml/2006/main" uri="{D6D511B9-2390-475A-947B-AFAB55BFBCF1}">
            <pc226:cmChg xmlns:pc226="http://schemas.microsoft.com/office/powerpoint/2022/06/main/command" chg="del mod">
              <pc226:chgData name="Lylia ZAIMEDDINE" userId="9f96c457-8956-48f1-b1c6-9c5aa1bd3bc6" providerId="ADAL" clId="{1D21D342-AAA2-4809-A07D-93599A83D8C5}" dt="2024-04-29T08:27:49.082" v="482"/>
              <pc2:cmMkLst xmlns:pc2="http://schemas.microsoft.com/office/powerpoint/2019/9/main/command">
                <pc:docMk/>
                <pc:sldMk cId="2572365228" sldId="271"/>
                <pc2:cmMk id="{5DF47292-3F84-4380-82E2-05E52C9B4515}"/>
              </pc2:cmMkLst>
            </pc226:cmChg>
          </p:ext>
        </pc:extLst>
      </pc:sldChg>
      <pc:sldChg chg="modSp mod delCm modCm">
        <pc:chgData name="Lylia ZAIMEDDINE" userId="9f96c457-8956-48f1-b1c6-9c5aa1bd3bc6" providerId="ADAL" clId="{1D21D342-AAA2-4809-A07D-93599A83D8C5}" dt="2024-04-29T08:27:20.430" v="478"/>
        <pc:sldMkLst>
          <pc:docMk/>
          <pc:sldMk cId="3939528257" sldId="286"/>
        </pc:sldMkLst>
        <pc:spChg chg="mod">
          <ac:chgData name="Lylia ZAIMEDDINE" userId="9f96c457-8956-48f1-b1c6-9c5aa1bd3bc6" providerId="ADAL" clId="{1D21D342-AAA2-4809-A07D-93599A83D8C5}" dt="2024-04-19T12:55:54.044" v="21" actId="1036"/>
          <ac:spMkLst>
            <pc:docMk/>
            <pc:sldMk cId="3939528257" sldId="286"/>
            <ac:spMk id="18" creationId="{F412B9F4-D314-9A8C-30B5-BCADDD9ED2F0}"/>
          </ac:spMkLst>
        </pc:spChg>
        <pc:spChg chg="mod">
          <ac:chgData name="Lylia ZAIMEDDINE" userId="9f96c457-8956-48f1-b1c6-9c5aa1bd3bc6" providerId="ADAL" clId="{1D21D342-AAA2-4809-A07D-93599A83D8C5}" dt="2024-04-19T12:55:51.887" v="17" actId="1036"/>
          <ac:spMkLst>
            <pc:docMk/>
            <pc:sldMk cId="3939528257" sldId="286"/>
            <ac:spMk id="20" creationId="{C439D26E-ADB0-23A2-A0ED-3E031A1F4373}"/>
          </ac:spMkLst>
        </pc:spChg>
        <pc:extLst>
          <p:ext xmlns:p="http://schemas.openxmlformats.org/presentationml/2006/main" uri="{D6D511B9-2390-475A-947B-AFAB55BFBCF1}">
            <pc226:cmChg xmlns:pc226="http://schemas.microsoft.com/office/powerpoint/2022/06/main/command" chg="del mod modRxn">
              <pc226:chgData name="Lylia ZAIMEDDINE" userId="9f96c457-8956-48f1-b1c6-9c5aa1bd3bc6" providerId="ADAL" clId="{1D21D342-AAA2-4809-A07D-93599A83D8C5}" dt="2024-04-29T08:27:19.947" v="477"/>
              <pc2:cmMkLst xmlns:pc2="http://schemas.microsoft.com/office/powerpoint/2019/9/main/command">
                <pc:docMk/>
                <pc:sldMk cId="3939528257" sldId="286"/>
                <pc2:cmMk id="{8F20D487-D51B-4B03-8C60-CF05976B1E80}"/>
              </pc2:cmMkLst>
            </pc226:cmChg>
            <pc226:cmChg xmlns:pc226="http://schemas.microsoft.com/office/powerpoint/2022/06/main/command" chg="del mod">
              <pc226:chgData name="Lylia ZAIMEDDINE" userId="9f96c457-8956-48f1-b1c6-9c5aa1bd3bc6" providerId="ADAL" clId="{1D21D342-AAA2-4809-A07D-93599A83D8C5}" dt="2024-04-29T08:27:19.426" v="476"/>
              <pc2:cmMkLst xmlns:pc2="http://schemas.microsoft.com/office/powerpoint/2019/9/main/command">
                <pc:docMk/>
                <pc:sldMk cId="3939528257" sldId="286"/>
                <pc2:cmMk id="{8EB851D2-5284-45AA-8400-7D40FD58FE95}"/>
              </pc2:cmMkLst>
            </pc226:cmChg>
            <pc226:cmChg xmlns:pc226="http://schemas.microsoft.com/office/powerpoint/2022/06/main/command" chg="del mod">
              <pc226:chgData name="Lylia ZAIMEDDINE" userId="9f96c457-8956-48f1-b1c6-9c5aa1bd3bc6" providerId="ADAL" clId="{1D21D342-AAA2-4809-A07D-93599A83D8C5}" dt="2024-04-29T08:27:20.430" v="478"/>
              <pc2:cmMkLst xmlns:pc2="http://schemas.microsoft.com/office/powerpoint/2019/9/main/command">
                <pc:docMk/>
                <pc:sldMk cId="3939528257" sldId="286"/>
                <pc2:cmMk id="{6F5FDED9-EE01-4E14-A5B9-9FA8BB59CED8}"/>
              </pc2:cmMkLst>
            </pc226:cmChg>
          </p:ext>
        </pc:extLst>
      </pc:sldChg>
      <pc:sldChg chg="delCm modCm">
        <pc:chgData name="Lylia ZAIMEDDINE" userId="9f96c457-8956-48f1-b1c6-9c5aa1bd3bc6" providerId="ADAL" clId="{1D21D342-AAA2-4809-A07D-93599A83D8C5}" dt="2024-04-29T08:27:30.439" v="481"/>
        <pc:sldMkLst>
          <pc:docMk/>
          <pc:sldMk cId="2860359081" sldId="288"/>
        </pc:sldMkLst>
        <pc:extLst>
          <p:ext xmlns:p="http://schemas.openxmlformats.org/presentationml/2006/main" uri="{D6D511B9-2390-475A-947B-AFAB55BFBCF1}">
            <pc226:cmChg xmlns:pc226="http://schemas.microsoft.com/office/powerpoint/2022/06/main/command" chg="del mod">
              <pc226:chgData name="Lylia ZAIMEDDINE" userId="9f96c457-8956-48f1-b1c6-9c5aa1bd3bc6" providerId="ADAL" clId="{1D21D342-AAA2-4809-A07D-93599A83D8C5}" dt="2024-04-29T08:27:30.439" v="481"/>
              <pc2:cmMkLst xmlns:pc2="http://schemas.microsoft.com/office/powerpoint/2019/9/main/command">
                <pc:docMk/>
                <pc:sldMk cId="2860359081" sldId="288"/>
                <pc2:cmMk id="{B6FF7C22-BA25-418D-901D-DA9B965BB074}"/>
              </pc2:cmMkLst>
            </pc226:cmChg>
            <pc226:cmChg xmlns:pc226="http://schemas.microsoft.com/office/powerpoint/2022/06/main/command" chg="del mod">
              <pc226:chgData name="Lylia ZAIMEDDINE" userId="9f96c457-8956-48f1-b1c6-9c5aa1bd3bc6" providerId="ADAL" clId="{1D21D342-AAA2-4809-A07D-93599A83D8C5}" dt="2024-04-29T08:27:29.933" v="480"/>
              <pc2:cmMkLst xmlns:pc2="http://schemas.microsoft.com/office/powerpoint/2019/9/main/command">
                <pc:docMk/>
                <pc:sldMk cId="2860359081" sldId="288"/>
                <pc2:cmMk id="{FB31B139-05AF-4DAF-BA50-B54610624FA5}"/>
              </pc2:cmMkLst>
            </pc226:cmChg>
            <pc226:cmChg xmlns:pc226="http://schemas.microsoft.com/office/powerpoint/2022/06/main/command" chg="del">
              <pc226:chgData name="Lylia ZAIMEDDINE" userId="9f96c457-8956-48f1-b1c6-9c5aa1bd3bc6" providerId="ADAL" clId="{1D21D342-AAA2-4809-A07D-93599A83D8C5}" dt="2024-04-29T08:27:29.298" v="479"/>
              <pc2:cmMkLst xmlns:pc2="http://schemas.microsoft.com/office/powerpoint/2019/9/main/command">
                <pc:docMk/>
                <pc:sldMk cId="2860359081" sldId="288"/>
                <pc2:cmMk id="{834E9372-7F35-4B6A-98CD-9A8039437D15}"/>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A4116-12B6-A44D-BC12-EFC437F7F488}"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0F836-2A34-9C45-81C5-E6E9915FEBA5}" type="slidenum">
              <a:rPr lang="en-US" smtClean="0"/>
              <a:t>‹N°›</a:t>
            </a:fld>
            <a:endParaRPr lang="en-US"/>
          </a:p>
        </p:txBody>
      </p:sp>
    </p:spTree>
    <p:extLst>
      <p:ext uri="{BB962C8B-B14F-4D97-AF65-F5344CB8AC3E}">
        <p14:creationId xmlns:p14="http://schemas.microsoft.com/office/powerpoint/2010/main" val="426987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(only in US copy)</a:t>
            </a:r>
          </a:p>
        </p:txBody>
      </p:sp>
      <p:sp>
        <p:nvSpPr>
          <p:cNvPr id="4" name="Slide Number Placeholder 3"/>
          <p:cNvSpPr>
            <a:spLocks noGrp="1"/>
          </p:cNvSpPr>
          <p:nvPr>
            <p:ph type="sldNum" sz="quarter" idx="5"/>
          </p:nvPr>
        </p:nvSpPr>
        <p:spPr/>
        <p:txBody>
          <a:bodyPr/>
          <a:lstStyle/>
          <a:p>
            <a:fld id="{AEBD3643-1C50-1749-980C-A446C10F06B5}" type="slidenum">
              <a:rPr lang="en-US" smtClean="0"/>
              <a:t>1</a:t>
            </a:fld>
            <a:endParaRPr lang="en-US"/>
          </a:p>
        </p:txBody>
      </p:sp>
    </p:spTree>
    <p:extLst>
      <p:ext uri="{BB962C8B-B14F-4D97-AF65-F5344CB8AC3E}">
        <p14:creationId xmlns:p14="http://schemas.microsoft.com/office/powerpoint/2010/main" val="1156229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D3643-1C50-1749-980C-A446C10F06B5}" type="slidenum">
              <a:rPr lang="en-US" smtClean="0"/>
              <a:t>3</a:t>
            </a:fld>
            <a:endParaRPr lang="en-US"/>
          </a:p>
        </p:txBody>
      </p:sp>
    </p:spTree>
    <p:extLst>
      <p:ext uri="{BB962C8B-B14F-4D97-AF65-F5344CB8AC3E}">
        <p14:creationId xmlns:p14="http://schemas.microsoft.com/office/powerpoint/2010/main" val="182386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D3643-1C50-1749-980C-A446C10F06B5}" type="slidenum">
              <a:rPr lang="en-US" smtClean="0"/>
              <a:t>4</a:t>
            </a:fld>
            <a:endParaRPr lang="en-US"/>
          </a:p>
        </p:txBody>
      </p:sp>
    </p:spTree>
    <p:extLst>
      <p:ext uri="{BB962C8B-B14F-4D97-AF65-F5344CB8AC3E}">
        <p14:creationId xmlns:p14="http://schemas.microsoft.com/office/powerpoint/2010/main" val="326854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D3643-1C50-1749-980C-A446C10F06B5}" type="slidenum">
              <a:rPr lang="en-US" smtClean="0"/>
              <a:t>5</a:t>
            </a:fld>
            <a:endParaRPr lang="en-US"/>
          </a:p>
        </p:txBody>
      </p:sp>
    </p:spTree>
    <p:extLst>
      <p:ext uri="{BB962C8B-B14F-4D97-AF65-F5344CB8AC3E}">
        <p14:creationId xmlns:p14="http://schemas.microsoft.com/office/powerpoint/2010/main" val="198459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D3643-1C50-1749-980C-A446C10F06B5}" type="slidenum">
              <a:rPr lang="en-US" smtClean="0"/>
              <a:t>6</a:t>
            </a:fld>
            <a:endParaRPr lang="en-US"/>
          </a:p>
        </p:txBody>
      </p:sp>
    </p:spTree>
    <p:extLst>
      <p:ext uri="{BB962C8B-B14F-4D97-AF65-F5344CB8AC3E}">
        <p14:creationId xmlns:p14="http://schemas.microsoft.com/office/powerpoint/2010/main" val="252101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892A2-C89F-BD10-BA3B-6E2B965E83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7238F-94CE-B387-16ED-E388ABE98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DF0A7-1571-0583-5D3D-EB614A231412}"/>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C5C3573C-E819-C887-8728-85541D7D7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4DC9F-DB64-845D-6DB6-FC6137D634C3}"/>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330499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1EF4-FCE2-7B00-F033-AF44B118D4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20CD70-F66C-8B2B-C163-C9863239BE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21F57-705B-68D8-8DCD-2067610D276D}"/>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BF9E0FEC-2D8E-3D83-8A35-C88097A1C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F9699-C32A-8814-D2C9-22C2DFFA6B2C}"/>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393203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B761C-4448-44C6-1760-4AC4244F55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3C925-A599-A23B-3125-A83DA6756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988C-436A-87DA-6641-5374299B50D8}"/>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379A5DD2-0DB5-1633-7952-E77D34044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0B40B-49C6-1F95-9D1E-D807CE1C6C4D}"/>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17215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6A15-3A69-AA6F-7D29-FC5F6C04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58ACAC-A9B4-7BFD-6922-616E63865A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C0E14-C93D-F3E6-4A8C-C9342C8BD900}"/>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01D82EDD-F576-FF92-7D33-CA42C6740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7924-B834-C923-2145-D8FE10228E07}"/>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238252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42C6-26BE-AFEC-15EE-9E1381E5E8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006C9-EF47-83FD-5ACD-65CD1D902B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935DE-7D7B-961E-0FF9-52B5CDCE97E5}"/>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D9F44702-73E2-5046-6589-BF7B52966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78496-545D-FCF1-C771-973DDC68B41C}"/>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186118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4869-C807-36A8-A965-38BBC898D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DC30DD-BDF8-3145-BD00-68568B92A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4F80B-A132-3877-2290-34FC59A1D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255314-9D95-32E1-08FA-B8B03243ECF9}"/>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6" name="Footer Placeholder 5">
            <a:extLst>
              <a:ext uri="{FF2B5EF4-FFF2-40B4-BE49-F238E27FC236}">
                <a16:creationId xmlns:a16="http://schemas.microsoft.com/office/drawing/2014/main" id="{D2410726-2CE5-28ED-A15E-851DBAD02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024E5-BECC-1C52-F1E6-A719003085EC}"/>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82575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172B-7D39-1EEB-890D-36EB264F5E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B43F0-C735-69AC-0E56-E6FB9A995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CA9F66-9DAF-5464-3AC7-CB56D87A0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B1BC8-8985-59CA-6FA7-8D9A9D539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5182B-7F0C-DC55-1B9A-AF5D79329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D7AF1-43BD-AE82-BC13-7CEA30F178EA}"/>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8" name="Footer Placeholder 7">
            <a:extLst>
              <a:ext uri="{FF2B5EF4-FFF2-40B4-BE49-F238E27FC236}">
                <a16:creationId xmlns:a16="http://schemas.microsoft.com/office/drawing/2014/main" id="{42F58DD4-9F1D-A17C-0590-E1338AB45A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B8098B-7AED-A8F4-5BA5-0ABF3CCD080C}"/>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27846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2EC7-D959-8047-8344-60F0350FE7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630506-B00F-B66F-593A-40CB73D614DF}"/>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4" name="Footer Placeholder 3">
            <a:extLst>
              <a:ext uri="{FF2B5EF4-FFF2-40B4-BE49-F238E27FC236}">
                <a16:creationId xmlns:a16="http://schemas.microsoft.com/office/drawing/2014/main" id="{E4D8CFC6-5056-6513-150F-EFF7F9D9F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71D92-E2CB-535F-A4E4-4B7991EB3725}"/>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247295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E7C1-747A-2CD3-97C7-E10A07EBFC7E}"/>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3" name="Footer Placeholder 2">
            <a:extLst>
              <a:ext uri="{FF2B5EF4-FFF2-40B4-BE49-F238E27FC236}">
                <a16:creationId xmlns:a16="http://schemas.microsoft.com/office/drawing/2014/main" id="{DB51D729-C27D-6DBD-CCBF-C0BAB3E0C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BAE090-4102-5838-93D2-7049E0916543}"/>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19063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FB20-E6D0-A532-D0EE-DE4429F3D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AE55B8-A584-690D-6E77-FE3BC23BE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571AC5-4D92-5204-03BF-01179CADA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82CB5-3AB4-2581-9F3F-D69074B08F16}"/>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6" name="Footer Placeholder 5">
            <a:extLst>
              <a:ext uri="{FF2B5EF4-FFF2-40B4-BE49-F238E27FC236}">
                <a16:creationId xmlns:a16="http://schemas.microsoft.com/office/drawing/2014/main" id="{8C43992A-028D-10B0-6350-92BD23372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B3776-A34E-01EB-3249-BF6DC14D2595}"/>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406530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B1A6-F0D9-33DA-49EE-810FB9EF0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5608F-10E7-7B7E-BA6D-D78BF0BBC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DB63B2-19B8-E772-942D-F1525B635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81040-E538-2EDD-098F-9FD45D684F2A}"/>
              </a:ext>
            </a:extLst>
          </p:cNvPr>
          <p:cNvSpPr>
            <a:spLocks noGrp="1"/>
          </p:cNvSpPr>
          <p:nvPr>
            <p:ph type="dt" sz="half" idx="10"/>
          </p:nvPr>
        </p:nvSpPr>
        <p:spPr/>
        <p:txBody>
          <a:bodyPr/>
          <a:lstStyle/>
          <a:p>
            <a:fld id="{DCFDD93A-3925-4E44-858B-3B68366AD54C}" type="datetimeFigureOut">
              <a:rPr lang="en-US" smtClean="0"/>
              <a:t>4/29/2024</a:t>
            </a:fld>
            <a:endParaRPr lang="en-US"/>
          </a:p>
        </p:txBody>
      </p:sp>
      <p:sp>
        <p:nvSpPr>
          <p:cNvPr id="6" name="Footer Placeholder 5">
            <a:extLst>
              <a:ext uri="{FF2B5EF4-FFF2-40B4-BE49-F238E27FC236}">
                <a16:creationId xmlns:a16="http://schemas.microsoft.com/office/drawing/2014/main" id="{CC027E4C-F8C5-FF94-BDC1-1B850A2F1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F7780-C167-1568-861C-8A5A3D43B709}"/>
              </a:ext>
            </a:extLst>
          </p:cNvPr>
          <p:cNvSpPr>
            <a:spLocks noGrp="1"/>
          </p:cNvSpPr>
          <p:nvPr>
            <p:ph type="sldNum" sz="quarter" idx="12"/>
          </p:nvPr>
        </p:nvSpPr>
        <p:spPr/>
        <p:txBody>
          <a:bodyPr/>
          <a:lstStyle/>
          <a:p>
            <a:fld id="{7DD18227-579B-2D4F-A676-58EC69FE113F}" type="slidenum">
              <a:rPr lang="en-US" smtClean="0"/>
              <a:t>‹N°›</a:t>
            </a:fld>
            <a:endParaRPr lang="en-US"/>
          </a:p>
        </p:txBody>
      </p:sp>
    </p:spTree>
    <p:extLst>
      <p:ext uri="{BB962C8B-B14F-4D97-AF65-F5344CB8AC3E}">
        <p14:creationId xmlns:p14="http://schemas.microsoft.com/office/powerpoint/2010/main" val="330195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36876-749E-2FBB-14E4-1669438A4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A43FE-3EF4-E03E-5011-C8C69E866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70E74-6E6B-BE41-ECA1-0EEFC24D0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FDD93A-3925-4E44-858B-3B68366AD54C}" type="datetimeFigureOut">
              <a:rPr lang="en-US" smtClean="0"/>
              <a:t>4/29/2024</a:t>
            </a:fld>
            <a:endParaRPr lang="en-US"/>
          </a:p>
        </p:txBody>
      </p:sp>
      <p:sp>
        <p:nvSpPr>
          <p:cNvPr id="5" name="Footer Placeholder 4">
            <a:extLst>
              <a:ext uri="{FF2B5EF4-FFF2-40B4-BE49-F238E27FC236}">
                <a16:creationId xmlns:a16="http://schemas.microsoft.com/office/drawing/2014/main" id="{05305411-DEB9-6BE0-7A3C-B9C100E9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552F38-61EF-FF77-16FD-DD965D31B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D18227-579B-2D4F-A676-58EC69FE113F}" type="slidenum">
              <a:rPr lang="en-US" smtClean="0"/>
              <a:t>‹N°›</a:t>
            </a:fld>
            <a:endParaRPr lang="en-US"/>
          </a:p>
        </p:txBody>
      </p:sp>
    </p:spTree>
    <p:extLst>
      <p:ext uri="{BB962C8B-B14F-4D97-AF65-F5344CB8AC3E}">
        <p14:creationId xmlns:p14="http://schemas.microsoft.com/office/powerpoint/2010/main" val="2605267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5.emf"/><Relationship Id="rId10" Type="http://schemas.openxmlformats.org/officeDocument/2006/relationships/image" Target="../media/image8.png"/><Relationship Id="rId4" Type="http://schemas.openxmlformats.org/officeDocument/2006/relationships/image" Target="../media/image4.emf"/><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w of white pills on a pink background&#10;&#10;Description automatically generated">
            <a:extLst>
              <a:ext uri="{FF2B5EF4-FFF2-40B4-BE49-F238E27FC236}">
                <a16:creationId xmlns:a16="http://schemas.microsoft.com/office/drawing/2014/main" id="{297E8E63-E397-1E92-F469-CB13C9E3BAA3}"/>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1C23816-07B1-993F-164B-59EF53F6B8BF}"/>
              </a:ext>
            </a:extLst>
          </p:cNvPr>
          <p:cNvSpPr>
            <a:spLocks noGrp="1"/>
          </p:cNvSpPr>
          <p:nvPr>
            <p:ph idx="1"/>
          </p:nvPr>
        </p:nvSpPr>
        <p:spPr>
          <a:xfrm>
            <a:off x="1630199" y="1917457"/>
            <a:ext cx="8931599" cy="926917"/>
          </a:xfrm>
        </p:spPr>
        <p:txBody>
          <a:bodyPr vert="horz" lIns="91440" tIns="45720" rIns="91440" bIns="45720" rtlCol="0" anchor="t">
            <a:noAutofit/>
          </a:bodyPr>
          <a:lstStyle/>
          <a:p>
            <a:pPr marL="0" marR="0" indent="0" algn="ctr">
              <a:lnSpc>
                <a:spcPct val="115000"/>
              </a:lnSpc>
              <a:spcBef>
                <a:spcPts val="0"/>
              </a:spcBef>
              <a:spcAft>
                <a:spcPts val="0"/>
              </a:spcAft>
              <a:buNone/>
            </a:pPr>
            <a:r>
              <a:rPr lang="fr-FR" dirty="0">
                <a:solidFill>
                  <a:schemeClr val="bg1"/>
                </a:solidFill>
                <a:effectLst/>
                <a:latin typeface="HelveticaNeueLT Pro 45 Lt"/>
              </a:rPr>
              <a:t>Des études ont révélé que près de </a:t>
            </a:r>
            <a:r>
              <a:rPr lang="fr-FR" b="1" dirty="0">
                <a:solidFill>
                  <a:schemeClr val="bg1"/>
                </a:solidFill>
                <a:effectLst/>
                <a:latin typeface="HelveticaNeueLT Pro 45 Lt"/>
              </a:rPr>
              <a:t>48 % de la population mondiale</a:t>
            </a:r>
            <a:r>
              <a:rPr lang="fr-FR" dirty="0">
                <a:solidFill>
                  <a:schemeClr val="bg1"/>
                </a:solidFill>
                <a:effectLst/>
                <a:latin typeface="HelveticaNeueLT Pro 45 Lt"/>
              </a:rPr>
              <a:t> a un taux de </a:t>
            </a:r>
            <a:r>
              <a:rPr lang="fr-FR" b="1" dirty="0">
                <a:solidFill>
                  <a:schemeClr val="bg1"/>
                </a:solidFill>
                <a:effectLst/>
                <a:latin typeface="HelveticaNeueLT Pro 45 Lt"/>
              </a:rPr>
              <a:t>vitamine D</a:t>
            </a:r>
            <a:r>
              <a:rPr lang="fr-FR" dirty="0">
                <a:solidFill>
                  <a:schemeClr val="bg1"/>
                </a:solidFill>
                <a:effectLst/>
                <a:latin typeface="HelveticaNeueLT Pro 45 Lt"/>
              </a:rPr>
              <a:t> insuffisant dans le sang*</a:t>
            </a:r>
            <a:endParaRPr lang="en-US" dirty="0">
              <a:solidFill>
                <a:schemeClr val="bg1"/>
              </a:solidFill>
              <a:effectLst/>
              <a:latin typeface="HelveticaNeueLT Pro 45 Lt"/>
              <a:ea typeface="Arial" panose="020B0604020202020204" pitchFamily="34" charset="0"/>
            </a:endParaRPr>
          </a:p>
        </p:txBody>
      </p:sp>
      <p:sp>
        <p:nvSpPr>
          <p:cNvPr id="6" name="Content Placeholder 2">
            <a:extLst>
              <a:ext uri="{FF2B5EF4-FFF2-40B4-BE49-F238E27FC236}">
                <a16:creationId xmlns:a16="http://schemas.microsoft.com/office/drawing/2014/main" id="{F509E48A-871D-65C5-3029-DA25A0B9BCE5}"/>
              </a:ext>
            </a:extLst>
          </p:cNvPr>
          <p:cNvSpPr txBox="1">
            <a:spLocks/>
          </p:cNvSpPr>
          <p:nvPr/>
        </p:nvSpPr>
        <p:spPr>
          <a:xfrm>
            <a:off x="3332671" y="3460811"/>
            <a:ext cx="5526653" cy="926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None/>
            </a:pPr>
            <a:r>
              <a:rPr lang="en-US" sz="1000" i="1" dirty="0">
                <a:solidFill>
                  <a:schemeClr val="bg1"/>
                </a:solidFill>
                <a:latin typeface="HelveticaNeueLT Pro 45 Lt" panose="020B0403020202020204" pitchFamily="34" charset="77"/>
              </a:rPr>
              <a:t>*https://</a:t>
            </a:r>
            <a:r>
              <a:rPr lang="en-US" sz="1000" i="1" dirty="0" err="1">
                <a:solidFill>
                  <a:schemeClr val="bg1"/>
                </a:solidFill>
                <a:latin typeface="HelveticaNeueLT Pro 45 Lt" panose="020B0403020202020204" pitchFamily="34" charset="77"/>
              </a:rPr>
              <a:t>pubmed.ncbi.nlm.nih.gov</a:t>
            </a:r>
            <a:r>
              <a:rPr lang="en-US" sz="1000" i="1" dirty="0">
                <a:solidFill>
                  <a:schemeClr val="bg1"/>
                </a:solidFill>
                <a:latin typeface="HelveticaNeueLT Pro 45 Lt" panose="020B0403020202020204" pitchFamily="34" charset="77"/>
              </a:rPr>
              <a:t>/37006940/</a:t>
            </a:r>
            <a:endParaRPr lang="en-US" sz="1000" i="1" dirty="0">
              <a:solidFill>
                <a:schemeClr val="bg1"/>
              </a:solidFill>
              <a:latin typeface="HelveticaNeueLT Pro 45 Lt" panose="020B0403020202020204" pitchFamily="34" charset="77"/>
              <a:ea typeface="Arial" panose="020B0604020202020204" pitchFamily="34" charset="0"/>
            </a:endParaRPr>
          </a:p>
        </p:txBody>
      </p:sp>
    </p:spTree>
    <p:extLst>
      <p:ext uri="{BB962C8B-B14F-4D97-AF65-F5344CB8AC3E}">
        <p14:creationId xmlns:p14="http://schemas.microsoft.com/office/powerpoint/2010/main" val="151864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CDCC36-1296-528A-937F-45875C48285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0125C8-2B8A-F70B-EF69-091F91AD3295}"/>
              </a:ext>
            </a:extLst>
          </p:cNvPr>
          <p:cNvSpPr>
            <a:spLocks noGrp="1"/>
          </p:cNvSpPr>
          <p:nvPr>
            <p:ph type="title"/>
          </p:nvPr>
        </p:nvSpPr>
        <p:spPr>
          <a:xfrm>
            <a:off x="1188521" y="4664293"/>
            <a:ext cx="9814956" cy="922141"/>
          </a:xfrm>
        </p:spPr>
        <p:txBody>
          <a:bodyPr/>
          <a:lstStyle/>
          <a:p>
            <a:pPr algn="ctr"/>
            <a:r>
              <a:rPr lang="fr-FR" b="1">
                <a:solidFill>
                  <a:schemeClr val="bg1"/>
                </a:solidFill>
                <a:latin typeface="HelveticaNeueLT Pro 55 Roman" panose="020B0604020202020204" pitchFamily="34" charset="77"/>
              </a:rPr>
              <a:t>Voici le Forever Absorbent-D</a:t>
            </a:r>
            <a:r>
              <a:rPr lang="fr-FR" b="1">
                <a:solidFill>
                  <a:schemeClr val="bg1"/>
                </a:solidFill>
                <a:effectLst/>
                <a:latin typeface="HelveticaNeueLT Pro 55 Roman" panose="020B0604020202020204" pitchFamily="34" charset="77"/>
                <a:ea typeface="Arial" panose="020B0604020202020204" pitchFamily="34" charset="0"/>
              </a:rPr>
              <a:t>™</a:t>
            </a:r>
            <a:endParaRPr lang="fr-FR" b="1">
              <a:solidFill>
                <a:schemeClr val="bg1"/>
              </a:solidFill>
              <a:latin typeface="HelveticaNeueLT Pro 55 Roman" panose="020B0604020202020204" pitchFamily="34" charset="77"/>
            </a:endParaRPr>
          </a:p>
        </p:txBody>
      </p:sp>
      <p:sp>
        <p:nvSpPr>
          <p:cNvPr id="3" name="Content Placeholder 2">
            <a:extLst>
              <a:ext uri="{FF2B5EF4-FFF2-40B4-BE49-F238E27FC236}">
                <a16:creationId xmlns:a16="http://schemas.microsoft.com/office/drawing/2014/main" id="{11C23816-07B1-993F-164B-59EF53F6B8BF}"/>
              </a:ext>
            </a:extLst>
          </p:cNvPr>
          <p:cNvSpPr>
            <a:spLocks noGrp="1"/>
          </p:cNvSpPr>
          <p:nvPr>
            <p:ph idx="1"/>
          </p:nvPr>
        </p:nvSpPr>
        <p:spPr>
          <a:xfrm>
            <a:off x="1776844" y="5507182"/>
            <a:ext cx="8638309" cy="1144630"/>
          </a:xfrm>
        </p:spPr>
        <p:txBody>
          <a:bodyPr>
            <a:noAutofit/>
          </a:bodyPr>
          <a:lstStyle/>
          <a:p>
            <a:pPr marL="0" indent="0" algn="ctr">
              <a:spcBef>
                <a:spcPts val="0"/>
              </a:spcBef>
              <a:buNone/>
            </a:pPr>
            <a:r>
              <a:rPr lang="fr-FR" sz="2000" dirty="0">
                <a:solidFill>
                  <a:schemeClr val="bg1"/>
                </a:solidFill>
                <a:effectLst/>
                <a:latin typeface="HelveticaNeueLT Pro 45 Lt" panose="020B0403020202020204" pitchFamily="34" charset="77"/>
                <a:ea typeface="Helvetica Neue" panose="02000503000000020004" pitchFamily="2" charset="0"/>
                <a:cs typeface="Helvetica Neue" panose="02000503000000020004" pitchFamily="2" charset="0"/>
              </a:rPr>
              <a:t>Une excellente source de vitamine D pour soutenir les défenses immunitaires et aider à maintenir des os solides, ainsi que de vitamine E, antioxydante*, dans un comprimé à mâcher à la saveur naturellement sucrée de figue de Barbarie.</a:t>
            </a:r>
            <a:endParaRPr lang="en-US" sz="2000" dirty="0">
              <a:solidFill>
                <a:schemeClr val="bg1"/>
              </a:solidFill>
              <a:effectLst/>
              <a:latin typeface="HelveticaNeueLT Pro 45 Lt" panose="020B0403020202020204" pitchFamily="34" charset="77"/>
              <a:ea typeface="Arial" panose="020B0604020202020204" pitchFamily="34" charset="0"/>
            </a:endParaRPr>
          </a:p>
        </p:txBody>
      </p:sp>
    </p:spTree>
    <p:extLst>
      <p:ext uri="{BB962C8B-B14F-4D97-AF65-F5344CB8AC3E}">
        <p14:creationId xmlns:p14="http://schemas.microsoft.com/office/powerpoint/2010/main" val="2572365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ball on a pink background&#10;&#10;Description automatically generated">
            <a:extLst>
              <a:ext uri="{FF2B5EF4-FFF2-40B4-BE49-F238E27FC236}">
                <a16:creationId xmlns:a16="http://schemas.microsoft.com/office/drawing/2014/main" id="{B9BE5200-59D8-2CBB-1AC7-0E46D585C799}"/>
              </a:ext>
            </a:extLst>
          </p:cNvPr>
          <p:cNvPicPr>
            <a:picLocks noChangeAspect="1"/>
          </p:cNvPicPr>
          <p:nvPr/>
        </p:nvPicPr>
        <p:blipFill>
          <a:blip r:embed="rId3"/>
          <a:stretch>
            <a:fillRect/>
          </a:stretch>
        </p:blipFill>
        <p:spPr>
          <a:xfrm>
            <a:off x="0" y="1"/>
            <a:ext cx="12191999" cy="6857999"/>
          </a:xfrm>
          <a:prstGeom prst="rect">
            <a:avLst/>
          </a:prstGeom>
        </p:spPr>
      </p:pic>
      <p:sp>
        <p:nvSpPr>
          <p:cNvPr id="20" name="Content Placeholder 2">
            <a:extLst>
              <a:ext uri="{FF2B5EF4-FFF2-40B4-BE49-F238E27FC236}">
                <a16:creationId xmlns:a16="http://schemas.microsoft.com/office/drawing/2014/main" id="{C439D26E-ADB0-23A2-A0ED-3E031A1F4373}"/>
              </a:ext>
            </a:extLst>
          </p:cNvPr>
          <p:cNvSpPr txBox="1">
            <a:spLocks/>
          </p:cNvSpPr>
          <p:nvPr/>
        </p:nvSpPr>
        <p:spPr>
          <a:xfrm>
            <a:off x="555171" y="1318342"/>
            <a:ext cx="7712136" cy="44958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15000"/>
              </a:lnSpc>
              <a:spcBef>
                <a:spcPts val="0"/>
              </a:spcBef>
              <a:spcAft>
                <a:spcPts val="0"/>
              </a:spcAft>
            </a:pPr>
            <a:r>
              <a:rPr lang="fr-FR" sz="2100" u="none" strike="noStrike" dirty="0">
                <a:solidFill>
                  <a:schemeClr val="bg1"/>
                </a:solidFill>
                <a:effectLst/>
                <a:latin typeface="HelveticaNeueLT Pro 45 Lt" panose="020B0403020202020204" pitchFamily="34" charset="77"/>
                <a:ea typeface="Arial" panose="020B0604020202020204" pitchFamily="34" charset="0"/>
              </a:rPr>
              <a:t>Contribue à la solidité des os et à l'absorption du calcium</a:t>
            </a:r>
          </a:p>
          <a:p>
            <a:pPr marR="0" lvl="0">
              <a:lnSpc>
                <a:spcPct val="115000"/>
              </a:lnSpc>
              <a:spcBef>
                <a:spcPts val="0"/>
              </a:spcBef>
              <a:spcAft>
                <a:spcPts val="0"/>
              </a:spcAft>
            </a:pPr>
            <a:r>
              <a:rPr lang="fr-FR" sz="2100" u="none" strike="noStrike" dirty="0">
                <a:solidFill>
                  <a:schemeClr val="bg1"/>
                </a:solidFill>
                <a:effectLst/>
                <a:latin typeface="HelveticaNeueLT Pro 45 Lt" panose="020B0403020202020204" pitchFamily="34" charset="77"/>
                <a:ea typeface="Arial" panose="020B0604020202020204" pitchFamily="34" charset="0"/>
              </a:rPr>
              <a:t>Les comprimés à croquer permettent une meilleure absorption de la vitamine D</a:t>
            </a:r>
          </a:p>
          <a:p>
            <a:pPr marR="0" lvl="0">
              <a:lnSpc>
                <a:spcPct val="115000"/>
              </a:lnSpc>
              <a:spcBef>
                <a:spcPts val="0"/>
              </a:spcBef>
              <a:spcAft>
                <a:spcPts val="0"/>
              </a:spcAft>
            </a:pPr>
            <a:r>
              <a:rPr lang="fr-FR" sz="2100" dirty="0">
                <a:solidFill>
                  <a:schemeClr val="bg1"/>
                </a:solidFill>
                <a:latin typeface="HelveticaNeueLT Pro 45 Lt" panose="020B0403020202020204" pitchFamily="34" charset="77"/>
              </a:rPr>
              <a:t>Peut</a:t>
            </a:r>
            <a:r>
              <a:rPr lang="fr-FR" sz="2100" u="none" strike="noStrike" dirty="0">
                <a:solidFill>
                  <a:schemeClr val="bg1"/>
                </a:solidFill>
                <a:effectLst/>
                <a:latin typeface="HelveticaNeueLT Pro 45 Lt" panose="020B0403020202020204" pitchFamily="34" charset="77"/>
                <a:ea typeface="Arial" panose="020B0604020202020204" pitchFamily="34" charset="0"/>
              </a:rPr>
              <a:t> contribuer au bon fonctionnement du système immunitaire</a:t>
            </a:r>
          </a:p>
          <a:p>
            <a:pPr marR="0" lvl="0">
              <a:lnSpc>
                <a:spcPct val="115000"/>
              </a:lnSpc>
              <a:spcBef>
                <a:spcPts val="0"/>
              </a:spcBef>
              <a:spcAft>
                <a:spcPts val="0"/>
              </a:spcAft>
            </a:pPr>
            <a:r>
              <a:rPr lang="fr-FR" sz="2100" u="none" strike="noStrike" dirty="0">
                <a:solidFill>
                  <a:schemeClr val="bg1"/>
                </a:solidFill>
                <a:effectLst/>
                <a:latin typeface="HelveticaNeueLT Pro 45 Lt" panose="020B0403020202020204" pitchFamily="34" charset="77"/>
                <a:ea typeface="Arial" panose="020B0604020202020204" pitchFamily="34" charset="0"/>
              </a:rPr>
              <a:t>*Contient de la vitamine E, un antioxydant qui aide à protéger les cellules contre le stress oxydatif</a:t>
            </a:r>
          </a:p>
          <a:p>
            <a:pPr marR="0" lvl="0">
              <a:lnSpc>
                <a:spcPct val="115000"/>
              </a:lnSpc>
              <a:spcBef>
                <a:spcPts val="0"/>
              </a:spcBef>
              <a:spcAft>
                <a:spcPts val="0"/>
              </a:spcAft>
            </a:pPr>
            <a:r>
              <a:rPr lang="fr-FR" sz="2100" u="none" strike="noStrike" dirty="0">
                <a:solidFill>
                  <a:schemeClr val="bg1"/>
                </a:solidFill>
                <a:effectLst/>
                <a:latin typeface="HelveticaNeueLT Pro 45 Lt" panose="020B0403020202020204" pitchFamily="34" charset="77"/>
                <a:ea typeface="Arial" panose="020B0604020202020204" pitchFamily="34" charset="0"/>
              </a:rPr>
              <a:t>Saveur sucrée de figue de barbarie dérivée d'ingrédients naturels</a:t>
            </a:r>
          </a:p>
          <a:p>
            <a:pPr marR="0" lvl="0">
              <a:lnSpc>
                <a:spcPct val="115000"/>
              </a:lnSpc>
              <a:spcBef>
                <a:spcPts val="0"/>
              </a:spcBef>
              <a:spcAft>
                <a:spcPts val="0"/>
              </a:spcAft>
            </a:pPr>
            <a:r>
              <a:rPr lang="fr-FR" sz="2100" u="none" strike="noStrike" dirty="0">
                <a:solidFill>
                  <a:schemeClr val="bg1"/>
                </a:solidFill>
                <a:effectLst/>
                <a:latin typeface="HelveticaNeueLT Pro 45 Lt" panose="020B0403020202020204" pitchFamily="34" charset="77"/>
                <a:ea typeface="Arial" panose="020B0604020202020204" pitchFamily="34" charset="0"/>
              </a:rPr>
              <a:t>Contient 20 </a:t>
            </a:r>
            <a:r>
              <a:rPr lang="fr-FR" sz="2100" dirty="0">
                <a:solidFill>
                  <a:schemeClr val="bg1"/>
                </a:solidFill>
                <a:latin typeface="HelveticaNeueLT Pro 45 Lt" panose="020B0403020202020204" pitchFamily="34" charset="77"/>
              </a:rPr>
              <a:t>microgrammes (µg) </a:t>
            </a:r>
            <a:r>
              <a:rPr lang="fr-FR" sz="2100" u="none" strike="noStrike" dirty="0">
                <a:solidFill>
                  <a:schemeClr val="bg1"/>
                </a:solidFill>
                <a:effectLst/>
                <a:latin typeface="HelveticaNeueLT Pro 45 Lt" panose="020B0403020202020204" pitchFamily="34" charset="77"/>
                <a:ea typeface="Arial" panose="020B0604020202020204" pitchFamily="34" charset="0"/>
              </a:rPr>
              <a:t>de vitamine D par comprimé à croquer</a:t>
            </a:r>
            <a:endParaRPr lang="fr-FR" sz="2100" dirty="0">
              <a:solidFill>
                <a:schemeClr val="bg1"/>
              </a:solidFill>
              <a:latin typeface="HelveticaNeueLT Pro 45 Lt"/>
              <a:ea typeface="Arial" panose="020B0604020202020204" pitchFamily="34" charset="0"/>
            </a:endParaRPr>
          </a:p>
        </p:txBody>
      </p:sp>
      <p:sp>
        <p:nvSpPr>
          <p:cNvPr id="18" name="Title 1">
            <a:extLst>
              <a:ext uri="{FF2B5EF4-FFF2-40B4-BE49-F238E27FC236}">
                <a16:creationId xmlns:a16="http://schemas.microsoft.com/office/drawing/2014/main" id="{F412B9F4-D314-9A8C-30B5-BCADDD9ED2F0}"/>
              </a:ext>
            </a:extLst>
          </p:cNvPr>
          <p:cNvSpPr txBox="1">
            <a:spLocks/>
          </p:cNvSpPr>
          <p:nvPr/>
        </p:nvSpPr>
        <p:spPr>
          <a:xfrm>
            <a:off x="555171" y="219305"/>
            <a:ext cx="6571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HelveticaNeueLT Pro 55 Roman" panose="020B0604020202020204" pitchFamily="34" charset="77"/>
              </a:rPr>
              <a:t>Principaux avantages</a:t>
            </a:r>
          </a:p>
        </p:txBody>
      </p:sp>
      <p:pic>
        <p:nvPicPr>
          <p:cNvPr id="4" name="Picture 3">
            <a:extLst>
              <a:ext uri="{FF2B5EF4-FFF2-40B4-BE49-F238E27FC236}">
                <a16:creationId xmlns:a16="http://schemas.microsoft.com/office/drawing/2014/main" id="{F4FB122D-1B07-2242-A92D-E847A5AEC1D0}"/>
              </a:ext>
            </a:extLst>
          </p:cNvPr>
          <p:cNvPicPr>
            <a:picLocks noChangeAspect="1"/>
          </p:cNvPicPr>
          <p:nvPr/>
        </p:nvPicPr>
        <p:blipFill>
          <a:blip r:embed="rId4"/>
          <a:stretch>
            <a:fillRect/>
          </a:stretch>
        </p:blipFill>
        <p:spPr>
          <a:xfrm>
            <a:off x="1707241" y="5555497"/>
            <a:ext cx="673207" cy="633972"/>
          </a:xfrm>
          <a:prstGeom prst="rect">
            <a:avLst/>
          </a:prstGeom>
        </p:spPr>
      </p:pic>
      <p:pic>
        <p:nvPicPr>
          <p:cNvPr id="5" name="Picture 4">
            <a:extLst>
              <a:ext uri="{FF2B5EF4-FFF2-40B4-BE49-F238E27FC236}">
                <a16:creationId xmlns:a16="http://schemas.microsoft.com/office/drawing/2014/main" id="{8CBE7C10-F949-3A82-90CD-B9BE10E60A61}"/>
              </a:ext>
            </a:extLst>
          </p:cNvPr>
          <p:cNvPicPr>
            <a:picLocks noChangeAspect="1"/>
          </p:cNvPicPr>
          <p:nvPr/>
        </p:nvPicPr>
        <p:blipFill>
          <a:blip r:embed="rId5"/>
          <a:stretch>
            <a:fillRect/>
          </a:stretch>
        </p:blipFill>
        <p:spPr>
          <a:xfrm>
            <a:off x="870249" y="5555498"/>
            <a:ext cx="633972" cy="633972"/>
          </a:xfrm>
          <a:prstGeom prst="rect">
            <a:avLst/>
          </a:prstGeom>
        </p:spPr>
      </p:pic>
      <p:sp>
        <p:nvSpPr>
          <p:cNvPr id="2" name="TextBox 1">
            <a:extLst>
              <a:ext uri="{FF2B5EF4-FFF2-40B4-BE49-F238E27FC236}">
                <a16:creationId xmlns:a16="http://schemas.microsoft.com/office/drawing/2014/main" id="{D34EDE32-3923-24D9-0E04-D733537D3D91}"/>
              </a:ext>
            </a:extLst>
          </p:cNvPr>
          <p:cNvSpPr txBox="1"/>
          <p:nvPr/>
        </p:nvSpPr>
        <p:spPr>
          <a:xfrm>
            <a:off x="0" y="6501852"/>
            <a:ext cx="12192000" cy="338554"/>
          </a:xfrm>
          <a:prstGeom prst="rect">
            <a:avLst/>
          </a:prstGeom>
          <a:noFill/>
        </p:spPr>
        <p:txBody>
          <a:bodyPr wrap="square" rtlCol="0">
            <a:spAutoFit/>
          </a:bodyPr>
          <a:lstStyle/>
          <a:p>
            <a:r>
              <a:rPr lang="fr-FR" sz="800">
                <a:solidFill>
                  <a:schemeClr val="bg1"/>
                </a:solidFill>
              </a:rPr>
              <a:t>Ne </a:t>
            </a:r>
            <a:r>
              <a:rPr lang="fr-FR" sz="800" dirty="0">
                <a:solidFill>
                  <a:schemeClr val="bg1"/>
                </a:solidFill>
              </a:rPr>
              <a:t>pas dépasser la dose journalière recommandée. Les compléments alimentaires doivent être utilisés dans le cadre d’un mode de vie sain et ne pas être utilisés comme substitut d’un régime alimentaire varié et équilibré. Tenir hors de portée des jeunes enfants. Une consommation excessive de polyols peut avoir des effets laxatifs. Déconseillé chez l’enfant. Il est recommandé aux femmes enceintes et allaitantes de demander conseil à un professionnel de santé avant toute complémentation.</a:t>
            </a:r>
            <a:endParaRPr lang="fr-FR" sz="800" i="1" dirty="0">
              <a:solidFill>
                <a:schemeClr val="bg1"/>
              </a:solidFill>
              <a:effectLst/>
              <a:latin typeface="HelveticaNeueLT Pro 45 Lt" panose="020B0403020202020204" pitchFamily="34" charset="77"/>
            </a:endParaRPr>
          </a:p>
        </p:txBody>
      </p:sp>
      <p:pic>
        <p:nvPicPr>
          <p:cNvPr id="9" name="Image 8" descr="Une image contenant noir, cercle, Graphique, croquis&#10;&#10;Description générée automatiquement">
            <a:extLst>
              <a:ext uri="{FF2B5EF4-FFF2-40B4-BE49-F238E27FC236}">
                <a16:creationId xmlns:a16="http://schemas.microsoft.com/office/drawing/2014/main" id="{72CB58E9-7605-EC74-74E4-1E43EF3FA5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Effect>
                      <a14:colorTemperature colorTemp="8441"/>
                    </a14:imgEffect>
                    <a14:imgEffect>
                      <a14:saturation sat="155000"/>
                    </a14:imgEffect>
                    <a14:imgEffect>
                      <a14:brightnessContrast bright="100000" contrast="35000"/>
                    </a14:imgEffect>
                  </a14:imgLayer>
                </a14:imgProps>
              </a:ext>
            </a:extLst>
          </a:blip>
          <a:stretch>
            <a:fillRect/>
          </a:stretch>
        </p:blipFill>
        <p:spPr>
          <a:xfrm>
            <a:off x="2459770" y="5555497"/>
            <a:ext cx="844118" cy="797941"/>
          </a:xfrm>
          <a:prstGeom prst="rect">
            <a:avLst/>
          </a:prstGeom>
        </p:spPr>
      </p:pic>
      <p:pic>
        <p:nvPicPr>
          <p:cNvPr id="11" name="Image 10" descr="Une image contenant noir, noir et blanc, cercle, conception&#10;&#10;Description générée automatiquement">
            <a:extLst>
              <a:ext uri="{FF2B5EF4-FFF2-40B4-BE49-F238E27FC236}">
                <a16:creationId xmlns:a16="http://schemas.microsoft.com/office/drawing/2014/main" id="{94F48E39-A097-CA07-6D57-B28250F6402A}"/>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brightnessContrast bright="70000" contrast="-84000"/>
                    </a14:imgEffect>
                  </a14:imgLayer>
                </a14:imgProps>
              </a:ext>
            </a:extLst>
          </a:blip>
          <a:stretch>
            <a:fillRect/>
          </a:stretch>
        </p:blipFill>
        <p:spPr>
          <a:xfrm>
            <a:off x="3307386" y="5546869"/>
            <a:ext cx="895535" cy="813610"/>
          </a:xfrm>
          <a:prstGeom prst="rect">
            <a:avLst/>
          </a:prstGeom>
        </p:spPr>
      </p:pic>
      <p:pic>
        <p:nvPicPr>
          <p:cNvPr id="14" name="Image 13" descr="Une image contenant noir, conception&#10;&#10;Description générée automatiquement">
            <a:extLst>
              <a:ext uri="{FF2B5EF4-FFF2-40B4-BE49-F238E27FC236}">
                <a16:creationId xmlns:a16="http://schemas.microsoft.com/office/drawing/2014/main" id="{C3218EB1-BEF4-0AD0-1D8E-82F3E26187ED}"/>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contrast="26000"/>
                    </a14:imgEffect>
                  </a14:imgLayer>
                </a14:imgProps>
              </a:ext>
            </a:extLst>
          </a:blip>
          <a:stretch>
            <a:fillRect/>
          </a:stretch>
        </p:blipFill>
        <p:spPr>
          <a:xfrm>
            <a:off x="4202922" y="5522697"/>
            <a:ext cx="895536" cy="844642"/>
          </a:xfrm>
          <a:prstGeom prst="rect">
            <a:avLst/>
          </a:prstGeom>
        </p:spPr>
      </p:pic>
    </p:spTree>
    <p:extLst>
      <p:ext uri="{BB962C8B-B14F-4D97-AF65-F5344CB8AC3E}">
        <p14:creationId xmlns:p14="http://schemas.microsoft.com/office/powerpoint/2010/main" val="177938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ttle with a label on it&#10;&#10;Description automatically generated">
            <a:extLst>
              <a:ext uri="{FF2B5EF4-FFF2-40B4-BE49-F238E27FC236}">
                <a16:creationId xmlns:a16="http://schemas.microsoft.com/office/drawing/2014/main" id="{C9471E5F-9C33-41C4-45DC-8BA950CEBEA8}"/>
              </a:ext>
            </a:extLst>
          </p:cNvPr>
          <p:cNvPicPr>
            <a:picLocks noChangeAspect="1"/>
          </p:cNvPicPr>
          <p:nvPr/>
        </p:nvPicPr>
        <p:blipFill>
          <a:blip r:embed="rId3"/>
          <a:stretch>
            <a:fillRect/>
          </a:stretch>
        </p:blipFill>
        <p:spPr>
          <a:xfrm>
            <a:off x="-1" y="0"/>
            <a:ext cx="12192001" cy="6858000"/>
          </a:xfrm>
          <a:prstGeom prst="rect">
            <a:avLst/>
          </a:prstGeom>
        </p:spPr>
      </p:pic>
      <p:sp>
        <p:nvSpPr>
          <p:cNvPr id="18" name="Title 1">
            <a:extLst>
              <a:ext uri="{FF2B5EF4-FFF2-40B4-BE49-F238E27FC236}">
                <a16:creationId xmlns:a16="http://schemas.microsoft.com/office/drawing/2014/main" id="{F412B9F4-D314-9A8C-30B5-BCADDD9ED2F0}"/>
              </a:ext>
            </a:extLst>
          </p:cNvPr>
          <p:cNvSpPr txBox="1">
            <a:spLocks/>
          </p:cNvSpPr>
          <p:nvPr/>
        </p:nvSpPr>
        <p:spPr>
          <a:xfrm>
            <a:off x="4269988" y="641663"/>
            <a:ext cx="6571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HelveticaNeueLT Pro 55 Roman" panose="020B0604020202020204" pitchFamily="34" charset="77"/>
              </a:rPr>
              <a:t>Forever Absorbent-D™ </a:t>
            </a:r>
          </a:p>
          <a:p>
            <a:r>
              <a:rPr lang="fr-FR" b="1" dirty="0">
                <a:solidFill>
                  <a:schemeClr val="bg1"/>
                </a:solidFill>
                <a:latin typeface="HelveticaNeueLT Pro 55 Roman" panose="020B0604020202020204" pitchFamily="34" charset="77"/>
              </a:rPr>
              <a:t>Ingrédients clés</a:t>
            </a:r>
          </a:p>
        </p:txBody>
      </p:sp>
      <p:sp>
        <p:nvSpPr>
          <p:cNvPr id="20" name="Content Placeholder 2">
            <a:extLst>
              <a:ext uri="{FF2B5EF4-FFF2-40B4-BE49-F238E27FC236}">
                <a16:creationId xmlns:a16="http://schemas.microsoft.com/office/drawing/2014/main" id="{C439D26E-ADB0-23A2-A0ED-3E031A1F4373}"/>
              </a:ext>
            </a:extLst>
          </p:cNvPr>
          <p:cNvSpPr txBox="1">
            <a:spLocks/>
          </p:cNvSpPr>
          <p:nvPr/>
        </p:nvSpPr>
        <p:spPr>
          <a:xfrm>
            <a:off x="4183723" y="2087990"/>
            <a:ext cx="7293430" cy="54983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pPr>
            <a:r>
              <a:rPr lang="fr-FR" sz="1800" b="1" u="sng" strike="noStrike" dirty="0">
                <a:solidFill>
                  <a:schemeClr val="bg1"/>
                </a:solidFill>
                <a:effectLst/>
                <a:latin typeface="HelveticaNeueLT Pro 45 Lt" panose="020B0403020202020204" pitchFamily="34" charset="77"/>
                <a:ea typeface="Arial" panose="020B0604020202020204" pitchFamily="34" charset="0"/>
              </a:rPr>
              <a:t>Vitamine </a:t>
            </a:r>
            <a:r>
              <a:rPr lang="fr-FR" sz="1800" b="1" u="sng" dirty="0">
                <a:solidFill>
                  <a:schemeClr val="bg1"/>
                </a:solidFill>
                <a:latin typeface="HelveticaNeueLT Pro 45 Lt" panose="020B0403020202020204" pitchFamily="34" charset="77"/>
                <a:ea typeface="Arial" panose="020B0604020202020204" pitchFamily="34" charset="0"/>
              </a:rPr>
              <a:t>D</a:t>
            </a:r>
            <a:endParaRPr lang="fr-FR" sz="1800" b="1" u="sng" strike="noStrike" dirty="0">
              <a:solidFill>
                <a:schemeClr val="bg1"/>
              </a:solidFill>
              <a:effectLst/>
              <a:latin typeface="HelveticaNeueLT Pro 45 Lt" panose="020B0403020202020204" pitchFamily="34" charset="77"/>
              <a:ea typeface="Arial" panose="020B0604020202020204" pitchFamily="34" charset="0"/>
            </a:endParaRPr>
          </a:p>
          <a:p>
            <a:pPr lvl="1">
              <a:lnSpc>
                <a:spcPct val="115000"/>
              </a:lnSpc>
              <a:spcBef>
                <a:spcPts val="0"/>
              </a:spcBef>
            </a:pPr>
            <a:r>
              <a:rPr lang="fr-FR" sz="1800" u="none" strike="noStrike" dirty="0">
                <a:solidFill>
                  <a:schemeClr val="bg1"/>
                </a:solidFill>
                <a:effectLst/>
                <a:latin typeface="HelveticaNeueLT Pro 45 Lt" panose="020B0403020202020204" pitchFamily="34" charset="77"/>
                <a:ea typeface="Arial" panose="020B0604020202020204" pitchFamily="34" charset="0"/>
              </a:rPr>
              <a:t>Contribue au maintien de la solidité des os, de la fonction musculaire, du système immunitaire et participe au processus de la division cellulaire.</a:t>
            </a:r>
          </a:p>
          <a:p>
            <a:pPr lvl="1">
              <a:lnSpc>
                <a:spcPct val="115000"/>
              </a:lnSpc>
              <a:spcBef>
                <a:spcPts val="0"/>
              </a:spcBef>
            </a:pPr>
            <a:r>
              <a:rPr lang="fr-FR" sz="1800" u="none" strike="noStrike" dirty="0">
                <a:solidFill>
                  <a:schemeClr val="bg1"/>
                </a:solidFill>
                <a:effectLst/>
                <a:latin typeface="HelveticaNeueLT Pro 45 Lt" panose="020B0403020202020204" pitchFamily="34" charset="77"/>
                <a:ea typeface="Arial" panose="020B0604020202020204" pitchFamily="34" charset="0"/>
              </a:rPr>
              <a:t>Favorise l'absorption et l'utilisation normales du calcium et du phosphore</a:t>
            </a:r>
          </a:p>
          <a:p>
            <a:pPr>
              <a:lnSpc>
                <a:spcPct val="115000"/>
              </a:lnSpc>
              <a:spcBef>
                <a:spcPts val="0"/>
              </a:spcBef>
            </a:pPr>
            <a:r>
              <a:rPr lang="fr-FR" sz="1800" b="1" u="sng" strike="noStrike" dirty="0">
                <a:solidFill>
                  <a:schemeClr val="bg1"/>
                </a:solidFill>
                <a:effectLst/>
                <a:latin typeface="HelveticaNeueLT Pro 45 Lt" panose="020B0403020202020204" pitchFamily="34" charset="77"/>
                <a:ea typeface="Arial" panose="020B0604020202020204" pitchFamily="34" charset="0"/>
              </a:rPr>
              <a:t>Vitamine E</a:t>
            </a:r>
          </a:p>
          <a:p>
            <a:pPr lvl="1">
              <a:lnSpc>
                <a:spcPct val="115000"/>
              </a:lnSpc>
              <a:spcBef>
                <a:spcPts val="0"/>
              </a:spcBef>
            </a:pPr>
            <a:r>
              <a:rPr lang="fr-FR" sz="1800" dirty="0">
                <a:solidFill>
                  <a:schemeClr val="bg1"/>
                </a:solidFill>
                <a:latin typeface="HelveticaNeueLT Pro 45 Lt"/>
                <a:ea typeface="Arial" panose="020B0604020202020204" pitchFamily="34" charset="0"/>
              </a:rPr>
              <a:t>Antioxydant protégeant les cellules du stress oxydatif</a:t>
            </a:r>
          </a:p>
        </p:txBody>
      </p:sp>
      <p:sp>
        <p:nvSpPr>
          <p:cNvPr id="4" name="TextBox 1">
            <a:extLst>
              <a:ext uri="{FF2B5EF4-FFF2-40B4-BE49-F238E27FC236}">
                <a16:creationId xmlns:a16="http://schemas.microsoft.com/office/drawing/2014/main" id="{67D9DC83-E80E-019F-AD5B-4C0B64C1265E}"/>
              </a:ext>
            </a:extLst>
          </p:cNvPr>
          <p:cNvSpPr txBox="1"/>
          <p:nvPr/>
        </p:nvSpPr>
        <p:spPr>
          <a:xfrm>
            <a:off x="0" y="6501852"/>
            <a:ext cx="12192000" cy="338554"/>
          </a:xfrm>
          <a:prstGeom prst="rect">
            <a:avLst/>
          </a:prstGeom>
          <a:noFill/>
        </p:spPr>
        <p:txBody>
          <a:bodyPr wrap="square" rtlCol="0">
            <a:spAutoFit/>
          </a:bodyPr>
          <a:lstStyle/>
          <a:p>
            <a:r>
              <a:rPr lang="fr-FR" sz="800" dirty="0">
                <a:solidFill>
                  <a:schemeClr val="bg1"/>
                </a:solidFill>
              </a:rPr>
              <a:t>Ne pas dépasser la dose journalière recommandée. Les compléments alimentaires doivent être utilisés dans le cadre d’un mode de vie sain et ne pas être utilisés comme substitut d’un régime alimentaire varié et équilibré. Tenir hors de portée des jeunes enfants. Une consommation excessive de polyols peut avoir des effets laxatifs. Déconseillé chez l’enfant. Il est recommandé aux femmes enceintes et allaitantes de demander conseil à un professionnel de santé avant toute complémentation.</a:t>
            </a:r>
            <a:endParaRPr lang="fr-FR" sz="800" i="1" dirty="0">
              <a:solidFill>
                <a:schemeClr val="bg1"/>
              </a:solidFill>
              <a:effectLst/>
              <a:latin typeface="HelveticaNeueLT Pro 45 Lt" panose="020B0403020202020204" pitchFamily="34" charset="77"/>
            </a:endParaRPr>
          </a:p>
        </p:txBody>
      </p:sp>
    </p:spTree>
    <p:extLst>
      <p:ext uri="{BB962C8B-B14F-4D97-AF65-F5344CB8AC3E}">
        <p14:creationId xmlns:p14="http://schemas.microsoft.com/office/powerpoint/2010/main" val="3939528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ottle&#10;&#10;Description automatically generated">
            <a:extLst>
              <a:ext uri="{FF2B5EF4-FFF2-40B4-BE49-F238E27FC236}">
                <a16:creationId xmlns:a16="http://schemas.microsoft.com/office/drawing/2014/main" id="{FEF2CA80-0E83-6933-5CC7-850F064022B4}"/>
              </a:ext>
            </a:extLst>
          </p:cNvPr>
          <p:cNvPicPr>
            <a:picLocks noChangeAspect="1"/>
          </p:cNvPicPr>
          <p:nvPr/>
        </p:nvPicPr>
        <p:blipFill>
          <a:blip r:embed="rId3"/>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F412B9F4-D314-9A8C-30B5-BCADDD9ED2F0}"/>
              </a:ext>
            </a:extLst>
          </p:cNvPr>
          <p:cNvSpPr txBox="1">
            <a:spLocks/>
          </p:cNvSpPr>
          <p:nvPr/>
        </p:nvSpPr>
        <p:spPr>
          <a:xfrm>
            <a:off x="821253" y="31491"/>
            <a:ext cx="6571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HelveticaNeueLT Pro 55 Roman" panose="020B0604020202020204" pitchFamily="34" charset="77"/>
              </a:rPr>
              <a:t>Forever Absorbent-D™ Utilisation</a:t>
            </a:r>
          </a:p>
        </p:txBody>
      </p:sp>
      <p:sp>
        <p:nvSpPr>
          <p:cNvPr id="20" name="Content Placeholder 2">
            <a:extLst>
              <a:ext uri="{FF2B5EF4-FFF2-40B4-BE49-F238E27FC236}">
                <a16:creationId xmlns:a16="http://schemas.microsoft.com/office/drawing/2014/main" id="{C439D26E-ADB0-23A2-A0ED-3E031A1F4373}"/>
              </a:ext>
            </a:extLst>
          </p:cNvPr>
          <p:cNvSpPr txBox="1">
            <a:spLocks/>
          </p:cNvSpPr>
          <p:nvPr/>
        </p:nvSpPr>
        <p:spPr>
          <a:xfrm>
            <a:off x="821253" y="1563241"/>
            <a:ext cx="8708229" cy="32188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pPr>
            <a:r>
              <a:rPr lang="fr-FR" sz="2400" u="none" strike="noStrike" dirty="0">
                <a:solidFill>
                  <a:schemeClr val="bg1"/>
                </a:solidFill>
                <a:effectLst/>
                <a:latin typeface="HelveticaNeueLT Pro 45 Lt" panose="020B0403020202020204" pitchFamily="34" charset="77"/>
                <a:ea typeface="Arial" panose="020B0604020202020204" pitchFamily="34" charset="0"/>
              </a:rPr>
              <a:t>Les comprimés sont roses, ce qui est la couleur naturelle de l'extrait de figue de barbarie - aucun colorant n'est ajouté.</a:t>
            </a:r>
          </a:p>
          <a:p>
            <a:pPr>
              <a:lnSpc>
                <a:spcPct val="115000"/>
              </a:lnSpc>
              <a:spcBef>
                <a:spcPts val="0"/>
              </a:spcBef>
            </a:pPr>
            <a:r>
              <a:rPr lang="fr-FR" sz="2400" u="none" strike="noStrike" dirty="0">
                <a:solidFill>
                  <a:schemeClr val="bg1"/>
                </a:solidFill>
                <a:effectLst/>
                <a:latin typeface="HelveticaNeueLT Pro 45 Lt" panose="020B0403020202020204" pitchFamily="34" charset="77"/>
                <a:ea typeface="Arial" panose="020B0604020202020204" pitchFamily="34" charset="0"/>
              </a:rPr>
              <a:t>60 comprimés par boite</a:t>
            </a:r>
          </a:p>
          <a:p>
            <a:pPr>
              <a:lnSpc>
                <a:spcPct val="115000"/>
              </a:lnSpc>
              <a:spcBef>
                <a:spcPts val="0"/>
              </a:spcBef>
            </a:pPr>
            <a:r>
              <a:rPr lang="fr-FR" sz="2400" dirty="0">
                <a:solidFill>
                  <a:schemeClr val="bg1"/>
                </a:solidFill>
                <a:latin typeface="HelveticaNeueLT Pro 45 Lt" panose="020B0403020202020204" pitchFamily="34" charset="77"/>
                <a:ea typeface="Arial" panose="020B0604020202020204" pitchFamily="34" charset="0"/>
              </a:rPr>
              <a:t>Prendre 1 à 2 comprimés par jour </a:t>
            </a:r>
          </a:p>
          <a:p>
            <a:pPr>
              <a:lnSpc>
                <a:spcPct val="115000"/>
              </a:lnSpc>
              <a:spcBef>
                <a:spcPts val="0"/>
              </a:spcBef>
            </a:pPr>
            <a:r>
              <a:rPr lang="fr-FR" sz="2400" dirty="0">
                <a:solidFill>
                  <a:schemeClr val="bg1"/>
                </a:solidFill>
                <a:latin typeface="HelveticaNeueLT Pro 45 Lt" panose="020B0403020202020204" pitchFamily="34" charset="77"/>
                <a:ea typeface="Arial" panose="020B0604020202020204" pitchFamily="34" charset="0"/>
              </a:rPr>
              <a:t>À croquer, saveur un peu sucrée et un peu acidulée</a:t>
            </a:r>
          </a:p>
          <a:p>
            <a:pPr>
              <a:lnSpc>
                <a:spcPct val="115000"/>
              </a:lnSpc>
              <a:spcBef>
                <a:spcPts val="0"/>
              </a:spcBef>
            </a:pPr>
            <a:r>
              <a:rPr lang="fr-FR" sz="2400" u="none" strike="noStrike" dirty="0">
                <a:solidFill>
                  <a:schemeClr val="bg1"/>
                </a:solidFill>
                <a:effectLst/>
                <a:latin typeface="HelveticaNeueLT Pro 45 Lt" panose="020B0403020202020204" pitchFamily="34" charset="77"/>
                <a:ea typeface="Arial" panose="020B0604020202020204" pitchFamily="34" charset="0"/>
              </a:rPr>
              <a:t>2 comprimés contiennent</a:t>
            </a:r>
            <a:r>
              <a:rPr lang="fr-FR" sz="2400" dirty="0">
                <a:solidFill>
                  <a:schemeClr val="bg1"/>
                </a:solidFill>
                <a:latin typeface="HelveticaNeueLT Pro 45 Lt" panose="020B0403020202020204" pitchFamily="34" charset="77"/>
                <a:ea typeface="Arial" panose="020B0604020202020204" pitchFamily="34" charset="0"/>
              </a:rPr>
              <a:t>:</a:t>
            </a:r>
            <a:endParaRPr lang="fr-FR" sz="2400" u="none" strike="noStrike" dirty="0">
              <a:solidFill>
                <a:schemeClr val="bg1"/>
              </a:solidFill>
              <a:latin typeface="HelveticaNeueLT Pro 45 Lt" panose="020B0403020202020204" pitchFamily="34" charset="77"/>
              <a:ea typeface="Arial" panose="020B0604020202020204" pitchFamily="34" charset="0"/>
            </a:endParaRPr>
          </a:p>
          <a:p>
            <a:pPr lvl="1">
              <a:lnSpc>
                <a:spcPct val="115000"/>
              </a:lnSpc>
              <a:spcBef>
                <a:spcPts val="0"/>
              </a:spcBef>
            </a:pPr>
            <a:r>
              <a:rPr lang="fr-FR" dirty="0">
                <a:solidFill>
                  <a:schemeClr val="bg1"/>
                </a:solidFill>
                <a:effectLst/>
                <a:latin typeface="HelveticaNeueLT Pro 45 Lt" panose="020B0403020202020204" pitchFamily="34" charset="77"/>
                <a:ea typeface="Arial" panose="020B0604020202020204" pitchFamily="34" charset="0"/>
              </a:rPr>
              <a:t>24mg de </a:t>
            </a:r>
            <a:r>
              <a:rPr lang="fr-FR" dirty="0">
                <a:solidFill>
                  <a:schemeClr val="bg1"/>
                </a:solidFill>
                <a:latin typeface="HelveticaNeueLT Pro 45 Lt" panose="020B0403020202020204" pitchFamily="34" charset="77"/>
                <a:ea typeface="Arial" panose="020B0604020202020204" pitchFamily="34" charset="0"/>
              </a:rPr>
              <a:t>vitamine E</a:t>
            </a:r>
          </a:p>
          <a:p>
            <a:pPr lvl="1">
              <a:lnSpc>
                <a:spcPct val="115000"/>
              </a:lnSpc>
              <a:spcBef>
                <a:spcPts val="0"/>
              </a:spcBef>
            </a:pPr>
            <a:r>
              <a:rPr lang="fr-FR" dirty="0">
                <a:solidFill>
                  <a:schemeClr val="bg1"/>
                </a:solidFill>
                <a:latin typeface="HelveticaNeueLT Pro 45 Lt"/>
                <a:ea typeface="Arial" panose="020B0604020202020204" pitchFamily="34" charset="0"/>
              </a:rPr>
              <a:t>20mg de vitamine D par comprimé </a:t>
            </a:r>
            <a:r>
              <a:rPr lang="fr-FR" dirty="0">
                <a:solidFill>
                  <a:schemeClr val="bg1"/>
                </a:solidFill>
                <a:latin typeface="HelveticaNeueLT Pro 45 Lt"/>
              </a:rPr>
              <a:t>soit </a:t>
            </a:r>
            <a:r>
              <a:rPr lang="fr-FR" b="1" dirty="0">
                <a:solidFill>
                  <a:schemeClr val="bg1"/>
                </a:solidFill>
                <a:latin typeface="HelveticaNeueLT Pro 45 Lt"/>
              </a:rPr>
              <a:t>800 %</a:t>
            </a:r>
            <a:r>
              <a:rPr lang="fr-FR" dirty="0">
                <a:solidFill>
                  <a:schemeClr val="bg1"/>
                </a:solidFill>
                <a:latin typeface="HelveticaNeueLT Pro 45 Lt"/>
              </a:rPr>
              <a:t> de l'apport journalier recommandé en France* </a:t>
            </a:r>
          </a:p>
        </p:txBody>
      </p:sp>
      <p:sp>
        <p:nvSpPr>
          <p:cNvPr id="2" name="TextBox 1">
            <a:extLst>
              <a:ext uri="{FF2B5EF4-FFF2-40B4-BE49-F238E27FC236}">
                <a16:creationId xmlns:a16="http://schemas.microsoft.com/office/drawing/2014/main" id="{89AFC931-B314-15E4-CE05-8D8355802A74}"/>
              </a:ext>
            </a:extLst>
          </p:cNvPr>
          <p:cNvSpPr txBox="1"/>
          <p:nvPr/>
        </p:nvSpPr>
        <p:spPr>
          <a:xfrm>
            <a:off x="8965" y="6488426"/>
            <a:ext cx="12192000" cy="338554"/>
          </a:xfrm>
          <a:prstGeom prst="rect">
            <a:avLst/>
          </a:prstGeom>
          <a:noFill/>
        </p:spPr>
        <p:txBody>
          <a:bodyPr wrap="square" rtlCol="0">
            <a:spAutoFit/>
          </a:bodyPr>
          <a:lstStyle/>
          <a:p>
            <a:r>
              <a:rPr lang="fr-FR" sz="800" dirty="0">
                <a:solidFill>
                  <a:schemeClr val="bg1"/>
                </a:solidFill>
              </a:rPr>
              <a:t>* La dose journalière recommandée en France pour la vitamine D est de 5 microgrammes (µg) pour les adultes. Cependant, il convient de vérifier les directives spécifiques émises par les autorités sanitaires compétentes, car les recommandations peuvent être sujettes à des révisions périodiques en fonction des données scientifiques les plus récentes.</a:t>
            </a:r>
            <a:endParaRPr lang="fr-FR" sz="800" i="1" dirty="0">
              <a:solidFill>
                <a:schemeClr val="bg1"/>
              </a:solidFill>
              <a:effectLst/>
              <a:latin typeface="HelveticaNeueLT Pro 45 Lt" panose="020B0403020202020204" pitchFamily="34" charset="77"/>
            </a:endParaRPr>
          </a:p>
        </p:txBody>
      </p:sp>
    </p:spTree>
    <p:extLst>
      <p:ext uri="{BB962C8B-B14F-4D97-AF65-F5344CB8AC3E}">
        <p14:creationId xmlns:p14="http://schemas.microsoft.com/office/powerpoint/2010/main" val="31690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hite bottles with pink labels&#10;&#10;Description automatically generated">
            <a:extLst>
              <a:ext uri="{FF2B5EF4-FFF2-40B4-BE49-F238E27FC236}">
                <a16:creationId xmlns:a16="http://schemas.microsoft.com/office/drawing/2014/main" id="{C244A87F-E767-6C06-650B-15DD49E375AC}"/>
              </a:ext>
            </a:extLst>
          </p:cNvPr>
          <p:cNvPicPr>
            <a:picLocks noChangeAspect="1"/>
          </p:cNvPicPr>
          <p:nvPr/>
        </p:nvPicPr>
        <p:blipFill>
          <a:blip r:embed="rId3"/>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F412B9F4-D314-9A8C-30B5-BCADDD9ED2F0}"/>
              </a:ext>
            </a:extLst>
          </p:cNvPr>
          <p:cNvSpPr txBox="1">
            <a:spLocks/>
          </p:cNvSpPr>
          <p:nvPr/>
        </p:nvSpPr>
        <p:spPr>
          <a:xfrm>
            <a:off x="500743" y="649714"/>
            <a:ext cx="73423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HelveticaNeueLT Pro 55 Roman" panose="020B0604020202020204" pitchFamily="34" charset="77"/>
              </a:rPr>
              <a:t>Comment vendre le  </a:t>
            </a:r>
            <a:br>
              <a:rPr lang="fr-FR" b="1" dirty="0">
                <a:solidFill>
                  <a:schemeClr val="bg1"/>
                </a:solidFill>
                <a:latin typeface="HelveticaNeueLT Pro 55 Roman" panose="020B0604020202020204" pitchFamily="34" charset="77"/>
              </a:rPr>
            </a:br>
            <a:r>
              <a:rPr lang="fr-FR" b="1" dirty="0">
                <a:solidFill>
                  <a:schemeClr val="bg1"/>
                </a:solidFill>
                <a:latin typeface="HelveticaNeueLT Pro 55 Roman" panose="020B0604020202020204" pitchFamily="34" charset="77"/>
              </a:rPr>
              <a:t>Forever Absorbent-D™?</a:t>
            </a:r>
          </a:p>
        </p:txBody>
      </p:sp>
      <p:sp>
        <p:nvSpPr>
          <p:cNvPr id="20" name="Content Placeholder 2">
            <a:extLst>
              <a:ext uri="{FF2B5EF4-FFF2-40B4-BE49-F238E27FC236}">
                <a16:creationId xmlns:a16="http://schemas.microsoft.com/office/drawing/2014/main" id="{C439D26E-ADB0-23A2-A0ED-3E031A1F4373}"/>
              </a:ext>
            </a:extLst>
          </p:cNvPr>
          <p:cNvSpPr txBox="1">
            <a:spLocks/>
          </p:cNvSpPr>
          <p:nvPr/>
        </p:nvSpPr>
        <p:spPr>
          <a:xfrm>
            <a:off x="500743" y="1975277"/>
            <a:ext cx="7681723" cy="47168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pPr>
            <a:r>
              <a:rPr lang="fr-FR" sz="2000" dirty="0">
                <a:solidFill>
                  <a:schemeClr val="bg1"/>
                </a:solidFill>
                <a:latin typeface="HelveticaNeueLT Pro 45 Lt"/>
                <a:ea typeface="Arial" panose="020B0604020202020204" pitchFamily="34" charset="0"/>
              </a:rPr>
              <a:t>Connaissez-vous quelqu'un dans votre entourage qui ne consomme pas assez de vitamine D ?</a:t>
            </a:r>
          </a:p>
          <a:p>
            <a:pPr>
              <a:lnSpc>
                <a:spcPct val="115000"/>
              </a:lnSpc>
              <a:spcBef>
                <a:spcPts val="0"/>
              </a:spcBef>
            </a:pPr>
            <a:endParaRPr lang="fr-FR" sz="2000" dirty="0">
              <a:solidFill>
                <a:schemeClr val="bg1"/>
              </a:solidFill>
              <a:latin typeface="HelveticaNeueLT Pro 45 Lt" panose="020B0403020202020204" pitchFamily="34" charset="77"/>
              <a:ea typeface="Arial" panose="020B0604020202020204" pitchFamily="34" charset="0"/>
            </a:endParaRPr>
          </a:p>
          <a:p>
            <a:pPr>
              <a:lnSpc>
                <a:spcPct val="115000"/>
              </a:lnSpc>
              <a:spcBef>
                <a:spcPts val="0"/>
              </a:spcBef>
            </a:pPr>
            <a:r>
              <a:rPr lang="fr-FR" sz="2000" dirty="0">
                <a:solidFill>
                  <a:schemeClr val="bg1"/>
                </a:solidFill>
                <a:latin typeface="HelveticaNeueLT Pro 45 Lt"/>
                <a:ea typeface="Arial" panose="020B0604020202020204" pitchFamily="34" charset="0"/>
              </a:rPr>
              <a:t>Concentrez-vous sur les spécificités du Forever Absorbent-D:</a:t>
            </a:r>
            <a:endParaRPr lang="fr-FR" sz="2000" dirty="0">
              <a:solidFill>
                <a:schemeClr val="bg1"/>
              </a:solidFill>
              <a:latin typeface="HelveticaNeueLT Pro 45 Lt" panose="020B0403020202020204" pitchFamily="34" charset="77"/>
              <a:ea typeface="Arial" panose="020B0604020202020204" pitchFamily="34" charset="0"/>
            </a:endParaRP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A croquer et facile à emporter</a:t>
            </a: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Goût de figue de barbarie</a:t>
            </a: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Contient de la vitamine E</a:t>
            </a:r>
          </a:p>
          <a:p>
            <a:pPr lvl="1">
              <a:lnSpc>
                <a:spcPct val="115000"/>
              </a:lnSpc>
              <a:spcBef>
                <a:spcPts val="0"/>
              </a:spcBef>
            </a:pPr>
            <a:endParaRPr lang="fr-FR" sz="2000" dirty="0">
              <a:solidFill>
                <a:schemeClr val="bg1"/>
              </a:solidFill>
              <a:latin typeface="HelveticaNeueLT Pro 45 Lt" panose="020B0403020202020204" pitchFamily="34" charset="77"/>
              <a:ea typeface="Arial" panose="020B0604020202020204" pitchFamily="34" charset="0"/>
            </a:endParaRPr>
          </a:p>
          <a:p>
            <a:pPr>
              <a:lnSpc>
                <a:spcPct val="115000"/>
              </a:lnSpc>
              <a:spcBef>
                <a:spcPts val="0"/>
              </a:spcBef>
            </a:pPr>
            <a:r>
              <a:rPr lang="fr-FR" sz="2000" dirty="0">
                <a:solidFill>
                  <a:schemeClr val="bg1"/>
                </a:solidFill>
                <a:latin typeface="HelveticaNeueLT Pro 45 Lt"/>
                <a:ea typeface="Arial" panose="020B0604020202020204" pitchFamily="34" charset="0"/>
              </a:rPr>
              <a:t>Les clients potentiels pourraient être:</a:t>
            </a:r>
            <a:endParaRPr lang="fr-FR" sz="2000" dirty="0">
              <a:solidFill>
                <a:schemeClr val="bg1"/>
              </a:solidFill>
              <a:latin typeface="HelveticaNeueLT Pro 45 Lt" panose="020B0403020202020204" pitchFamily="34" charset="77"/>
              <a:ea typeface="Arial" panose="020B0604020202020204" pitchFamily="34" charset="0"/>
            </a:endParaRP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Ils travaillent en intérieur</a:t>
            </a: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Ils vivent dans des régions où les hivers sont longs et peu ensoleillés.</a:t>
            </a:r>
          </a:p>
          <a:p>
            <a:pPr lvl="1">
              <a:lnSpc>
                <a:spcPct val="115000"/>
              </a:lnSpc>
              <a:spcBef>
                <a:spcPts val="0"/>
              </a:spcBef>
            </a:pPr>
            <a:r>
              <a:rPr lang="fr-FR" sz="2000" dirty="0">
                <a:solidFill>
                  <a:schemeClr val="bg1"/>
                </a:solidFill>
                <a:latin typeface="HelveticaNeueLT Pro 45 Lt" panose="020B0403020202020204" pitchFamily="34" charset="77"/>
                <a:ea typeface="Arial" panose="020B0604020202020204" pitchFamily="34" charset="0"/>
              </a:rPr>
              <a:t>Prennent déjà un supplément de vitamine D</a:t>
            </a:r>
          </a:p>
        </p:txBody>
      </p:sp>
    </p:spTree>
    <p:extLst>
      <p:ext uri="{BB962C8B-B14F-4D97-AF65-F5344CB8AC3E}">
        <p14:creationId xmlns:p14="http://schemas.microsoft.com/office/powerpoint/2010/main" val="2860359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589</Words>
  <Application>Microsoft Office PowerPoint</Application>
  <PresentationFormat>Grand écran</PresentationFormat>
  <Paragraphs>47</Paragraphs>
  <Slides>6</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Aptos</vt:lpstr>
      <vt:lpstr>Aptos Display</vt:lpstr>
      <vt:lpstr>Arial</vt:lpstr>
      <vt:lpstr>HelveticaNeueLT Pro 45 Lt</vt:lpstr>
      <vt:lpstr>HelveticaNeueLT Pro 55 Roman</vt:lpstr>
      <vt:lpstr>Office Theme</vt:lpstr>
      <vt:lpstr>Présentation PowerPoint</vt:lpstr>
      <vt:lpstr>Voici le Forever Absorbent-D™</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Stat</dc:title>
  <dc:creator>Pam Swartzentruber</dc:creator>
  <cp:lastModifiedBy>Lylia ZAIMEDDINE</cp:lastModifiedBy>
  <cp:revision>79</cp:revision>
  <dcterms:created xsi:type="dcterms:W3CDTF">2024-03-21T22:36:14Z</dcterms:created>
  <dcterms:modified xsi:type="dcterms:W3CDTF">2024-04-29T08:27:51Z</dcterms:modified>
</cp:coreProperties>
</file>