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25"/>
  </p:notesMasterIdLst>
  <p:handoutMasterIdLst>
    <p:handoutMasterId r:id="rId26"/>
  </p:handoutMasterIdLst>
  <p:sldIdLst>
    <p:sldId id="286" r:id="rId6"/>
    <p:sldId id="302" r:id="rId7"/>
    <p:sldId id="303" r:id="rId8"/>
    <p:sldId id="304" r:id="rId9"/>
    <p:sldId id="305" r:id="rId10"/>
    <p:sldId id="306" r:id="rId11"/>
    <p:sldId id="307" r:id="rId12"/>
    <p:sldId id="308" r:id="rId13"/>
    <p:sldId id="309" r:id="rId14"/>
    <p:sldId id="310" r:id="rId15"/>
    <p:sldId id="311" r:id="rId16"/>
    <p:sldId id="312" r:id="rId17"/>
    <p:sldId id="313" r:id="rId18"/>
    <p:sldId id="314" r:id="rId19"/>
    <p:sldId id="315" r:id="rId20"/>
    <p:sldId id="316" r:id="rId21"/>
    <p:sldId id="317" r:id="rId22"/>
    <p:sldId id="318" r:id="rId23"/>
    <p:sldId id="301" r:id="rId24"/>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84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7AC47CE-2D78-7DF1-1B93-AAD683CE0364}" v="110" dt="2025-10-15T20:01:26.94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0" d="100"/>
          <a:sy n="90" d="100"/>
        </p:scale>
        <p:origin x="370" y="67"/>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5/10/relationships/revisionInfo" Target="revisionInfo.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0670F01-3102-44EB-A4CF-F3F71A4775B5}" type="datetimeFigureOut">
              <a:rPr lang="fr-FR" smtClean="0"/>
              <a:t>22/10/2025</a:t>
            </a:fld>
            <a:endParaRPr lang="fr-FR"/>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E35A419-9140-4E2A-A6FC-322CC2A4B409}" type="slidenum">
              <a:rPr lang="fr-FR" smtClean="0"/>
              <a:t>‹N°›</a:t>
            </a:fld>
            <a:endParaRPr lang="fr-FR"/>
          </a:p>
        </p:txBody>
      </p:sp>
    </p:spTree>
    <p:extLst>
      <p:ext uri="{BB962C8B-B14F-4D97-AF65-F5344CB8AC3E}">
        <p14:creationId xmlns:p14="http://schemas.microsoft.com/office/powerpoint/2010/main" val="1815745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206313-BC6D-4CDC-9329-CA2FD7185CA2}" type="datetimeFigureOut">
              <a:rPr lang="fr-FR" smtClean="0"/>
              <a:t>22/10/2025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FF7FB6-7362-4D37-B90C-94D38C07D604}" type="slidenum">
              <a:rPr lang="fr-FR" smtClean="0"/>
              <a:t>‹N°›</a:t>
            </a:fld>
            <a:endParaRPr lang="fr-FR"/>
          </a:p>
        </p:txBody>
      </p:sp>
    </p:spTree>
    <p:extLst>
      <p:ext uri="{BB962C8B-B14F-4D97-AF65-F5344CB8AC3E}">
        <p14:creationId xmlns:p14="http://schemas.microsoft.com/office/powerpoint/2010/main" val="9665182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CD5AEBD7-DEA6-826E-E3AE-F3903813CE8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593" y="0"/>
            <a:ext cx="12251183"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FEF60DB2-85A4-625B-63B1-BF8A8FD5C9F8}"/>
              </a:ext>
            </a:extLst>
          </p:cNvPr>
          <p:cNvSpPr/>
          <p:nvPr userDrawn="1"/>
        </p:nvSpPr>
        <p:spPr>
          <a:xfrm>
            <a:off x="530942" y="2399071"/>
            <a:ext cx="8426245" cy="158299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space réservé du texte 5">
            <a:extLst>
              <a:ext uri="{FF2B5EF4-FFF2-40B4-BE49-F238E27FC236}">
                <a16:creationId xmlns:a16="http://schemas.microsoft.com/office/drawing/2014/main" id="{E8E67AD6-4E3D-2B65-C649-AC4530BD0363}"/>
              </a:ext>
            </a:extLst>
          </p:cNvPr>
          <p:cNvSpPr>
            <a:spLocks noGrp="1"/>
          </p:cNvSpPr>
          <p:nvPr>
            <p:ph type="body" sz="quarter" idx="10" hasCustomPrompt="1"/>
          </p:nvPr>
        </p:nvSpPr>
        <p:spPr>
          <a:xfrm>
            <a:off x="530225" y="2398713"/>
            <a:ext cx="8426450" cy="1582737"/>
          </a:xfrm>
        </p:spPr>
        <p:txBody>
          <a:bodyPr>
            <a:normAutofit/>
          </a:bodyPr>
          <a:lstStyle>
            <a:lvl1pPr marL="0" indent="0">
              <a:buNone/>
              <a:defRPr sz="3600" b="1">
                <a:solidFill>
                  <a:srgbClr val="002060"/>
                </a:solidFill>
                <a:effectLst>
                  <a:outerShdw blurRad="38100" dist="38100" dir="2700000" algn="tl">
                    <a:srgbClr val="000000">
                      <a:alpha val="43137"/>
                    </a:srgbClr>
                  </a:outerShdw>
                </a:effectLst>
                <a:latin typeface="Montserrat Classic"/>
              </a:defRPr>
            </a:lvl1pPr>
          </a:lstStyle>
          <a:p>
            <a:pPr lvl="0"/>
            <a:r>
              <a:rPr lang="fr-FR"/>
              <a:t>Titre</a:t>
            </a:r>
          </a:p>
        </p:txBody>
      </p:sp>
      <p:sp>
        <p:nvSpPr>
          <p:cNvPr id="2" name="Rectangle 1">
            <a:extLst>
              <a:ext uri="{FF2B5EF4-FFF2-40B4-BE49-F238E27FC236}">
                <a16:creationId xmlns:a16="http://schemas.microsoft.com/office/drawing/2014/main" id="{B4E5D26E-E84D-8E17-A686-69AE1D8A85D7}"/>
              </a:ext>
            </a:extLst>
          </p:cNvPr>
          <p:cNvSpPr/>
          <p:nvPr userDrawn="1"/>
        </p:nvSpPr>
        <p:spPr>
          <a:xfrm>
            <a:off x="383458" y="1327355"/>
            <a:ext cx="8327923" cy="73204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space réservé du texte 4">
            <a:extLst>
              <a:ext uri="{FF2B5EF4-FFF2-40B4-BE49-F238E27FC236}">
                <a16:creationId xmlns:a16="http://schemas.microsoft.com/office/drawing/2014/main" id="{C81AF819-5F52-FA28-1408-0308F4271D90}"/>
              </a:ext>
            </a:extLst>
          </p:cNvPr>
          <p:cNvSpPr>
            <a:spLocks noGrp="1"/>
          </p:cNvSpPr>
          <p:nvPr>
            <p:ph type="body" sz="quarter" idx="11" hasCustomPrompt="1"/>
          </p:nvPr>
        </p:nvSpPr>
        <p:spPr>
          <a:xfrm>
            <a:off x="383458" y="1499011"/>
            <a:ext cx="8318500" cy="560388"/>
          </a:xfrm>
        </p:spPr>
        <p:txBody>
          <a:bodyPr/>
          <a:lstStyle>
            <a:lvl1pPr marL="0" indent="0">
              <a:buNone/>
              <a:defRPr b="1" i="1">
                <a:solidFill>
                  <a:srgbClr val="002060"/>
                </a:solidFill>
                <a:effectLst>
                  <a:outerShdw blurRad="38100" dist="38100" dir="2700000" algn="tl">
                    <a:srgbClr val="000000">
                      <a:alpha val="43137"/>
                    </a:srgbClr>
                  </a:outerShdw>
                </a:effectLst>
              </a:defRPr>
            </a:lvl1pPr>
          </a:lstStyle>
          <a:p>
            <a:pPr lvl="0"/>
            <a:r>
              <a:rPr lang="fr-FR"/>
              <a:t>Veuillez patienter, le webinaire va bientôt commencer</a:t>
            </a:r>
          </a:p>
        </p:txBody>
      </p:sp>
    </p:spTree>
    <p:extLst>
      <p:ext uri="{BB962C8B-B14F-4D97-AF65-F5344CB8AC3E}">
        <p14:creationId xmlns:p14="http://schemas.microsoft.com/office/powerpoint/2010/main" val="22682427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ontenu avec légende">
    <p:spTree>
      <p:nvGrpSpPr>
        <p:cNvPr id="1" name=""/>
        <p:cNvGrpSpPr/>
        <p:nvPr/>
      </p:nvGrpSpPr>
      <p:grpSpPr>
        <a:xfrm>
          <a:off x="0" y="0"/>
          <a:ext cx="0" cy="0"/>
          <a:chOff x="0" y="0"/>
          <a:chExt cx="0" cy="0"/>
        </a:xfrm>
      </p:grpSpPr>
      <p:pic>
        <p:nvPicPr>
          <p:cNvPr id="10" name="Image 9"/>
          <p:cNvPicPr>
            <a:picLocks noChangeAspect="1"/>
          </p:cNvPicPr>
          <p:nvPr userDrawn="1"/>
        </p:nvPicPr>
        <p:blipFill>
          <a:blip r:embed="rId2"/>
          <a:stretch>
            <a:fillRect/>
          </a:stretch>
        </p:blipFill>
        <p:spPr>
          <a:xfrm>
            <a:off x="0" y="358309"/>
            <a:ext cx="12192000" cy="6829298"/>
          </a:xfrm>
          <a:prstGeom prst="rect">
            <a:avLst/>
          </a:prstGeom>
        </p:spPr>
      </p:pic>
      <p:sp>
        <p:nvSpPr>
          <p:cNvPr id="2" name="Titre 1"/>
          <p:cNvSpPr>
            <a:spLocks noGrp="1"/>
          </p:cNvSpPr>
          <p:nvPr>
            <p:ph type="title" hasCustomPrompt="1"/>
          </p:nvPr>
        </p:nvSpPr>
        <p:spPr>
          <a:xfrm>
            <a:off x="839788" y="861386"/>
            <a:ext cx="3932237" cy="1447776"/>
          </a:xfrm>
          <a:ln>
            <a:noFill/>
          </a:ln>
        </p:spPr>
        <p:txBody>
          <a:bodyPr anchor="b"/>
          <a:lstStyle>
            <a:lvl1pPr>
              <a:defRPr sz="3200" b="1">
                <a:solidFill>
                  <a:schemeClr val="accent2"/>
                </a:solidFill>
                <a:latin typeface="Montserrat Classic"/>
              </a:defRPr>
            </a:lvl1pPr>
          </a:lstStyle>
          <a:p>
            <a:r>
              <a:rPr lang="fr-FR"/>
              <a:t>Titre </a:t>
            </a:r>
          </a:p>
        </p:txBody>
      </p:sp>
      <p:sp>
        <p:nvSpPr>
          <p:cNvPr id="4" name="Espace réservé du texte 3"/>
          <p:cNvSpPr>
            <a:spLocks noGrp="1"/>
          </p:cNvSpPr>
          <p:nvPr>
            <p:ph type="body" sz="half" idx="2"/>
          </p:nvPr>
        </p:nvSpPr>
        <p:spPr>
          <a:xfrm>
            <a:off x="839788" y="2387007"/>
            <a:ext cx="3932237" cy="3811588"/>
          </a:xfrm>
          <a:ln>
            <a:noFill/>
          </a:ln>
        </p:spPr>
        <p:txBody>
          <a:bodyPr/>
          <a:lstStyle>
            <a:lvl1pPr marL="0" indent="0">
              <a:buNone/>
              <a:defRPr sz="1600">
                <a:latin typeface="Montserrat Classic"/>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9" name="Espace réservé du texte 3"/>
          <p:cNvSpPr>
            <a:spLocks noGrp="1"/>
          </p:cNvSpPr>
          <p:nvPr>
            <p:ph type="body" sz="half" idx="13"/>
          </p:nvPr>
        </p:nvSpPr>
        <p:spPr>
          <a:xfrm>
            <a:off x="5180140" y="2418910"/>
            <a:ext cx="6249860" cy="3811588"/>
          </a:xfrm>
          <a:ln>
            <a:noFill/>
          </a:ln>
        </p:spPr>
        <p:txBody>
          <a:bodyPr/>
          <a:lstStyle>
            <a:lvl1pPr marL="0" indent="0">
              <a:buNone/>
              <a:defRPr sz="1600">
                <a:latin typeface="Montserrat Classic"/>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12" name="Espace réservé du numéro de diapositive 4"/>
          <p:cNvSpPr>
            <a:spLocks noGrp="1"/>
          </p:cNvSpPr>
          <p:nvPr>
            <p:ph type="sldNum" sz="quarter" idx="12"/>
          </p:nvPr>
        </p:nvSpPr>
        <p:spPr>
          <a:xfrm>
            <a:off x="4691192" y="6347613"/>
            <a:ext cx="2743200" cy="365125"/>
          </a:xfrm>
        </p:spPr>
        <p:txBody>
          <a:bodyPr/>
          <a:lstStyle>
            <a:lvl1pPr>
              <a:defRPr>
                <a:latin typeface="Montserrat Classic"/>
              </a:defRPr>
            </a:lvl1pPr>
          </a:lstStyle>
          <a:p>
            <a:fld id="{A26E8B59-5CF2-4813-AAE7-227B98FBFEF3}" type="slidenum">
              <a:rPr lang="fr-FR" smtClean="0"/>
              <a:pPr/>
              <a:t>‹N°›</a:t>
            </a:fld>
            <a:endParaRPr lang="fr-FR"/>
          </a:p>
        </p:txBody>
      </p:sp>
      <p:grpSp>
        <p:nvGrpSpPr>
          <p:cNvPr id="18" name="Groupe 17">
            <a:extLst>
              <a:ext uri="{FF2B5EF4-FFF2-40B4-BE49-F238E27FC236}">
                <a16:creationId xmlns:a16="http://schemas.microsoft.com/office/drawing/2014/main" id="{28914367-A83F-9C5F-1970-76226C993A19}"/>
              </a:ext>
            </a:extLst>
          </p:cNvPr>
          <p:cNvGrpSpPr/>
          <p:nvPr userDrawn="1"/>
        </p:nvGrpSpPr>
        <p:grpSpPr>
          <a:xfrm>
            <a:off x="255463" y="190640"/>
            <a:ext cx="4817982" cy="625194"/>
            <a:chOff x="255463" y="190640"/>
            <a:chExt cx="4817982" cy="625194"/>
          </a:xfrm>
        </p:grpSpPr>
        <p:sp>
          <p:nvSpPr>
            <p:cNvPr id="19" name="Rectangle 18">
              <a:extLst>
                <a:ext uri="{FF2B5EF4-FFF2-40B4-BE49-F238E27FC236}">
                  <a16:creationId xmlns:a16="http://schemas.microsoft.com/office/drawing/2014/main" id="{184DBBFC-E253-5BB4-54B4-C320B74D1522}"/>
                </a:ext>
              </a:extLst>
            </p:cNvPr>
            <p:cNvSpPr/>
            <p:nvPr userDrawn="1"/>
          </p:nvSpPr>
          <p:spPr>
            <a:xfrm>
              <a:off x="265295" y="190640"/>
              <a:ext cx="4611506" cy="62519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0" name="Groupe 19">
              <a:extLst>
                <a:ext uri="{FF2B5EF4-FFF2-40B4-BE49-F238E27FC236}">
                  <a16:creationId xmlns:a16="http://schemas.microsoft.com/office/drawing/2014/main" id="{20EC2074-E10B-1B03-3C3D-BB8641DFD8ED}"/>
                </a:ext>
              </a:extLst>
            </p:cNvPr>
            <p:cNvGrpSpPr/>
            <p:nvPr userDrawn="1"/>
          </p:nvGrpSpPr>
          <p:grpSpPr>
            <a:xfrm>
              <a:off x="255463" y="190641"/>
              <a:ext cx="4817982" cy="622202"/>
              <a:chOff x="2861184" y="5440006"/>
              <a:chExt cx="4817982" cy="622202"/>
            </a:xfrm>
          </p:grpSpPr>
          <p:sp>
            <p:nvSpPr>
              <p:cNvPr id="21" name="Freeform 13">
                <a:extLst>
                  <a:ext uri="{FF2B5EF4-FFF2-40B4-BE49-F238E27FC236}">
                    <a16:creationId xmlns:a16="http://schemas.microsoft.com/office/drawing/2014/main" id="{D5FFA214-F380-0CAC-3E3B-951494A1FC13}"/>
                  </a:ext>
                </a:extLst>
              </p:cNvPr>
              <p:cNvSpPr/>
              <p:nvPr userDrawn="1"/>
            </p:nvSpPr>
            <p:spPr>
              <a:xfrm>
                <a:off x="2861184" y="5440006"/>
                <a:ext cx="619433" cy="622202"/>
              </a:xfrm>
              <a:custGeom>
                <a:avLst/>
                <a:gdLst/>
                <a:ahLst/>
                <a:cxnLst/>
                <a:rect l="l" t="t" r="r" b="b"/>
                <a:pathLst>
                  <a:path w="2736486" h="1162438">
                    <a:moveTo>
                      <a:pt x="0" y="0"/>
                    </a:moveTo>
                    <a:lnTo>
                      <a:pt x="2736486" y="0"/>
                    </a:lnTo>
                    <a:lnTo>
                      <a:pt x="2736486" y="1162438"/>
                    </a:lnTo>
                    <a:lnTo>
                      <a:pt x="0" y="1162438"/>
                    </a:lnTo>
                    <a:lnTo>
                      <a:pt x="0" y="0"/>
                    </a:lnTo>
                    <a:close/>
                  </a:path>
                </a:pathLst>
              </a:custGeom>
              <a:blipFill>
                <a:blip r:embed="rId3"/>
                <a:stretch>
                  <a:fillRect l="-7251" t="-54249" r="-169983" b="-63165"/>
                </a:stretch>
              </a:blipFill>
            </p:spPr>
          </p:sp>
          <p:sp>
            <p:nvSpPr>
              <p:cNvPr id="22" name="ZoneTexte 21">
                <a:extLst>
                  <a:ext uri="{FF2B5EF4-FFF2-40B4-BE49-F238E27FC236}">
                    <a16:creationId xmlns:a16="http://schemas.microsoft.com/office/drawing/2014/main" id="{D1E255F4-5BD4-E76E-D27C-FDAC24C6F9FB}"/>
                  </a:ext>
                </a:extLst>
              </p:cNvPr>
              <p:cNvSpPr txBox="1"/>
              <p:nvPr userDrawn="1"/>
            </p:nvSpPr>
            <p:spPr>
              <a:xfrm>
                <a:off x="3392129" y="5500068"/>
                <a:ext cx="4287037" cy="461665"/>
              </a:xfrm>
              <a:prstGeom prst="rect">
                <a:avLst/>
              </a:prstGeom>
              <a:noFill/>
            </p:spPr>
            <p:txBody>
              <a:bodyPr wrap="square" rtlCol="0">
                <a:spAutoFit/>
              </a:bodyPr>
              <a:lstStyle/>
              <a:p>
                <a:r>
                  <a:rPr lang="fr-FR" sz="2400" b="1">
                    <a:solidFill>
                      <a:srgbClr val="002060"/>
                    </a:solidFill>
                    <a:effectLst>
                      <a:outerShdw blurRad="38100" dist="38100" dir="2700000" algn="tl">
                        <a:srgbClr val="000000">
                          <a:alpha val="43137"/>
                        </a:srgbClr>
                      </a:outerShdw>
                    </a:effectLst>
                    <a:latin typeface="Montserrat Classic"/>
                  </a:rPr>
                  <a:t>L’e-Rdv de la protection sociale</a:t>
                </a:r>
              </a:p>
            </p:txBody>
          </p:sp>
        </p:grpSp>
      </p:grpSp>
      <p:sp>
        <p:nvSpPr>
          <p:cNvPr id="27" name="Espace réservé du texte 26">
            <a:extLst>
              <a:ext uri="{FF2B5EF4-FFF2-40B4-BE49-F238E27FC236}">
                <a16:creationId xmlns:a16="http://schemas.microsoft.com/office/drawing/2014/main" id="{54BDE30E-4D87-9BDC-9CF6-852B84AE90C5}"/>
              </a:ext>
            </a:extLst>
          </p:cNvPr>
          <p:cNvSpPr>
            <a:spLocks noGrp="1"/>
          </p:cNvSpPr>
          <p:nvPr>
            <p:ph type="body" sz="quarter" idx="14" hasCustomPrompt="1"/>
          </p:nvPr>
        </p:nvSpPr>
        <p:spPr>
          <a:xfrm>
            <a:off x="5180013" y="863254"/>
            <a:ext cx="6249987" cy="1479402"/>
          </a:xfrm>
        </p:spPr>
        <p:txBody>
          <a:bodyPr anchor="b">
            <a:normAutofit/>
          </a:bodyPr>
          <a:lstStyle>
            <a:lvl1pPr marL="0" indent="0">
              <a:buNone/>
              <a:defRPr sz="3200" b="1">
                <a:solidFill>
                  <a:schemeClr val="accent2"/>
                </a:solidFill>
                <a:latin typeface="Montserrat Classic"/>
              </a:defRPr>
            </a:lvl1pPr>
          </a:lstStyle>
          <a:p>
            <a:pPr lvl="0"/>
            <a:r>
              <a:rPr lang="fr-FR"/>
              <a:t>Titre</a:t>
            </a:r>
          </a:p>
        </p:txBody>
      </p:sp>
      <p:pic>
        <p:nvPicPr>
          <p:cNvPr id="3" name="Image 2">
            <a:extLst>
              <a:ext uri="{FF2B5EF4-FFF2-40B4-BE49-F238E27FC236}">
                <a16:creationId xmlns:a16="http://schemas.microsoft.com/office/drawing/2014/main" id="{F2658EF2-71FC-2402-F492-20C92AB8AE81}"/>
              </a:ext>
            </a:extLst>
          </p:cNvPr>
          <p:cNvPicPr>
            <a:picLocks noChangeAspect="1"/>
          </p:cNvPicPr>
          <p:nvPr userDrawn="1"/>
        </p:nvPicPr>
        <p:blipFill>
          <a:blip r:embed="rId4"/>
          <a:stretch>
            <a:fillRect/>
          </a:stretch>
        </p:blipFill>
        <p:spPr>
          <a:xfrm>
            <a:off x="8148203" y="6459797"/>
            <a:ext cx="3990845" cy="257635"/>
          </a:xfrm>
          <a:prstGeom prst="rect">
            <a:avLst/>
          </a:prstGeom>
        </p:spPr>
      </p:pic>
    </p:spTree>
    <p:extLst>
      <p:ext uri="{BB962C8B-B14F-4D97-AF65-F5344CB8AC3E}">
        <p14:creationId xmlns:p14="http://schemas.microsoft.com/office/powerpoint/2010/main" val="37117232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Image avec légende">
    <p:spTree>
      <p:nvGrpSpPr>
        <p:cNvPr id="1" name=""/>
        <p:cNvGrpSpPr/>
        <p:nvPr/>
      </p:nvGrpSpPr>
      <p:grpSpPr>
        <a:xfrm>
          <a:off x="0" y="0"/>
          <a:ext cx="0" cy="0"/>
          <a:chOff x="0" y="0"/>
          <a:chExt cx="0" cy="0"/>
        </a:xfrm>
      </p:grpSpPr>
      <p:pic>
        <p:nvPicPr>
          <p:cNvPr id="24" name="Image 23"/>
          <p:cNvPicPr>
            <a:picLocks noChangeAspect="1"/>
          </p:cNvPicPr>
          <p:nvPr userDrawn="1"/>
        </p:nvPicPr>
        <p:blipFill>
          <a:blip r:embed="rId2"/>
          <a:stretch>
            <a:fillRect/>
          </a:stretch>
        </p:blipFill>
        <p:spPr>
          <a:xfrm>
            <a:off x="0" y="28702"/>
            <a:ext cx="12192000" cy="6829298"/>
          </a:xfrm>
          <a:prstGeom prst="rect">
            <a:avLst/>
          </a:prstGeom>
        </p:spPr>
      </p:pic>
      <p:grpSp>
        <p:nvGrpSpPr>
          <p:cNvPr id="8" name="Group 4"/>
          <p:cNvGrpSpPr/>
          <p:nvPr userDrawn="1"/>
        </p:nvGrpSpPr>
        <p:grpSpPr>
          <a:xfrm>
            <a:off x="807863" y="3747324"/>
            <a:ext cx="10704435" cy="2227418"/>
            <a:chOff x="0" y="0"/>
            <a:chExt cx="3381026" cy="956945"/>
          </a:xfrm>
        </p:grpSpPr>
        <p:sp>
          <p:nvSpPr>
            <p:cNvPr id="9" name="Freeform 5"/>
            <p:cNvSpPr/>
            <p:nvPr/>
          </p:nvSpPr>
          <p:spPr>
            <a:xfrm>
              <a:off x="0" y="0"/>
              <a:ext cx="3381027" cy="956945"/>
            </a:xfrm>
            <a:custGeom>
              <a:avLst/>
              <a:gdLst/>
              <a:ahLst/>
              <a:cxnLst/>
              <a:rect l="l" t="t" r="r" b="b"/>
              <a:pathLst>
                <a:path w="3381027" h="956945">
                  <a:moveTo>
                    <a:pt x="3256566" y="956945"/>
                  </a:moveTo>
                  <a:lnTo>
                    <a:pt x="124460" y="956945"/>
                  </a:lnTo>
                  <a:cubicBezTo>
                    <a:pt x="55880" y="956945"/>
                    <a:pt x="0" y="901065"/>
                    <a:pt x="0" y="832485"/>
                  </a:cubicBezTo>
                  <a:lnTo>
                    <a:pt x="0" y="124460"/>
                  </a:lnTo>
                  <a:cubicBezTo>
                    <a:pt x="0" y="55880"/>
                    <a:pt x="55880" y="0"/>
                    <a:pt x="124460" y="0"/>
                  </a:cubicBezTo>
                  <a:lnTo>
                    <a:pt x="3256566" y="0"/>
                  </a:lnTo>
                  <a:cubicBezTo>
                    <a:pt x="3325146" y="0"/>
                    <a:pt x="3381027" y="55880"/>
                    <a:pt x="3381027" y="124460"/>
                  </a:cubicBezTo>
                  <a:lnTo>
                    <a:pt x="3381027" y="832485"/>
                  </a:lnTo>
                  <a:cubicBezTo>
                    <a:pt x="3381027" y="901065"/>
                    <a:pt x="3325146" y="956945"/>
                    <a:pt x="3256566" y="956945"/>
                  </a:cubicBezTo>
                  <a:close/>
                </a:path>
              </a:pathLst>
            </a:custGeom>
            <a:solidFill>
              <a:srgbClr val="21B6C3"/>
            </a:solidFill>
          </p:spPr>
        </p:sp>
      </p:grpSp>
      <p:grpSp>
        <p:nvGrpSpPr>
          <p:cNvPr id="10" name="Group 6"/>
          <p:cNvGrpSpPr/>
          <p:nvPr userDrawn="1"/>
        </p:nvGrpSpPr>
        <p:grpSpPr>
          <a:xfrm>
            <a:off x="725245" y="1291823"/>
            <a:ext cx="10741510" cy="2227418"/>
            <a:chOff x="0" y="0"/>
            <a:chExt cx="3381026" cy="956945"/>
          </a:xfrm>
        </p:grpSpPr>
        <p:sp>
          <p:nvSpPr>
            <p:cNvPr id="11" name="Freeform 7"/>
            <p:cNvSpPr/>
            <p:nvPr/>
          </p:nvSpPr>
          <p:spPr>
            <a:xfrm>
              <a:off x="0" y="0"/>
              <a:ext cx="3381027" cy="956945"/>
            </a:xfrm>
            <a:custGeom>
              <a:avLst/>
              <a:gdLst/>
              <a:ahLst/>
              <a:cxnLst/>
              <a:rect l="l" t="t" r="r" b="b"/>
              <a:pathLst>
                <a:path w="3381027" h="956945">
                  <a:moveTo>
                    <a:pt x="3256566" y="956945"/>
                  </a:moveTo>
                  <a:lnTo>
                    <a:pt x="124460" y="956945"/>
                  </a:lnTo>
                  <a:cubicBezTo>
                    <a:pt x="55880" y="956945"/>
                    <a:pt x="0" y="901065"/>
                    <a:pt x="0" y="832485"/>
                  </a:cubicBezTo>
                  <a:lnTo>
                    <a:pt x="0" y="124460"/>
                  </a:lnTo>
                  <a:cubicBezTo>
                    <a:pt x="0" y="55880"/>
                    <a:pt x="55880" y="0"/>
                    <a:pt x="124460" y="0"/>
                  </a:cubicBezTo>
                  <a:lnTo>
                    <a:pt x="3256566" y="0"/>
                  </a:lnTo>
                  <a:cubicBezTo>
                    <a:pt x="3325146" y="0"/>
                    <a:pt x="3381027" y="55880"/>
                    <a:pt x="3381027" y="124460"/>
                  </a:cubicBezTo>
                  <a:lnTo>
                    <a:pt x="3381027" y="832485"/>
                  </a:lnTo>
                  <a:cubicBezTo>
                    <a:pt x="3381027" y="901065"/>
                    <a:pt x="3325146" y="956945"/>
                    <a:pt x="3256566" y="956945"/>
                  </a:cubicBezTo>
                  <a:close/>
                </a:path>
              </a:pathLst>
            </a:custGeom>
            <a:solidFill>
              <a:srgbClr val="0096FF"/>
            </a:solidFill>
          </p:spPr>
        </p:sp>
      </p:grpSp>
      <p:grpSp>
        <p:nvGrpSpPr>
          <p:cNvPr id="12" name="Group 8"/>
          <p:cNvGrpSpPr/>
          <p:nvPr userDrawn="1"/>
        </p:nvGrpSpPr>
        <p:grpSpPr>
          <a:xfrm>
            <a:off x="2465474" y="1521243"/>
            <a:ext cx="8662777" cy="1768578"/>
            <a:chOff x="0" y="0"/>
            <a:chExt cx="3381026" cy="956945"/>
          </a:xfrm>
        </p:grpSpPr>
        <p:sp>
          <p:nvSpPr>
            <p:cNvPr id="13" name="Freeform 9"/>
            <p:cNvSpPr/>
            <p:nvPr/>
          </p:nvSpPr>
          <p:spPr>
            <a:xfrm>
              <a:off x="0" y="0"/>
              <a:ext cx="3381027" cy="956945"/>
            </a:xfrm>
            <a:custGeom>
              <a:avLst/>
              <a:gdLst/>
              <a:ahLst/>
              <a:cxnLst/>
              <a:rect l="l" t="t" r="r" b="b"/>
              <a:pathLst>
                <a:path w="3381027" h="956945">
                  <a:moveTo>
                    <a:pt x="3256566" y="956945"/>
                  </a:moveTo>
                  <a:lnTo>
                    <a:pt x="124460" y="956945"/>
                  </a:lnTo>
                  <a:cubicBezTo>
                    <a:pt x="55880" y="956945"/>
                    <a:pt x="0" y="901065"/>
                    <a:pt x="0" y="832485"/>
                  </a:cubicBezTo>
                  <a:lnTo>
                    <a:pt x="0" y="124460"/>
                  </a:lnTo>
                  <a:cubicBezTo>
                    <a:pt x="0" y="55880"/>
                    <a:pt x="55880" y="0"/>
                    <a:pt x="124460" y="0"/>
                  </a:cubicBezTo>
                  <a:lnTo>
                    <a:pt x="3256566" y="0"/>
                  </a:lnTo>
                  <a:cubicBezTo>
                    <a:pt x="3325146" y="0"/>
                    <a:pt x="3381027" y="55880"/>
                    <a:pt x="3381027" y="124460"/>
                  </a:cubicBezTo>
                  <a:lnTo>
                    <a:pt x="3381027" y="832485"/>
                  </a:lnTo>
                  <a:cubicBezTo>
                    <a:pt x="3381027" y="901065"/>
                    <a:pt x="3325146" y="956945"/>
                    <a:pt x="3256566" y="956945"/>
                  </a:cubicBezTo>
                  <a:close/>
                </a:path>
              </a:pathLst>
            </a:custGeom>
            <a:solidFill>
              <a:srgbClr val="FFFFFF"/>
            </a:solidFill>
          </p:spPr>
        </p:sp>
      </p:grpSp>
      <p:grpSp>
        <p:nvGrpSpPr>
          <p:cNvPr id="14" name="Group 10"/>
          <p:cNvGrpSpPr/>
          <p:nvPr userDrawn="1"/>
        </p:nvGrpSpPr>
        <p:grpSpPr>
          <a:xfrm>
            <a:off x="2465474" y="3978636"/>
            <a:ext cx="8662774" cy="1764793"/>
            <a:chOff x="0" y="0"/>
            <a:chExt cx="3381026" cy="956945"/>
          </a:xfrm>
        </p:grpSpPr>
        <p:sp>
          <p:nvSpPr>
            <p:cNvPr id="15" name="Freeform 11"/>
            <p:cNvSpPr/>
            <p:nvPr/>
          </p:nvSpPr>
          <p:spPr>
            <a:xfrm>
              <a:off x="0" y="0"/>
              <a:ext cx="3381027" cy="956945"/>
            </a:xfrm>
            <a:custGeom>
              <a:avLst/>
              <a:gdLst/>
              <a:ahLst/>
              <a:cxnLst/>
              <a:rect l="l" t="t" r="r" b="b"/>
              <a:pathLst>
                <a:path w="3381027" h="956945">
                  <a:moveTo>
                    <a:pt x="3256566" y="956945"/>
                  </a:moveTo>
                  <a:lnTo>
                    <a:pt x="124460" y="956945"/>
                  </a:lnTo>
                  <a:cubicBezTo>
                    <a:pt x="55880" y="956945"/>
                    <a:pt x="0" y="901065"/>
                    <a:pt x="0" y="832485"/>
                  </a:cubicBezTo>
                  <a:lnTo>
                    <a:pt x="0" y="124460"/>
                  </a:lnTo>
                  <a:cubicBezTo>
                    <a:pt x="0" y="55880"/>
                    <a:pt x="55880" y="0"/>
                    <a:pt x="124460" y="0"/>
                  </a:cubicBezTo>
                  <a:lnTo>
                    <a:pt x="3256566" y="0"/>
                  </a:lnTo>
                  <a:cubicBezTo>
                    <a:pt x="3325146" y="0"/>
                    <a:pt x="3381027" y="55880"/>
                    <a:pt x="3381027" y="124460"/>
                  </a:cubicBezTo>
                  <a:lnTo>
                    <a:pt x="3381027" y="832485"/>
                  </a:lnTo>
                  <a:cubicBezTo>
                    <a:pt x="3381027" y="901065"/>
                    <a:pt x="3325146" y="956945"/>
                    <a:pt x="3256566" y="956945"/>
                  </a:cubicBezTo>
                  <a:close/>
                </a:path>
              </a:pathLst>
            </a:custGeom>
            <a:solidFill>
              <a:srgbClr val="FFFFFF"/>
            </a:solidFill>
          </p:spPr>
        </p:sp>
      </p:grpSp>
      <p:grpSp>
        <p:nvGrpSpPr>
          <p:cNvPr id="16" name="Group 20"/>
          <p:cNvGrpSpPr/>
          <p:nvPr userDrawn="1"/>
        </p:nvGrpSpPr>
        <p:grpSpPr>
          <a:xfrm>
            <a:off x="1004294" y="1435608"/>
            <a:ext cx="1237371" cy="1854213"/>
            <a:chOff x="0" y="0"/>
            <a:chExt cx="829404" cy="1082346"/>
          </a:xfrm>
        </p:grpSpPr>
        <p:sp>
          <p:nvSpPr>
            <p:cNvPr id="17" name="Freeform 21"/>
            <p:cNvSpPr/>
            <p:nvPr/>
          </p:nvSpPr>
          <p:spPr>
            <a:xfrm>
              <a:off x="0" y="0"/>
              <a:ext cx="829405" cy="1082346"/>
            </a:xfrm>
            <a:custGeom>
              <a:avLst/>
              <a:gdLst/>
              <a:ahLst/>
              <a:cxnLst/>
              <a:rect l="l" t="t" r="r" b="b"/>
              <a:pathLst>
                <a:path w="829405" h="1082346">
                  <a:moveTo>
                    <a:pt x="704944" y="1082346"/>
                  </a:moveTo>
                  <a:lnTo>
                    <a:pt x="124460" y="1082346"/>
                  </a:lnTo>
                  <a:cubicBezTo>
                    <a:pt x="55880" y="1082346"/>
                    <a:pt x="0" y="1026466"/>
                    <a:pt x="0" y="957886"/>
                  </a:cubicBezTo>
                  <a:lnTo>
                    <a:pt x="0" y="124460"/>
                  </a:lnTo>
                  <a:cubicBezTo>
                    <a:pt x="0" y="55880"/>
                    <a:pt x="55880" y="0"/>
                    <a:pt x="124460" y="0"/>
                  </a:cubicBezTo>
                  <a:lnTo>
                    <a:pt x="704945" y="0"/>
                  </a:lnTo>
                  <a:cubicBezTo>
                    <a:pt x="773524" y="0"/>
                    <a:pt x="829405" y="55880"/>
                    <a:pt x="829405" y="124460"/>
                  </a:cubicBezTo>
                  <a:lnTo>
                    <a:pt x="829405" y="957886"/>
                  </a:lnTo>
                  <a:cubicBezTo>
                    <a:pt x="829405" y="1026466"/>
                    <a:pt x="773524" y="1082346"/>
                    <a:pt x="704945" y="1082346"/>
                  </a:cubicBezTo>
                  <a:close/>
                </a:path>
              </a:pathLst>
            </a:custGeom>
            <a:solidFill>
              <a:srgbClr val="008AFF"/>
            </a:solidFill>
          </p:spPr>
        </p:sp>
      </p:grpSp>
      <p:grpSp>
        <p:nvGrpSpPr>
          <p:cNvPr id="18" name="Group 22"/>
          <p:cNvGrpSpPr/>
          <p:nvPr userDrawn="1"/>
        </p:nvGrpSpPr>
        <p:grpSpPr>
          <a:xfrm>
            <a:off x="972429" y="3885855"/>
            <a:ext cx="1203843" cy="1614730"/>
            <a:chOff x="0" y="0"/>
            <a:chExt cx="829404" cy="1082346"/>
          </a:xfrm>
        </p:grpSpPr>
        <p:sp>
          <p:nvSpPr>
            <p:cNvPr id="19" name="Freeform 23"/>
            <p:cNvSpPr/>
            <p:nvPr/>
          </p:nvSpPr>
          <p:spPr>
            <a:xfrm>
              <a:off x="0" y="0"/>
              <a:ext cx="829405" cy="1082346"/>
            </a:xfrm>
            <a:custGeom>
              <a:avLst/>
              <a:gdLst/>
              <a:ahLst/>
              <a:cxnLst/>
              <a:rect l="l" t="t" r="r" b="b"/>
              <a:pathLst>
                <a:path w="829405" h="1082346">
                  <a:moveTo>
                    <a:pt x="704944" y="1082346"/>
                  </a:moveTo>
                  <a:lnTo>
                    <a:pt x="124460" y="1082346"/>
                  </a:lnTo>
                  <a:cubicBezTo>
                    <a:pt x="55880" y="1082346"/>
                    <a:pt x="0" y="1026466"/>
                    <a:pt x="0" y="957886"/>
                  </a:cubicBezTo>
                  <a:lnTo>
                    <a:pt x="0" y="124460"/>
                  </a:lnTo>
                  <a:cubicBezTo>
                    <a:pt x="0" y="55880"/>
                    <a:pt x="55880" y="0"/>
                    <a:pt x="124460" y="0"/>
                  </a:cubicBezTo>
                  <a:lnTo>
                    <a:pt x="704945" y="0"/>
                  </a:lnTo>
                  <a:cubicBezTo>
                    <a:pt x="773524" y="0"/>
                    <a:pt x="829405" y="55880"/>
                    <a:pt x="829405" y="124460"/>
                  </a:cubicBezTo>
                  <a:lnTo>
                    <a:pt x="829405" y="957886"/>
                  </a:lnTo>
                  <a:cubicBezTo>
                    <a:pt x="829405" y="1026466"/>
                    <a:pt x="773524" y="1082346"/>
                    <a:pt x="704945" y="1082346"/>
                  </a:cubicBezTo>
                  <a:close/>
                </a:path>
              </a:pathLst>
            </a:custGeom>
            <a:solidFill>
              <a:srgbClr val="21B6C3"/>
            </a:solidFill>
          </p:spPr>
        </p:sp>
      </p:grpSp>
      <p:sp>
        <p:nvSpPr>
          <p:cNvPr id="20" name="TextBox 30"/>
          <p:cNvSpPr txBox="1"/>
          <p:nvPr userDrawn="1"/>
        </p:nvSpPr>
        <p:spPr>
          <a:xfrm>
            <a:off x="2693111" y="1818158"/>
            <a:ext cx="7102664" cy="1044132"/>
          </a:xfrm>
          <a:prstGeom prst="rect">
            <a:avLst/>
          </a:prstGeom>
        </p:spPr>
        <p:txBody>
          <a:bodyPr lIns="0" tIns="0" rIns="0" bIns="0" rtlCol="0" anchor="t">
            <a:spAutoFit/>
          </a:bodyPr>
          <a:lstStyle/>
          <a:p>
            <a:pPr algn="l">
              <a:lnSpc>
                <a:spcPts val="4199"/>
              </a:lnSpc>
            </a:pPr>
            <a:r>
              <a:rPr lang="en-US" sz="2999">
                <a:solidFill>
                  <a:srgbClr val="010B39"/>
                </a:solidFill>
                <a:latin typeface="Montserrat Classic"/>
                <a:ea typeface="Montserrat Classic"/>
                <a:cs typeface="Montserrat Classic"/>
                <a:sym typeface="Montserrat Classic"/>
              </a:rPr>
              <a:t>Lorem ipsum dolor sit </a:t>
            </a:r>
            <a:r>
              <a:rPr lang="en-US" sz="2999" err="1">
                <a:solidFill>
                  <a:srgbClr val="010B39"/>
                </a:solidFill>
                <a:latin typeface="Montserrat Classic"/>
                <a:ea typeface="Montserrat Classic"/>
                <a:cs typeface="Montserrat Classic"/>
                <a:sym typeface="Montserrat Classic"/>
              </a:rPr>
              <a:t>amet</a:t>
            </a:r>
            <a:r>
              <a:rPr lang="en-US" sz="2999">
                <a:solidFill>
                  <a:srgbClr val="010B39"/>
                </a:solidFill>
                <a:latin typeface="Montserrat Classic"/>
                <a:ea typeface="Montserrat Classic"/>
                <a:cs typeface="Montserrat Classic"/>
                <a:sym typeface="Montserrat Classic"/>
              </a:rPr>
              <a:t>,</a:t>
            </a:r>
          </a:p>
          <a:p>
            <a:pPr algn="l">
              <a:lnSpc>
                <a:spcPts val="4199"/>
              </a:lnSpc>
              <a:spcBef>
                <a:spcPct val="0"/>
              </a:spcBef>
            </a:pPr>
            <a:r>
              <a:rPr lang="en-US" sz="2999">
                <a:solidFill>
                  <a:srgbClr val="010B39"/>
                </a:solidFill>
                <a:latin typeface="Montserrat Classic"/>
                <a:ea typeface="Montserrat Classic"/>
                <a:cs typeface="Montserrat Classic"/>
                <a:sym typeface="Montserrat Classic"/>
              </a:rPr>
              <a:t>Lorem ipsum dolor sit </a:t>
            </a:r>
            <a:r>
              <a:rPr lang="en-US" sz="2999" err="1">
                <a:solidFill>
                  <a:srgbClr val="010B39"/>
                </a:solidFill>
                <a:latin typeface="Montserrat Classic"/>
                <a:ea typeface="Montserrat Classic"/>
                <a:cs typeface="Montserrat Classic"/>
                <a:sym typeface="Montserrat Classic"/>
              </a:rPr>
              <a:t>amet</a:t>
            </a:r>
            <a:r>
              <a:rPr lang="en-US" sz="2999">
                <a:solidFill>
                  <a:srgbClr val="010B39"/>
                </a:solidFill>
                <a:latin typeface="Montserrat Classic"/>
                <a:ea typeface="Montserrat Classic"/>
                <a:cs typeface="Montserrat Classic"/>
                <a:sym typeface="Montserrat Classic"/>
              </a:rPr>
              <a:t>,</a:t>
            </a:r>
          </a:p>
        </p:txBody>
      </p:sp>
      <p:sp>
        <p:nvSpPr>
          <p:cNvPr id="21" name="TextBox 33"/>
          <p:cNvSpPr txBox="1"/>
          <p:nvPr userDrawn="1"/>
        </p:nvSpPr>
        <p:spPr>
          <a:xfrm>
            <a:off x="1378391" y="2097602"/>
            <a:ext cx="391920" cy="530224"/>
          </a:xfrm>
          <a:prstGeom prst="rect">
            <a:avLst/>
          </a:prstGeom>
        </p:spPr>
        <p:txBody>
          <a:bodyPr lIns="0" tIns="0" rIns="0" bIns="0" rtlCol="0" anchor="t">
            <a:spAutoFit/>
          </a:bodyPr>
          <a:lstStyle/>
          <a:p>
            <a:pPr algn="ctr">
              <a:lnSpc>
                <a:spcPts val="3999"/>
              </a:lnSpc>
            </a:pPr>
            <a:r>
              <a:rPr lang="en-US" sz="3999">
                <a:solidFill>
                  <a:srgbClr val="FFFFFF"/>
                </a:solidFill>
                <a:latin typeface="Montserrat Classic"/>
                <a:ea typeface="Montserrat Classic"/>
                <a:cs typeface="Montserrat Classic"/>
                <a:sym typeface="Montserrat Classic"/>
              </a:rPr>
              <a:t>1</a:t>
            </a:r>
          </a:p>
        </p:txBody>
      </p:sp>
      <p:sp>
        <p:nvSpPr>
          <p:cNvPr id="22" name="TextBox 35"/>
          <p:cNvSpPr txBox="1"/>
          <p:nvPr userDrawn="1"/>
        </p:nvSpPr>
        <p:spPr>
          <a:xfrm>
            <a:off x="1378391" y="4693220"/>
            <a:ext cx="391920" cy="530224"/>
          </a:xfrm>
          <a:prstGeom prst="rect">
            <a:avLst/>
          </a:prstGeom>
        </p:spPr>
        <p:txBody>
          <a:bodyPr lIns="0" tIns="0" rIns="0" bIns="0" rtlCol="0" anchor="t">
            <a:spAutoFit/>
          </a:bodyPr>
          <a:lstStyle/>
          <a:p>
            <a:pPr algn="ctr">
              <a:lnSpc>
                <a:spcPts val="3999"/>
              </a:lnSpc>
            </a:pPr>
            <a:r>
              <a:rPr lang="en-US" sz="3999">
                <a:solidFill>
                  <a:srgbClr val="FFFFFF"/>
                </a:solidFill>
                <a:latin typeface="Montserrat Classic"/>
                <a:ea typeface="Montserrat Classic"/>
                <a:cs typeface="Montserrat Classic"/>
                <a:sym typeface="Montserrat Classic"/>
              </a:rPr>
              <a:t>3</a:t>
            </a:r>
          </a:p>
        </p:txBody>
      </p:sp>
      <p:sp>
        <p:nvSpPr>
          <p:cNvPr id="23" name="TextBox 38"/>
          <p:cNvSpPr txBox="1"/>
          <p:nvPr userDrawn="1"/>
        </p:nvSpPr>
        <p:spPr>
          <a:xfrm>
            <a:off x="2603692" y="4208672"/>
            <a:ext cx="7102664" cy="1044132"/>
          </a:xfrm>
          <a:prstGeom prst="rect">
            <a:avLst/>
          </a:prstGeom>
        </p:spPr>
        <p:txBody>
          <a:bodyPr lIns="0" tIns="0" rIns="0" bIns="0" rtlCol="0" anchor="t">
            <a:spAutoFit/>
          </a:bodyPr>
          <a:lstStyle/>
          <a:p>
            <a:pPr algn="l">
              <a:lnSpc>
                <a:spcPts val="4199"/>
              </a:lnSpc>
            </a:pPr>
            <a:r>
              <a:rPr lang="en-US" sz="2999">
                <a:solidFill>
                  <a:srgbClr val="010B39"/>
                </a:solidFill>
                <a:latin typeface="Montserrat Classic"/>
                <a:ea typeface="Montserrat Classic"/>
                <a:cs typeface="Montserrat Classic"/>
                <a:sym typeface="Montserrat Classic"/>
              </a:rPr>
              <a:t>Lorem ipsum dolor sit </a:t>
            </a:r>
            <a:r>
              <a:rPr lang="en-US" sz="2999" err="1">
                <a:solidFill>
                  <a:srgbClr val="010B39"/>
                </a:solidFill>
                <a:latin typeface="Montserrat Classic"/>
                <a:ea typeface="Montserrat Classic"/>
                <a:cs typeface="Montserrat Classic"/>
                <a:sym typeface="Montserrat Classic"/>
              </a:rPr>
              <a:t>amet</a:t>
            </a:r>
            <a:r>
              <a:rPr lang="en-US" sz="2999">
                <a:solidFill>
                  <a:srgbClr val="010B39"/>
                </a:solidFill>
                <a:latin typeface="Montserrat Classic"/>
                <a:ea typeface="Montserrat Classic"/>
                <a:cs typeface="Montserrat Classic"/>
                <a:sym typeface="Montserrat Classic"/>
              </a:rPr>
              <a:t>,</a:t>
            </a:r>
          </a:p>
          <a:p>
            <a:pPr algn="l">
              <a:lnSpc>
                <a:spcPts val="4199"/>
              </a:lnSpc>
              <a:spcBef>
                <a:spcPct val="0"/>
              </a:spcBef>
            </a:pPr>
            <a:r>
              <a:rPr lang="en-US" sz="2999">
                <a:solidFill>
                  <a:srgbClr val="010B39"/>
                </a:solidFill>
                <a:latin typeface="Montserrat Classic"/>
                <a:ea typeface="Montserrat Classic"/>
                <a:cs typeface="Montserrat Classic"/>
                <a:sym typeface="Montserrat Classic"/>
              </a:rPr>
              <a:t>Lorem ipsum dolor sit </a:t>
            </a:r>
            <a:r>
              <a:rPr lang="en-US" sz="2999" err="1">
                <a:solidFill>
                  <a:srgbClr val="010B39"/>
                </a:solidFill>
                <a:latin typeface="Montserrat Classic"/>
                <a:ea typeface="Montserrat Classic"/>
                <a:cs typeface="Montserrat Classic"/>
                <a:sym typeface="Montserrat Classic"/>
              </a:rPr>
              <a:t>amet</a:t>
            </a:r>
            <a:r>
              <a:rPr lang="en-US" sz="2999">
                <a:solidFill>
                  <a:srgbClr val="010B39"/>
                </a:solidFill>
                <a:latin typeface="Montserrat Classic"/>
                <a:ea typeface="Montserrat Classic"/>
                <a:cs typeface="Montserrat Classic"/>
                <a:sym typeface="Montserrat Classic"/>
              </a:rPr>
              <a:t>,</a:t>
            </a:r>
          </a:p>
        </p:txBody>
      </p:sp>
      <p:sp>
        <p:nvSpPr>
          <p:cNvPr id="25" name="Titre 1"/>
          <p:cNvSpPr>
            <a:spLocks noGrp="1"/>
          </p:cNvSpPr>
          <p:nvPr>
            <p:ph type="title" hasCustomPrompt="1"/>
          </p:nvPr>
        </p:nvSpPr>
        <p:spPr>
          <a:xfrm>
            <a:off x="612651" y="55471"/>
            <a:ext cx="10515600" cy="1158873"/>
          </a:xfrm>
        </p:spPr>
        <p:txBody>
          <a:bodyPr anchor="b"/>
          <a:lstStyle>
            <a:lvl1pPr>
              <a:defRPr sz="6000" b="1">
                <a:solidFill>
                  <a:srgbClr val="002060"/>
                </a:solidFill>
                <a:latin typeface="Montserrat Classic"/>
              </a:defRPr>
            </a:lvl1pPr>
          </a:lstStyle>
          <a:p>
            <a:r>
              <a:rPr lang="fr-FR"/>
              <a:t>Titre</a:t>
            </a:r>
          </a:p>
        </p:txBody>
      </p:sp>
      <p:sp>
        <p:nvSpPr>
          <p:cNvPr id="27" name="Espace réservé du numéro de diapositive 4"/>
          <p:cNvSpPr>
            <a:spLocks noGrp="1"/>
          </p:cNvSpPr>
          <p:nvPr>
            <p:ph type="sldNum" sz="quarter" idx="12"/>
          </p:nvPr>
        </p:nvSpPr>
        <p:spPr>
          <a:xfrm>
            <a:off x="4840034" y="6347613"/>
            <a:ext cx="2743200" cy="365125"/>
          </a:xfrm>
        </p:spPr>
        <p:txBody>
          <a:bodyPr/>
          <a:lstStyle>
            <a:lvl1pPr>
              <a:defRPr>
                <a:latin typeface="Montserrat Classic"/>
              </a:defRPr>
            </a:lvl1pPr>
          </a:lstStyle>
          <a:p>
            <a:fld id="{A26E8B59-5CF2-4813-AAE7-227B98FBFEF3}" type="slidenum">
              <a:rPr lang="fr-FR" smtClean="0"/>
              <a:pPr/>
              <a:t>‹N°›</a:t>
            </a:fld>
            <a:endParaRPr lang="fr-FR"/>
          </a:p>
        </p:txBody>
      </p:sp>
      <p:grpSp>
        <p:nvGrpSpPr>
          <p:cNvPr id="28" name="Groupe 27">
            <a:extLst>
              <a:ext uri="{FF2B5EF4-FFF2-40B4-BE49-F238E27FC236}">
                <a16:creationId xmlns:a16="http://schemas.microsoft.com/office/drawing/2014/main" id="{C645E7BC-3D84-A225-A930-8712517FEE3B}"/>
              </a:ext>
            </a:extLst>
          </p:cNvPr>
          <p:cNvGrpSpPr/>
          <p:nvPr userDrawn="1"/>
        </p:nvGrpSpPr>
        <p:grpSpPr>
          <a:xfrm>
            <a:off x="405160" y="6180327"/>
            <a:ext cx="3756622" cy="622202"/>
            <a:chOff x="2861184" y="5440006"/>
            <a:chExt cx="3756622" cy="622202"/>
          </a:xfrm>
        </p:grpSpPr>
        <p:sp>
          <p:nvSpPr>
            <p:cNvPr id="29" name="Freeform 13">
              <a:extLst>
                <a:ext uri="{FF2B5EF4-FFF2-40B4-BE49-F238E27FC236}">
                  <a16:creationId xmlns:a16="http://schemas.microsoft.com/office/drawing/2014/main" id="{75227FB7-91E4-D69F-3F83-965DD9B49B21}"/>
                </a:ext>
              </a:extLst>
            </p:cNvPr>
            <p:cNvSpPr/>
            <p:nvPr userDrawn="1"/>
          </p:nvSpPr>
          <p:spPr>
            <a:xfrm>
              <a:off x="2861184" y="5440006"/>
              <a:ext cx="619433" cy="622202"/>
            </a:xfrm>
            <a:custGeom>
              <a:avLst/>
              <a:gdLst/>
              <a:ahLst/>
              <a:cxnLst/>
              <a:rect l="l" t="t" r="r" b="b"/>
              <a:pathLst>
                <a:path w="2736486" h="1162438">
                  <a:moveTo>
                    <a:pt x="0" y="0"/>
                  </a:moveTo>
                  <a:lnTo>
                    <a:pt x="2736486" y="0"/>
                  </a:lnTo>
                  <a:lnTo>
                    <a:pt x="2736486" y="1162438"/>
                  </a:lnTo>
                  <a:lnTo>
                    <a:pt x="0" y="1162438"/>
                  </a:lnTo>
                  <a:lnTo>
                    <a:pt x="0" y="0"/>
                  </a:lnTo>
                  <a:close/>
                </a:path>
              </a:pathLst>
            </a:custGeom>
            <a:blipFill>
              <a:blip r:embed="rId3"/>
              <a:stretch>
                <a:fillRect l="-7251" t="-54249" r="-169983" b="-63165"/>
              </a:stretch>
            </a:blipFill>
          </p:spPr>
        </p:sp>
        <p:sp>
          <p:nvSpPr>
            <p:cNvPr id="30" name="ZoneTexte 29">
              <a:extLst>
                <a:ext uri="{FF2B5EF4-FFF2-40B4-BE49-F238E27FC236}">
                  <a16:creationId xmlns:a16="http://schemas.microsoft.com/office/drawing/2014/main" id="{6394AA36-B359-197C-DB3B-5B255702E3EE}"/>
                </a:ext>
              </a:extLst>
            </p:cNvPr>
            <p:cNvSpPr txBox="1"/>
            <p:nvPr userDrawn="1"/>
          </p:nvSpPr>
          <p:spPr>
            <a:xfrm>
              <a:off x="3460955" y="5604387"/>
              <a:ext cx="3156851" cy="369332"/>
            </a:xfrm>
            <a:prstGeom prst="rect">
              <a:avLst/>
            </a:prstGeom>
            <a:noFill/>
          </p:spPr>
          <p:txBody>
            <a:bodyPr wrap="square" rtlCol="0">
              <a:spAutoFit/>
            </a:bodyPr>
            <a:lstStyle/>
            <a:p>
              <a:r>
                <a:rPr lang="fr-FR" b="1">
                  <a:solidFill>
                    <a:srgbClr val="002060"/>
                  </a:solidFill>
                  <a:effectLst>
                    <a:outerShdw blurRad="38100" dist="38100" dir="2700000" algn="tl">
                      <a:srgbClr val="000000">
                        <a:alpha val="43137"/>
                      </a:srgbClr>
                    </a:outerShdw>
                  </a:effectLst>
                  <a:latin typeface="Montserrat Classic"/>
                </a:rPr>
                <a:t>L’e-Rdv de la protection sociale</a:t>
              </a:r>
            </a:p>
          </p:txBody>
        </p:sp>
      </p:grpSp>
      <p:pic>
        <p:nvPicPr>
          <p:cNvPr id="2" name="Image 1">
            <a:extLst>
              <a:ext uri="{FF2B5EF4-FFF2-40B4-BE49-F238E27FC236}">
                <a16:creationId xmlns:a16="http://schemas.microsoft.com/office/drawing/2014/main" id="{E5C4B79A-7C17-8ABA-680F-A20813337AE1}"/>
              </a:ext>
            </a:extLst>
          </p:cNvPr>
          <p:cNvPicPr>
            <a:picLocks noChangeAspect="1"/>
          </p:cNvPicPr>
          <p:nvPr userDrawn="1"/>
        </p:nvPicPr>
        <p:blipFill>
          <a:blip r:embed="rId4"/>
          <a:stretch>
            <a:fillRect/>
          </a:stretch>
        </p:blipFill>
        <p:spPr>
          <a:xfrm>
            <a:off x="8148203" y="6459797"/>
            <a:ext cx="3990845" cy="257635"/>
          </a:xfrm>
          <a:prstGeom prst="rect">
            <a:avLst/>
          </a:prstGeom>
        </p:spPr>
      </p:pic>
    </p:spTree>
    <p:extLst>
      <p:ext uri="{BB962C8B-B14F-4D97-AF65-F5344CB8AC3E}">
        <p14:creationId xmlns:p14="http://schemas.microsoft.com/office/powerpoint/2010/main" val="9384253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002060"/>
                </a:solidFill>
              </a:defRPr>
            </a:lvl1pPr>
          </a:lstStyle>
          <a:p>
            <a:r>
              <a:rPr lang="fr-FR"/>
              <a:t>Modifiez le style du titre</a:t>
            </a:r>
          </a:p>
        </p:txBody>
      </p:sp>
      <p:sp>
        <p:nvSpPr>
          <p:cNvPr id="4" name="Espace réservé de la date 3"/>
          <p:cNvSpPr>
            <a:spLocks noGrp="1"/>
          </p:cNvSpPr>
          <p:nvPr>
            <p:ph type="dt" sz="half" idx="10"/>
          </p:nvPr>
        </p:nvSpPr>
        <p:spPr>
          <a:xfrm>
            <a:off x="838200" y="6356350"/>
            <a:ext cx="2743200" cy="365125"/>
          </a:xfrm>
          <a:prstGeom prst="rect">
            <a:avLst/>
          </a:prstGeom>
        </p:spPr>
        <p:txBody>
          <a:bodyPr/>
          <a:lstStyle>
            <a:lvl1pPr>
              <a:defRPr>
                <a:solidFill>
                  <a:srgbClr val="002060"/>
                </a:solidFill>
              </a:defRPr>
            </a:lvl1pPr>
          </a:lstStyle>
          <a:p>
            <a:endParaRPr lang="fr-FR"/>
          </a:p>
        </p:txBody>
      </p:sp>
      <p:sp>
        <p:nvSpPr>
          <p:cNvPr id="5" name="Espace réservé du pied de page 4"/>
          <p:cNvSpPr>
            <a:spLocks noGrp="1"/>
          </p:cNvSpPr>
          <p:nvPr>
            <p:ph type="ftr" sz="quarter" idx="11"/>
          </p:nvPr>
        </p:nvSpPr>
        <p:spPr>
          <a:xfrm>
            <a:off x="4038600" y="6356350"/>
            <a:ext cx="4114800" cy="365125"/>
          </a:xfrm>
          <a:prstGeom prst="rect">
            <a:avLst/>
          </a:prstGeom>
        </p:spPr>
        <p:txBody>
          <a:bodyPr/>
          <a:lstStyle>
            <a:lvl1pPr>
              <a:defRPr>
                <a:solidFill>
                  <a:srgbClr val="002060"/>
                </a:solidFill>
              </a:defRPr>
            </a:lvl1pPr>
          </a:lstStyle>
          <a:p>
            <a:endParaRPr lang="fr-FR"/>
          </a:p>
        </p:txBody>
      </p:sp>
      <p:sp>
        <p:nvSpPr>
          <p:cNvPr id="6" name="Espace réservé du numéro de diapositive 5"/>
          <p:cNvSpPr>
            <a:spLocks noGrp="1"/>
          </p:cNvSpPr>
          <p:nvPr>
            <p:ph type="sldNum" sz="quarter" idx="12"/>
          </p:nvPr>
        </p:nvSpPr>
        <p:spPr/>
        <p:txBody>
          <a:bodyPr/>
          <a:lstStyle>
            <a:lvl1pPr>
              <a:defRPr>
                <a:solidFill>
                  <a:srgbClr val="002060"/>
                </a:solidFill>
              </a:defRPr>
            </a:lvl1pPr>
          </a:lstStyle>
          <a:p>
            <a:fld id="{A26E8B59-5CF2-4813-AAE7-227B98FBFEF3}" type="slidenum">
              <a:rPr lang="fr-FR" smtClean="0"/>
              <a:pPr/>
              <a:t>‹N°›</a:t>
            </a:fld>
            <a:endParaRPr lang="fr-FR"/>
          </a:p>
        </p:txBody>
      </p:sp>
      <p:pic>
        <p:nvPicPr>
          <p:cNvPr id="20" name="Image 19"/>
          <p:cNvPicPr>
            <a:picLocks noChangeAspect="1"/>
          </p:cNvPicPr>
          <p:nvPr userDrawn="1"/>
        </p:nvPicPr>
        <p:blipFill>
          <a:blip r:embed="rId2"/>
          <a:stretch>
            <a:fillRect/>
          </a:stretch>
        </p:blipFill>
        <p:spPr>
          <a:xfrm>
            <a:off x="0" y="28702"/>
            <a:ext cx="12192000" cy="6740120"/>
          </a:xfrm>
          <a:prstGeom prst="rect">
            <a:avLst/>
          </a:prstGeom>
        </p:spPr>
      </p:pic>
      <p:grpSp>
        <p:nvGrpSpPr>
          <p:cNvPr id="3" name="Groupe 2">
            <a:extLst>
              <a:ext uri="{FF2B5EF4-FFF2-40B4-BE49-F238E27FC236}">
                <a16:creationId xmlns:a16="http://schemas.microsoft.com/office/drawing/2014/main" id="{F95D5C88-598D-5349-94AC-4271327616F6}"/>
              </a:ext>
            </a:extLst>
          </p:cNvPr>
          <p:cNvGrpSpPr/>
          <p:nvPr userDrawn="1"/>
        </p:nvGrpSpPr>
        <p:grpSpPr>
          <a:xfrm>
            <a:off x="255463" y="190640"/>
            <a:ext cx="4817982" cy="625194"/>
            <a:chOff x="255463" y="190640"/>
            <a:chExt cx="4817982" cy="625194"/>
          </a:xfrm>
        </p:grpSpPr>
        <p:sp>
          <p:nvSpPr>
            <p:cNvPr id="7" name="Rectangle 6">
              <a:extLst>
                <a:ext uri="{FF2B5EF4-FFF2-40B4-BE49-F238E27FC236}">
                  <a16:creationId xmlns:a16="http://schemas.microsoft.com/office/drawing/2014/main" id="{8C9A461A-FED7-59B2-B87A-50CAEB4BB4F8}"/>
                </a:ext>
              </a:extLst>
            </p:cNvPr>
            <p:cNvSpPr/>
            <p:nvPr userDrawn="1"/>
          </p:nvSpPr>
          <p:spPr>
            <a:xfrm>
              <a:off x="265295" y="190640"/>
              <a:ext cx="4611506" cy="62519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rgbClr val="002060"/>
                </a:solidFill>
              </a:endParaRPr>
            </a:p>
          </p:txBody>
        </p:sp>
        <p:grpSp>
          <p:nvGrpSpPr>
            <p:cNvPr id="8" name="Groupe 7">
              <a:extLst>
                <a:ext uri="{FF2B5EF4-FFF2-40B4-BE49-F238E27FC236}">
                  <a16:creationId xmlns:a16="http://schemas.microsoft.com/office/drawing/2014/main" id="{4E4E9087-2690-11A8-0BA8-118E20D97A58}"/>
                </a:ext>
              </a:extLst>
            </p:cNvPr>
            <p:cNvGrpSpPr/>
            <p:nvPr userDrawn="1"/>
          </p:nvGrpSpPr>
          <p:grpSpPr>
            <a:xfrm>
              <a:off x="255463" y="190641"/>
              <a:ext cx="4817982" cy="622202"/>
              <a:chOff x="2861184" y="5440006"/>
              <a:chExt cx="4817982" cy="622202"/>
            </a:xfrm>
          </p:grpSpPr>
          <p:sp>
            <p:nvSpPr>
              <p:cNvPr id="9" name="Freeform 13">
                <a:extLst>
                  <a:ext uri="{FF2B5EF4-FFF2-40B4-BE49-F238E27FC236}">
                    <a16:creationId xmlns:a16="http://schemas.microsoft.com/office/drawing/2014/main" id="{D202EC98-CC8D-CB6D-6DD6-C9FBE8F77F21}"/>
                  </a:ext>
                </a:extLst>
              </p:cNvPr>
              <p:cNvSpPr/>
              <p:nvPr userDrawn="1"/>
            </p:nvSpPr>
            <p:spPr>
              <a:xfrm>
                <a:off x="2861184" y="5440006"/>
                <a:ext cx="619433" cy="622202"/>
              </a:xfrm>
              <a:custGeom>
                <a:avLst/>
                <a:gdLst/>
                <a:ahLst/>
                <a:cxnLst/>
                <a:rect l="l" t="t" r="r" b="b"/>
                <a:pathLst>
                  <a:path w="2736486" h="1162438">
                    <a:moveTo>
                      <a:pt x="0" y="0"/>
                    </a:moveTo>
                    <a:lnTo>
                      <a:pt x="2736486" y="0"/>
                    </a:lnTo>
                    <a:lnTo>
                      <a:pt x="2736486" y="1162438"/>
                    </a:lnTo>
                    <a:lnTo>
                      <a:pt x="0" y="1162438"/>
                    </a:lnTo>
                    <a:lnTo>
                      <a:pt x="0" y="0"/>
                    </a:lnTo>
                    <a:close/>
                  </a:path>
                </a:pathLst>
              </a:custGeom>
              <a:blipFill>
                <a:blip r:embed="rId3"/>
                <a:stretch>
                  <a:fillRect l="-7251" t="-54249" r="-169983" b="-63165"/>
                </a:stretch>
              </a:blipFill>
            </p:spPr>
          </p:sp>
          <p:sp>
            <p:nvSpPr>
              <p:cNvPr id="10" name="ZoneTexte 9">
                <a:extLst>
                  <a:ext uri="{FF2B5EF4-FFF2-40B4-BE49-F238E27FC236}">
                    <a16:creationId xmlns:a16="http://schemas.microsoft.com/office/drawing/2014/main" id="{AB8E1D10-B8DA-C707-6D00-B96A611C9441}"/>
                  </a:ext>
                </a:extLst>
              </p:cNvPr>
              <p:cNvSpPr txBox="1"/>
              <p:nvPr userDrawn="1"/>
            </p:nvSpPr>
            <p:spPr>
              <a:xfrm>
                <a:off x="3392129" y="5500068"/>
                <a:ext cx="4287037" cy="461665"/>
              </a:xfrm>
              <a:prstGeom prst="rect">
                <a:avLst/>
              </a:prstGeom>
              <a:noFill/>
            </p:spPr>
            <p:txBody>
              <a:bodyPr wrap="square" rtlCol="0">
                <a:spAutoFit/>
              </a:bodyPr>
              <a:lstStyle/>
              <a:p>
                <a:r>
                  <a:rPr lang="fr-FR" sz="2400" b="1">
                    <a:solidFill>
                      <a:srgbClr val="002060"/>
                    </a:solidFill>
                    <a:effectLst>
                      <a:outerShdw blurRad="38100" dist="38100" dir="2700000" algn="tl">
                        <a:srgbClr val="000000">
                          <a:alpha val="43137"/>
                        </a:srgbClr>
                      </a:outerShdw>
                    </a:effectLst>
                    <a:latin typeface="Montserrat Classic"/>
                  </a:rPr>
                  <a:t>L’e-Rdv de la protection sociale</a:t>
                </a:r>
              </a:p>
            </p:txBody>
          </p:sp>
        </p:grpSp>
      </p:grpSp>
      <p:sp>
        <p:nvSpPr>
          <p:cNvPr id="12" name="Espace réservé du numéro de diapositive 4">
            <a:extLst>
              <a:ext uri="{FF2B5EF4-FFF2-40B4-BE49-F238E27FC236}">
                <a16:creationId xmlns:a16="http://schemas.microsoft.com/office/drawing/2014/main" id="{3B38EA9D-4A9B-76C4-B578-EBCBD36C1B64}"/>
              </a:ext>
            </a:extLst>
          </p:cNvPr>
          <p:cNvSpPr txBox="1">
            <a:spLocks/>
          </p:cNvSpPr>
          <p:nvPr userDrawn="1"/>
        </p:nvSpPr>
        <p:spPr>
          <a:xfrm>
            <a:off x="4840034" y="6347613"/>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ontserrat Classic"/>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26E8B59-5CF2-4813-AAE7-227B98FBFEF3}" type="slidenum">
              <a:rPr lang="fr-FR" smtClean="0">
                <a:solidFill>
                  <a:srgbClr val="002060"/>
                </a:solidFill>
              </a:rPr>
              <a:pPr/>
              <a:t>‹N°›</a:t>
            </a:fld>
            <a:endParaRPr lang="fr-FR">
              <a:solidFill>
                <a:srgbClr val="002060"/>
              </a:solidFill>
            </a:endParaRPr>
          </a:p>
        </p:txBody>
      </p:sp>
      <p:sp>
        <p:nvSpPr>
          <p:cNvPr id="13" name="AutoShape 2">
            <a:extLst>
              <a:ext uri="{FF2B5EF4-FFF2-40B4-BE49-F238E27FC236}">
                <a16:creationId xmlns:a16="http://schemas.microsoft.com/office/drawing/2014/main" id="{0527E9D0-B539-BC79-5D2B-D3AF60EA5885}"/>
              </a:ext>
            </a:extLst>
          </p:cNvPr>
          <p:cNvSpPr/>
          <p:nvPr userDrawn="1"/>
        </p:nvSpPr>
        <p:spPr>
          <a:xfrm>
            <a:off x="689764" y="1563592"/>
            <a:ext cx="3436861" cy="4184919"/>
          </a:xfrm>
          <a:prstGeom prst="rect">
            <a:avLst/>
          </a:prstGeom>
          <a:solidFill>
            <a:srgbClr val="EE217F">
              <a:alpha val="32941"/>
            </a:srgbClr>
          </a:solidFill>
        </p:spPr>
        <p:txBody>
          <a:bodyPr/>
          <a:lstStyle/>
          <a:p>
            <a:endParaRPr lang="fr-FR">
              <a:solidFill>
                <a:srgbClr val="002060"/>
              </a:solidFill>
              <a:latin typeface="Montserrat Classic"/>
            </a:endParaRPr>
          </a:p>
        </p:txBody>
      </p:sp>
      <p:grpSp>
        <p:nvGrpSpPr>
          <p:cNvPr id="14" name="Group 3">
            <a:extLst>
              <a:ext uri="{FF2B5EF4-FFF2-40B4-BE49-F238E27FC236}">
                <a16:creationId xmlns:a16="http://schemas.microsoft.com/office/drawing/2014/main" id="{A2BFB3EE-F2B0-9C93-1110-8BD6DCED8919}"/>
              </a:ext>
            </a:extLst>
          </p:cNvPr>
          <p:cNvGrpSpPr/>
          <p:nvPr userDrawn="1"/>
        </p:nvGrpSpPr>
        <p:grpSpPr>
          <a:xfrm>
            <a:off x="3535334" y="4994452"/>
            <a:ext cx="588390" cy="749428"/>
            <a:chOff x="0" y="0"/>
            <a:chExt cx="1270646" cy="1341359"/>
          </a:xfrm>
        </p:grpSpPr>
        <p:sp>
          <p:nvSpPr>
            <p:cNvPr id="15" name="AutoShape 4">
              <a:extLst>
                <a:ext uri="{FF2B5EF4-FFF2-40B4-BE49-F238E27FC236}">
                  <a16:creationId xmlns:a16="http://schemas.microsoft.com/office/drawing/2014/main" id="{0E932410-9859-D15B-5ED5-EF9D550AEE63}"/>
                </a:ext>
              </a:extLst>
            </p:cNvPr>
            <p:cNvSpPr/>
            <p:nvPr/>
          </p:nvSpPr>
          <p:spPr>
            <a:xfrm>
              <a:off x="0" y="0"/>
              <a:ext cx="1270646" cy="1341359"/>
            </a:xfrm>
            <a:prstGeom prst="rect">
              <a:avLst/>
            </a:prstGeom>
            <a:solidFill>
              <a:srgbClr val="C83C7E"/>
            </a:solidFill>
          </p:spPr>
          <p:txBody>
            <a:bodyPr/>
            <a:lstStyle/>
            <a:p>
              <a:endParaRPr lang="fr-FR">
                <a:solidFill>
                  <a:srgbClr val="002060"/>
                </a:solidFill>
                <a:latin typeface="Montserrat Classic"/>
              </a:endParaRPr>
            </a:p>
          </p:txBody>
        </p:sp>
        <p:sp>
          <p:nvSpPr>
            <p:cNvPr id="16" name="AutoShape 5">
              <a:extLst>
                <a:ext uri="{FF2B5EF4-FFF2-40B4-BE49-F238E27FC236}">
                  <a16:creationId xmlns:a16="http://schemas.microsoft.com/office/drawing/2014/main" id="{D0BA806A-F769-40F8-42D9-318B12D3A9BA}"/>
                </a:ext>
              </a:extLst>
            </p:cNvPr>
            <p:cNvSpPr/>
            <p:nvPr/>
          </p:nvSpPr>
          <p:spPr>
            <a:xfrm>
              <a:off x="438618" y="651630"/>
              <a:ext cx="393411" cy="0"/>
            </a:xfrm>
            <a:prstGeom prst="line">
              <a:avLst/>
            </a:prstGeom>
            <a:ln w="38100" cap="flat">
              <a:solidFill>
                <a:srgbClr val="FFFFFF"/>
              </a:solidFill>
              <a:prstDash val="solid"/>
              <a:headEnd type="none" w="sm" len="sm"/>
              <a:tailEnd type="arrow" w="med" len="sm"/>
            </a:ln>
          </p:spPr>
          <p:txBody>
            <a:bodyPr/>
            <a:lstStyle/>
            <a:p>
              <a:endParaRPr lang="fr-FR">
                <a:solidFill>
                  <a:srgbClr val="002060"/>
                </a:solidFill>
                <a:latin typeface="Montserrat Classic"/>
              </a:endParaRPr>
            </a:p>
          </p:txBody>
        </p:sp>
      </p:grpSp>
      <p:sp>
        <p:nvSpPr>
          <p:cNvPr id="17" name="AutoShape 6">
            <a:extLst>
              <a:ext uri="{FF2B5EF4-FFF2-40B4-BE49-F238E27FC236}">
                <a16:creationId xmlns:a16="http://schemas.microsoft.com/office/drawing/2014/main" id="{9B0E669B-A9E6-8520-7870-2967DD7A3716}"/>
              </a:ext>
            </a:extLst>
          </p:cNvPr>
          <p:cNvSpPr/>
          <p:nvPr userDrawn="1"/>
        </p:nvSpPr>
        <p:spPr>
          <a:xfrm>
            <a:off x="4417919" y="1563592"/>
            <a:ext cx="3446845" cy="4184919"/>
          </a:xfrm>
          <a:prstGeom prst="rect">
            <a:avLst/>
          </a:prstGeom>
          <a:solidFill>
            <a:srgbClr val="18B6B4">
              <a:alpha val="40784"/>
            </a:srgbClr>
          </a:solidFill>
        </p:spPr>
        <p:txBody>
          <a:bodyPr/>
          <a:lstStyle/>
          <a:p>
            <a:endParaRPr lang="fr-FR">
              <a:solidFill>
                <a:srgbClr val="002060"/>
              </a:solidFill>
              <a:latin typeface="Montserrat Classic"/>
            </a:endParaRPr>
          </a:p>
        </p:txBody>
      </p:sp>
      <p:grpSp>
        <p:nvGrpSpPr>
          <p:cNvPr id="18" name="Group 7">
            <a:extLst>
              <a:ext uri="{FF2B5EF4-FFF2-40B4-BE49-F238E27FC236}">
                <a16:creationId xmlns:a16="http://schemas.microsoft.com/office/drawing/2014/main" id="{F6F32434-26CB-381A-BEB6-F8F5A663B673}"/>
              </a:ext>
            </a:extLst>
          </p:cNvPr>
          <p:cNvGrpSpPr/>
          <p:nvPr userDrawn="1"/>
        </p:nvGrpSpPr>
        <p:grpSpPr>
          <a:xfrm>
            <a:off x="7261240" y="5004391"/>
            <a:ext cx="588390" cy="749428"/>
            <a:chOff x="0" y="0"/>
            <a:chExt cx="1270646" cy="1341359"/>
          </a:xfrm>
        </p:grpSpPr>
        <p:sp>
          <p:nvSpPr>
            <p:cNvPr id="19" name="AutoShape 8">
              <a:extLst>
                <a:ext uri="{FF2B5EF4-FFF2-40B4-BE49-F238E27FC236}">
                  <a16:creationId xmlns:a16="http://schemas.microsoft.com/office/drawing/2014/main" id="{F351E601-F98F-971E-249D-8589E8E4673F}"/>
                </a:ext>
              </a:extLst>
            </p:cNvPr>
            <p:cNvSpPr/>
            <p:nvPr/>
          </p:nvSpPr>
          <p:spPr>
            <a:xfrm>
              <a:off x="0" y="0"/>
              <a:ext cx="1270646" cy="1341359"/>
            </a:xfrm>
            <a:prstGeom prst="rect">
              <a:avLst/>
            </a:prstGeom>
            <a:solidFill>
              <a:srgbClr val="18B6B4"/>
            </a:solidFill>
          </p:spPr>
          <p:txBody>
            <a:bodyPr/>
            <a:lstStyle/>
            <a:p>
              <a:endParaRPr lang="fr-FR">
                <a:solidFill>
                  <a:srgbClr val="002060"/>
                </a:solidFill>
                <a:latin typeface="Montserrat Classic"/>
              </a:endParaRPr>
            </a:p>
          </p:txBody>
        </p:sp>
        <p:sp>
          <p:nvSpPr>
            <p:cNvPr id="21" name="AutoShape 9">
              <a:extLst>
                <a:ext uri="{FF2B5EF4-FFF2-40B4-BE49-F238E27FC236}">
                  <a16:creationId xmlns:a16="http://schemas.microsoft.com/office/drawing/2014/main" id="{8C5A250C-248A-9520-2BA9-89D5A5BBC79A}"/>
                </a:ext>
              </a:extLst>
            </p:cNvPr>
            <p:cNvSpPr/>
            <p:nvPr/>
          </p:nvSpPr>
          <p:spPr>
            <a:xfrm>
              <a:off x="438618" y="651630"/>
              <a:ext cx="393411" cy="0"/>
            </a:xfrm>
            <a:prstGeom prst="line">
              <a:avLst/>
            </a:prstGeom>
            <a:ln w="38100" cap="flat">
              <a:solidFill>
                <a:srgbClr val="FFFFFF"/>
              </a:solidFill>
              <a:prstDash val="solid"/>
              <a:headEnd type="none" w="sm" len="sm"/>
              <a:tailEnd type="arrow" w="med" len="sm"/>
            </a:ln>
          </p:spPr>
          <p:txBody>
            <a:bodyPr/>
            <a:lstStyle/>
            <a:p>
              <a:endParaRPr lang="fr-FR">
                <a:solidFill>
                  <a:srgbClr val="002060"/>
                </a:solidFill>
                <a:latin typeface="Montserrat Classic"/>
              </a:endParaRPr>
            </a:p>
          </p:txBody>
        </p:sp>
      </p:grpSp>
      <p:sp>
        <p:nvSpPr>
          <p:cNvPr id="26" name="AutoShape 10">
            <a:extLst>
              <a:ext uri="{FF2B5EF4-FFF2-40B4-BE49-F238E27FC236}">
                <a16:creationId xmlns:a16="http://schemas.microsoft.com/office/drawing/2014/main" id="{D7B6C097-23AA-5BEB-16A2-F07ACDA90CF5}"/>
              </a:ext>
            </a:extLst>
          </p:cNvPr>
          <p:cNvSpPr/>
          <p:nvPr userDrawn="1"/>
        </p:nvSpPr>
        <p:spPr>
          <a:xfrm>
            <a:off x="8038039" y="1574235"/>
            <a:ext cx="3464197" cy="4174276"/>
          </a:xfrm>
          <a:prstGeom prst="rect">
            <a:avLst/>
          </a:prstGeom>
          <a:solidFill>
            <a:srgbClr val="0096FF">
              <a:alpha val="28627"/>
            </a:srgbClr>
          </a:solidFill>
        </p:spPr>
        <p:txBody>
          <a:bodyPr/>
          <a:lstStyle/>
          <a:p>
            <a:endParaRPr lang="fr-FR">
              <a:solidFill>
                <a:srgbClr val="002060"/>
              </a:solidFill>
              <a:latin typeface="Montserrat Classic"/>
            </a:endParaRPr>
          </a:p>
        </p:txBody>
      </p:sp>
      <p:sp>
        <p:nvSpPr>
          <p:cNvPr id="27" name="AutoShape 11">
            <a:extLst>
              <a:ext uri="{FF2B5EF4-FFF2-40B4-BE49-F238E27FC236}">
                <a16:creationId xmlns:a16="http://schemas.microsoft.com/office/drawing/2014/main" id="{24C4B756-0A32-F782-DFCA-FAF66444746D}"/>
              </a:ext>
            </a:extLst>
          </p:cNvPr>
          <p:cNvSpPr/>
          <p:nvPr userDrawn="1"/>
        </p:nvSpPr>
        <p:spPr>
          <a:xfrm>
            <a:off x="10898562" y="4944757"/>
            <a:ext cx="613464" cy="790802"/>
          </a:xfrm>
          <a:prstGeom prst="rect">
            <a:avLst/>
          </a:prstGeom>
          <a:solidFill>
            <a:srgbClr val="0096FF"/>
          </a:solidFill>
        </p:spPr>
        <p:txBody>
          <a:bodyPr/>
          <a:lstStyle/>
          <a:p>
            <a:endParaRPr lang="fr-FR">
              <a:solidFill>
                <a:srgbClr val="002060"/>
              </a:solidFill>
              <a:latin typeface="Montserrat Classic"/>
            </a:endParaRPr>
          </a:p>
        </p:txBody>
      </p:sp>
      <p:sp>
        <p:nvSpPr>
          <p:cNvPr id="28" name="AutoShape 12">
            <a:extLst>
              <a:ext uri="{FF2B5EF4-FFF2-40B4-BE49-F238E27FC236}">
                <a16:creationId xmlns:a16="http://schemas.microsoft.com/office/drawing/2014/main" id="{B27DF53A-D06A-910E-6B88-72A06B19EBD6}"/>
              </a:ext>
            </a:extLst>
          </p:cNvPr>
          <p:cNvSpPr/>
          <p:nvPr userDrawn="1"/>
        </p:nvSpPr>
        <p:spPr>
          <a:xfrm>
            <a:off x="11134046" y="5365040"/>
            <a:ext cx="189937" cy="0"/>
          </a:xfrm>
          <a:prstGeom prst="line">
            <a:avLst/>
          </a:prstGeom>
          <a:ln w="28575" cap="flat">
            <a:solidFill>
              <a:srgbClr val="FFFFFF"/>
            </a:solidFill>
            <a:prstDash val="solid"/>
            <a:headEnd type="none" w="sm" len="sm"/>
            <a:tailEnd type="arrow" w="med" len="sm"/>
          </a:ln>
        </p:spPr>
        <p:txBody>
          <a:bodyPr/>
          <a:lstStyle/>
          <a:p>
            <a:endParaRPr lang="fr-FR">
              <a:solidFill>
                <a:srgbClr val="002060"/>
              </a:solidFill>
              <a:latin typeface="Montserrat Classic"/>
            </a:endParaRPr>
          </a:p>
        </p:txBody>
      </p:sp>
      <p:sp>
        <p:nvSpPr>
          <p:cNvPr id="32" name="Espace réservé du texte 31">
            <a:extLst>
              <a:ext uri="{FF2B5EF4-FFF2-40B4-BE49-F238E27FC236}">
                <a16:creationId xmlns:a16="http://schemas.microsoft.com/office/drawing/2014/main" id="{EBA8672C-27F6-FDF4-2C23-3EF453EBCC01}"/>
              </a:ext>
            </a:extLst>
          </p:cNvPr>
          <p:cNvSpPr>
            <a:spLocks noGrp="1"/>
          </p:cNvSpPr>
          <p:nvPr>
            <p:ph type="body" sz="quarter" idx="13" hasCustomPrompt="1"/>
          </p:nvPr>
        </p:nvSpPr>
        <p:spPr>
          <a:xfrm>
            <a:off x="928882" y="2903445"/>
            <a:ext cx="2991733" cy="2041312"/>
          </a:xfrm>
        </p:spPr>
        <p:txBody>
          <a:bodyPr>
            <a:normAutofit/>
          </a:bodyPr>
          <a:lstStyle>
            <a:lvl1pPr marL="0" indent="0" algn="l">
              <a:buFont typeface="Arial" panose="020B0604020202020204" pitchFamily="34" charset="0"/>
              <a:buNone/>
              <a:defRPr sz="2000" b="1">
                <a:solidFill>
                  <a:srgbClr val="002060"/>
                </a:solidFill>
                <a:latin typeface="Montserrat Classic"/>
              </a:defRPr>
            </a:lvl1pPr>
          </a:lstStyle>
          <a:p>
            <a:pPr lvl="0"/>
            <a:r>
              <a:rPr lang="fr-FR"/>
              <a:t>Texte 1</a:t>
            </a:r>
          </a:p>
          <a:p>
            <a:pPr lvl="0"/>
            <a:endParaRPr lang="fr-FR"/>
          </a:p>
          <a:p>
            <a:pPr lvl="0"/>
            <a:endParaRPr lang="fr-FR"/>
          </a:p>
        </p:txBody>
      </p:sp>
      <p:sp>
        <p:nvSpPr>
          <p:cNvPr id="36" name="Espace réservé du texte 31">
            <a:extLst>
              <a:ext uri="{FF2B5EF4-FFF2-40B4-BE49-F238E27FC236}">
                <a16:creationId xmlns:a16="http://schemas.microsoft.com/office/drawing/2014/main" id="{366AA78C-EEA3-D10F-DB80-18DB5794ED59}"/>
              </a:ext>
            </a:extLst>
          </p:cNvPr>
          <p:cNvSpPr>
            <a:spLocks noGrp="1"/>
          </p:cNvSpPr>
          <p:nvPr>
            <p:ph type="body" sz="quarter" idx="14" hasCustomPrompt="1"/>
          </p:nvPr>
        </p:nvSpPr>
        <p:spPr>
          <a:xfrm>
            <a:off x="5000722" y="2128883"/>
            <a:ext cx="2281238" cy="619125"/>
          </a:xfrm>
        </p:spPr>
        <p:txBody>
          <a:bodyPr>
            <a:normAutofit/>
          </a:bodyPr>
          <a:lstStyle>
            <a:lvl1pPr marL="0" indent="0" algn="ctr">
              <a:buNone/>
              <a:defRPr sz="3200" b="1">
                <a:solidFill>
                  <a:srgbClr val="002060"/>
                </a:solidFill>
                <a:latin typeface="Montserrat Classic"/>
              </a:defRPr>
            </a:lvl1pPr>
          </a:lstStyle>
          <a:p>
            <a:pPr lvl="0"/>
            <a:r>
              <a:rPr lang="fr-FR"/>
              <a:t>Titre 2</a:t>
            </a:r>
          </a:p>
        </p:txBody>
      </p:sp>
      <p:sp>
        <p:nvSpPr>
          <p:cNvPr id="37" name="Espace réservé du texte 31">
            <a:extLst>
              <a:ext uri="{FF2B5EF4-FFF2-40B4-BE49-F238E27FC236}">
                <a16:creationId xmlns:a16="http://schemas.microsoft.com/office/drawing/2014/main" id="{10502096-56AB-ACC3-5318-5F656768842B}"/>
              </a:ext>
            </a:extLst>
          </p:cNvPr>
          <p:cNvSpPr>
            <a:spLocks noGrp="1"/>
          </p:cNvSpPr>
          <p:nvPr>
            <p:ph type="body" sz="quarter" idx="15" hasCustomPrompt="1"/>
          </p:nvPr>
        </p:nvSpPr>
        <p:spPr>
          <a:xfrm>
            <a:off x="8656634" y="2124074"/>
            <a:ext cx="2281238" cy="619125"/>
          </a:xfrm>
        </p:spPr>
        <p:txBody>
          <a:bodyPr>
            <a:normAutofit/>
          </a:bodyPr>
          <a:lstStyle>
            <a:lvl1pPr marL="0" indent="0" algn="ctr">
              <a:buNone/>
              <a:defRPr sz="3200" b="1">
                <a:solidFill>
                  <a:srgbClr val="002060"/>
                </a:solidFill>
                <a:latin typeface="Montserrat Classic"/>
              </a:defRPr>
            </a:lvl1pPr>
          </a:lstStyle>
          <a:p>
            <a:pPr lvl="0"/>
            <a:r>
              <a:rPr lang="fr-FR"/>
              <a:t>Titre 3</a:t>
            </a:r>
          </a:p>
        </p:txBody>
      </p:sp>
      <p:sp>
        <p:nvSpPr>
          <p:cNvPr id="38" name="Espace réservé du texte 31">
            <a:extLst>
              <a:ext uri="{FF2B5EF4-FFF2-40B4-BE49-F238E27FC236}">
                <a16:creationId xmlns:a16="http://schemas.microsoft.com/office/drawing/2014/main" id="{62CE9929-3086-5F4E-3D90-B34123404700}"/>
              </a:ext>
            </a:extLst>
          </p:cNvPr>
          <p:cNvSpPr>
            <a:spLocks noGrp="1"/>
          </p:cNvSpPr>
          <p:nvPr>
            <p:ph type="body" sz="quarter" idx="16" hasCustomPrompt="1"/>
          </p:nvPr>
        </p:nvSpPr>
        <p:spPr>
          <a:xfrm>
            <a:off x="1254096" y="2124074"/>
            <a:ext cx="2281238" cy="619125"/>
          </a:xfrm>
        </p:spPr>
        <p:txBody>
          <a:bodyPr>
            <a:normAutofit/>
          </a:bodyPr>
          <a:lstStyle>
            <a:lvl1pPr marL="0" indent="0" algn="ctr">
              <a:buNone/>
              <a:defRPr sz="3200" b="1">
                <a:solidFill>
                  <a:srgbClr val="002060"/>
                </a:solidFill>
                <a:latin typeface="Montserrat Classic"/>
              </a:defRPr>
            </a:lvl1pPr>
          </a:lstStyle>
          <a:p>
            <a:pPr lvl="0"/>
            <a:r>
              <a:rPr lang="fr-FR"/>
              <a:t>Titre 1</a:t>
            </a:r>
          </a:p>
        </p:txBody>
      </p:sp>
      <p:sp>
        <p:nvSpPr>
          <p:cNvPr id="39" name="Espace réservé du texte 31">
            <a:extLst>
              <a:ext uri="{FF2B5EF4-FFF2-40B4-BE49-F238E27FC236}">
                <a16:creationId xmlns:a16="http://schemas.microsoft.com/office/drawing/2014/main" id="{B84FCF85-200A-2D6C-414C-4F0E0E380401}"/>
              </a:ext>
            </a:extLst>
          </p:cNvPr>
          <p:cNvSpPr>
            <a:spLocks noGrp="1"/>
          </p:cNvSpPr>
          <p:nvPr>
            <p:ph type="body" sz="quarter" idx="17" hasCustomPrompt="1"/>
          </p:nvPr>
        </p:nvSpPr>
        <p:spPr>
          <a:xfrm>
            <a:off x="4654789" y="2903445"/>
            <a:ext cx="2991733" cy="2041312"/>
          </a:xfrm>
        </p:spPr>
        <p:txBody>
          <a:bodyPr>
            <a:normAutofit/>
          </a:bodyPr>
          <a:lstStyle>
            <a:lvl1pPr marL="0" indent="0" algn="l">
              <a:buFont typeface="Arial" panose="020B0604020202020204" pitchFamily="34" charset="0"/>
              <a:buNone/>
              <a:defRPr sz="2000" b="1">
                <a:solidFill>
                  <a:srgbClr val="002060"/>
                </a:solidFill>
                <a:latin typeface="Montserrat Classic"/>
              </a:defRPr>
            </a:lvl1pPr>
          </a:lstStyle>
          <a:p>
            <a:pPr lvl="0"/>
            <a:r>
              <a:rPr lang="fr-FR"/>
              <a:t>Texte 2</a:t>
            </a:r>
          </a:p>
          <a:p>
            <a:pPr lvl="0"/>
            <a:endParaRPr lang="fr-FR"/>
          </a:p>
          <a:p>
            <a:pPr lvl="0"/>
            <a:endParaRPr lang="fr-FR"/>
          </a:p>
        </p:txBody>
      </p:sp>
      <p:sp>
        <p:nvSpPr>
          <p:cNvPr id="40" name="Espace réservé du texte 31">
            <a:extLst>
              <a:ext uri="{FF2B5EF4-FFF2-40B4-BE49-F238E27FC236}">
                <a16:creationId xmlns:a16="http://schemas.microsoft.com/office/drawing/2014/main" id="{835BE75C-AD92-B074-ED77-D70E6E60ED98}"/>
              </a:ext>
            </a:extLst>
          </p:cNvPr>
          <p:cNvSpPr>
            <a:spLocks noGrp="1"/>
          </p:cNvSpPr>
          <p:nvPr>
            <p:ph type="body" sz="quarter" idx="18" hasCustomPrompt="1"/>
          </p:nvPr>
        </p:nvSpPr>
        <p:spPr>
          <a:xfrm>
            <a:off x="8298426" y="2858850"/>
            <a:ext cx="2991733" cy="2041312"/>
          </a:xfrm>
        </p:spPr>
        <p:txBody>
          <a:bodyPr>
            <a:normAutofit/>
          </a:bodyPr>
          <a:lstStyle>
            <a:lvl1pPr marL="0" indent="0" algn="l">
              <a:buFont typeface="Arial" panose="020B0604020202020204" pitchFamily="34" charset="0"/>
              <a:buNone/>
              <a:defRPr sz="2000" b="1">
                <a:solidFill>
                  <a:srgbClr val="002060"/>
                </a:solidFill>
                <a:latin typeface="Montserrat Classic"/>
              </a:defRPr>
            </a:lvl1pPr>
          </a:lstStyle>
          <a:p>
            <a:pPr lvl="0"/>
            <a:r>
              <a:rPr lang="fr-FR"/>
              <a:t>Texte 3</a:t>
            </a:r>
          </a:p>
          <a:p>
            <a:pPr lvl="0"/>
            <a:endParaRPr lang="fr-FR"/>
          </a:p>
          <a:p>
            <a:pPr lvl="0"/>
            <a:endParaRPr lang="fr-FR"/>
          </a:p>
        </p:txBody>
      </p:sp>
      <p:sp>
        <p:nvSpPr>
          <p:cNvPr id="42" name="Espace réservé du texte 41">
            <a:extLst>
              <a:ext uri="{FF2B5EF4-FFF2-40B4-BE49-F238E27FC236}">
                <a16:creationId xmlns:a16="http://schemas.microsoft.com/office/drawing/2014/main" id="{48B05AC9-18E4-A7D4-E55B-B2D21BB31822}"/>
              </a:ext>
            </a:extLst>
          </p:cNvPr>
          <p:cNvSpPr>
            <a:spLocks noGrp="1"/>
          </p:cNvSpPr>
          <p:nvPr>
            <p:ph type="body" sz="quarter" idx="19" hasCustomPrompt="1"/>
          </p:nvPr>
        </p:nvSpPr>
        <p:spPr>
          <a:xfrm>
            <a:off x="689764" y="884700"/>
            <a:ext cx="9321800" cy="604837"/>
          </a:xfrm>
          <a:ln>
            <a:solidFill>
              <a:schemeClr val="bg1"/>
            </a:solidFill>
          </a:ln>
        </p:spPr>
        <p:txBody>
          <a:bodyPr>
            <a:noAutofit/>
          </a:bodyPr>
          <a:lstStyle>
            <a:lvl1pPr marL="0" indent="0">
              <a:buNone/>
              <a:defRPr sz="4000" b="1">
                <a:solidFill>
                  <a:srgbClr val="002060"/>
                </a:solidFill>
                <a:latin typeface="Montserrat Classic"/>
              </a:defRPr>
            </a:lvl1pPr>
          </a:lstStyle>
          <a:p>
            <a:pPr lvl="0"/>
            <a:r>
              <a:rPr lang="fr-FR"/>
              <a:t>Titre</a:t>
            </a:r>
          </a:p>
        </p:txBody>
      </p:sp>
      <p:pic>
        <p:nvPicPr>
          <p:cNvPr id="23" name="Image 22">
            <a:extLst>
              <a:ext uri="{FF2B5EF4-FFF2-40B4-BE49-F238E27FC236}">
                <a16:creationId xmlns:a16="http://schemas.microsoft.com/office/drawing/2014/main" id="{4551B92A-30C3-A603-474B-6383A682AE82}"/>
              </a:ext>
            </a:extLst>
          </p:cNvPr>
          <p:cNvPicPr>
            <a:picLocks noChangeAspect="1"/>
          </p:cNvPicPr>
          <p:nvPr userDrawn="1"/>
        </p:nvPicPr>
        <p:blipFill>
          <a:blip r:embed="rId4"/>
          <a:stretch>
            <a:fillRect/>
          </a:stretch>
        </p:blipFill>
        <p:spPr>
          <a:xfrm>
            <a:off x="8148203" y="6459797"/>
            <a:ext cx="3990845" cy="257635"/>
          </a:xfrm>
          <a:prstGeom prst="rect">
            <a:avLst/>
          </a:prstGeom>
        </p:spPr>
      </p:pic>
    </p:spTree>
    <p:extLst>
      <p:ext uri="{BB962C8B-B14F-4D97-AF65-F5344CB8AC3E}">
        <p14:creationId xmlns:p14="http://schemas.microsoft.com/office/powerpoint/2010/main" val="2806189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de section">
    <p:spTree>
      <p:nvGrpSpPr>
        <p:cNvPr id="1" name=""/>
        <p:cNvGrpSpPr/>
        <p:nvPr/>
      </p:nvGrpSpPr>
      <p:grpSpPr>
        <a:xfrm>
          <a:off x="0" y="0"/>
          <a:ext cx="0" cy="0"/>
          <a:chOff x="0" y="0"/>
          <a:chExt cx="0" cy="0"/>
        </a:xfrm>
      </p:grpSpPr>
      <p:pic>
        <p:nvPicPr>
          <p:cNvPr id="15" name="Image 14"/>
          <p:cNvPicPr>
            <a:picLocks noChangeAspect="1"/>
          </p:cNvPicPr>
          <p:nvPr userDrawn="1"/>
        </p:nvPicPr>
        <p:blipFill>
          <a:blip r:embed="rId2"/>
          <a:stretch>
            <a:fillRect/>
          </a:stretch>
        </p:blipFill>
        <p:spPr>
          <a:xfrm>
            <a:off x="0" y="-1"/>
            <a:ext cx="12192000" cy="7083371"/>
          </a:xfrm>
          <a:prstGeom prst="rect">
            <a:avLst/>
          </a:prstGeom>
        </p:spPr>
      </p:pic>
      <p:sp>
        <p:nvSpPr>
          <p:cNvPr id="2" name="Titre 1"/>
          <p:cNvSpPr>
            <a:spLocks noGrp="1"/>
          </p:cNvSpPr>
          <p:nvPr>
            <p:ph type="title" hasCustomPrompt="1"/>
          </p:nvPr>
        </p:nvSpPr>
        <p:spPr>
          <a:xfrm>
            <a:off x="255463" y="560170"/>
            <a:ext cx="10515600" cy="1158873"/>
          </a:xfrm>
        </p:spPr>
        <p:txBody>
          <a:bodyPr anchor="b"/>
          <a:lstStyle>
            <a:lvl1pPr>
              <a:defRPr sz="6000" b="1">
                <a:solidFill>
                  <a:srgbClr val="002060"/>
                </a:solidFill>
                <a:latin typeface="Montserrat Classic"/>
              </a:defRPr>
            </a:lvl1pPr>
          </a:lstStyle>
          <a:p>
            <a:r>
              <a:rPr lang="fr-FR"/>
              <a:t>Sommaire</a:t>
            </a:r>
          </a:p>
        </p:txBody>
      </p:sp>
      <p:sp>
        <p:nvSpPr>
          <p:cNvPr id="3" name="Espace réservé du texte 2"/>
          <p:cNvSpPr>
            <a:spLocks noGrp="1"/>
          </p:cNvSpPr>
          <p:nvPr>
            <p:ph type="body" idx="1" hasCustomPrompt="1"/>
          </p:nvPr>
        </p:nvSpPr>
        <p:spPr>
          <a:xfrm>
            <a:off x="3273338" y="2291788"/>
            <a:ext cx="8074111" cy="4287508"/>
          </a:xfrm>
        </p:spPr>
        <p:txBody>
          <a:bodyPr/>
          <a:lstStyle>
            <a:lvl1pPr marL="342900" indent="-342900">
              <a:buFontTx/>
              <a:buBlip>
                <a:blip r:embed="rId3"/>
              </a:buBlip>
              <a:defRPr sz="2400" b="1">
                <a:solidFill>
                  <a:srgbClr val="002060"/>
                </a:solidFill>
                <a:latin typeface="Montserrat Classic"/>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a:p>
            <a:pPr lvl="0"/>
            <a:r>
              <a:rPr lang="fr-FR"/>
              <a:t>Xxx</a:t>
            </a:r>
          </a:p>
          <a:p>
            <a:pPr lvl="0"/>
            <a:r>
              <a:rPr lang="fr-FR"/>
              <a:t>Xxx</a:t>
            </a:r>
          </a:p>
          <a:p>
            <a:pPr lvl="0"/>
            <a:r>
              <a:rPr lang="fr-FR"/>
              <a:t>Xxx</a:t>
            </a:r>
          </a:p>
          <a:p>
            <a:pPr lvl="0"/>
            <a:r>
              <a:rPr lang="fr-FR"/>
              <a:t>Xxx</a:t>
            </a:r>
          </a:p>
          <a:p>
            <a:pPr lvl="0"/>
            <a:endParaRPr lang="fr-FR"/>
          </a:p>
        </p:txBody>
      </p:sp>
      <p:grpSp>
        <p:nvGrpSpPr>
          <p:cNvPr id="10" name="Group 5"/>
          <p:cNvGrpSpPr/>
          <p:nvPr userDrawn="1"/>
        </p:nvGrpSpPr>
        <p:grpSpPr>
          <a:xfrm>
            <a:off x="0" y="1876380"/>
            <a:ext cx="966188" cy="5206991"/>
            <a:chOff x="0" y="0"/>
            <a:chExt cx="1088443" cy="5865852"/>
          </a:xfrm>
          <a:solidFill>
            <a:srgbClr val="002060"/>
          </a:solidFill>
        </p:grpSpPr>
        <p:sp>
          <p:nvSpPr>
            <p:cNvPr id="11" name="Freeform 6"/>
            <p:cNvSpPr/>
            <p:nvPr/>
          </p:nvSpPr>
          <p:spPr>
            <a:xfrm>
              <a:off x="0" y="0"/>
              <a:ext cx="1088443" cy="5865852"/>
            </a:xfrm>
            <a:custGeom>
              <a:avLst/>
              <a:gdLst/>
              <a:ahLst/>
              <a:cxnLst/>
              <a:rect l="l" t="t" r="r" b="b"/>
              <a:pathLst>
                <a:path w="1088443" h="5865852">
                  <a:moveTo>
                    <a:pt x="208334" y="0"/>
                  </a:moveTo>
                  <a:lnTo>
                    <a:pt x="880109" y="0"/>
                  </a:lnTo>
                  <a:cubicBezTo>
                    <a:pt x="995169" y="0"/>
                    <a:pt x="1088443" y="93274"/>
                    <a:pt x="1088443" y="208334"/>
                  </a:cubicBezTo>
                  <a:lnTo>
                    <a:pt x="1088443" y="5657518"/>
                  </a:lnTo>
                  <a:cubicBezTo>
                    <a:pt x="1088443" y="5772577"/>
                    <a:pt x="995169" y="5865852"/>
                    <a:pt x="880109" y="5865852"/>
                  </a:cubicBezTo>
                  <a:lnTo>
                    <a:pt x="208334" y="5865852"/>
                  </a:lnTo>
                  <a:cubicBezTo>
                    <a:pt x="93274" y="5865852"/>
                    <a:pt x="0" y="5772577"/>
                    <a:pt x="0" y="5657518"/>
                  </a:cubicBezTo>
                  <a:lnTo>
                    <a:pt x="0" y="208334"/>
                  </a:lnTo>
                  <a:cubicBezTo>
                    <a:pt x="0" y="93274"/>
                    <a:pt x="93274" y="0"/>
                    <a:pt x="208334" y="0"/>
                  </a:cubicBezTo>
                  <a:close/>
                </a:path>
              </a:pathLst>
            </a:custGeom>
            <a:grpFill/>
          </p:spPr>
        </p:sp>
        <p:sp>
          <p:nvSpPr>
            <p:cNvPr id="12" name="TextBox 7"/>
            <p:cNvSpPr txBox="1"/>
            <p:nvPr/>
          </p:nvSpPr>
          <p:spPr>
            <a:xfrm>
              <a:off x="0" y="-38100"/>
              <a:ext cx="1088443" cy="5903952"/>
            </a:xfrm>
            <a:prstGeom prst="rect">
              <a:avLst/>
            </a:prstGeom>
            <a:grpFill/>
          </p:spPr>
          <p:txBody>
            <a:bodyPr lIns="50800" tIns="50800" rIns="50800" bIns="50800" rtlCol="0" anchor="ctr"/>
            <a:lstStyle/>
            <a:p>
              <a:pPr algn="ctr">
                <a:lnSpc>
                  <a:spcPts val="2659"/>
                </a:lnSpc>
              </a:pPr>
              <a:endParaRPr>
                <a:latin typeface="Montserrat Classic"/>
              </a:endParaRPr>
            </a:p>
          </p:txBody>
        </p:sp>
      </p:grpSp>
      <p:sp>
        <p:nvSpPr>
          <p:cNvPr id="21" name="TextBox 4"/>
          <p:cNvSpPr txBox="1"/>
          <p:nvPr/>
        </p:nvSpPr>
        <p:spPr>
          <a:xfrm>
            <a:off x="4525213" y="3436301"/>
            <a:ext cx="721505" cy="755326"/>
          </a:xfrm>
          <a:prstGeom prst="rect">
            <a:avLst/>
          </a:prstGeom>
        </p:spPr>
        <p:txBody>
          <a:bodyPr lIns="50800" tIns="50800" rIns="50800" bIns="50800" rtlCol="0" anchor="ctr"/>
          <a:lstStyle/>
          <a:p>
            <a:pPr algn="ctr">
              <a:lnSpc>
                <a:spcPts val="2659"/>
              </a:lnSpc>
            </a:pPr>
            <a:endParaRPr>
              <a:latin typeface="Montserrat Classic"/>
            </a:endParaRPr>
          </a:p>
        </p:txBody>
      </p:sp>
      <p:pic>
        <p:nvPicPr>
          <p:cNvPr id="20" name="Image 19" descr="Une image contenant capture d’écran, vaisselle, conception, bleu&#10;&#10;Le contenu généré par l’IA peut être incorrect.">
            <a:extLst>
              <a:ext uri="{FF2B5EF4-FFF2-40B4-BE49-F238E27FC236}">
                <a16:creationId xmlns:a16="http://schemas.microsoft.com/office/drawing/2014/main" id="{8081372E-0B96-9ECA-758B-056C308B9E8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51546" y="2300238"/>
            <a:ext cx="2874199" cy="3592961"/>
          </a:xfrm>
          <a:prstGeom prst="rect">
            <a:avLst/>
          </a:prstGeom>
        </p:spPr>
      </p:pic>
      <p:grpSp>
        <p:nvGrpSpPr>
          <p:cNvPr id="17" name="Groupe 16">
            <a:extLst>
              <a:ext uri="{FF2B5EF4-FFF2-40B4-BE49-F238E27FC236}">
                <a16:creationId xmlns:a16="http://schemas.microsoft.com/office/drawing/2014/main" id="{27C35688-6FA5-F114-4AE5-5E6E855983A7}"/>
              </a:ext>
            </a:extLst>
          </p:cNvPr>
          <p:cNvGrpSpPr/>
          <p:nvPr userDrawn="1"/>
        </p:nvGrpSpPr>
        <p:grpSpPr>
          <a:xfrm>
            <a:off x="255463" y="190640"/>
            <a:ext cx="4817982" cy="625194"/>
            <a:chOff x="255463" y="190640"/>
            <a:chExt cx="4817982" cy="625194"/>
          </a:xfrm>
        </p:grpSpPr>
        <p:sp>
          <p:nvSpPr>
            <p:cNvPr id="9" name="Rectangle 8">
              <a:extLst>
                <a:ext uri="{FF2B5EF4-FFF2-40B4-BE49-F238E27FC236}">
                  <a16:creationId xmlns:a16="http://schemas.microsoft.com/office/drawing/2014/main" id="{66F0BB5C-926F-4AB1-416D-E54536B99E73}"/>
                </a:ext>
              </a:extLst>
            </p:cNvPr>
            <p:cNvSpPr/>
            <p:nvPr userDrawn="1"/>
          </p:nvSpPr>
          <p:spPr>
            <a:xfrm>
              <a:off x="265295" y="190640"/>
              <a:ext cx="4611506" cy="62519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3" name="Groupe 12">
              <a:extLst>
                <a:ext uri="{FF2B5EF4-FFF2-40B4-BE49-F238E27FC236}">
                  <a16:creationId xmlns:a16="http://schemas.microsoft.com/office/drawing/2014/main" id="{E3E8F5B8-E600-01E6-6626-C8C5BB7FF72A}"/>
                </a:ext>
              </a:extLst>
            </p:cNvPr>
            <p:cNvGrpSpPr/>
            <p:nvPr userDrawn="1"/>
          </p:nvGrpSpPr>
          <p:grpSpPr>
            <a:xfrm>
              <a:off x="255463" y="190641"/>
              <a:ext cx="4817982" cy="622202"/>
              <a:chOff x="2861184" y="5440006"/>
              <a:chExt cx="4817982" cy="622202"/>
            </a:xfrm>
          </p:grpSpPr>
          <p:sp>
            <p:nvSpPr>
              <p:cNvPr id="14" name="Freeform 13">
                <a:extLst>
                  <a:ext uri="{FF2B5EF4-FFF2-40B4-BE49-F238E27FC236}">
                    <a16:creationId xmlns:a16="http://schemas.microsoft.com/office/drawing/2014/main" id="{0D6A3C40-3649-F47E-A623-1004684BD0DB}"/>
                  </a:ext>
                </a:extLst>
              </p:cNvPr>
              <p:cNvSpPr/>
              <p:nvPr userDrawn="1"/>
            </p:nvSpPr>
            <p:spPr>
              <a:xfrm>
                <a:off x="2861184" y="5440006"/>
                <a:ext cx="619433" cy="622202"/>
              </a:xfrm>
              <a:custGeom>
                <a:avLst/>
                <a:gdLst/>
                <a:ahLst/>
                <a:cxnLst/>
                <a:rect l="l" t="t" r="r" b="b"/>
                <a:pathLst>
                  <a:path w="2736486" h="1162438">
                    <a:moveTo>
                      <a:pt x="0" y="0"/>
                    </a:moveTo>
                    <a:lnTo>
                      <a:pt x="2736486" y="0"/>
                    </a:lnTo>
                    <a:lnTo>
                      <a:pt x="2736486" y="1162438"/>
                    </a:lnTo>
                    <a:lnTo>
                      <a:pt x="0" y="1162438"/>
                    </a:lnTo>
                    <a:lnTo>
                      <a:pt x="0" y="0"/>
                    </a:lnTo>
                    <a:close/>
                  </a:path>
                </a:pathLst>
              </a:custGeom>
              <a:blipFill>
                <a:blip r:embed="rId5"/>
                <a:stretch>
                  <a:fillRect l="-7251" t="-54249" r="-169983" b="-63165"/>
                </a:stretch>
              </a:blipFill>
            </p:spPr>
          </p:sp>
          <p:sp>
            <p:nvSpPr>
              <p:cNvPr id="16" name="ZoneTexte 15">
                <a:extLst>
                  <a:ext uri="{FF2B5EF4-FFF2-40B4-BE49-F238E27FC236}">
                    <a16:creationId xmlns:a16="http://schemas.microsoft.com/office/drawing/2014/main" id="{0BBBFEF8-F579-185D-09E4-126CBDAC92D8}"/>
                  </a:ext>
                </a:extLst>
              </p:cNvPr>
              <p:cNvSpPr txBox="1"/>
              <p:nvPr userDrawn="1"/>
            </p:nvSpPr>
            <p:spPr>
              <a:xfrm>
                <a:off x="3392129" y="5500068"/>
                <a:ext cx="4287037" cy="461665"/>
              </a:xfrm>
              <a:prstGeom prst="rect">
                <a:avLst/>
              </a:prstGeom>
              <a:noFill/>
            </p:spPr>
            <p:txBody>
              <a:bodyPr wrap="square" rtlCol="0">
                <a:spAutoFit/>
              </a:bodyPr>
              <a:lstStyle/>
              <a:p>
                <a:r>
                  <a:rPr lang="fr-FR" sz="2400" b="1">
                    <a:solidFill>
                      <a:srgbClr val="002060"/>
                    </a:solidFill>
                    <a:effectLst>
                      <a:outerShdw blurRad="38100" dist="38100" dir="2700000" algn="tl">
                        <a:srgbClr val="000000">
                          <a:alpha val="43137"/>
                        </a:srgbClr>
                      </a:outerShdw>
                    </a:effectLst>
                    <a:latin typeface="Montserrat Classic"/>
                  </a:rPr>
                  <a:t>L’e-Rdv de la protection sociale</a:t>
                </a:r>
              </a:p>
            </p:txBody>
          </p:sp>
        </p:grpSp>
      </p:grpSp>
      <p:pic>
        <p:nvPicPr>
          <p:cNvPr id="18" name="Image 17">
            <a:extLst>
              <a:ext uri="{FF2B5EF4-FFF2-40B4-BE49-F238E27FC236}">
                <a16:creationId xmlns:a16="http://schemas.microsoft.com/office/drawing/2014/main" id="{2F41A39E-BB76-46AA-82E4-EEF6CE7F8D63}"/>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030219" y="6371969"/>
            <a:ext cx="4114800" cy="344953"/>
          </a:xfrm>
          <a:prstGeom prst="rect">
            <a:avLst/>
          </a:prstGeom>
        </p:spPr>
      </p:pic>
    </p:spTree>
    <p:extLst>
      <p:ext uri="{BB962C8B-B14F-4D97-AF65-F5344CB8AC3E}">
        <p14:creationId xmlns:p14="http://schemas.microsoft.com/office/powerpoint/2010/main" val="16680120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u avec légende">
    <p:spTree>
      <p:nvGrpSpPr>
        <p:cNvPr id="1" name=""/>
        <p:cNvGrpSpPr/>
        <p:nvPr/>
      </p:nvGrpSpPr>
      <p:grpSpPr>
        <a:xfrm>
          <a:off x="0" y="0"/>
          <a:ext cx="0" cy="0"/>
          <a:chOff x="0" y="0"/>
          <a:chExt cx="0" cy="0"/>
        </a:xfrm>
      </p:grpSpPr>
      <p:pic>
        <p:nvPicPr>
          <p:cNvPr id="10" name="Image 9"/>
          <p:cNvPicPr>
            <a:picLocks noChangeAspect="1"/>
          </p:cNvPicPr>
          <p:nvPr userDrawn="1"/>
        </p:nvPicPr>
        <p:blipFill>
          <a:blip r:embed="rId2"/>
          <a:stretch>
            <a:fillRect/>
          </a:stretch>
        </p:blipFill>
        <p:spPr>
          <a:xfrm>
            <a:off x="0" y="358309"/>
            <a:ext cx="12192000" cy="6829298"/>
          </a:xfrm>
          <a:prstGeom prst="rect">
            <a:avLst/>
          </a:prstGeom>
        </p:spPr>
      </p:pic>
      <p:sp>
        <p:nvSpPr>
          <p:cNvPr id="2" name="Titre 1"/>
          <p:cNvSpPr>
            <a:spLocks noGrp="1"/>
          </p:cNvSpPr>
          <p:nvPr>
            <p:ph type="title" hasCustomPrompt="1"/>
          </p:nvPr>
        </p:nvSpPr>
        <p:spPr>
          <a:xfrm>
            <a:off x="839788" y="861386"/>
            <a:ext cx="3932237" cy="1447776"/>
          </a:xfrm>
          <a:ln>
            <a:noFill/>
          </a:ln>
        </p:spPr>
        <p:txBody>
          <a:bodyPr anchor="b"/>
          <a:lstStyle>
            <a:lvl1pPr>
              <a:defRPr sz="3200" b="1">
                <a:solidFill>
                  <a:schemeClr val="accent2"/>
                </a:solidFill>
                <a:latin typeface="Montserrat Classic"/>
              </a:defRPr>
            </a:lvl1pPr>
          </a:lstStyle>
          <a:p>
            <a:r>
              <a:rPr lang="fr-FR"/>
              <a:t>Titre </a:t>
            </a:r>
          </a:p>
        </p:txBody>
      </p:sp>
      <p:sp>
        <p:nvSpPr>
          <p:cNvPr id="4" name="Espace réservé du texte 3"/>
          <p:cNvSpPr>
            <a:spLocks noGrp="1"/>
          </p:cNvSpPr>
          <p:nvPr>
            <p:ph type="body" sz="half" idx="2"/>
          </p:nvPr>
        </p:nvSpPr>
        <p:spPr>
          <a:xfrm>
            <a:off x="839788" y="2387007"/>
            <a:ext cx="3932237" cy="3811588"/>
          </a:xfrm>
          <a:ln>
            <a:noFill/>
          </a:ln>
        </p:spPr>
        <p:txBody>
          <a:bodyPr/>
          <a:lstStyle>
            <a:lvl1pPr marL="0" indent="0">
              <a:buNone/>
              <a:defRPr sz="1600">
                <a:latin typeface="Montserrat Classic"/>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9" name="Espace réservé du texte 3"/>
          <p:cNvSpPr>
            <a:spLocks noGrp="1"/>
          </p:cNvSpPr>
          <p:nvPr>
            <p:ph type="body" sz="half" idx="13"/>
          </p:nvPr>
        </p:nvSpPr>
        <p:spPr>
          <a:xfrm>
            <a:off x="5180140" y="2418910"/>
            <a:ext cx="6249860" cy="3811588"/>
          </a:xfrm>
          <a:ln>
            <a:noFill/>
          </a:ln>
        </p:spPr>
        <p:txBody>
          <a:bodyPr/>
          <a:lstStyle>
            <a:lvl1pPr marL="0" indent="0">
              <a:buNone/>
              <a:defRPr sz="1600">
                <a:latin typeface="Montserrat Classic"/>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pic>
        <p:nvPicPr>
          <p:cNvPr id="11" name="Imag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85047" y="6408986"/>
            <a:ext cx="3218865" cy="269845"/>
          </a:xfrm>
          <a:prstGeom prst="rect">
            <a:avLst/>
          </a:prstGeom>
        </p:spPr>
      </p:pic>
      <p:sp>
        <p:nvSpPr>
          <p:cNvPr id="12" name="Espace réservé du numéro de diapositive 4"/>
          <p:cNvSpPr>
            <a:spLocks noGrp="1"/>
          </p:cNvSpPr>
          <p:nvPr>
            <p:ph type="sldNum" sz="quarter" idx="12"/>
          </p:nvPr>
        </p:nvSpPr>
        <p:spPr>
          <a:xfrm>
            <a:off x="4691192" y="6347613"/>
            <a:ext cx="2743200" cy="365125"/>
          </a:xfrm>
        </p:spPr>
        <p:txBody>
          <a:bodyPr/>
          <a:lstStyle>
            <a:lvl1pPr>
              <a:defRPr>
                <a:latin typeface="Montserrat Classic"/>
              </a:defRPr>
            </a:lvl1pPr>
          </a:lstStyle>
          <a:p>
            <a:fld id="{A26E8B59-5CF2-4813-AAE7-227B98FBFEF3}" type="slidenum">
              <a:rPr lang="fr-FR" smtClean="0"/>
              <a:pPr/>
              <a:t>‹N°›</a:t>
            </a:fld>
            <a:endParaRPr lang="fr-FR"/>
          </a:p>
        </p:txBody>
      </p:sp>
      <p:grpSp>
        <p:nvGrpSpPr>
          <p:cNvPr id="18" name="Groupe 17">
            <a:extLst>
              <a:ext uri="{FF2B5EF4-FFF2-40B4-BE49-F238E27FC236}">
                <a16:creationId xmlns:a16="http://schemas.microsoft.com/office/drawing/2014/main" id="{28914367-A83F-9C5F-1970-76226C993A19}"/>
              </a:ext>
            </a:extLst>
          </p:cNvPr>
          <p:cNvGrpSpPr/>
          <p:nvPr userDrawn="1"/>
        </p:nvGrpSpPr>
        <p:grpSpPr>
          <a:xfrm>
            <a:off x="255463" y="190640"/>
            <a:ext cx="4817982" cy="625194"/>
            <a:chOff x="255463" y="190640"/>
            <a:chExt cx="4817982" cy="625194"/>
          </a:xfrm>
        </p:grpSpPr>
        <p:sp>
          <p:nvSpPr>
            <p:cNvPr id="19" name="Rectangle 18">
              <a:extLst>
                <a:ext uri="{FF2B5EF4-FFF2-40B4-BE49-F238E27FC236}">
                  <a16:creationId xmlns:a16="http://schemas.microsoft.com/office/drawing/2014/main" id="{184DBBFC-E253-5BB4-54B4-C320B74D1522}"/>
                </a:ext>
              </a:extLst>
            </p:cNvPr>
            <p:cNvSpPr/>
            <p:nvPr userDrawn="1"/>
          </p:nvSpPr>
          <p:spPr>
            <a:xfrm>
              <a:off x="265295" y="190640"/>
              <a:ext cx="4611506" cy="62519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0" name="Groupe 19">
              <a:extLst>
                <a:ext uri="{FF2B5EF4-FFF2-40B4-BE49-F238E27FC236}">
                  <a16:creationId xmlns:a16="http://schemas.microsoft.com/office/drawing/2014/main" id="{20EC2074-E10B-1B03-3C3D-BB8641DFD8ED}"/>
                </a:ext>
              </a:extLst>
            </p:cNvPr>
            <p:cNvGrpSpPr/>
            <p:nvPr userDrawn="1"/>
          </p:nvGrpSpPr>
          <p:grpSpPr>
            <a:xfrm>
              <a:off x="255463" y="190641"/>
              <a:ext cx="4817982" cy="622202"/>
              <a:chOff x="2861184" y="5440006"/>
              <a:chExt cx="4817982" cy="622202"/>
            </a:xfrm>
          </p:grpSpPr>
          <p:sp>
            <p:nvSpPr>
              <p:cNvPr id="21" name="Freeform 13">
                <a:extLst>
                  <a:ext uri="{FF2B5EF4-FFF2-40B4-BE49-F238E27FC236}">
                    <a16:creationId xmlns:a16="http://schemas.microsoft.com/office/drawing/2014/main" id="{D5FFA214-F380-0CAC-3E3B-951494A1FC13}"/>
                  </a:ext>
                </a:extLst>
              </p:cNvPr>
              <p:cNvSpPr/>
              <p:nvPr userDrawn="1"/>
            </p:nvSpPr>
            <p:spPr>
              <a:xfrm>
                <a:off x="2861184" y="5440006"/>
                <a:ext cx="619433" cy="622202"/>
              </a:xfrm>
              <a:custGeom>
                <a:avLst/>
                <a:gdLst/>
                <a:ahLst/>
                <a:cxnLst/>
                <a:rect l="l" t="t" r="r" b="b"/>
                <a:pathLst>
                  <a:path w="2736486" h="1162438">
                    <a:moveTo>
                      <a:pt x="0" y="0"/>
                    </a:moveTo>
                    <a:lnTo>
                      <a:pt x="2736486" y="0"/>
                    </a:lnTo>
                    <a:lnTo>
                      <a:pt x="2736486" y="1162438"/>
                    </a:lnTo>
                    <a:lnTo>
                      <a:pt x="0" y="1162438"/>
                    </a:lnTo>
                    <a:lnTo>
                      <a:pt x="0" y="0"/>
                    </a:lnTo>
                    <a:close/>
                  </a:path>
                </a:pathLst>
              </a:custGeom>
              <a:blipFill>
                <a:blip r:embed="rId4"/>
                <a:stretch>
                  <a:fillRect l="-7251" t="-54249" r="-169983" b="-63165"/>
                </a:stretch>
              </a:blipFill>
            </p:spPr>
          </p:sp>
          <p:sp>
            <p:nvSpPr>
              <p:cNvPr id="22" name="ZoneTexte 21">
                <a:extLst>
                  <a:ext uri="{FF2B5EF4-FFF2-40B4-BE49-F238E27FC236}">
                    <a16:creationId xmlns:a16="http://schemas.microsoft.com/office/drawing/2014/main" id="{D1E255F4-5BD4-E76E-D27C-FDAC24C6F9FB}"/>
                  </a:ext>
                </a:extLst>
              </p:cNvPr>
              <p:cNvSpPr txBox="1"/>
              <p:nvPr userDrawn="1"/>
            </p:nvSpPr>
            <p:spPr>
              <a:xfrm>
                <a:off x="3392129" y="5500068"/>
                <a:ext cx="4287037" cy="461665"/>
              </a:xfrm>
              <a:prstGeom prst="rect">
                <a:avLst/>
              </a:prstGeom>
              <a:noFill/>
            </p:spPr>
            <p:txBody>
              <a:bodyPr wrap="square" rtlCol="0">
                <a:spAutoFit/>
              </a:bodyPr>
              <a:lstStyle/>
              <a:p>
                <a:r>
                  <a:rPr lang="fr-FR" sz="2400" b="1">
                    <a:solidFill>
                      <a:srgbClr val="002060"/>
                    </a:solidFill>
                    <a:effectLst>
                      <a:outerShdw blurRad="38100" dist="38100" dir="2700000" algn="tl">
                        <a:srgbClr val="000000">
                          <a:alpha val="43137"/>
                        </a:srgbClr>
                      </a:outerShdw>
                    </a:effectLst>
                    <a:latin typeface="Montserrat Classic"/>
                  </a:rPr>
                  <a:t>L’e-Rdv de la protection sociale</a:t>
                </a:r>
              </a:p>
            </p:txBody>
          </p:sp>
        </p:grpSp>
      </p:grpSp>
      <p:pic>
        <p:nvPicPr>
          <p:cNvPr id="23" name="Image 22">
            <a:extLst>
              <a:ext uri="{FF2B5EF4-FFF2-40B4-BE49-F238E27FC236}">
                <a16:creationId xmlns:a16="http://schemas.microsoft.com/office/drawing/2014/main" id="{A2E98E35-8F01-2A70-40CF-1830A22F0D5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30219" y="6371969"/>
            <a:ext cx="4114800" cy="344953"/>
          </a:xfrm>
          <a:prstGeom prst="rect">
            <a:avLst/>
          </a:prstGeom>
        </p:spPr>
      </p:pic>
      <p:sp>
        <p:nvSpPr>
          <p:cNvPr id="27" name="Espace réservé du texte 26">
            <a:extLst>
              <a:ext uri="{FF2B5EF4-FFF2-40B4-BE49-F238E27FC236}">
                <a16:creationId xmlns:a16="http://schemas.microsoft.com/office/drawing/2014/main" id="{54BDE30E-4D87-9BDC-9CF6-852B84AE90C5}"/>
              </a:ext>
            </a:extLst>
          </p:cNvPr>
          <p:cNvSpPr>
            <a:spLocks noGrp="1"/>
          </p:cNvSpPr>
          <p:nvPr>
            <p:ph type="body" sz="quarter" idx="14" hasCustomPrompt="1"/>
          </p:nvPr>
        </p:nvSpPr>
        <p:spPr>
          <a:xfrm>
            <a:off x="5180013" y="863254"/>
            <a:ext cx="6249987" cy="1479402"/>
          </a:xfrm>
        </p:spPr>
        <p:txBody>
          <a:bodyPr anchor="b">
            <a:normAutofit/>
          </a:bodyPr>
          <a:lstStyle>
            <a:lvl1pPr marL="0" indent="0">
              <a:buNone/>
              <a:defRPr sz="3200" b="1">
                <a:solidFill>
                  <a:schemeClr val="accent2"/>
                </a:solidFill>
                <a:latin typeface="Montserrat Classic"/>
              </a:defRPr>
            </a:lvl1pPr>
          </a:lstStyle>
          <a:p>
            <a:pPr lvl="0"/>
            <a:r>
              <a:rPr lang="fr-FR"/>
              <a:t>Titre</a:t>
            </a:r>
          </a:p>
        </p:txBody>
      </p:sp>
    </p:spTree>
    <p:extLst>
      <p:ext uri="{BB962C8B-B14F-4D97-AF65-F5344CB8AC3E}">
        <p14:creationId xmlns:p14="http://schemas.microsoft.com/office/powerpoint/2010/main" val="18749813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_Diapositive de titre">
    <p:spTree>
      <p:nvGrpSpPr>
        <p:cNvPr id="1" name=""/>
        <p:cNvGrpSpPr/>
        <p:nvPr/>
      </p:nvGrpSpPr>
      <p:grpSpPr>
        <a:xfrm>
          <a:off x="0" y="0"/>
          <a:ext cx="0" cy="0"/>
          <a:chOff x="0" y="0"/>
          <a:chExt cx="0" cy="0"/>
        </a:xfrm>
      </p:grpSpPr>
      <p:pic>
        <p:nvPicPr>
          <p:cNvPr id="7" name="Image 6"/>
          <p:cNvPicPr>
            <a:picLocks noChangeAspect="1"/>
          </p:cNvPicPr>
          <p:nvPr userDrawn="1"/>
        </p:nvPicPr>
        <p:blipFill>
          <a:blip r:embed="rId2"/>
          <a:stretch>
            <a:fillRect/>
          </a:stretch>
        </p:blipFill>
        <p:spPr>
          <a:xfrm>
            <a:off x="0" y="0"/>
            <a:ext cx="12192000" cy="6858000"/>
          </a:xfrm>
          <a:prstGeom prst="rect">
            <a:avLst/>
          </a:prstGeom>
        </p:spPr>
      </p:pic>
      <p:sp>
        <p:nvSpPr>
          <p:cNvPr id="2" name="Titre 1"/>
          <p:cNvSpPr>
            <a:spLocks noGrp="1"/>
          </p:cNvSpPr>
          <p:nvPr>
            <p:ph type="ctrTitle" hasCustomPrompt="1"/>
          </p:nvPr>
        </p:nvSpPr>
        <p:spPr>
          <a:xfrm>
            <a:off x="1524000" y="1122363"/>
            <a:ext cx="9144000" cy="2387600"/>
          </a:xfrm>
        </p:spPr>
        <p:txBody>
          <a:bodyPr anchor="b"/>
          <a:lstStyle>
            <a:lvl1pPr algn="ctr">
              <a:defRPr sz="6000" b="1">
                <a:solidFill>
                  <a:srgbClr val="002060"/>
                </a:solidFill>
                <a:latin typeface="Montserrat Classic"/>
              </a:defRPr>
            </a:lvl1pPr>
          </a:lstStyle>
          <a:p>
            <a:r>
              <a:rPr lang="fr-FR"/>
              <a:t>Titre du fichier</a:t>
            </a:r>
          </a:p>
        </p:txBody>
      </p:sp>
      <p:sp>
        <p:nvSpPr>
          <p:cNvPr id="3" name="Sous-titre 2"/>
          <p:cNvSpPr>
            <a:spLocks noGrp="1"/>
          </p:cNvSpPr>
          <p:nvPr>
            <p:ph type="subTitle" idx="1" hasCustomPrompt="1"/>
          </p:nvPr>
        </p:nvSpPr>
        <p:spPr>
          <a:xfrm>
            <a:off x="1524000" y="3602038"/>
            <a:ext cx="9144000" cy="1655762"/>
          </a:xfrm>
        </p:spPr>
        <p:txBody>
          <a:bodyPr/>
          <a:lstStyle>
            <a:lvl1pPr marL="0" indent="0" algn="ctr">
              <a:buNone/>
              <a:defRPr sz="2400" b="1">
                <a:solidFill>
                  <a:schemeClr val="accent2"/>
                </a:solidFill>
                <a:latin typeface="Montserrat Classic"/>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Sous-titre du fichier</a:t>
            </a:r>
          </a:p>
        </p:txBody>
      </p:sp>
      <p:sp>
        <p:nvSpPr>
          <p:cNvPr id="5" name="Espace réservé du pied de page 4"/>
          <p:cNvSpPr>
            <a:spLocks noGrp="1"/>
          </p:cNvSpPr>
          <p:nvPr>
            <p:ph type="ftr" sz="quarter" idx="11"/>
          </p:nvPr>
        </p:nvSpPr>
        <p:spPr>
          <a:xfrm>
            <a:off x="4038600" y="6356350"/>
            <a:ext cx="4114800" cy="365125"/>
          </a:xfrm>
          <a:prstGeom prst="rect">
            <a:avLst/>
          </a:prstGeom>
        </p:spPr>
        <p:txBody>
          <a:bodyPr/>
          <a:lstStyle>
            <a:lvl1pPr>
              <a:defRPr>
                <a:latin typeface="Montserrat Classic"/>
              </a:defRPr>
            </a:lvl1pPr>
          </a:lstStyle>
          <a:p>
            <a:endParaRPr lang="fr-FR"/>
          </a:p>
        </p:txBody>
      </p:sp>
      <p:grpSp>
        <p:nvGrpSpPr>
          <p:cNvPr id="4" name="Groupe 3">
            <a:extLst>
              <a:ext uri="{FF2B5EF4-FFF2-40B4-BE49-F238E27FC236}">
                <a16:creationId xmlns:a16="http://schemas.microsoft.com/office/drawing/2014/main" id="{34B97830-F581-B3B0-C96F-2D8736CD2FE6}"/>
              </a:ext>
            </a:extLst>
          </p:cNvPr>
          <p:cNvGrpSpPr/>
          <p:nvPr userDrawn="1"/>
        </p:nvGrpSpPr>
        <p:grpSpPr>
          <a:xfrm>
            <a:off x="1524000" y="155533"/>
            <a:ext cx="9438968" cy="1515952"/>
            <a:chOff x="2861184" y="5440006"/>
            <a:chExt cx="3756622" cy="622202"/>
          </a:xfrm>
        </p:grpSpPr>
        <p:sp>
          <p:nvSpPr>
            <p:cNvPr id="6" name="Freeform 13">
              <a:extLst>
                <a:ext uri="{FF2B5EF4-FFF2-40B4-BE49-F238E27FC236}">
                  <a16:creationId xmlns:a16="http://schemas.microsoft.com/office/drawing/2014/main" id="{C919DBD3-114B-9A4A-6D6C-07CBE1020C28}"/>
                </a:ext>
              </a:extLst>
            </p:cNvPr>
            <p:cNvSpPr/>
            <p:nvPr userDrawn="1"/>
          </p:nvSpPr>
          <p:spPr>
            <a:xfrm>
              <a:off x="2861184" y="5440006"/>
              <a:ext cx="619433" cy="622202"/>
            </a:xfrm>
            <a:custGeom>
              <a:avLst/>
              <a:gdLst/>
              <a:ahLst/>
              <a:cxnLst/>
              <a:rect l="l" t="t" r="r" b="b"/>
              <a:pathLst>
                <a:path w="2736486" h="1162438">
                  <a:moveTo>
                    <a:pt x="0" y="0"/>
                  </a:moveTo>
                  <a:lnTo>
                    <a:pt x="2736486" y="0"/>
                  </a:lnTo>
                  <a:lnTo>
                    <a:pt x="2736486" y="1162438"/>
                  </a:lnTo>
                  <a:lnTo>
                    <a:pt x="0" y="1162438"/>
                  </a:lnTo>
                  <a:lnTo>
                    <a:pt x="0" y="0"/>
                  </a:lnTo>
                  <a:close/>
                </a:path>
              </a:pathLst>
            </a:custGeom>
            <a:blipFill>
              <a:blip r:embed="rId3"/>
              <a:stretch>
                <a:fillRect l="-7251" t="-54249" r="-169983" b="-63165"/>
              </a:stretch>
            </a:blipFill>
          </p:spPr>
        </p:sp>
        <p:sp>
          <p:nvSpPr>
            <p:cNvPr id="9" name="ZoneTexte 8">
              <a:extLst>
                <a:ext uri="{FF2B5EF4-FFF2-40B4-BE49-F238E27FC236}">
                  <a16:creationId xmlns:a16="http://schemas.microsoft.com/office/drawing/2014/main" id="{794EF8D3-F5B1-E078-7506-F61083805B17}"/>
                </a:ext>
              </a:extLst>
            </p:cNvPr>
            <p:cNvSpPr txBox="1"/>
            <p:nvPr userDrawn="1"/>
          </p:nvSpPr>
          <p:spPr>
            <a:xfrm>
              <a:off x="3460955" y="5604387"/>
              <a:ext cx="3156851" cy="315807"/>
            </a:xfrm>
            <a:prstGeom prst="rect">
              <a:avLst/>
            </a:prstGeom>
            <a:noFill/>
          </p:spPr>
          <p:txBody>
            <a:bodyPr wrap="square" rtlCol="0">
              <a:spAutoFit/>
            </a:bodyPr>
            <a:lstStyle/>
            <a:p>
              <a:r>
                <a:rPr lang="fr-FR" sz="4400" b="1">
                  <a:solidFill>
                    <a:srgbClr val="002060"/>
                  </a:solidFill>
                  <a:effectLst>
                    <a:outerShdw blurRad="38100" dist="38100" dir="2700000" algn="tl">
                      <a:srgbClr val="000000">
                        <a:alpha val="43137"/>
                      </a:srgbClr>
                    </a:outerShdw>
                  </a:effectLst>
                  <a:latin typeface="Montserrat Classic"/>
                </a:rPr>
                <a:t>L’e-Rdv de la protection sociale</a:t>
              </a:r>
            </a:p>
          </p:txBody>
        </p:sp>
      </p:grpSp>
      <p:pic>
        <p:nvPicPr>
          <p:cNvPr id="11" name="Image 10">
            <a:extLst>
              <a:ext uri="{FF2B5EF4-FFF2-40B4-BE49-F238E27FC236}">
                <a16:creationId xmlns:a16="http://schemas.microsoft.com/office/drawing/2014/main" id="{8ACF6D67-43DA-DB93-D415-236649FA2CAF}"/>
              </a:ext>
            </a:extLst>
          </p:cNvPr>
          <p:cNvPicPr>
            <a:picLocks noChangeAspect="1"/>
          </p:cNvPicPr>
          <p:nvPr userDrawn="1"/>
        </p:nvPicPr>
        <p:blipFill>
          <a:blip r:embed="rId4"/>
          <a:stretch>
            <a:fillRect/>
          </a:stretch>
        </p:blipFill>
        <p:spPr>
          <a:xfrm>
            <a:off x="8148203" y="6459797"/>
            <a:ext cx="3990845" cy="257635"/>
          </a:xfrm>
          <a:prstGeom prst="rect">
            <a:avLst/>
          </a:prstGeom>
        </p:spPr>
      </p:pic>
    </p:spTree>
    <p:extLst>
      <p:ext uri="{BB962C8B-B14F-4D97-AF65-F5344CB8AC3E}">
        <p14:creationId xmlns:p14="http://schemas.microsoft.com/office/powerpoint/2010/main" val="1709618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re de section">
    <p:spTree>
      <p:nvGrpSpPr>
        <p:cNvPr id="1" name=""/>
        <p:cNvGrpSpPr/>
        <p:nvPr/>
      </p:nvGrpSpPr>
      <p:grpSpPr>
        <a:xfrm>
          <a:off x="0" y="0"/>
          <a:ext cx="0" cy="0"/>
          <a:chOff x="0" y="0"/>
          <a:chExt cx="0" cy="0"/>
        </a:xfrm>
      </p:grpSpPr>
      <p:pic>
        <p:nvPicPr>
          <p:cNvPr id="15" name="Image 14"/>
          <p:cNvPicPr>
            <a:picLocks noChangeAspect="1"/>
          </p:cNvPicPr>
          <p:nvPr userDrawn="1"/>
        </p:nvPicPr>
        <p:blipFill>
          <a:blip r:embed="rId2"/>
          <a:stretch>
            <a:fillRect/>
          </a:stretch>
        </p:blipFill>
        <p:spPr>
          <a:xfrm>
            <a:off x="0" y="-1"/>
            <a:ext cx="12192000" cy="7083371"/>
          </a:xfrm>
          <a:prstGeom prst="rect">
            <a:avLst/>
          </a:prstGeom>
        </p:spPr>
      </p:pic>
      <p:sp>
        <p:nvSpPr>
          <p:cNvPr id="2" name="Titre 1"/>
          <p:cNvSpPr>
            <a:spLocks noGrp="1"/>
          </p:cNvSpPr>
          <p:nvPr>
            <p:ph type="title" hasCustomPrompt="1"/>
          </p:nvPr>
        </p:nvSpPr>
        <p:spPr>
          <a:xfrm>
            <a:off x="255463" y="560170"/>
            <a:ext cx="10515600" cy="1158873"/>
          </a:xfrm>
        </p:spPr>
        <p:txBody>
          <a:bodyPr anchor="b"/>
          <a:lstStyle>
            <a:lvl1pPr>
              <a:defRPr sz="6000" b="1">
                <a:solidFill>
                  <a:srgbClr val="002060"/>
                </a:solidFill>
                <a:latin typeface="Montserrat Classic"/>
              </a:defRPr>
            </a:lvl1pPr>
          </a:lstStyle>
          <a:p>
            <a:r>
              <a:rPr lang="fr-FR"/>
              <a:t>Sommaire</a:t>
            </a:r>
          </a:p>
        </p:txBody>
      </p:sp>
      <p:sp>
        <p:nvSpPr>
          <p:cNvPr id="3" name="Espace réservé du texte 2"/>
          <p:cNvSpPr>
            <a:spLocks noGrp="1"/>
          </p:cNvSpPr>
          <p:nvPr>
            <p:ph type="body" idx="1" hasCustomPrompt="1"/>
          </p:nvPr>
        </p:nvSpPr>
        <p:spPr>
          <a:xfrm>
            <a:off x="3273338" y="2291788"/>
            <a:ext cx="8074111" cy="4287508"/>
          </a:xfrm>
        </p:spPr>
        <p:txBody>
          <a:bodyPr/>
          <a:lstStyle>
            <a:lvl1pPr marL="342900" indent="-342900">
              <a:buFontTx/>
              <a:buBlip>
                <a:blip r:embed="rId3"/>
              </a:buBlip>
              <a:defRPr sz="2400" b="1">
                <a:solidFill>
                  <a:srgbClr val="002060"/>
                </a:solidFill>
                <a:latin typeface="Montserrat Classic"/>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a:p>
            <a:pPr lvl="0"/>
            <a:r>
              <a:rPr lang="fr-FR"/>
              <a:t>Xxx</a:t>
            </a:r>
          </a:p>
          <a:p>
            <a:pPr lvl="0"/>
            <a:r>
              <a:rPr lang="fr-FR"/>
              <a:t>Xxx</a:t>
            </a:r>
          </a:p>
          <a:p>
            <a:pPr lvl="0"/>
            <a:r>
              <a:rPr lang="fr-FR"/>
              <a:t>Xxx</a:t>
            </a:r>
          </a:p>
          <a:p>
            <a:pPr lvl="0"/>
            <a:r>
              <a:rPr lang="fr-FR"/>
              <a:t>Xxx</a:t>
            </a:r>
          </a:p>
          <a:p>
            <a:pPr lvl="0"/>
            <a:endParaRPr lang="fr-FR"/>
          </a:p>
        </p:txBody>
      </p:sp>
      <p:grpSp>
        <p:nvGrpSpPr>
          <p:cNvPr id="10" name="Group 5"/>
          <p:cNvGrpSpPr/>
          <p:nvPr userDrawn="1"/>
        </p:nvGrpSpPr>
        <p:grpSpPr>
          <a:xfrm>
            <a:off x="0" y="1876380"/>
            <a:ext cx="966188" cy="5206991"/>
            <a:chOff x="0" y="0"/>
            <a:chExt cx="1088443" cy="5865852"/>
          </a:xfrm>
          <a:solidFill>
            <a:srgbClr val="002060"/>
          </a:solidFill>
        </p:grpSpPr>
        <p:sp>
          <p:nvSpPr>
            <p:cNvPr id="11" name="Freeform 6"/>
            <p:cNvSpPr/>
            <p:nvPr/>
          </p:nvSpPr>
          <p:spPr>
            <a:xfrm>
              <a:off x="0" y="0"/>
              <a:ext cx="1088443" cy="5865852"/>
            </a:xfrm>
            <a:custGeom>
              <a:avLst/>
              <a:gdLst/>
              <a:ahLst/>
              <a:cxnLst/>
              <a:rect l="l" t="t" r="r" b="b"/>
              <a:pathLst>
                <a:path w="1088443" h="5865852">
                  <a:moveTo>
                    <a:pt x="208334" y="0"/>
                  </a:moveTo>
                  <a:lnTo>
                    <a:pt x="880109" y="0"/>
                  </a:lnTo>
                  <a:cubicBezTo>
                    <a:pt x="995169" y="0"/>
                    <a:pt x="1088443" y="93274"/>
                    <a:pt x="1088443" y="208334"/>
                  </a:cubicBezTo>
                  <a:lnTo>
                    <a:pt x="1088443" y="5657518"/>
                  </a:lnTo>
                  <a:cubicBezTo>
                    <a:pt x="1088443" y="5772577"/>
                    <a:pt x="995169" y="5865852"/>
                    <a:pt x="880109" y="5865852"/>
                  </a:cubicBezTo>
                  <a:lnTo>
                    <a:pt x="208334" y="5865852"/>
                  </a:lnTo>
                  <a:cubicBezTo>
                    <a:pt x="93274" y="5865852"/>
                    <a:pt x="0" y="5772577"/>
                    <a:pt x="0" y="5657518"/>
                  </a:cubicBezTo>
                  <a:lnTo>
                    <a:pt x="0" y="208334"/>
                  </a:lnTo>
                  <a:cubicBezTo>
                    <a:pt x="0" y="93274"/>
                    <a:pt x="93274" y="0"/>
                    <a:pt x="208334" y="0"/>
                  </a:cubicBezTo>
                  <a:close/>
                </a:path>
              </a:pathLst>
            </a:custGeom>
            <a:grpFill/>
          </p:spPr>
        </p:sp>
        <p:sp>
          <p:nvSpPr>
            <p:cNvPr id="12" name="TextBox 7"/>
            <p:cNvSpPr txBox="1"/>
            <p:nvPr/>
          </p:nvSpPr>
          <p:spPr>
            <a:xfrm>
              <a:off x="0" y="-38100"/>
              <a:ext cx="1088443" cy="5903952"/>
            </a:xfrm>
            <a:prstGeom prst="rect">
              <a:avLst/>
            </a:prstGeom>
            <a:grpFill/>
          </p:spPr>
          <p:txBody>
            <a:bodyPr lIns="50800" tIns="50800" rIns="50800" bIns="50800" rtlCol="0" anchor="ctr"/>
            <a:lstStyle/>
            <a:p>
              <a:pPr algn="ctr">
                <a:lnSpc>
                  <a:spcPts val="2659"/>
                </a:lnSpc>
              </a:pPr>
              <a:endParaRPr>
                <a:latin typeface="Montserrat Classic"/>
              </a:endParaRPr>
            </a:p>
          </p:txBody>
        </p:sp>
      </p:grpSp>
      <p:sp>
        <p:nvSpPr>
          <p:cNvPr id="21" name="TextBox 4"/>
          <p:cNvSpPr txBox="1"/>
          <p:nvPr/>
        </p:nvSpPr>
        <p:spPr>
          <a:xfrm>
            <a:off x="4525213" y="3436301"/>
            <a:ext cx="721505" cy="755326"/>
          </a:xfrm>
          <a:prstGeom prst="rect">
            <a:avLst/>
          </a:prstGeom>
        </p:spPr>
        <p:txBody>
          <a:bodyPr lIns="50800" tIns="50800" rIns="50800" bIns="50800" rtlCol="0" anchor="ctr"/>
          <a:lstStyle/>
          <a:p>
            <a:pPr algn="ctr">
              <a:lnSpc>
                <a:spcPts val="2659"/>
              </a:lnSpc>
            </a:pPr>
            <a:endParaRPr>
              <a:latin typeface="Montserrat Classic"/>
            </a:endParaRPr>
          </a:p>
        </p:txBody>
      </p:sp>
      <p:pic>
        <p:nvPicPr>
          <p:cNvPr id="20" name="Image 19" descr="Une image contenant capture d’écran, vaisselle, conception, bleu&#10;&#10;Le contenu généré par l’IA peut être incorrect.">
            <a:extLst>
              <a:ext uri="{FF2B5EF4-FFF2-40B4-BE49-F238E27FC236}">
                <a16:creationId xmlns:a16="http://schemas.microsoft.com/office/drawing/2014/main" id="{8081372E-0B96-9ECA-758B-056C308B9E8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51546" y="2300238"/>
            <a:ext cx="2874199" cy="3592961"/>
          </a:xfrm>
          <a:prstGeom prst="rect">
            <a:avLst/>
          </a:prstGeom>
        </p:spPr>
      </p:pic>
      <p:grpSp>
        <p:nvGrpSpPr>
          <p:cNvPr id="17" name="Groupe 16">
            <a:extLst>
              <a:ext uri="{FF2B5EF4-FFF2-40B4-BE49-F238E27FC236}">
                <a16:creationId xmlns:a16="http://schemas.microsoft.com/office/drawing/2014/main" id="{27C35688-6FA5-F114-4AE5-5E6E855983A7}"/>
              </a:ext>
            </a:extLst>
          </p:cNvPr>
          <p:cNvGrpSpPr/>
          <p:nvPr userDrawn="1"/>
        </p:nvGrpSpPr>
        <p:grpSpPr>
          <a:xfrm>
            <a:off x="255463" y="190640"/>
            <a:ext cx="4817982" cy="625194"/>
            <a:chOff x="255463" y="190640"/>
            <a:chExt cx="4817982" cy="625194"/>
          </a:xfrm>
        </p:grpSpPr>
        <p:sp>
          <p:nvSpPr>
            <p:cNvPr id="9" name="Rectangle 8">
              <a:extLst>
                <a:ext uri="{FF2B5EF4-FFF2-40B4-BE49-F238E27FC236}">
                  <a16:creationId xmlns:a16="http://schemas.microsoft.com/office/drawing/2014/main" id="{66F0BB5C-926F-4AB1-416D-E54536B99E73}"/>
                </a:ext>
              </a:extLst>
            </p:cNvPr>
            <p:cNvSpPr/>
            <p:nvPr userDrawn="1"/>
          </p:nvSpPr>
          <p:spPr>
            <a:xfrm>
              <a:off x="265295" y="190640"/>
              <a:ext cx="4611506" cy="62519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3" name="Groupe 12">
              <a:extLst>
                <a:ext uri="{FF2B5EF4-FFF2-40B4-BE49-F238E27FC236}">
                  <a16:creationId xmlns:a16="http://schemas.microsoft.com/office/drawing/2014/main" id="{E3E8F5B8-E600-01E6-6626-C8C5BB7FF72A}"/>
                </a:ext>
              </a:extLst>
            </p:cNvPr>
            <p:cNvGrpSpPr/>
            <p:nvPr userDrawn="1"/>
          </p:nvGrpSpPr>
          <p:grpSpPr>
            <a:xfrm>
              <a:off x="255463" y="190641"/>
              <a:ext cx="4817982" cy="622202"/>
              <a:chOff x="2861184" y="5440006"/>
              <a:chExt cx="4817982" cy="622202"/>
            </a:xfrm>
          </p:grpSpPr>
          <p:sp>
            <p:nvSpPr>
              <p:cNvPr id="14" name="Freeform 13">
                <a:extLst>
                  <a:ext uri="{FF2B5EF4-FFF2-40B4-BE49-F238E27FC236}">
                    <a16:creationId xmlns:a16="http://schemas.microsoft.com/office/drawing/2014/main" id="{0D6A3C40-3649-F47E-A623-1004684BD0DB}"/>
                  </a:ext>
                </a:extLst>
              </p:cNvPr>
              <p:cNvSpPr/>
              <p:nvPr userDrawn="1"/>
            </p:nvSpPr>
            <p:spPr>
              <a:xfrm>
                <a:off x="2861184" y="5440006"/>
                <a:ext cx="619433" cy="622202"/>
              </a:xfrm>
              <a:custGeom>
                <a:avLst/>
                <a:gdLst/>
                <a:ahLst/>
                <a:cxnLst/>
                <a:rect l="l" t="t" r="r" b="b"/>
                <a:pathLst>
                  <a:path w="2736486" h="1162438">
                    <a:moveTo>
                      <a:pt x="0" y="0"/>
                    </a:moveTo>
                    <a:lnTo>
                      <a:pt x="2736486" y="0"/>
                    </a:lnTo>
                    <a:lnTo>
                      <a:pt x="2736486" y="1162438"/>
                    </a:lnTo>
                    <a:lnTo>
                      <a:pt x="0" y="1162438"/>
                    </a:lnTo>
                    <a:lnTo>
                      <a:pt x="0" y="0"/>
                    </a:lnTo>
                    <a:close/>
                  </a:path>
                </a:pathLst>
              </a:custGeom>
              <a:blipFill>
                <a:blip r:embed="rId5"/>
                <a:stretch>
                  <a:fillRect l="-7251" t="-54249" r="-169983" b="-63165"/>
                </a:stretch>
              </a:blipFill>
            </p:spPr>
          </p:sp>
          <p:sp>
            <p:nvSpPr>
              <p:cNvPr id="16" name="ZoneTexte 15">
                <a:extLst>
                  <a:ext uri="{FF2B5EF4-FFF2-40B4-BE49-F238E27FC236}">
                    <a16:creationId xmlns:a16="http://schemas.microsoft.com/office/drawing/2014/main" id="{0BBBFEF8-F579-185D-09E4-126CBDAC92D8}"/>
                  </a:ext>
                </a:extLst>
              </p:cNvPr>
              <p:cNvSpPr txBox="1"/>
              <p:nvPr userDrawn="1"/>
            </p:nvSpPr>
            <p:spPr>
              <a:xfrm>
                <a:off x="3392129" y="5500068"/>
                <a:ext cx="4287037" cy="461665"/>
              </a:xfrm>
              <a:prstGeom prst="rect">
                <a:avLst/>
              </a:prstGeom>
              <a:noFill/>
            </p:spPr>
            <p:txBody>
              <a:bodyPr wrap="square" rtlCol="0">
                <a:spAutoFit/>
              </a:bodyPr>
              <a:lstStyle/>
              <a:p>
                <a:r>
                  <a:rPr lang="fr-FR" sz="2400" b="1">
                    <a:solidFill>
                      <a:srgbClr val="002060"/>
                    </a:solidFill>
                    <a:effectLst>
                      <a:outerShdw blurRad="38100" dist="38100" dir="2700000" algn="tl">
                        <a:srgbClr val="000000">
                          <a:alpha val="43137"/>
                        </a:srgbClr>
                      </a:outerShdw>
                    </a:effectLst>
                    <a:latin typeface="Montserrat Classic"/>
                  </a:rPr>
                  <a:t>L’e-Rdv de la protection sociale</a:t>
                </a:r>
              </a:p>
            </p:txBody>
          </p:sp>
        </p:grpSp>
      </p:grpSp>
      <p:pic>
        <p:nvPicPr>
          <p:cNvPr id="4" name="Image 3">
            <a:extLst>
              <a:ext uri="{FF2B5EF4-FFF2-40B4-BE49-F238E27FC236}">
                <a16:creationId xmlns:a16="http://schemas.microsoft.com/office/drawing/2014/main" id="{3E29604B-601B-B26E-54EA-17B6562FB62D}"/>
              </a:ext>
            </a:extLst>
          </p:cNvPr>
          <p:cNvPicPr>
            <a:picLocks noChangeAspect="1"/>
          </p:cNvPicPr>
          <p:nvPr userDrawn="1"/>
        </p:nvPicPr>
        <p:blipFill>
          <a:blip r:embed="rId6"/>
          <a:stretch>
            <a:fillRect/>
          </a:stretch>
        </p:blipFill>
        <p:spPr>
          <a:xfrm>
            <a:off x="8148203" y="6459797"/>
            <a:ext cx="3990845" cy="257635"/>
          </a:xfrm>
          <a:prstGeom prst="rect">
            <a:avLst/>
          </a:prstGeom>
        </p:spPr>
      </p:pic>
    </p:spTree>
    <p:extLst>
      <p:ext uri="{BB962C8B-B14F-4D97-AF65-F5344CB8AC3E}">
        <p14:creationId xmlns:p14="http://schemas.microsoft.com/office/powerpoint/2010/main" val="1277742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Deux contenus">
    <p:spTree>
      <p:nvGrpSpPr>
        <p:cNvPr id="1" name=""/>
        <p:cNvGrpSpPr/>
        <p:nvPr/>
      </p:nvGrpSpPr>
      <p:grpSpPr>
        <a:xfrm>
          <a:off x="0" y="0"/>
          <a:ext cx="0" cy="0"/>
          <a:chOff x="0" y="0"/>
          <a:chExt cx="0" cy="0"/>
        </a:xfrm>
      </p:grpSpPr>
      <p:pic>
        <p:nvPicPr>
          <p:cNvPr id="8" name="Image 7"/>
          <p:cNvPicPr>
            <a:picLocks noChangeAspect="1"/>
          </p:cNvPicPr>
          <p:nvPr userDrawn="1"/>
        </p:nvPicPr>
        <p:blipFill>
          <a:blip r:embed="rId2"/>
          <a:stretch>
            <a:fillRect/>
          </a:stretch>
        </p:blipFill>
        <p:spPr>
          <a:xfrm>
            <a:off x="0" y="-2553"/>
            <a:ext cx="12268200" cy="6860554"/>
          </a:xfrm>
          <a:prstGeom prst="rect">
            <a:avLst/>
          </a:prstGeom>
        </p:spPr>
      </p:pic>
      <p:sp>
        <p:nvSpPr>
          <p:cNvPr id="2" name="Titre 1"/>
          <p:cNvSpPr>
            <a:spLocks noGrp="1"/>
          </p:cNvSpPr>
          <p:nvPr>
            <p:ph type="title" hasCustomPrompt="1"/>
          </p:nvPr>
        </p:nvSpPr>
        <p:spPr>
          <a:xfrm>
            <a:off x="6187440" y="1531088"/>
            <a:ext cx="5166360" cy="1325563"/>
          </a:xfrm>
        </p:spPr>
        <p:txBody>
          <a:bodyPr/>
          <a:lstStyle>
            <a:lvl1pPr>
              <a:defRPr b="1">
                <a:solidFill>
                  <a:schemeClr val="accent2"/>
                </a:solidFill>
                <a:latin typeface="Montserrat Classic"/>
              </a:defRPr>
            </a:lvl1pPr>
          </a:lstStyle>
          <a:p>
            <a:r>
              <a:rPr lang="fr-FR"/>
              <a:t>N° de la partie</a:t>
            </a:r>
            <a:br>
              <a:rPr lang="fr-FR"/>
            </a:br>
            <a:r>
              <a:rPr lang="fr-FR"/>
              <a:t>Titre de la partie</a:t>
            </a:r>
          </a:p>
        </p:txBody>
      </p:sp>
      <p:sp>
        <p:nvSpPr>
          <p:cNvPr id="4" name="Espace réservé du contenu 3"/>
          <p:cNvSpPr>
            <a:spLocks noGrp="1"/>
          </p:cNvSpPr>
          <p:nvPr>
            <p:ph sz="half" idx="2" hasCustomPrompt="1"/>
          </p:nvPr>
        </p:nvSpPr>
        <p:spPr>
          <a:xfrm>
            <a:off x="6172200" y="3096246"/>
            <a:ext cx="5181600" cy="2367280"/>
          </a:xfrm>
        </p:spPr>
        <p:txBody>
          <a:bodyPr/>
          <a:lstStyle>
            <a:lvl1pPr marL="685800" indent="-228600">
              <a:defRPr>
                <a:latin typeface="Montserrat Classic"/>
              </a:defRPr>
            </a:lvl1pPr>
            <a:lvl2pPr marL="685800" indent="-228600">
              <a:defRPr lang="fr-FR" sz="2400" kern="1200" dirty="0" smtClean="0">
                <a:solidFill>
                  <a:schemeClr val="tx1"/>
                </a:solidFill>
                <a:latin typeface="Montserrat Classic"/>
                <a:ea typeface="+mn-ea"/>
                <a:cs typeface="+mn-cs"/>
              </a:defRPr>
            </a:lvl2pPr>
            <a:lvl4pPr>
              <a:defRPr/>
            </a:lvl4pPr>
            <a:lvl5pPr marL="1828800"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lvl5pPr>
          </a:lstStyle>
          <a:p>
            <a:pPr lvl="0"/>
            <a:r>
              <a:rPr lang="fr-FR"/>
              <a:t>Présenté par </a:t>
            </a:r>
          </a:p>
          <a:p>
            <a:pPr lvl="1"/>
            <a:r>
              <a:rPr lang="fr-FR"/>
              <a:t>Nom 1, fonction, OPS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fr-FR"/>
              <a:t>Nom 2, fonction, OPS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fr-FR"/>
              <a:t>Nom 3, fonction, OPS</a:t>
            </a:r>
          </a:p>
        </p:txBody>
      </p:sp>
      <p:sp>
        <p:nvSpPr>
          <p:cNvPr id="7" name="Espace réservé du numéro de diapositive 6"/>
          <p:cNvSpPr>
            <a:spLocks noGrp="1"/>
          </p:cNvSpPr>
          <p:nvPr>
            <p:ph type="sldNum" sz="quarter" idx="12"/>
          </p:nvPr>
        </p:nvSpPr>
        <p:spPr>
          <a:xfrm>
            <a:off x="4454013" y="6391702"/>
            <a:ext cx="2743200" cy="365125"/>
          </a:xfrm>
        </p:spPr>
        <p:txBody>
          <a:bodyPr/>
          <a:lstStyle>
            <a:lvl1pPr>
              <a:defRPr>
                <a:latin typeface="Montserrat Classic"/>
              </a:defRPr>
            </a:lvl1pPr>
          </a:lstStyle>
          <a:p>
            <a:fld id="{A26E8B59-5CF2-4813-AAE7-227B98FBFEF3}" type="slidenum">
              <a:rPr lang="fr-FR" smtClean="0"/>
              <a:pPr/>
              <a:t>‹N°›</a:t>
            </a:fld>
            <a:endParaRPr lang="fr-FR"/>
          </a:p>
        </p:txBody>
      </p:sp>
      <p:grpSp>
        <p:nvGrpSpPr>
          <p:cNvPr id="9" name="Group 13"/>
          <p:cNvGrpSpPr/>
          <p:nvPr userDrawn="1"/>
        </p:nvGrpSpPr>
        <p:grpSpPr>
          <a:xfrm>
            <a:off x="588427" y="1550100"/>
            <a:ext cx="5172969" cy="3834179"/>
            <a:chOff x="0" y="0"/>
            <a:chExt cx="1042586" cy="812800"/>
          </a:xfrm>
        </p:grpSpPr>
        <p:sp>
          <p:nvSpPr>
            <p:cNvPr id="10" name="Freeform 14"/>
            <p:cNvSpPr/>
            <p:nvPr/>
          </p:nvSpPr>
          <p:spPr>
            <a:xfrm>
              <a:off x="0" y="0"/>
              <a:ext cx="1042586" cy="812800"/>
            </a:xfrm>
            <a:custGeom>
              <a:avLst/>
              <a:gdLst/>
              <a:ahLst/>
              <a:cxnLst/>
              <a:rect l="l" t="t" r="r" b="b"/>
              <a:pathLst>
                <a:path w="1042586" h="812800">
                  <a:moveTo>
                    <a:pt x="23579" y="0"/>
                  </a:moveTo>
                  <a:lnTo>
                    <a:pt x="1019007" y="0"/>
                  </a:lnTo>
                  <a:cubicBezTo>
                    <a:pt x="1025260" y="0"/>
                    <a:pt x="1031257" y="2484"/>
                    <a:pt x="1035679" y="6906"/>
                  </a:cubicBezTo>
                  <a:cubicBezTo>
                    <a:pt x="1040101" y="11328"/>
                    <a:pt x="1042586" y="17326"/>
                    <a:pt x="1042586" y="23579"/>
                  </a:cubicBezTo>
                  <a:lnTo>
                    <a:pt x="1042586" y="789221"/>
                  </a:lnTo>
                  <a:cubicBezTo>
                    <a:pt x="1042586" y="795474"/>
                    <a:pt x="1040101" y="801472"/>
                    <a:pt x="1035679" y="805894"/>
                  </a:cubicBezTo>
                  <a:cubicBezTo>
                    <a:pt x="1031257" y="810316"/>
                    <a:pt x="1025260" y="812800"/>
                    <a:pt x="1019007" y="812800"/>
                  </a:cubicBezTo>
                  <a:lnTo>
                    <a:pt x="23579" y="812800"/>
                  </a:lnTo>
                  <a:cubicBezTo>
                    <a:pt x="17326" y="812800"/>
                    <a:pt x="11328" y="810316"/>
                    <a:pt x="6906" y="805894"/>
                  </a:cubicBezTo>
                  <a:cubicBezTo>
                    <a:pt x="2484" y="801472"/>
                    <a:pt x="0" y="795474"/>
                    <a:pt x="0" y="789221"/>
                  </a:cubicBezTo>
                  <a:lnTo>
                    <a:pt x="0" y="23579"/>
                  </a:lnTo>
                  <a:cubicBezTo>
                    <a:pt x="0" y="17326"/>
                    <a:pt x="2484" y="11328"/>
                    <a:pt x="6906" y="6906"/>
                  </a:cubicBezTo>
                  <a:cubicBezTo>
                    <a:pt x="11328" y="2484"/>
                    <a:pt x="17326" y="0"/>
                    <a:pt x="23579" y="0"/>
                  </a:cubicBezTo>
                  <a:close/>
                </a:path>
              </a:pathLst>
            </a:custGeom>
            <a:blipFill>
              <a:blip r:embed="rId3"/>
              <a:stretch>
                <a:fillRect l="-11327" r="-42665" b="-31602"/>
              </a:stretch>
            </a:blipFill>
          </p:spPr>
        </p:sp>
      </p:grpSp>
      <p:grpSp>
        <p:nvGrpSpPr>
          <p:cNvPr id="11" name="Groupe 10">
            <a:extLst>
              <a:ext uri="{FF2B5EF4-FFF2-40B4-BE49-F238E27FC236}">
                <a16:creationId xmlns:a16="http://schemas.microsoft.com/office/drawing/2014/main" id="{E76D8BC3-7C7A-1899-6E81-EB0FE29D5FD7}"/>
              </a:ext>
            </a:extLst>
          </p:cNvPr>
          <p:cNvGrpSpPr/>
          <p:nvPr userDrawn="1"/>
        </p:nvGrpSpPr>
        <p:grpSpPr>
          <a:xfrm>
            <a:off x="557165" y="461177"/>
            <a:ext cx="6640048" cy="706394"/>
            <a:chOff x="255463" y="190640"/>
            <a:chExt cx="6640048" cy="706394"/>
          </a:xfrm>
        </p:grpSpPr>
        <p:sp>
          <p:nvSpPr>
            <p:cNvPr id="12" name="Rectangle 11">
              <a:extLst>
                <a:ext uri="{FF2B5EF4-FFF2-40B4-BE49-F238E27FC236}">
                  <a16:creationId xmlns:a16="http://schemas.microsoft.com/office/drawing/2014/main" id="{8E1D2FB8-8DC8-1861-40FA-00FB9B9E00C8}"/>
                </a:ext>
              </a:extLst>
            </p:cNvPr>
            <p:cNvSpPr/>
            <p:nvPr userDrawn="1"/>
          </p:nvSpPr>
          <p:spPr>
            <a:xfrm>
              <a:off x="265295" y="190640"/>
              <a:ext cx="4611506" cy="62519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3" name="Groupe 12">
              <a:extLst>
                <a:ext uri="{FF2B5EF4-FFF2-40B4-BE49-F238E27FC236}">
                  <a16:creationId xmlns:a16="http://schemas.microsoft.com/office/drawing/2014/main" id="{E46EF3B6-C73A-8A6F-9BE0-7E0CAF561080}"/>
                </a:ext>
              </a:extLst>
            </p:cNvPr>
            <p:cNvGrpSpPr/>
            <p:nvPr userDrawn="1"/>
          </p:nvGrpSpPr>
          <p:grpSpPr>
            <a:xfrm>
              <a:off x="255463" y="190641"/>
              <a:ext cx="6640048" cy="706393"/>
              <a:chOff x="2861184" y="5440006"/>
              <a:chExt cx="6640048" cy="706393"/>
            </a:xfrm>
          </p:grpSpPr>
          <p:sp>
            <p:nvSpPr>
              <p:cNvPr id="14" name="Freeform 13">
                <a:extLst>
                  <a:ext uri="{FF2B5EF4-FFF2-40B4-BE49-F238E27FC236}">
                    <a16:creationId xmlns:a16="http://schemas.microsoft.com/office/drawing/2014/main" id="{AD309E66-F46D-CCF7-31ED-AC43F34946C3}"/>
                  </a:ext>
                </a:extLst>
              </p:cNvPr>
              <p:cNvSpPr/>
              <p:nvPr userDrawn="1"/>
            </p:nvSpPr>
            <p:spPr>
              <a:xfrm>
                <a:off x="2861184" y="5440006"/>
                <a:ext cx="619433" cy="622202"/>
              </a:xfrm>
              <a:custGeom>
                <a:avLst/>
                <a:gdLst/>
                <a:ahLst/>
                <a:cxnLst/>
                <a:rect l="l" t="t" r="r" b="b"/>
                <a:pathLst>
                  <a:path w="2736486" h="1162438">
                    <a:moveTo>
                      <a:pt x="0" y="0"/>
                    </a:moveTo>
                    <a:lnTo>
                      <a:pt x="2736486" y="0"/>
                    </a:lnTo>
                    <a:lnTo>
                      <a:pt x="2736486" y="1162438"/>
                    </a:lnTo>
                    <a:lnTo>
                      <a:pt x="0" y="1162438"/>
                    </a:lnTo>
                    <a:lnTo>
                      <a:pt x="0" y="0"/>
                    </a:lnTo>
                    <a:close/>
                  </a:path>
                </a:pathLst>
              </a:custGeom>
              <a:blipFill>
                <a:blip r:embed="rId4"/>
                <a:stretch>
                  <a:fillRect l="-7251" t="-54249" r="-169983" b="-63165"/>
                </a:stretch>
              </a:blipFill>
            </p:spPr>
          </p:sp>
          <p:sp>
            <p:nvSpPr>
              <p:cNvPr id="21" name="ZoneTexte 20">
                <a:extLst>
                  <a:ext uri="{FF2B5EF4-FFF2-40B4-BE49-F238E27FC236}">
                    <a16:creationId xmlns:a16="http://schemas.microsoft.com/office/drawing/2014/main" id="{48003F6C-E9F7-548E-312D-D94EEA98ADBD}"/>
                  </a:ext>
                </a:extLst>
              </p:cNvPr>
              <p:cNvSpPr txBox="1"/>
              <p:nvPr userDrawn="1"/>
            </p:nvSpPr>
            <p:spPr>
              <a:xfrm>
                <a:off x="3392129" y="5500068"/>
                <a:ext cx="6109103" cy="646331"/>
              </a:xfrm>
              <a:prstGeom prst="rect">
                <a:avLst/>
              </a:prstGeom>
              <a:noFill/>
            </p:spPr>
            <p:txBody>
              <a:bodyPr wrap="square" rtlCol="0">
                <a:spAutoFit/>
              </a:bodyPr>
              <a:lstStyle/>
              <a:p>
                <a:r>
                  <a:rPr lang="fr-FR" sz="3600" b="1">
                    <a:solidFill>
                      <a:srgbClr val="002060"/>
                    </a:solidFill>
                    <a:effectLst>
                      <a:outerShdw blurRad="38100" dist="38100" dir="2700000" algn="tl">
                        <a:srgbClr val="000000">
                          <a:alpha val="43137"/>
                        </a:srgbClr>
                      </a:outerShdw>
                    </a:effectLst>
                    <a:latin typeface="Montserrat Classic"/>
                  </a:rPr>
                  <a:t>L’e-Rdv de la protection sociale</a:t>
                </a:r>
              </a:p>
            </p:txBody>
          </p:sp>
        </p:grpSp>
      </p:grpSp>
      <p:pic>
        <p:nvPicPr>
          <p:cNvPr id="3" name="Image 2">
            <a:extLst>
              <a:ext uri="{FF2B5EF4-FFF2-40B4-BE49-F238E27FC236}">
                <a16:creationId xmlns:a16="http://schemas.microsoft.com/office/drawing/2014/main" id="{127BBAE3-AA83-FA5E-02C4-79C19B285294}"/>
              </a:ext>
            </a:extLst>
          </p:cNvPr>
          <p:cNvPicPr>
            <a:picLocks noChangeAspect="1"/>
          </p:cNvPicPr>
          <p:nvPr userDrawn="1"/>
        </p:nvPicPr>
        <p:blipFill>
          <a:blip r:embed="rId5"/>
          <a:stretch>
            <a:fillRect/>
          </a:stretch>
        </p:blipFill>
        <p:spPr>
          <a:xfrm>
            <a:off x="8148203" y="6459797"/>
            <a:ext cx="3990845" cy="257635"/>
          </a:xfrm>
          <a:prstGeom prst="rect">
            <a:avLst/>
          </a:prstGeom>
        </p:spPr>
      </p:pic>
    </p:spTree>
    <p:extLst>
      <p:ext uri="{BB962C8B-B14F-4D97-AF65-F5344CB8AC3E}">
        <p14:creationId xmlns:p14="http://schemas.microsoft.com/office/powerpoint/2010/main" val="28948893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4" name="Espace réservé de la date 3"/>
          <p:cNvSpPr>
            <a:spLocks noGrp="1"/>
          </p:cNvSpPr>
          <p:nvPr>
            <p:ph type="dt" sz="half" idx="10"/>
          </p:nvPr>
        </p:nvSpPr>
        <p:spPr>
          <a:xfrm>
            <a:off x="838200" y="6356350"/>
            <a:ext cx="2743200" cy="365125"/>
          </a:xfrm>
          <a:prstGeom prst="rect">
            <a:avLst/>
          </a:prstGeom>
        </p:spPr>
        <p:txBody>
          <a:bodyPr/>
          <a:lstStyle/>
          <a:p>
            <a:endParaRPr lang="fr-FR"/>
          </a:p>
        </p:txBody>
      </p:sp>
      <p:sp>
        <p:nvSpPr>
          <p:cNvPr id="5" name="Espace réservé du pied de page 4"/>
          <p:cNvSpPr>
            <a:spLocks noGrp="1"/>
          </p:cNvSpPr>
          <p:nvPr>
            <p:ph type="ftr" sz="quarter" idx="11"/>
          </p:nvPr>
        </p:nvSpPr>
        <p:spPr>
          <a:xfrm>
            <a:off x="4038600" y="6356350"/>
            <a:ext cx="41148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p:txBody>
          <a:bodyPr/>
          <a:lstStyle/>
          <a:p>
            <a:fld id="{A26E8B59-5CF2-4813-AAE7-227B98FBFEF3}" type="slidenum">
              <a:rPr lang="fr-FR" smtClean="0"/>
              <a:t>‹N°›</a:t>
            </a:fld>
            <a:endParaRPr lang="fr-FR"/>
          </a:p>
        </p:txBody>
      </p:sp>
      <p:pic>
        <p:nvPicPr>
          <p:cNvPr id="20" name="Image 19"/>
          <p:cNvPicPr>
            <a:picLocks noChangeAspect="1"/>
          </p:cNvPicPr>
          <p:nvPr userDrawn="1"/>
        </p:nvPicPr>
        <p:blipFill>
          <a:blip r:embed="rId2"/>
          <a:stretch>
            <a:fillRect/>
          </a:stretch>
        </p:blipFill>
        <p:spPr>
          <a:xfrm>
            <a:off x="0" y="28702"/>
            <a:ext cx="12192000" cy="6740120"/>
          </a:xfrm>
          <a:prstGeom prst="rect">
            <a:avLst/>
          </a:prstGeom>
        </p:spPr>
      </p:pic>
      <p:grpSp>
        <p:nvGrpSpPr>
          <p:cNvPr id="3" name="Groupe 2">
            <a:extLst>
              <a:ext uri="{FF2B5EF4-FFF2-40B4-BE49-F238E27FC236}">
                <a16:creationId xmlns:a16="http://schemas.microsoft.com/office/drawing/2014/main" id="{F95D5C88-598D-5349-94AC-4271327616F6}"/>
              </a:ext>
            </a:extLst>
          </p:cNvPr>
          <p:cNvGrpSpPr/>
          <p:nvPr userDrawn="1"/>
        </p:nvGrpSpPr>
        <p:grpSpPr>
          <a:xfrm>
            <a:off x="255463" y="190640"/>
            <a:ext cx="4817982" cy="625194"/>
            <a:chOff x="255463" y="190640"/>
            <a:chExt cx="4817982" cy="625194"/>
          </a:xfrm>
        </p:grpSpPr>
        <p:sp>
          <p:nvSpPr>
            <p:cNvPr id="7" name="Rectangle 6">
              <a:extLst>
                <a:ext uri="{FF2B5EF4-FFF2-40B4-BE49-F238E27FC236}">
                  <a16:creationId xmlns:a16="http://schemas.microsoft.com/office/drawing/2014/main" id="{8C9A461A-FED7-59B2-B87A-50CAEB4BB4F8}"/>
                </a:ext>
              </a:extLst>
            </p:cNvPr>
            <p:cNvSpPr/>
            <p:nvPr userDrawn="1"/>
          </p:nvSpPr>
          <p:spPr>
            <a:xfrm>
              <a:off x="265295" y="190640"/>
              <a:ext cx="4611506" cy="62519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8" name="Groupe 7">
              <a:extLst>
                <a:ext uri="{FF2B5EF4-FFF2-40B4-BE49-F238E27FC236}">
                  <a16:creationId xmlns:a16="http://schemas.microsoft.com/office/drawing/2014/main" id="{4E4E9087-2690-11A8-0BA8-118E20D97A58}"/>
                </a:ext>
              </a:extLst>
            </p:cNvPr>
            <p:cNvGrpSpPr/>
            <p:nvPr userDrawn="1"/>
          </p:nvGrpSpPr>
          <p:grpSpPr>
            <a:xfrm>
              <a:off x="255463" y="190641"/>
              <a:ext cx="4817982" cy="622202"/>
              <a:chOff x="2861184" y="5440006"/>
              <a:chExt cx="4817982" cy="622202"/>
            </a:xfrm>
          </p:grpSpPr>
          <p:sp>
            <p:nvSpPr>
              <p:cNvPr id="9" name="Freeform 13">
                <a:extLst>
                  <a:ext uri="{FF2B5EF4-FFF2-40B4-BE49-F238E27FC236}">
                    <a16:creationId xmlns:a16="http://schemas.microsoft.com/office/drawing/2014/main" id="{D202EC98-CC8D-CB6D-6DD6-C9FBE8F77F21}"/>
                  </a:ext>
                </a:extLst>
              </p:cNvPr>
              <p:cNvSpPr/>
              <p:nvPr userDrawn="1"/>
            </p:nvSpPr>
            <p:spPr>
              <a:xfrm>
                <a:off x="2861184" y="5440006"/>
                <a:ext cx="619433" cy="622202"/>
              </a:xfrm>
              <a:custGeom>
                <a:avLst/>
                <a:gdLst/>
                <a:ahLst/>
                <a:cxnLst/>
                <a:rect l="l" t="t" r="r" b="b"/>
                <a:pathLst>
                  <a:path w="2736486" h="1162438">
                    <a:moveTo>
                      <a:pt x="0" y="0"/>
                    </a:moveTo>
                    <a:lnTo>
                      <a:pt x="2736486" y="0"/>
                    </a:lnTo>
                    <a:lnTo>
                      <a:pt x="2736486" y="1162438"/>
                    </a:lnTo>
                    <a:lnTo>
                      <a:pt x="0" y="1162438"/>
                    </a:lnTo>
                    <a:lnTo>
                      <a:pt x="0" y="0"/>
                    </a:lnTo>
                    <a:close/>
                  </a:path>
                </a:pathLst>
              </a:custGeom>
              <a:blipFill>
                <a:blip r:embed="rId3"/>
                <a:stretch>
                  <a:fillRect l="-7251" t="-54249" r="-169983" b="-63165"/>
                </a:stretch>
              </a:blipFill>
            </p:spPr>
          </p:sp>
          <p:sp>
            <p:nvSpPr>
              <p:cNvPr id="10" name="ZoneTexte 9">
                <a:extLst>
                  <a:ext uri="{FF2B5EF4-FFF2-40B4-BE49-F238E27FC236}">
                    <a16:creationId xmlns:a16="http://schemas.microsoft.com/office/drawing/2014/main" id="{AB8E1D10-B8DA-C707-6D00-B96A611C9441}"/>
                  </a:ext>
                </a:extLst>
              </p:cNvPr>
              <p:cNvSpPr txBox="1"/>
              <p:nvPr userDrawn="1"/>
            </p:nvSpPr>
            <p:spPr>
              <a:xfrm>
                <a:off x="3392129" y="5500068"/>
                <a:ext cx="4287037" cy="461665"/>
              </a:xfrm>
              <a:prstGeom prst="rect">
                <a:avLst/>
              </a:prstGeom>
              <a:noFill/>
            </p:spPr>
            <p:txBody>
              <a:bodyPr wrap="square" rtlCol="0">
                <a:spAutoFit/>
              </a:bodyPr>
              <a:lstStyle/>
              <a:p>
                <a:r>
                  <a:rPr lang="fr-FR" sz="2400" b="1">
                    <a:solidFill>
                      <a:srgbClr val="002060"/>
                    </a:solidFill>
                    <a:effectLst>
                      <a:outerShdw blurRad="38100" dist="38100" dir="2700000" algn="tl">
                        <a:srgbClr val="000000">
                          <a:alpha val="43137"/>
                        </a:srgbClr>
                      </a:outerShdw>
                    </a:effectLst>
                    <a:latin typeface="Montserrat Classic"/>
                  </a:rPr>
                  <a:t>L’e-Rdv de la protection sociale</a:t>
                </a:r>
              </a:p>
            </p:txBody>
          </p:sp>
        </p:grpSp>
      </p:grpSp>
      <p:sp>
        <p:nvSpPr>
          <p:cNvPr id="12" name="Espace réservé du numéro de diapositive 4">
            <a:extLst>
              <a:ext uri="{FF2B5EF4-FFF2-40B4-BE49-F238E27FC236}">
                <a16:creationId xmlns:a16="http://schemas.microsoft.com/office/drawing/2014/main" id="{3B38EA9D-4A9B-76C4-B578-EBCBD36C1B64}"/>
              </a:ext>
            </a:extLst>
          </p:cNvPr>
          <p:cNvSpPr txBox="1">
            <a:spLocks/>
          </p:cNvSpPr>
          <p:nvPr userDrawn="1"/>
        </p:nvSpPr>
        <p:spPr>
          <a:xfrm>
            <a:off x="4840034" y="6347613"/>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ontserrat Classic"/>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26E8B59-5CF2-4813-AAE7-227B98FBFEF3}" type="slidenum">
              <a:rPr lang="fr-FR" smtClean="0"/>
              <a:pPr/>
              <a:t>‹N°›</a:t>
            </a:fld>
            <a:endParaRPr lang="fr-FR"/>
          </a:p>
        </p:txBody>
      </p:sp>
      <p:pic>
        <p:nvPicPr>
          <p:cNvPr id="13" name="Image 12">
            <a:extLst>
              <a:ext uri="{FF2B5EF4-FFF2-40B4-BE49-F238E27FC236}">
                <a16:creationId xmlns:a16="http://schemas.microsoft.com/office/drawing/2014/main" id="{DEA95763-0133-AB43-D399-D34ED21C0062}"/>
              </a:ext>
            </a:extLst>
          </p:cNvPr>
          <p:cNvPicPr>
            <a:picLocks noChangeAspect="1"/>
          </p:cNvPicPr>
          <p:nvPr userDrawn="1"/>
        </p:nvPicPr>
        <p:blipFill>
          <a:blip r:embed="rId4"/>
          <a:stretch>
            <a:fillRect/>
          </a:stretch>
        </p:blipFill>
        <p:spPr>
          <a:xfrm>
            <a:off x="8148203" y="6459797"/>
            <a:ext cx="3990845" cy="257635"/>
          </a:xfrm>
          <a:prstGeom prst="rect">
            <a:avLst/>
          </a:prstGeom>
        </p:spPr>
      </p:pic>
    </p:spTree>
    <p:extLst>
      <p:ext uri="{BB962C8B-B14F-4D97-AF65-F5344CB8AC3E}">
        <p14:creationId xmlns:p14="http://schemas.microsoft.com/office/powerpoint/2010/main" val="40192937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Vide">
    <p:spTree>
      <p:nvGrpSpPr>
        <p:cNvPr id="1" name=""/>
        <p:cNvGrpSpPr/>
        <p:nvPr/>
      </p:nvGrpSpPr>
      <p:grpSpPr>
        <a:xfrm>
          <a:off x="0" y="0"/>
          <a:ext cx="0" cy="0"/>
          <a:chOff x="0" y="0"/>
          <a:chExt cx="0" cy="0"/>
        </a:xfrm>
      </p:grpSpPr>
      <p:sp>
        <p:nvSpPr>
          <p:cNvPr id="41" name="Titre 1"/>
          <p:cNvSpPr>
            <a:spLocks noGrp="1"/>
          </p:cNvSpPr>
          <p:nvPr>
            <p:ph type="title" hasCustomPrompt="1"/>
          </p:nvPr>
        </p:nvSpPr>
        <p:spPr>
          <a:xfrm>
            <a:off x="407863" y="688434"/>
            <a:ext cx="10515600" cy="1158873"/>
          </a:xfrm>
        </p:spPr>
        <p:txBody>
          <a:bodyPr anchor="b"/>
          <a:lstStyle>
            <a:lvl1pPr>
              <a:defRPr sz="6000" b="1">
                <a:solidFill>
                  <a:srgbClr val="002060"/>
                </a:solidFill>
                <a:latin typeface="Montserrat Classic"/>
              </a:defRPr>
            </a:lvl1pPr>
          </a:lstStyle>
          <a:p>
            <a:r>
              <a:rPr lang="fr-FR"/>
              <a:t>Titre</a:t>
            </a:r>
          </a:p>
        </p:txBody>
      </p:sp>
      <p:sp>
        <p:nvSpPr>
          <p:cNvPr id="26" name="Espace réservé du numéro de diapositive 4"/>
          <p:cNvSpPr>
            <a:spLocks noGrp="1"/>
          </p:cNvSpPr>
          <p:nvPr>
            <p:ph type="sldNum" sz="quarter" idx="12"/>
          </p:nvPr>
        </p:nvSpPr>
        <p:spPr>
          <a:xfrm>
            <a:off x="4648657" y="6347613"/>
            <a:ext cx="2743200" cy="365125"/>
          </a:xfrm>
        </p:spPr>
        <p:txBody>
          <a:bodyPr/>
          <a:lstStyle>
            <a:lvl1pPr>
              <a:defRPr>
                <a:latin typeface="Montserrat Classic"/>
              </a:defRPr>
            </a:lvl1pPr>
          </a:lstStyle>
          <a:p>
            <a:fld id="{A26E8B59-5CF2-4813-AAE7-227B98FBFEF3}" type="slidenum">
              <a:rPr lang="fr-FR" smtClean="0"/>
              <a:pPr/>
              <a:t>‹N°›</a:t>
            </a:fld>
            <a:endParaRPr lang="fr-FR"/>
          </a:p>
        </p:txBody>
      </p:sp>
      <p:grpSp>
        <p:nvGrpSpPr>
          <p:cNvPr id="3" name="Groupe 2">
            <a:extLst>
              <a:ext uri="{FF2B5EF4-FFF2-40B4-BE49-F238E27FC236}">
                <a16:creationId xmlns:a16="http://schemas.microsoft.com/office/drawing/2014/main" id="{7E6B5B73-1C18-6825-13C5-08AD984660A4}"/>
              </a:ext>
            </a:extLst>
          </p:cNvPr>
          <p:cNvGrpSpPr/>
          <p:nvPr userDrawn="1"/>
        </p:nvGrpSpPr>
        <p:grpSpPr>
          <a:xfrm>
            <a:off x="250547" y="96101"/>
            <a:ext cx="4817982" cy="625194"/>
            <a:chOff x="255463" y="190640"/>
            <a:chExt cx="4817982" cy="625194"/>
          </a:xfrm>
        </p:grpSpPr>
        <p:sp>
          <p:nvSpPr>
            <p:cNvPr id="4" name="Rectangle 3">
              <a:extLst>
                <a:ext uri="{FF2B5EF4-FFF2-40B4-BE49-F238E27FC236}">
                  <a16:creationId xmlns:a16="http://schemas.microsoft.com/office/drawing/2014/main" id="{68A271FF-C6A8-04BF-66E5-851982CC6338}"/>
                </a:ext>
              </a:extLst>
            </p:cNvPr>
            <p:cNvSpPr/>
            <p:nvPr userDrawn="1"/>
          </p:nvSpPr>
          <p:spPr>
            <a:xfrm>
              <a:off x="265295" y="190640"/>
              <a:ext cx="4611506" cy="62519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5" name="Groupe 4">
              <a:extLst>
                <a:ext uri="{FF2B5EF4-FFF2-40B4-BE49-F238E27FC236}">
                  <a16:creationId xmlns:a16="http://schemas.microsoft.com/office/drawing/2014/main" id="{2DB9B38C-7624-CC3C-4AA4-EA63D8DE5643}"/>
                </a:ext>
              </a:extLst>
            </p:cNvPr>
            <p:cNvGrpSpPr/>
            <p:nvPr userDrawn="1"/>
          </p:nvGrpSpPr>
          <p:grpSpPr>
            <a:xfrm>
              <a:off x="255463" y="190641"/>
              <a:ext cx="4817982" cy="622202"/>
              <a:chOff x="2861184" y="5440006"/>
              <a:chExt cx="4817982" cy="622202"/>
            </a:xfrm>
          </p:grpSpPr>
          <p:sp>
            <p:nvSpPr>
              <p:cNvPr id="6" name="Freeform 13">
                <a:extLst>
                  <a:ext uri="{FF2B5EF4-FFF2-40B4-BE49-F238E27FC236}">
                    <a16:creationId xmlns:a16="http://schemas.microsoft.com/office/drawing/2014/main" id="{F67A27BB-2D6D-A5D2-AA7B-4729707A6500}"/>
                  </a:ext>
                </a:extLst>
              </p:cNvPr>
              <p:cNvSpPr/>
              <p:nvPr userDrawn="1"/>
            </p:nvSpPr>
            <p:spPr>
              <a:xfrm>
                <a:off x="2861184" y="5440006"/>
                <a:ext cx="619433" cy="622202"/>
              </a:xfrm>
              <a:custGeom>
                <a:avLst/>
                <a:gdLst/>
                <a:ahLst/>
                <a:cxnLst/>
                <a:rect l="l" t="t" r="r" b="b"/>
                <a:pathLst>
                  <a:path w="2736486" h="1162438">
                    <a:moveTo>
                      <a:pt x="0" y="0"/>
                    </a:moveTo>
                    <a:lnTo>
                      <a:pt x="2736486" y="0"/>
                    </a:lnTo>
                    <a:lnTo>
                      <a:pt x="2736486" y="1162438"/>
                    </a:lnTo>
                    <a:lnTo>
                      <a:pt x="0" y="1162438"/>
                    </a:lnTo>
                    <a:lnTo>
                      <a:pt x="0" y="0"/>
                    </a:lnTo>
                    <a:close/>
                  </a:path>
                </a:pathLst>
              </a:custGeom>
              <a:blipFill>
                <a:blip r:embed="rId2"/>
                <a:stretch>
                  <a:fillRect l="-7251" t="-54249" r="-169983" b="-63165"/>
                </a:stretch>
              </a:blipFill>
            </p:spPr>
          </p:sp>
          <p:sp>
            <p:nvSpPr>
              <p:cNvPr id="7" name="ZoneTexte 6">
                <a:extLst>
                  <a:ext uri="{FF2B5EF4-FFF2-40B4-BE49-F238E27FC236}">
                    <a16:creationId xmlns:a16="http://schemas.microsoft.com/office/drawing/2014/main" id="{3AEA0398-39F7-9667-51C0-EC4619C34347}"/>
                  </a:ext>
                </a:extLst>
              </p:cNvPr>
              <p:cNvSpPr txBox="1"/>
              <p:nvPr userDrawn="1"/>
            </p:nvSpPr>
            <p:spPr>
              <a:xfrm>
                <a:off x="3392129" y="5500068"/>
                <a:ext cx="4287037" cy="461665"/>
              </a:xfrm>
              <a:prstGeom prst="rect">
                <a:avLst/>
              </a:prstGeom>
              <a:noFill/>
            </p:spPr>
            <p:txBody>
              <a:bodyPr wrap="square" rtlCol="0">
                <a:spAutoFit/>
              </a:bodyPr>
              <a:lstStyle/>
              <a:p>
                <a:r>
                  <a:rPr lang="fr-FR" sz="2400" b="1">
                    <a:solidFill>
                      <a:srgbClr val="002060"/>
                    </a:solidFill>
                    <a:effectLst>
                      <a:outerShdw blurRad="38100" dist="38100" dir="2700000" algn="tl">
                        <a:srgbClr val="000000">
                          <a:alpha val="43137"/>
                        </a:srgbClr>
                      </a:outerShdw>
                    </a:effectLst>
                    <a:latin typeface="Montserrat Classic"/>
                  </a:rPr>
                  <a:t>L’e-Rdv de la protection sociale</a:t>
                </a:r>
              </a:p>
            </p:txBody>
          </p:sp>
        </p:grpSp>
      </p:grpSp>
      <p:pic>
        <p:nvPicPr>
          <p:cNvPr id="8" name="Image 7">
            <a:extLst>
              <a:ext uri="{FF2B5EF4-FFF2-40B4-BE49-F238E27FC236}">
                <a16:creationId xmlns:a16="http://schemas.microsoft.com/office/drawing/2014/main" id="{A71E69B1-D7ED-9529-4F0D-A496E08D2C82}"/>
              </a:ext>
            </a:extLst>
          </p:cNvPr>
          <p:cNvPicPr>
            <a:picLocks noChangeAspect="1"/>
          </p:cNvPicPr>
          <p:nvPr userDrawn="1"/>
        </p:nvPicPr>
        <p:blipFill>
          <a:blip r:embed="rId3"/>
          <a:stretch>
            <a:fillRect/>
          </a:stretch>
        </p:blipFill>
        <p:spPr>
          <a:xfrm>
            <a:off x="8148203" y="6459797"/>
            <a:ext cx="3990845" cy="257635"/>
          </a:xfrm>
          <a:prstGeom prst="rect">
            <a:avLst/>
          </a:prstGeom>
        </p:spPr>
      </p:pic>
    </p:spTree>
    <p:extLst>
      <p:ext uri="{BB962C8B-B14F-4D97-AF65-F5344CB8AC3E}">
        <p14:creationId xmlns:p14="http://schemas.microsoft.com/office/powerpoint/2010/main" val="34159071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Vide">
    <p:spTree>
      <p:nvGrpSpPr>
        <p:cNvPr id="1" name=""/>
        <p:cNvGrpSpPr/>
        <p:nvPr/>
      </p:nvGrpSpPr>
      <p:grpSpPr>
        <a:xfrm>
          <a:off x="0" y="0"/>
          <a:ext cx="0" cy="0"/>
          <a:chOff x="0" y="0"/>
          <a:chExt cx="0" cy="0"/>
        </a:xfrm>
      </p:grpSpPr>
      <p:pic>
        <p:nvPicPr>
          <p:cNvPr id="42" name="Image 41"/>
          <p:cNvPicPr>
            <a:picLocks noChangeAspect="1"/>
          </p:cNvPicPr>
          <p:nvPr userDrawn="1"/>
        </p:nvPicPr>
        <p:blipFill>
          <a:blip r:embed="rId2"/>
          <a:stretch>
            <a:fillRect/>
          </a:stretch>
        </p:blipFill>
        <p:spPr>
          <a:xfrm>
            <a:off x="0" y="0"/>
            <a:ext cx="12192000" cy="6858000"/>
          </a:xfrm>
          <a:prstGeom prst="rect">
            <a:avLst/>
          </a:prstGeom>
        </p:spPr>
      </p:pic>
      <p:sp>
        <p:nvSpPr>
          <p:cNvPr id="41" name="Titre 1"/>
          <p:cNvSpPr>
            <a:spLocks noGrp="1"/>
          </p:cNvSpPr>
          <p:nvPr>
            <p:ph type="title" hasCustomPrompt="1"/>
          </p:nvPr>
        </p:nvSpPr>
        <p:spPr>
          <a:xfrm>
            <a:off x="407863" y="688434"/>
            <a:ext cx="10515600" cy="1158873"/>
          </a:xfrm>
        </p:spPr>
        <p:txBody>
          <a:bodyPr anchor="b"/>
          <a:lstStyle>
            <a:lvl1pPr>
              <a:defRPr sz="6000" b="1">
                <a:solidFill>
                  <a:srgbClr val="002060"/>
                </a:solidFill>
                <a:latin typeface="Montserrat Classic"/>
              </a:defRPr>
            </a:lvl1pPr>
          </a:lstStyle>
          <a:p>
            <a:r>
              <a:rPr lang="fr-FR"/>
              <a:t>Titre</a:t>
            </a:r>
          </a:p>
        </p:txBody>
      </p:sp>
      <p:sp>
        <p:nvSpPr>
          <p:cNvPr id="26" name="Espace réservé du numéro de diapositive 4"/>
          <p:cNvSpPr>
            <a:spLocks noGrp="1"/>
          </p:cNvSpPr>
          <p:nvPr>
            <p:ph type="sldNum" sz="quarter" idx="12"/>
          </p:nvPr>
        </p:nvSpPr>
        <p:spPr>
          <a:xfrm>
            <a:off x="4648657" y="6347613"/>
            <a:ext cx="2743200" cy="365125"/>
          </a:xfrm>
        </p:spPr>
        <p:txBody>
          <a:bodyPr/>
          <a:lstStyle>
            <a:lvl1pPr>
              <a:defRPr>
                <a:latin typeface="Montserrat Classic"/>
              </a:defRPr>
            </a:lvl1pPr>
          </a:lstStyle>
          <a:p>
            <a:fld id="{A26E8B59-5CF2-4813-AAE7-227B98FBFEF3}" type="slidenum">
              <a:rPr lang="fr-FR" smtClean="0"/>
              <a:pPr/>
              <a:t>‹N°›</a:t>
            </a:fld>
            <a:endParaRPr lang="fr-FR"/>
          </a:p>
        </p:txBody>
      </p:sp>
      <p:grpSp>
        <p:nvGrpSpPr>
          <p:cNvPr id="3" name="Groupe 2">
            <a:extLst>
              <a:ext uri="{FF2B5EF4-FFF2-40B4-BE49-F238E27FC236}">
                <a16:creationId xmlns:a16="http://schemas.microsoft.com/office/drawing/2014/main" id="{7E6B5B73-1C18-6825-13C5-08AD984660A4}"/>
              </a:ext>
            </a:extLst>
          </p:cNvPr>
          <p:cNvGrpSpPr/>
          <p:nvPr userDrawn="1"/>
        </p:nvGrpSpPr>
        <p:grpSpPr>
          <a:xfrm>
            <a:off x="407863" y="343040"/>
            <a:ext cx="4817982" cy="625194"/>
            <a:chOff x="255463" y="190640"/>
            <a:chExt cx="4817982" cy="625194"/>
          </a:xfrm>
        </p:grpSpPr>
        <p:sp>
          <p:nvSpPr>
            <p:cNvPr id="4" name="Rectangle 3">
              <a:extLst>
                <a:ext uri="{FF2B5EF4-FFF2-40B4-BE49-F238E27FC236}">
                  <a16:creationId xmlns:a16="http://schemas.microsoft.com/office/drawing/2014/main" id="{68A271FF-C6A8-04BF-66E5-851982CC6338}"/>
                </a:ext>
              </a:extLst>
            </p:cNvPr>
            <p:cNvSpPr/>
            <p:nvPr userDrawn="1"/>
          </p:nvSpPr>
          <p:spPr>
            <a:xfrm>
              <a:off x="265295" y="190640"/>
              <a:ext cx="4611506" cy="62519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5" name="Groupe 4">
              <a:extLst>
                <a:ext uri="{FF2B5EF4-FFF2-40B4-BE49-F238E27FC236}">
                  <a16:creationId xmlns:a16="http://schemas.microsoft.com/office/drawing/2014/main" id="{2DB9B38C-7624-CC3C-4AA4-EA63D8DE5643}"/>
                </a:ext>
              </a:extLst>
            </p:cNvPr>
            <p:cNvGrpSpPr/>
            <p:nvPr userDrawn="1"/>
          </p:nvGrpSpPr>
          <p:grpSpPr>
            <a:xfrm>
              <a:off x="255463" y="190641"/>
              <a:ext cx="4817982" cy="622202"/>
              <a:chOff x="2861184" y="5440006"/>
              <a:chExt cx="4817982" cy="622202"/>
            </a:xfrm>
          </p:grpSpPr>
          <p:sp>
            <p:nvSpPr>
              <p:cNvPr id="6" name="Freeform 13">
                <a:extLst>
                  <a:ext uri="{FF2B5EF4-FFF2-40B4-BE49-F238E27FC236}">
                    <a16:creationId xmlns:a16="http://schemas.microsoft.com/office/drawing/2014/main" id="{F67A27BB-2D6D-A5D2-AA7B-4729707A6500}"/>
                  </a:ext>
                </a:extLst>
              </p:cNvPr>
              <p:cNvSpPr/>
              <p:nvPr userDrawn="1"/>
            </p:nvSpPr>
            <p:spPr>
              <a:xfrm>
                <a:off x="2861184" y="5440006"/>
                <a:ext cx="619433" cy="622202"/>
              </a:xfrm>
              <a:custGeom>
                <a:avLst/>
                <a:gdLst/>
                <a:ahLst/>
                <a:cxnLst/>
                <a:rect l="l" t="t" r="r" b="b"/>
                <a:pathLst>
                  <a:path w="2736486" h="1162438">
                    <a:moveTo>
                      <a:pt x="0" y="0"/>
                    </a:moveTo>
                    <a:lnTo>
                      <a:pt x="2736486" y="0"/>
                    </a:lnTo>
                    <a:lnTo>
                      <a:pt x="2736486" y="1162438"/>
                    </a:lnTo>
                    <a:lnTo>
                      <a:pt x="0" y="1162438"/>
                    </a:lnTo>
                    <a:lnTo>
                      <a:pt x="0" y="0"/>
                    </a:lnTo>
                    <a:close/>
                  </a:path>
                </a:pathLst>
              </a:custGeom>
              <a:blipFill>
                <a:blip r:embed="rId3"/>
                <a:stretch>
                  <a:fillRect l="-7251" t="-54249" r="-169983" b="-63165"/>
                </a:stretch>
              </a:blipFill>
            </p:spPr>
          </p:sp>
          <p:sp>
            <p:nvSpPr>
              <p:cNvPr id="7" name="ZoneTexte 6">
                <a:extLst>
                  <a:ext uri="{FF2B5EF4-FFF2-40B4-BE49-F238E27FC236}">
                    <a16:creationId xmlns:a16="http://schemas.microsoft.com/office/drawing/2014/main" id="{3AEA0398-39F7-9667-51C0-EC4619C34347}"/>
                  </a:ext>
                </a:extLst>
              </p:cNvPr>
              <p:cNvSpPr txBox="1"/>
              <p:nvPr userDrawn="1"/>
            </p:nvSpPr>
            <p:spPr>
              <a:xfrm>
                <a:off x="3392129" y="5500068"/>
                <a:ext cx="4287037" cy="461665"/>
              </a:xfrm>
              <a:prstGeom prst="rect">
                <a:avLst/>
              </a:prstGeom>
              <a:noFill/>
            </p:spPr>
            <p:txBody>
              <a:bodyPr wrap="square" rtlCol="0">
                <a:spAutoFit/>
              </a:bodyPr>
              <a:lstStyle/>
              <a:p>
                <a:r>
                  <a:rPr lang="fr-FR" sz="2400" b="1">
                    <a:solidFill>
                      <a:srgbClr val="002060"/>
                    </a:solidFill>
                    <a:effectLst>
                      <a:outerShdw blurRad="38100" dist="38100" dir="2700000" algn="tl">
                        <a:srgbClr val="000000">
                          <a:alpha val="43137"/>
                        </a:srgbClr>
                      </a:outerShdw>
                    </a:effectLst>
                    <a:latin typeface="Montserrat Classic"/>
                  </a:rPr>
                  <a:t>L’e-Rdv de la protection sociale</a:t>
                </a:r>
              </a:p>
            </p:txBody>
          </p:sp>
        </p:grpSp>
      </p:grpSp>
      <p:sp>
        <p:nvSpPr>
          <p:cNvPr id="9" name="Espace réservé du texte 2">
            <a:extLst>
              <a:ext uri="{FF2B5EF4-FFF2-40B4-BE49-F238E27FC236}">
                <a16:creationId xmlns:a16="http://schemas.microsoft.com/office/drawing/2014/main" id="{A02164F9-5E8A-E780-1866-AB4C7DB5586B}"/>
              </a:ext>
            </a:extLst>
          </p:cNvPr>
          <p:cNvSpPr>
            <a:spLocks noGrp="1"/>
          </p:cNvSpPr>
          <p:nvPr>
            <p:ph type="body" idx="1" hasCustomPrompt="1"/>
          </p:nvPr>
        </p:nvSpPr>
        <p:spPr>
          <a:xfrm>
            <a:off x="407863" y="1953706"/>
            <a:ext cx="5530821" cy="4287508"/>
          </a:xfrm>
        </p:spPr>
        <p:txBody>
          <a:bodyPr/>
          <a:lstStyle>
            <a:lvl1pPr marL="342900" indent="-342900">
              <a:buFontTx/>
              <a:buBlip>
                <a:blip r:embed="rId4"/>
              </a:buBlip>
              <a:defRPr sz="2400" b="1">
                <a:solidFill>
                  <a:srgbClr val="002060"/>
                </a:solidFill>
                <a:latin typeface="Montserrat Classic"/>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a:p>
            <a:pPr lvl="0"/>
            <a:r>
              <a:rPr lang="fr-FR"/>
              <a:t>Xxx</a:t>
            </a:r>
          </a:p>
          <a:p>
            <a:pPr lvl="0"/>
            <a:r>
              <a:rPr lang="fr-FR"/>
              <a:t>Xxx</a:t>
            </a:r>
          </a:p>
          <a:p>
            <a:pPr lvl="0"/>
            <a:r>
              <a:rPr lang="fr-FR"/>
              <a:t>Xxx</a:t>
            </a:r>
          </a:p>
          <a:p>
            <a:pPr lvl="0"/>
            <a:r>
              <a:rPr lang="fr-FR"/>
              <a:t>Xxx</a:t>
            </a:r>
          </a:p>
          <a:p>
            <a:pPr lvl="0"/>
            <a:endParaRPr lang="fr-FR"/>
          </a:p>
        </p:txBody>
      </p:sp>
      <p:sp>
        <p:nvSpPr>
          <p:cNvPr id="10" name="Espace réservé du texte 2">
            <a:extLst>
              <a:ext uri="{FF2B5EF4-FFF2-40B4-BE49-F238E27FC236}">
                <a16:creationId xmlns:a16="http://schemas.microsoft.com/office/drawing/2014/main" id="{F8E3A113-4BB4-EC6E-2152-3A67FF43A22D}"/>
              </a:ext>
            </a:extLst>
          </p:cNvPr>
          <p:cNvSpPr>
            <a:spLocks noGrp="1"/>
          </p:cNvSpPr>
          <p:nvPr>
            <p:ph type="body" idx="13" hasCustomPrompt="1"/>
          </p:nvPr>
        </p:nvSpPr>
        <p:spPr>
          <a:xfrm>
            <a:off x="6086168" y="1965884"/>
            <a:ext cx="5530821" cy="4287508"/>
          </a:xfrm>
        </p:spPr>
        <p:txBody>
          <a:bodyPr/>
          <a:lstStyle>
            <a:lvl1pPr marL="342900" indent="-342900">
              <a:buFontTx/>
              <a:buBlip>
                <a:blip r:embed="rId4"/>
              </a:buBlip>
              <a:defRPr sz="2400" b="1">
                <a:solidFill>
                  <a:srgbClr val="002060"/>
                </a:solidFill>
                <a:latin typeface="Montserrat Classic"/>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a:p>
            <a:pPr lvl="0"/>
            <a:r>
              <a:rPr lang="fr-FR"/>
              <a:t>Xxx</a:t>
            </a:r>
          </a:p>
          <a:p>
            <a:pPr lvl="0"/>
            <a:r>
              <a:rPr lang="fr-FR"/>
              <a:t>Xxx</a:t>
            </a:r>
          </a:p>
          <a:p>
            <a:pPr lvl="0"/>
            <a:r>
              <a:rPr lang="fr-FR"/>
              <a:t>Xxx</a:t>
            </a:r>
          </a:p>
          <a:p>
            <a:pPr lvl="0"/>
            <a:r>
              <a:rPr lang="fr-FR"/>
              <a:t>Xxx</a:t>
            </a:r>
          </a:p>
          <a:p>
            <a:pPr lvl="0"/>
            <a:endParaRPr lang="fr-FR"/>
          </a:p>
        </p:txBody>
      </p:sp>
      <p:pic>
        <p:nvPicPr>
          <p:cNvPr id="8" name="Image 7">
            <a:extLst>
              <a:ext uri="{FF2B5EF4-FFF2-40B4-BE49-F238E27FC236}">
                <a16:creationId xmlns:a16="http://schemas.microsoft.com/office/drawing/2014/main" id="{9C690ED0-9D10-39BB-78E8-9CC25888782A}"/>
              </a:ext>
            </a:extLst>
          </p:cNvPr>
          <p:cNvPicPr>
            <a:picLocks noChangeAspect="1"/>
          </p:cNvPicPr>
          <p:nvPr userDrawn="1"/>
        </p:nvPicPr>
        <p:blipFill>
          <a:blip r:embed="rId5"/>
          <a:stretch>
            <a:fillRect/>
          </a:stretch>
        </p:blipFill>
        <p:spPr>
          <a:xfrm>
            <a:off x="8148203" y="6459797"/>
            <a:ext cx="3990845" cy="257635"/>
          </a:xfrm>
          <a:prstGeom prst="rect">
            <a:avLst/>
          </a:prstGeom>
        </p:spPr>
      </p:pic>
    </p:spTree>
    <p:extLst>
      <p:ext uri="{BB962C8B-B14F-4D97-AF65-F5344CB8AC3E}">
        <p14:creationId xmlns:p14="http://schemas.microsoft.com/office/powerpoint/2010/main" val="10832781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6E8B59-5CF2-4813-AAE7-227B98FBFEF3}" type="slidenum">
              <a:rPr lang="fr-FR" smtClean="0"/>
              <a:t>‹N°›</a:t>
            </a:fld>
            <a:endParaRPr lang="fr-FR"/>
          </a:p>
        </p:txBody>
      </p:sp>
    </p:spTree>
    <p:extLst>
      <p:ext uri="{BB962C8B-B14F-4D97-AF65-F5344CB8AC3E}">
        <p14:creationId xmlns:p14="http://schemas.microsoft.com/office/powerpoint/2010/main" val="3440793001"/>
      </p:ext>
    </p:extLst>
  </p:cSld>
  <p:clrMap bg1="lt1" tx1="dk1" bg2="lt2" tx2="dk2" accent1="accent1" accent2="accent2" accent3="accent3" accent4="accent4" accent5="accent5" accent6="accent6" hlink="hlink" folHlink="folHlink"/>
  <p:sldLayoutIdLst>
    <p:sldLayoutId id="2147483663" r:id="rId1"/>
    <p:sldLayoutId id="2147483651" r:id="rId2"/>
    <p:sldLayoutId id="2147483656"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net-entreprises.custhelp.com/app/answers/detail_dsn/a_id/2699" TargetMode="External"/><Relationship Id="rId2" Type="http://schemas.openxmlformats.org/officeDocument/2006/relationships/hyperlink" Target="https://www.urssaf.fr/accueil/employeur/cotisations/liste-cotisations/assurance-chomage-ags.html"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BF04B14-8567-2CE2-6B9A-A025F1EDD030}"/>
              </a:ext>
            </a:extLst>
          </p:cNvPr>
          <p:cNvSpPr>
            <a:spLocks noGrp="1"/>
          </p:cNvSpPr>
          <p:nvPr>
            <p:ph type="body" sz="quarter" idx="10"/>
          </p:nvPr>
        </p:nvSpPr>
        <p:spPr>
          <a:xfrm>
            <a:off x="530225" y="2398713"/>
            <a:ext cx="9824508" cy="2359554"/>
          </a:xfrm>
        </p:spPr>
        <p:txBody>
          <a:bodyPr vert="horz" lIns="91440" tIns="45720" rIns="91440" bIns="45720" rtlCol="0" anchor="t">
            <a:normAutofit/>
          </a:bodyPr>
          <a:lstStyle/>
          <a:p>
            <a:pPr algn="ctr"/>
            <a:r>
              <a:rPr lang="fr-FR" dirty="0"/>
              <a:t>Le e-Rdv de la protection sociale 2025</a:t>
            </a:r>
          </a:p>
          <a:p>
            <a:pPr algn="ctr"/>
            <a:r>
              <a:rPr lang="fr-FR" sz="2400" dirty="0"/>
              <a:t>L’URSSAF vous a</a:t>
            </a:r>
            <a:r>
              <a:rPr lang="fr-FR" sz="2400" b="1" dirty="0">
                <a:cs typeface="Arial"/>
              </a:rPr>
              <a:t>ccompagne à la compréhension et à la correction des </a:t>
            </a:r>
          </a:p>
          <a:p>
            <a:pPr algn="ctr"/>
            <a:r>
              <a:rPr lang="fr-FR" sz="2400" b="1" dirty="0">
                <a:cs typeface="Arial"/>
              </a:rPr>
              <a:t>Anomalies de l’Assurance </a:t>
            </a:r>
            <a:r>
              <a:rPr lang="fr-FR" sz="2400" dirty="0">
                <a:cs typeface="Arial"/>
              </a:rPr>
              <a:t>C</a:t>
            </a:r>
            <a:r>
              <a:rPr lang="fr-FR" sz="2400" b="1" dirty="0">
                <a:cs typeface="Arial"/>
              </a:rPr>
              <a:t>hômage dans la DSN </a:t>
            </a:r>
          </a:p>
          <a:p>
            <a:pPr algn="ctr"/>
            <a:r>
              <a:rPr lang="fr-FR" sz="2400" b="1" dirty="0">
                <a:cs typeface="Arial"/>
              </a:rPr>
              <a:t>FONCTION PUBLIQUE</a:t>
            </a:r>
            <a:endParaRPr lang="fr-FR" sz="2400" dirty="0">
              <a:cs typeface="Arial"/>
            </a:endParaRPr>
          </a:p>
        </p:txBody>
      </p:sp>
      <p:sp>
        <p:nvSpPr>
          <p:cNvPr id="3" name="Espace réservé du texte 2">
            <a:extLst>
              <a:ext uri="{FF2B5EF4-FFF2-40B4-BE49-F238E27FC236}">
                <a16:creationId xmlns:a16="http://schemas.microsoft.com/office/drawing/2014/main" id="{253096DD-F38F-28A0-292D-F94B2D138AA5}"/>
              </a:ext>
            </a:extLst>
          </p:cNvPr>
          <p:cNvSpPr>
            <a:spLocks noGrp="1"/>
          </p:cNvSpPr>
          <p:nvPr>
            <p:ph type="body" sz="quarter" idx="11"/>
          </p:nvPr>
        </p:nvSpPr>
        <p:spPr>
          <a:xfrm>
            <a:off x="436621" y="1456481"/>
            <a:ext cx="8318500" cy="560388"/>
          </a:xfrm>
        </p:spPr>
        <p:txBody>
          <a:bodyPr/>
          <a:lstStyle/>
          <a:p>
            <a:endParaRPr lang="fr-FR"/>
          </a:p>
        </p:txBody>
      </p:sp>
      <p:pic>
        <p:nvPicPr>
          <p:cNvPr id="4" name="Image 3">
            <a:extLst>
              <a:ext uri="{FF2B5EF4-FFF2-40B4-BE49-F238E27FC236}">
                <a16:creationId xmlns:a16="http://schemas.microsoft.com/office/drawing/2014/main" id="{3CD1D088-2AC1-37FA-D74E-A93D6C105FC5}"/>
              </a:ext>
            </a:extLst>
          </p:cNvPr>
          <p:cNvPicPr>
            <a:picLocks noChangeAspect="1"/>
          </p:cNvPicPr>
          <p:nvPr/>
        </p:nvPicPr>
        <p:blipFill>
          <a:blip r:embed="rId2"/>
          <a:stretch>
            <a:fillRect/>
          </a:stretch>
        </p:blipFill>
        <p:spPr>
          <a:xfrm>
            <a:off x="6940309" y="4657585"/>
            <a:ext cx="1930101" cy="482526"/>
          </a:xfrm>
          <a:prstGeom prst="rect">
            <a:avLst/>
          </a:prstGeom>
        </p:spPr>
      </p:pic>
    </p:spTree>
    <p:extLst>
      <p:ext uri="{BB962C8B-B14F-4D97-AF65-F5344CB8AC3E}">
        <p14:creationId xmlns:p14="http://schemas.microsoft.com/office/powerpoint/2010/main" val="37130024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0A917643-90EF-1BB5-C707-41B1A39F9D98}"/>
              </a:ext>
            </a:extLst>
          </p:cNvPr>
          <p:cNvSpPr>
            <a:spLocks noGrp="1"/>
          </p:cNvSpPr>
          <p:nvPr>
            <p:ph type="sldNum" sz="quarter" idx="12"/>
          </p:nvPr>
        </p:nvSpPr>
        <p:spPr/>
        <p:txBody>
          <a:bodyPr/>
          <a:lstStyle/>
          <a:p>
            <a:fld id="{A26E8B59-5CF2-4813-AAE7-227B98FBFEF3}" type="slidenum">
              <a:rPr lang="fr-FR" smtClean="0"/>
              <a:t>10</a:t>
            </a:fld>
            <a:endParaRPr lang="fr-FR"/>
          </a:p>
        </p:txBody>
      </p:sp>
      <p:sp>
        <p:nvSpPr>
          <p:cNvPr id="4" name="Espace réservé du texte 2">
            <a:extLst>
              <a:ext uri="{FF2B5EF4-FFF2-40B4-BE49-F238E27FC236}">
                <a16:creationId xmlns:a16="http://schemas.microsoft.com/office/drawing/2014/main" id="{D239D5C8-1F7F-F5F6-77AD-DE2CED7BF998}"/>
              </a:ext>
            </a:extLst>
          </p:cNvPr>
          <p:cNvSpPr txBox="1">
            <a:spLocks/>
          </p:cNvSpPr>
          <p:nvPr/>
        </p:nvSpPr>
        <p:spPr>
          <a:xfrm>
            <a:off x="270588" y="781050"/>
            <a:ext cx="11778537" cy="556656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fr-FR" b="1" dirty="0">
                <a:solidFill>
                  <a:schemeClr val="accent2"/>
                </a:solidFill>
              </a:rPr>
              <a:t>2ème cas d’anomalie : qui présente une récurrence 2024 et 2025</a:t>
            </a:r>
          </a:p>
          <a:p>
            <a:pPr marL="0" indent="0">
              <a:buFont typeface="Arial" panose="020B0604020202020204" pitchFamily="34" charset="0"/>
              <a:buNone/>
            </a:pPr>
            <a:endParaRPr lang="fr-FR" sz="1800">
              <a:solidFill>
                <a:schemeClr val="accent2"/>
              </a:solidFill>
            </a:endParaRPr>
          </a:p>
        </p:txBody>
      </p:sp>
      <p:pic>
        <p:nvPicPr>
          <p:cNvPr id="5" name="Image 4">
            <a:extLst>
              <a:ext uri="{FF2B5EF4-FFF2-40B4-BE49-F238E27FC236}">
                <a16:creationId xmlns:a16="http://schemas.microsoft.com/office/drawing/2014/main" id="{254E870D-F9E9-0E5F-AFA1-F65E324A43EE}"/>
              </a:ext>
            </a:extLst>
          </p:cNvPr>
          <p:cNvPicPr>
            <a:picLocks noChangeAspect="1"/>
          </p:cNvPicPr>
          <p:nvPr/>
        </p:nvPicPr>
        <p:blipFill>
          <a:blip r:embed="rId2"/>
          <a:stretch>
            <a:fillRect/>
          </a:stretch>
        </p:blipFill>
        <p:spPr>
          <a:xfrm>
            <a:off x="270588" y="1552574"/>
            <a:ext cx="6063537" cy="3848101"/>
          </a:xfrm>
          <a:prstGeom prst="rect">
            <a:avLst/>
          </a:prstGeom>
        </p:spPr>
      </p:pic>
      <p:pic>
        <p:nvPicPr>
          <p:cNvPr id="6" name="Image 5">
            <a:extLst>
              <a:ext uri="{FF2B5EF4-FFF2-40B4-BE49-F238E27FC236}">
                <a16:creationId xmlns:a16="http://schemas.microsoft.com/office/drawing/2014/main" id="{272582BC-2EFA-680D-36E2-DB322DEE4E87}"/>
              </a:ext>
            </a:extLst>
          </p:cNvPr>
          <p:cNvPicPr>
            <a:picLocks noChangeAspect="1"/>
          </p:cNvPicPr>
          <p:nvPr/>
        </p:nvPicPr>
        <p:blipFill>
          <a:blip r:embed="rId3"/>
          <a:stretch>
            <a:fillRect/>
          </a:stretch>
        </p:blipFill>
        <p:spPr>
          <a:xfrm>
            <a:off x="6334125" y="1552573"/>
            <a:ext cx="5587287" cy="3848101"/>
          </a:xfrm>
          <a:prstGeom prst="rect">
            <a:avLst/>
          </a:prstGeom>
        </p:spPr>
      </p:pic>
    </p:spTree>
    <p:extLst>
      <p:ext uri="{BB962C8B-B14F-4D97-AF65-F5344CB8AC3E}">
        <p14:creationId xmlns:p14="http://schemas.microsoft.com/office/powerpoint/2010/main" val="26415284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328D7303-5842-F716-C92D-9F657D684525}"/>
              </a:ext>
            </a:extLst>
          </p:cNvPr>
          <p:cNvSpPr>
            <a:spLocks noGrp="1"/>
          </p:cNvSpPr>
          <p:nvPr>
            <p:ph type="sldNum" sz="quarter" idx="12"/>
          </p:nvPr>
        </p:nvSpPr>
        <p:spPr/>
        <p:txBody>
          <a:bodyPr/>
          <a:lstStyle/>
          <a:p>
            <a:fld id="{A26E8B59-5CF2-4813-AAE7-227B98FBFEF3}" type="slidenum">
              <a:rPr lang="fr-FR" smtClean="0"/>
              <a:t>11</a:t>
            </a:fld>
            <a:endParaRPr lang="fr-FR"/>
          </a:p>
        </p:txBody>
      </p:sp>
      <p:sp>
        <p:nvSpPr>
          <p:cNvPr id="4" name="Espace réservé du texte 2">
            <a:extLst>
              <a:ext uri="{FF2B5EF4-FFF2-40B4-BE49-F238E27FC236}">
                <a16:creationId xmlns:a16="http://schemas.microsoft.com/office/drawing/2014/main" id="{45ED1991-46F5-7CDC-4931-610FC3FAD6A3}"/>
              </a:ext>
            </a:extLst>
          </p:cNvPr>
          <p:cNvSpPr txBox="1">
            <a:spLocks/>
          </p:cNvSpPr>
          <p:nvPr/>
        </p:nvSpPr>
        <p:spPr>
          <a:xfrm>
            <a:off x="270588" y="781050"/>
            <a:ext cx="11778537" cy="556656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fr-FR" b="1" dirty="0">
                <a:solidFill>
                  <a:schemeClr val="accent2"/>
                </a:solidFill>
              </a:rPr>
              <a:t>2ème cas d’anomalie : qui présente une récurrence 2024 et 2025</a:t>
            </a:r>
            <a:endParaRPr lang="fr-FR" b="1" dirty="0">
              <a:solidFill>
                <a:schemeClr val="accent2"/>
              </a:solidFill>
              <a:ea typeface="Calibri"/>
              <a:cs typeface="Calibri"/>
            </a:endParaRPr>
          </a:p>
          <a:p>
            <a:pPr marL="0" indent="0">
              <a:spcBef>
                <a:spcPts val="0"/>
              </a:spcBef>
              <a:buNone/>
            </a:pPr>
            <a:endParaRPr lang="fr-FR" sz="600">
              <a:solidFill>
                <a:schemeClr val="accent1">
                  <a:lumMod val="50000"/>
                </a:schemeClr>
              </a:solidFill>
              <a:ea typeface="Calibri"/>
              <a:cs typeface="Arial"/>
            </a:endParaRPr>
          </a:p>
          <a:p>
            <a:pPr marL="0" indent="0">
              <a:spcBef>
                <a:spcPts val="0"/>
              </a:spcBef>
              <a:buNone/>
            </a:pPr>
            <a:r>
              <a:rPr lang="fr-FR" sz="1400" dirty="0">
                <a:solidFill>
                  <a:schemeClr val="accent1">
                    <a:lumMod val="50000"/>
                  </a:schemeClr>
                </a:solidFill>
                <a:cs typeface="Arial"/>
              </a:rPr>
              <a:t>La règle de contrôle préconise la vérification des blocs S21.G00.23.001 et S21.G00.78</a:t>
            </a:r>
            <a:br>
              <a:rPr lang="fr-FR" sz="1400" dirty="0">
                <a:cs typeface="Arial"/>
              </a:rPr>
            </a:br>
            <a:br>
              <a:rPr lang="fr-FR" sz="600" dirty="0">
                <a:cs typeface="Arial" panose="020B0604020202020204" pitchFamily="34" charset="0"/>
              </a:rPr>
            </a:br>
            <a:r>
              <a:rPr lang="fr-FR" sz="1400" dirty="0">
                <a:solidFill>
                  <a:schemeClr val="accent1">
                    <a:lumMod val="50000"/>
                  </a:schemeClr>
                </a:solidFill>
                <a:cs typeface="Arial"/>
              </a:rPr>
              <a:t>On s’aperçoit que pour cette structure publique la contribution chômage n’apparait pas au niveau des données agrégées puisque les codes types de personnel </a:t>
            </a:r>
            <a:r>
              <a:rPr lang="fr-FR" sz="1400" b="1" dirty="0">
                <a:solidFill>
                  <a:schemeClr val="accent1">
                    <a:lumMod val="50000"/>
                  </a:schemeClr>
                </a:solidFill>
                <a:cs typeface="Arial"/>
              </a:rPr>
              <a:t>772, 429 </a:t>
            </a:r>
            <a:r>
              <a:rPr lang="fr-FR" sz="1400" dirty="0">
                <a:solidFill>
                  <a:schemeClr val="accent1">
                    <a:lumMod val="50000"/>
                  </a:schemeClr>
                </a:solidFill>
                <a:cs typeface="Arial"/>
              </a:rPr>
              <a:t>(Bloc DSN S21.G00.23.001) ne sont pas présents sur la déclaration.</a:t>
            </a:r>
            <a:br>
              <a:rPr lang="fr-FR" sz="1400" dirty="0">
                <a:cs typeface="Arial" panose="020B0604020202020204" pitchFamily="34" charset="0"/>
              </a:rPr>
            </a:br>
            <a:endParaRPr lang="fr-FR" sz="1400">
              <a:solidFill>
                <a:schemeClr val="accent1">
                  <a:lumMod val="50000"/>
                </a:schemeClr>
              </a:solidFill>
              <a:ea typeface="Calibri"/>
              <a:cs typeface="Calibri"/>
            </a:endParaRPr>
          </a:p>
        </p:txBody>
      </p:sp>
      <p:pic>
        <p:nvPicPr>
          <p:cNvPr id="5" name="Image 4">
            <a:extLst>
              <a:ext uri="{FF2B5EF4-FFF2-40B4-BE49-F238E27FC236}">
                <a16:creationId xmlns:a16="http://schemas.microsoft.com/office/drawing/2014/main" id="{700EB84A-37C5-B4A8-6DE2-B586B6033CED}"/>
              </a:ext>
            </a:extLst>
          </p:cNvPr>
          <p:cNvPicPr>
            <a:picLocks noChangeAspect="1"/>
          </p:cNvPicPr>
          <p:nvPr/>
        </p:nvPicPr>
        <p:blipFill>
          <a:blip r:embed="rId2"/>
          <a:stretch>
            <a:fillRect/>
          </a:stretch>
        </p:blipFill>
        <p:spPr>
          <a:xfrm>
            <a:off x="680325" y="1057275"/>
            <a:ext cx="10202699" cy="5293583"/>
          </a:xfrm>
          <a:prstGeom prst="rect">
            <a:avLst/>
          </a:prstGeom>
        </p:spPr>
      </p:pic>
    </p:spTree>
    <p:extLst>
      <p:ext uri="{BB962C8B-B14F-4D97-AF65-F5344CB8AC3E}">
        <p14:creationId xmlns:p14="http://schemas.microsoft.com/office/powerpoint/2010/main" val="6737577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F67F7CD3-2272-BB4F-8EC6-C5BEC642B310}"/>
              </a:ext>
            </a:extLst>
          </p:cNvPr>
          <p:cNvSpPr>
            <a:spLocks noGrp="1"/>
          </p:cNvSpPr>
          <p:nvPr>
            <p:ph type="sldNum" sz="quarter" idx="12"/>
          </p:nvPr>
        </p:nvSpPr>
        <p:spPr/>
        <p:txBody>
          <a:bodyPr/>
          <a:lstStyle/>
          <a:p>
            <a:fld id="{A26E8B59-5CF2-4813-AAE7-227B98FBFEF3}" type="slidenum">
              <a:rPr lang="fr-FR" smtClean="0"/>
              <a:t>12</a:t>
            </a:fld>
            <a:endParaRPr lang="fr-FR"/>
          </a:p>
        </p:txBody>
      </p:sp>
      <p:sp>
        <p:nvSpPr>
          <p:cNvPr id="4" name="Espace réservé du texte 2">
            <a:extLst>
              <a:ext uri="{FF2B5EF4-FFF2-40B4-BE49-F238E27FC236}">
                <a16:creationId xmlns:a16="http://schemas.microsoft.com/office/drawing/2014/main" id="{B175D679-DBDC-C454-1B90-795A0F018CCE}"/>
              </a:ext>
            </a:extLst>
          </p:cNvPr>
          <p:cNvSpPr txBox="1">
            <a:spLocks/>
          </p:cNvSpPr>
          <p:nvPr/>
        </p:nvSpPr>
        <p:spPr>
          <a:xfrm>
            <a:off x="270588" y="781050"/>
            <a:ext cx="11778537" cy="556656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fr-FR" b="1" dirty="0">
                <a:solidFill>
                  <a:schemeClr val="accent2"/>
                </a:solidFill>
              </a:rPr>
              <a:t>2ème cas d’anomalie : qui présente une récurrence 2024 et 2025</a:t>
            </a:r>
          </a:p>
        </p:txBody>
      </p:sp>
      <p:sp>
        <p:nvSpPr>
          <p:cNvPr id="5" name="ZoneTexte 4">
            <a:extLst>
              <a:ext uri="{FF2B5EF4-FFF2-40B4-BE49-F238E27FC236}">
                <a16:creationId xmlns:a16="http://schemas.microsoft.com/office/drawing/2014/main" id="{CA5D92C7-A418-97CE-BBDF-CF52E7809D75}"/>
              </a:ext>
            </a:extLst>
          </p:cNvPr>
          <p:cNvSpPr txBox="1"/>
          <p:nvPr/>
        </p:nvSpPr>
        <p:spPr>
          <a:xfrm>
            <a:off x="270588" y="1162050"/>
            <a:ext cx="10416462" cy="1015663"/>
          </a:xfrm>
          <a:prstGeom prst="rect">
            <a:avLst/>
          </a:prstGeom>
          <a:noFill/>
        </p:spPr>
        <p:txBody>
          <a:bodyPr wrap="square">
            <a:spAutoFit/>
          </a:bodyPr>
          <a:lstStyle/>
          <a:p>
            <a:r>
              <a:rPr lang="fr-FR" sz="1500">
                <a:solidFill>
                  <a:schemeClr val="accent1">
                    <a:lumMod val="50000"/>
                  </a:schemeClr>
                </a:solidFill>
                <a:latin typeface="Montserrat Classic"/>
                <a:cs typeface="Arial" panose="020B0604020202020204" pitchFamily="34" charset="0"/>
              </a:rPr>
              <a:t>Dans la slide précédente, aucune assiette n’a été déclarée sous les données agrégées, alors que nous avons une contribution déclarée sous les données individuelles du bloc S21.G00.78 type 07 « Assurance chômage » pour un montant </a:t>
            </a:r>
            <a:r>
              <a:rPr lang="fr-FR" sz="1500" b="1">
                <a:solidFill>
                  <a:schemeClr val="accent1">
                    <a:lumMod val="50000"/>
                  </a:schemeClr>
                </a:solidFill>
                <a:latin typeface="Montserrat Classic"/>
                <a:cs typeface="Arial" panose="020B0604020202020204" pitchFamily="34" charset="0"/>
              </a:rPr>
              <a:t>636 841,45€</a:t>
            </a:r>
          </a:p>
          <a:p>
            <a:endParaRPr lang="fr-FR" sz="1500" b="1">
              <a:solidFill>
                <a:schemeClr val="accent1">
                  <a:lumMod val="50000"/>
                </a:schemeClr>
              </a:solidFill>
              <a:latin typeface="Montserrat Classic"/>
              <a:cs typeface="Arial" panose="020B0604020202020204" pitchFamily="34" charset="0"/>
            </a:endParaRPr>
          </a:p>
          <a:p>
            <a:endParaRPr lang="fr-FR" sz="1500">
              <a:solidFill>
                <a:schemeClr val="accent1">
                  <a:lumMod val="50000"/>
                </a:schemeClr>
              </a:solidFill>
              <a:latin typeface="Montserrat Classic"/>
            </a:endParaRPr>
          </a:p>
        </p:txBody>
      </p:sp>
      <p:pic>
        <p:nvPicPr>
          <p:cNvPr id="6" name="Image 5">
            <a:extLst>
              <a:ext uri="{FF2B5EF4-FFF2-40B4-BE49-F238E27FC236}">
                <a16:creationId xmlns:a16="http://schemas.microsoft.com/office/drawing/2014/main" id="{0127BED0-6A6F-34D2-CD39-84D0DF23910F}"/>
              </a:ext>
            </a:extLst>
          </p:cNvPr>
          <p:cNvPicPr>
            <a:picLocks noChangeAspect="1"/>
          </p:cNvPicPr>
          <p:nvPr/>
        </p:nvPicPr>
        <p:blipFill>
          <a:blip r:embed="rId2"/>
          <a:stretch>
            <a:fillRect/>
          </a:stretch>
        </p:blipFill>
        <p:spPr>
          <a:xfrm>
            <a:off x="980411" y="1981200"/>
            <a:ext cx="9773314" cy="4288495"/>
          </a:xfrm>
          <a:prstGeom prst="rect">
            <a:avLst/>
          </a:prstGeom>
        </p:spPr>
      </p:pic>
    </p:spTree>
    <p:extLst>
      <p:ext uri="{BB962C8B-B14F-4D97-AF65-F5344CB8AC3E}">
        <p14:creationId xmlns:p14="http://schemas.microsoft.com/office/powerpoint/2010/main" val="41256528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C08AEF53-559B-6EC8-20F6-74F977E4C1BB}"/>
              </a:ext>
            </a:extLst>
          </p:cNvPr>
          <p:cNvSpPr>
            <a:spLocks noGrp="1"/>
          </p:cNvSpPr>
          <p:nvPr>
            <p:ph type="sldNum" sz="quarter" idx="12"/>
          </p:nvPr>
        </p:nvSpPr>
        <p:spPr/>
        <p:txBody>
          <a:bodyPr/>
          <a:lstStyle/>
          <a:p>
            <a:fld id="{A26E8B59-5CF2-4813-AAE7-227B98FBFEF3}" type="slidenum">
              <a:rPr lang="fr-FR" smtClean="0"/>
              <a:t>13</a:t>
            </a:fld>
            <a:endParaRPr lang="fr-FR"/>
          </a:p>
        </p:txBody>
      </p:sp>
      <p:sp>
        <p:nvSpPr>
          <p:cNvPr id="4" name="Espace réservé du texte 2">
            <a:extLst>
              <a:ext uri="{FF2B5EF4-FFF2-40B4-BE49-F238E27FC236}">
                <a16:creationId xmlns:a16="http://schemas.microsoft.com/office/drawing/2014/main" id="{6D881A19-FA34-6827-3574-BEFA01C8A716}"/>
              </a:ext>
            </a:extLst>
          </p:cNvPr>
          <p:cNvSpPr txBox="1">
            <a:spLocks/>
          </p:cNvSpPr>
          <p:nvPr/>
        </p:nvSpPr>
        <p:spPr>
          <a:xfrm>
            <a:off x="270588" y="781050"/>
            <a:ext cx="11778537" cy="556656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fr-FR" b="1" dirty="0">
                <a:solidFill>
                  <a:schemeClr val="accent2"/>
                </a:solidFill>
              </a:rPr>
              <a:t>2ème cas d’anomalie : qui présente une récurrence 2024 et 2025</a:t>
            </a:r>
          </a:p>
        </p:txBody>
      </p:sp>
      <p:sp>
        <p:nvSpPr>
          <p:cNvPr id="5" name="ZoneTexte 4">
            <a:extLst>
              <a:ext uri="{FF2B5EF4-FFF2-40B4-BE49-F238E27FC236}">
                <a16:creationId xmlns:a16="http://schemas.microsoft.com/office/drawing/2014/main" id="{12E1439F-7D44-C96C-5B3C-9356D8C778EE}"/>
              </a:ext>
            </a:extLst>
          </p:cNvPr>
          <p:cNvSpPr txBox="1"/>
          <p:nvPr/>
        </p:nvSpPr>
        <p:spPr>
          <a:xfrm>
            <a:off x="422988" y="1314450"/>
            <a:ext cx="10416462" cy="1031051"/>
          </a:xfrm>
          <a:prstGeom prst="rect">
            <a:avLst/>
          </a:prstGeom>
          <a:noFill/>
        </p:spPr>
        <p:txBody>
          <a:bodyPr wrap="square">
            <a:spAutoFit/>
          </a:bodyPr>
          <a:lstStyle/>
          <a:p>
            <a:r>
              <a:rPr lang="fr-FR" sz="1600" b="1" u="sng">
                <a:solidFill>
                  <a:schemeClr val="accent2"/>
                </a:solidFill>
                <a:latin typeface="Montserrat Classic"/>
                <a:cs typeface="Arial" panose="020B0604020202020204" pitchFamily="34" charset="0"/>
              </a:rPr>
              <a:t>Attendu en cas d’auto-assurance</a:t>
            </a:r>
          </a:p>
          <a:p>
            <a:r>
              <a:rPr lang="fr-FR" sz="1500">
                <a:solidFill>
                  <a:schemeClr val="accent1">
                    <a:lumMod val="50000"/>
                  </a:schemeClr>
                </a:solidFill>
                <a:latin typeface="Montserrat Classic"/>
              </a:rPr>
              <a:t>Il </a:t>
            </a:r>
            <a:r>
              <a:rPr lang="fr-FR" sz="1500">
                <a:solidFill>
                  <a:schemeClr val="accent1">
                    <a:lumMod val="50000"/>
                  </a:schemeClr>
                </a:solidFill>
                <a:effectLst/>
                <a:latin typeface="Montserrat Classic"/>
              </a:rPr>
              <a:t>est nécessaire de valoriser certains blocs en DSN (Déclaration Sociale Nominative). En particulier, le bloc </a:t>
            </a:r>
            <a:r>
              <a:rPr lang="fr-FR" sz="1500" b="1">
                <a:solidFill>
                  <a:schemeClr val="accent1">
                    <a:lumMod val="50000"/>
                  </a:schemeClr>
                </a:solidFill>
                <a:latin typeface="Montserrat Classic"/>
              </a:rPr>
              <a:t>"Rémunération - S21.G00.51"</a:t>
            </a:r>
            <a:r>
              <a:rPr lang="fr-FR" sz="1500">
                <a:solidFill>
                  <a:schemeClr val="accent1">
                    <a:lumMod val="50000"/>
                  </a:schemeClr>
                </a:solidFill>
                <a:effectLst/>
                <a:latin typeface="Montserrat Classic"/>
              </a:rPr>
              <a:t> de type </a:t>
            </a:r>
            <a:r>
              <a:rPr lang="fr-FR" sz="1500" b="1">
                <a:solidFill>
                  <a:schemeClr val="accent1">
                    <a:lumMod val="50000"/>
                  </a:schemeClr>
                </a:solidFill>
                <a:latin typeface="Montserrat Classic"/>
              </a:rPr>
              <a:t>"002 - Salaire brut servant au calcul des droits de l'Assurance chômage"</a:t>
            </a:r>
            <a:r>
              <a:rPr lang="fr-FR" sz="1500">
                <a:solidFill>
                  <a:schemeClr val="accent1">
                    <a:lumMod val="50000"/>
                  </a:schemeClr>
                </a:solidFill>
                <a:effectLst/>
                <a:latin typeface="Montserrat Classic"/>
              </a:rPr>
              <a:t> doit être valorisé et non le bloc </a:t>
            </a:r>
            <a:r>
              <a:rPr lang="fr-FR" sz="1500">
                <a:solidFill>
                  <a:schemeClr val="accent1">
                    <a:lumMod val="50000"/>
                  </a:schemeClr>
                </a:solidFill>
                <a:latin typeface="Montserrat Classic"/>
                <a:cs typeface="Arial" panose="020B0604020202020204" pitchFamily="34" charset="0"/>
              </a:rPr>
              <a:t>S21.G00.78 type 07 « Assurance chômage » comme le cas en anomalie.</a:t>
            </a:r>
          </a:p>
        </p:txBody>
      </p:sp>
      <p:pic>
        <p:nvPicPr>
          <p:cNvPr id="6" name="Image 5">
            <a:extLst>
              <a:ext uri="{FF2B5EF4-FFF2-40B4-BE49-F238E27FC236}">
                <a16:creationId xmlns:a16="http://schemas.microsoft.com/office/drawing/2014/main" id="{53CD3C14-AECD-833E-BFB2-45A088FF4AE9}"/>
              </a:ext>
            </a:extLst>
          </p:cNvPr>
          <p:cNvPicPr>
            <a:picLocks noChangeAspect="1"/>
          </p:cNvPicPr>
          <p:nvPr/>
        </p:nvPicPr>
        <p:blipFill>
          <a:blip r:embed="rId2"/>
          <a:stretch>
            <a:fillRect/>
          </a:stretch>
        </p:blipFill>
        <p:spPr>
          <a:xfrm>
            <a:off x="270588" y="2742809"/>
            <a:ext cx="11650824" cy="3143641"/>
          </a:xfrm>
          <a:prstGeom prst="rect">
            <a:avLst/>
          </a:prstGeom>
        </p:spPr>
      </p:pic>
    </p:spTree>
    <p:extLst>
      <p:ext uri="{BB962C8B-B14F-4D97-AF65-F5344CB8AC3E}">
        <p14:creationId xmlns:p14="http://schemas.microsoft.com/office/powerpoint/2010/main" val="31093243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6DC2335B-06D1-01D9-B3DC-4DD84A9BC38D}"/>
              </a:ext>
            </a:extLst>
          </p:cNvPr>
          <p:cNvSpPr>
            <a:spLocks noGrp="1"/>
          </p:cNvSpPr>
          <p:nvPr>
            <p:ph type="sldNum" sz="quarter" idx="12"/>
          </p:nvPr>
        </p:nvSpPr>
        <p:spPr/>
        <p:txBody>
          <a:bodyPr/>
          <a:lstStyle/>
          <a:p>
            <a:fld id="{A26E8B59-5CF2-4813-AAE7-227B98FBFEF3}" type="slidenum">
              <a:rPr lang="fr-FR" smtClean="0"/>
              <a:t>14</a:t>
            </a:fld>
            <a:endParaRPr lang="fr-FR"/>
          </a:p>
        </p:txBody>
      </p:sp>
      <p:sp>
        <p:nvSpPr>
          <p:cNvPr id="4" name="Espace réservé du texte 2">
            <a:extLst>
              <a:ext uri="{FF2B5EF4-FFF2-40B4-BE49-F238E27FC236}">
                <a16:creationId xmlns:a16="http://schemas.microsoft.com/office/drawing/2014/main" id="{CB2F341A-89A7-6DC5-EE1A-EFFACEA97F40}"/>
              </a:ext>
            </a:extLst>
          </p:cNvPr>
          <p:cNvSpPr txBox="1">
            <a:spLocks/>
          </p:cNvSpPr>
          <p:nvPr/>
        </p:nvSpPr>
        <p:spPr>
          <a:xfrm>
            <a:off x="270588" y="781050"/>
            <a:ext cx="11778537" cy="556656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fr-FR" b="1" dirty="0">
                <a:solidFill>
                  <a:schemeClr val="accent2"/>
                </a:solidFill>
              </a:rPr>
              <a:t>2ème cas d’anomalie : qui présente une récurrence 2024 et 2025</a:t>
            </a:r>
          </a:p>
        </p:txBody>
      </p:sp>
      <p:sp>
        <p:nvSpPr>
          <p:cNvPr id="5" name="ZoneTexte 4">
            <a:extLst>
              <a:ext uri="{FF2B5EF4-FFF2-40B4-BE49-F238E27FC236}">
                <a16:creationId xmlns:a16="http://schemas.microsoft.com/office/drawing/2014/main" id="{D5407315-92A9-CB7D-8265-E91F099F2406}"/>
              </a:ext>
            </a:extLst>
          </p:cNvPr>
          <p:cNvSpPr txBox="1"/>
          <p:nvPr/>
        </p:nvSpPr>
        <p:spPr>
          <a:xfrm>
            <a:off x="461088" y="1366897"/>
            <a:ext cx="10416462" cy="3077766"/>
          </a:xfrm>
          <a:prstGeom prst="rect">
            <a:avLst/>
          </a:prstGeom>
          <a:noFill/>
        </p:spPr>
        <p:txBody>
          <a:bodyPr wrap="square">
            <a:spAutoFit/>
          </a:bodyPr>
          <a:lstStyle/>
          <a:p>
            <a:r>
              <a:rPr lang="fr-FR" b="1">
                <a:solidFill>
                  <a:schemeClr val="accent2"/>
                </a:solidFill>
                <a:latin typeface="Montserrat Classic"/>
                <a:cs typeface="Arial" panose="020B0604020202020204" pitchFamily="34" charset="0"/>
              </a:rPr>
              <a:t>Pour le cas précis de l’auto-assurance</a:t>
            </a:r>
            <a:br>
              <a:rPr lang="fr-FR" sz="1600">
                <a:latin typeface="Montserrat Classic"/>
                <a:cs typeface="Arial" panose="020B0604020202020204" pitchFamily="34" charset="0"/>
              </a:rPr>
            </a:br>
            <a:r>
              <a:rPr lang="fr-FR" sz="1600" i="1">
                <a:solidFill>
                  <a:schemeClr val="accent1">
                    <a:lumMod val="50000"/>
                  </a:schemeClr>
                </a:solidFill>
                <a:latin typeface="Montserrat Classic"/>
                <a:cs typeface="Arial" panose="020B0604020202020204" pitchFamily="34" charset="0"/>
              </a:rPr>
              <a:t>Les employeurs publics doivent valoriser le « Type – S21.G00.51.011 » « 002 – Salaire brut servant au calcul des droits de l’Assurance chômage » pour toutes les populations qu’elles emploient, quel que soit leur type de gestion de l’Assurance chômage (auto-assurance, affiliation, adhésion, convention de gestion…).</a:t>
            </a:r>
            <a:br>
              <a:rPr lang="fr-FR" sz="1600" i="1">
                <a:solidFill>
                  <a:schemeClr val="accent1">
                    <a:lumMod val="50000"/>
                  </a:schemeClr>
                </a:solidFill>
                <a:latin typeface="Montserrat Classic"/>
                <a:cs typeface="Arial" panose="020B0604020202020204" pitchFamily="34" charset="0"/>
              </a:rPr>
            </a:br>
            <a:br>
              <a:rPr lang="fr-FR" sz="1600">
                <a:solidFill>
                  <a:schemeClr val="accent1">
                    <a:lumMod val="50000"/>
                  </a:schemeClr>
                </a:solidFill>
                <a:latin typeface="Montserrat Classic"/>
                <a:cs typeface="Arial" panose="020B0604020202020204" pitchFamily="34" charset="0"/>
              </a:rPr>
            </a:br>
            <a:r>
              <a:rPr lang="fr-FR" sz="1600">
                <a:solidFill>
                  <a:schemeClr val="accent1">
                    <a:lumMod val="50000"/>
                  </a:schemeClr>
                </a:solidFill>
                <a:latin typeface="Montserrat Classic"/>
                <a:cs typeface="Arial" panose="020B0604020202020204" pitchFamily="34" charset="0"/>
              </a:rPr>
              <a:t>Les données agrégées (bloc 23) et les bases assujetties (bloc 78) type 07 ne sont pas à compléter.</a:t>
            </a:r>
            <a:br>
              <a:rPr lang="fr-FR" sz="1600">
                <a:solidFill>
                  <a:schemeClr val="accent1">
                    <a:lumMod val="50000"/>
                  </a:schemeClr>
                </a:solidFill>
                <a:latin typeface="Montserrat Classic"/>
                <a:cs typeface="Arial" panose="020B0604020202020204" pitchFamily="34" charset="0"/>
              </a:rPr>
            </a:br>
            <a:br>
              <a:rPr lang="fr-FR" sz="1600">
                <a:solidFill>
                  <a:schemeClr val="accent1">
                    <a:lumMod val="50000"/>
                  </a:schemeClr>
                </a:solidFill>
                <a:latin typeface="Montserrat Classic"/>
                <a:cs typeface="Arial" panose="020B0604020202020204" pitchFamily="34" charset="0"/>
              </a:rPr>
            </a:br>
            <a:r>
              <a:rPr lang="fr-FR" sz="1600">
                <a:solidFill>
                  <a:schemeClr val="accent1">
                    <a:lumMod val="50000"/>
                  </a:schemeClr>
                </a:solidFill>
                <a:latin typeface="Montserrat Classic"/>
                <a:cs typeface="Arial" panose="020B0604020202020204" pitchFamily="34" charset="0"/>
              </a:rPr>
              <a:t>Il convient de se rapprocher de son éditeur de paie pour corriger le paramétrage et cette anomalie</a:t>
            </a:r>
          </a:p>
          <a:p>
            <a:endParaRPr lang="fr-FR" sz="1600">
              <a:solidFill>
                <a:schemeClr val="accent1">
                  <a:lumMod val="50000"/>
                </a:schemeClr>
              </a:solidFill>
              <a:latin typeface="Montserrat Classic"/>
              <a:cs typeface="Arial" panose="020B0604020202020204" pitchFamily="34" charset="0"/>
            </a:endParaRPr>
          </a:p>
          <a:p>
            <a:r>
              <a:rPr lang="fr-FR" sz="1600">
                <a:latin typeface="Colibri"/>
                <a:hlinkClick r:id="rId2"/>
              </a:rPr>
              <a:t>L’assurance chômage et l’AGS - Urssaf.fr</a:t>
            </a:r>
            <a:br>
              <a:rPr lang="fr-FR" sz="1600">
                <a:latin typeface="Colibri"/>
              </a:rPr>
            </a:br>
            <a:r>
              <a:rPr lang="fr-FR" sz="1600">
                <a:hlinkClick r:id="rId3"/>
              </a:rPr>
              <a:t>Modalités déclaratives du salaire brut servant aux calculs des droits de l’Assurance Chômage, les primes, et indemnités spécifiques aux fonctionnaires et certains contractuels de droit public</a:t>
            </a:r>
            <a:endParaRPr lang="fr-FR" sz="1600">
              <a:solidFill>
                <a:schemeClr val="accent1">
                  <a:lumMod val="50000"/>
                </a:schemeClr>
              </a:solidFill>
              <a:latin typeface="Montserrat Classic"/>
              <a:cs typeface="Arial" panose="020B0604020202020204" pitchFamily="34" charset="0"/>
            </a:endParaRPr>
          </a:p>
        </p:txBody>
      </p:sp>
    </p:spTree>
    <p:extLst>
      <p:ext uri="{BB962C8B-B14F-4D97-AF65-F5344CB8AC3E}">
        <p14:creationId xmlns:p14="http://schemas.microsoft.com/office/powerpoint/2010/main" val="13017090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0A4FA9D-D11F-1793-5E5F-096C4404BB41}"/>
              </a:ext>
            </a:extLst>
          </p:cNvPr>
          <p:cNvSpPr>
            <a:spLocks noGrp="1"/>
          </p:cNvSpPr>
          <p:nvPr>
            <p:ph type="sldNum" sz="quarter" idx="12"/>
          </p:nvPr>
        </p:nvSpPr>
        <p:spPr/>
        <p:txBody>
          <a:bodyPr/>
          <a:lstStyle/>
          <a:p>
            <a:fld id="{A26E8B59-5CF2-4813-AAE7-227B98FBFEF3}" type="slidenum">
              <a:rPr lang="fr-FR" smtClean="0"/>
              <a:t>15</a:t>
            </a:fld>
            <a:endParaRPr lang="fr-FR"/>
          </a:p>
        </p:txBody>
      </p:sp>
      <p:sp>
        <p:nvSpPr>
          <p:cNvPr id="4" name="Titre 1">
            <a:extLst>
              <a:ext uri="{FF2B5EF4-FFF2-40B4-BE49-F238E27FC236}">
                <a16:creationId xmlns:a16="http://schemas.microsoft.com/office/drawing/2014/main" id="{88775441-7122-5FBE-2CD3-0AE6FE6E4B7F}"/>
              </a:ext>
            </a:extLst>
          </p:cNvPr>
          <p:cNvSpPr txBox="1">
            <a:spLocks/>
          </p:cNvSpPr>
          <p:nvPr/>
        </p:nvSpPr>
        <p:spPr>
          <a:xfrm>
            <a:off x="839788" y="928521"/>
            <a:ext cx="10828982" cy="119745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2900" b="1">
                <a:solidFill>
                  <a:schemeClr val="accent2"/>
                </a:solidFill>
                <a:latin typeface="Montserrat Classic"/>
              </a:rPr>
              <a:t>UR_ANO_ASS_DIDAAC81A: </a:t>
            </a:r>
            <a:r>
              <a:rPr lang="fr-FR" sz="2900" b="1">
                <a:solidFill>
                  <a:schemeClr val="accent2"/>
                </a:solidFill>
                <a:latin typeface="Montserrat Classic"/>
              </a:rPr>
              <a:t>Incohérence entre les données agrégées et individuelles des assiettes pour les cotisations de l'assurance chômage</a:t>
            </a:r>
          </a:p>
        </p:txBody>
      </p:sp>
      <p:sp>
        <p:nvSpPr>
          <p:cNvPr id="5" name="Espace réservé du texte 2">
            <a:extLst>
              <a:ext uri="{FF2B5EF4-FFF2-40B4-BE49-F238E27FC236}">
                <a16:creationId xmlns:a16="http://schemas.microsoft.com/office/drawing/2014/main" id="{E87F08F9-1789-1136-80E0-E776FDF7DC41}"/>
              </a:ext>
            </a:extLst>
          </p:cNvPr>
          <p:cNvSpPr txBox="1">
            <a:spLocks/>
          </p:cNvSpPr>
          <p:nvPr/>
        </p:nvSpPr>
        <p:spPr>
          <a:xfrm>
            <a:off x="638969" y="2125980"/>
            <a:ext cx="10914062" cy="422163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1800">
                <a:solidFill>
                  <a:schemeClr val="tx2"/>
                </a:solidFill>
              </a:rPr>
              <a:t>Une anomalie est détectée au niveau des cotisations d'assurance chômage s'il existe une différence, entre la somme des assiettes au niveau agrégé (S21.G00.23.004) des CTP 772, 429 (apprentissage) des assiettes au niveau individuel (S21.G00.81.003) pour le type 040 (S21.G00.81.001).</a:t>
            </a:r>
          </a:p>
          <a:p>
            <a:endParaRPr lang="fr-FR" sz="1800">
              <a:solidFill>
                <a:srgbClr val="002060"/>
              </a:solidFill>
            </a:endParaRPr>
          </a:p>
        </p:txBody>
      </p:sp>
      <p:pic>
        <p:nvPicPr>
          <p:cNvPr id="6" name="Image 5">
            <a:extLst>
              <a:ext uri="{FF2B5EF4-FFF2-40B4-BE49-F238E27FC236}">
                <a16:creationId xmlns:a16="http://schemas.microsoft.com/office/drawing/2014/main" id="{8B4893F2-BDC2-5FF5-0208-98F7F8045FF2}"/>
              </a:ext>
            </a:extLst>
          </p:cNvPr>
          <p:cNvPicPr>
            <a:picLocks noChangeAspect="1"/>
          </p:cNvPicPr>
          <p:nvPr/>
        </p:nvPicPr>
        <p:blipFill>
          <a:blip r:embed="rId2"/>
          <a:stretch>
            <a:fillRect/>
          </a:stretch>
        </p:blipFill>
        <p:spPr>
          <a:xfrm>
            <a:off x="736811" y="3136235"/>
            <a:ext cx="9983593" cy="3029373"/>
          </a:xfrm>
          <a:prstGeom prst="rect">
            <a:avLst/>
          </a:prstGeom>
        </p:spPr>
      </p:pic>
    </p:spTree>
    <p:extLst>
      <p:ext uri="{BB962C8B-B14F-4D97-AF65-F5344CB8AC3E}">
        <p14:creationId xmlns:p14="http://schemas.microsoft.com/office/powerpoint/2010/main" val="6173866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51B0D059-2529-7BC5-A26B-0722CADAEF3E}"/>
              </a:ext>
            </a:extLst>
          </p:cNvPr>
          <p:cNvSpPr>
            <a:spLocks noGrp="1"/>
          </p:cNvSpPr>
          <p:nvPr>
            <p:ph type="sldNum" sz="quarter" idx="12"/>
          </p:nvPr>
        </p:nvSpPr>
        <p:spPr/>
        <p:txBody>
          <a:bodyPr/>
          <a:lstStyle/>
          <a:p>
            <a:fld id="{A26E8B59-5CF2-4813-AAE7-227B98FBFEF3}" type="slidenum">
              <a:rPr lang="fr-FR" smtClean="0"/>
              <a:t>16</a:t>
            </a:fld>
            <a:endParaRPr lang="fr-FR"/>
          </a:p>
        </p:txBody>
      </p:sp>
      <p:sp>
        <p:nvSpPr>
          <p:cNvPr id="4" name="Espace réservé du texte 2">
            <a:extLst>
              <a:ext uri="{FF2B5EF4-FFF2-40B4-BE49-F238E27FC236}">
                <a16:creationId xmlns:a16="http://schemas.microsoft.com/office/drawing/2014/main" id="{B5748C9F-DA46-521F-E7C0-1054CB0B7FE9}"/>
              </a:ext>
            </a:extLst>
          </p:cNvPr>
          <p:cNvSpPr txBox="1">
            <a:spLocks/>
          </p:cNvSpPr>
          <p:nvPr/>
        </p:nvSpPr>
        <p:spPr>
          <a:xfrm>
            <a:off x="638969" y="923925"/>
            <a:ext cx="10914062" cy="542368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endParaRPr lang="fr-FR" sz="4400">
              <a:solidFill>
                <a:schemeClr val="accent2"/>
              </a:solidFill>
            </a:endParaRPr>
          </a:p>
          <a:p>
            <a:pPr algn="ctr"/>
            <a:endParaRPr lang="fr-FR" sz="4400">
              <a:solidFill>
                <a:schemeClr val="accent2"/>
              </a:solidFill>
            </a:endParaRPr>
          </a:p>
          <a:p>
            <a:pPr algn="ctr"/>
            <a:r>
              <a:rPr lang="fr-FR" sz="4400">
                <a:solidFill>
                  <a:schemeClr val="accent2"/>
                </a:solidFill>
              </a:rPr>
              <a:t>Présentation du cas n°3</a:t>
            </a:r>
          </a:p>
        </p:txBody>
      </p:sp>
      <p:sp>
        <p:nvSpPr>
          <p:cNvPr id="5" name="Freeform 24">
            <a:extLst>
              <a:ext uri="{FF2B5EF4-FFF2-40B4-BE49-F238E27FC236}">
                <a16:creationId xmlns:a16="http://schemas.microsoft.com/office/drawing/2014/main" id="{3F121B8C-98B7-46ED-4A15-F7540281D181}"/>
              </a:ext>
            </a:extLst>
          </p:cNvPr>
          <p:cNvSpPr/>
          <p:nvPr/>
        </p:nvSpPr>
        <p:spPr>
          <a:xfrm>
            <a:off x="4425877" y="2849155"/>
            <a:ext cx="3340245" cy="3340245"/>
          </a:xfrm>
          <a:custGeom>
            <a:avLst/>
            <a:gdLst/>
            <a:ahLst/>
            <a:cxnLst/>
            <a:rect l="l" t="t" r="r" b="b"/>
            <a:pathLst>
              <a:path w="3340245" h="3340245">
                <a:moveTo>
                  <a:pt x="0" y="0"/>
                </a:moveTo>
                <a:lnTo>
                  <a:pt x="3340245" y="0"/>
                </a:lnTo>
                <a:lnTo>
                  <a:pt x="3340245" y="3340245"/>
                </a:lnTo>
                <a:lnTo>
                  <a:pt x="0" y="3340245"/>
                </a:lnTo>
                <a:lnTo>
                  <a:pt x="0" y="0"/>
                </a:lnTo>
                <a:close/>
              </a:path>
            </a:pathLst>
          </a:custGeom>
          <a:blipFill>
            <a:blip r:embed="rId2"/>
            <a:stretch>
              <a:fillRect/>
            </a:stretch>
          </a:blipFill>
        </p:spPr>
        <p:txBody>
          <a:bodyPr/>
          <a:lstStyle/>
          <a:p>
            <a:endParaRPr lang="fr-FR"/>
          </a:p>
        </p:txBody>
      </p:sp>
    </p:spTree>
    <p:extLst>
      <p:ext uri="{BB962C8B-B14F-4D97-AF65-F5344CB8AC3E}">
        <p14:creationId xmlns:p14="http://schemas.microsoft.com/office/powerpoint/2010/main" val="13971658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4B281365-1F3D-9E5B-E3BD-45703BFCC0C8}"/>
              </a:ext>
            </a:extLst>
          </p:cNvPr>
          <p:cNvSpPr>
            <a:spLocks noGrp="1"/>
          </p:cNvSpPr>
          <p:nvPr>
            <p:ph type="sldNum" sz="quarter" idx="12"/>
          </p:nvPr>
        </p:nvSpPr>
        <p:spPr/>
        <p:txBody>
          <a:bodyPr/>
          <a:lstStyle/>
          <a:p>
            <a:fld id="{A26E8B59-5CF2-4813-AAE7-227B98FBFEF3}" type="slidenum">
              <a:rPr lang="fr-FR" smtClean="0"/>
              <a:t>17</a:t>
            </a:fld>
            <a:endParaRPr lang="fr-FR"/>
          </a:p>
        </p:txBody>
      </p:sp>
      <p:sp>
        <p:nvSpPr>
          <p:cNvPr id="4" name="Espace réservé du texte 2">
            <a:extLst>
              <a:ext uri="{FF2B5EF4-FFF2-40B4-BE49-F238E27FC236}">
                <a16:creationId xmlns:a16="http://schemas.microsoft.com/office/drawing/2014/main" id="{8685897B-648C-C9C8-54C9-14527037EE23}"/>
              </a:ext>
            </a:extLst>
          </p:cNvPr>
          <p:cNvSpPr txBox="1">
            <a:spLocks/>
          </p:cNvSpPr>
          <p:nvPr/>
        </p:nvSpPr>
        <p:spPr>
          <a:xfrm>
            <a:off x="270588" y="781050"/>
            <a:ext cx="11778537" cy="556656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fr-FR" b="1">
                <a:solidFill>
                  <a:schemeClr val="accent2"/>
                </a:solidFill>
              </a:rPr>
              <a:t>3ème cas d’anomalie </a:t>
            </a:r>
          </a:p>
          <a:p>
            <a:pPr marL="0" indent="0">
              <a:buFont typeface="Arial" panose="020B0604020202020204" pitchFamily="34" charset="0"/>
              <a:buNone/>
            </a:pPr>
            <a:endParaRPr lang="fr-FR" sz="1800">
              <a:solidFill>
                <a:schemeClr val="accent2"/>
              </a:solidFill>
            </a:endParaRPr>
          </a:p>
        </p:txBody>
      </p:sp>
      <p:pic>
        <p:nvPicPr>
          <p:cNvPr id="6" name="Image 5">
            <a:extLst>
              <a:ext uri="{FF2B5EF4-FFF2-40B4-BE49-F238E27FC236}">
                <a16:creationId xmlns:a16="http://schemas.microsoft.com/office/drawing/2014/main" id="{2231F692-93F6-2B26-8214-4F62961E5844}"/>
              </a:ext>
            </a:extLst>
          </p:cNvPr>
          <p:cNvPicPr>
            <a:picLocks noChangeAspect="1"/>
          </p:cNvPicPr>
          <p:nvPr/>
        </p:nvPicPr>
        <p:blipFill>
          <a:blip r:embed="rId2"/>
          <a:stretch>
            <a:fillRect/>
          </a:stretch>
        </p:blipFill>
        <p:spPr>
          <a:xfrm>
            <a:off x="270588" y="1290566"/>
            <a:ext cx="8621334" cy="3219450"/>
          </a:xfrm>
          <a:prstGeom prst="rect">
            <a:avLst/>
          </a:prstGeom>
        </p:spPr>
      </p:pic>
      <p:sp>
        <p:nvSpPr>
          <p:cNvPr id="7" name="ZoneTexte 6">
            <a:extLst>
              <a:ext uri="{FF2B5EF4-FFF2-40B4-BE49-F238E27FC236}">
                <a16:creationId xmlns:a16="http://schemas.microsoft.com/office/drawing/2014/main" id="{13A53857-1F60-E686-D67C-54A98CDE6C10}"/>
              </a:ext>
            </a:extLst>
          </p:cNvPr>
          <p:cNvSpPr txBox="1"/>
          <p:nvPr/>
        </p:nvSpPr>
        <p:spPr>
          <a:xfrm>
            <a:off x="9020175" y="1457325"/>
            <a:ext cx="2790825" cy="4247317"/>
          </a:xfrm>
          <a:prstGeom prst="rect">
            <a:avLst/>
          </a:prstGeom>
          <a:noFill/>
        </p:spPr>
        <p:txBody>
          <a:bodyPr wrap="square" lIns="91440" tIns="45720" rIns="91440" bIns="45720" rtlCol="0" anchor="t">
            <a:spAutoFit/>
          </a:bodyPr>
          <a:lstStyle/>
          <a:p>
            <a:r>
              <a:rPr lang="fr-FR" sz="1800" dirty="0">
                <a:solidFill>
                  <a:schemeClr val="tx2"/>
                </a:solidFill>
                <a:latin typeface="Montserrat Classic"/>
                <a:cs typeface="Arial"/>
              </a:rPr>
              <a:t>La règle de contrôle préconise la vérification des blocs S21.</a:t>
            </a:r>
            <a:r>
              <a:rPr lang="fr-FR" dirty="0">
                <a:solidFill>
                  <a:schemeClr val="tx2"/>
                </a:solidFill>
                <a:latin typeface="Montserrat Classic"/>
                <a:cs typeface="Arial"/>
              </a:rPr>
              <a:t>G00.23.001</a:t>
            </a:r>
            <a:r>
              <a:rPr lang="fr-FR" sz="1800" dirty="0">
                <a:solidFill>
                  <a:schemeClr val="tx2"/>
                </a:solidFill>
                <a:latin typeface="Montserrat Classic"/>
                <a:cs typeface="Arial"/>
              </a:rPr>
              <a:t> et S21.</a:t>
            </a:r>
            <a:r>
              <a:rPr lang="fr-FR" dirty="0">
                <a:solidFill>
                  <a:schemeClr val="tx2"/>
                </a:solidFill>
                <a:latin typeface="Montserrat Classic"/>
                <a:cs typeface="Arial"/>
              </a:rPr>
              <a:t>G00.81</a:t>
            </a:r>
            <a:endParaRPr lang="fr-FR" sz="1800" dirty="0">
              <a:solidFill>
                <a:schemeClr val="tx2"/>
              </a:solidFill>
              <a:latin typeface="Montserrat Classic"/>
              <a:cs typeface="Arial" panose="020B0604020202020204" pitchFamily="34" charset="0"/>
            </a:endParaRPr>
          </a:p>
          <a:p>
            <a:endParaRPr lang="fr-FR" sz="1800">
              <a:solidFill>
                <a:schemeClr val="tx2"/>
              </a:solidFill>
              <a:latin typeface="Montserrat Classic"/>
              <a:cs typeface="Arial" panose="020B0604020202020204" pitchFamily="34" charset="0"/>
            </a:endParaRPr>
          </a:p>
          <a:p>
            <a:pPr algn="ctr"/>
            <a:r>
              <a:rPr lang="fr-FR" sz="1800" dirty="0">
                <a:solidFill>
                  <a:schemeClr val="tx2"/>
                </a:solidFill>
                <a:latin typeface="Montserrat Classic"/>
                <a:cs typeface="Arial"/>
              </a:rPr>
              <a:t>Sur cette anomalie, nous constatons une incohérence entre les données agrégées (bloc 23) d’un montant de </a:t>
            </a:r>
            <a:r>
              <a:rPr lang="fr-FR" sz="1800" b="1" dirty="0">
                <a:solidFill>
                  <a:schemeClr val="tx2"/>
                </a:solidFill>
                <a:latin typeface="Montserrat Classic"/>
                <a:cs typeface="Arial"/>
              </a:rPr>
              <a:t>114 841€ </a:t>
            </a:r>
            <a:r>
              <a:rPr lang="fr-FR" sz="1800" dirty="0">
                <a:solidFill>
                  <a:schemeClr val="tx2"/>
                </a:solidFill>
                <a:latin typeface="Montserrat Classic"/>
                <a:cs typeface="Arial"/>
              </a:rPr>
              <a:t>et les données individuelles (bloc 81) d’un montant de </a:t>
            </a:r>
            <a:r>
              <a:rPr lang="fr-FR" sz="1800" b="1" dirty="0">
                <a:solidFill>
                  <a:schemeClr val="tx2"/>
                </a:solidFill>
                <a:latin typeface="Montserrat Classic"/>
                <a:cs typeface="Arial"/>
              </a:rPr>
              <a:t>117371,22 €</a:t>
            </a:r>
            <a:r>
              <a:rPr lang="fr-FR" sz="1800" dirty="0">
                <a:solidFill>
                  <a:schemeClr val="tx2"/>
                </a:solidFill>
                <a:latin typeface="Montserrat Classic"/>
                <a:cs typeface="Arial"/>
              </a:rPr>
              <a:t>, soit une différence de </a:t>
            </a:r>
            <a:r>
              <a:rPr lang="fr-FR" sz="1800" b="1" dirty="0">
                <a:solidFill>
                  <a:schemeClr val="tx2"/>
                </a:solidFill>
                <a:latin typeface="Montserrat Classic"/>
                <a:cs typeface="Arial"/>
              </a:rPr>
              <a:t>2530,22 €</a:t>
            </a:r>
            <a:br>
              <a:rPr lang="fr-FR" sz="1800" dirty="0">
                <a:latin typeface="Montserrat Classic"/>
                <a:cs typeface="Arial" panose="020B0604020202020204" pitchFamily="34" charset="0"/>
              </a:rPr>
            </a:br>
            <a:endParaRPr lang="fr-FR" sz="1800">
              <a:solidFill>
                <a:schemeClr val="tx2"/>
              </a:solidFill>
              <a:latin typeface="Montserrat Classic"/>
            </a:endParaRPr>
          </a:p>
        </p:txBody>
      </p:sp>
      <p:pic>
        <p:nvPicPr>
          <p:cNvPr id="8" name="Image 7">
            <a:extLst>
              <a:ext uri="{FF2B5EF4-FFF2-40B4-BE49-F238E27FC236}">
                <a16:creationId xmlns:a16="http://schemas.microsoft.com/office/drawing/2014/main" id="{0FF3FDD0-CE72-06E2-2A8B-FD7ACA413488}"/>
              </a:ext>
            </a:extLst>
          </p:cNvPr>
          <p:cNvPicPr>
            <a:picLocks noChangeAspect="1"/>
          </p:cNvPicPr>
          <p:nvPr/>
        </p:nvPicPr>
        <p:blipFill>
          <a:blip r:embed="rId3"/>
          <a:stretch>
            <a:fillRect/>
          </a:stretch>
        </p:blipFill>
        <p:spPr>
          <a:xfrm>
            <a:off x="270588" y="4504649"/>
            <a:ext cx="8573696" cy="1952898"/>
          </a:xfrm>
          <a:prstGeom prst="rect">
            <a:avLst/>
          </a:prstGeom>
        </p:spPr>
      </p:pic>
    </p:spTree>
    <p:extLst>
      <p:ext uri="{BB962C8B-B14F-4D97-AF65-F5344CB8AC3E}">
        <p14:creationId xmlns:p14="http://schemas.microsoft.com/office/powerpoint/2010/main" val="9606654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76372724-3CF7-3A50-A1EC-8D4750AE7F43}"/>
              </a:ext>
            </a:extLst>
          </p:cNvPr>
          <p:cNvSpPr>
            <a:spLocks noGrp="1"/>
          </p:cNvSpPr>
          <p:nvPr>
            <p:ph type="sldNum" sz="quarter" idx="12"/>
          </p:nvPr>
        </p:nvSpPr>
        <p:spPr/>
        <p:txBody>
          <a:bodyPr/>
          <a:lstStyle/>
          <a:p>
            <a:fld id="{A26E8B59-5CF2-4813-AAE7-227B98FBFEF3}" type="slidenum">
              <a:rPr lang="fr-FR" smtClean="0"/>
              <a:t>18</a:t>
            </a:fld>
            <a:endParaRPr lang="fr-FR"/>
          </a:p>
        </p:txBody>
      </p:sp>
      <p:sp>
        <p:nvSpPr>
          <p:cNvPr id="4" name="Espace réservé du texte 2">
            <a:extLst>
              <a:ext uri="{FF2B5EF4-FFF2-40B4-BE49-F238E27FC236}">
                <a16:creationId xmlns:a16="http://schemas.microsoft.com/office/drawing/2014/main" id="{CC099010-4C35-9492-8573-1131CD1E23AC}"/>
              </a:ext>
            </a:extLst>
          </p:cNvPr>
          <p:cNvSpPr txBox="1">
            <a:spLocks/>
          </p:cNvSpPr>
          <p:nvPr/>
        </p:nvSpPr>
        <p:spPr>
          <a:xfrm>
            <a:off x="270588" y="781050"/>
            <a:ext cx="11778537" cy="556656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fr-FR" sz="2400" b="1">
                <a:solidFill>
                  <a:schemeClr val="accent2"/>
                </a:solidFill>
              </a:rPr>
              <a:t>      Bonnes pratiques                                </a:t>
            </a:r>
          </a:p>
          <a:p>
            <a:pPr marL="0" indent="0">
              <a:buFont typeface="Arial" panose="020B0604020202020204" pitchFamily="34" charset="0"/>
              <a:buNone/>
            </a:pPr>
            <a:endParaRPr lang="fr-FR" sz="1800">
              <a:solidFill>
                <a:schemeClr val="accent2"/>
              </a:solidFill>
            </a:endParaRPr>
          </a:p>
        </p:txBody>
      </p:sp>
      <p:pic>
        <p:nvPicPr>
          <p:cNvPr id="5" name="Image 4">
            <a:extLst>
              <a:ext uri="{FF2B5EF4-FFF2-40B4-BE49-F238E27FC236}">
                <a16:creationId xmlns:a16="http://schemas.microsoft.com/office/drawing/2014/main" id="{E5894DB6-C89D-116C-9EC9-639758990FE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0051" y="880901"/>
            <a:ext cx="3289300" cy="3289300"/>
          </a:xfrm>
          <a:prstGeom prst="rect">
            <a:avLst/>
          </a:prstGeom>
        </p:spPr>
      </p:pic>
      <p:sp>
        <p:nvSpPr>
          <p:cNvPr id="6" name="ZoneTexte 5">
            <a:extLst>
              <a:ext uri="{FF2B5EF4-FFF2-40B4-BE49-F238E27FC236}">
                <a16:creationId xmlns:a16="http://schemas.microsoft.com/office/drawing/2014/main" id="{4C16CBC0-38C2-9BF1-A65B-4D6055DF81F5}"/>
              </a:ext>
            </a:extLst>
          </p:cNvPr>
          <p:cNvSpPr txBox="1"/>
          <p:nvPr/>
        </p:nvSpPr>
        <p:spPr>
          <a:xfrm>
            <a:off x="4943475" y="1123950"/>
            <a:ext cx="6724650" cy="5355312"/>
          </a:xfrm>
          <a:prstGeom prst="rect">
            <a:avLst/>
          </a:prstGeom>
          <a:noFill/>
        </p:spPr>
        <p:txBody>
          <a:bodyPr wrap="square" rtlCol="0">
            <a:spAutoFit/>
          </a:bodyPr>
          <a:lstStyle/>
          <a:p>
            <a:pPr algn="just"/>
            <a:r>
              <a:rPr lang="fr-FR" sz="1800" b="1">
                <a:solidFill>
                  <a:schemeClr val="tx2"/>
                </a:solidFill>
                <a:latin typeface="Montserrat Classic"/>
              </a:rPr>
              <a:t>1.</a:t>
            </a:r>
            <a:r>
              <a:rPr lang="fr-FR" sz="1800">
                <a:solidFill>
                  <a:schemeClr val="tx2"/>
                </a:solidFill>
                <a:latin typeface="Montserrat Classic"/>
              </a:rPr>
              <a:t> A la réception du compte rendu métier, se rendre sur l’outil Suivi DSN pour consulter l’arbre de décision. </a:t>
            </a:r>
            <a:r>
              <a:rPr lang="fr-FR" sz="1600" i="1">
                <a:solidFill>
                  <a:schemeClr val="tx2"/>
                </a:solidFill>
                <a:latin typeface="Montserrat Classic"/>
              </a:rPr>
              <a:t>*</a:t>
            </a:r>
            <a:r>
              <a:rPr lang="fr-FR" sz="1600" i="1" err="1">
                <a:solidFill>
                  <a:schemeClr val="tx2"/>
                </a:solidFill>
                <a:latin typeface="Montserrat Classic"/>
              </a:rPr>
              <a:t>cf</a:t>
            </a:r>
            <a:r>
              <a:rPr lang="fr-FR" sz="1600" i="1">
                <a:solidFill>
                  <a:schemeClr val="tx2"/>
                </a:solidFill>
                <a:latin typeface="Montserrat Classic"/>
              </a:rPr>
              <a:t> tutoriel</a:t>
            </a:r>
          </a:p>
          <a:p>
            <a:pPr algn="just"/>
            <a:r>
              <a:rPr lang="fr-FR" sz="1800" b="1">
                <a:solidFill>
                  <a:schemeClr val="tx2"/>
                </a:solidFill>
                <a:latin typeface="Montserrat Classic"/>
              </a:rPr>
              <a:t>2.</a:t>
            </a:r>
            <a:r>
              <a:rPr lang="fr-FR" sz="1800">
                <a:solidFill>
                  <a:schemeClr val="tx2"/>
                </a:solidFill>
                <a:latin typeface="Montserrat Classic"/>
              </a:rPr>
              <a:t> Identifier votre option en ce qui concerne le risque assurance chômage :</a:t>
            </a:r>
          </a:p>
          <a:p>
            <a:pPr marL="285750" indent="-285750" algn="just">
              <a:buFontTx/>
              <a:buChar char="-"/>
            </a:pPr>
            <a:r>
              <a:rPr lang="fr-FR" sz="1800">
                <a:solidFill>
                  <a:schemeClr val="tx2"/>
                </a:solidFill>
                <a:latin typeface="Montserrat Classic"/>
              </a:rPr>
              <a:t>En auto-assurance : compléter seulement le bloc 51</a:t>
            </a:r>
          </a:p>
          <a:p>
            <a:pPr marL="285750" indent="-285750" algn="just">
              <a:buFontTx/>
              <a:buChar char="-"/>
            </a:pPr>
            <a:r>
              <a:rPr lang="fr-FR" sz="1800">
                <a:solidFill>
                  <a:schemeClr val="tx2"/>
                </a:solidFill>
                <a:latin typeface="Montserrat Classic"/>
              </a:rPr>
              <a:t>En convention de gestion, adhésion révocable ou irrévocable, adhésion spécifique (pour les apprentis) » : comparer les montants des assiettes de cotisations et de contributions d’assurance chômage agrégées avec ceux déclarés individuellement par salarié. Assurez-vous que les montants totaux correspondent. </a:t>
            </a:r>
          </a:p>
          <a:p>
            <a:pPr algn="just"/>
            <a:r>
              <a:rPr lang="fr-FR" sz="1800" b="1">
                <a:solidFill>
                  <a:schemeClr val="tx2"/>
                </a:solidFill>
                <a:latin typeface="Montserrat Classic"/>
              </a:rPr>
              <a:t>3.</a:t>
            </a:r>
            <a:r>
              <a:rPr lang="fr-FR" sz="1800">
                <a:solidFill>
                  <a:schemeClr val="tx2"/>
                </a:solidFill>
                <a:latin typeface="Montserrat Classic"/>
              </a:rPr>
              <a:t> Procéder à la correction dans la DSN pour les données identifiées en anomalie. En cas de difficulté, demander à l’éditeur de paie de procéder à la correction.</a:t>
            </a:r>
          </a:p>
          <a:p>
            <a:pPr algn="just"/>
            <a:endParaRPr lang="fr-FR" sz="1800">
              <a:solidFill>
                <a:schemeClr val="tx2"/>
              </a:solidFill>
              <a:latin typeface="Montserrat Classic"/>
            </a:endParaRPr>
          </a:p>
          <a:p>
            <a:pPr algn="just"/>
            <a:r>
              <a:rPr lang="fr-FR" sz="1800">
                <a:solidFill>
                  <a:schemeClr val="tx2"/>
                </a:solidFill>
                <a:latin typeface="Montserrat Classic"/>
              </a:rPr>
              <a:t>Si l’anomalie persiste malgré toutes ces vérifications, vous pouvez nous contacter via votre compte en ligne ou de votre suivi DSN, pour nous permettre d’analyser votre situation et de vous apporter un accompagnement personnalisé.</a:t>
            </a:r>
          </a:p>
          <a:p>
            <a:endParaRPr lang="fr-FR" sz="1800"/>
          </a:p>
        </p:txBody>
      </p:sp>
      <p:sp>
        <p:nvSpPr>
          <p:cNvPr id="7" name="ZoneTexte 6">
            <a:extLst>
              <a:ext uri="{FF2B5EF4-FFF2-40B4-BE49-F238E27FC236}">
                <a16:creationId xmlns:a16="http://schemas.microsoft.com/office/drawing/2014/main" id="{4EA35E20-6F77-260E-87C8-D3B3F21A7A37}"/>
              </a:ext>
            </a:extLst>
          </p:cNvPr>
          <p:cNvSpPr txBox="1"/>
          <p:nvPr/>
        </p:nvSpPr>
        <p:spPr>
          <a:xfrm>
            <a:off x="400051" y="4543425"/>
            <a:ext cx="4029074" cy="738664"/>
          </a:xfrm>
          <a:prstGeom prst="rect">
            <a:avLst/>
          </a:prstGeom>
          <a:solidFill>
            <a:schemeClr val="accent2">
              <a:lumMod val="20000"/>
              <a:lumOff val="80000"/>
            </a:schemeClr>
          </a:solidFill>
        </p:spPr>
        <p:txBody>
          <a:bodyPr wrap="square" rtlCol="0">
            <a:spAutoFit/>
          </a:bodyPr>
          <a:lstStyle/>
          <a:p>
            <a:r>
              <a:rPr lang="fr-FR" sz="1400" b="1" u="sng">
                <a:latin typeface="Arial" panose="020B0604020202020204" pitchFamily="34" charset="0"/>
                <a:cs typeface="Arial" panose="020B0604020202020204" pitchFamily="34" charset="0"/>
              </a:rPr>
              <a:t>Le délai de correction </a:t>
            </a:r>
            <a:r>
              <a:rPr lang="fr-FR" sz="1400" b="1">
                <a:latin typeface="Arial" panose="020B0604020202020204" pitchFamily="34" charset="0"/>
                <a:cs typeface="Arial" panose="020B0604020202020204" pitchFamily="34" charset="0"/>
              </a:rPr>
              <a:t>: à partir de la date de signalement de l’anomalie ou des anomalies, elle(s) est ou sont à corriger sous 3 mois.</a:t>
            </a:r>
          </a:p>
        </p:txBody>
      </p:sp>
    </p:spTree>
    <p:extLst>
      <p:ext uri="{BB962C8B-B14F-4D97-AF65-F5344CB8AC3E}">
        <p14:creationId xmlns:p14="http://schemas.microsoft.com/office/powerpoint/2010/main" val="14548096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BF04B14-8567-2CE2-6B9A-A025F1EDD030}"/>
              </a:ext>
            </a:extLst>
          </p:cNvPr>
          <p:cNvSpPr>
            <a:spLocks noGrp="1"/>
          </p:cNvSpPr>
          <p:nvPr>
            <p:ph type="body" sz="quarter" idx="10"/>
          </p:nvPr>
        </p:nvSpPr>
        <p:spPr>
          <a:xfrm>
            <a:off x="530225" y="1762125"/>
            <a:ext cx="8426450" cy="3162300"/>
          </a:xfrm>
        </p:spPr>
        <p:txBody>
          <a:bodyPr vert="horz" lIns="91440" tIns="45720" rIns="91440" bIns="45720" rtlCol="0" anchor="t">
            <a:normAutofit fontScale="92500" lnSpcReduction="20000"/>
          </a:bodyPr>
          <a:lstStyle/>
          <a:p>
            <a:pPr algn="ctr"/>
            <a:endParaRPr lang="fr-FR"/>
          </a:p>
          <a:p>
            <a:pPr algn="ctr"/>
            <a:endParaRPr lang="fr-FR"/>
          </a:p>
          <a:p>
            <a:pPr algn="ctr"/>
            <a:r>
              <a:rPr lang="fr-FR" sz="4100"/>
              <a:t>Merci de votre attention</a:t>
            </a:r>
          </a:p>
          <a:p>
            <a:pPr algn="ctr"/>
            <a:endParaRPr lang="fr-FR"/>
          </a:p>
          <a:p>
            <a:pPr algn="ctr"/>
            <a:endParaRPr lang="fr-FR"/>
          </a:p>
          <a:p>
            <a:pPr algn="ctr"/>
            <a:r>
              <a:rPr lang="fr-FR"/>
              <a:t>Le e-Rdv de la protection sociale 2025</a:t>
            </a:r>
          </a:p>
        </p:txBody>
      </p:sp>
    </p:spTree>
    <p:extLst>
      <p:ext uri="{BB962C8B-B14F-4D97-AF65-F5344CB8AC3E}">
        <p14:creationId xmlns:p14="http://schemas.microsoft.com/office/powerpoint/2010/main" val="15089351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3E414B7-FA77-E993-6680-CE38346789D3}"/>
              </a:ext>
            </a:extLst>
          </p:cNvPr>
          <p:cNvSpPr>
            <a:spLocks noGrp="1"/>
          </p:cNvSpPr>
          <p:nvPr>
            <p:ph type="title"/>
          </p:nvPr>
        </p:nvSpPr>
        <p:spPr/>
        <p:txBody>
          <a:bodyPr/>
          <a:lstStyle/>
          <a:p>
            <a:endParaRPr lang="fr-FR"/>
          </a:p>
        </p:txBody>
      </p:sp>
      <p:sp>
        <p:nvSpPr>
          <p:cNvPr id="4" name="Espace réservé du texte 2">
            <a:extLst>
              <a:ext uri="{FF2B5EF4-FFF2-40B4-BE49-F238E27FC236}">
                <a16:creationId xmlns:a16="http://schemas.microsoft.com/office/drawing/2014/main" id="{7F4507C8-F3AA-544B-B63B-67E317F452C1}"/>
              </a:ext>
            </a:extLst>
          </p:cNvPr>
          <p:cNvSpPr>
            <a:spLocks noGrp="1"/>
          </p:cNvSpPr>
          <p:nvPr>
            <p:ph type="body" idx="1"/>
          </p:nvPr>
        </p:nvSpPr>
        <p:spPr>
          <a:xfrm>
            <a:off x="2847975" y="1885950"/>
            <a:ext cx="8896350" cy="4645722"/>
          </a:xfrm>
        </p:spPr>
        <p:txBody>
          <a:bodyPr vert="horz" lIns="91440" tIns="45720" rIns="91440" bIns="45720" rtlCol="0" anchor="t">
            <a:normAutofit/>
          </a:bodyPr>
          <a:lstStyle/>
          <a:p>
            <a:r>
              <a:rPr lang="fr-FR" sz="2600" b="1"/>
              <a:t>La règlementation de l’assurance chômage secteur public</a:t>
            </a:r>
          </a:p>
          <a:p>
            <a:r>
              <a:rPr lang="fr-FR" sz="2600" b="1"/>
              <a:t>Compréhension de l’anomalie </a:t>
            </a:r>
            <a:r>
              <a:rPr lang="pt-BR" sz="2600" b="1"/>
              <a:t>ANO_ASS_CHO_DIDAPA02 </a:t>
            </a:r>
            <a:r>
              <a:rPr lang="fr-FR" sz="2600" b="1"/>
              <a:t>: Incohérence entre les données agrégées et individuelles des assiettes de contributions et les cotisations d'assurance chômage</a:t>
            </a:r>
          </a:p>
          <a:p>
            <a:r>
              <a:rPr lang="fr-FR" sz="2600" b="1"/>
              <a:t>Présentation de cas 1 et 2</a:t>
            </a:r>
          </a:p>
          <a:p>
            <a:r>
              <a:rPr lang="fr-FR" sz="2600" b="1"/>
              <a:t>Compréhension de l’anomalie </a:t>
            </a:r>
            <a:r>
              <a:rPr lang="pt-BR" sz="2600" b="1"/>
              <a:t>ANO_ASS_CHO_DIDAAC81a: </a:t>
            </a:r>
            <a:r>
              <a:rPr lang="fr-FR" sz="2600" b="1"/>
              <a:t>Incohérence entre les données agrégées et individuelles des assiettes pour les cotisations de l'assurance chômage</a:t>
            </a:r>
            <a:endParaRPr lang="fr-FR" sz="2600"/>
          </a:p>
          <a:p>
            <a:r>
              <a:rPr lang="fr-FR" sz="2600" b="1"/>
              <a:t>Présentation de cas 3</a:t>
            </a:r>
          </a:p>
          <a:p>
            <a:endParaRPr lang="fr-FR" sz="2800" b="1">
              <a:latin typeface="Calibri" panose="020F0502020204030204" pitchFamily="34" charset="0"/>
            </a:endParaRPr>
          </a:p>
          <a:p>
            <a:endParaRPr lang="fr-FR" sz="2800" b="1">
              <a:latin typeface="Calibri" panose="020F0502020204030204" pitchFamily="34" charset="0"/>
            </a:endParaRPr>
          </a:p>
          <a:p>
            <a:endParaRPr lang="fr-FR" sz="3200">
              <a:latin typeface="Calibri"/>
              <a:ea typeface="Calibri"/>
              <a:cs typeface="Calibri"/>
            </a:endParaRPr>
          </a:p>
          <a:p>
            <a:pPr marL="0" indent="0">
              <a:buNone/>
            </a:pPr>
            <a:endParaRPr lang="fr-FR" sz="3200">
              <a:latin typeface="Calibri"/>
              <a:ea typeface="Calibri"/>
              <a:cs typeface="Calibri"/>
            </a:endParaRPr>
          </a:p>
        </p:txBody>
      </p:sp>
    </p:spTree>
    <p:extLst>
      <p:ext uri="{BB962C8B-B14F-4D97-AF65-F5344CB8AC3E}">
        <p14:creationId xmlns:p14="http://schemas.microsoft.com/office/powerpoint/2010/main" val="20564254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76351B30-94FC-F96D-F85E-FFD73F994180}"/>
              </a:ext>
            </a:extLst>
          </p:cNvPr>
          <p:cNvSpPr>
            <a:spLocks noGrp="1"/>
          </p:cNvSpPr>
          <p:nvPr>
            <p:ph type="sldNum" sz="quarter" idx="12"/>
          </p:nvPr>
        </p:nvSpPr>
        <p:spPr/>
        <p:txBody>
          <a:bodyPr/>
          <a:lstStyle/>
          <a:p>
            <a:fld id="{A26E8B59-5CF2-4813-AAE7-227B98FBFEF3}" type="slidenum">
              <a:rPr lang="fr-FR" smtClean="0"/>
              <a:t>3</a:t>
            </a:fld>
            <a:endParaRPr lang="fr-FR"/>
          </a:p>
        </p:txBody>
      </p:sp>
      <p:sp>
        <p:nvSpPr>
          <p:cNvPr id="4" name="Titre 1">
            <a:extLst>
              <a:ext uri="{FF2B5EF4-FFF2-40B4-BE49-F238E27FC236}">
                <a16:creationId xmlns:a16="http://schemas.microsoft.com/office/drawing/2014/main" id="{DFF718EA-EF5E-01AB-F55B-7A9EEAECF723}"/>
              </a:ext>
            </a:extLst>
          </p:cNvPr>
          <p:cNvSpPr>
            <a:spLocks noGrp="1"/>
          </p:cNvSpPr>
          <p:nvPr>
            <p:ph type="title"/>
          </p:nvPr>
        </p:nvSpPr>
        <p:spPr>
          <a:xfrm>
            <a:off x="839788" y="928521"/>
            <a:ext cx="10828982" cy="515319"/>
          </a:xfrm>
        </p:spPr>
        <p:txBody>
          <a:bodyPr>
            <a:normAutofit fontScale="90000"/>
          </a:bodyPr>
          <a:lstStyle/>
          <a:p>
            <a:r>
              <a:rPr lang="fr-FR" sz="3200" b="1">
                <a:solidFill>
                  <a:schemeClr val="accent2"/>
                </a:solidFill>
                <a:latin typeface="Montserrat Classic"/>
              </a:rPr>
              <a:t>La</a:t>
            </a:r>
            <a:r>
              <a:rPr lang="fr-FR">
                <a:latin typeface="Montserrat Classic"/>
              </a:rPr>
              <a:t> </a:t>
            </a:r>
            <a:r>
              <a:rPr lang="fr-FR" sz="3200" b="1">
                <a:solidFill>
                  <a:schemeClr val="accent2"/>
                </a:solidFill>
                <a:latin typeface="Montserrat Classic"/>
              </a:rPr>
              <a:t>réglementation de l’ assurance chômage secteur public</a:t>
            </a:r>
          </a:p>
        </p:txBody>
      </p:sp>
      <p:sp>
        <p:nvSpPr>
          <p:cNvPr id="5" name="Espace réservé du texte 2">
            <a:extLst>
              <a:ext uri="{FF2B5EF4-FFF2-40B4-BE49-F238E27FC236}">
                <a16:creationId xmlns:a16="http://schemas.microsoft.com/office/drawing/2014/main" id="{E10E4C8B-D295-CF9C-29B4-CE8761F35588}"/>
              </a:ext>
            </a:extLst>
          </p:cNvPr>
          <p:cNvSpPr txBox="1">
            <a:spLocks/>
          </p:cNvSpPr>
          <p:nvPr/>
        </p:nvSpPr>
        <p:spPr>
          <a:xfrm>
            <a:off x="638969" y="1679521"/>
            <a:ext cx="10914062" cy="4668091"/>
          </a:xfrm>
          <a:prstGeom prst="rect">
            <a:avLst/>
          </a:prstGeom>
        </p:spPr>
        <p:txBody>
          <a:bodyPr vert="horz" lIns="91440" tIns="45720" rIns="91440" bIns="45720" rtlCol="0" anchor="t">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1900">
                <a:solidFill>
                  <a:srgbClr val="002060"/>
                </a:solidFill>
                <a:ea typeface="Calibri" panose="020F0502020204030204" pitchFamily="34" charset="0"/>
                <a:cs typeface="Calibri" panose="020F0502020204030204" pitchFamily="34" charset="0"/>
              </a:rPr>
              <a:t>En tant qu’employeur du secteur public, vous avez l’obligation d’assurer vos salariés contre le risque chômage mais vous n’êtes pas obligé de vous affilier au régime d’assurance chômage.</a:t>
            </a:r>
          </a:p>
          <a:p>
            <a:endParaRPr lang="fr-FR" sz="1900">
              <a:solidFill>
                <a:srgbClr val="002060"/>
              </a:solidFill>
              <a:ea typeface="Calibri" panose="020F0502020204030204" pitchFamily="34" charset="0"/>
              <a:cs typeface="Calibri" panose="020F0502020204030204" pitchFamily="34" charset="0"/>
            </a:endParaRPr>
          </a:p>
          <a:p>
            <a:r>
              <a:rPr lang="fr-FR" sz="1900">
                <a:solidFill>
                  <a:srgbClr val="002060"/>
                </a:solidFill>
                <a:ea typeface="Calibri" panose="020F0502020204030204" pitchFamily="34" charset="0"/>
                <a:cs typeface="Calibri" panose="020F0502020204030204" pitchFamily="34" charset="0"/>
              </a:rPr>
              <a:t>Vous pouvez opter pour </a:t>
            </a:r>
            <a:r>
              <a:rPr lang="fr-FR" sz="1900" b="1">
                <a:solidFill>
                  <a:srgbClr val="002060"/>
                </a:solidFill>
                <a:ea typeface="Calibri" panose="020F0502020204030204" pitchFamily="34" charset="0"/>
                <a:cs typeface="Calibri" panose="020F0502020204030204" pitchFamily="34" charset="0"/>
              </a:rPr>
              <a:t>l’auto-assurance</a:t>
            </a:r>
            <a:r>
              <a:rPr lang="fr-FR" sz="1900">
                <a:solidFill>
                  <a:srgbClr val="002060"/>
                </a:solidFill>
                <a:ea typeface="Calibri" panose="020F0502020204030204" pitchFamily="34" charset="0"/>
                <a:cs typeface="Calibri" panose="020F0502020204030204" pitchFamily="34" charset="0"/>
              </a:rPr>
              <a:t> en prenant en charge le financement et la gestion de l’indemnisation du chômage de vos agents.</a:t>
            </a:r>
          </a:p>
          <a:p>
            <a:r>
              <a:rPr lang="fr-FR" sz="1900">
                <a:solidFill>
                  <a:srgbClr val="002060"/>
                </a:solidFill>
                <a:ea typeface="Calibri" panose="020F0502020204030204" pitchFamily="34" charset="0"/>
                <a:cs typeface="Calibri" panose="020F0502020204030204" pitchFamily="34" charset="0"/>
              </a:rPr>
              <a:t>Si vous ne voulez pas gérer vous-même le risque chômage, vous pouvez opter pour :</a:t>
            </a:r>
          </a:p>
          <a:p>
            <a:endParaRPr lang="fr-FR" sz="1900">
              <a:solidFill>
                <a:srgbClr val="002060"/>
              </a:solidFill>
              <a:ea typeface="Calibri" panose="020F0502020204030204" pitchFamily="34" charset="0"/>
              <a:cs typeface="Calibri" panose="020F0502020204030204" pitchFamily="34" charset="0"/>
            </a:endParaRPr>
          </a:p>
          <a:p>
            <a:r>
              <a:rPr lang="fr-FR" sz="1900" b="1">
                <a:solidFill>
                  <a:srgbClr val="002060"/>
                </a:solidFill>
                <a:ea typeface="Calibri" panose="020F0502020204030204" pitchFamily="34" charset="0"/>
                <a:cs typeface="Calibri" panose="020F0502020204030204" pitchFamily="34" charset="0"/>
              </a:rPr>
              <a:t>la convention de gestion</a:t>
            </a:r>
            <a:r>
              <a:rPr lang="fr-FR" sz="1900">
                <a:solidFill>
                  <a:srgbClr val="002060"/>
                </a:solidFill>
                <a:ea typeface="Calibri" panose="020F0502020204030204" pitchFamily="34" charset="0"/>
                <a:cs typeface="Calibri" panose="020F0502020204030204" pitchFamily="34" charset="0"/>
              </a:rPr>
              <a:t> : vous assurez vous-même la charge financière du risque, mais la gestion administrative de l’indemnisation est confiée à France Travail ;</a:t>
            </a:r>
          </a:p>
          <a:p>
            <a:endParaRPr lang="fr-FR" sz="1900">
              <a:solidFill>
                <a:srgbClr val="002060"/>
              </a:solidFill>
              <a:ea typeface="Calibri" panose="020F0502020204030204" pitchFamily="34" charset="0"/>
              <a:cs typeface="Calibri" panose="020F0502020204030204" pitchFamily="34" charset="0"/>
            </a:endParaRPr>
          </a:p>
          <a:p>
            <a:r>
              <a:rPr lang="fr-FR" sz="1900" b="1">
                <a:solidFill>
                  <a:srgbClr val="002060"/>
                </a:solidFill>
                <a:ea typeface="Calibri" panose="020F0502020204030204" pitchFamily="34" charset="0"/>
                <a:cs typeface="Calibri" panose="020F0502020204030204" pitchFamily="34" charset="0"/>
              </a:rPr>
              <a:t>l’adhésion révocable ou irrévocable</a:t>
            </a:r>
            <a:r>
              <a:rPr lang="fr-FR" sz="1900">
                <a:solidFill>
                  <a:srgbClr val="002060"/>
                </a:solidFill>
                <a:ea typeface="Calibri" panose="020F0502020204030204" pitchFamily="34" charset="0"/>
                <a:cs typeface="Calibri" panose="020F0502020204030204" pitchFamily="34" charset="0"/>
              </a:rPr>
              <a:t> : vous adhérez au régime d’assurance chômage pour vos agents non titulaires ou non statutaires et contribuez au même titre qu’un employeur de droit privé.</a:t>
            </a:r>
            <a:br>
              <a:rPr lang="fr-FR" sz="1900">
                <a:solidFill>
                  <a:srgbClr val="002060"/>
                </a:solidFill>
                <a:ea typeface="Calibri" panose="020F0502020204030204" pitchFamily="34" charset="0"/>
                <a:cs typeface="Calibri" panose="020F0502020204030204" pitchFamily="34" charset="0"/>
              </a:rPr>
            </a:br>
            <a:r>
              <a:rPr lang="fr-FR" sz="1900">
                <a:solidFill>
                  <a:srgbClr val="002060"/>
                </a:solidFill>
                <a:ea typeface="Calibri" panose="020F0502020204030204" pitchFamily="34" charset="0"/>
                <a:cs typeface="Calibri" panose="020F0502020204030204" pitchFamily="34" charset="0"/>
              </a:rPr>
              <a:t>L’adhésion irrévocable peut être mise en place sur demande de votre part. L’adhésion révocable est conclue pour 6 ans reconductibles et fait l’objet d’un contrat d’adhésion avec l’Urssaf ;</a:t>
            </a:r>
          </a:p>
          <a:p>
            <a:endParaRPr lang="fr-FR" sz="1900">
              <a:solidFill>
                <a:srgbClr val="002060"/>
              </a:solidFill>
              <a:ea typeface="Calibri" panose="020F0502020204030204" pitchFamily="34" charset="0"/>
              <a:cs typeface="Calibri" panose="020F0502020204030204" pitchFamily="34" charset="0"/>
            </a:endParaRPr>
          </a:p>
          <a:p>
            <a:r>
              <a:rPr lang="fr-FR" sz="1900" b="1">
                <a:solidFill>
                  <a:srgbClr val="002060"/>
                </a:solidFill>
                <a:ea typeface="Calibri" panose="020F0502020204030204" pitchFamily="34" charset="0"/>
                <a:cs typeface="Calibri" panose="020F0502020204030204" pitchFamily="34" charset="0"/>
              </a:rPr>
              <a:t>l'adhésion spécifique</a:t>
            </a:r>
            <a:r>
              <a:rPr lang="fr-FR" sz="1900">
                <a:solidFill>
                  <a:srgbClr val="002060"/>
                </a:solidFill>
                <a:ea typeface="Calibri" panose="020F0502020204030204" pitchFamily="34" charset="0"/>
                <a:cs typeface="Calibri" panose="020F0502020204030204" pitchFamily="34" charset="0"/>
              </a:rPr>
              <a:t> : vous adhérez au régime d'assurance chômage pour vos seuls apprentis</a:t>
            </a:r>
            <a:r>
              <a:rPr lang="fr-FR" sz="1900">
                <a:solidFill>
                  <a:srgbClr val="002060"/>
                </a:solidFill>
                <a:latin typeface="Calibri" panose="020F0502020204030204" pitchFamily="34" charset="0"/>
                <a:ea typeface="Calibri" panose="020F0502020204030204" pitchFamily="34" charset="0"/>
                <a:cs typeface="Calibri" panose="020F0502020204030204" pitchFamily="34" charset="0"/>
              </a:rPr>
              <a:t>.</a:t>
            </a:r>
          </a:p>
          <a:p>
            <a:endParaRPr lang="fr-FR"/>
          </a:p>
        </p:txBody>
      </p:sp>
    </p:spTree>
    <p:extLst>
      <p:ext uri="{BB962C8B-B14F-4D97-AF65-F5344CB8AC3E}">
        <p14:creationId xmlns:p14="http://schemas.microsoft.com/office/powerpoint/2010/main" val="8528854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65E1A5F-FD48-D088-46A0-9E2663B11E5A}"/>
              </a:ext>
            </a:extLst>
          </p:cNvPr>
          <p:cNvSpPr>
            <a:spLocks noGrp="1"/>
          </p:cNvSpPr>
          <p:nvPr>
            <p:ph type="sldNum" sz="quarter" idx="12"/>
          </p:nvPr>
        </p:nvSpPr>
        <p:spPr/>
        <p:txBody>
          <a:bodyPr/>
          <a:lstStyle/>
          <a:p>
            <a:fld id="{A26E8B59-5CF2-4813-AAE7-227B98FBFEF3}" type="slidenum">
              <a:rPr lang="fr-FR" smtClean="0"/>
              <a:t>4</a:t>
            </a:fld>
            <a:endParaRPr lang="fr-FR"/>
          </a:p>
        </p:txBody>
      </p:sp>
      <p:sp>
        <p:nvSpPr>
          <p:cNvPr id="4" name="Titre 1">
            <a:extLst>
              <a:ext uri="{FF2B5EF4-FFF2-40B4-BE49-F238E27FC236}">
                <a16:creationId xmlns:a16="http://schemas.microsoft.com/office/drawing/2014/main" id="{19EE7633-6B11-D7C6-DF3A-634EAB2678D0}"/>
              </a:ext>
            </a:extLst>
          </p:cNvPr>
          <p:cNvSpPr>
            <a:spLocks noGrp="1"/>
          </p:cNvSpPr>
          <p:nvPr>
            <p:ph type="title"/>
          </p:nvPr>
        </p:nvSpPr>
        <p:spPr>
          <a:xfrm>
            <a:off x="839788" y="861386"/>
            <a:ext cx="4635182" cy="1447776"/>
          </a:xfrm>
        </p:spPr>
        <p:txBody>
          <a:bodyPr>
            <a:normAutofit fontScale="90000"/>
          </a:bodyPr>
          <a:lstStyle/>
          <a:p>
            <a:r>
              <a:rPr lang="fr-FR" sz="3600" b="1">
                <a:solidFill>
                  <a:schemeClr val="accent2"/>
                </a:solidFill>
                <a:latin typeface="Montserrat Classic"/>
              </a:rPr>
              <a:t>Assurance chômage :  taux de cotisations </a:t>
            </a:r>
            <a:br>
              <a:rPr lang="fr-FR"/>
            </a:br>
            <a:endParaRPr lang="fr-FR"/>
          </a:p>
        </p:txBody>
      </p:sp>
      <p:sp>
        <p:nvSpPr>
          <p:cNvPr id="5" name="Espace réservé du texte 2">
            <a:extLst>
              <a:ext uri="{FF2B5EF4-FFF2-40B4-BE49-F238E27FC236}">
                <a16:creationId xmlns:a16="http://schemas.microsoft.com/office/drawing/2014/main" id="{B9AD54F0-909D-7B1D-EC8F-D42D53767D03}"/>
              </a:ext>
            </a:extLst>
          </p:cNvPr>
          <p:cNvSpPr txBox="1">
            <a:spLocks/>
          </p:cNvSpPr>
          <p:nvPr/>
        </p:nvSpPr>
        <p:spPr>
          <a:xfrm>
            <a:off x="839788" y="2387006"/>
            <a:ext cx="4932362" cy="384349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800">
                <a:solidFill>
                  <a:srgbClr val="002060"/>
                </a:solidFill>
              </a:rPr>
              <a:t>À partir du 1</a:t>
            </a:r>
            <a:r>
              <a:rPr lang="fr-FR" sz="1800" baseline="30000">
                <a:solidFill>
                  <a:srgbClr val="002060"/>
                </a:solidFill>
              </a:rPr>
              <a:t>er</a:t>
            </a:r>
            <a:r>
              <a:rPr lang="fr-FR" sz="1800">
                <a:solidFill>
                  <a:srgbClr val="002060"/>
                </a:solidFill>
              </a:rPr>
              <a:t> mai 2025, </a:t>
            </a:r>
            <a:r>
              <a:rPr lang="fr-FR" sz="1800" b="1">
                <a:solidFill>
                  <a:srgbClr val="002060"/>
                </a:solidFill>
              </a:rPr>
              <a:t>le taux est de 4,00 % </a:t>
            </a:r>
            <a:r>
              <a:rPr lang="fr-FR" sz="1800">
                <a:solidFill>
                  <a:srgbClr val="002060"/>
                </a:solidFill>
              </a:rPr>
              <a:t>(contre 4,05 % antérieurement). </a:t>
            </a:r>
          </a:p>
          <a:p>
            <a:pPr marL="0" indent="0">
              <a:buNone/>
            </a:pPr>
            <a:r>
              <a:rPr lang="fr-FR" sz="1800">
                <a:solidFill>
                  <a:srgbClr val="002060"/>
                </a:solidFill>
              </a:rPr>
              <a:t>Cette cotisation est à la charge de l’employeur.</a:t>
            </a:r>
            <a:br>
              <a:rPr lang="fr-FR" sz="1800">
                <a:solidFill>
                  <a:srgbClr val="002060"/>
                </a:solidFill>
              </a:rPr>
            </a:br>
            <a:r>
              <a:rPr lang="fr-FR" sz="1800">
                <a:solidFill>
                  <a:srgbClr val="002060"/>
                </a:solidFill>
              </a:rPr>
              <a:t>Il n’y a pas de cotisation salariale.</a:t>
            </a:r>
          </a:p>
          <a:p>
            <a:pPr marL="0" indent="0">
              <a:buNone/>
            </a:pPr>
            <a:r>
              <a:rPr lang="fr-FR" sz="1800">
                <a:solidFill>
                  <a:srgbClr val="002060"/>
                </a:solidFill>
              </a:rPr>
              <a:t>Le Code Type de Personnel à utiliser est le </a:t>
            </a:r>
            <a:r>
              <a:rPr lang="fr-FR" sz="1800" b="1">
                <a:solidFill>
                  <a:srgbClr val="002060"/>
                </a:solidFill>
              </a:rPr>
              <a:t>772</a:t>
            </a:r>
            <a:endParaRPr lang="fr-FR" sz="1800">
              <a:solidFill>
                <a:srgbClr val="002060"/>
              </a:solidFill>
            </a:endParaRPr>
          </a:p>
          <a:p>
            <a:pPr marL="0" indent="0">
              <a:buNone/>
            </a:pPr>
            <a:endParaRPr lang="fr-FR" sz="1800" b="1">
              <a:solidFill>
                <a:srgbClr val="002060"/>
              </a:solidFill>
            </a:endParaRPr>
          </a:p>
          <a:p>
            <a:pPr marL="0" indent="0">
              <a:buNone/>
            </a:pPr>
            <a:r>
              <a:rPr lang="fr-FR" sz="1800">
                <a:solidFill>
                  <a:srgbClr val="002060"/>
                </a:solidFill>
              </a:rPr>
              <a:t>La contribution patronale d’assurance chômage est fixée à 4,50 % pour les contrats à durée déterminée d’usage (CDDU) d’une durée inférieure ou égale à 3 mois, conclus avec les ouvriers dockers occasionnels, excepté pour les emplois à caractère saisonnier.</a:t>
            </a:r>
          </a:p>
        </p:txBody>
      </p:sp>
      <p:sp>
        <p:nvSpPr>
          <p:cNvPr id="6" name="Espace réservé du texte 3">
            <a:extLst>
              <a:ext uri="{FF2B5EF4-FFF2-40B4-BE49-F238E27FC236}">
                <a16:creationId xmlns:a16="http://schemas.microsoft.com/office/drawing/2014/main" id="{19AB560E-ADFA-AF19-8D42-F8ABDB554726}"/>
              </a:ext>
            </a:extLst>
          </p:cNvPr>
          <p:cNvSpPr txBox="1">
            <a:spLocks/>
          </p:cNvSpPr>
          <p:nvPr/>
        </p:nvSpPr>
        <p:spPr>
          <a:xfrm>
            <a:off x="6286500" y="2418910"/>
            <a:ext cx="5143500" cy="381158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800">
                <a:solidFill>
                  <a:srgbClr val="002060"/>
                </a:solidFill>
              </a:rPr>
              <a:t>Le taux est de 0,25 %, à la charge de l’employeur.</a:t>
            </a:r>
          </a:p>
          <a:p>
            <a:pPr marL="0" indent="0">
              <a:buNone/>
            </a:pPr>
            <a:r>
              <a:rPr lang="fr-FR" sz="1800">
                <a:solidFill>
                  <a:srgbClr val="002060"/>
                </a:solidFill>
              </a:rPr>
              <a:t>Il n’y a pas de cotisation salariale.</a:t>
            </a:r>
          </a:p>
          <a:p>
            <a:pPr marL="0" indent="0">
              <a:buNone/>
            </a:pPr>
            <a:r>
              <a:rPr lang="fr-FR" sz="1800">
                <a:solidFill>
                  <a:srgbClr val="002060"/>
                </a:solidFill>
              </a:rPr>
              <a:t>Le Code Type de Personnel à utiliser est le </a:t>
            </a:r>
            <a:r>
              <a:rPr lang="fr-FR" sz="1800" b="1">
                <a:solidFill>
                  <a:srgbClr val="002060"/>
                </a:solidFill>
              </a:rPr>
              <a:t>937</a:t>
            </a:r>
            <a:endParaRPr lang="fr-FR" sz="1800">
              <a:solidFill>
                <a:srgbClr val="002060"/>
              </a:solidFill>
            </a:endParaRPr>
          </a:p>
          <a:p>
            <a:endParaRPr lang="fr-FR"/>
          </a:p>
        </p:txBody>
      </p:sp>
      <p:sp>
        <p:nvSpPr>
          <p:cNvPr id="7" name="Espace réservé du texte 5">
            <a:extLst>
              <a:ext uri="{FF2B5EF4-FFF2-40B4-BE49-F238E27FC236}">
                <a16:creationId xmlns:a16="http://schemas.microsoft.com/office/drawing/2014/main" id="{70FA5F43-F62F-1A29-8290-A61BD8FF6A01}"/>
              </a:ext>
            </a:extLst>
          </p:cNvPr>
          <p:cNvSpPr txBox="1">
            <a:spLocks/>
          </p:cNvSpPr>
          <p:nvPr/>
        </p:nvSpPr>
        <p:spPr>
          <a:xfrm>
            <a:off x="6286500" y="863254"/>
            <a:ext cx="5143500" cy="147940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3200" b="1">
                <a:solidFill>
                  <a:schemeClr val="accent2"/>
                </a:solidFill>
                <a:latin typeface="Montserrat Classic"/>
                <a:ea typeface="+mj-ea"/>
                <a:cs typeface="+mj-cs"/>
              </a:rPr>
              <a:t>AGS : taux de cotisations</a:t>
            </a:r>
          </a:p>
          <a:p>
            <a:endParaRPr lang="fr-FR"/>
          </a:p>
        </p:txBody>
      </p:sp>
    </p:spTree>
    <p:extLst>
      <p:ext uri="{BB962C8B-B14F-4D97-AF65-F5344CB8AC3E}">
        <p14:creationId xmlns:p14="http://schemas.microsoft.com/office/powerpoint/2010/main" val="10194939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1E0CF10A-B554-1F23-C4C6-F7B4FFCBD13A}"/>
              </a:ext>
            </a:extLst>
          </p:cNvPr>
          <p:cNvSpPr>
            <a:spLocks noGrp="1"/>
          </p:cNvSpPr>
          <p:nvPr>
            <p:ph type="sldNum" sz="quarter" idx="12"/>
          </p:nvPr>
        </p:nvSpPr>
        <p:spPr/>
        <p:txBody>
          <a:bodyPr/>
          <a:lstStyle/>
          <a:p>
            <a:fld id="{A26E8B59-5CF2-4813-AAE7-227B98FBFEF3}" type="slidenum">
              <a:rPr lang="fr-FR" smtClean="0"/>
              <a:t>5</a:t>
            </a:fld>
            <a:endParaRPr lang="fr-FR"/>
          </a:p>
        </p:txBody>
      </p:sp>
      <p:sp>
        <p:nvSpPr>
          <p:cNvPr id="4" name="Titre 1">
            <a:extLst>
              <a:ext uri="{FF2B5EF4-FFF2-40B4-BE49-F238E27FC236}">
                <a16:creationId xmlns:a16="http://schemas.microsoft.com/office/drawing/2014/main" id="{90EBEED5-207D-C252-2351-E4CEA0335BBB}"/>
              </a:ext>
            </a:extLst>
          </p:cNvPr>
          <p:cNvSpPr txBox="1">
            <a:spLocks/>
          </p:cNvSpPr>
          <p:nvPr/>
        </p:nvSpPr>
        <p:spPr>
          <a:xfrm>
            <a:off x="839788" y="928521"/>
            <a:ext cx="10828982" cy="1197459"/>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2900" b="1">
                <a:solidFill>
                  <a:schemeClr val="accent2"/>
                </a:solidFill>
                <a:latin typeface="Montserrat Classic"/>
              </a:rPr>
              <a:t>UR_ANO_ASS_CHO_DIDAPA02: </a:t>
            </a:r>
            <a:r>
              <a:rPr lang="fr-FR" sz="2900">
                <a:solidFill>
                  <a:schemeClr val="accent2"/>
                </a:solidFill>
                <a:latin typeface="Montserrat Classic"/>
              </a:rPr>
              <a:t>CONTROLE DE COHERENCE DES ASSIETTES EN DONNEES AGREGEES ET EN DONNEES INDIVIDUELLES POUR L’ASSURANCE CHOMAGE</a:t>
            </a:r>
          </a:p>
        </p:txBody>
      </p:sp>
      <p:sp>
        <p:nvSpPr>
          <p:cNvPr id="5" name="Espace réservé du texte 2">
            <a:extLst>
              <a:ext uri="{FF2B5EF4-FFF2-40B4-BE49-F238E27FC236}">
                <a16:creationId xmlns:a16="http://schemas.microsoft.com/office/drawing/2014/main" id="{1D46DF4D-0C0E-4C24-0A1D-87BBB24A0F94}"/>
              </a:ext>
            </a:extLst>
          </p:cNvPr>
          <p:cNvSpPr txBox="1">
            <a:spLocks/>
          </p:cNvSpPr>
          <p:nvPr/>
        </p:nvSpPr>
        <p:spPr>
          <a:xfrm>
            <a:off x="638969" y="2125980"/>
            <a:ext cx="10914062" cy="422163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1800">
                <a:solidFill>
                  <a:srgbClr val="002060"/>
                </a:solidFill>
              </a:rPr>
              <a:t>Ce contrôle vérifie la cohérence entre la somme des assiettes des CTP de contributions d'assurance chômage772, 429 (apprentissage) déclarées en bloc Cotisation agrégée – S21.G00.23 et la somme des montants de bases assujetties de contributions d'assurance chômage déclarés en bloc Base assujettie – S21.G00.78</a:t>
            </a:r>
          </a:p>
          <a:p>
            <a:endParaRPr lang="fr-FR" sz="1800">
              <a:solidFill>
                <a:srgbClr val="002060"/>
              </a:solidFill>
            </a:endParaRPr>
          </a:p>
        </p:txBody>
      </p:sp>
      <p:pic>
        <p:nvPicPr>
          <p:cNvPr id="6" name="Image 5">
            <a:extLst>
              <a:ext uri="{FF2B5EF4-FFF2-40B4-BE49-F238E27FC236}">
                <a16:creationId xmlns:a16="http://schemas.microsoft.com/office/drawing/2014/main" id="{87E45123-289F-1F83-B466-ACB9F2356207}"/>
              </a:ext>
            </a:extLst>
          </p:cNvPr>
          <p:cNvPicPr>
            <a:picLocks noChangeAspect="1"/>
          </p:cNvPicPr>
          <p:nvPr/>
        </p:nvPicPr>
        <p:blipFill>
          <a:blip r:embed="rId2"/>
          <a:stretch>
            <a:fillRect/>
          </a:stretch>
        </p:blipFill>
        <p:spPr>
          <a:xfrm>
            <a:off x="2034074" y="3199654"/>
            <a:ext cx="7800392" cy="2949220"/>
          </a:xfrm>
          <a:prstGeom prst="rect">
            <a:avLst/>
          </a:prstGeom>
        </p:spPr>
      </p:pic>
      <p:sp>
        <p:nvSpPr>
          <p:cNvPr id="7" name="Rectangle 6">
            <a:extLst>
              <a:ext uri="{FF2B5EF4-FFF2-40B4-BE49-F238E27FC236}">
                <a16:creationId xmlns:a16="http://schemas.microsoft.com/office/drawing/2014/main" id="{1E795E1C-61B5-124C-E9C9-44AA387D5010}"/>
              </a:ext>
            </a:extLst>
          </p:cNvPr>
          <p:cNvSpPr/>
          <p:nvPr/>
        </p:nvSpPr>
        <p:spPr>
          <a:xfrm>
            <a:off x="3528391" y="6013174"/>
            <a:ext cx="2474844" cy="1357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r>
              <a:rPr lang="fr-FR" sz="1400"/>
              <a:t>public</a:t>
            </a:r>
          </a:p>
        </p:txBody>
      </p:sp>
    </p:spTree>
    <p:extLst>
      <p:ext uri="{BB962C8B-B14F-4D97-AF65-F5344CB8AC3E}">
        <p14:creationId xmlns:p14="http://schemas.microsoft.com/office/powerpoint/2010/main" val="2578443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9173EF27-CCA0-CCB7-290C-086689D34DC5}"/>
              </a:ext>
            </a:extLst>
          </p:cNvPr>
          <p:cNvSpPr>
            <a:spLocks noGrp="1"/>
          </p:cNvSpPr>
          <p:nvPr>
            <p:ph type="sldNum" sz="quarter" idx="12"/>
          </p:nvPr>
        </p:nvSpPr>
        <p:spPr/>
        <p:txBody>
          <a:bodyPr/>
          <a:lstStyle/>
          <a:p>
            <a:fld id="{A26E8B59-5CF2-4813-AAE7-227B98FBFEF3}" type="slidenum">
              <a:rPr lang="fr-FR" smtClean="0"/>
              <a:t>6</a:t>
            </a:fld>
            <a:endParaRPr lang="fr-FR"/>
          </a:p>
        </p:txBody>
      </p:sp>
      <p:sp>
        <p:nvSpPr>
          <p:cNvPr id="4" name="Espace réservé du texte 2">
            <a:extLst>
              <a:ext uri="{FF2B5EF4-FFF2-40B4-BE49-F238E27FC236}">
                <a16:creationId xmlns:a16="http://schemas.microsoft.com/office/drawing/2014/main" id="{E805AF9B-08A6-B1B1-5EC2-56EE21833A7C}"/>
              </a:ext>
            </a:extLst>
          </p:cNvPr>
          <p:cNvSpPr txBox="1">
            <a:spLocks/>
          </p:cNvSpPr>
          <p:nvPr/>
        </p:nvSpPr>
        <p:spPr>
          <a:xfrm>
            <a:off x="638969" y="923925"/>
            <a:ext cx="10914062" cy="542368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endParaRPr lang="fr-FR" sz="4400">
              <a:solidFill>
                <a:schemeClr val="accent2"/>
              </a:solidFill>
            </a:endParaRPr>
          </a:p>
          <a:p>
            <a:pPr algn="ctr"/>
            <a:endParaRPr lang="fr-FR" sz="4400">
              <a:solidFill>
                <a:schemeClr val="accent2"/>
              </a:solidFill>
            </a:endParaRPr>
          </a:p>
          <a:p>
            <a:pPr algn="ctr"/>
            <a:r>
              <a:rPr lang="fr-FR" sz="4400">
                <a:solidFill>
                  <a:schemeClr val="accent2"/>
                </a:solidFill>
              </a:rPr>
              <a:t>Présentation du cas n°1</a:t>
            </a:r>
          </a:p>
        </p:txBody>
      </p:sp>
      <p:sp>
        <p:nvSpPr>
          <p:cNvPr id="5" name="Freeform 24">
            <a:extLst>
              <a:ext uri="{FF2B5EF4-FFF2-40B4-BE49-F238E27FC236}">
                <a16:creationId xmlns:a16="http://schemas.microsoft.com/office/drawing/2014/main" id="{E27CB107-04AB-6113-BFDE-EDF087F892B6}"/>
              </a:ext>
            </a:extLst>
          </p:cNvPr>
          <p:cNvSpPr/>
          <p:nvPr/>
        </p:nvSpPr>
        <p:spPr>
          <a:xfrm>
            <a:off x="4425877" y="2849155"/>
            <a:ext cx="3340245" cy="3340245"/>
          </a:xfrm>
          <a:custGeom>
            <a:avLst/>
            <a:gdLst/>
            <a:ahLst/>
            <a:cxnLst/>
            <a:rect l="l" t="t" r="r" b="b"/>
            <a:pathLst>
              <a:path w="3340245" h="3340245">
                <a:moveTo>
                  <a:pt x="0" y="0"/>
                </a:moveTo>
                <a:lnTo>
                  <a:pt x="3340245" y="0"/>
                </a:lnTo>
                <a:lnTo>
                  <a:pt x="3340245" y="3340245"/>
                </a:lnTo>
                <a:lnTo>
                  <a:pt x="0" y="3340245"/>
                </a:lnTo>
                <a:lnTo>
                  <a:pt x="0" y="0"/>
                </a:lnTo>
                <a:close/>
              </a:path>
            </a:pathLst>
          </a:custGeom>
          <a:blipFill>
            <a:blip r:embed="rId2"/>
            <a:stretch>
              <a:fillRect/>
            </a:stretch>
          </a:blipFill>
        </p:spPr>
        <p:txBody>
          <a:bodyPr/>
          <a:lstStyle/>
          <a:p>
            <a:endParaRPr lang="fr-FR"/>
          </a:p>
        </p:txBody>
      </p:sp>
    </p:spTree>
    <p:extLst>
      <p:ext uri="{BB962C8B-B14F-4D97-AF65-F5344CB8AC3E}">
        <p14:creationId xmlns:p14="http://schemas.microsoft.com/office/powerpoint/2010/main" val="34680573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EA7DED18-D7BA-35D8-B456-807DE9E98E39}"/>
              </a:ext>
            </a:extLst>
          </p:cNvPr>
          <p:cNvSpPr>
            <a:spLocks noGrp="1"/>
          </p:cNvSpPr>
          <p:nvPr>
            <p:ph type="sldNum" sz="quarter" idx="12"/>
          </p:nvPr>
        </p:nvSpPr>
        <p:spPr/>
        <p:txBody>
          <a:bodyPr/>
          <a:lstStyle/>
          <a:p>
            <a:fld id="{A26E8B59-5CF2-4813-AAE7-227B98FBFEF3}" type="slidenum">
              <a:rPr lang="fr-FR" smtClean="0"/>
              <a:t>7</a:t>
            </a:fld>
            <a:endParaRPr lang="fr-FR"/>
          </a:p>
        </p:txBody>
      </p:sp>
      <p:sp>
        <p:nvSpPr>
          <p:cNvPr id="4" name="Espace réservé du texte 2">
            <a:extLst>
              <a:ext uri="{FF2B5EF4-FFF2-40B4-BE49-F238E27FC236}">
                <a16:creationId xmlns:a16="http://schemas.microsoft.com/office/drawing/2014/main" id="{3EDCD606-21FB-269C-7A8C-8BA4C6B241C3}"/>
              </a:ext>
            </a:extLst>
          </p:cNvPr>
          <p:cNvSpPr txBox="1">
            <a:spLocks/>
          </p:cNvSpPr>
          <p:nvPr/>
        </p:nvSpPr>
        <p:spPr>
          <a:xfrm>
            <a:off x="638969" y="781050"/>
            <a:ext cx="10914062" cy="556656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b="1" dirty="0">
                <a:solidFill>
                  <a:schemeClr val="accent2"/>
                </a:solidFill>
              </a:rPr>
              <a:t>1</a:t>
            </a:r>
            <a:r>
              <a:rPr lang="fr-FR" b="1" baseline="30000" dirty="0">
                <a:solidFill>
                  <a:schemeClr val="accent2"/>
                </a:solidFill>
              </a:rPr>
              <a:t>er</a:t>
            </a:r>
            <a:r>
              <a:rPr lang="fr-FR" b="1" dirty="0">
                <a:solidFill>
                  <a:schemeClr val="accent2"/>
                </a:solidFill>
              </a:rPr>
              <a:t> cas d’anomalie : Structure publique ayant adhéré au régime d’assurance chômage révocable ou irrévocable</a:t>
            </a:r>
            <a:endParaRPr lang="fr-FR" b="1" dirty="0">
              <a:solidFill>
                <a:schemeClr val="accent2"/>
              </a:solidFill>
              <a:ea typeface="Calibri" panose="020F0502020204030204"/>
              <a:cs typeface="Calibri" panose="020F0502020204030204"/>
            </a:endParaRPr>
          </a:p>
          <a:p>
            <a:pPr marL="0" indent="0">
              <a:buFont typeface="Arial" panose="020B0604020202020204" pitchFamily="34" charset="0"/>
              <a:buNone/>
            </a:pPr>
            <a:endParaRPr lang="fr-FR">
              <a:solidFill>
                <a:schemeClr val="accent2"/>
              </a:solidFill>
            </a:endParaRPr>
          </a:p>
        </p:txBody>
      </p:sp>
      <p:pic>
        <p:nvPicPr>
          <p:cNvPr id="5" name="Picture 2">
            <a:extLst>
              <a:ext uri="{FF2B5EF4-FFF2-40B4-BE49-F238E27FC236}">
                <a16:creationId xmlns:a16="http://schemas.microsoft.com/office/drawing/2014/main" id="{092DE6BF-7E24-D917-4A35-780C55547A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776" y="1930040"/>
            <a:ext cx="11258550" cy="29979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06138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18051BA7-451B-EECA-F384-B42C19A37FBF}"/>
              </a:ext>
            </a:extLst>
          </p:cNvPr>
          <p:cNvSpPr>
            <a:spLocks noGrp="1"/>
          </p:cNvSpPr>
          <p:nvPr>
            <p:ph type="sldNum" sz="quarter" idx="12"/>
          </p:nvPr>
        </p:nvSpPr>
        <p:spPr/>
        <p:txBody>
          <a:bodyPr/>
          <a:lstStyle/>
          <a:p>
            <a:fld id="{A26E8B59-5CF2-4813-AAE7-227B98FBFEF3}" type="slidenum">
              <a:rPr lang="fr-FR" smtClean="0"/>
              <a:t>8</a:t>
            </a:fld>
            <a:endParaRPr lang="fr-FR"/>
          </a:p>
        </p:txBody>
      </p:sp>
      <p:sp>
        <p:nvSpPr>
          <p:cNvPr id="4" name="Espace réservé du texte 2">
            <a:extLst>
              <a:ext uri="{FF2B5EF4-FFF2-40B4-BE49-F238E27FC236}">
                <a16:creationId xmlns:a16="http://schemas.microsoft.com/office/drawing/2014/main" id="{E0D1931C-B253-38DA-450C-E706969010E3}"/>
              </a:ext>
            </a:extLst>
          </p:cNvPr>
          <p:cNvSpPr txBox="1">
            <a:spLocks/>
          </p:cNvSpPr>
          <p:nvPr/>
        </p:nvSpPr>
        <p:spPr>
          <a:xfrm>
            <a:off x="270588" y="781050"/>
            <a:ext cx="11778537" cy="556656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fr-FR" b="1" dirty="0">
                <a:solidFill>
                  <a:schemeClr val="accent2"/>
                </a:solidFill>
              </a:rPr>
              <a:t>1</a:t>
            </a:r>
            <a:r>
              <a:rPr lang="fr-FR" b="1" baseline="30000" dirty="0">
                <a:solidFill>
                  <a:schemeClr val="accent2"/>
                </a:solidFill>
              </a:rPr>
              <a:t>er</a:t>
            </a:r>
            <a:r>
              <a:rPr lang="fr-FR" b="1" dirty="0">
                <a:solidFill>
                  <a:schemeClr val="accent2"/>
                </a:solidFill>
              </a:rPr>
              <a:t> cas d’anomalie </a:t>
            </a:r>
          </a:p>
          <a:p>
            <a:pPr marL="0" indent="0">
              <a:buFont typeface="Arial" panose="020B0604020202020204" pitchFamily="34" charset="0"/>
              <a:buNone/>
            </a:pPr>
            <a:endParaRPr lang="fr-FR" sz="1800">
              <a:solidFill>
                <a:schemeClr val="accent2"/>
              </a:solidFill>
            </a:endParaRPr>
          </a:p>
        </p:txBody>
      </p:sp>
      <p:pic>
        <p:nvPicPr>
          <p:cNvPr id="5" name="Picture 8">
            <a:extLst>
              <a:ext uri="{FF2B5EF4-FFF2-40B4-BE49-F238E27FC236}">
                <a16:creationId xmlns:a16="http://schemas.microsoft.com/office/drawing/2014/main" id="{457CA96B-FC8F-69FC-186C-AC5E8EC911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5348" y="1162050"/>
            <a:ext cx="5788032" cy="475297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a:extLst>
              <a:ext uri="{FF2B5EF4-FFF2-40B4-BE49-F238E27FC236}">
                <a16:creationId xmlns:a16="http://schemas.microsoft.com/office/drawing/2014/main" id="{D07A5501-70C9-8D8E-BC8A-9604FD9650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302782"/>
            <a:ext cx="5825412" cy="4612244"/>
          </a:xfrm>
          <a:prstGeom prst="rect">
            <a:avLst/>
          </a:prstGeom>
          <a:noFill/>
          <a:extLst>
            <a:ext uri="{909E8E84-426E-40DD-AFC4-6F175D3DCCD1}">
              <a14:hiddenFill xmlns:a14="http://schemas.microsoft.com/office/drawing/2010/main">
                <a:solidFill>
                  <a:srgbClr val="FFFFFF"/>
                </a:solidFill>
              </a14:hiddenFill>
            </a:ext>
          </a:extLst>
        </p:spPr>
      </p:pic>
      <p:sp>
        <p:nvSpPr>
          <p:cNvPr id="7" name="ZoneTexte 6">
            <a:extLst>
              <a:ext uri="{FF2B5EF4-FFF2-40B4-BE49-F238E27FC236}">
                <a16:creationId xmlns:a16="http://schemas.microsoft.com/office/drawing/2014/main" id="{A7FA5463-7968-BFC9-7196-3EDAA19DD67F}"/>
              </a:ext>
            </a:extLst>
          </p:cNvPr>
          <p:cNvSpPr txBox="1"/>
          <p:nvPr/>
        </p:nvSpPr>
        <p:spPr>
          <a:xfrm>
            <a:off x="345348" y="5925295"/>
            <a:ext cx="7089044" cy="954107"/>
          </a:xfrm>
          <a:prstGeom prst="rect">
            <a:avLst/>
          </a:prstGeom>
          <a:noFill/>
        </p:spPr>
        <p:txBody>
          <a:bodyPr wrap="square" lIns="91440" tIns="45720" rIns="91440" bIns="45720" rtlCol="0" anchor="t">
            <a:spAutoFit/>
          </a:bodyPr>
          <a:lstStyle/>
          <a:p>
            <a:r>
              <a:rPr lang="fr-FR" sz="1200" dirty="0">
                <a:latin typeface="Arial"/>
                <a:cs typeface="Arial"/>
              </a:rPr>
              <a:t>La règle de contrôle préconise la vérification des blocs S21.G00.23.001 et S21.G00.78</a:t>
            </a:r>
            <a:br>
              <a:rPr lang="fr-FR" sz="1200" dirty="0">
                <a:latin typeface="Arial" panose="020B0604020202020204" pitchFamily="34" charset="0"/>
                <a:cs typeface="Arial" panose="020B0604020202020204" pitchFamily="34" charset="0"/>
              </a:rPr>
            </a:br>
            <a:br>
              <a:rPr lang="fr-FR" sz="800" dirty="0">
                <a:latin typeface="Arial" panose="020B0604020202020204" pitchFamily="34" charset="0"/>
                <a:cs typeface="Arial" panose="020B0604020202020204" pitchFamily="34" charset="0"/>
              </a:rPr>
            </a:br>
            <a:r>
              <a:rPr lang="fr-FR" sz="1200" dirty="0">
                <a:latin typeface="Arial"/>
                <a:cs typeface="Arial"/>
              </a:rPr>
              <a:t>On constate une divergence entre le montant des contributions assurance chômage en données agrégées : CTP 772 = 978857€ + CTP 429 = 4640€ = </a:t>
            </a:r>
            <a:r>
              <a:rPr lang="fr-FR" sz="1200" dirty="0">
                <a:highlight>
                  <a:srgbClr val="FFFF00"/>
                </a:highlight>
                <a:latin typeface="Arial"/>
                <a:cs typeface="Arial"/>
              </a:rPr>
              <a:t>983497€</a:t>
            </a:r>
            <a:r>
              <a:rPr lang="fr-FR" sz="1200" dirty="0">
                <a:latin typeface="Arial"/>
                <a:cs typeface="Arial"/>
              </a:rPr>
              <a:t> et le montant d’assurance chômage en données individuelles : </a:t>
            </a:r>
            <a:r>
              <a:rPr lang="fr-FR" sz="1200" dirty="0">
                <a:highlight>
                  <a:srgbClr val="00FF00"/>
                </a:highlight>
                <a:latin typeface="Arial"/>
                <a:cs typeface="Arial"/>
              </a:rPr>
              <a:t>877621,02€ (bloc 78)</a:t>
            </a:r>
            <a:endParaRPr lang="fr-FR" sz="1200" dirty="0">
              <a:latin typeface="Arial"/>
              <a:cs typeface="Arial"/>
            </a:endParaRPr>
          </a:p>
        </p:txBody>
      </p:sp>
    </p:spTree>
    <p:extLst>
      <p:ext uri="{BB962C8B-B14F-4D97-AF65-F5344CB8AC3E}">
        <p14:creationId xmlns:p14="http://schemas.microsoft.com/office/powerpoint/2010/main" val="25966615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DB384E40-A4F3-63CF-2F9C-CD39C1AE6A70}"/>
              </a:ext>
            </a:extLst>
          </p:cNvPr>
          <p:cNvSpPr>
            <a:spLocks noGrp="1"/>
          </p:cNvSpPr>
          <p:nvPr>
            <p:ph type="sldNum" sz="quarter" idx="12"/>
          </p:nvPr>
        </p:nvSpPr>
        <p:spPr/>
        <p:txBody>
          <a:bodyPr/>
          <a:lstStyle/>
          <a:p>
            <a:fld id="{A26E8B59-5CF2-4813-AAE7-227B98FBFEF3}" type="slidenum">
              <a:rPr lang="fr-FR" smtClean="0"/>
              <a:t>9</a:t>
            </a:fld>
            <a:endParaRPr lang="fr-FR"/>
          </a:p>
        </p:txBody>
      </p:sp>
      <p:sp>
        <p:nvSpPr>
          <p:cNvPr id="4" name="Espace réservé du texte 2">
            <a:extLst>
              <a:ext uri="{FF2B5EF4-FFF2-40B4-BE49-F238E27FC236}">
                <a16:creationId xmlns:a16="http://schemas.microsoft.com/office/drawing/2014/main" id="{FD001C95-29DD-6C13-40EF-AA80DAE617CC}"/>
              </a:ext>
            </a:extLst>
          </p:cNvPr>
          <p:cNvSpPr txBox="1">
            <a:spLocks/>
          </p:cNvSpPr>
          <p:nvPr/>
        </p:nvSpPr>
        <p:spPr>
          <a:xfrm>
            <a:off x="638969" y="923925"/>
            <a:ext cx="10914062" cy="542368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endParaRPr lang="fr-FR" sz="4400">
              <a:solidFill>
                <a:schemeClr val="accent2"/>
              </a:solidFill>
            </a:endParaRPr>
          </a:p>
          <a:p>
            <a:pPr algn="ctr"/>
            <a:endParaRPr lang="fr-FR" sz="4400">
              <a:solidFill>
                <a:schemeClr val="accent2"/>
              </a:solidFill>
            </a:endParaRPr>
          </a:p>
          <a:p>
            <a:pPr algn="ctr"/>
            <a:r>
              <a:rPr lang="fr-FR" sz="4400">
                <a:solidFill>
                  <a:schemeClr val="accent2"/>
                </a:solidFill>
              </a:rPr>
              <a:t>Présentation du cas n°2</a:t>
            </a:r>
          </a:p>
        </p:txBody>
      </p:sp>
      <p:sp>
        <p:nvSpPr>
          <p:cNvPr id="5" name="Freeform 24">
            <a:extLst>
              <a:ext uri="{FF2B5EF4-FFF2-40B4-BE49-F238E27FC236}">
                <a16:creationId xmlns:a16="http://schemas.microsoft.com/office/drawing/2014/main" id="{613C50F6-4A02-FD41-C02A-01A855E9E942}"/>
              </a:ext>
            </a:extLst>
          </p:cNvPr>
          <p:cNvSpPr/>
          <p:nvPr/>
        </p:nvSpPr>
        <p:spPr>
          <a:xfrm>
            <a:off x="4425877" y="2849155"/>
            <a:ext cx="3340245" cy="3340245"/>
          </a:xfrm>
          <a:custGeom>
            <a:avLst/>
            <a:gdLst/>
            <a:ahLst/>
            <a:cxnLst/>
            <a:rect l="l" t="t" r="r" b="b"/>
            <a:pathLst>
              <a:path w="3340245" h="3340245">
                <a:moveTo>
                  <a:pt x="0" y="0"/>
                </a:moveTo>
                <a:lnTo>
                  <a:pt x="3340245" y="0"/>
                </a:lnTo>
                <a:lnTo>
                  <a:pt x="3340245" y="3340245"/>
                </a:lnTo>
                <a:lnTo>
                  <a:pt x="0" y="3340245"/>
                </a:lnTo>
                <a:lnTo>
                  <a:pt x="0" y="0"/>
                </a:lnTo>
                <a:close/>
              </a:path>
            </a:pathLst>
          </a:custGeom>
          <a:blipFill>
            <a:blip r:embed="rId2"/>
            <a:stretch>
              <a:fillRect/>
            </a:stretch>
          </a:blipFill>
        </p:spPr>
        <p:txBody>
          <a:bodyPr/>
          <a:lstStyle/>
          <a:p>
            <a:endParaRPr lang="fr-FR"/>
          </a:p>
        </p:txBody>
      </p:sp>
    </p:spTree>
    <p:extLst>
      <p:ext uri="{BB962C8B-B14F-4D97-AF65-F5344CB8AC3E}">
        <p14:creationId xmlns:p14="http://schemas.microsoft.com/office/powerpoint/2010/main" val="1913128956"/>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TaxCatchAll xmlns="277e9793-ba36-4115-ba71-194bf51b9283" xsi:nil="true"/>
    <lcf76f155ced4ddcb4097134ff3c332f xmlns="114ef379-30f3-4287-8b24-ebb8c8583e47">
      <Terms xmlns="http://schemas.microsoft.com/office/infopath/2007/PartnerControls"/>
    </lcf76f155ced4ddcb4097134ff3c332f>
    <SharedWithUsers xmlns="277e9793-ba36-4115-ba71-194bf51b9283">
      <UserInfo>
        <DisplayName/>
        <AccountId xsi:nil="true"/>
        <AccountType/>
      </UserInfo>
    </SharedWithUsers>
    <_dlc_DocId xmlns="277e9793-ba36-4115-ba71-194bf51b9283">HTREGION-1309810742-4645</_dlc_DocId>
    <_dlc_DocIdUrl xmlns="277e9793-ba36-4115-ba71-194bf51b9283">
      <Url>https://gipmdsm365.sharepoint.com/sites/AQ_REGIONS/_layouts/15/DocIdRedir.aspx?ID=HTREGION-1309810742-4645</Url>
      <Description>HTREGION-1309810742-4645</Description>
    </_dlc_DocIdUr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516F989B59E8754197A2A205EF0A63A5" ma:contentTypeVersion="19" ma:contentTypeDescription="Crée un document." ma:contentTypeScope="" ma:versionID="5d46fd55f8188f474892aa89febd996c">
  <xsd:schema xmlns:xsd="http://www.w3.org/2001/XMLSchema" xmlns:xs="http://www.w3.org/2001/XMLSchema" xmlns:p="http://schemas.microsoft.com/office/2006/metadata/properties" xmlns:ns2="114ef379-30f3-4287-8b24-ebb8c8583e47" xmlns:ns3="277e9793-ba36-4115-ba71-194bf51b9283" targetNamespace="http://schemas.microsoft.com/office/2006/metadata/properties" ma:root="true" ma:fieldsID="7d00556129d8407f85b06bc656c12532" ns2:_="" ns3:_="">
    <xsd:import namespace="114ef379-30f3-4287-8b24-ebb8c8583e47"/>
    <xsd:import namespace="277e9793-ba36-4115-ba71-194bf51b928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3:_dlc_DocId" minOccurs="0"/>
                <xsd:element ref="ns3:_dlc_DocIdUrl" minOccurs="0"/>
                <xsd:element ref="ns3:_dlc_DocIdPersistId"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14ef379-30f3-4287-8b24-ebb8c8583e4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Balises d’images" ma:readOnly="false" ma:fieldId="{5cf76f15-5ced-4ddc-b409-7134ff3c332f}" ma:taxonomyMulti="true" ma:sspId="1c50f36f-913b-4a95-8770-467d3b746e7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element name="MediaServiceLocation" ma:index="28" nillable="true" ma:displayName="Location" ma:indexed="true" ma:internalName="MediaServiceLocation" ma:readOnly="true">
      <xsd:simpleType>
        <xsd:restriction base="dms:Text"/>
      </xsd:simpleType>
    </xsd:element>
    <xsd:element name="MediaServiceBillingMetadata" ma:index="29"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77e9793-ba36-4115-ba71-194bf51b9283" elementFormDefault="qualified">
    <xsd:import namespace="http://schemas.microsoft.com/office/2006/documentManagement/types"/>
    <xsd:import namespace="http://schemas.microsoft.com/office/infopath/2007/PartnerControls"/>
    <xsd:element name="_dlc_DocId" ma:index="17" nillable="true" ma:displayName="Valeur d’ID de document" ma:description="Valeur de l’ID de document affecté à cet élément." ma:internalName="_dlc_DocId" ma:readOnly="true">
      <xsd:simpleType>
        <xsd:restriction base="dms:Text"/>
      </xsd:simpleType>
    </xsd:element>
    <xsd:element name="_dlc_DocIdUrl" ma:index="18" nillable="true" ma:displayName="ID de document" ma:description="Lien permanent vers ce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9" nillable="true" ma:displayName="Conserver l’ID" ma:description="Conserver l’ID lors de l’ajout." ma:hidden="true" ma:internalName="_dlc_DocIdPersistId" ma:readOnly="true">
      <xsd:simpleType>
        <xsd:restriction base="dms:Boolean"/>
      </xsd:simpleType>
    </xsd:element>
    <xsd:element name="SharedWithUsers" ma:index="21"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Partagé avec détails" ma:internalName="SharedWithDetails" ma:readOnly="true">
      <xsd:simpleType>
        <xsd:restriction base="dms:Note">
          <xsd:maxLength value="255"/>
        </xsd:restriction>
      </xsd:simpleType>
    </xsd:element>
    <xsd:element name="TaxCatchAll" ma:index="25" nillable="true" ma:displayName="Taxonomy Catch All Column" ma:hidden="true" ma:list="{58c8fbbf-e93d-4d94-8e62-75f4c281da6a}" ma:internalName="TaxCatchAll" ma:showField="CatchAllData" ma:web="277e9793-ba36-4115-ba71-194bf51b928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A85CA26-23EB-4A7B-AD79-051E842A30DB}">
  <ds:schemaRefs>
    <ds:schemaRef ds:uri="http://schemas.microsoft.com/sharepoint/events"/>
  </ds:schemaRefs>
</ds:datastoreItem>
</file>

<file path=customXml/itemProps2.xml><?xml version="1.0" encoding="utf-8"?>
<ds:datastoreItem xmlns:ds="http://schemas.openxmlformats.org/officeDocument/2006/customXml" ds:itemID="{4FEF3300-41DA-464E-BF1A-9F55FC2E6FE3}">
  <ds:schemaRefs>
    <ds:schemaRef ds:uri="114ef379-30f3-4287-8b24-ebb8c8583e47"/>
    <ds:schemaRef ds:uri="277e9793-ba36-4115-ba71-194bf51b928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E87AB359-C795-4AE8-A56C-FD14239BB9A7}">
  <ds:schemaRefs>
    <ds:schemaRef ds:uri="http://schemas.microsoft.com/sharepoint/v3/contenttype/forms"/>
  </ds:schemaRefs>
</ds:datastoreItem>
</file>

<file path=customXml/itemProps4.xml><?xml version="1.0" encoding="utf-8"?>
<ds:datastoreItem xmlns:ds="http://schemas.openxmlformats.org/officeDocument/2006/customXml" ds:itemID="{1326EC36-CB6B-4A85-AA61-EB08D0B336B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14ef379-30f3-4287-8b24-ebb8c8583e47"/>
    <ds:schemaRef ds:uri="277e9793-ba36-4115-ba71-194bf51b928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1315</Words>
  <Application>Microsoft Office PowerPoint</Application>
  <PresentationFormat>Grand écran</PresentationFormat>
  <Paragraphs>97</Paragraphs>
  <Slides>19</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19</vt:i4>
      </vt:variant>
    </vt:vector>
  </HeadingPairs>
  <TitlesOfParts>
    <vt:vector size="25" baseType="lpstr">
      <vt:lpstr>Arial</vt:lpstr>
      <vt:lpstr>Calibri</vt:lpstr>
      <vt:lpstr>Calibri Light</vt:lpstr>
      <vt:lpstr>Colibri</vt:lpstr>
      <vt:lpstr>Montserrat Classic</vt:lpstr>
      <vt:lpstr>Thème Office</vt:lpstr>
      <vt:lpstr>Présentation PowerPoint</vt:lpstr>
      <vt:lpstr>Présentation PowerPoint</vt:lpstr>
      <vt:lpstr>La réglementation de l’ assurance chômage secteur public</vt:lpstr>
      <vt:lpstr>Assurance chômage :  taux de cotisations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Virginie ETCHETO</dc:creator>
  <cp:lastModifiedBy>TAYBI Ibtissam (Languedoc-Roussillon)</cp:lastModifiedBy>
  <cp:revision>45</cp:revision>
  <dcterms:created xsi:type="dcterms:W3CDTF">2024-10-25T15:11:05Z</dcterms:created>
  <dcterms:modified xsi:type="dcterms:W3CDTF">2025-10-22T12:12:20Z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0x010100516F989B59E8754197A2A205EF0A63A5</vt:lpwstr>
  </property>
  <property fmtid="{D5CDD505-2E9C-101B-9397-08002B2CF9AE}" pid="3" name="_dlc_DocIdItemGuid">
    <vt:lpwstr>b2f6aecb-de75-44e0-b663-aae8c599b323</vt:lpwstr>
  </property>
  <property fmtid="{D5CDD505-2E9C-101B-9397-08002B2CF9AE}" pid="4" name="MediaServiceImageTags">
    <vt:lpwstr/>
  </property>
  <property fmtid="{D5CDD505-2E9C-101B-9397-08002B2CF9AE}" pid="5" name="Order">
    <vt:r8>446900</vt:r8>
  </property>
  <property fmtid="{D5CDD505-2E9C-101B-9397-08002B2CF9AE}" pid="6" name="xd_Signature">
    <vt:bool>false</vt:bool>
  </property>
  <property fmtid="{D5CDD505-2E9C-101B-9397-08002B2CF9AE}" pid="7" name="xd_ProgID">
    <vt:lpwstr/>
  </property>
  <property fmtid="{D5CDD505-2E9C-101B-9397-08002B2CF9AE}" pid="8" name="ComplianceAssetId">
    <vt:lpwstr/>
  </property>
  <property fmtid="{D5CDD505-2E9C-101B-9397-08002B2CF9AE}" pid="9" name="TemplateUrl">
    <vt:lpwstr/>
  </property>
  <property fmtid="{D5CDD505-2E9C-101B-9397-08002B2CF9AE}" pid="10" name="_ExtendedDescription">
    <vt:lpwstr/>
  </property>
  <property fmtid="{D5CDD505-2E9C-101B-9397-08002B2CF9AE}" pid="11" name="TriggerFlowInfo">
    <vt:lpwstr/>
  </property>
</Properties>
</file>