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286" r:id="rId6"/>
    <p:sldId id="300" r:id="rId7"/>
    <p:sldId id="301" r:id="rId8"/>
    <p:sldId id="302" r:id="rId9"/>
    <p:sldId id="304" r:id="rId10"/>
    <p:sldId id="305" r:id="rId11"/>
    <p:sldId id="306" r:id="rId12"/>
    <p:sldId id="307" r:id="rId13"/>
    <p:sldId id="308" r:id="rId14"/>
    <p:sldId id="309" r:id="rId15"/>
    <p:sldId id="312" r:id="rId16"/>
    <p:sldId id="313" r:id="rId17"/>
    <p:sldId id="310" r:id="rId18"/>
    <p:sldId id="311" r:id="rId19"/>
    <p:sldId id="314" r:id="rId20"/>
    <p:sldId id="299"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916ED-23C6-3F56-D57D-FA40B43586CB}" v="30" dt="2025-10-21T16:49:43.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348"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70F01-3102-44EB-A4CF-F3F71A4775B5}" type="datetimeFigureOut">
              <a:rPr lang="fr-FR" smtClean="0"/>
              <a:t>04/11/2025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5A419-9140-4E2A-A6FC-322CC2A4B409}" type="slidenum">
              <a:rPr lang="fr-FR" smtClean="0"/>
              <a:t>‹N°›</a:t>
            </a:fld>
            <a:endParaRPr lang="fr-FR"/>
          </a:p>
        </p:txBody>
      </p:sp>
    </p:spTree>
    <p:extLst>
      <p:ext uri="{BB962C8B-B14F-4D97-AF65-F5344CB8AC3E}">
        <p14:creationId xmlns:p14="http://schemas.microsoft.com/office/powerpoint/2010/main" val="18157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06313-BC6D-4CDC-9329-CA2FD7185CA2}" type="datetimeFigureOut">
              <a:rPr lang="fr-FR" smtClean="0"/>
              <a:t>04/11/2025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F7FB6-7362-4D37-B90C-94D38C07D604}" type="slidenum">
              <a:rPr lang="fr-FR" smtClean="0"/>
              <a:t>‹N°›</a:t>
            </a:fld>
            <a:endParaRPr lang="fr-FR"/>
          </a:p>
        </p:txBody>
      </p:sp>
    </p:spTree>
    <p:extLst>
      <p:ext uri="{BB962C8B-B14F-4D97-AF65-F5344CB8AC3E}">
        <p14:creationId xmlns:p14="http://schemas.microsoft.com/office/powerpoint/2010/main" val="96651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5AEBD7-DEA6-826E-E3AE-F3903813CE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93" y="0"/>
            <a:ext cx="1225118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F60DB2-85A4-625B-63B1-BF8A8FD5C9F8}"/>
              </a:ext>
            </a:extLst>
          </p:cNvPr>
          <p:cNvSpPr/>
          <p:nvPr userDrawn="1"/>
        </p:nvSpPr>
        <p:spPr>
          <a:xfrm>
            <a:off x="530942" y="2399071"/>
            <a:ext cx="8426245" cy="1582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E8E67AD6-4E3D-2B65-C649-AC4530BD0363}"/>
              </a:ext>
            </a:extLst>
          </p:cNvPr>
          <p:cNvSpPr>
            <a:spLocks noGrp="1"/>
          </p:cNvSpPr>
          <p:nvPr>
            <p:ph type="body" sz="quarter" idx="10" hasCustomPrompt="1"/>
          </p:nvPr>
        </p:nvSpPr>
        <p:spPr>
          <a:xfrm>
            <a:off x="530225" y="2398713"/>
            <a:ext cx="8426450" cy="1582737"/>
          </a:xfrm>
        </p:spPr>
        <p:txBody>
          <a:bodyPr>
            <a:normAutofit/>
          </a:bodyPr>
          <a:lstStyle>
            <a:lvl1pPr marL="0" indent="0">
              <a:buNone/>
              <a:defRPr sz="3600" b="1">
                <a:solidFill>
                  <a:srgbClr val="002060"/>
                </a:solidFill>
                <a:effectLst>
                  <a:outerShdw blurRad="38100" dist="38100" dir="2700000" algn="tl">
                    <a:srgbClr val="000000">
                      <a:alpha val="43137"/>
                    </a:srgbClr>
                  </a:outerShdw>
                </a:effectLst>
                <a:latin typeface="Montserrat Classic"/>
              </a:defRPr>
            </a:lvl1pPr>
          </a:lstStyle>
          <a:p>
            <a:pPr lvl="0"/>
            <a:r>
              <a:rPr lang="fr-FR"/>
              <a:t>Titre</a:t>
            </a:r>
          </a:p>
        </p:txBody>
      </p:sp>
      <p:sp>
        <p:nvSpPr>
          <p:cNvPr id="2" name="Rectangle 1">
            <a:extLst>
              <a:ext uri="{FF2B5EF4-FFF2-40B4-BE49-F238E27FC236}">
                <a16:creationId xmlns:a16="http://schemas.microsoft.com/office/drawing/2014/main" id="{B4E5D26E-E84D-8E17-A686-69AE1D8A85D7}"/>
              </a:ext>
            </a:extLst>
          </p:cNvPr>
          <p:cNvSpPr/>
          <p:nvPr userDrawn="1"/>
        </p:nvSpPr>
        <p:spPr>
          <a:xfrm>
            <a:off x="383458" y="1327355"/>
            <a:ext cx="8327923" cy="7320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C81AF819-5F52-FA28-1408-0308F4271D90}"/>
              </a:ext>
            </a:extLst>
          </p:cNvPr>
          <p:cNvSpPr>
            <a:spLocks noGrp="1"/>
          </p:cNvSpPr>
          <p:nvPr>
            <p:ph type="body" sz="quarter" idx="11" hasCustomPrompt="1"/>
          </p:nvPr>
        </p:nvSpPr>
        <p:spPr>
          <a:xfrm>
            <a:off x="383458" y="1499011"/>
            <a:ext cx="8318500" cy="560388"/>
          </a:xfrm>
        </p:spPr>
        <p:txBody>
          <a:bodyPr/>
          <a:lstStyle>
            <a:lvl1pPr marL="0" indent="0">
              <a:buNone/>
              <a:defRPr b="1" i="1">
                <a:solidFill>
                  <a:srgbClr val="002060"/>
                </a:solidFill>
                <a:effectLst>
                  <a:outerShdw blurRad="38100" dist="38100" dir="2700000" algn="tl">
                    <a:srgbClr val="000000">
                      <a:alpha val="43137"/>
                    </a:srgbClr>
                  </a:outerShdw>
                </a:effectLst>
              </a:defRPr>
            </a:lvl1pPr>
          </a:lstStyle>
          <a:p>
            <a:pPr lvl="0"/>
            <a:r>
              <a:rPr lang="fr-FR"/>
              <a:t>Veuillez patienter, le webinaire va bientôt commencer</a:t>
            </a:r>
          </a:p>
        </p:txBody>
      </p:sp>
    </p:spTree>
    <p:extLst>
      <p:ext uri="{BB962C8B-B14F-4D97-AF65-F5344CB8AC3E}">
        <p14:creationId xmlns:p14="http://schemas.microsoft.com/office/powerpoint/2010/main" val="226824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2060"/>
                </a:solidFill>
              </a:defRPr>
            </a:lvl1pPr>
          </a:lstStyle>
          <a:p>
            <a:r>
              <a:rPr lang="fr-FR"/>
              <a:t>Modifiez le style du titre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a:solidFill>
                  <a:srgbClr val="002060"/>
                </a:solidFill>
              </a:defRPr>
            </a:lvl1p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a:solidFill>
                  <a:srgbClr val="002060"/>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002060"/>
                </a:solidFill>
              </a:defRPr>
            </a:lvl1pPr>
          </a:lstStyle>
          <a:p>
            <a:fld id="{A26E8B59-5CF2-4813-AAE7-227B98FBFEF3}" type="slidenum">
              <a:rPr lang="fr-FR" smtClean="0"/>
              <a:pPr/>
              <a:t>‹N°›</a:t>
            </a:fld>
            <a:endParaRPr lang="fr-FR"/>
          </a:p>
        </p:txBody>
      </p:sp>
      <p:pic>
        <p:nvPicPr>
          <p:cNvPr id="20" name="Image 19"/>
          <p:cNvPicPr>
            <a:picLocks noChangeAspect="1"/>
          </p:cNvPicPr>
          <p:nvPr userDrawn="1"/>
        </p:nvPicPr>
        <p:blipFill>
          <a:blip r:embed="rId2"/>
          <a:stretch>
            <a:fillRect/>
          </a:stretch>
        </p:blipFill>
        <p:spPr>
          <a:xfrm>
            <a:off x="0" y="28702"/>
            <a:ext cx="12192000" cy="6740120"/>
          </a:xfrm>
          <a:prstGeom prst="rect">
            <a:avLst/>
          </a:prstGeom>
        </p:spPr>
      </p:pic>
      <p:grpSp>
        <p:nvGrpSpPr>
          <p:cNvPr id="3" name="Groupe 2">
            <a:extLst>
              <a:ext uri="{FF2B5EF4-FFF2-40B4-BE49-F238E27FC236}">
                <a16:creationId xmlns:a16="http://schemas.microsoft.com/office/drawing/2014/main" id="{F95D5C88-598D-5349-94AC-4271327616F6}"/>
              </a:ext>
            </a:extLst>
          </p:cNvPr>
          <p:cNvGrpSpPr/>
          <p:nvPr userDrawn="1"/>
        </p:nvGrpSpPr>
        <p:grpSpPr>
          <a:xfrm>
            <a:off x="255463" y="190640"/>
            <a:ext cx="4817982" cy="625194"/>
            <a:chOff x="255463" y="190640"/>
            <a:chExt cx="4817982" cy="625194"/>
          </a:xfrm>
        </p:grpSpPr>
        <p:sp>
          <p:nvSpPr>
            <p:cNvPr id="7" name="Rectangle 6">
              <a:extLst>
                <a:ext uri="{FF2B5EF4-FFF2-40B4-BE49-F238E27FC236}">
                  <a16:creationId xmlns:a16="http://schemas.microsoft.com/office/drawing/2014/main" id="{8C9A461A-FED7-59B2-B87A-50CAEB4BB4F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grpSp>
          <p:nvGrpSpPr>
            <p:cNvPr id="8" name="Groupe 7">
              <a:extLst>
                <a:ext uri="{FF2B5EF4-FFF2-40B4-BE49-F238E27FC236}">
                  <a16:creationId xmlns:a16="http://schemas.microsoft.com/office/drawing/2014/main" id="{4E4E9087-2690-11A8-0BA8-118E20D97A58}"/>
                </a:ext>
              </a:extLst>
            </p:cNvPr>
            <p:cNvGrpSpPr/>
            <p:nvPr userDrawn="1"/>
          </p:nvGrpSpPr>
          <p:grpSpPr>
            <a:xfrm>
              <a:off x="255463" y="190641"/>
              <a:ext cx="4817982" cy="622202"/>
              <a:chOff x="2861184" y="5440006"/>
              <a:chExt cx="4817982" cy="622202"/>
            </a:xfrm>
          </p:grpSpPr>
          <p:sp>
            <p:nvSpPr>
              <p:cNvPr id="9" name="Freeform 13">
                <a:extLst>
                  <a:ext uri="{FF2B5EF4-FFF2-40B4-BE49-F238E27FC236}">
                    <a16:creationId xmlns:a16="http://schemas.microsoft.com/office/drawing/2014/main" id="{D202EC98-CC8D-CB6D-6DD6-C9FBE8F77F21}"/>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10" name="ZoneTexte 9">
                <a:extLst>
                  <a:ext uri="{FF2B5EF4-FFF2-40B4-BE49-F238E27FC236}">
                    <a16:creationId xmlns:a16="http://schemas.microsoft.com/office/drawing/2014/main" id="{AB8E1D10-B8DA-C707-6D00-B96A611C9441}"/>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sp>
        <p:nvSpPr>
          <p:cNvPr id="12" name="Espace réservé du numéro de diapositive 4">
            <a:extLst>
              <a:ext uri="{FF2B5EF4-FFF2-40B4-BE49-F238E27FC236}">
                <a16:creationId xmlns:a16="http://schemas.microsoft.com/office/drawing/2014/main" id="{3B38EA9D-4A9B-76C4-B578-EBCBD36C1B64}"/>
              </a:ext>
            </a:extLst>
          </p:cNvPr>
          <p:cNvSpPr txBox="1">
            <a:spLocks/>
          </p:cNvSpPr>
          <p:nvPr userDrawn="1"/>
        </p:nvSpPr>
        <p:spPr>
          <a:xfrm>
            <a:off x="4840034" y="6347613"/>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ontserrat Class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6E8B59-5CF2-4813-AAE7-227B98FBFEF3}" type="slidenum">
              <a:rPr lang="fr-FR" smtClean="0">
                <a:solidFill>
                  <a:srgbClr val="002060"/>
                </a:solidFill>
              </a:rPr>
              <a:pPr/>
              <a:t>‹N°›</a:t>
            </a:fld>
            <a:endParaRPr lang="fr-FR">
              <a:solidFill>
                <a:srgbClr val="002060"/>
              </a:solidFill>
            </a:endParaRPr>
          </a:p>
        </p:txBody>
      </p:sp>
      <p:sp>
        <p:nvSpPr>
          <p:cNvPr id="13" name="AutoShape 2">
            <a:extLst>
              <a:ext uri="{FF2B5EF4-FFF2-40B4-BE49-F238E27FC236}">
                <a16:creationId xmlns:a16="http://schemas.microsoft.com/office/drawing/2014/main" id="{0527E9D0-B539-BC79-5D2B-D3AF60EA5885}"/>
              </a:ext>
            </a:extLst>
          </p:cNvPr>
          <p:cNvSpPr/>
          <p:nvPr userDrawn="1"/>
        </p:nvSpPr>
        <p:spPr>
          <a:xfrm>
            <a:off x="689764" y="1563592"/>
            <a:ext cx="3436861" cy="4184919"/>
          </a:xfrm>
          <a:prstGeom prst="rect">
            <a:avLst/>
          </a:prstGeom>
          <a:solidFill>
            <a:srgbClr val="EE217F">
              <a:alpha val="32941"/>
            </a:srgbClr>
          </a:solidFill>
        </p:spPr>
        <p:txBody>
          <a:bodyPr/>
          <a:lstStyle/>
          <a:p>
            <a:endParaRPr lang="fr-FR">
              <a:solidFill>
                <a:srgbClr val="002060"/>
              </a:solidFill>
              <a:latin typeface="Montserrat Classic"/>
            </a:endParaRPr>
          </a:p>
        </p:txBody>
      </p:sp>
      <p:grpSp>
        <p:nvGrpSpPr>
          <p:cNvPr id="14" name="Group 3">
            <a:extLst>
              <a:ext uri="{FF2B5EF4-FFF2-40B4-BE49-F238E27FC236}">
                <a16:creationId xmlns:a16="http://schemas.microsoft.com/office/drawing/2014/main" id="{A2BFB3EE-F2B0-9C93-1110-8BD6DCED8919}"/>
              </a:ext>
            </a:extLst>
          </p:cNvPr>
          <p:cNvGrpSpPr/>
          <p:nvPr userDrawn="1"/>
        </p:nvGrpSpPr>
        <p:grpSpPr>
          <a:xfrm>
            <a:off x="3535334" y="4994452"/>
            <a:ext cx="588390" cy="749428"/>
            <a:chOff x="0" y="0"/>
            <a:chExt cx="1270646" cy="1341359"/>
          </a:xfrm>
        </p:grpSpPr>
        <p:sp>
          <p:nvSpPr>
            <p:cNvPr id="15" name="AutoShape 4">
              <a:extLst>
                <a:ext uri="{FF2B5EF4-FFF2-40B4-BE49-F238E27FC236}">
                  <a16:creationId xmlns:a16="http://schemas.microsoft.com/office/drawing/2014/main" id="{0E932410-9859-D15B-5ED5-EF9D550AEE63}"/>
                </a:ext>
              </a:extLst>
            </p:cNvPr>
            <p:cNvSpPr/>
            <p:nvPr/>
          </p:nvSpPr>
          <p:spPr>
            <a:xfrm>
              <a:off x="0" y="0"/>
              <a:ext cx="1270646" cy="1341359"/>
            </a:xfrm>
            <a:prstGeom prst="rect">
              <a:avLst/>
            </a:prstGeom>
            <a:solidFill>
              <a:srgbClr val="C83C7E"/>
            </a:solidFill>
          </p:spPr>
          <p:txBody>
            <a:bodyPr/>
            <a:lstStyle/>
            <a:p>
              <a:endParaRPr lang="fr-FR">
                <a:solidFill>
                  <a:srgbClr val="002060"/>
                </a:solidFill>
                <a:latin typeface="Montserrat Classic"/>
              </a:endParaRPr>
            </a:p>
          </p:txBody>
        </p:sp>
        <p:sp>
          <p:nvSpPr>
            <p:cNvPr id="16" name="AutoShape 5">
              <a:extLst>
                <a:ext uri="{FF2B5EF4-FFF2-40B4-BE49-F238E27FC236}">
                  <a16:creationId xmlns:a16="http://schemas.microsoft.com/office/drawing/2014/main" id="{D0BA806A-F769-40F8-42D9-318B12D3A9BA}"/>
                </a:ext>
              </a:extLst>
            </p:cNvPr>
            <p:cNvSpPr/>
            <p:nvPr/>
          </p:nvSpPr>
          <p:spPr>
            <a:xfrm>
              <a:off x="438618" y="651630"/>
              <a:ext cx="393411" cy="0"/>
            </a:xfrm>
            <a:prstGeom prst="line">
              <a:avLst/>
            </a:prstGeom>
            <a:ln w="38100" cap="flat">
              <a:solidFill>
                <a:srgbClr val="FFFFFF"/>
              </a:solidFill>
              <a:prstDash val="solid"/>
              <a:headEnd type="none" w="sm" len="sm"/>
              <a:tailEnd type="arrow" w="med" len="sm"/>
            </a:ln>
          </p:spPr>
          <p:txBody>
            <a:bodyPr/>
            <a:lstStyle/>
            <a:p>
              <a:endParaRPr lang="fr-FR">
                <a:solidFill>
                  <a:srgbClr val="002060"/>
                </a:solidFill>
                <a:latin typeface="Montserrat Classic"/>
              </a:endParaRPr>
            </a:p>
          </p:txBody>
        </p:sp>
      </p:grpSp>
      <p:sp>
        <p:nvSpPr>
          <p:cNvPr id="17" name="AutoShape 6">
            <a:extLst>
              <a:ext uri="{FF2B5EF4-FFF2-40B4-BE49-F238E27FC236}">
                <a16:creationId xmlns:a16="http://schemas.microsoft.com/office/drawing/2014/main" id="{9B0E669B-A9E6-8520-7870-2967DD7A3716}"/>
              </a:ext>
            </a:extLst>
          </p:cNvPr>
          <p:cNvSpPr/>
          <p:nvPr userDrawn="1"/>
        </p:nvSpPr>
        <p:spPr>
          <a:xfrm>
            <a:off x="4417919" y="1563592"/>
            <a:ext cx="3446845" cy="4184919"/>
          </a:xfrm>
          <a:prstGeom prst="rect">
            <a:avLst/>
          </a:prstGeom>
          <a:solidFill>
            <a:srgbClr val="18B6B4">
              <a:alpha val="40784"/>
            </a:srgbClr>
          </a:solidFill>
        </p:spPr>
        <p:txBody>
          <a:bodyPr/>
          <a:lstStyle/>
          <a:p>
            <a:endParaRPr lang="fr-FR">
              <a:solidFill>
                <a:srgbClr val="002060"/>
              </a:solidFill>
              <a:latin typeface="Montserrat Classic"/>
            </a:endParaRPr>
          </a:p>
        </p:txBody>
      </p:sp>
      <p:grpSp>
        <p:nvGrpSpPr>
          <p:cNvPr id="18" name="Group 7">
            <a:extLst>
              <a:ext uri="{FF2B5EF4-FFF2-40B4-BE49-F238E27FC236}">
                <a16:creationId xmlns:a16="http://schemas.microsoft.com/office/drawing/2014/main" id="{F6F32434-26CB-381A-BEB6-F8F5A663B673}"/>
              </a:ext>
            </a:extLst>
          </p:cNvPr>
          <p:cNvGrpSpPr/>
          <p:nvPr userDrawn="1"/>
        </p:nvGrpSpPr>
        <p:grpSpPr>
          <a:xfrm>
            <a:off x="7261240" y="5004391"/>
            <a:ext cx="588390" cy="749428"/>
            <a:chOff x="0" y="0"/>
            <a:chExt cx="1270646" cy="1341359"/>
          </a:xfrm>
        </p:grpSpPr>
        <p:sp>
          <p:nvSpPr>
            <p:cNvPr id="19" name="AutoShape 8">
              <a:extLst>
                <a:ext uri="{FF2B5EF4-FFF2-40B4-BE49-F238E27FC236}">
                  <a16:creationId xmlns:a16="http://schemas.microsoft.com/office/drawing/2014/main" id="{F351E601-F98F-971E-249D-8589E8E4673F}"/>
                </a:ext>
              </a:extLst>
            </p:cNvPr>
            <p:cNvSpPr/>
            <p:nvPr/>
          </p:nvSpPr>
          <p:spPr>
            <a:xfrm>
              <a:off x="0" y="0"/>
              <a:ext cx="1270646" cy="1341359"/>
            </a:xfrm>
            <a:prstGeom prst="rect">
              <a:avLst/>
            </a:prstGeom>
            <a:solidFill>
              <a:srgbClr val="18B6B4"/>
            </a:solidFill>
          </p:spPr>
          <p:txBody>
            <a:bodyPr/>
            <a:lstStyle/>
            <a:p>
              <a:endParaRPr lang="fr-FR">
                <a:solidFill>
                  <a:srgbClr val="002060"/>
                </a:solidFill>
                <a:latin typeface="Montserrat Classic"/>
              </a:endParaRPr>
            </a:p>
          </p:txBody>
        </p:sp>
        <p:sp>
          <p:nvSpPr>
            <p:cNvPr id="21" name="AutoShape 9">
              <a:extLst>
                <a:ext uri="{FF2B5EF4-FFF2-40B4-BE49-F238E27FC236}">
                  <a16:creationId xmlns:a16="http://schemas.microsoft.com/office/drawing/2014/main" id="{8C5A250C-248A-9520-2BA9-89D5A5BBC79A}"/>
                </a:ext>
              </a:extLst>
            </p:cNvPr>
            <p:cNvSpPr/>
            <p:nvPr/>
          </p:nvSpPr>
          <p:spPr>
            <a:xfrm>
              <a:off x="438618" y="651630"/>
              <a:ext cx="393411" cy="0"/>
            </a:xfrm>
            <a:prstGeom prst="line">
              <a:avLst/>
            </a:prstGeom>
            <a:ln w="38100" cap="flat">
              <a:solidFill>
                <a:srgbClr val="FFFFFF"/>
              </a:solidFill>
              <a:prstDash val="solid"/>
              <a:headEnd type="none" w="sm" len="sm"/>
              <a:tailEnd type="arrow" w="med" len="sm"/>
            </a:ln>
          </p:spPr>
          <p:txBody>
            <a:bodyPr/>
            <a:lstStyle/>
            <a:p>
              <a:endParaRPr lang="fr-FR">
                <a:solidFill>
                  <a:srgbClr val="002060"/>
                </a:solidFill>
                <a:latin typeface="Montserrat Classic"/>
              </a:endParaRPr>
            </a:p>
          </p:txBody>
        </p:sp>
      </p:grpSp>
      <p:sp>
        <p:nvSpPr>
          <p:cNvPr id="26" name="AutoShape 10">
            <a:extLst>
              <a:ext uri="{FF2B5EF4-FFF2-40B4-BE49-F238E27FC236}">
                <a16:creationId xmlns:a16="http://schemas.microsoft.com/office/drawing/2014/main" id="{D7B6C097-23AA-5BEB-16A2-F07ACDA90CF5}"/>
              </a:ext>
            </a:extLst>
          </p:cNvPr>
          <p:cNvSpPr/>
          <p:nvPr userDrawn="1"/>
        </p:nvSpPr>
        <p:spPr>
          <a:xfrm>
            <a:off x="8038039" y="1574235"/>
            <a:ext cx="3464197" cy="4174276"/>
          </a:xfrm>
          <a:prstGeom prst="rect">
            <a:avLst/>
          </a:prstGeom>
          <a:solidFill>
            <a:srgbClr val="0096FF">
              <a:alpha val="28627"/>
            </a:srgbClr>
          </a:solidFill>
        </p:spPr>
        <p:txBody>
          <a:bodyPr/>
          <a:lstStyle/>
          <a:p>
            <a:endParaRPr lang="fr-FR">
              <a:solidFill>
                <a:srgbClr val="002060"/>
              </a:solidFill>
              <a:latin typeface="Montserrat Classic"/>
            </a:endParaRPr>
          </a:p>
        </p:txBody>
      </p:sp>
      <p:sp>
        <p:nvSpPr>
          <p:cNvPr id="27" name="AutoShape 11">
            <a:extLst>
              <a:ext uri="{FF2B5EF4-FFF2-40B4-BE49-F238E27FC236}">
                <a16:creationId xmlns:a16="http://schemas.microsoft.com/office/drawing/2014/main" id="{24C4B756-0A32-F782-DFCA-FAF66444746D}"/>
              </a:ext>
            </a:extLst>
          </p:cNvPr>
          <p:cNvSpPr/>
          <p:nvPr userDrawn="1"/>
        </p:nvSpPr>
        <p:spPr>
          <a:xfrm>
            <a:off x="10898562" y="4944757"/>
            <a:ext cx="613464" cy="790802"/>
          </a:xfrm>
          <a:prstGeom prst="rect">
            <a:avLst/>
          </a:prstGeom>
          <a:solidFill>
            <a:srgbClr val="0096FF"/>
          </a:solidFill>
        </p:spPr>
        <p:txBody>
          <a:bodyPr/>
          <a:lstStyle/>
          <a:p>
            <a:endParaRPr lang="fr-FR">
              <a:solidFill>
                <a:srgbClr val="002060"/>
              </a:solidFill>
              <a:latin typeface="Montserrat Classic"/>
            </a:endParaRPr>
          </a:p>
        </p:txBody>
      </p:sp>
      <p:sp>
        <p:nvSpPr>
          <p:cNvPr id="28" name="AutoShape 12">
            <a:extLst>
              <a:ext uri="{FF2B5EF4-FFF2-40B4-BE49-F238E27FC236}">
                <a16:creationId xmlns:a16="http://schemas.microsoft.com/office/drawing/2014/main" id="{B27DF53A-D06A-910E-6B88-72A06B19EBD6}"/>
              </a:ext>
            </a:extLst>
          </p:cNvPr>
          <p:cNvSpPr/>
          <p:nvPr userDrawn="1"/>
        </p:nvSpPr>
        <p:spPr>
          <a:xfrm>
            <a:off x="11134046" y="5365040"/>
            <a:ext cx="189937" cy="0"/>
          </a:xfrm>
          <a:prstGeom prst="line">
            <a:avLst/>
          </a:prstGeom>
          <a:ln w="28575" cap="flat">
            <a:solidFill>
              <a:srgbClr val="FFFFFF"/>
            </a:solidFill>
            <a:prstDash val="solid"/>
            <a:headEnd type="none" w="sm" len="sm"/>
            <a:tailEnd type="arrow" w="med" len="sm"/>
          </a:ln>
        </p:spPr>
        <p:txBody>
          <a:bodyPr/>
          <a:lstStyle/>
          <a:p>
            <a:endParaRPr lang="fr-FR">
              <a:solidFill>
                <a:srgbClr val="002060"/>
              </a:solidFill>
              <a:latin typeface="Montserrat Classic"/>
            </a:endParaRPr>
          </a:p>
        </p:txBody>
      </p:sp>
      <p:sp>
        <p:nvSpPr>
          <p:cNvPr id="32" name="Espace réservé du texte 31">
            <a:extLst>
              <a:ext uri="{FF2B5EF4-FFF2-40B4-BE49-F238E27FC236}">
                <a16:creationId xmlns:a16="http://schemas.microsoft.com/office/drawing/2014/main" id="{EBA8672C-27F6-FDF4-2C23-3EF453EBCC01}"/>
              </a:ext>
            </a:extLst>
          </p:cNvPr>
          <p:cNvSpPr>
            <a:spLocks noGrp="1"/>
          </p:cNvSpPr>
          <p:nvPr>
            <p:ph type="body" sz="quarter" idx="13" hasCustomPrompt="1"/>
          </p:nvPr>
        </p:nvSpPr>
        <p:spPr>
          <a:xfrm>
            <a:off x="928882" y="2903445"/>
            <a:ext cx="2991733" cy="2041312"/>
          </a:xfrm>
        </p:spPr>
        <p:txBody>
          <a:bodyPr>
            <a:normAutofit/>
          </a:bodyPr>
          <a:lstStyle>
            <a:lvl1pPr marL="0" indent="0" algn="l">
              <a:buFont typeface="Arial" panose="020B0604020202020204" pitchFamily="34" charset="0"/>
              <a:buNone/>
              <a:defRPr sz="2000" b="1">
                <a:solidFill>
                  <a:srgbClr val="002060"/>
                </a:solidFill>
                <a:latin typeface="Montserrat Classic"/>
              </a:defRPr>
            </a:lvl1pPr>
          </a:lstStyle>
          <a:p>
            <a:pPr lvl="0"/>
            <a:r>
              <a:rPr lang="fr-FR"/>
              <a:t>Texte 1</a:t>
            </a:r>
          </a:p>
          <a:p>
            <a:pPr lvl="0"/>
            <a:endParaRPr lang="fr-FR"/>
          </a:p>
          <a:p>
            <a:pPr lvl="0"/>
            <a:endParaRPr lang="fr-FR"/>
          </a:p>
        </p:txBody>
      </p:sp>
      <p:sp>
        <p:nvSpPr>
          <p:cNvPr id="36" name="Espace réservé du texte 31">
            <a:extLst>
              <a:ext uri="{FF2B5EF4-FFF2-40B4-BE49-F238E27FC236}">
                <a16:creationId xmlns:a16="http://schemas.microsoft.com/office/drawing/2014/main" id="{366AA78C-EEA3-D10F-DB80-18DB5794ED59}"/>
              </a:ext>
            </a:extLst>
          </p:cNvPr>
          <p:cNvSpPr>
            <a:spLocks noGrp="1"/>
          </p:cNvSpPr>
          <p:nvPr>
            <p:ph type="body" sz="quarter" idx="14" hasCustomPrompt="1"/>
          </p:nvPr>
        </p:nvSpPr>
        <p:spPr>
          <a:xfrm>
            <a:off x="5000722" y="2128883"/>
            <a:ext cx="2281238" cy="619125"/>
          </a:xfrm>
        </p:spPr>
        <p:txBody>
          <a:bodyPr>
            <a:normAutofit/>
          </a:bodyPr>
          <a:lstStyle>
            <a:lvl1pPr marL="0" indent="0" algn="ctr">
              <a:buNone/>
              <a:defRPr sz="3200" b="1">
                <a:solidFill>
                  <a:srgbClr val="002060"/>
                </a:solidFill>
                <a:latin typeface="Montserrat Classic"/>
              </a:defRPr>
            </a:lvl1pPr>
          </a:lstStyle>
          <a:p>
            <a:pPr lvl="0"/>
            <a:r>
              <a:rPr lang="fr-FR"/>
              <a:t>Titre 2</a:t>
            </a:r>
          </a:p>
        </p:txBody>
      </p:sp>
      <p:sp>
        <p:nvSpPr>
          <p:cNvPr id="37" name="Espace réservé du texte 31">
            <a:extLst>
              <a:ext uri="{FF2B5EF4-FFF2-40B4-BE49-F238E27FC236}">
                <a16:creationId xmlns:a16="http://schemas.microsoft.com/office/drawing/2014/main" id="{10502096-56AB-ACC3-5318-5F656768842B}"/>
              </a:ext>
            </a:extLst>
          </p:cNvPr>
          <p:cNvSpPr>
            <a:spLocks noGrp="1"/>
          </p:cNvSpPr>
          <p:nvPr>
            <p:ph type="body" sz="quarter" idx="15" hasCustomPrompt="1"/>
          </p:nvPr>
        </p:nvSpPr>
        <p:spPr>
          <a:xfrm>
            <a:off x="8656634" y="2124074"/>
            <a:ext cx="2281238" cy="619125"/>
          </a:xfrm>
        </p:spPr>
        <p:txBody>
          <a:bodyPr>
            <a:normAutofit/>
          </a:bodyPr>
          <a:lstStyle>
            <a:lvl1pPr marL="0" indent="0" algn="ctr">
              <a:buNone/>
              <a:defRPr sz="3200" b="1">
                <a:solidFill>
                  <a:srgbClr val="002060"/>
                </a:solidFill>
                <a:latin typeface="Montserrat Classic"/>
              </a:defRPr>
            </a:lvl1pPr>
          </a:lstStyle>
          <a:p>
            <a:pPr lvl="0"/>
            <a:r>
              <a:rPr lang="fr-FR"/>
              <a:t>Titre 3</a:t>
            </a:r>
          </a:p>
        </p:txBody>
      </p:sp>
      <p:sp>
        <p:nvSpPr>
          <p:cNvPr id="38" name="Espace réservé du texte 31">
            <a:extLst>
              <a:ext uri="{FF2B5EF4-FFF2-40B4-BE49-F238E27FC236}">
                <a16:creationId xmlns:a16="http://schemas.microsoft.com/office/drawing/2014/main" id="{62CE9929-3086-5F4E-3D90-B34123404700}"/>
              </a:ext>
            </a:extLst>
          </p:cNvPr>
          <p:cNvSpPr>
            <a:spLocks noGrp="1"/>
          </p:cNvSpPr>
          <p:nvPr>
            <p:ph type="body" sz="quarter" idx="16" hasCustomPrompt="1"/>
          </p:nvPr>
        </p:nvSpPr>
        <p:spPr>
          <a:xfrm>
            <a:off x="1254096" y="2124074"/>
            <a:ext cx="2281238" cy="619125"/>
          </a:xfrm>
        </p:spPr>
        <p:txBody>
          <a:bodyPr>
            <a:normAutofit/>
          </a:bodyPr>
          <a:lstStyle>
            <a:lvl1pPr marL="0" indent="0" algn="ctr">
              <a:buNone/>
              <a:defRPr sz="3200" b="1">
                <a:solidFill>
                  <a:srgbClr val="002060"/>
                </a:solidFill>
                <a:latin typeface="Montserrat Classic"/>
              </a:defRPr>
            </a:lvl1pPr>
          </a:lstStyle>
          <a:p>
            <a:pPr lvl="0"/>
            <a:r>
              <a:rPr lang="fr-FR"/>
              <a:t>Titre 1</a:t>
            </a:r>
          </a:p>
        </p:txBody>
      </p:sp>
      <p:sp>
        <p:nvSpPr>
          <p:cNvPr id="39" name="Espace réservé du texte 31">
            <a:extLst>
              <a:ext uri="{FF2B5EF4-FFF2-40B4-BE49-F238E27FC236}">
                <a16:creationId xmlns:a16="http://schemas.microsoft.com/office/drawing/2014/main" id="{B84FCF85-200A-2D6C-414C-4F0E0E380401}"/>
              </a:ext>
            </a:extLst>
          </p:cNvPr>
          <p:cNvSpPr>
            <a:spLocks noGrp="1"/>
          </p:cNvSpPr>
          <p:nvPr>
            <p:ph type="body" sz="quarter" idx="17" hasCustomPrompt="1"/>
          </p:nvPr>
        </p:nvSpPr>
        <p:spPr>
          <a:xfrm>
            <a:off x="4654789" y="2903445"/>
            <a:ext cx="2991733" cy="2041312"/>
          </a:xfrm>
        </p:spPr>
        <p:txBody>
          <a:bodyPr>
            <a:normAutofit/>
          </a:bodyPr>
          <a:lstStyle>
            <a:lvl1pPr marL="0" indent="0" algn="l">
              <a:buFont typeface="Arial" panose="020B0604020202020204" pitchFamily="34" charset="0"/>
              <a:buNone/>
              <a:defRPr sz="2000" b="1">
                <a:solidFill>
                  <a:srgbClr val="002060"/>
                </a:solidFill>
                <a:latin typeface="Montserrat Classic"/>
              </a:defRPr>
            </a:lvl1pPr>
          </a:lstStyle>
          <a:p>
            <a:pPr lvl="0"/>
            <a:r>
              <a:rPr lang="fr-FR"/>
              <a:t>Texte 2</a:t>
            </a:r>
          </a:p>
          <a:p>
            <a:pPr lvl="0"/>
            <a:endParaRPr lang="fr-FR"/>
          </a:p>
          <a:p>
            <a:pPr lvl="0"/>
            <a:endParaRPr lang="fr-FR"/>
          </a:p>
        </p:txBody>
      </p:sp>
      <p:sp>
        <p:nvSpPr>
          <p:cNvPr id="40" name="Espace réservé du texte 31">
            <a:extLst>
              <a:ext uri="{FF2B5EF4-FFF2-40B4-BE49-F238E27FC236}">
                <a16:creationId xmlns:a16="http://schemas.microsoft.com/office/drawing/2014/main" id="{835BE75C-AD92-B074-ED77-D70E6E60ED98}"/>
              </a:ext>
            </a:extLst>
          </p:cNvPr>
          <p:cNvSpPr>
            <a:spLocks noGrp="1"/>
          </p:cNvSpPr>
          <p:nvPr>
            <p:ph type="body" sz="quarter" idx="18" hasCustomPrompt="1"/>
          </p:nvPr>
        </p:nvSpPr>
        <p:spPr>
          <a:xfrm>
            <a:off x="8298426" y="2858850"/>
            <a:ext cx="2991733" cy="2041312"/>
          </a:xfrm>
        </p:spPr>
        <p:txBody>
          <a:bodyPr>
            <a:normAutofit/>
          </a:bodyPr>
          <a:lstStyle>
            <a:lvl1pPr marL="0" indent="0" algn="l">
              <a:buFont typeface="Arial" panose="020B0604020202020204" pitchFamily="34" charset="0"/>
              <a:buNone/>
              <a:defRPr sz="2000" b="1">
                <a:solidFill>
                  <a:srgbClr val="002060"/>
                </a:solidFill>
                <a:latin typeface="Montserrat Classic"/>
              </a:defRPr>
            </a:lvl1pPr>
          </a:lstStyle>
          <a:p>
            <a:pPr lvl="0"/>
            <a:r>
              <a:rPr lang="fr-FR"/>
              <a:t>Texte 3</a:t>
            </a:r>
          </a:p>
          <a:p>
            <a:pPr lvl="0"/>
            <a:endParaRPr lang="fr-FR"/>
          </a:p>
          <a:p>
            <a:pPr lvl="0"/>
            <a:endParaRPr lang="fr-FR"/>
          </a:p>
        </p:txBody>
      </p:sp>
      <p:sp>
        <p:nvSpPr>
          <p:cNvPr id="42" name="Espace réservé du texte 41">
            <a:extLst>
              <a:ext uri="{FF2B5EF4-FFF2-40B4-BE49-F238E27FC236}">
                <a16:creationId xmlns:a16="http://schemas.microsoft.com/office/drawing/2014/main" id="{48B05AC9-18E4-A7D4-E55B-B2D21BB31822}"/>
              </a:ext>
            </a:extLst>
          </p:cNvPr>
          <p:cNvSpPr>
            <a:spLocks noGrp="1"/>
          </p:cNvSpPr>
          <p:nvPr>
            <p:ph type="body" sz="quarter" idx="19" hasCustomPrompt="1"/>
          </p:nvPr>
        </p:nvSpPr>
        <p:spPr>
          <a:xfrm>
            <a:off x="689764" y="884700"/>
            <a:ext cx="9321800" cy="604837"/>
          </a:xfrm>
          <a:ln>
            <a:solidFill>
              <a:schemeClr val="bg1"/>
            </a:solidFill>
          </a:ln>
        </p:spPr>
        <p:txBody>
          <a:bodyPr>
            <a:noAutofit/>
          </a:bodyPr>
          <a:lstStyle>
            <a:lvl1pPr marL="0" indent="0">
              <a:buNone/>
              <a:defRPr sz="4000" b="1">
                <a:solidFill>
                  <a:srgbClr val="002060"/>
                </a:solidFill>
                <a:latin typeface="Montserrat Classic"/>
              </a:defRPr>
            </a:lvl1pPr>
          </a:lstStyle>
          <a:p>
            <a:pPr lvl="0"/>
            <a:r>
              <a:rPr lang="fr-FR"/>
              <a:t>Titre</a:t>
            </a:r>
          </a:p>
        </p:txBody>
      </p:sp>
      <p:pic>
        <p:nvPicPr>
          <p:cNvPr id="23" name="Image 22">
            <a:extLst>
              <a:ext uri="{FF2B5EF4-FFF2-40B4-BE49-F238E27FC236}">
                <a16:creationId xmlns:a16="http://schemas.microsoft.com/office/drawing/2014/main" id="{4551B92A-30C3-A603-474B-6383A682AE82}"/>
              </a:ext>
            </a:extLst>
          </p:cNvPr>
          <p:cNvPicPr>
            <a:picLocks noChangeAspect="1"/>
          </p:cNvPicPr>
          <p:nvPr userDrawn="1"/>
        </p:nvPicPr>
        <p:blipFill>
          <a:blip r:embed="rId4"/>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423234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p:spPr>
        <p:txBody>
          <a:bodyPr anchor="b"/>
          <a:lstStyle>
            <a:lvl1pPr algn="ctr">
              <a:defRPr sz="6000" b="1">
                <a:solidFill>
                  <a:srgbClr val="002060"/>
                </a:solidFill>
                <a:latin typeface="Montserrat Classic"/>
              </a:defRPr>
            </a:lvl1pPr>
          </a:lstStyle>
          <a:p>
            <a:r>
              <a:rPr lang="fr-FR"/>
              <a:t>Titre du fichier</a:t>
            </a: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b="1">
                <a:solidFill>
                  <a:schemeClr val="accent2"/>
                </a:solidFill>
                <a:latin typeface="Montserrat Classic"/>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 du fichier</a:t>
            </a: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a:latin typeface="Montserrat Classic"/>
              </a:defRPr>
            </a:lvl1pPr>
          </a:lstStyle>
          <a:p>
            <a:endParaRPr lang="fr-FR"/>
          </a:p>
        </p:txBody>
      </p:sp>
      <p:grpSp>
        <p:nvGrpSpPr>
          <p:cNvPr id="4" name="Groupe 3">
            <a:extLst>
              <a:ext uri="{FF2B5EF4-FFF2-40B4-BE49-F238E27FC236}">
                <a16:creationId xmlns:a16="http://schemas.microsoft.com/office/drawing/2014/main" id="{34B97830-F581-B3B0-C96F-2D8736CD2FE6}"/>
              </a:ext>
            </a:extLst>
          </p:cNvPr>
          <p:cNvGrpSpPr/>
          <p:nvPr userDrawn="1"/>
        </p:nvGrpSpPr>
        <p:grpSpPr>
          <a:xfrm>
            <a:off x="1524000" y="155533"/>
            <a:ext cx="9438968" cy="1515952"/>
            <a:chOff x="2861184" y="5440006"/>
            <a:chExt cx="3756622" cy="622202"/>
          </a:xfrm>
        </p:grpSpPr>
        <p:sp>
          <p:nvSpPr>
            <p:cNvPr id="6" name="Freeform 13">
              <a:extLst>
                <a:ext uri="{FF2B5EF4-FFF2-40B4-BE49-F238E27FC236}">
                  <a16:creationId xmlns:a16="http://schemas.microsoft.com/office/drawing/2014/main" id="{C919DBD3-114B-9A4A-6D6C-07CBE1020C28}"/>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9" name="ZoneTexte 8">
              <a:extLst>
                <a:ext uri="{FF2B5EF4-FFF2-40B4-BE49-F238E27FC236}">
                  <a16:creationId xmlns:a16="http://schemas.microsoft.com/office/drawing/2014/main" id="{794EF8D3-F5B1-E078-7506-F61083805B17}"/>
                </a:ext>
              </a:extLst>
            </p:cNvPr>
            <p:cNvSpPr txBox="1"/>
            <p:nvPr userDrawn="1"/>
          </p:nvSpPr>
          <p:spPr>
            <a:xfrm>
              <a:off x="3460955" y="5604387"/>
              <a:ext cx="3156851" cy="315807"/>
            </a:xfrm>
            <a:prstGeom prst="rect">
              <a:avLst/>
            </a:prstGeom>
            <a:noFill/>
          </p:spPr>
          <p:txBody>
            <a:bodyPr wrap="square" rtlCol="0">
              <a:spAutoFit/>
            </a:bodyPr>
            <a:lstStyle/>
            <a:p>
              <a:r>
                <a:rPr lang="fr-FR" sz="4400" b="1">
                  <a:solidFill>
                    <a:srgbClr val="002060"/>
                  </a:solidFill>
                  <a:effectLst>
                    <a:outerShdw blurRad="38100" dist="38100" dir="2700000" algn="tl">
                      <a:srgbClr val="000000">
                        <a:alpha val="43137"/>
                      </a:srgbClr>
                    </a:outerShdw>
                  </a:effectLst>
                  <a:latin typeface="Montserrat Classic"/>
                </a:rPr>
                <a:t>L’e-Rdv de la protection sociale</a:t>
              </a:r>
            </a:p>
          </p:txBody>
        </p:sp>
      </p:grpSp>
      <p:pic>
        <p:nvPicPr>
          <p:cNvPr id="11" name="Image 10">
            <a:extLst>
              <a:ext uri="{FF2B5EF4-FFF2-40B4-BE49-F238E27FC236}">
                <a16:creationId xmlns:a16="http://schemas.microsoft.com/office/drawing/2014/main" id="{8ACF6D67-43DA-DB93-D415-236649FA2CAF}"/>
              </a:ext>
            </a:extLst>
          </p:cNvPr>
          <p:cNvPicPr>
            <a:picLocks noChangeAspect="1"/>
          </p:cNvPicPr>
          <p:nvPr userDrawn="1"/>
        </p:nvPicPr>
        <p:blipFill>
          <a:blip r:embed="rId4"/>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241506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0" y="-1"/>
            <a:ext cx="12192000" cy="7083371"/>
          </a:xfrm>
          <a:prstGeom prst="rect">
            <a:avLst/>
          </a:prstGeom>
        </p:spPr>
      </p:pic>
      <p:sp>
        <p:nvSpPr>
          <p:cNvPr id="2" name="Titre 1"/>
          <p:cNvSpPr>
            <a:spLocks noGrp="1"/>
          </p:cNvSpPr>
          <p:nvPr>
            <p:ph type="title" hasCustomPrompt="1"/>
          </p:nvPr>
        </p:nvSpPr>
        <p:spPr>
          <a:xfrm>
            <a:off x="255463" y="560170"/>
            <a:ext cx="10515600" cy="1158873"/>
          </a:xfrm>
        </p:spPr>
        <p:txBody>
          <a:bodyPr anchor="b"/>
          <a:lstStyle>
            <a:lvl1pPr>
              <a:defRPr sz="6000" b="1">
                <a:solidFill>
                  <a:srgbClr val="002060"/>
                </a:solidFill>
                <a:latin typeface="Montserrat Classic"/>
              </a:defRPr>
            </a:lvl1pPr>
          </a:lstStyle>
          <a:p>
            <a:r>
              <a:rPr lang="fr-FR"/>
              <a:t>Sommaire</a:t>
            </a:r>
          </a:p>
        </p:txBody>
      </p:sp>
      <p:sp>
        <p:nvSpPr>
          <p:cNvPr id="3" name="Espace réservé du texte 2"/>
          <p:cNvSpPr>
            <a:spLocks noGrp="1"/>
          </p:cNvSpPr>
          <p:nvPr>
            <p:ph type="body" idx="1" hasCustomPrompt="1"/>
          </p:nvPr>
        </p:nvSpPr>
        <p:spPr>
          <a:xfrm>
            <a:off x="3273338" y="2291788"/>
            <a:ext cx="8074111" cy="4287508"/>
          </a:xfrm>
        </p:spPr>
        <p:txBody>
          <a:bodyPr/>
          <a:lstStyle>
            <a:lvl1pPr marL="342900" indent="-342900">
              <a:buFontTx/>
              <a:buBlip>
                <a:blip r:embed="rId3"/>
              </a:buBlip>
              <a:defRPr sz="2400" b="1">
                <a:solidFill>
                  <a:srgbClr val="002060"/>
                </a:solidFill>
                <a:latin typeface="Montserrat Class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a:p>
            <a:pPr lvl="0"/>
            <a:r>
              <a:rPr lang="fr-FR"/>
              <a:t>Xxx</a:t>
            </a:r>
          </a:p>
          <a:p>
            <a:pPr lvl="0"/>
            <a:r>
              <a:rPr lang="fr-FR"/>
              <a:t>Xxx</a:t>
            </a:r>
          </a:p>
          <a:p>
            <a:pPr lvl="0"/>
            <a:r>
              <a:rPr lang="fr-FR"/>
              <a:t>Xxx</a:t>
            </a:r>
          </a:p>
          <a:p>
            <a:pPr lvl="0"/>
            <a:r>
              <a:rPr lang="fr-FR"/>
              <a:t>Xxx</a:t>
            </a:r>
          </a:p>
          <a:p>
            <a:pPr lvl="0"/>
            <a:endParaRPr lang="fr-FR"/>
          </a:p>
        </p:txBody>
      </p:sp>
      <p:grpSp>
        <p:nvGrpSpPr>
          <p:cNvPr id="10" name="Group 5"/>
          <p:cNvGrpSpPr/>
          <p:nvPr userDrawn="1"/>
        </p:nvGrpSpPr>
        <p:grpSpPr>
          <a:xfrm>
            <a:off x="0" y="1876380"/>
            <a:ext cx="966188" cy="5206991"/>
            <a:chOff x="0" y="0"/>
            <a:chExt cx="1088443" cy="5865852"/>
          </a:xfrm>
          <a:solidFill>
            <a:srgbClr val="002060"/>
          </a:solidFill>
        </p:grpSpPr>
        <p:sp>
          <p:nvSpPr>
            <p:cNvPr id="11" name="Freeform 6"/>
            <p:cNvSpPr/>
            <p:nvPr/>
          </p:nvSpPr>
          <p:spPr>
            <a:xfrm>
              <a:off x="0" y="0"/>
              <a:ext cx="1088443" cy="5865852"/>
            </a:xfrm>
            <a:custGeom>
              <a:avLst/>
              <a:gdLst/>
              <a:ahLst/>
              <a:cxnLst/>
              <a:rect l="l" t="t" r="r" b="b"/>
              <a:pathLst>
                <a:path w="1088443" h="5865852">
                  <a:moveTo>
                    <a:pt x="208334" y="0"/>
                  </a:moveTo>
                  <a:lnTo>
                    <a:pt x="880109" y="0"/>
                  </a:lnTo>
                  <a:cubicBezTo>
                    <a:pt x="995169" y="0"/>
                    <a:pt x="1088443" y="93274"/>
                    <a:pt x="1088443" y="208334"/>
                  </a:cubicBezTo>
                  <a:lnTo>
                    <a:pt x="1088443" y="5657518"/>
                  </a:lnTo>
                  <a:cubicBezTo>
                    <a:pt x="1088443" y="5772577"/>
                    <a:pt x="995169" y="5865852"/>
                    <a:pt x="880109" y="5865852"/>
                  </a:cubicBezTo>
                  <a:lnTo>
                    <a:pt x="208334" y="5865852"/>
                  </a:lnTo>
                  <a:cubicBezTo>
                    <a:pt x="93274" y="5865852"/>
                    <a:pt x="0" y="5772577"/>
                    <a:pt x="0" y="5657518"/>
                  </a:cubicBezTo>
                  <a:lnTo>
                    <a:pt x="0" y="208334"/>
                  </a:lnTo>
                  <a:cubicBezTo>
                    <a:pt x="0" y="93274"/>
                    <a:pt x="93274" y="0"/>
                    <a:pt x="208334" y="0"/>
                  </a:cubicBezTo>
                  <a:close/>
                </a:path>
              </a:pathLst>
            </a:custGeom>
            <a:grpFill/>
          </p:spPr>
        </p:sp>
        <p:sp>
          <p:nvSpPr>
            <p:cNvPr id="12" name="TextBox 7"/>
            <p:cNvSpPr txBox="1"/>
            <p:nvPr/>
          </p:nvSpPr>
          <p:spPr>
            <a:xfrm>
              <a:off x="0" y="-38100"/>
              <a:ext cx="1088443" cy="5903952"/>
            </a:xfrm>
            <a:prstGeom prst="rect">
              <a:avLst/>
            </a:prstGeom>
            <a:grpFill/>
          </p:spPr>
          <p:txBody>
            <a:bodyPr lIns="50800" tIns="50800" rIns="50800" bIns="50800" rtlCol="0" anchor="ctr"/>
            <a:lstStyle/>
            <a:p>
              <a:pPr algn="ctr">
                <a:lnSpc>
                  <a:spcPts val="2659"/>
                </a:lnSpc>
              </a:pPr>
              <a:endParaRPr>
                <a:latin typeface="Montserrat Classic"/>
              </a:endParaRPr>
            </a:p>
          </p:txBody>
        </p:sp>
      </p:grpSp>
      <p:sp>
        <p:nvSpPr>
          <p:cNvPr id="21" name="TextBox 4"/>
          <p:cNvSpPr txBox="1"/>
          <p:nvPr/>
        </p:nvSpPr>
        <p:spPr>
          <a:xfrm>
            <a:off x="4525213" y="3436301"/>
            <a:ext cx="721505" cy="755326"/>
          </a:xfrm>
          <a:prstGeom prst="rect">
            <a:avLst/>
          </a:prstGeom>
        </p:spPr>
        <p:txBody>
          <a:bodyPr lIns="50800" tIns="50800" rIns="50800" bIns="50800" rtlCol="0" anchor="ctr"/>
          <a:lstStyle/>
          <a:p>
            <a:pPr algn="ctr">
              <a:lnSpc>
                <a:spcPts val="2659"/>
              </a:lnSpc>
            </a:pPr>
            <a:endParaRPr>
              <a:latin typeface="Montserrat Classic"/>
            </a:endParaRPr>
          </a:p>
        </p:txBody>
      </p:sp>
      <p:pic>
        <p:nvPicPr>
          <p:cNvPr id="20" name="Image 19" descr="Une image contenant capture d’écran, vaisselle, conception, bleu&#10;&#10;Le contenu généré par l’IA peut être incorrect.">
            <a:extLst>
              <a:ext uri="{FF2B5EF4-FFF2-40B4-BE49-F238E27FC236}">
                <a16:creationId xmlns:a16="http://schemas.microsoft.com/office/drawing/2014/main" id="{8081372E-0B96-9ECA-758B-056C308B9E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546" y="2300238"/>
            <a:ext cx="2874199" cy="3592961"/>
          </a:xfrm>
          <a:prstGeom prst="rect">
            <a:avLst/>
          </a:prstGeom>
        </p:spPr>
      </p:pic>
      <p:grpSp>
        <p:nvGrpSpPr>
          <p:cNvPr id="17" name="Groupe 16">
            <a:extLst>
              <a:ext uri="{FF2B5EF4-FFF2-40B4-BE49-F238E27FC236}">
                <a16:creationId xmlns:a16="http://schemas.microsoft.com/office/drawing/2014/main" id="{27C35688-6FA5-F114-4AE5-5E6E855983A7}"/>
              </a:ext>
            </a:extLst>
          </p:cNvPr>
          <p:cNvGrpSpPr/>
          <p:nvPr userDrawn="1"/>
        </p:nvGrpSpPr>
        <p:grpSpPr>
          <a:xfrm>
            <a:off x="255463" y="190640"/>
            <a:ext cx="4817982" cy="625194"/>
            <a:chOff x="255463" y="190640"/>
            <a:chExt cx="4817982" cy="625194"/>
          </a:xfrm>
        </p:grpSpPr>
        <p:sp>
          <p:nvSpPr>
            <p:cNvPr id="9" name="Rectangle 8">
              <a:extLst>
                <a:ext uri="{FF2B5EF4-FFF2-40B4-BE49-F238E27FC236}">
                  <a16:creationId xmlns:a16="http://schemas.microsoft.com/office/drawing/2014/main" id="{66F0BB5C-926F-4AB1-416D-E54536B99E73}"/>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E3E8F5B8-E600-01E6-6626-C8C5BB7FF72A}"/>
                </a:ext>
              </a:extLst>
            </p:cNvPr>
            <p:cNvGrpSpPr/>
            <p:nvPr userDrawn="1"/>
          </p:nvGrpSpPr>
          <p:grpSpPr>
            <a:xfrm>
              <a:off x="255463" y="190641"/>
              <a:ext cx="4817982" cy="622202"/>
              <a:chOff x="2861184" y="5440006"/>
              <a:chExt cx="4817982" cy="622202"/>
            </a:xfrm>
          </p:grpSpPr>
          <p:sp>
            <p:nvSpPr>
              <p:cNvPr id="14" name="Freeform 13">
                <a:extLst>
                  <a:ext uri="{FF2B5EF4-FFF2-40B4-BE49-F238E27FC236}">
                    <a16:creationId xmlns:a16="http://schemas.microsoft.com/office/drawing/2014/main" id="{0D6A3C40-3649-F47E-A623-1004684BD0DB}"/>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5"/>
                <a:stretch>
                  <a:fillRect l="-7251" t="-54249" r="-169983" b="-63165"/>
                </a:stretch>
              </a:blipFill>
            </p:spPr>
          </p:sp>
          <p:sp>
            <p:nvSpPr>
              <p:cNvPr id="16" name="ZoneTexte 15">
                <a:extLst>
                  <a:ext uri="{FF2B5EF4-FFF2-40B4-BE49-F238E27FC236}">
                    <a16:creationId xmlns:a16="http://schemas.microsoft.com/office/drawing/2014/main" id="{0BBBFEF8-F579-185D-09E4-126CBDAC92D8}"/>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4" name="Image 3">
            <a:extLst>
              <a:ext uri="{FF2B5EF4-FFF2-40B4-BE49-F238E27FC236}">
                <a16:creationId xmlns:a16="http://schemas.microsoft.com/office/drawing/2014/main" id="{3E29604B-601B-B26E-54EA-17B6562FB62D}"/>
              </a:ext>
            </a:extLst>
          </p:cNvPr>
          <p:cNvPicPr>
            <a:picLocks noChangeAspect="1"/>
          </p:cNvPicPr>
          <p:nvPr userDrawn="1"/>
        </p:nvPicPr>
        <p:blipFill>
          <a:blip r:embed="rId6"/>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336711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2553"/>
            <a:ext cx="12268200" cy="6860554"/>
          </a:xfrm>
          <a:prstGeom prst="rect">
            <a:avLst/>
          </a:prstGeom>
        </p:spPr>
      </p:pic>
      <p:sp>
        <p:nvSpPr>
          <p:cNvPr id="2" name="Titre 1"/>
          <p:cNvSpPr>
            <a:spLocks noGrp="1"/>
          </p:cNvSpPr>
          <p:nvPr>
            <p:ph type="title" hasCustomPrompt="1"/>
          </p:nvPr>
        </p:nvSpPr>
        <p:spPr>
          <a:xfrm>
            <a:off x="6187440" y="1531088"/>
            <a:ext cx="5166360" cy="1325563"/>
          </a:xfrm>
        </p:spPr>
        <p:txBody>
          <a:bodyPr/>
          <a:lstStyle>
            <a:lvl1pPr>
              <a:defRPr b="1">
                <a:solidFill>
                  <a:schemeClr val="accent2"/>
                </a:solidFill>
                <a:latin typeface="Montserrat Classic"/>
              </a:defRPr>
            </a:lvl1pPr>
          </a:lstStyle>
          <a:p>
            <a:r>
              <a:rPr lang="fr-FR"/>
              <a:t>N° de la partie</a:t>
            </a:r>
            <a:br>
              <a:rPr lang="fr-FR"/>
            </a:br>
            <a:r>
              <a:rPr lang="fr-FR"/>
              <a:t>Titre de la partie</a:t>
            </a:r>
          </a:p>
        </p:txBody>
      </p:sp>
      <p:sp>
        <p:nvSpPr>
          <p:cNvPr id="4" name="Espace réservé du contenu 3"/>
          <p:cNvSpPr>
            <a:spLocks noGrp="1"/>
          </p:cNvSpPr>
          <p:nvPr>
            <p:ph sz="half" idx="2" hasCustomPrompt="1"/>
          </p:nvPr>
        </p:nvSpPr>
        <p:spPr>
          <a:xfrm>
            <a:off x="6172200" y="3096246"/>
            <a:ext cx="5181600" cy="2367280"/>
          </a:xfrm>
        </p:spPr>
        <p:txBody>
          <a:bodyPr/>
          <a:lstStyle>
            <a:lvl1pPr marL="685800" indent="-228600">
              <a:defRPr>
                <a:latin typeface="Montserrat Classic"/>
              </a:defRPr>
            </a:lvl1pPr>
            <a:lvl2pPr marL="685800" indent="-228600">
              <a:defRPr lang="fr-FR" sz="2400" kern="1200" dirty="0" smtClean="0">
                <a:solidFill>
                  <a:schemeClr val="tx1"/>
                </a:solidFill>
                <a:latin typeface="Montserrat Classic"/>
                <a:ea typeface="+mn-ea"/>
                <a:cs typeface="+mn-cs"/>
              </a:defRPr>
            </a:lvl2pPr>
            <a:lvl4pPr>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lvl="0"/>
            <a:r>
              <a:rPr lang="fr-FR"/>
              <a:t>Présenté par </a:t>
            </a:r>
          </a:p>
          <a:p>
            <a:pPr lvl="1"/>
            <a:r>
              <a:rPr lang="fr-FR"/>
              <a:t>Nom 1, fonction, OPS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a:t>Nom 2, fonction, OPS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a:t>Nom 3, fonction, OPS</a:t>
            </a:r>
          </a:p>
        </p:txBody>
      </p:sp>
      <p:sp>
        <p:nvSpPr>
          <p:cNvPr id="7" name="Espace réservé du numéro de diapositive 6"/>
          <p:cNvSpPr>
            <a:spLocks noGrp="1"/>
          </p:cNvSpPr>
          <p:nvPr>
            <p:ph type="sldNum" sz="quarter" idx="12"/>
          </p:nvPr>
        </p:nvSpPr>
        <p:spPr>
          <a:xfrm>
            <a:off x="4454013" y="6391702"/>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9" name="Group 13"/>
          <p:cNvGrpSpPr/>
          <p:nvPr userDrawn="1"/>
        </p:nvGrpSpPr>
        <p:grpSpPr>
          <a:xfrm>
            <a:off x="588427" y="1550100"/>
            <a:ext cx="5172969" cy="3834179"/>
            <a:chOff x="0" y="0"/>
            <a:chExt cx="1042586" cy="812800"/>
          </a:xfrm>
        </p:grpSpPr>
        <p:sp>
          <p:nvSpPr>
            <p:cNvPr id="10" name="Freeform 14"/>
            <p:cNvSpPr/>
            <p:nvPr/>
          </p:nvSpPr>
          <p:spPr>
            <a:xfrm>
              <a:off x="0" y="0"/>
              <a:ext cx="1042586" cy="812800"/>
            </a:xfrm>
            <a:custGeom>
              <a:avLst/>
              <a:gdLst/>
              <a:ahLst/>
              <a:cxnLst/>
              <a:rect l="l" t="t" r="r" b="b"/>
              <a:pathLst>
                <a:path w="1042586" h="812800">
                  <a:moveTo>
                    <a:pt x="23579" y="0"/>
                  </a:moveTo>
                  <a:lnTo>
                    <a:pt x="1019007" y="0"/>
                  </a:lnTo>
                  <a:cubicBezTo>
                    <a:pt x="1025260" y="0"/>
                    <a:pt x="1031257" y="2484"/>
                    <a:pt x="1035679" y="6906"/>
                  </a:cubicBezTo>
                  <a:cubicBezTo>
                    <a:pt x="1040101" y="11328"/>
                    <a:pt x="1042586" y="17326"/>
                    <a:pt x="1042586" y="23579"/>
                  </a:cubicBezTo>
                  <a:lnTo>
                    <a:pt x="1042586" y="789221"/>
                  </a:lnTo>
                  <a:cubicBezTo>
                    <a:pt x="1042586" y="795474"/>
                    <a:pt x="1040101" y="801472"/>
                    <a:pt x="1035679" y="805894"/>
                  </a:cubicBezTo>
                  <a:cubicBezTo>
                    <a:pt x="1031257" y="810316"/>
                    <a:pt x="1025260" y="812800"/>
                    <a:pt x="1019007" y="812800"/>
                  </a:cubicBezTo>
                  <a:lnTo>
                    <a:pt x="23579" y="812800"/>
                  </a:lnTo>
                  <a:cubicBezTo>
                    <a:pt x="17326" y="812800"/>
                    <a:pt x="11328" y="810316"/>
                    <a:pt x="6906" y="805894"/>
                  </a:cubicBezTo>
                  <a:cubicBezTo>
                    <a:pt x="2484" y="801472"/>
                    <a:pt x="0" y="795474"/>
                    <a:pt x="0" y="789221"/>
                  </a:cubicBezTo>
                  <a:lnTo>
                    <a:pt x="0" y="23579"/>
                  </a:lnTo>
                  <a:cubicBezTo>
                    <a:pt x="0" y="17326"/>
                    <a:pt x="2484" y="11328"/>
                    <a:pt x="6906" y="6906"/>
                  </a:cubicBezTo>
                  <a:cubicBezTo>
                    <a:pt x="11328" y="2484"/>
                    <a:pt x="17326" y="0"/>
                    <a:pt x="23579" y="0"/>
                  </a:cubicBezTo>
                  <a:close/>
                </a:path>
              </a:pathLst>
            </a:custGeom>
            <a:blipFill>
              <a:blip r:embed="rId3"/>
              <a:stretch>
                <a:fillRect l="-11327" r="-42665" b="-31602"/>
              </a:stretch>
            </a:blipFill>
          </p:spPr>
        </p:sp>
      </p:grpSp>
      <p:grpSp>
        <p:nvGrpSpPr>
          <p:cNvPr id="11" name="Groupe 10">
            <a:extLst>
              <a:ext uri="{FF2B5EF4-FFF2-40B4-BE49-F238E27FC236}">
                <a16:creationId xmlns:a16="http://schemas.microsoft.com/office/drawing/2014/main" id="{E76D8BC3-7C7A-1899-6E81-EB0FE29D5FD7}"/>
              </a:ext>
            </a:extLst>
          </p:cNvPr>
          <p:cNvGrpSpPr/>
          <p:nvPr userDrawn="1"/>
        </p:nvGrpSpPr>
        <p:grpSpPr>
          <a:xfrm>
            <a:off x="557165" y="461177"/>
            <a:ext cx="6640048" cy="706394"/>
            <a:chOff x="255463" y="190640"/>
            <a:chExt cx="6640048" cy="706394"/>
          </a:xfrm>
        </p:grpSpPr>
        <p:sp>
          <p:nvSpPr>
            <p:cNvPr id="12" name="Rectangle 11">
              <a:extLst>
                <a:ext uri="{FF2B5EF4-FFF2-40B4-BE49-F238E27FC236}">
                  <a16:creationId xmlns:a16="http://schemas.microsoft.com/office/drawing/2014/main" id="{8E1D2FB8-8DC8-1861-40FA-00FB9B9E00C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E46EF3B6-C73A-8A6F-9BE0-7E0CAF561080}"/>
                </a:ext>
              </a:extLst>
            </p:cNvPr>
            <p:cNvGrpSpPr/>
            <p:nvPr userDrawn="1"/>
          </p:nvGrpSpPr>
          <p:grpSpPr>
            <a:xfrm>
              <a:off x="255463" y="190641"/>
              <a:ext cx="6640048" cy="706393"/>
              <a:chOff x="2861184" y="5440006"/>
              <a:chExt cx="6640048" cy="706393"/>
            </a:xfrm>
          </p:grpSpPr>
          <p:sp>
            <p:nvSpPr>
              <p:cNvPr id="14" name="Freeform 13">
                <a:extLst>
                  <a:ext uri="{FF2B5EF4-FFF2-40B4-BE49-F238E27FC236}">
                    <a16:creationId xmlns:a16="http://schemas.microsoft.com/office/drawing/2014/main" id="{AD309E66-F46D-CCF7-31ED-AC43F34946C3}"/>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4"/>
                <a:stretch>
                  <a:fillRect l="-7251" t="-54249" r="-169983" b="-63165"/>
                </a:stretch>
              </a:blipFill>
            </p:spPr>
          </p:sp>
          <p:sp>
            <p:nvSpPr>
              <p:cNvPr id="21" name="ZoneTexte 20">
                <a:extLst>
                  <a:ext uri="{FF2B5EF4-FFF2-40B4-BE49-F238E27FC236}">
                    <a16:creationId xmlns:a16="http://schemas.microsoft.com/office/drawing/2014/main" id="{48003F6C-E9F7-548E-312D-D94EEA98ADBD}"/>
                  </a:ext>
                </a:extLst>
              </p:cNvPr>
              <p:cNvSpPr txBox="1"/>
              <p:nvPr userDrawn="1"/>
            </p:nvSpPr>
            <p:spPr>
              <a:xfrm>
                <a:off x="3392129" y="5500068"/>
                <a:ext cx="6109103" cy="646331"/>
              </a:xfrm>
              <a:prstGeom prst="rect">
                <a:avLst/>
              </a:prstGeom>
              <a:noFill/>
            </p:spPr>
            <p:txBody>
              <a:bodyPr wrap="square" rtlCol="0">
                <a:spAutoFit/>
              </a:bodyPr>
              <a:lstStyle/>
              <a:p>
                <a:r>
                  <a:rPr lang="fr-FR" sz="36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3" name="Image 2">
            <a:extLst>
              <a:ext uri="{FF2B5EF4-FFF2-40B4-BE49-F238E27FC236}">
                <a16:creationId xmlns:a16="http://schemas.microsoft.com/office/drawing/2014/main" id="{127BBAE3-AA83-FA5E-02C4-79C19B285294}"/>
              </a:ext>
            </a:extLst>
          </p:cNvPr>
          <p:cNvPicPr>
            <a:picLocks noChangeAspect="1"/>
          </p:cNvPicPr>
          <p:nvPr userDrawn="1"/>
        </p:nvPicPr>
        <p:blipFill>
          <a:blip r:embed="rId5"/>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411526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A26E8B59-5CF2-4813-AAE7-227B98FBFEF3}" type="slidenum">
              <a:rPr lang="fr-FR" smtClean="0"/>
              <a:t>‹N°›</a:t>
            </a:fld>
            <a:endParaRPr lang="fr-FR"/>
          </a:p>
        </p:txBody>
      </p:sp>
      <p:pic>
        <p:nvPicPr>
          <p:cNvPr id="20" name="Image 19"/>
          <p:cNvPicPr>
            <a:picLocks noChangeAspect="1"/>
          </p:cNvPicPr>
          <p:nvPr userDrawn="1"/>
        </p:nvPicPr>
        <p:blipFill>
          <a:blip r:embed="rId2"/>
          <a:stretch>
            <a:fillRect/>
          </a:stretch>
        </p:blipFill>
        <p:spPr>
          <a:xfrm>
            <a:off x="0" y="28702"/>
            <a:ext cx="12192000" cy="6740120"/>
          </a:xfrm>
          <a:prstGeom prst="rect">
            <a:avLst/>
          </a:prstGeom>
        </p:spPr>
      </p:pic>
      <p:grpSp>
        <p:nvGrpSpPr>
          <p:cNvPr id="3" name="Groupe 2">
            <a:extLst>
              <a:ext uri="{FF2B5EF4-FFF2-40B4-BE49-F238E27FC236}">
                <a16:creationId xmlns:a16="http://schemas.microsoft.com/office/drawing/2014/main" id="{F95D5C88-598D-5349-94AC-4271327616F6}"/>
              </a:ext>
            </a:extLst>
          </p:cNvPr>
          <p:cNvGrpSpPr/>
          <p:nvPr userDrawn="1"/>
        </p:nvGrpSpPr>
        <p:grpSpPr>
          <a:xfrm>
            <a:off x="255463" y="190640"/>
            <a:ext cx="4817982" cy="625194"/>
            <a:chOff x="255463" y="190640"/>
            <a:chExt cx="4817982" cy="625194"/>
          </a:xfrm>
        </p:grpSpPr>
        <p:sp>
          <p:nvSpPr>
            <p:cNvPr id="7" name="Rectangle 6">
              <a:extLst>
                <a:ext uri="{FF2B5EF4-FFF2-40B4-BE49-F238E27FC236}">
                  <a16:creationId xmlns:a16="http://schemas.microsoft.com/office/drawing/2014/main" id="{8C9A461A-FED7-59B2-B87A-50CAEB4BB4F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4E4E9087-2690-11A8-0BA8-118E20D97A58}"/>
                </a:ext>
              </a:extLst>
            </p:cNvPr>
            <p:cNvGrpSpPr/>
            <p:nvPr userDrawn="1"/>
          </p:nvGrpSpPr>
          <p:grpSpPr>
            <a:xfrm>
              <a:off x="255463" y="190641"/>
              <a:ext cx="4817982" cy="622202"/>
              <a:chOff x="2861184" y="5440006"/>
              <a:chExt cx="4817982" cy="622202"/>
            </a:xfrm>
          </p:grpSpPr>
          <p:sp>
            <p:nvSpPr>
              <p:cNvPr id="9" name="Freeform 13">
                <a:extLst>
                  <a:ext uri="{FF2B5EF4-FFF2-40B4-BE49-F238E27FC236}">
                    <a16:creationId xmlns:a16="http://schemas.microsoft.com/office/drawing/2014/main" id="{D202EC98-CC8D-CB6D-6DD6-C9FBE8F77F21}"/>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10" name="ZoneTexte 9">
                <a:extLst>
                  <a:ext uri="{FF2B5EF4-FFF2-40B4-BE49-F238E27FC236}">
                    <a16:creationId xmlns:a16="http://schemas.microsoft.com/office/drawing/2014/main" id="{AB8E1D10-B8DA-C707-6D00-B96A611C9441}"/>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sp>
        <p:nvSpPr>
          <p:cNvPr id="12" name="Espace réservé du numéro de diapositive 4">
            <a:extLst>
              <a:ext uri="{FF2B5EF4-FFF2-40B4-BE49-F238E27FC236}">
                <a16:creationId xmlns:a16="http://schemas.microsoft.com/office/drawing/2014/main" id="{3B38EA9D-4A9B-76C4-B578-EBCBD36C1B64}"/>
              </a:ext>
            </a:extLst>
          </p:cNvPr>
          <p:cNvSpPr txBox="1">
            <a:spLocks/>
          </p:cNvSpPr>
          <p:nvPr userDrawn="1"/>
        </p:nvSpPr>
        <p:spPr>
          <a:xfrm>
            <a:off x="4840034" y="6347613"/>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ontserrat Class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6E8B59-5CF2-4813-AAE7-227B98FBFEF3}" type="slidenum">
              <a:rPr lang="fr-FR" smtClean="0"/>
              <a:pPr/>
              <a:t>‹N°›</a:t>
            </a:fld>
            <a:endParaRPr lang="fr-FR"/>
          </a:p>
        </p:txBody>
      </p:sp>
      <p:pic>
        <p:nvPicPr>
          <p:cNvPr id="13" name="Image 12">
            <a:extLst>
              <a:ext uri="{FF2B5EF4-FFF2-40B4-BE49-F238E27FC236}">
                <a16:creationId xmlns:a16="http://schemas.microsoft.com/office/drawing/2014/main" id="{DEA95763-0133-AB43-D399-D34ED21C0062}"/>
              </a:ext>
            </a:extLst>
          </p:cNvPr>
          <p:cNvPicPr>
            <a:picLocks noChangeAspect="1"/>
          </p:cNvPicPr>
          <p:nvPr userDrawn="1"/>
        </p:nvPicPr>
        <p:blipFill>
          <a:blip r:embed="rId4"/>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4828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41" name="Titre 1"/>
          <p:cNvSpPr>
            <a:spLocks noGrp="1"/>
          </p:cNvSpPr>
          <p:nvPr>
            <p:ph type="title" hasCustomPrompt="1"/>
          </p:nvPr>
        </p:nvSpPr>
        <p:spPr>
          <a:xfrm>
            <a:off x="407863" y="688434"/>
            <a:ext cx="10515600" cy="1158873"/>
          </a:xfrm>
        </p:spPr>
        <p:txBody>
          <a:bodyPr anchor="b"/>
          <a:lstStyle>
            <a:lvl1pPr>
              <a:defRPr sz="6000" b="1">
                <a:solidFill>
                  <a:srgbClr val="002060"/>
                </a:solidFill>
                <a:latin typeface="Montserrat Classic"/>
              </a:defRPr>
            </a:lvl1pPr>
          </a:lstStyle>
          <a:p>
            <a:r>
              <a:rPr lang="fr-FR"/>
              <a:t>Titre</a:t>
            </a:r>
          </a:p>
        </p:txBody>
      </p:sp>
      <p:sp>
        <p:nvSpPr>
          <p:cNvPr id="26" name="Espace réservé du numéro de diapositive 4"/>
          <p:cNvSpPr>
            <a:spLocks noGrp="1"/>
          </p:cNvSpPr>
          <p:nvPr>
            <p:ph type="sldNum" sz="quarter" idx="12"/>
          </p:nvPr>
        </p:nvSpPr>
        <p:spPr>
          <a:xfrm>
            <a:off x="4648657"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3" name="Groupe 2">
            <a:extLst>
              <a:ext uri="{FF2B5EF4-FFF2-40B4-BE49-F238E27FC236}">
                <a16:creationId xmlns:a16="http://schemas.microsoft.com/office/drawing/2014/main" id="{7E6B5B73-1C18-6825-13C5-08AD984660A4}"/>
              </a:ext>
            </a:extLst>
          </p:cNvPr>
          <p:cNvGrpSpPr/>
          <p:nvPr userDrawn="1"/>
        </p:nvGrpSpPr>
        <p:grpSpPr>
          <a:xfrm>
            <a:off x="250547" y="96101"/>
            <a:ext cx="4817982" cy="625194"/>
            <a:chOff x="255463" y="190640"/>
            <a:chExt cx="4817982" cy="625194"/>
          </a:xfrm>
        </p:grpSpPr>
        <p:sp>
          <p:nvSpPr>
            <p:cNvPr id="4" name="Rectangle 3">
              <a:extLst>
                <a:ext uri="{FF2B5EF4-FFF2-40B4-BE49-F238E27FC236}">
                  <a16:creationId xmlns:a16="http://schemas.microsoft.com/office/drawing/2014/main" id="{68A271FF-C6A8-04BF-66E5-851982CC633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2DB9B38C-7624-CC3C-4AA4-EA63D8DE5643}"/>
                </a:ext>
              </a:extLst>
            </p:cNvPr>
            <p:cNvGrpSpPr/>
            <p:nvPr userDrawn="1"/>
          </p:nvGrpSpPr>
          <p:grpSpPr>
            <a:xfrm>
              <a:off x="255463" y="190641"/>
              <a:ext cx="4817982" cy="622202"/>
              <a:chOff x="2861184" y="5440006"/>
              <a:chExt cx="4817982" cy="622202"/>
            </a:xfrm>
          </p:grpSpPr>
          <p:sp>
            <p:nvSpPr>
              <p:cNvPr id="6" name="Freeform 13">
                <a:extLst>
                  <a:ext uri="{FF2B5EF4-FFF2-40B4-BE49-F238E27FC236}">
                    <a16:creationId xmlns:a16="http://schemas.microsoft.com/office/drawing/2014/main" id="{F67A27BB-2D6D-A5D2-AA7B-4729707A6500}"/>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2"/>
                <a:stretch>
                  <a:fillRect l="-7251" t="-54249" r="-169983" b="-63165"/>
                </a:stretch>
              </a:blipFill>
            </p:spPr>
          </p:sp>
          <p:sp>
            <p:nvSpPr>
              <p:cNvPr id="7" name="ZoneTexte 6">
                <a:extLst>
                  <a:ext uri="{FF2B5EF4-FFF2-40B4-BE49-F238E27FC236}">
                    <a16:creationId xmlns:a16="http://schemas.microsoft.com/office/drawing/2014/main" id="{3AEA0398-39F7-9667-51C0-EC4619C34347}"/>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8" name="Image 7">
            <a:extLst>
              <a:ext uri="{FF2B5EF4-FFF2-40B4-BE49-F238E27FC236}">
                <a16:creationId xmlns:a16="http://schemas.microsoft.com/office/drawing/2014/main" id="{A71E69B1-D7ED-9529-4F0D-A496E08D2C82}"/>
              </a:ext>
            </a:extLst>
          </p:cNvPr>
          <p:cNvPicPr>
            <a:picLocks noChangeAspect="1"/>
          </p:cNvPicPr>
          <p:nvPr userDrawn="1"/>
        </p:nvPicPr>
        <p:blipFill>
          <a:blip r:embed="rId3"/>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343573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pic>
        <p:nvPicPr>
          <p:cNvPr id="42" name="Image 41"/>
          <p:cNvPicPr>
            <a:picLocks noChangeAspect="1"/>
          </p:cNvPicPr>
          <p:nvPr userDrawn="1"/>
        </p:nvPicPr>
        <p:blipFill>
          <a:blip r:embed="rId2"/>
          <a:stretch>
            <a:fillRect/>
          </a:stretch>
        </p:blipFill>
        <p:spPr>
          <a:xfrm>
            <a:off x="0" y="0"/>
            <a:ext cx="12192000" cy="6858000"/>
          </a:xfrm>
          <a:prstGeom prst="rect">
            <a:avLst/>
          </a:prstGeom>
        </p:spPr>
      </p:pic>
      <p:sp>
        <p:nvSpPr>
          <p:cNvPr id="41" name="Titre 1"/>
          <p:cNvSpPr>
            <a:spLocks noGrp="1"/>
          </p:cNvSpPr>
          <p:nvPr>
            <p:ph type="title" hasCustomPrompt="1"/>
          </p:nvPr>
        </p:nvSpPr>
        <p:spPr>
          <a:xfrm>
            <a:off x="407863" y="688434"/>
            <a:ext cx="10515600" cy="1158873"/>
          </a:xfrm>
        </p:spPr>
        <p:txBody>
          <a:bodyPr anchor="b"/>
          <a:lstStyle>
            <a:lvl1pPr>
              <a:defRPr sz="6000" b="1">
                <a:solidFill>
                  <a:srgbClr val="002060"/>
                </a:solidFill>
                <a:latin typeface="Montserrat Classic"/>
              </a:defRPr>
            </a:lvl1pPr>
          </a:lstStyle>
          <a:p>
            <a:r>
              <a:rPr lang="fr-FR"/>
              <a:t>Titre</a:t>
            </a:r>
          </a:p>
        </p:txBody>
      </p:sp>
      <p:sp>
        <p:nvSpPr>
          <p:cNvPr id="26" name="Espace réservé du numéro de diapositive 4"/>
          <p:cNvSpPr>
            <a:spLocks noGrp="1"/>
          </p:cNvSpPr>
          <p:nvPr>
            <p:ph type="sldNum" sz="quarter" idx="12"/>
          </p:nvPr>
        </p:nvSpPr>
        <p:spPr>
          <a:xfrm>
            <a:off x="4648657"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3" name="Groupe 2">
            <a:extLst>
              <a:ext uri="{FF2B5EF4-FFF2-40B4-BE49-F238E27FC236}">
                <a16:creationId xmlns:a16="http://schemas.microsoft.com/office/drawing/2014/main" id="{7E6B5B73-1C18-6825-13C5-08AD984660A4}"/>
              </a:ext>
            </a:extLst>
          </p:cNvPr>
          <p:cNvGrpSpPr/>
          <p:nvPr userDrawn="1"/>
        </p:nvGrpSpPr>
        <p:grpSpPr>
          <a:xfrm>
            <a:off x="407863" y="343040"/>
            <a:ext cx="4817982" cy="625194"/>
            <a:chOff x="255463" y="190640"/>
            <a:chExt cx="4817982" cy="625194"/>
          </a:xfrm>
        </p:grpSpPr>
        <p:sp>
          <p:nvSpPr>
            <p:cNvPr id="4" name="Rectangle 3">
              <a:extLst>
                <a:ext uri="{FF2B5EF4-FFF2-40B4-BE49-F238E27FC236}">
                  <a16:creationId xmlns:a16="http://schemas.microsoft.com/office/drawing/2014/main" id="{68A271FF-C6A8-04BF-66E5-851982CC633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2DB9B38C-7624-CC3C-4AA4-EA63D8DE5643}"/>
                </a:ext>
              </a:extLst>
            </p:cNvPr>
            <p:cNvGrpSpPr/>
            <p:nvPr userDrawn="1"/>
          </p:nvGrpSpPr>
          <p:grpSpPr>
            <a:xfrm>
              <a:off x="255463" y="190641"/>
              <a:ext cx="4817982" cy="622202"/>
              <a:chOff x="2861184" y="5440006"/>
              <a:chExt cx="4817982" cy="622202"/>
            </a:xfrm>
          </p:grpSpPr>
          <p:sp>
            <p:nvSpPr>
              <p:cNvPr id="6" name="Freeform 13">
                <a:extLst>
                  <a:ext uri="{FF2B5EF4-FFF2-40B4-BE49-F238E27FC236}">
                    <a16:creationId xmlns:a16="http://schemas.microsoft.com/office/drawing/2014/main" id="{F67A27BB-2D6D-A5D2-AA7B-4729707A6500}"/>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7" name="ZoneTexte 6">
                <a:extLst>
                  <a:ext uri="{FF2B5EF4-FFF2-40B4-BE49-F238E27FC236}">
                    <a16:creationId xmlns:a16="http://schemas.microsoft.com/office/drawing/2014/main" id="{3AEA0398-39F7-9667-51C0-EC4619C34347}"/>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sp>
        <p:nvSpPr>
          <p:cNvPr id="9" name="Espace réservé du texte 2">
            <a:extLst>
              <a:ext uri="{FF2B5EF4-FFF2-40B4-BE49-F238E27FC236}">
                <a16:creationId xmlns:a16="http://schemas.microsoft.com/office/drawing/2014/main" id="{A02164F9-5E8A-E780-1866-AB4C7DB5586B}"/>
              </a:ext>
            </a:extLst>
          </p:cNvPr>
          <p:cNvSpPr>
            <a:spLocks noGrp="1"/>
          </p:cNvSpPr>
          <p:nvPr>
            <p:ph type="body" idx="1" hasCustomPrompt="1"/>
          </p:nvPr>
        </p:nvSpPr>
        <p:spPr>
          <a:xfrm>
            <a:off x="407863" y="1953706"/>
            <a:ext cx="5530821" cy="4287508"/>
          </a:xfrm>
        </p:spPr>
        <p:txBody>
          <a:bodyPr/>
          <a:lstStyle>
            <a:lvl1pPr marL="342900" indent="-342900">
              <a:buFontTx/>
              <a:buBlip>
                <a:blip r:embed="rId4"/>
              </a:buBlip>
              <a:defRPr sz="2400" b="1">
                <a:solidFill>
                  <a:srgbClr val="002060"/>
                </a:solidFill>
                <a:latin typeface="Montserrat Class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a:p>
            <a:pPr lvl="0"/>
            <a:r>
              <a:rPr lang="fr-FR"/>
              <a:t>Xxx</a:t>
            </a:r>
          </a:p>
          <a:p>
            <a:pPr lvl="0"/>
            <a:r>
              <a:rPr lang="fr-FR"/>
              <a:t>Xxx</a:t>
            </a:r>
          </a:p>
          <a:p>
            <a:pPr lvl="0"/>
            <a:r>
              <a:rPr lang="fr-FR"/>
              <a:t>Xxx</a:t>
            </a:r>
          </a:p>
          <a:p>
            <a:pPr lvl="0"/>
            <a:r>
              <a:rPr lang="fr-FR"/>
              <a:t>Xxx</a:t>
            </a:r>
          </a:p>
          <a:p>
            <a:pPr lvl="0"/>
            <a:endParaRPr lang="fr-FR"/>
          </a:p>
        </p:txBody>
      </p:sp>
      <p:sp>
        <p:nvSpPr>
          <p:cNvPr id="10" name="Espace réservé du texte 2">
            <a:extLst>
              <a:ext uri="{FF2B5EF4-FFF2-40B4-BE49-F238E27FC236}">
                <a16:creationId xmlns:a16="http://schemas.microsoft.com/office/drawing/2014/main" id="{F8E3A113-4BB4-EC6E-2152-3A67FF43A22D}"/>
              </a:ext>
            </a:extLst>
          </p:cNvPr>
          <p:cNvSpPr>
            <a:spLocks noGrp="1"/>
          </p:cNvSpPr>
          <p:nvPr>
            <p:ph type="body" idx="13" hasCustomPrompt="1"/>
          </p:nvPr>
        </p:nvSpPr>
        <p:spPr>
          <a:xfrm>
            <a:off x="6086168" y="1965884"/>
            <a:ext cx="5530821" cy="4287508"/>
          </a:xfrm>
        </p:spPr>
        <p:txBody>
          <a:bodyPr/>
          <a:lstStyle>
            <a:lvl1pPr marL="342900" indent="-342900">
              <a:buFontTx/>
              <a:buBlip>
                <a:blip r:embed="rId4"/>
              </a:buBlip>
              <a:defRPr sz="2400" b="1">
                <a:solidFill>
                  <a:srgbClr val="002060"/>
                </a:solidFill>
                <a:latin typeface="Montserrat Class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a:p>
            <a:pPr lvl="0"/>
            <a:r>
              <a:rPr lang="fr-FR"/>
              <a:t>Xxx</a:t>
            </a:r>
          </a:p>
          <a:p>
            <a:pPr lvl="0"/>
            <a:r>
              <a:rPr lang="fr-FR"/>
              <a:t>Xxx</a:t>
            </a:r>
          </a:p>
          <a:p>
            <a:pPr lvl="0"/>
            <a:r>
              <a:rPr lang="fr-FR"/>
              <a:t>Xxx</a:t>
            </a:r>
          </a:p>
          <a:p>
            <a:pPr lvl="0"/>
            <a:r>
              <a:rPr lang="fr-FR"/>
              <a:t>Xxx</a:t>
            </a:r>
          </a:p>
          <a:p>
            <a:pPr lvl="0"/>
            <a:endParaRPr lang="fr-FR"/>
          </a:p>
        </p:txBody>
      </p:sp>
      <p:pic>
        <p:nvPicPr>
          <p:cNvPr id="8" name="Image 7">
            <a:extLst>
              <a:ext uri="{FF2B5EF4-FFF2-40B4-BE49-F238E27FC236}">
                <a16:creationId xmlns:a16="http://schemas.microsoft.com/office/drawing/2014/main" id="{9C690ED0-9D10-39BB-78E8-9CC25888782A}"/>
              </a:ext>
            </a:extLst>
          </p:cNvPr>
          <p:cNvPicPr>
            <a:picLocks noChangeAspect="1"/>
          </p:cNvPicPr>
          <p:nvPr userDrawn="1"/>
        </p:nvPicPr>
        <p:blipFill>
          <a:blip r:embed="rId5"/>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312972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stretch>
            <a:fillRect/>
          </a:stretch>
        </p:blipFill>
        <p:spPr>
          <a:xfrm>
            <a:off x="0" y="358309"/>
            <a:ext cx="12192000" cy="6829298"/>
          </a:xfrm>
          <a:prstGeom prst="rect">
            <a:avLst/>
          </a:prstGeom>
        </p:spPr>
      </p:pic>
      <p:sp>
        <p:nvSpPr>
          <p:cNvPr id="2" name="Titre 1"/>
          <p:cNvSpPr>
            <a:spLocks noGrp="1"/>
          </p:cNvSpPr>
          <p:nvPr>
            <p:ph type="title" hasCustomPrompt="1"/>
          </p:nvPr>
        </p:nvSpPr>
        <p:spPr>
          <a:xfrm>
            <a:off x="839788" y="861386"/>
            <a:ext cx="3932237" cy="1447776"/>
          </a:xfrm>
          <a:ln>
            <a:noFill/>
          </a:ln>
        </p:spPr>
        <p:txBody>
          <a:bodyPr anchor="b"/>
          <a:lstStyle>
            <a:lvl1pPr>
              <a:defRPr sz="3200" b="1">
                <a:solidFill>
                  <a:schemeClr val="accent2"/>
                </a:solidFill>
                <a:latin typeface="Montserrat Classic"/>
              </a:defRPr>
            </a:lvl1pPr>
          </a:lstStyle>
          <a:p>
            <a:r>
              <a:rPr lang="fr-FR"/>
              <a:t>Titre </a:t>
            </a:r>
          </a:p>
        </p:txBody>
      </p:sp>
      <p:sp>
        <p:nvSpPr>
          <p:cNvPr id="4" name="Espace réservé du texte 3"/>
          <p:cNvSpPr>
            <a:spLocks noGrp="1"/>
          </p:cNvSpPr>
          <p:nvPr>
            <p:ph type="body" sz="half" idx="2"/>
          </p:nvPr>
        </p:nvSpPr>
        <p:spPr>
          <a:xfrm>
            <a:off x="839788" y="2387007"/>
            <a:ext cx="3932237" cy="3811588"/>
          </a:xfrm>
          <a:ln>
            <a:noFill/>
          </a:ln>
        </p:spPr>
        <p:txBody>
          <a:bodyPr/>
          <a:lstStyle>
            <a:lvl1pPr marL="0" indent="0">
              <a:buNone/>
              <a:defRPr sz="1600">
                <a:latin typeface="Montserrat Classic"/>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Espace réservé du texte 3"/>
          <p:cNvSpPr>
            <a:spLocks noGrp="1"/>
          </p:cNvSpPr>
          <p:nvPr>
            <p:ph type="body" sz="half" idx="13"/>
          </p:nvPr>
        </p:nvSpPr>
        <p:spPr>
          <a:xfrm>
            <a:off x="5180140" y="2418910"/>
            <a:ext cx="6249860" cy="3811588"/>
          </a:xfrm>
          <a:ln>
            <a:noFill/>
          </a:ln>
        </p:spPr>
        <p:txBody>
          <a:bodyPr/>
          <a:lstStyle>
            <a:lvl1pPr marL="0" indent="0">
              <a:buNone/>
              <a:defRPr sz="1600">
                <a:latin typeface="Montserrat Classic"/>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u numéro de diapositive 4"/>
          <p:cNvSpPr>
            <a:spLocks noGrp="1"/>
          </p:cNvSpPr>
          <p:nvPr>
            <p:ph type="sldNum" sz="quarter" idx="12"/>
          </p:nvPr>
        </p:nvSpPr>
        <p:spPr>
          <a:xfrm>
            <a:off x="4691192"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18" name="Groupe 17">
            <a:extLst>
              <a:ext uri="{FF2B5EF4-FFF2-40B4-BE49-F238E27FC236}">
                <a16:creationId xmlns:a16="http://schemas.microsoft.com/office/drawing/2014/main" id="{28914367-A83F-9C5F-1970-76226C993A19}"/>
              </a:ext>
            </a:extLst>
          </p:cNvPr>
          <p:cNvGrpSpPr/>
          <p:nvPr userDrawn="1"/>
        </p:nvGrpSpPr>
        <p:grpSpPr>
          <a:xfrm>
            <a:off x="255463" y="190640"/>
            <a:ext cx="4817982" cy="625194"/>
            <a:chOff x="255463" y="190640"/>
            <a:chExt cx="4817982" cy="625194"/>
          </a:xfrm>
        </p:grpSpPr>
        <p:sp>
          <p:nvSpPr>
            <p:cNvPr id="19" name="Rectangle 18">
              <a:extLst>
                <a:ext uri="{FF2B5EF4-FFF2-40B4-BE49-F238E27FC236}">
                  <a16:creationId xmlns:a16="http://schemas.microsoft.com/office/drawing/2014/main" id="{184DBBFC-E253-5BB4-54B4-C320B74D1522}"/>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20EC2074-E10B-1B03-3C3D-BB8641DFD8ED}"/>
                </a:ext>
              </a:extLst>
            </p:cNvPr>
            <p:cNvGrpSpPr/>
            <p:nvPr userDrawn="1"/>
          </p:nvGrpSpPr>
          <p:grpSpPr>
            <a:xfrm>
              <a:off x="255463" y="190641"/>
              <a:ext cx="4817982" cy="622202"/>
              <a:chOff x="2861184" y="5440006"/>
              <a:chExt cx="4817982" cy="622202"/>
            </a:xfrm>
          </p:grpSpPr>
          <p:sp>
            <p:nvSpPr>
              <p:cNvPr id="21" name="Freeform 13">
                <a:extLst>
                  <a:ext uri="{FF2B5EF4-FFF2-40B4-BE49-F238E27FC236}">
                    <a16:creationId xmlns:a16="http://schemas.microsoft.com/office/drawing/2014/main" id="{D5FFA214-F380-0CAC-3E3B-951494A1FC13}"/>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22" name="ZoneTexte 21">
                <a:extLst>
                  <a:ext uri="{FF2B5EF4-FFF2-40B4-BE49-F238E27FC236}">
                    <a16:creationId xmlns:a16="http://schemas.microsoft.com/office/drawing/2014/main" id="{D1E255F4-5BD4-E76E-D27C-FDAC24C6F9FB}"/>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sp>
        <p:nvSpPr>
          <p:cNvPr id="27" name="Espace réservé du texte 26">
            <a:extLst>
              <a:ext uri="{FF2B5EF4-FFF2-40B4-BE49-F238E27FC236}">
                <a16:creationId xmlns:a16="http://schemas.microsoft.com/office/drawing/2014/main" id="{54BDE30E-4D87-9BDC-9CF6-852B84AE90C5}"/>
              </a:ext>
            </a:extLst>
          </p:cNvPr>
          <p:cNvSpPr>
            <a:spLocks noGrp="1"/>
          </p:cNvSpPr>
          <p:nvPr>
            <p:ph type="body" sz="quarter" idx="14" hasCustomPrompt="1"/>
          </p:nvPr>
        </p:nvSpPr>
        <p:spPr>
          <a:xfrm>
            <a:off x="5180013" y="863254"/>
            <a:ext cx="6249987" cy="1479402"/>
          </a:xfrm>
        </p:spPr>
        <p:txBody>
          <a:bodyPr anchor="b">
            <a:normAutofit/>
          </a:bodyPr>
          <a:lstStyle>
            <a:lvl1pPr marL="0" indent="0">
              <a:buNone/>
              <a:defRPr sz="3200" b="1">
                <a:solidFill>
                  <a:schemeClr val="accent2"/>
                </a:solidFill>
                <a:latin typeface="Montserrat Classic"/>
              </a:defRPr>
            </a:lvl1pPr>
          </a:lstStyle>
          <a:p>
            <a:pPr lvl="0"/>
            <a:r>
              <a:rPr lang="fr-FR"/>
              <a:t>Titre</a:t>
            </a:r>
          </a:p>
        </p:txBody>
      </p:sp>
      <p:pic>
        <p:nvPicPr>
          <p:cNvPr id="3" name="Image 2">
            <a:extLst>
              <a:ext uri="{FF2B5EF4-FFF2-40B4-BE49-F238E27FC236}">
                <a16:creationId xmlns:a16="http://schemas.microsoft.com/office/drawing/2014/main" id="{F2658EF2-71FC-2402-F492-20C92AB8AE81}"/>
              </a:ext>
            </a:extLst>
          </p:cNvPr>
          <p:cNvPicPr>
            <a:picLocks noChangeAspect="1"/>
          </p:cNvPicPr>
          <p:nvPr userDrawn="1"/>
        </p:nvPicPr>
        <p:blipFill>
          <a:blip r:embed="rId4"/>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284567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a:stretch>
            <a:fillRect/>
          </a:stretch>
        </p:blipFill>
        <p:spPr>
          <a:xfrm>
            <a:off x="0" y="28702"/>
            <a:ext cx="12192000" cy="6829298"/>
          </a:xfrm>
          <a:prstGeom prst="rect">
            <a:avLst/>
          </a:prstGeom>
        </p:spPr>
      </p:pic>
      <p:grpSp>
        <p:nvGrpSpPr>
          <p:cNvPr id="8" name="Group 4"/>
          <p:cNvGrpSpPr/>
          <p:nvPr userDrawn="1"/>
        </p:nvGrpSpPr>
        <p:grpSpPr>
          <a:xfrm>
            <a:off x="807863" y="3747324"/>
            <a:ext cx="10704435" cy="2227418"/>
            <a:chOff x="0" y="0"/>
            <a:chExt cx="3381026" cy="956945"/>
          </a:xfrm>
        </p:grpSpPr>
        <p:sp>
          <p:nvSpPr>
            <p:cNvPr id="9" name="Freeform 5"/>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21B6C3"/>
            </a:solidFill>
          </p:spPr>
        </p:sp>
      </p:grpSp>
      <p:grpSp>
        <p:nvGrpSpPr>
          <p:cNvPr id="10" name="Group 6"/>
          <p:cNvGrpSpPr/>
          <p:nvPr userDrawn="1"/>
        </p:nvGrpSpPr>
        <p:grpSpPr>
          <a:xfrm>
            <a:off x="725245" y="1291823"/>
            <a:ext cx="10741510" cy="2227418"/>
            <a:chOff x="0" y="0"/>
            <a:chExt cx="3381026" cy="956945"/>
          </a:xfrm>
        </p:grpSpPr>
        <p:sp>
          <p:nvSpPr>
            <p:cNvPr id="11" name="Freeform 7"/>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0096FF"/>
            </a:solidFill>
          </p:spPr>
        </p:sp>
      </p:grpSp>
      <p:grpSp>
        <p:nvGrpSpPr>
          <p:cNvPr id="12" name="Group 8"/>
          <p:cNvGrpSpPr/>
          <p:nvPr userDrawn="1"/>
        </p:nvGrpSpPr>
        <p:grpSpPr>
          <a:xfrm>
            <a:off x="2465474" y="1521243"/>
            <a:ext cx="8662777" cy="1768578"/>
            <a:chOff x="0" y="0"/>
            <a:chExt cx="3381026" cy="956945"/>
          </a:xfrm>
        </p:grpSpPr>
        <p:sp>
          <p:nvSpPr>
            <p:cNvPr id="13" name="Freeform 9"/>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FFFFFF"/>
            </a:solidFill>
          </p:spPr>
        </p:sp>
      </p:grpSp>
      <p:grpSp>
        <p:nvGrpSpPr>
          <p:cNvPr id="14" name="Group 10"/>
          <p:cNvGrpSpPr/>
          <p:nvPr userDrawn="1"/>
        </p:nvGrpSpPr>
        <p:grpSpPr>
          <a:xfrm>
            <a:off x="2465474" y="3978636"/>
            <a:ext cx="8662774" cy="1764793"/>
            <a:chOff x="0" y="0"/>
            <a:chExt cx="3381026" cy="956945"/>
          </a:xfrm>
        </p:grpSpPr>
        <p:sp>
          <p:nvSpPr>
            <p:cNvPr id="15" name="Freeform 11"/>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FFFFFF"/>
            </a:solidFill>
          </p:spPr>
        </p:sp>
      </p:grpSp>
      <p:grpSp>
        <p:nvGrpSpPr>
          <p:cNvPr id="16" name="Group 20"/>
          <p:cNvGrpSpPr/>
          <p:nvPr userDrawn="1"/>
        </p:nvGrpSpPr>
        <p:grpSpPr>
          <a:xfrm>
            <a:off x="1004294" y="1435608"/>
            <a:ext cx="1237371" cy="1854213"/>
            <a:chOff x="0" y="0"/>
            <a:chExt cx="829404" cy="1082346"/>
          </a:xfrm>
        </p:grpSpPr>
        <p:sp>
          <p:nvSpPr>
            <p:cNvPr id="17" name="Freeform 21"/>
            <p:cNvSpPr/>
            <p:nvPr/>
          </p:nvSpPr>
          <p:spPr>
            <a:xfrm>
              <a:off x="0" y="0"/>
              <a:ext cx="829405" cy="1082346"/>
            </a:xfrm>
            <a:custGeom>
              <a:avLst/>
              <a:gdLst/>
              <a:ahLst/>
              <a:cxnLst/>
              <a:rect l="l" t="t" r="r" b="b"/>
              <a:pathLst>
                <a:path w="829405" h="1082346">
                  <a:moveTo>
                    <a:pt x="704944" y="1082346"/>
                  </a:moveTo>
                  <a:lnTo>
                    <a:pt x="124460" y="1082346"/>
                  </a:lnTo>
                  <a:cubicBezTo>
                    <a:pt x="55880" y="1082346"/>
                    <a:pt x="0" y="1026466"/>
                    <a:pt x="0" y="957886"/>
                  </a:cubicBezTo>
                  <a:lnTo>
                    <a:pt x="0" y="124460"/>
                  </a:lnTo>
                  <a:cubicBezTo>
                    <a:pt x="0" y="55880"/>
                    <a:pt x="55880" y="0"/>
                    <a:pt x="124460" y="0"/>
                  </a:cubicBezTo>
                  <a:lnTo>
                    <a:pt x="704945" y="0"/>
                  </a:lnTo>
                  <a:cubicBezTo>
                    <a:pt x="773524" y="0"/>
                    <a:pt x="829405" y="55880"/>
                    <a:pt x="829405" y="124460"/>
                  </a:cubicBezTo>
                  <a:lnTo>
                    <a:pt x="829405" y="957886"/>
                  </a:lnTo>
                  <a:cubicBezTo>
                    <a:pt x="829405" y="1026466"/>
                    <a:pt x="773524" y="1082346"/>
                    <a:pt x="704945" y="1082346"/>
                  </a:cubicBezTo>
                  <a:close/>
                </a:path>
              </a:pathLst>
            </a:custGeom>
            <a:solidFill>
              <a:srgbClr val="008AFF"/>
            </a:solidFill>
          </p:spPr>
        </p:sp>
      </p:grpSp>
      <p:grpSp>
        <p:nvGrpSpPr>
          <p:cNvPr id="18" name="Group 22"/>
          <p:cNvGrpSpPr/>
          <p:nvPr userDrawn="1"/>
        </p:nvGrpSpPr>
        <p:grpSpPr>
          <a:xfrm>
            <a:off x="972429" y="3885855"/>
            <a:ext cx="1203843" cy="1614730"/>
            <a:chOff x="0" y="0"/>
            <a:chExt cx="829404" cy="1082346"/>
          </a:xfrm>
        </p:grpSpPr>
        <p:sp>
          <p:nvSpPr>
            <p:cNvPr id="19" name="Freeform 23"/>
            <p:cNvSpPr/>
            <p:nvPr/>
          </p:nvSpPr>
          <p:spPr>
            <a:xfrm>
              <a:off x="0" y="0"/>
              <a:ext cx="829405" cy="1082346"/>
            </a:xfrm>
            <a:custGeom>
              <a:avLst/>
              <a:gdLst/>
              <a:ahLst/>
              <a:cxnLst/>
              <a:rect l="l" t="t" r="r" b="b"/>
              <a:pathLst>
                <a:path w="829405" h="1082346">
                  <a:moveTo>
                    <a:pt x="704944" y="1082346"/>
                  </a:moveTo>
                  <a:lnTo>
                    <a:pt x="124460" y="1082346"/>
                  </a:lnTo>
                  <a:cubicBezTo>
                    <a:pt x="55880" y="1082346"/>
                    <a:pt x="0" y="1026466"/>
                    <a:pt x="0" y="957886"/>
                  </a:cubicBezTo>
                  <a:lnTo>
                    <a:pt x="0" y="124460"/>
                  </a:lnTo>
                  <a:cubicBezTo>
                    <a:pt x="0" y="55880"/>
                    <a:pt x="55880" y="0"/>
                    <a:pt x="124460" y="0"/>
                  </a:cubicBezTo>
                  <a:lnTo>
                    <a:pt x="704945" y="0"/>
                  </a:lnTo>
                  <a:cubicBezTo>
                    <a:pt x="773524" y="0"/>
                    <a:pt x="829405" y="55880"/>
                    <a:pt x="829405" y="124460"/>
                  </a:cubicBezTo>
                  <a:lnTo>
                    <a:pt x="829405" y="957886"/>
                  </a:lnTo>
                  <a:cubicBezTo>
                    <a:pt x="829405" y="1026466"/>
                    <a:pt x="773524" y="1082346"/>
                    <a:pt x="704945" y="1082346"/>
                  </a:cubicBezTo>
                  <a:close/>
                </a:path>
              </a:pathLst>
            </a:custGeom>
            <a:solidFill>
              <a:srgbClr val="21B6C3"/>
            </a:solidFill>
          </p:spPr>
        </p:sp>
      </p:grpSp>
      <p:sp>
        <p:nvSpPr>
          <p:cNvPr id="20" name="TextBox 30"/>
          <p:cNvSpPr txBox="1"/>
          <p:nvPr userDrawn="1"/>
        </p:nvSpPr>
        <p:spPr>
          <a:xfrm>
            <a:off x="2693111" y="1818158"/>
            <a:ext cx="7102664" cy="1044132"/>
          </a:xfrm>
          <a:prstGeom prst="rect">
            <a:avLst/>
          </a:prstGeom>
        </p:spPr>
        <p:txBody>
          <a:bodyPr lIns="0" tIns="0" rIns="0" bIns="0" rtlCol="0" anchor="t">
            <a:spAutoFit/>
          </a:bodyPr>
          <a:lstStyle/>
          <a:p>
            <a:pPr algn="l">
              <a:lnSpc>
                <a:spcPts val="4199"/>
              </a:lnSpc>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a:p>
            <a:pPr algn="l">
              <a:lnSpc>
                <a:spcPts val="4199"/>
              </a:lnSpc>
              <a:spcBef>
                <a:spcPct val="0"/>
              </a:spcBef>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p:txBody>
      </p:sp>
      <p:sp>
        <p:nvSpPr>
          <p:cNvPr id="21" name="TextBox 33"/>
          <p:cNvSpPr txBox="1"/>
          <p:nvPr userDrawn="1"/>
        </p:nvSpPr>
        <p:spPr>
          <a:xfrm>
            <a:off x="1378391" y="2097602"/>
            <a:ext cx="391920" cy="530224"/>
          </a:xfrm>
          <a:prstGeom prst="rect">
            <a:avLst/>
          </a:prstGeom>
        </p:spPr>
        <p:txBody>
          <a:bodyPr lIns="0" tIns="0" rIns="0" bIns="0" rtlCol="0" anchor="t">
            <a:spAutoFit/>
          </a:bodyPr>
          <a:lstStyle/>
          <a:p>
            <a:pPr algn="ctr">
              <a:lnSpc>
                <a:spcPts val="3999"/>
              </a:lnSpc>
            </a:pPr>
            <a:r>
              <a:rPr lang="en-US" sz="3999">
                <a:solidFill>
                  <a:srgbClr val="FFFFFF"/>
                </a:solidFill>
                <a:latin typeface="Montserrat Classic"/>
                <a:ea typeface="Montserrat Classic"/>
                <a:cs typeface="Montserrat Classic"/>
                <a:sym typeface="Montserrat Classic"/>
              </a:rPr>
              <a:t>1</a:t>
            </a:r>
          </a:p>
        </p:txBody>
      </p:sp>
      <p:sp>
        <p:nvSpPr>
          <p:cNvPr id="22" name="TextBox 35"/>
          <p:cNvSpPr txBox="1"/>
          <p:nvPr userDrawn="1"/>
        </p:nvSpPr>
        <p:spPr>
          <a:xfrm>
            <a:off x="1378391" y="4693220"/>
            <a:ext cx="391920" cy="530224"/>
          </a:xfrm>
          <a:prstGeom prst="rect">
            <a:avLst/>
          </a:prstGeom>
        </p:spPr>
        <p:txBody>
          <a:bodyPr lIns="0" tIns="0" rIns="0" bIns="0" rtlCol="0" anchor="t">
            <a:spAutoFit/>
          </a:bodyPr>
          <a:lstStyle/>
          <a:p>
            <a:pPr algn="ctr">
              <a:lnSpc>
                <a:spcPts val="3999"/>
              </a:lnSpc>
            </a:pPr>
            <a:r>
              <a:rPr lang="en-US" sz="3999">
                <a:solidFill>
                  <a:srgbClr val="FFFFFF"/>
                </a:solidFill>
                <a:latin typeface="Montserrat Classic"/>
                <a:ea typeface="Montserrat Classic"/>
                <a:cs typeface="Montserrat Classic"/>
                <a:sym typeface="Montserrat Classic"/>
              </a:rPr>
              <a:t>3</a:t>
            </a:r>
          </a:p>
        </p:txBody>
      </p:sp>
      <p:sp>
        <p:nvSpPr>
          <p:cNvPr id="23" name="TextBox 38"/>
          <p:cNvSpPr txBox="1"/>
          <p:nvPr userDrawn="1"/>
        </p:nvSpPr>
        <p:spPr>
          <a:xfrm>
            <a:off x="2603692" y="4208672"/>
            <a:ext cx="7102664" cy="1044132"/>
          </a:xfrm>
          <a:prstGeom prst="rect">
            <a:avLst/>
          </a:prstGeom>
        </p:spPr>
        <p:txBody>
          <a:bodyPr lIns="0" tIns="0" rIns="0" bIns="0" rtlCol="0" anchor="t">
            <a:spAutoFit/>
          </a:bodyPr>
          <a:lstStyle/>
          <a:p>
            <a:pPr algn="l">
              <a:lnSpc>
                <a:spcPts val="4199"/>
              </a:lnSpc>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a:p>
            <a:pPr algn="l">
              <a:lnSpc>
                <a:spcPts val="4199"/>
              </a:lnSpc>
              <a:spcBef>
                <a:spcPct val="0"/>
              </a:spcBef>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p:txBody>
      </p:sp>
      <p:sp>
        <p:nvSpPr>
          <p:cNvPr id="25" name="Titre 1"/>
          <p:cNvSpPr>
            <a:spLocks noGrp="1"/>
          </p:cNvSpPr>
          <p:nvPr>
            <p:ph type="title" hasCustomPrompt="1"/>
          </p:nvPr>
        </p:nvSpPr>
        <p:spPr>
          <a:xfrm>
            <a:off x="612651" y="55471"/>
            <a:ext cx="10515600" cy="1158873"/>
          </a:xfrm>
        </p:spPr>
        <p:txBody>
          <a:bodyPr anchor="b"/>
          <a:lstStyle>
            <a:lvl1pPr>
              <a:defRPr sz="6000" b="1">
                <a:solidFill>
                  <a:srgbClr val="002060"/>
                </a:solidFill>
                <a:latin typeface="Montserrat Classic"/>
              </a:defRPr>
            </a:lvl1pPr>
          </a:lstStyle>
          <a:p>
            <a:r>
              <a:rPr lang="fr-FR"/>
              <a:t>Titre</a:t>
            </a:r>
          </a:p>
        </p:txBody>
      </p:sp>
      <p:sp>
        <p:nvSpPr>
          <p:cNvPr id="27" name="Espace réservé du numéro de diapositive 4"/>
          <p:cNvSpPr>
            <a:spLocks noGrp="1"/>
          </p:cNvSpPr>
          <p:nvPr>
            <p:ph type="sldNum" sz="quarter" idx="12"/>
          </p:nvPr>
        </p:nvSpPr>
        <p:spPr>
          <a:xfrm>
            <a:off x="4840034"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28" name="Groupe 27">
            <a:extLst>
              <a:ext uri="{FF2B5EF4-FFF2-40B4-BE49-F238E27FC236}">
                <a16:creationId xmlns:a16="http://schemas.microsoft.com/office/drawing/2014/main" id="{C645E7BC-3D84-A225-A930-8712517FEE3B}"/>
              </a:ext>
            </a:extLst>
          </p:cNvPr>
          <p:cNvGrpSpPr/>
          <p:nvPr userDrawn="1"/>
        </p:nvGrpSpPr>
        <p:grpSpPr>
          <a:xfrm>
            <a:off x="405160" y="6180327"/>
            <a:ext cx="3756622" cy="622202"/>
            <a:chOff x="2861184" y="5440006"/>
            <a:chExt cx="3756622" cy="622202"/>
          </a:xfrm>
        </p:grpSpPr>
        <p:sp>
          <p:nvSpPr>
            <p:cNvPr id="29" name="Freeform 13">
              <a:extLst>
                <a:ext uri="{FF2B5EF4-FFF2-40B4-BE49-F238E27FC236}">
                  <a16:creationId xmlns:a16="http://schemas.microsoft.com/office/drawing/2014/main" id="{75227FB7-91E4-D69F-3F83-965DD9B49B21}"/>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30" name="ZoneTexte 29">
              <a:extLst>
                <a:ext uri="{FF2B5EF4-FFF2-40B4-BE49-F238E27FC236}">
                  <a16:creationId xmlns:a16="http://schemas.microsoft.com/office/drawing/2014/main" id="{6394AA36-B359-197C-DB3B-5B255702E3EE}"/>
                </a:ext>
              </a:extLst>
            </p:cNvPr>
            <p:cNvSpPr txBox="1"/>
            <p:nvPr userDrawn="1"/>
          </p:nvSpPr>
          <p:spPr>
            <a:xfrm>
              <a:off x="3460955" y="5604387"/>
              <a:ext cx="3156851" cy="369332"/>
            </a:xfrm>
            <a:prstGeom prst="rect">
              <a:avLst/>
            </a:prstGeom>
            <a:noFill/>
          </p:spPr>
          <p:txBody>
            <a:bodyPr wrap="square" rtlCol="0">
              <a:spAutoFit/>
            </a:bodyPr>
            <a:lstStyle/>
            <a:p>
              <a:r>
                <a:rPr lang="fr-FR" b="1">
                  <a:solidFill>
                    <a:srgbClr val="002060"/>
                  </a:solidFill>
                  <a:effectLst>
                    <a:outerShdw blurRad="38100" dist="38100" dir="2700000" algn="tl">
                      <a:srgbClr val="000000">
                        <a:alpha val="43137"/>
                      </a:srgbClr>
                    </a:outerShdw>
                  </a:effectLst>
                  <a:latin typeface="Montserrat Classic"/>
                </a:rPr>
                <a:t>L’e-Rdv de la protection sociale</a:t>
              </a:r>
            </a:p>
          </p:txBody>
        </p:sp>
      </p:grpSp>
      <p:pic>
        <p:nvPicPr>
          <p:cNvPr id="2" name="Image 1">
            <a:extLst>
              <a:ext uri="{FF2B5EF4-FFF2-40B4-BE49-F238E27FC236}">
                <a16:creationId xmlns:a16="http://schemas.microsoft.com/office/drawing/2014/main" id="{E5C4B79A-7C17-8ABA-680F-A20813337AE1}"/>
              </a:ext>
            </a:extLst>
          </p:cNvPr>
          <p:cNvPicPr>
            <a:picLocks noChangeAspect="1"/>
          </p:cNvPicPr>
          <p:nvPr userDrawn="1"/>
        </p:nvPicPr>
        <p:blipFill>
          <a:blip r:embed="rId4"/>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396772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E8B59-5CF2-4813-AAE7-227B98FBFEF3}" type="slidenum">
              <a:rPr lang="fr-FR" smtClean="0"/>
              <a:t>‹N°›</a:t>
            </a:fld>
            <a:endParaRPr lang="fr-FR"/>
          </a:p>
        </p:txBody>
      </p:sp>
    </p:spTree>
    <p:extLst>
      <p:ext uri="{BB962C8B-B14F-4D97-AF65-F5344CB8AC3E}">
        <p14:creationId xmlns:p14="http://schemas.microsoft.com/office/powerpoint/2010/main" val="3440793001"/>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13.png"/><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hyperlink" Target="https://www.urssaf.fr/accueil/employeur/cotisations/liste-cotisations/fonds-national-aide-logement.htm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urssaf.fr/accueil/employeur/cotisations/calcul-effectif/comment-calculer-effectif.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net-entreprises.custhelp.com/app/answers/detail_dsn/a_id/2640/kw/fiche%20d%26%23x27%3Baccompagnement%20unit%C3%A9%20de%20mesure%2053"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F04B14-8567-2CE2-6B9A-A025F1EDD030}"/>
              </a:ext>
            </a:extLst>
          </p:cNvPr>
          <p:cNvSpPr>
            <a:spLocks noGrp="1"/>
          </p:cNvSpPr>
          <p:nvPr>
            <p:ph type="body" sz="quarter" idx="10"/>
          </p:nvPr>
        </p:nvSpPr>
        <p:spPr>
          <a:xfrm>
            <a:off x="530224" y="2398713"/>
            <a:ext cx="8861425" cy="2287587"/>
          </a:xfrm>
        </p:spPr>
        <p:txBody>
          <a:bodyPr vert="horz" lIns="91440" tIns="45720" rIns="91440" bIns="45720" rtlCol="0" anchor="t">
            <a:normAutofit/>
          </a:bodyPr>
          <a:lstStyle/>
          <a:p>
            <a:pPr algn="ctr"/>
            <a:r>
              <a:rPr lang="fr-FR" dirty="0"/>
              <a:t>Le e-Rdv de la protection sociale 2025</a:t>
            </a:r>
          </a:p>
          <a:p>
            <a:pPr algn="ctr"/>
            <a:r>
              <a:rPr lang="fr-FR" sz="2400" b="1" dirty="0">
                <a:latin typeface="Arial" panose="020B0604020202020204" pitchFamily="34" charset="0"/>
                <a:cs typeface="Arial" panose="020B0604020202020204" pitchFamily="34" charset="0"/>
              </a:rPr>
              <a:t>L’URSSAF vous accompagne à la compréhension et à la correction des anomalies </a:t>
            </a:r>
            <a:r>
              <a:rPr lang="fr-FR" sz="2400" dirty="0">
                <a:latin typeface="Arial" panose="020B0604020202020204" pitchFamily="34" charset="0"/>
                <a:cs typeface="Arial" panose="020B0604020202020204" pitchFamily="34" charset="0"/>
              </a:rPr>
              <a:t>FNAL </a:t>
            </a:r>
            <a:r>
              <a:rPr lang="fr-FR" sz="2400" b="1" dirty="0">
                <a:latin typeface="Arial" panose="020B0604020202020204" pitchFamily="34" charset="0"/>
                <a:cs typeface="Arial" panose="020B0604020202020204" pitchFamily="34" charset="0"/>
              </a:rPr>
              <a:t>dans  la DSN </a:t>
            </a:r>
          </a:p>
          <a:p>
            <a:pPr algn="ctr"/>
            <a:r>
              <a:rPr lang="fr-FR" sz="2400" b="1" dirty="0">
                <a:latin typeface="Arial" panose="020B0604020202020204" pitchFamily="34" charset="0"/>
                <a:cs typeface="Arial" panose="020B0604020202020204" pitchFamily="34" charset="0"/>
              </a:rPr>
              <a:t>FONCTION PUBLIQUE</a:t>
            </a:r>
            <a:endParaRPr lang="fr-FR" sz="2400" dirty="0"/>
          </a:p>
        </p:txBody>
      </p:sp>
      <p:sp>
        <p:nvSpPr>
          <p:cNvPr id="3" name="Espace réservé du texte 2">
            <a:extLst>
              <a:ext uri="{FF2B5EF4-FFF2-40B4-BE49-F238E27FC236}">
                <a16:creationId xmlns:a16="http://schemas.microsoft.com/office/drawing/2014/main" id="{253096DD-F38F-28A0-292D-F94B2D138AA5}"/>
              </a:ext>
            </a:extLst>
          </p:cNvPr>
          <p:cNvSpPr>
            <a:spLocks noGrp="1"/>
          </p:cNvSpPr>
          <p:nvPr>
            <p:ph type="body" sz="quarter" idx="11"/>
          </p:nvPr>
        </p:nvSpPr>
        <p:spPr>
          <a:xfrm>
            <a:off x="436621" y="1456481"/>
            <a:ext cx="8318500" cy="560388"/>
          </a:xfrm>
        </p:spPr>
        <p:txBody>
          <a:bodyPr/>
          <a:lstStyle/>
          <a:p>
            <a:endParaRPr lang="fr-FR"/>
          </a:p>
        </p:txBody>
      </p:sp>
      <p:pic>
        <p:nvPicPr>
          <p:cNvPr id="6" name="Image 5">
            <a:extLst>
              <a:ext uri="{FF2B5EF4-FFF2-40B4-BE49-F238E27FC236}">
                <a16:creationId xmlns:a16="http://schemas.microsoft.com/office/drawing/2014/main" id="{4100A04A-E9CD-CCD5-4022-D200D5C8B3EA}"/>
              </a:ext>
            </a:extLst>
          </p:cNvPr>
          <p:cNvPicPr>
            <a:picLocks noChangeAspect="1"/>
          </p:cNvPicPr>
          <p:nvPr/>
        </p:nvPicPr>
        <p:blipFill>
          <a:blip r:embed="rId2"/>
          <a:stretch>
            <a:fillRect/>
          </a:stretch>
        </p:blipFill>
        <p:spPr>
          <a:xfrm>
            <a:off x="7380428" y="4020033"/>
            <a:ext cx="2011221" cy="502806"/>
          </a:xfrm>
          <a:prstGeom prst="rect">
            <a:avLst/>
          </a:prstGeom>
        </p:spPr>
      </p:pic>
    </p:spTree>
    <p:extLst>
      <p:ext uri="{BB962C8B-B14F-4D97-AF65-F5344CB8AC3E}">
        <p14:creationId xmlns:p14="http://schemas.microsoft.com/office/powerpoint/2010/main" val="371300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37526-6580-94D5-FB12-71CA981B81C6}"/>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683AEB2-ECD3-A2A4-AEB0-F9CF7E003055}"/>
              </a:ext>
            </a:extLst>
          </p:cNvPr>
          <p:cNvSpPr>
            <a:spLocks noGrp="1"/>
          </p:cNvSpPr>
          <p:nvPr>
            <p:ph type="sldNum" sz="quarter" idx="12"/>
          </p:nvPr>
        </p:nvSpPr>
        <p:spPr/>
        <p:txBody>
          <a:bodyPr/>
          <a:lstStyle/>
          <a:p>
            <a:fld id="{A26E8B59-5CF2-4813-AAE7-227B98FBFEF3}" type="slidenum">
              <a:rPr lang="fr-FR" smtClean="0"/>
              <a:t>10</a:t>
            </a:fld>
            <a:endParaRPr lang="fr-FR"/>
          </a:p>
        </p:txBody>
      </p:sp>
      <p:pic>
        <p:nvPicPr>
          <p:cNvPr id="2" name="Image 1">
            <a:extLst>
              <a:ext uri="{FF2B5EF4-FFF2-40B4-BE49-F238E27FC236}">
                <a16:creationId xmlns:a16="http://schemas.microsoft.com/office/drawing/2014/main" id="{C18733E3-589E-41EA-FA75-6624EC2EF48B}"/>
              </a:ext>
            </a:extLst>
          </p:cNvPr>
          <p:cNvPicPr>
            <a:picLocks noChangeAspect="1"/>
          </p:cNvPicPr>
          <p:nvPr/>
        </p:nvPicPr>
        <p:blipFill>
          <a:blip r:embed="rId2"/>
          <a:stretch>
            <a:fillRect/>
          </a:stretch>
        </p:blipFill>
        <p:spPr>
          <a:xfrm>
            <a:off x="363895" y="1344121"/>
            <a:ext cx="6764694" cy="5129829"/>
          </a:xfrm>
          <a:prstGeom prst="rect">
            <a:avLst/>
          </a:prstGeom>
        </p:spPr>
      </p:pic>
      <p:sp>
        <p:nvSpPr>
          <p:cNvPr id="4" name="Rectangle : coins arrondis 3">
            <a:extLst>
              <a:ext uri="{FF2B5EF4-FFF2-40B4-BE49-F238E27FC236}">
                <a16:creationId xmlns:a16="http://schemas.microsoft.com/office/drawing/2014/main" id="{29D4B4C6-EFF2-DE38-C510-622EEFFCE3D3}"/>
              </a:ext>
            </a:extLst>
          </p:cNvPr>
          <p:cNvSpPr/>
          <p:nvPr/>
        </p:nvSpPr>
        <p:spPr>
          <a:xfrm>
            <a:off x="7632441" y="1344121"/>
            <a:ext cx="4301412" cy="157636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Bloc 81.001 type 049 cotisation FNAL est absent, soit un écart de 3683 euros</a:t>
            </a:r>
          </a:p>
        </p:txBody>
      </p:sp>
    </p:spTree>
    <p:extLst>
      <p:ext uri="{BB962C8B-B14F-4D97-AF65-F5344CB8AC3E}">
        <p14:creationId xmlns:p14="http://schemas.microsoft.com/office/powerpoint/2010/main" val="174227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07DC-C308-667A-D97E-60CB83D56A65}"/>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AE04FEE-2537-170E-6D08-1FA699F90757}"/>
              </a:ext>
            </a:extLst>
          </p:cNvPr>
          <p:cNvSpPr>
            <a:spLocks noGrp="1"/>
          </p:cNvSpPr>
          <p:nvPr>
            <p:ph type="sldNum" sz="quarter" idx="12"/>
          </p:nvPr>
        </p:nvSpPr>
        <p:spPr/>
        <p:txBody>
          <a:bodyPr/>
          <a:lstStyle/>
          <a:p>
            <a:fld id="{A26E8B59-5CF2-4813-AAE7-227B98FBFEF3}" type="slidenum">
              <a:rPr lang="fr-FR" smtClean="0"/>
              <a:t>11</a:t>
            </a:fld>
            <a:endParaRPr lang="fr-FR"/>
          </a:p>
        </p:txBody>
      </p:sp>
      <p:sp>
        <p:nvSpPr>
          <p:cNvPr id="2" name="Titre 1">
            <a:extLst>
              <a:ext uri="{FF2B5EF4-FFF2-40B4-BE49-F238E27FC236}">
                <a16:creationId xmlns:a16="http://schemas.microsoft.com/office/drawing/2014/main" id="{7B747553-1A93-9F07-A0DC-BDE6B4B2B63F}"/>
              </a:ext>
            </a:extLst>
          </p:cNvPr>
          <p:cNvSpPr>
            <a:spLocks noGrp="1"/>
          </p:cNvSpPr>
          <p:nvPr>
            <p:ph type="title"/>
          </p:nvPr>
        </p:nvSpPr>
        <p:spPr>
          <a:xfrm>
            <a:off x="839788" y="1042510"/>
            <a:ext cx="10828982" cy="633890"/>
          </a:xfrm>
        </p:spPr>
        <p:txBody>
          <a:bodyPr>
            <a:normAutofit fontScale="90000"/>
          </a:bodyPr>
          <a:lstStyle/>
          <a:p>
            <a:br>
              <a:rPr lang="fr-FR" sz="2000" i="1">
                <a:cs typeface="Arial" panose="020B0604020202020204" pitchFamily="34" charset="0"/>
              </a:rPr>
            </a:br>
            <a:r>
              <a:rPr lang="fr-FR" sz="2000" b="1" i="1">
                <a:solidFill>
                  <a:schemeClr val="accent2"/>
                </a:solidFill>
                <a:latin typeface="Montserrat Classic"/>
                <a:cs typeface="Arial" panose="020B0604020202020204" pitchFamily="34" charset="0"/>
              </a:rPr>
              <a:t>Contrôle DIDA_PA_05b : Contrôle de cohérence des assiettes en données agrégées et en données individuelles pour le FNAL (+50 employés)</a:t>
            </a:r>
            <a:br>
              <a:rPr lang="fr-FR" sz="2000" i="1">
                <a:cs typeface="Arial" panose="020B0604020202020204" pitchFamily="34" charset="0"/>
              </a:rPr>
            </a:br>
            <a:endParaRPr lang="fr-FR" sz="2000"/>
          </a:p>
        </p:txBody>
      </p:sp>
      <p:sp>
        <p:nvSpPr>
          <p:cNvPr id="4" name="ZoneTexte 3">
            <a:extLst>
              <a:ext uri="{FF2B5EF4-FFF2-40B4-BE49-F238E27FC236}">
                <a16:creationId xmlns:a16="http://schemas.microsoft.com/office/drawing/2014/main" id="{DB434EB6-083B-59E7-1A61-12EC3417817E}"/>
              </a:ext>
            </a:extLst>
          </p:cNvPr>
          <p:cNvSpPr txBox="1"/>
          <p:nvPr/>
        </p:nvSpPr>
        <p:spPr>
          <a:xfrm>
            <a:off x="839788" y="1762125"/>
            <a:ext cx="10313987" cy="523220"/>
          </a:xfrm>
          <a:prstGeom prst="rect">
            <a:avLst/>
          </a:prstGeom>
          <a:noFill/>
        </p:spPr>
        <p:txBody>
          <a:bodyPr wrap="square" rtlCol="0">
            <a:spAutoFit/>
          </a:bodyPr>
          <a:lstStyle/>
          <a:p>
            <a:r>
              <a:rPr lang="fr-FR" sz="1400">
                <a:solidFill>
                  <a:srgbClr val="001848"/>
                </a:solidFill>
                <a:latin typeface="Montserrat Classic"/>
              </a:rPr>
              <a:t>Le contrôle procède à une vérification de la DSN dans les cas où un des CTP 236, 238, 316, 332 ou 334 est valorisé avec un montant d’assiette différent de 0</a:t>
            </a:r>
          </a:p>
        </p:txBody>
      </p:sp>
      <p:pic>
        <p:nvPicPr>
          <p:cNvPr id="5" name="Image 4">
            <a:extLst>
              <a:ext uri="{FF2B5EF4-FFF2-40B4-BE49-F238E27FC236}">
                <a16:creationId xmlns:a16="http://schemas.microsoft.com/office/drawing/2014/main" id="{CE60AD1F-134F-C317-30E9-A5E9D6309534}"/>
              </a:ext>
            </a:extLst>
          </p:cNvPr>
          <p:cNvPicPr>
            <a:picLocks noChangeAspect="1"/>
          </p:cNvPicPr>
          <p:nvPr/>
        </p:nvPicPr>
        <p:blipFill>
          <a:blip r:embed="rId2"/>
          <a:stretch>
            <a:fillRect/>
          </a:stretch>
        </p:blipFill>
        <p:spPr>
          <a:xfrm>
            <a:off x="1547503" y="2371348"/>
            <a:ext cx="6287377" cy="2705478"/>
          </a:xfrm>
          <a:prstGeom prst="rect">
            <a:avLst/>
          </a:prstGeom>
        </p:spPr>
      </p:pic>
    </p:spTree>
    <p:extLst>
      <p:ext uri="{BB962C8B-B14F-4D97-AF65-F5344CB8AC3E}">
        <p14:creationId xmlns:p14="http://schemas.microsoft.com/office/powerpoint/2010/main" val="1961520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93900-D0DF-086E-D2EF-479A26E3F39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63DDAEF-1786-F8F3-7B92-F6211DC5E76F}"/>
              </a:ext>
            </a:extLst>
          </p:cNvPr>
          <p:cNvSpPr>
            <a:spLocks noGrp="1"/>
          </p:cNvSpPr>
          <p:nvPr>
            <p:ph type="sldNum" sz="quarter" idx="12"/>
          </p:nvPr>
        </p:nvSpPr>
        <p:spPr/>
        <p:txBody>
          <a:bodyPr/>
          <a:lstStyle/>
          <a:p>
            <a:fld id="{A26E8B59-5CF2-4813-AAE7-227B98FBFEF3}" type="slidenum">
              <a:rPr lang="fr-FR" smtClean="0"/>
              <a:t>12</a:t>
            </a:fld>
            <a:endParaRPr lang="fr-FR"/>
          </a:p>
        </p:txBody>
      </p:sp>
      <p:sp>
        <p:nvSpPr>
          <p:cNvPr id="2" name="Titre 1">
            <a:extLst>
              <a:ext uri="{FF2B5EF4-FFF2-40B4-BE49-F238E27FC236}">
                <a16:creationId xmlns:a16="http://schemas.microsoft.com/office/drawing/2014/main" id="{44622323-D86A-0AD5-AEDB-EB7ECCAC79BA}"/>
              </a:ext>
            </a:extLst>
          </p:cNvPr>
          <p:cNvSpPr>
            <a:spLocks noGrp="1"/>
          </p:cNvSpPr>
          <p:nvPr>
            <p:ph type="title"/>
          </p:nvPr>
        </p:nvSpPr>
        <p:spPr>
          <a:xfrm>
            <a:off x="839788" y="1042510"/>
            <a:ext cx="10828982" cy="633890"/>
          </a:xfrm>
        </p:spPr>
        <p:txBody>
          <a:bodyPr>
            <a:normAutofit/>
          </a:bodyPr>
          <a:lstStyle/>
          <a:p>
            <a:r>
              <a:rPr lang="fr-FR" sz="2000" b="1" i="1">
                <a:solidFill>
                  <a:schemeClr val="accent2"/>
                </a:solidFill>
                <a:latin typeface="Montserrat Classic"/>
                <a:cs typeface="Arial" panose="020B0604020202020204" pitchFamily="34" charset="0"/>
              </a:rPr>
              <a:t>Présentation d’un cas </a:t>
            </a:r>
            <a:endParaRPr lang="fr-FR" sz="2000" b="1">
              <a:solidFill>
                <a:schemeClr val="accent2"/>
              </a:solidFill>
              <a:latin typeface="Montserrat Classic"/>
            </a:endParaRPr>
          </a:p>
        </p:txBody>
      </p:sp>
      <p:sp>
        <p:nvSpPr>
          <p:cNvPr id="4" name="ZoneTexte 3">
            <a:extLst>
              <a:ext uri="{FF2B5EF4-FFF2-40B4-BE49-F238E27FC236}">
                <a16:creationId xmlns:a16="http://schemas.microsoft.com/office/drawing/2014/main" id="{82A71262-BD57-65FA-EB1F-481D88D23180}"/>
              </a:ext>
            </a:extLst>
          </p:cNvPr>
          <p:cNvSpPr txBox="1"/>
          <p:nvPr/>
        </p:nvSpPr>
        <p:spPr>
          <a:xfrm>
            <a:off x="839788" y="1914525"/>
            <a:ext cx="8951912" cy="830997"/>
          </a:xfrm>
          <a:prstGeom prst="rect">
            <a:avLst/>
          </a:prstGeom>
          <a:noFill/>
        </p:spPr>
        <p:txBody>
          <a:bodyPr wrap="square" rtlCol="0">
            <a:spAutoFit/>
          </a:bodyPr>
          <a:lstStyle/>
          <a:p>
            <a:pPr algn="l"/>
            <a:r>
              <a:rPr lang="fr-FR" sz="1600" i="1">
                <a:solidFill>
                  <a:srgbClr val="001848"/>
                </a:solidFill>
                <a:latin typeface="Arial" panose="020B0604020202020204" pitchFamily="34" charset="0"/>
                <a:cs typeface="Arial" panose="020B0604020202020204" pitchFamily="34" charset="0"/>
              </a:rPr>
              <a:t>Données agrégées : bloc 23 dans la DSN</a:t>
            </a:r>
          </a:p>
          <a:p>
            <a:pPr algn="l"/>
            <a:endParaRPr lang="fr-FR" sz="1600" i="1">
              <a:solidFill>
                <a:srgbClr val="001848"/>
              </a:solidFill>
              <a:latin typeface="Arial" panose="020B0604020202020204" pitchFamily="34" charset="0"/>
              <a:cs typeface="Arial" panose="020B0604020202020204" pitchFamily="34" charset="0"/>
            </a:endParaRPr>
          </a:p>
          <a:p>
            <a:pPr algn="l"/>
            <a:endParaRPr lang="fr-FR" sz="1600" i="1">
              <a:solidFill>
                <a:srgbClr val="001848"/>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782634EE-52C3-BC49-8EF1-B5DB56972098}"/>
              </a:ext>
            </a:extLst>
          </p:cNvPr>
          <p:cNvPicPr>
            <a:picLocks noChangeAspect="1"/>
          </p:cNvPicPr>
          <p:nvPr/>
        </p:nvPicPr>
        <p:blipFill>
          <a:blip r:embed="rId2"/>
          <a:stretch>
            <a:fillRect/>
          </a:stretch>
        </p:blipFill>
        <p:spPr>
          <a:xfrm>
            <a:off x="862392" y="2404137"/>
            <a:ext cx="8260533" cy="215238"/>
          </a:xfrm>
          <a:prstGeom prst="rect">
            <a:avLst/>
          </a:prstGeom>
        </p:spPr>
      </p:pic>
      <p:sp>
        <p:nvSpPr>
          <p:cNvPr id="6" name="ZoneTexte 5">
            <a:extLst>
              <a:ext uri="{FF2B5EF4-FFF2-40B4-BE49-F238E27FC236}">
                <a16:creationId xmlns:a16="http://schemas.microsoft.com/office/drawing/2014/main" id="{7E143CCE-B4B0-BC02-6D73-E8645333AF57}"/>
              </a:ext>
            </a:extLst>
          </p:cNvPr>
          <p:cNvSpPr txBox="1"/>
          <p:nvPr/>
        </p:nvSpPr>
        <p:spPr>
          <a:xfrm>
            <a:off x="839788" y="2867025"/>
            <a:ext cx="6594604" cy="369332"/>
          </a:xfrm>
          <a:prstGeom prst="rect">
            <a:avLst/>
          </a:prstGeom>
          <a:noFill/>
        </p:spPr>
        <p:txBody>
          <a:bodyPr wrap="square" rtlCol="0">
            <a:spAutoFit/>
          </a:bodyPr>
          <a:lstStyle/>
          <a:p>
            <a:pPr algn="l"/>
            <a:r>
              <a:rPr lang="fr-FR" i="1">
                <a:solidFill>
                  <a:srgbClr val="001848"/>
                </a:solidFill>
                <a:latin typeface="Montserrat Classic"/>
                <a:cs typeface="Arial" panose="020B0604020202020204" pitchFamily="34" charset="0"/>
              </a:rPr>
              <a:t>Données individuelles : bloc 81 (type 49)dans la DSN</a:t>
            </a:r>
          </a:p>
        </p:txBody>
      </p:sp>
      <p:pic>
        <p:nvPicPr>
          <p:cNvPr id="7" name="Image 6">
            <a:extLst>
              <a:ext uri="{FF2B5EF4-FFF2-40B4-BE49-F238E27FC236}">
                <a16:creationId xmlns:a16="http://schemas.microsoft.com/office/drawing/2014/main" id="{D4911843-DB3D-343A-EF7D-65B401A2EC0A}"/>
              </a:ext>
            </a:extLst>
          </p:cNvPr>
          <p:cNvPicPr>
            <a:picLocks noChangeAspect="1"/>
          </p:cNvPicPr>
          <p:nvPr/>
        </p:nvPicPr>
        <p:blipFill>
          <a:blip r:embed="rId3"/>
          <a:stretch>
            <a:fillRect/>
          </a:stretch>
        </p:blipFill>
        <p:spPr>
          <a:xfrm>
            <a:off x="839787" y="3357859"/>
            <a:ext cx="10479431" cy="365125"/>
          </a:xfrm>
          <a:prstGeom prst="rect">
            <a:avLst/>
          </a:prstGeom>
        </p:spPr>
      </p:pic>
      <p:sp>
        <p:nvSpPr>
          <p:cNvPr id="8" name="ZoneTexte 7">
            <a:extLst>
              <a:ext uri="{FF2B5EF4-FFF2-40B4-BE49-F238E27FC236}">
                <a16:creationId xmlns:a16="http://schemas.microsoft.com/office/drawing/2014/main" id="{0689D83D-8627-0E93-4EC4-311B4E9A8FDA}"/>
              </a:ext>
            </a:extLst>
          </p:cNvPr>
          <p:cNvSpPr txBox="1"/>
          <p:nvPr/>
        </p:nvSpPr>
        <p:spPr>
          <a:xfrm>
            <a:off x="1024317" y="4124325"/>
            <a:ext cx="7614858" cy="369332"/>
          </a:xfrm>
          <a:prstGeom prst="rect">
            <a:avLst/>
          </a:prstGeom>
          <a:noFill/>
        </p:spPr>
        <p:txBody>
          <a:bodyPr wrap="square" rtlCol="0">
            <a:spAutoFit/>
          </a:bodyPr>
          <a:lstStyle/>
          <a:p>
            <a:pPr algn="l"/>
            <a:r>
              <a:rPr lang="fr-FR" sz="1800" b="1" i="1">
                <a:solidFill>
                  <a:srgbClr val="001848"/>
                </a:solidFill>
                <a:latin typeface="Montserrat Classic"/>
                <a:cs typeface="Arial" panose="020B0604020202020204" pitchFamily="34" charset="0"/>
              </a:rPr>
              <a:t>Ecart : 12 160,33 (311674 – 299513,67)</a:t>
            </a:r>
          </a:p>
        </p:txBody>
      </p:sp>
      <p:sp>
        <p:nvSpPr>
          <p:cNvPr id="9" name="ZoneTexte 8">
            <a:extLst>
              <a:ext uri="{FF2B5EF4-FFF2-40B4-BE49-F238E27FC236}">
                <a16:creationId xmlns:a16="http://schemas.microsoft.com/office/drawing/2014/main" id="{9260F987-02B9-C154-35D8-3188A66103B2}"/>
              </a:ext>
            </a:extLst>
          </p:cNvPr>
          <p:cNvSpPr txBox="1"/>
          <p:nvPr/>
        </p:nvSpPr>
        <p:spPr>
          <a:xfrm>
            <a:off x="1024317" y="4686339"/>
            <a:ext cx="7614858" cy="1477328"/>
          </a:xfrm>
          <a:prstGeom prst="rect">
            <a:avLst/>
          </a:prstGeom>
          <a:solidFill>
            <a:srgbClr val="FFC000"/>
          </a:solidFill>
        </p:spPr>
        <p:txBody>
          <a:bodyPr wrap="square" rtlCol="0">
            <a:spAutoFit/>
          </a:bodyPr>
          <a:lstStyle/>
          <a:p>
            <a:pPr algn="l"/>
            <a:r>
              <a:rPr lang="fr-FR" sz="1800" i="1">
                <a:solidFill>
                  <a:srgbClr val="001848"/>
                </a:solidFill>
                <a:latin typeface="Montserrat Classic"/>
                <a:cs typeface="Arial" panose="020B0604020202020204" pitchFamily="34" charset="0"/>
              </a:rPr>
              <a:t>Il convient de vérifier chaque salarié afin de s’assurer que celui –ci cotise bien au FNAL, dans les données individuelles.</a:t>
            </a:r>
          </a:p>
          <a:p>
            <a:pPr algn="l"/>
            <a:endParaRPr lang="fr-FR" sz="1800" i="1">
              <a:solidFill>
                <a:srgbClr val="001848"/>
              </a:solidFill>
              <a:latin typeface="Montserrat Classic"/>
              <a:cs typeface="Arial" panose="020B0604020202020204" pitchFamily="34" charset="0"/>
            </a:endParaRPr>
          </a:p>
          <a:p>
            <a:pPr algn="l"/>
            <a:r>
              <a:rPr lang="fr-FR" i="1">
                <a:solidFill>
                  <a:srgbClr val="001848"/>
                </a:solidFill>
                <a:latin typeface="Montserrat Classic"/>
                <a:cs typeface="Arial" panose="020B0604020202020204" pitchFamily="34" charset="0"/>
              </a:rPr>
              <a:t>Dès l’identification des salariés, procéder à une correction seulement dans les données individuelles</a:t>
            </a:r>
            <a:endParaRPr lang="fr-FR">
              <a:solidFill>
                <a:srgbClr val="001848"/>
              </a:solidFill>
              <a:latin typeface="Montserrat Classic"/>
            </a:endParaRPr>
          </a:p>
        </p:txBody>
      </p:sp>
    </p:spTree>
    <p:extLst>
      <p:ext uri="{BB962C8B-B14F-4D97-AF65-F5344CB8AC3E}">
        <p14:creationId xmlns:p14="http://schemas.microsoft.com/office/powerpoint/2010/main" val="171684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024F4-671A-CB68-8FDC-98F4E62B02B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D5ADD0B-49CE-B264-A29A-EDB2B2EB982E}"/>
              </a:ext>
            </a:extLst>
          </p:cNvPr>
          <p:cNvSpPr>
            <a:spLocks noGrp="1"/>
          </p:cNvSpPr>
          <p:nvPr>
            <p:ph type="sldNum" sz="quarter" idx="12"/>
          </p:nvPr>
        </p:nvSpPr>
        <p:spPr/>
        <p:txBody>
          <a:bodyPr/>
          <a:lstStyle/>
          <a:p>
            <a:fld id="{A26E8B59-5CF2-4813-AAE7-227B98FBFEF3}" type="slidenum">
              <a:rPr lang="fr-FR" smtClean="0"/>
              <a:t>13</a:t>
            </a:fld>
            <a:endParaRPr lang="fr-FR"/>
          </a:p>
        </p:txBody>
      </p:sp>
      <p:sp>
        <p:nvSpPr>
          <p:cNvPr id="2" name="Titre 1">
            <a:extLst>
              <a:ext uri="{FF2B5EF4-FFF2-40B4-BE49-F238E27FC236}">
                <a16:creationId xmlns:a16="http://schemas.microsoft.com/office/drawing/2014/main" id="{9CC59432-2B7F-F55C-3116-699AA5161096}"/>
              </a:ext>
            </a:extLst>
          </p:cNvPr>
          <p:cNvSpPr>
            <a:spLocks noGrp="1"/>
          </p:cNvSpPr>
          <p:nvPr>
            <p:ph type="title"/>
          </p:nvPr>
        </p:nvSpPr>
        <p:spPr>
          <a:xfrm>
            <a:off x="839788" y="1042510"/>
            <a:ext cx="10828982" cy="633890"/>
          </a:xfrm>
        </p:spPr>
        <p:txBody>
          <a:bodyPr>
            <a:normAutofit fontScale="90000"/>
          </a:bodyPr>
          <a:lstStyle/>
          <a:p>
            <a:br>
              <a:rPr lang="fr-FR" sz="1800" i="1">
                <a:cs typeface="Arial" panose="020B0604020202020204" pitchFamily="34" charset="0"/>
              </a:rPr>
            </a:br>
            <a:br>
              <a:rPr lang="fr-FR" sz="2000" b="1" i="1">
                <a:solidFill>
                  <a:schemeClr val="accent2"/>
                </a:solidFill>
                <a:latin typeface="Montserrat Classic"/>
                <a:cs typeface="Arial" panose="020B0604020202020204" pitchFamily="34" charset="0"/>
              </a:rPr>
            </a:br>
            <a:r>
              <a:rPr lang="fr-FR" sz="2000" b="1" i="1">
                <a:solidFill>
                  <a:schemeClr val="accent2"/>
                </a:solidFill>
                <a:latin typeface="Montserrat Classic"/>
                <a:cs typeface="Arial" panose="020B0604020202020204" pitchFamily="34" charset="0"/>
              </a:rPr>
              <a:t>Contrôle DIDA_PA_05c : Contrôle de cohérence individuel agrégé FNAL</a:t>
            </a:r>
            <a:br>
              <a:rPr lang="fr-FR" sz="2000" i="1">
                <a:latin typeface="Arial" panose="020B0604020202020204" pitchFamily="34" charset="0"/>
                <a:cs typeface="Arial" panose="020B0604020202020204" pitchFamily="34" charset="0"/>
              </a:rPr>
            </a:br>
            <a:endParaRPr lang="fr-FR" sz="2000"/>
          </a:p>
        </p:txBody>
      </p:sp>
      <p:sp>
        <p:nvSpPr>
          <p:cNvPr id="4" name="ZoneTexte 3">
            <a:extLst>
              <a:ext uri="{FF2B5EF4-FFF2-40B4-BE49-F238E27FC236}">
                <a16:creationId xmlns:a16="http://schemas.microsoft.com/office/drawing/2014/main" id="{458C2076-05AC-6A84-79D0-973A140B3BAE}"/>
              </a:ext>
            </a:extLst>
          </p:cNvPr>
          <p:cNvSpPr txBox="1"/>
          <p:nvPr/>
        </p:nvSpPr>
        <p:spPr>
          <a:xfrm>
            <a:off x="839788" y="1762125"/>
            <a:ext cx="10313987" cy="523220"/>
          </a:xfrm>
          <a:prstGeom prst="rect">
            <a:avLst/>
          </a:prstGeom>
          <a:noFill/>
        </p:spPr>
        <p:txBody>
          <a:bodyPr wrap="square" rtlCol="0">
            <a:spAutoFit/>
          </a:bodyPr>
          <a:lstStyle/>
          <a:p>
            <a:r>
              <a:rPr lang="fr-FR" sz="1400">
                <a:solidFill>
                  <a:srgbClr val="001848"/>
                </a:solidFill>
                <a:latin typeface="Montserrat Classic"/>
              </a:rPr>
              <a:t>Le contrôle procède à une vérification de la DSN dans les cas où un des CTP 236, 238, 316, 332 ou 334 est valorisé avec un montant d’assiette différent de 0</a:t>
            </a:r>
          </a:p>
        </p:txBody>
      </p:sp>
      <p:sp>
        <p:nvSpPr>
          <p:cNvPr id="5" name="ZoneTexte 4">
            <a:extLst>
              <a:ext uri="{FF2B5EF4-FFF2-40B4-BE49-F238E27FC236}">
                <a16:creationId xmlns:a16="http://schemas.microsoft.com/office/drawing/2014/main" id="{291B2E29-B752-5358-9374-973E2A9F9BD6}"/>
              </a:ext>
            </a:extLst>
          </p:cNvPr>
          <p:cNvSpPr txBox="1"/>
          <p:nvPr/>
        </p:nvSpPr>
        <p:spPr>
          <a:xfrm>
            <a:off x="449116" y="5076826"/>
            <a:ext cx="8355700" cy="738664"/>
          </a:xfrm>
          <a:prstGeom prst="rect">
            <a:avLst/>
          </a:prstGeom>
          <a:noFill/>
        </p:spPr>
        <p:txBody>
          <a:bodyPr wrap="square" rtlCol="0">
            <a:spAutoFit/>
          </a:bodyPr>
          <a:lstStyle/>
          <a:p>
            <a:r>
              <a:rPr lang="fr-FR" sz="1400">
                <a:solidFill>
                  <a:srgbClr val="001848"/>
                </a:solidFill>
                <a:latin typeface="Montserrat Classic"/>
                <a:ea typeface="+mj-ea"/>
                <a:cs typeface="+mj-cs"/>
              </a:rPr>
              <a:t>Si la somme des montants d’assiette (bloc DSN : S21.G00.23.004) des CTP 236, 238, 316, 332 et 334 est différente de la somme des montants d’assiette des cotisations individuelles (bloc DSN : S21.G00.81.003) pour le code de cotisation 049 – Cotisation Allocation de Logement, alors une anomalie est émise. </a:t>
            </a:r>
          </a:p>
        </p:txBody>
      </p:sp>
      <p:pic>
        <p:nvPicPr>
          <p:cNvPr id="6" name="Image 5">
            <a:extLst>
              <a:ext uri="{FF2B5EF4-FFF2-40B4-BE49-F238E27FC236}">
                <a16:creationId xmlns:a16="http://schemas.microsoft.com/office/drawing/2014/main" id="{F5DC37F0-1DFE-D171-A4BC-8B4A1E4DD145}"/>
              </a:ext>
            </a:extLst>
          </p:cNvPr>
          <p:cNvPicPr>
            <a:picLocks noChangeAspect="1"/>
          </p:cNvPicPr>
          <p:nvPr/>
        </p:nvPicPr>
        <p:blipFill>
          <a:blip r:embed="rId2"/>
          <a:stretch>
            <a:fillRect/>
          </a:stretch>
        </p:blipFill>
        <p:spPr>
          <a:xfrm>
            <a:off x="1291032" y="2428735"/>
            <a:ext cx="7513784" cy="2267090"/>
          </a:xfrm>
          <a:prstGeom prst="rect">
            <a:avLst/>
          </a:prstGeom>
        </p:spPr>
      </p:pic>
    </p:spTree>
    <p:extLst>
      <p:ext uri="{BB962C8B-B14F-4D97-AF65-F5344CB8AC3E}">
        <p14:creationId xmlns:p14="http://schemas.microsoft.com/office/powerpoint/2010/main" val="168879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F042-C822-B480-CB27-9DB5A907557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FC80001-AB2C-EBA9-0B94-8B0129BE9C81}"/>
              </a:ext>
            </a:extLst>
          </p:cNvPr>
          <p:cNvSpPr>
            <a:spLocks noGrp="1"/>
          </p:cNvSpPr>
          <p:nvPr>
            <p:ph type="sldNum" sz="quarter" idx="12"/>
          </p:nvPr>
        </p:nvSpPr>
        <p:spPr/>
        <p:txBody>
          <a:bodyPr/>
          <a:lstStyle/>
          <a:p>
            <a:fld id="{A26E8B59-5CF2-4813-AAE7-227B98FBFEF3}" type="slidenum">
              <a:rPr lang="fr-FR" smtClean="0"/>
              <a:t>14</a:t>
            </a:fld>
            <a:endParaRPr lang="fr-FR"/>
          </a:p>
        </p:txBody>
      </p:sp>
      <p:sp>
        <p:nvSpPr>
          <p:cNvPr id="2" name="ZoneTexte 1">
            <a:extLst>
              <a:ext uri="{FF2B5EF4-FFF2-40B4-BE49-F238E27FC236}">
                <a16:creationId xmlns:a16="http://schemas.microsoft.com/office/drawing/2014/main" id="{3A434BDF-BFC4-A1BD-90FE-22736131E215}"/>
              </a:ext>
            </a:extLst>
          </p:cNvPr>
          <p:cNvSpPr txBox="1"/>
          <p:nvPr/>
        </p:nvSpPr>
        <p:spPr>
          <a:xfrm>
            <a:off x="839788" y="1762125"/>
            <a:ext cx="10313987" cy="553998"/>
          </a:xfrm>
          <a:prstGeom prst="rect">
            <a:avLst/>
          </a:prstGeom>
          <a:noFill/>
        </p:spPr>
        <p:txBody>
          <a:bodyPr wrap="square" rtlCol="0">
            <a:spAutoFit/>
          </a:bodyPr>
          <a:lstStyle/>
          <a:p>
            <a:br>
              <a:rPr lang="fr-FR" sz="1600">
                <a:solidFill>
                  <a:srgbClr val="212529"/>
                </a:solidFill>
                <a:latin typeface="Roboto" panose="02000000000000000000" pitchFamily="2" charset="0"/>
              </a:rPr>
            </a:br>
            <a:endParaRPr lang="fr-FR" sz="1400">
              <a:solidFill>
                <a:srgbClr val="002060"/>
              </a:solidFill>
              <a:latin typeface="Montserrat Classic"/>
            </a:endParaRPr>
          </a:p>
        </p:txBody>
      </p:sp>
      <p:pic>
        <p:nvPicPr>
          <p:cNvPr id="4" name="Image 3">
            <a:extLst>
              <a:ext uri="{FF2B5EF4-FFF2-40B4-BE49-F238E27FC236}">
                <a16:creationId xmlns:a16="http://schemas.microsoft.com/office/drawing/2014/main" id="{6D034864-D910-DF59-A725-95883BE6A499}"/>
              </a:ext>
            </a:extLst>
          </p:cNvPr>
          <p:cNvPicPr>
            <a:picLocks noChangeAspect="1"/>
          </p:cNvPicPr>
          <p:nvPr/>
        </p:nvPicPr>
        <p:blipFill>
          <a:blip r:embed="rId2"/>
          <a:stretch>
            <a:fillRect/>
          </a:stretch>
        </p:blipFill>
        <p:spPr>
          <a:xfrm>
            <a:off x="643296" y="1612720"/>
            <a:ext cx="9024988" cy="2719148"/>
          </a:xfrm>
          <a:prstGeom prst="rect">
            <a:avLst/>
          </a:prstGeom>
        </p:spPr>
      </p:pic>
      <p:sp>
        <p:nvSpPr>
          <p:cNvPr id="5" name="ZoneTexte 4">
            <a:extLst>
              <a:ext uri="{FF2B5EF4-FFF2-40B4-BE49-F238E27FC236}">
                <a16:creationId xmlns:a16="http://schemas.microsoft.com/office/drawing/2014/main" id="{DDD81C94-8058-1EDC-ADB5-F9E48BBC1EB2}"/>
              </a:ext>
            </a:extLst>
          </p:cNvPr>
          <p:cNvSpPr txBox="1"/>
          <p:nvPr/>
        </p:nvSpPr>
        <p:spPr>
          <a:xfrm>
            <a:off x="933450" y="4876800"/>
            <a:ext cx="8629650" cy="384721"/>
          </a:xfrm>
          <a:prstGeom prst="rect">
            <a:avLst/>
          </a:prstGeom>
          <a:noFill/>
        </p:spPr>
        <p:txBody>
          <a:bodyPr wrap="square" rtlCol="0">
            <a:spAutoFit/>
          </a:bodyPr>
          <a:lstStyle/>
          <a:p>
            <a:r>
              <a:rPr lang="fr-FR" sz="1900" b="1">
                <a:solidFill>
                  <a:srgbClr val="001848"/>
                </a:solidFill>
                <a:highlight>
                  <a:srgbClr val="FFFF00"/>
                </a:highlight>
                <a:latin typeface="+mj-lt"/>
                <a:ea typeface="+mj-ea"/>
                <a:cs typeface="+mj-cs"/>
              </a:rPr>
              <a:t>Nous sommes en attente d’une correction uniquement dans les données individuelles</a:t>
            </a:r>
            <a:endParaRPr lang="fr-FR" sz="1900" b="1">
              <a:solidFill>
                <a:srgbClr val="001848"/>
              </a:solidFill>
              <a:highlight>
                <a:srgbClr val="FFFF00"/>
              </a:highlight>
            </a:endParaRPr>
          </a:p>
        </p:txBody>
      </p:sp>
    </p:spTree>
    <p:extLst>
      <p:ext uri="{BB962C8B-B14F-4D97-AF65-F5344CB8AC3E}">
        <p14:creationId xmlns:p14="http://schemas.microsoft.com/office/powerpoint/2010/main" val="59937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0F7ED-5824-FAFC-26C2-3B32B29B0A54}"/>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41CCA69-A7A5-1C50-CEBF-298F52484F84}"/>
              </a:ext>
            </a:extLst>
          </p:cNvPr>
          <p:cNvSpPr>
            <a:spLocks noGrp="1"/>
          </p:cNvSpPr>
          <p:nvPr>
            <p:ph type="sldNum" sz="quarter" idx="12"/>
          </p:nvPr>
        </p:nvSpPr>
        <p:spPr/>
        <p:txBody>
          <a:bodyPr/>
          <a:lstStyle/>
          <a:p>
            <a:fld id="{A26E8B59-5CF2-4813-AAE7-227B98FBFEF3}" type="slidenum">
              <a:rPr lang="fr-FR" smtClean="0"/>
              <a:t>15</a:t>
            </a:fld>
            <a:endParaRPr lang="fr-FR"/>
          </a:p>
        </p:txBody>
      </p:sp>
      <p:sp>
        <p:nvSpPr>
          <p:cNvPr id="2" name="ZoneTexte 1">
            <a:extLst>
              <a:ext uri="{FF2B5EF4-FFF2-40B4-BE49-F238E27FC236}">
                <a16:creationId xmlns:a16="http://schemas.microsoft.com/office/drawing/2014/main" id="{E8DB1E2D-2F85-8229-667D-413C728FE334}"/>
              </a:ext>
            </a:extLst>
          </p:cNvPr>
          <p:cNvSpPr txBox="1"/>
          <p:nvPr/>
        </p:nvSpPr>
        <p:spPr>
          <a:xfrm>
            <a:off x="561975" y="1276350"/>
            <a:ext cx="4648200" cy="461665"/>
          </a:xfrm>
          <a:prstGeom prst="rect">
            <a:avLst/>
          </a:prstGeom>
          <a:noFill/>
        </p:spPr>
        <p:txBody>
          <a:bodyPr wrap="square" rtlCol="0">
            <a:spAutoFit/>
          </a:bodyPr>
          <a:lstStyle/>
          <a:p>
            <a:r>
              <a:rPr lang="fr-FR" sz="2400" b="1">
                <a:solidFill>
                  <a:schemeClr val="accent2"/>
                </a:solidFill>
                <a:latin typeface="Montserrat Classic"/>
              </a:rPr>
              <a:t>LES BONNES PRATIQUES</a:t>
            </a:r>
          </a:p>
        </p:txBody>
      </p:sp>
      <p:pic>
        <p:nvPicPr>
          <p:cNvPr id="4" name="Image 3">
            <a:extLst>
              <a:ext uri="{FF2B5EF4-FFF2-40B4-BE49-F238E27FC236}">
                <a16:creationId xmlns:a16="http://schemas.microsoft.com/office/drawing/2014/main" id="{1BA7C030-25DC-3752-DF7D-0A6E946B65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29" y="1738015"/>
            <a:ext cx="3289300" cy="3289300"/>
          </a:xfrm>
          <a:prstGeom prst="rect">
            <a:avLst/>
          </a:prstGeom>
        </p:spPr>
      </p:pic>
      <p:sp>
        <p:nvSpPr>
          <p:cNvPr id="5" name="ZoneTexte 4">
            <a:extLst>
              <a:ext uri="{FF2B5EF4-FFF2-40B4-BE49-F238E27FC236}">
                <a16:creationId xmlns:a16="http://schemas.microsoft.com/office/drawing/2014/main" id="{E6E762CB-F402-CD64-9EE3-728458EB69E6}"/>
              </a:ext>
            </a:extLst>
          </p:cNvPr>
          <p:cNvSpPr txBox="1"/>
          <p:nvPr/>
        </p:nvSpPr>
        <p:spPr>
          <a:xfrm>
            <a:off x="5396508" y="1478058"/>
            <a:ext cx="6000750" cy="4770537"/>
          </a:xfrm>
          <a:prstGeom prst="rect">
            <a:avLst/>
          </a:prstGeom>
          <a:noFill/>
        </p:spPr>
        <p:txBody>
          <a:bodyPr wrap="square" rtlCol="0">
            <a:spAutoFit/>
          </a:bodyPr>
          <a:lstStyle/>
          <a:p>
            <a:pPr algn="just"/>
            <a:r>
              <a:rPr lang="fr-FR" sz="1800"/>
              <a:t>    </a:t>
            </a:r>
            <a:r>
              <a:rPr lang="fr-FR" sz="1800">
                <a:solidFill>
                  <a:srgbClr val="002060"/>
                </a:solidFill>
              </a:rPr>
              <a:t>A la réception du compte rendu métier, se rendre sur l’outil Suivi DSN pour consulter l’arbre de décision. </a:t>
            </a:r>
            <a:r>
              <a:rPr lang="fr-FR" sz="1600" i="1">
                <a:solidFill>
                  <a:srgbClr val="002060"/>
                </a:solidFill>
              </a:rPr>
              <a:t>*</a:t>
            </a:r>
            <a:r>
              <a:rPr lang="fr-FR" sz="1600" i="1" err="1">
                <a:solidFill>
                  <a:srgbClr val="002060"/>
                </a:solidFill>
              </a:rPr>
              <a:t>cf</a:t>
            </a:r>
            <a:r>
              <a:rPr lang="fr-FR" sz="1600" i="1">
                <a:solidFill>
                  <a:srgbClr val="002060"/>
                </a:solidFill>
              </a:rPr>
              <a:t> tutoriel</a:t>
            </a:r>
          </a:p>
          <a:p>
            <a:pPr algn="just"/>
            <a:endParaRPr lang="fr-FR" sz="1600" i="1">
              <a:solidFill>
                <a:srgbClr val="002060"/>
              </a:solidFill>
            </a:endParaRPr>
          </a:p>
          <a:p>
            <a:pPr algn="just"/>
            <a:r>
              <a:rPr lang="fr-FR">
                <a:solidFill>
                  <a:srgbClr val="002060"/>
                </a:solidFill>
              </a:rPr>
              <a:t>    </a:t>
            </a:r>
            <a:r>
              <a:rPr lang="fr-FR" sz="1800">
                <a:solidFill>
                  <a:srgbClr val="002060"/>
                </a:solidFill>
              </a:rPr>
              <a:t>S’assurer que toutes les rémunérations sont comptabilisées dans la base agrégée, comparer le montant de contribution FNAL agrégée avec ceux déclarés individuellement par salarié. Assurez-vous que les montants totaux correspondent. </a:t>
            </a:r>
          </a:p>
          <a:p>
            <a:pPr algn="just"/>
            <a:endParaRPr lang="fr-FR" sz="1800">
              <a:solidFill>
                <a:srgbClr val="002060"/>
              </a:solidFill>
            </a:endParaRPr>
          </a:p>
          <a:p>
            <a:pPr algn="just"/>
            <a:r>
              <a:rPr lang="fr-FR">
                <a:solidFill>
                  <a:srgbClr val="002060"/>
                </a:solidFill>
              </a:rPr>
              <a:t>    </a:t>
            </a:r>
            <a:r>
              <a:rPr lang="fr-FR" sz="1800">
                <a:solidFill>
                  <a:srgbClr val="002060"/>
                </a:solidFill>
              </a:rPr>
              <a:t>En cas d’écart, procéder à la correction dans la DSN pour les données identifiées en anomalie. En cas de difficulté, demander à l’éditeur de paie de procéder à la correction.</a:t>
            </a:r>
          </a:p>
          <a:p>
            <a:pPr algn="just"/>
            <a:endParaRPr lang="fr-FR" sz="1800">
              <a:solidFill>
                <a:srgbClr val="002060"/>
              </a:solidFill>
            </a:endParaRPr>
          </a:p>
          <a:p>
            <a:pPr algn="just"/>
            <a:r>
              <a:rPr lang="fr-FR" sz="1800">
                <a:solidFill>
                  <a:srgbClr val="002060"/>
                </a:solidFill>
              </a:rPr>
              <a:t>Si l’anomalie persiste malgré toutes ces vérifications, vous pouvez nous contacter via votre compte en ligne ou de votre suivi DSN, pour nous permettre d’analyser votre situation et de vous apporter un accompagnement personnalisé.</a:t>
            </a:r>
          </a:p>
          <a:p>
            <a:endParaRPr lang="fr-FR" sz="1800"/>
          </a:p>
        </p:txBody>
      </p:sp>
      <p:pic>
        <p:nvPicPr>
          <p:cNvPr id="6" name="Graphique 5" descr="Badge 1 avec un remplissage uni">
            <a:extLst>
              <a:ext uri="{FF2B5EF4-FFF2-40B4-BE49-F238E27FC236}">
                <a16:creationId xmlns:a16="http://schemas.microsoft.com/office/drawing/2014/main" id="{C8122157-AB2C-F629-CC11-94EFA491BF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0460" y="1437288"/>
            <a:ext cx="485775" cy="485775"/>
          </a:xfrm>
          <a:prstGeom prst="rect">
            <a:avLst/>
          </a:prstGeom>
        </p:spPr>
      </p:pic>
      <p:pic>
        <p:nvPicPr>
          <p:cNvPr id="7" name="Graphique 6" descr="Badge avec un remplissage uni">
            <a:extLst>
              <a:ext uri="{FF2B5EF4-FFF2-40B4-BE49-F238E27FC236}">
                <a16:creationId xmlns:a16="http://schemas.microsoft.com/office/drawing/2014/main" id="{7ACA45BB-612C-E48A-BB62-F6E3C57632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3620" y="2238208"/>
            <a:ext cx="485776" cy="485776"/>
          </a:xfrm>
          <a:prstGeom prst="rect">
            <a:avLst/>
          </a:prstGeom>
        </p:spPr>
      </p:pic>
      <p:pic>
        <p:nvPicPr>
          <p:cNvPr id="8" name="Graphique 7" descr="Badge 3 avec un remplissage uni">
            <a:extLst>
              <a:ext uri="{FF2B5EF4-FFF2-40B4-BE49-F238E27FC236}">
                <a16:creationId xmlns:a16="http://schemas.microsoft.com/office/drawing/2014/main" id="{34873713-E754-2FCC-4FAD-E4D8A3674E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82493" y="3557038"/>
            <a:ext cx="485775" cy="485775"/>
          </a:xfrm>
          <a:prstGeom prst="rect">
            <a:avLst/>
          </a:prstGeom>
        </p:spPr>
      </p:pic>
      <p:sp>
        <p:nvSpPr>
          <p:cNvPr id="9" name="ZoneTexte 8">
            <a:extLst>
              <a:ext uri="{FF2B5EF4-FFF2-40B4-BE49-F238E27FC236}">
                <a16:creationId xmlns:a16="http://schemas.microsoft.com/office/drawing/2014/main" id="{8BB8343F-F7BC-91C9-D98F-AA82E1DB0E02}"/>
              </a:ext>
            </a:extLst>
          </p:cNvPr>
          <p:cNvSpPr txBox="1"/>
          <p:nvPr/>
        </p:nvSpPr>
        <p:spPr>
          <a:xfrm rot="10800000" flipV="1">
            <a:off x="409573" y="5576914"/>
            <a:ext cx="4057651" cy="738664"/>
          </a:xfrm>
          <a:prstGeom prst="rect">
            <a:avLst/>
          </a:prstGeom>
          <a:solidFill>
            <a:schemeClr val="accent2">
              <a:lumMod val="20000"/>
              <a:lumOff val="80000"/>
            </a:schemeClr>
          </a:solidFill>
        </p:spPr>
        <p:txBody>
          <a:bodyPr wrap="square" rtlCol="0">
            <a:spAutoFit/>
          </a:bodyPr>
          <a:lstStyle/>
          <a:p>
            <a:r>
              <a:rPr lang="fr-FR" sz="1400" b="1" u="sng">
                <a:latin typeface="Arial" panose="020B0604020202020204" pitchFamily="34" charset="0"/>
                <a:cs typeface="Arial" panose="020B0604020202020204" pitchFamily="34" charset="0"/>
              </a:rPr>
              <a:t>Le délai de correction </a:t>
            </a:r>
            <a:r>
              <a:rPr lang="fr-FR" sz="1400" b="1">
                <a:latin typeface="Arial" panose="020B0604020202020204" pitchFamily="34" charset="0"/>
                <a:cs typeface="Arial" panose="020B0604020202020204" pitchFamily="34" charset="0"/>
              </a:rPr>
              <a:t>: à partir de la date de signalement de l’anomalie ou des anomalies, elle(s) est ou sont à corriger sous 3 mois.</a:t>
            </a:r>
          </a:p>
        </p:txBody>
      </p:sp>
    </p:spTree>
    <p:extLst>
      <p:ext uri="{BB962C8B-B14F-4D97-AF65-F5344CB8AC3E}">
        <p14:creationId xmlns:p14="http://schemas.microsoft.com/office/powerpoint/2010/main" val="316630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F04B14-8567-2CE2-6B9A-A025F1EDD030}"/>
              </a:ext>
            </a:extLst>
          </p:cNvPr>
          <p:cNvSpPr>
            <a:spLocks noGrp="1"/>
          </p:cNvSpPr>
          <p:nvPr>
            <p:ph type="body" sz="quarter" idx="10"/>
          </p:nvPr>
        </p:nvSpPr>
        <p:spPr>
          <a:xfrm>
            <a:off x="530224" y="2398713"/>
            <a:ext cx="8861425" cy="2287587"/>
          </a:xfrm>
        </p:spPr>
        <p:txBody>
          <a:bodyPr vert="horz" lIns="91440" tIns="45720" rIns="91440" bIns="45720" rtlCol="0" anchor="t">
            <a:normAutofit/>
          </a:bodyPr>
          <a:lstStyle/>
          <a:p>
            <a:pPr algn="ctr"/>
            <a:r>
              <a:rPr lang="fr-FR"/>
              <a:t>Merci de votre attention</a:t>
            </a:r>
          </a:p>
          <a:p>
            <a:pPr algn="ctr"/>
            <a:endParaRPr lang="fr-FR"/>
          </a:p>
          <a:p>
            <a:pPr algn="ctr"/>
            <a:r>
              <a:rPr lang="fr-FR" sz="3200"/>
              <a:t>Le e-Rdv de la protection sociale 2025</a:t>
            </a:r>
          </a:p>
        </p:txBody>
      </p:sp>
    </p:spTree>
    <p:extLst>
      <p:ext uri="{BB962C8B-B14F-4D97-AF65-F5344CB8AC3E}">
        <p14:creationId xmlns:p14="http://schemas.microsoft.com/office/powerpoint/2010/main" val="369992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5F5FC1-7400-617B-9DD6-D31AA5BBC2D1}"/>
              </a:ext>
            </a:extLst>
          </p:cNvPr>
          <p:cNvSpPr>
            <a:spLocks noGrp="1"/>
          </p:cNvSpPr>
          <p:nvPr>
            <p:ph type="title"/>
          </p:nvPr>
        </p:nvSpPr>
        <p:spPr/>
        <p:txBody>
          <a:bodyPr/>
          <a:lstStyle/>
          <a:p>
            <a:endParaRPr lang="fr-FR"/>
          </a:p>
        </p:txBody>
      </p:sp>
      <p:sp>
        <p:nvSpPr>
          <p:cNvPr id="4" name="Espace réservé du texte 2">
            <a:extLst>
              <a:ext uri="{FF2B5EF4-FFF2-40B4-BE49-F238E27FC236}">
                <a16:creationId xmlns:a16="http://schemas.microsoft.com/office/drawing/2014/main" id="{C7DF5564-695C-29DF-080B-EF02D0FB56CD}"/>
              </a:ext>
            </a:extLst>
          </p:cNvPr>
          <p:cNvSpPr>
            <a:spLocks noGrp="1"/>
          </p:cNvSpPr>
          <p:nvPr>
            <p:ph type="body" idx="1"/>
          </p:nvPr>
        </p:nvSpPr>
        <p:spPr>
          <a:xfrm>
            <a:off x="3047119" y="2363226"/>
            <a:ext cx="8074111" cy="4168446"/>
          </a:xfrm>
        </p:spPr>
        <p:txBody>
          <a:bodyPr vert="horz" lIns="91440" tIns="45720" rIns="91440" bIns="45720" rtlCol="0" anchor="t">
            <a:normAutofit fontScale="62500" lnSpcReduction="20000"/>
          </a:bodyPr>
          <a:lstStyle/>
          <a:p>
            <a:r>
              <a:rPr lang="fr-FR" sz="3200">
                <a:ea typeface="Calibri"/>
                <a:cs typeface="Calibri"/>
              </a:rPr>
              <a:t>La réglementation FNAL</a:t>
            </a:r>
          </a:p>
          <a:p>
            <a:endParaRPr lang="fr-FR" sz="3200">
              <a:ea typeface="Calibri"/>
              <a:cs typeface="Calibri"/>
            </a:endParaRPr>
          </a:p>
          <a:p>
            <a:r>
              <a:rPr lang="fr-FR" sz="3200">
                <a:ea typeface="Calibri"/>
                <a:cs typeface="Calibri"/>
              </a:rPr>
              <a:t>Présentation des 3 contrôles associés à des exemples </a:t>
            </a:r>
          </a:p>
          <a:p>
            <a:pPr marL="0" indent="0">
              <a:buNone/>
            </a:pPr>
            <a:endParaRPr lang="fr-FR" sz="3200">
              <a:ea typeface="Calibri"/>
              <a:cs typeface="Calibri"/>
            </a:endParaRPr>
          </a:p>
          <a:p>
            <a:pPr marL="0" indent="0" algn="l">
              <a:buNone/>
            </a:pPr>
            <a:r>
              <a:rPr lang="fr-FR" sz="3200" i="1">
                <a:solidFill>
                  <a:srgbClr val="FFC000"/>
                </a:solidFill>
                <a:ea typeface="Calibri"/>
                <a:cs typeface="Calibri"/>
              </a:rPr>
              <a:t>       </a:t>
            </a:r>
            <a:r>
              <a:rPr lang="fr-FR" sz="3200" b="0">
                <a:cs typeface="Arial" panose="020B0604020202020204" pitchFamily="34" charset="0"/>
              </a:rPr>
              <a:t>Contrôle DIDA_PA_05a: Contrôle de cohérence des assiettes en données agrégées et en données individuelles pour le FNAL (-50 employés</a:t>
            </a:r>
            <a:r>
              <a:rPr lang="fr-FR" sz="3200" i="1">
                <a:cs typeface="Arial" panose="020B0604020202020204" pitchFamily="34" charset="0"/>
              </a:rPr>
              <a:t>)</a:t>
            </a:r>
          </a:p>
          <a:p>
            <a:pPr marL="0" indent="0" algn="l">
              <a:buNone/>
            </a:pPr>
            <a:endParaRPr lang="fr-FR" sz="3200" i="1">
              <a:cs typeface="Arial" panose="020B0604020202020204" pitchFamily="34" charset="0"/>
            </a:endParaRPr>
          </a:p>
          <a:p>
            <a:pPr marL="0" indent="0" algn="l">
              <a:buNone/>
            </a:pPr>
            <a:r>
              <a:rPr lang="fr-FR" sz="3200" i="1">
                <a:solidFill>
                  <a:srgbClr val="FFC000"/>
                </a:solidFill>
                <a:cs typeface="Arial" panose="020B0604020202020204" pitchFamily="34" charset="0"/>
              </a:rPr>
              <a:t>      </a:t>
            </a:r>
            <a:r>
              <a:rPr lang="fr-FR" sz="3200" i="1">
                <a:cs typeface="Arial" panose="020B0604020202020204" pitchFamily="34" charset="0"/>
              </a:rPr>
              <a:t> </a:t>
            </a:r>
            <a:r>
              <a:rPr lang="fr-FR" sz="3200" b="0">
                <a:cs typeface="Arial" panose="020B0604020202020204" pitchFamily="34" charset="0"/>
              </a:rPr>
              <a:t>Contrôle DIDA_PA_05b : Contrôle de cohérence des assiettes en données agrégées et en données individuelles pour le FNAL (+50 employés)</a:t>
            </a:r>
          </a:p>
          <a:p>
            <a:pPr marL="0" indent="0" algn="l">
              <a:buNone/>
            </a:pPr>
            <a:endParaRPr lang="fr-FR" sz="3200" b="0">
              <a:cs typeface="Arial" panose="020B0604020202020204" pitchFamily="34" charset="0"/>
            </a:endParaRPr>
          </a:p>
          <a:p>
            <a:pPr marL="0" indent="0" algn="l">
              <a:buNone/>
            </a:pPr>
            <a:r>
              <a:rPr lang="fr-FR" sz="3200" i="1">
                <a:solidFill>
                  <a:srgbClr val="FFC000"/>
                </a:solidFill>
                <a:cs typeface="Arial" panose="020B0604020202020204" pitchFamily="34" charset="0"/>
              </a:rPr>
              <a:t>       </a:t>
            </a:r>
            <a:r>
              <a:rPr lang="fr-FR" sz="3200" b="0">
                <a:cs typeface="Arial" panose="020B0604020202020204" pitchFamily="34" charset="0"/>
              </a:rPr>
              <a:t>Contrôle DIDA_PA_05c : Contrôle de cohérence individuel agrégé FNAL</a:t>
            </a:r>
          </a:p>
          <a:p>
            <a:pPr marL="0" indent="0">
              <a:buNone/>
            </a:pPr>
            <a:endParaRPr lang="fr-FR" sz="3200">
              <a:ea typeface="Calibri"/>
              <a:cs typeface="Calibri"/>
            </a:endParaRPr>
          </a:p>
          <a:p>
            <a:pPr marL="0" indent="0">
              <a:buNone/>
            </a:pPr>
            <a:r>
              <a:rPr lang="fr-FR" sz="3200">
                <a:latin typeface="Calibri"/>
                <a:ea typeface="Calibri"/>
                <a:cs typeface="Calibri"/>
              </a:rPr>
              <a:t>      </a:t>
            </a:r>
          </a:p>
          <a:p>
            <a:pPr marL="0" indent="0">
              <a:buNone/>
            </a:pPr>
            <a:endParaRPr lang="fr-FR" sz="3200">
              <a:latin typeface="Calibri"/>
              <a:ea typeface="Calibri"/>
              <a:cs typeface="Calibri"/>
            </a:endParaRPr>
          </a:p>
        </p:txBody>
      </p:sp>
      <p:pic>
        <p:nvPicPr>
          <p:cNvPr id="5" name="Graphique 4" descr="Badge 1 avec un remplissage uni">
            <a:extLst>
              <a:ext uri="{FF2B5EF4-FFF2-40B4-BE49-F238E27FC236}">
                <a16:creationId xmlns:a16="http://schemas.microsoft.com/office/drawing/2014/main" id="{BB5D972E-7073-B5BB-9E7A-91A75CF53F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3319" y="3625744"/>
            <a:ext cx="410456" cy="410456"/>
          </a:xfrm>
          <a:prstGeom prst="rect">
            <a:avLst/>
          </a:prstGeom>
        </p:spPr>
      </p:pic>
      <p:pic>
        <p:nvPicPr>
          <p:cNvPr id="6" name="Graphique 5" descr="Badge 3 avec un remplissage uni">
            <a:extLst>
              <a:ext uri="{FF2B5EF4-FFF2-40B4-BE49-F238E27FC236}">
                <a16:creationId xmlns:a16="http://schemas.microsoft.com/office/drawing/2014/main" id="{54F4E7ED-7AB4-6B41-921B-D42530C831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8115" y="5366858"/>
            <a:ext cx="410457" cy="410457"/>
          </a:xfrm>
          <a:prstGeom prst="rect">
            <a:avLst/>
          </a:prstGeom>
        </p:spPr>
      </p:pic>
      <p:pic>
        <p:nvPicPr>
          <p:cNvPr id="7" name="Graphique 6" descr="Badge avec un remplissage uni">
            <a:extLst>
              <a:ext uri="{FF2B5EF4-FFF2-40B4-BE49-F238E27FC236}">
                <a16:creationId xmlns:a16="http://schemas.microsoft.com/office/drawing/2014/main" id="{AE188E42-ABAC-A18C-71D5-A03A787330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3319" y="4496301"/>
            <a:ext cx="410456" cy="410456"/>
          </a:xfrm>
          <a:prstGeom prst="rect">
            <a:avLst/>
          </a:prstGeom>
        </p:spPr>
      </p:pic>
    </p:spTree>
    <p:extLst>
      <p:ext uri="{BB962C8B-B14F-4D97-AF65-F5344CB8AC3E}">
        <p14:creationId xmlns:p14="http://schemas.microsoft.com/office/powerpoint/2010/main" val="80256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AC87DC-EF82-332A-CA7A-49D792E39CD7}"/>
              </a:ext>
            </a:extLst>
          </p:cNvPr>
          <p:cNvSpPr>
            <a:spLocks noGrp="1"/>
          </p:cNvSpPr>
          <p:nvPr>
            <p:ph type="sldNum" sz="quarter" idx="12"/>
          </p:nvPr>
        </p:nvSpPr>
        <p:spPr/>
        <p:txBody>
          <a:bodyPr/>
          <a:lstStyle/>
          <a:p>
            <a:fld id="{A26E8B59-5CF2-4813-AAE7-227B98FBFEF3}" type="slidenum">
              <a:rPr lang="fr-FR" smtClean="0"/>
              <a:t>3</a:t>
            </a:fld>
            <a:endParaRPr lang="fr-FR"/>
          </a:p>
        </p:txBody>
      </p:sp>
      <p:sp>
        <p:nvSpPr>
          <p:cNvPr id="4" name="Titre 1">
            <a:extLst>
              <a:ext uri="{FF2B5EF4-FFF2-40B4-BE49-F238E27FC236}">
                <a16:creationId xmlns:a16="http://schemas.microsoft.com/office/drawing/2014/main" id="{822AF880-51AC-72A9-D4CB-529004D10724}"/>
              </a:ext>
            </a:extLst>
          </p:cNvPr>
          <p:cNvSpPr>
            <a:spLocks noGrp="1"/>
          </p:cNvSpPr>
          <p:nvPr>
            <p:ph type="title"/>
          </p:nvPr>
        </p:nvSpPr>
        <p:spPr>
          <a:xfrm>
            <a:off x="839788" y="736895"/>
            <a:ext cx="10828982" cy="558505"/>
          </a:xfrm>
        </p:spPr>
        <p:txBody>
          <a:bodyPr>
            <a:normAutofit/>
          </a:bodyPr>
          <a:lstStyle/>
          <a:p>
            <a:r>
              <a:rPr lang="fr-FR" sz="3200" b="1">
                <a:solidFill>
                  <a:schemeClr val="accent2"/>
                </a:solidFill>
                <a:latin typeface="Montserrat Classic"/>
              </a:rPr>
              <a:t>La réglementation FNAL</a:t>
            </a:r>
          </a:p>
        </p:txBody>
      </p:sp>
      <p:sp>
        <p:nvSpPr>
          <p:cNvPr id="5" name="Espace réservé du texte 2">
            <a:extLst>
              <a:ext uri="{FF2B5EF4-FFF2-40B4-BE49-F238E27FC236}">
                <a16:creationId xmlns:a16="http://schemas.microsoft.com/office/drawing/2014/main" id="{694BE4A1-5D73-0039-143B-6EE90C2CD537}"/>
              </a:ext>
            </a:extLst>
          </p:cNvPr>
          <p:cNvSpPr txBox="1">
            <a:spLocks/>
          </p:cNvSpPr>
          <p:nvPr/>
        </p:nvSpPr>
        <p:spPr>
          <a:xfrm>
            <a:off x="839788" y="1443841"/>
            <a:ext cx="10028237" cy="49037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u="sng" dirty="0">
                <a:solidFill>
                  <a:schemeClr val="accent1">
                    <a:lumMod val="50000"/>
                  </a:schemeClr>
                </a:solidFill>
                <a:latin typeface="Arial"/>
                <a:cs typeface="Arial"/>
              </a:rPr>
              <a:t>Votre effectif est inférieur à 50 salariés</a:t>
            </a:r>
            <a:r>
              <a:rPr lang="fr-FR" sz="1200" b="1" dirty="0">
                <a:solidFill>
                  <a:schemeClr val="accent1">
                    <a:lumMod val="50000"/>
                  </a:schemeClr>
                </a:solidFill>
                <a:latin typeface="Arial"/>
                <a:cs typeface="Arial"/>
              </a:rPr>
              <a:t> :</a:t>
            </a:r>
            <a:br>
              <a:rPr lang="fr-FR" sz="1200" b="1" dirty="0">
                <a:latin typeface="Arial" panose="020B0604020202020204" pitchFamily="34" charset="0"/>
                <a:cs typeface="Arial" panose="020B0604020202020204" pitchFamily="34" charset="0"/>
              </a:rPr>
            </a:br>
            <a:br>
              <a:rPr lang="fr-FR" sz="1200" b="1" dirty="0">
                <a:latin typeface="Arial" panose="020B0604020202020204" pitchFamily="34" charset="0"/>
                <a:cs typeface="Arial" panose="020B0604020202020204" pitchFamily="34" charset="0"/>
              </a:rPr>
            </a:br>
            <a:r>
              <a:rPr lang="fr-FR" sz="1200" dirty="0">
                <a:solidFill>
                  <a:schemeClr val="accent1">
                    <a:lumMod val="50000"/>
                  </a:schemeClr>
                </a:solidFill>
                <a:latin typeface="Roboto"/>
                <a:ea typeface="Roboto"/>
                <a:cs typeface="Arial"/>
              </a:rPr>
              <a:t>L</a:t>
            </a:r>
            <a:r>
              <a:rPr lang="fr-FR" sz="1200" dirty="0">
                <a:solidFill>
                  <a:schemeClr val="accent1">
                    <a:lumMod val="50000"/>
                  </a:schemeClr>
                </a:solidFill>
                <a:latin typeface="Roboto"/>
                <a:ea typeface="Roboto"/>
                <a:cs typeface="Roboto"/>
              </a:rPr>
              <a:t>a formule de calcul de la contribution au </a:t>
            </a:r>
            <a:r>
              <a:rPr lang="fr-FR" sz="1200" dirty="0" err="1">
                <a:solidFill>
                  <a:schemeClr val="accent1">
                    <a:lumMod val="50000"/>
                  </a:schemeClr>
                </a:solidFill>
                <a:latin typeface="Roboto"/>
                <a:ea typeface="Roboto"/>
                <a:cs typeface="Roboto"/>
              </a:rPr>
              <a:t>Fnal</a:t>
            </a:r>
            <a:r>
              <a:rPr lang="fr-FR" sz="1200" dirty="0">
                <a:solidFill>
                  <a:schemeClr val="accent1">
                    <a:lumMod val="50000"/>
                  </a:schemeClr>
                </a:solidFill>
                <a:latin typeface="Roboto"/>
                <a:ea typeface="Roboto"/>
                <a:cs typeface="Roboto"/>
              </a:rPr>
              <a:t> est la suivante : </a:t>
            </a:r>
            <a:r>
              <a:rPr lang="fr-FR" sz="1200" b="1" dirty="0">
                <a:solidFill>
                  <a:schemeClr val="accent1">
                    <a:lumMod val="50000"/>
                  </a:schemeClr>
                </a:solidFill>
                <a:latin typeface="Roboto"/>
                <a:ea typeface="Roboto"/>
                <a:cs typeface="Roboto"/>
              </a:rPr>
              <a:t>rémunération limitée au plafond de la Sécurité sociale × taux de 0,10 %. </a:t>
            </a:r>
            <a:r>
              <a:rPr lang="fr-FR" sz="1200" b="1" dirty="0">
                <a:solidFill>
                  <a:schemeClr val="accent1">
                    <a:lumMod val="50000"/>
                  </a:schemeClr>
                </a:solidFill>
                <a:latin typeface="Arial"/>
                <a:cs typeface="Arial"/>
              </a:rPr>
              <a:t>Le Code Type de Personnel (CTP) à utiliser : 332 FNAL plafonné</a:t>
            </a:r>
            <a:br>
              <a:rPr lang="fr-FR" sz="1200" b="1" dirty="0">
                <a:latin typeface="Arial" panose="020B0604020202020204" pitchFamily="34" charset="0"/>
                <a:cs typeface="Arial" panose="020B0604020202020204" pitchFamily="34" charset="0"/>
              </a:rPr>
            </a:br>
            <a:endParaRPr lang="fr-FR" sz="1200" b="1" dirty="0">
              <a:solidFill>
                <a:schemeClr val="accent1">
                  <a:lumMod val="50000"/>
                </a:schemeClr>
              </a:solidFill>
              <a:latin typeface="Arial" panose="020B0604020202020204" pitchFamily="34" charset="0"/>
              <a:cs typeface="Arial" panose="020B0604020202020204" pitchFamily="34" charset="0"/>
            </a:endParaRPr>
          </a:p>
          <a:p>
            <a:pPr marL="0" indent="0">
              <a:buNone/>
            </a:pPr>
            <a:br>
              <a:rPr lang="fr-FR" sz="1200" b="1" dirty="0">
                <a:latin typeface="Arial" panose="020B0604020202020204" pitchFamily="34" charset="0"/>
                <a:cs typeface="Arial" panose="020B0604020202020204" pitchFamily="34" charset="0"/>
              </a:rPr>
            </a:br>
            <a:r>
              <a:rPr lang="fr-FR" sz="1200" b="1" u="sng" dirty="0">
                <a:solidFill>
                  <a:schemeClr val="accent1">
                    <a:lumMod val="50000"/>
                  </a:schemeClr>
                </a:solidFill>
                <a:latin typeface="Arial"/>
                <a:cs typeface="Arial"/>
              </a:rPr>
              <a:t>Votre effectif est égal ou supérieur à 50 salariés :</a:t>
            </a:r>
            <a:br>
              <a:rPr lang="fr-FR" sz="1200" b="1" u="sng" dirty="0">
                <a:latin typeface="Arial" panose="020B0604020202020204" pitchFamily="34" charset="0"/>
                <a:cs typeface="Arial" panose="020B0604020202020204" pitchFamily="34" charset="0"/>
              </a:rPr>
            </a:br>
            <a:br>
              <a:rPr lang="fr-FR" sz="1200" b="1" dirty="0">
                <a:latin typeface="Arial" panose="020B0604020202020204" pitchFamily="34" charset="0"/>
                <a:cs typeface="Arial" panose="020B0604020202020204" pitchFamily="34" charset="0"/>
              </a:rPr>
            </a:br>
            <a:r>
              <a:rPr lang="fr-FR" sz="1200" dirty="0">
                <a:solidFill>
                  <a:schemeClr val="accent1">
                    <a:lumMod val="50000"/>
                  </a:schemeClr>
                </a:solidFill>
                <a:latin typeface="Roboto"/>
                <a:ea typeface="Roboto"/>
                <a:cs typeface="Arial"/>
              </a:rPr>
              <a:t>Dans ce cas, la formule de calcul de la contribution au </a:t>
            </a:r>
            <a:r>
              <a:rPr lang="fr-FR" sz="1200" dirty="0" err="1">
                <a:solidFill>
                  <a:schemeClr val="accent1">
                    <a:lumMod val="50000"/>
                  </a:schemeClr>
                </a:solidFill>
                <a:latin typeface="Roboto"/>
                <a:ea typeface="Roboto"/>
                <a:cs typeface="Arial"/>
              </a:rPr>
              <a:t>Fnal</a:t>
            </a:r>
            <a:r>
              <a:rPr lang="fr-FR" sz="1200" dirty="0">
                <a:solidFill>
                  <a:schemeClr val="accent1">
                    <a:lumMod val="50000"/>
                  </a:schemeClr>
                </a:solidFill>
                <a:latin typeface="Roboto"/>
                <a:ea typeface="Roboto"/>
                <a:cs typeface="Arial"/>
              </a:rPr>
              <a:t> est la suivante : </a:t>
            </a:r>
            <a:r>
              <a:rPr lang="fr-FR" sz="1200" b="1" dirty="0">
                <a:solidFill>
                  <a:schemeClr val="accent1">
                    <a:lumMod val="50000"/>
                  </a:schemeClr>
                </a:solidFill>
                <a:latin typeface="Roboto"/>
                <a:ea typeface="Roboto"/>
                <a:cs typeface="Arial"/>
              </a:rPr>
              <a:t>totalité de la rémunération × taux de 0,50 %.</a:t>
            </a:r>
            <a:br>
              <a:rPr lang="fr-FR" sz="1200" b="1" dirty="0">
                <a:latin typeface="Roboto" panose="02000000000000000000" pitchFamily="2" charset="0"/>
                <a:cs typeface="Arial" panose="020B0604020202020204" pitchFamily="34" charset="0"/>
              </a:rPr>
            </a:br>
            <a:r>
              <a:rPr lang="fr-FR" sz="1200" b="1" dirty="0">
                <a:solidFill>
                  <a:schemeClr val="accent1">
                    <a:lumMod val="50000"/>
                  </a:schemeClr>
                </a:solidFill>
                <a:latin typeface="Arial"/>
                <a:cs typeface="Arial"/>
              </a:rPr>
              <a:t>Le Code Type de Personnel (CTP) à utiliser : 236 FNAL Déplafonné </a:t>
            </a:r>
            <a:br>
              <a:rPr lang="fr-FR" sz="1200" b="1" dirty="0">
                <a:latin typeface="Arial" panose="020B0604020202020204" pitchFamily="34" charset="0"/>
                <a:cs typeface="Arial" panose="020B0604020202020204" pitchFamily="34" charset="0"/>
              </a:rPr>
            </a:br>
            <a:endParaRPr lang="fr-FR" sz="1200" b="1">
              <a:solidFill>
                <a:schemeClr val="accent1">
                  <a:lumMod val="50000"/>
                </a:schemeClr>
              </a:solidFill>
              <a:latin typeface="Arial" panose="020B0604020202020204" pitchFamily="34" charset="0"/>
              <a:cs typeface="Arial" panose="020B0604020202020204" pitchFamily="34" charset="0"/>
            </a:endParaRPr>
          </a:p>
          <a:p>
            <a:pPr marL="0" indent="0">
              <a:buNone/>
            </a:pPr>
            <a:br>
              <a:rPr lang="fr-FR" sz="1200" b="1" dirty="0">
                <a:latin typeface="Arial" panose="020B0604020202020204" pitchFamily="34" charset="0"/>
                <a:cs typeface="Arial" panose="020B0604020202020204" pitchFamily="34" charset="0"/>
              </a:rPr>
            </a:br>
            <a:r>
              <a:rPr lang="fr-FR" sz="1200" b="1" u="sng" dirty="0">
                <a:solidFill>
                  <a:schemeClr val="accent1">
                    <a:lumMod val="50000"/>
                  </a:schemeClr>
                </a:solidFill>
                <a:latin typeface="Arial"/>
                <a:cs typeface="Arial"/>
              </a:rPr>
              <a:t>Précisions sur l’effectif :</a:t>
            </a:r>
            <a:br>
              <a:rPr lang="fr-FR" sz="1200" b="1" u="sng" dirty="0">
                <a:latin typeface="Arial" panose="020B0604020202020204" pitchFamily="34" charset="0"/>
                <a:cs typeface="Arial" panose="020B0604020202020204" pitchFamily="34" charset="0"/>
              </a:rPr>
            </a:br>
            <a:br>
              <a:rPr lang="fr-FR" sz="1200" b="1" u="sng" dirty="0">
                <a:latin typeface="Arial" panose="020B0604020202020204" pitchFamily="34" charset="0"/>
                <a:cs typeface="Arial" panose="020B0604020202020204" pitchFamily="34" charset="0"/>
              </a:rPr>
            </a:br>
            <a:r>
              <a:rPr lang="fr-FR" sz="1200" dirty="0">
                <a:solidFill>
                  <a:schemeClr val="accent1">
                    <a:lumMod val="50000"/>
                  </a:schemeClr>
                </a:solidFill>
                <a:latin typeface="Roboto"/>
                <a:ea typeface="Roboto"/>
                <a:cs typeface="Roboto"/>
              </a:rPr>
              <a:t>Cet effectif correspond à la moyenne du nombre de personnes que vous avez employées au cours de chacun des mois de l'année civile précédente. </a:t>
            </a:r>
            <a:r>
              <a:rPr lang="fr-FR" sz="1200" b="1" dirty="0">
                <a:solidFill>
                  <a:schemeClr val="accent1">
                    <a:lumMod val="50000"/>
                  </a:schemeClr>
                </a:solidFill>
                <a:latin typeface="Roboto"/>
                <a:ea typeface="Roboto"/>
                <a:cs typeface="Roboto"/>
              </a:rPr>
              <a:t>La rémunération des salariés qui ne sont pas pris en compte pour le calcul des effectifs entre néanmoins dans la base de calcul de la contribution au FNAL. (apprenti, contrat professionnalisation par exemple…)</a:t>
            </a:r>
            <a:br>
              <a:rPr lang="fr-FR" sz="1200" b="1" dirty="0">
                <a:latin typeface="Roboto" panose="02000000000000000000" pitchFamily="2" charset="0"/>
              </a:rPr>
            </a:br>
            <a:br>
              <a:rPr lang="fr-FR" sz="1200" dirty="0">
                <a:latin typeface="Roboto" panose="02000000000000000000" pitchFamily="2" charset="0"/>
              </a:rPr>
            </a:br>
            <a:r>
              <a:rPr lang="fr-FR" sz="1200" dirty="0">
                <a:solidFill>
                  <a:schemeClr val="accent1">
                    <a:lumMod val="50000"/>
                  </a:schemeClr>
                </a:solidFill>
                <a:latin typeface="Roboto"/>
                <a:ea typeface="Roboto"/>
                <a:cs typeface="Roboto"/>
              </a:rPr>
              <a:t>La contribution au FNAL est calculée sur la même base que celle utilisée pour calculer les cotisations patronales d'assurance maladie (régimes de </a:t>
            </a:r>
            <a:r>
              <a:rPr lang="fr-FR" sz="1200">
                <a:solidFill>
                  <a:schemeClr val="accent1">
                    <a:lumMod val="50000"/>
                  </a:schemeClr>
                </a:solidFill>
                <a:latin typeface="Roboto"/>
                <a:ea typeface="Roboto"/>
                <a:cs typeface="Roboto"/>
              </a:rPr>
              <a:t>base).</a:t>
            </a:r>
            <a:br>
              <a:rPr lang="fr-FR" sz="1200" dirty="0">
                <a:latin typeface="Roboto" panose="02000000000000000000" pitchFamily="2" charset="0"/>
              </a:rPr>
            </a:br>
            <a:endParaRPr lang="fr-FR" sz="1200" dirty="0">
              <a:solidFill>
                <a:schemeClr val="accent1">
                  <a:lumMod val="50000"/>
                </a:schemeClr>
              </a:solidFill>
              <a:latin typeface="Roboto" panose="02000000000000000000" pitchFamily="2" charset="0"/>
              <a:ea typeface="Roboto"/>
              <a:cs typeface="Roboto"/>
            </a:endParaRPr>
          </a:p>
          <a:p>
            <a:pPr marL="0" indent="0">
              <a:buNone/>
            </a:pPr>
            <a:br>
              <a:rPr lang="fr-FR" sz="1200" dirty="0">
                <a:latin typeface="Roboto" panose="02000000000000000000" pitchFamily="2" charset="0"/>
              </a:rPr>
            </a:br>
            <a:r>
              <a:rPr lang="fr-FR" sz="1200" u="sng" dirty="0">
                <a:solidFill>
                  <a:schemeClr val="accent1">
                    <a:lumMod val="50000"/>
                  </a:schemeClr>
                </a:solidFill>
                <a:latin typeface="Roboto"/>
                <a:ea typeface="Roboto"/>
                <a:cs typeface="Roboto"/>
              </a:rPr>
              <a:t>Particularités</a:t>
            </a:r>
            <a:r>
              <a:rPr lang="fr-FR" sz="1200" dirty="0">
                <a:solidFill>
                  <a:schemeClr val="accent1">
                    <a:lumMod val="50000"/>
                  </a:schemeClr>
                </a:solidFill>
                <a:latin typeface="Roboto"/>
                <a:ea typeface="Roboto"/>
                <a:cs typeface="Roboto"/>
              </a:rPr>
              <a:t> : dès lors que l’effectif atteint ou dépasse 50 salariés pour la première fois, le déclarant n’est pas assujetti au FNAL déplafonné (CTP 236) pendant 5 ans et continue à cotiser au taux FNAL plafonné au taux de 0,10 %..    </a:t>
            </a:r>
            <a:endParaRPr lang="en-US">
              <a:solidFill>
                <a:schemeClr val="accent1">
                  <a:lumMod val="50000"/>
                </a:schemeClr>
              </a:solidFill>
              <a:latin typeface="Roboto"/>
              <a:ea typeface="Roboto"/>
              <a:cs typeface="Roboto"/>
            </a:endParaRPr>
          </a:p>
          <a:p>
            <a:pPr marL="0" indent="0">
              <a:buNone/>
            </a:pPr>
            <a:r>
              <a:rPr lang="fr-FR" sz="1200" dirty="0">
                <a:solidFill>
                  <a:srgbClr val="00B0F0"/>
                </a:solidFill>
                <a:latin typeface="Roboto"/>
                <a:ea typeface="Roboto"/>
                <a:cs typeface="Roboto"/>
                <a:hlinkClick r:id="rId2">
                  <a:extLst>
                    <a:ext uri="{A12FA001-AC4F-418D-AE19-62706E023703}">
                      <ahyp:hlinkClr xmlns:ahyp="http://schemas.microsoft.com/office/drawing/2018/hyperlinkcolor" val="tx"/>
                    </a:ext>
                  </a:extLst>
                </a:hlinkClick>
              </a:rPr>
              <a:t>La contribution au fonds national d’aide au logement (Fnal) - Urssaf.fr</a:t>
            </a:r>
            <a:br>
              <a:rPr lang="fr-FR" sz="1200" dirty="0">
                <a:latin typeface="Roboto" panose="02000000000000000000" pitchFamily="2" charset="0"/>
              </a:rPr>
            </a:br>
            <a:endParaRPr lang="fr-FR" sz="1200">
              <a:solidFill>
                <a:schemeClr val="accent1">
                  <a:lumMod val="50000"/>
                </a:schemeClr>
              </a:solidFill>
              <a:ea typeface="Calibri" panose="020F0502020204030204"/>
              <a:cs typeface="Calibri" panose="020F0502020204030204"/>
            </a:endParaRPr>
          </a:p>
        </p:txBody>
      </p:sp>
    </p:spTree>
    <p:extLst>
      <p:ext uri="{BB962C8B-B14F-4D97-AF65-F5344CB8AC3E}">
        <p14:creationId xmlns:p14="http://schemas.microsoft.com/office/powerpoint/2010/main" val="99552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440B5-FF83-14F5-A2A1-456A14EBDAF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01E0762-16C5-11F2-615F-3FBD11CF4EAF}"/>
              </a:ext>
            </a:extLst>
          </p:cNvPr>
          <p:cNvSpPr>
            <a:spLocks noGrp="1"/>
          </p:cNvSpPr>
          <p:nvPr>
            <p:ph type="sldNum" sz="quarter" idx="12"/>
          </p:nvPr>
        </p:nvSpPr>
        <p:spPr/>
        <p:txBody>
          <a:bodyPr/>
          <a:lstStyle/>
          <a:p>
            <a:fld id="{A26E8B59-5CF2-4813-AAE7-227B98FBFEF3}" type="slidenum">
              <a:rPr lang="fr-FR" smtClean="0"/>
              <a:t>4</a:t>
            </a:fld>
            <a:endParaRPr lang="fr-FR"/>
          </a:p>
        </p:txBody>
      </p:sp>
      <p:sp>
        <p:nvSpPr>
          <p:cNvPr id="2" name="Titre 1">
            <a:extLst>
              <a:ext uri="{FF2B5EF4-FFF2-40B4-BE49-F238E27FC236}">
                <a16:creationId xmlns:a16="http://schemas.microsoft.com/office/drawing/2014/main" id="{D9F3CBC9-4F7A-9F0A-1097-7D416D61581F}"/>
              </a:ext>
            </a:extLst>
          </p:cNvPr>
          <p:cNvSpPr>
            <a:spLocks noGrp="1"/>
          </p:cNvSpPr>
          <p:nvPr>
            <p:ph type="title"/>
          </p:nvPr>
        </p:nvSpPr>
        <p:spPr>
          <a:xfrm>
            <a:off x="839788" y="736895"/>
            <a:ext cx="10828982" cy="558505"/>
          </a:xfrm>
        </p:spPr>
        <p:txBody>
          <a:bodyPr>
            <a:normAutofit/>
          </a:bodyPr>
          <a:lstStyle/>
          <a:p>
            <a:r>
              <a:rPr lang="fr-FR" sz="3200" b="1">
                <a:solidFill>
                  <a:schemeClr val="accent2"/>
                </a:solidFill>
                <a:latin typeface="Montserrat Classic"/>
              </a:rPr>
              <a:t>La réglementation FNAL</a:t>
            </a:r>
          </a:p>
        </p:txBody>
      </p:sp>
      <p:sp>
        <p:nvSpPr>
          <p:cNvPr id="4" name="Espace réservé du texte 2">
            <a:extLst>
              <a:ext uri="{FF2B5EF4-FFF2-40B4-BE49-F238E27FC236}">
                <a16:creationId xmlns:a16="http://schemas.microsoft.com/office/drawing/2014/main" id="{AC58A628-E4B0-2DB6-D85E-7BF92C954795}"/>
              </a:ext>
            </a:extLst>
          </p:cNvPr>
          <p:cNvSpPr txBox="1">
            <a:spLocks/>
          </p:cNvSpPr>
          <p:nvPr/>
        </p:nvSpPr>
        <p:spPr>
          <a:xfrm>
            <a:off x="839788" y="1443841"/>
            <a:ext cx="10028237" cy="49037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dirty="0">
                <a:solidFill>
                  <a:srgbClr val="212529"/>
                </a:solidFill>
              </a:rPr>
              <a:t>Comptabilisation de l’effectif et sa valorisation </a:t>
            </a:r>
            <a:r>
              <a:rPr lang="fr-FR" sz="1800" dirty="0">
                <a:solidFill>
                  <a:srgbClr val="212529"/>
                </a:solidFill>
              </a:rPr>
              <a:t>:</a:t>
            </a:r>
            <a:br>
              <a:rPr lang="fr-FR" sz="1800" dirty="0">
                <a:solidFill>
                  <a:srgbClr val="212529"/>
                </a:solidFill>
              </a:rPr>
            </a:br>
            <a:br>
              <a:rPr lang="fr-FR" sz="1800" dirty="0">
                <a:solidFill>
                  <a:srgbClr val="212529"/>
                </a:solidFill>
              </a:rPr>
            </a:br>
            <a:r>
              <a:rPr lang="fr-FR" sz="1800" dirty="0">
                <a:solidFill>
                  <a:srgbClr val="212529"/>
                </a:solidFill>
              </a:rPr>
              <a:t>exemple d’un salarié à temps partiel : 0,50</a:t>
            </a:r>
            <a:br>
              <a:rPr lang="fr-FR" sz="1800" dirty="0">
                <a:solidFill>
                  <a:srgbClr val="212529"/>
                </a:solidFill>
              </a:rPr>
            </a:br>
            <a:r>
              <a:rPr lang="fr-FR" sz="1800" dirty="0">
                <a:solidFill>
                  <a:srgbClr val="212529"/>
                </a:solidFill>
              </a:rPr>
              <a:t>exemple d’un salarié à temps complet : 1</a:t>
            </a:r>
            <a:br>
              <a:rPr lang="fr-FR" sz="1800" dirty="0">
                <a:solidFill>
                  <a:srgbClr val="212529"/>
                </a:solidFill>
              </a:rPr>
            </a:br>
            <a:br>
              <a:rPr lang="fr-FR" sz="1800" dirty="0">
                <a:solidFill>
                  <a:srgbClr val="212529"/>
                </a:solidFill>
              </a:rPr>
            </a:br>
            <a:r>
              <a:rPr lang="fr-FR" sz="1800" dirty="0">
                <a:hlinkClick r:id="rId2" tooltip="https://www.urssaf.fr/accueil/employeur/cotisations/calcul-effectif/comment-calculer-effectif.html"/>
              </a:rPr>
              <a:t>Comment est calculé l'effectif ? - Urssaf.fr</a:t>
            </a:r>
            <a:br>
              <a:rPr lang="fr-FR" sz="1800" dirty="0">
                <a:solidFill>
                  <a:srgbClr val="212529"/>
                </a:solidFill>
              </a:rPr>
            </a:br>
            <a:br>
              <a:rPr lang="fr-FR" sz="1800" dirty="0">
                <a:solidFill>
                  <a:srgbClr val="212529"/>
                </a:solidFill>
              </a:rPr>
            </a:br>
            <a:br>
              <a:rPr lang="fr-FR" sz="1800" dirty="0">
                <a:solidFill>
                  <a:srgbClr val="212529"/>
                </a:solidFill>
              </a:rPr>
            </a:br>
            <a:r>
              <a:rPr lang="fr-FR" sz="1800" b="1" dirty="0">
                <a:solidFill>
                  <a:srgbClr val="212529"/>
                </a:solidFill>
              </a:rPr>
              <a:t>Seuil de – de 50 salariés : </a:t>
            </a:r>
            <a:br>
              <a:rPr lang="fr-FR" sz="1800" dirty="0">
                <a:solidFill>
                  <a:srgbClr val="212529"/>
                </a:solidFill>
              </a:rPr>
            </a:br>
            <a:r>
              <a:rPr lang="fr-FR" sz="1800" dirty="0">
                <a:solidFill>
                  <a:srgbClr val="212529"/>
                </a:solidFill>
              </a:rPr>
              <a:t>valoriser le temps partiel en le déclarant sur le CTP 238</a:t>
            </a:r>
            <a:br>
              <a:rPr lang="fr-FR" sz="1800" dirty="0">
                <a:solidFill>
                  <a:srgbClr val="212529"/>
                </a:solidFill>
              </a:rPr>
            </a:br>
            <a:r>
              <a:rPr lang="fr-FR" sz="1800" dirty="0">
                <a:solidFill>
                  <a:srgbClr val="212529"/>
                </a:solidFill>
              </a:rPr>
              <a:t>valoriser le temps plein en le déclarant sur le CTP 332</a:t>
            </a:r>
            <a:br>
              <a:rPr lang="fr-FR" sz="1800" dirty="0">
                <a:solidFill>
                  <a:srgbClr val="212529"/>
                </a:solidFill>
              </a:rPr>
            </a:br>
            <a:br>
              <a:rPr lang="fr-FR" sz="1800" dirty="0">
                <a:solidFill>
                  <a:srgbClr val="212529"/>
                </a:solidFill>
              </a:rPr>
            </a:br>
            <a:r>
              <a:rPr lang="fr-FR" sz="1800" dirty="0">
                <a:solidFill>
                  <a:srgbClr val="212529"/>
                </a:solidFill>
              </a:rPr>
              <a:t>Dans la DSN, le bloc contrat (40) doit être complété de manière cohérente au niveau de la quotité de travail</a:t>
            </a:r>
            <a:r>
              <a:rPr lang="fr-FR" sz="1800" dirty="0">
                <a:solidFill>
                  <a:srgbClr val="212529"/>
                </a:solidFill>
                <a:latin typeface="Roboto" panose="02000000000000000000" pitchFamily="2" charset="0"/>
              </a:rPr>
              <a:t>.</a:t>
            </a:r>
            <a:endParaRPr lang="fr-FR" sz="1800" dirty="0">
              <a:solidFill>
                <a:schemeClr val="accent1">
                  <a:lumMod val="50000"/>
                </a:schemeClr>
              </a:solidFill>
            </a:endParaRPr>
          </a:p>
        </p:txBody>
      </p:sp>
    </p:spTree>
    <p:extLst>
      <p:ext uri="{BB962C8B-B14F-4D97-AF65-F5344CB8AC3E}">
        <p14:creationId xmlns:p14="http://schemas.microsoft.com/office/powerpoint/2010/main" val="153894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955D3-8E61-667E-148C-A8A9B813F62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826698B-2DCC-DA17-D3AC-5FC0B11EBA1C}"/>
              </a:ext>
            </a:extLst>
          </p:cNvPr>
          <p:cNvSpPr>
            <a:spLocks noGrp="1"/>
          </p:cNvSpPr>
          <p:nvPr>
            <p:ph type="sldNum" sz="quarter" idx="12"/>
          </p:nvPr>
        </p:nvSpPr>
        <p:spPr/>
        <p:txBody>
          <a:bodyPr/>
          <a:lstStyle/>
          <a:p>
            <a:fld id="{A26E8B59-5CF2-4813-AAE7-227B98FBFEF3}" type="slidenum">
              <a:rPr lang="fr-FR" smtClean="0"/>
              <a:t>5</a:t>
            </a:fld>
            <a:endParaRPr lang="fr-FR"/>
          </a:p>
        </p:txBody>
      </p:sp>
      <p:sp>
        <p:nvSpPr>
          <p:cNvPr id="2" name="Titre 1">
            <a:extLst>
              <a:ext uri="{FF2B5EF4-FFF2-40B4-BE49-F238E27FC236}">
                <a16:creationId xmlns:a16="http://schemas.microsoft.com/office/drawing/2014/main" id="{BBA89F69-425F-DC82-CDA2-95DAA0561D34}"/>
              </a:ext>
            </a:extLst>
          </p:cNvPr>
          <p:cNvSpPr>
            <a:spLocks noGrp="1"/>
          </p:cNvSpPr>
          <p:nvPr>
            <p:ph type="title"/>
          </p:nvPr>
        </p:nvSpPr>
        <p:spPr>
          <a:xfrm>
            <a:off x="839788" y="736895"/>
            <a:ext cx="10828982" cy="939505"/>
          </a:xfrm>
        </p:spPr>
        <p:txBody>
          <a:bodyPr>
            <a:normAutofit/>
          </a:bodyPr>
          <a:lstStyle/>
          <a:p>
            <a:r>
              <a:rPr kumimoji="0" lang="en-US" sz="1800" b="1" i="0" u="sng" strike="noStrike" kern="1200" cap="none" spc="0" normalizeH="0" baseline="0" noProof="0" dirty="0" err="1">
                <a:ln>
                  <a:noFill/>
                </a:ln>
                <a:solidFill>
                  <a:schemeClr val="accent2"/>
                </a:solidFill>
                <a:effectLst/>
                <a:uLnTx/>
                <a:uFillTx/>
                <a:latin typeface="Montserrat Classic"/>
                <a:ea typeface="+mn-ea"/>
                <a:cs typeface="+mn-cs"/>
              </a:rPr>
              <a:t>Exemple</a:t>
            </a:r>
            <a:r>
              <a:rPr kumimoji="0" lang="en-US" sz="1800" b="1" i="0" u="sng" strike="noStrike" kern="1200" cap="none" spc="0" normalizeH="0" baseline="0" noProof="0" dirty="0">
                <a:ln>
                  <a:noFill/>
                </a:ln>
                <a:solidFill>
                  <a:schemeClr val="accent2"/>
                </a:solidFill>
                <a:effectLst/>
                <a:uLnTx/>
                <a:uFillTx/>
                <a:latin typeface="Montserrat Classic"/>
                <a:ea typeface="+mn-ea"/>
                <a:cs typeface="+mn-cs"/>
              </a:rPr>
              <a:t> bloc 40:</a:t>
            </a:r>
            <a:r>
              <a:rPr kumimoji="0" lang="en-US" sz="1800" b="1" i="0" u="none" strike="noStrike" kern="1200" cap="none" spc="0" normalizeH="0" baseline="0" noProof="0" dirty="0">
                <a:ln>
                  <a:noFill/>
                </a:ln>
                <a:solidFill>
                  <a:schemeClr val="accent2"/>
                </a:solidFill>
                <a:effectLst/>
                <a:uLnTx/>
                <a:uFillTx/>
                <a:latin typeface="Montserrat Classic"/>
                <a:ea typeface="+mn-ea"/>
                <a:cs typeface="+mn-cs"/>
              </a:rPr>
              <a:t> </a:t>
            </a:r>
            <a:r>
              <a:rPr kumimoji="0" lang="en-US" sz="1800" b="1" i="0" u="none" strike="noStrike" kern="1200" cap="none" spc="0" normalizeH="0" baseline="0" noProof="0" dirty="0" err="1">
                <a:ln>
                  <a:noFill/>
                </a:ln>
                <a:solidFill>
                  <a:schemeClr val="accent2"/>
                </a:solidFill>
                <a:effectLst/>
                <a:uLnTx/>
                <a:uFillTx/>
                <a:latin typeface="Montserrat Classic"/>
                <a:ea typeface="+mn-lt"/>
                <a:cs typeface="Arial" panose="020B0604020202020204"/>
              </a:rPr>
              <a:t>Lorsque</a:t>
            </a:r>
            <a:r>
              <a:rPr kumimoji="0" lang="en-US" sz="1800" b="1" i="0" u="none" strike="noStrike" kern="1200" cap="none" spc="0" normalizeH="0" baseline="0" noProof="0" dirty="0">
                <a:ln>
                  <a:noFill/>
                </a:ln>
                <a:solidFill>
                  <a:schemeClr val="accent2"/>
                </a:solidFill>
                <a:effectLst/>
                <a:uLnTx/>
                <a:uFillTx/>
                <a:latin typeface="Montserrat Classic"/>
                <a:ea typeface="+mn-lt"/>
                <a:cs typeface="Arial" panose="020B0604020202020204"/>
              </a:rPr>
              <a:t> la durée de travail du </a:t>
            </a:r>
            <a:r>
              <a:rPr kumimoji="0" lang="en-US" sz="1800" b="1" i="0" u="none" strike="noStrike" kern="1200" cap="none" spc="0" normalizeH="0" baseline="0" noProof="0" dirty="0" err="1">
                <a:ln>
                  <a:noFill/>
                </a:ln>
                <a:solidFill>
                  <a:schemeClr val="accent2"/>
                </a:solidFill>
                <a:effectLst/>
                <a:uLnTx/>
                <a:uFillTx/>
                <a:latin typeface="Montserrat Classic"/>
                <a:ea typeface="+mn-lt"/>
                <a:cs typeface="Arial" panose="020B0604020202020204"/>
              </a:rPr>
              <a:t>contrat</a:t>
            </a:r>
            <a:r>
              <a:rPr kumimoji="0" lang="en-US" sz="1800" b="1" i="0" u="none" strike="noStrike" kern="1200" cap="none" spc="0" normalizeH="0" baseline="0" noProof="0" dirty="0">
                <a:ln>
                  <a:noFill/>
                </a:ln>
                <a:solidFill>
                  <a:schemeClr val="accent2"/>
                </a:solidFill>
                <a:effectLst/>
                <a:uLnTx/>
                <a:uFillTx/>
                <a:latin typeface="Montserrat Classic"/>
                <a:ea typeface="+mn-lt"/>
                <a:cs typeface="Arial" panose="020B0604020202020204"/>
              </a:rPr>
              <a:t> du </a:t>
            </a:r>
            <a:r>
              <a:rPr kumimoji="0" lang="en-US" sz="1800" b="1" i="0" u="none" strike="noStrike" kern="1200" cap="none" spc="0" normalizeH="0" baseline="0" noProof="0" dirty="0" err="1">
                <a:ln>
                  <a:noFill/>
                </a:ln>
                <a:solidFill>
                  <a:schemeClr val="accent2"/>
                </a:solidFill>
                <a:effectLst/>
                <a:uLnTx/>
                <a:uFillTx/>
                <a:latin typeface="Montserrat Classic"/>
                <a:ea typeface="+mn-lt"/>
                <a:cs typeface="Arial" panose="020B0604020202020204"/>
              </a:rPr>
              <a:t>salarié</a:t>
            </a:r>
            <a:r>
              <a:rPr kumimoji="0" lang="en-US" sz="1800" b="1" i="0" u="none" strike="noStrike" kern="1200" cap="none" spc="0" normalizeH="0" baseline="0" noProof="0" dirty="0">
                <a:ln>
                  <a:noFill/>
                </a:ln>
                <a:solidFill>
                  <a:schemeClr val="accent2"/>
                </a:solidFill>
                <a:effectLst/>
                <a:uLnTx/>
                <a:uFillTx/>
                <a:latin typeface="Montserrat Classic"/>
                <a:ea typeface="+mn-lt"/>
                <a:cs typeface="Arial" panose="020B0604020202020204"/>
              </a:rPr>
              <a:t> </a:t>
            </a:r>
            <a:r>
              <a:rPr kumimoji="0" lang="en-US" sz="1800" b="1" i="0" u="none" strike="noStrike" kern="1200" cap="none" spc="0" normalizeH="0" baseline="0" noProof="0" dirty="0" err="1">
                <a:ln>
                  <a:noFill/>
                </a:ln>
                <a:solidFill>
                  <a:schemeClr val="accent2"/>
                </a:solidFill>
                <a:effectLst/>
                <a:uLnTx/>
                <a:uFillTx/>
                <a:latin typeface="Montserrat Classic"/>
                <a:ea typeface="+mn-lt"/>
                <a:cs typeface="Arial" panose="020B0604020202020204"/>
              </a:rPr>
              <a:t>est</a:t>
            </a:r>
            <a:r>
              <a:rPr kumimoji="0" lang="en-US" sz="1800" b="1" i="0" u="none" strike="noStrike" kern="1200" cap="none" spc="0" normalizeH="0" baseline="0" noProof="0" dirty="0">
                <a:ln>
                  <a:noFill/>
                </a:ln>
                <a:solidFill>
                  <a:schemeClr val="accent2"/>
                </a:solidFill>
                <a:effectLst/>
                <a:uLnTx/>
                <a:uFillTx/>
                <a:latin typeface="Montserrat Classic"/>
                <a:ea typeface="+mn-lt"/>
                <a:cs typeface="Arial" panose="020B0604020202020204"/>
              </a:rPr>
              <a:t> </a:t>
            </a:r>
            <a:r>
              <a:rPr kumimoji="0" lang="en-US" sz="1800" b="1" i="0" u="none" strike="noStrike" kern="1200" cap="none" spc="0" normalizeH="0" baseline="0" noProof="0" dirty="0" err="1">
                <a:ln>
                  <a:noFill/>
                </a:ln>
                <a:solidFill>
                  <a:schemeClr val="accent2"/>
                </a:solidFill>
                <a:effectLst/>
                <a:uLnTx/>
                <a:uFillTx/>
                <a:latin typeface="Montserrat Classic"/>
                <a:ea typeface="+mn-lt"/>
                <a:cs typeface="Arial" panose="020B0604020202020204"/>
              </a:rPr>
              <a:t>égale</a:t>
            </a:r>
            <a:r>
              <a:rPr kumimoji="0" lang="en-US" sz="1800" b="1" i="0" u="none" strike="noStrike" kern="1200" cap="none" spc="0" normalizeH="0" baseline="0" noProof="0" dirty="0">
                <a:ln>
                  <a:noFill/>
                </a:ln>
                <a:solidFill>
                  <a:schemeClr val="accent2"/>
                </a:solidFill>
                <a:effectLst/>
                <a:uLnTx/>
                <a:uFillTx/>
                <a:latin typeface="Montserrat Classic"/>
                <a:ea typeface="+mn-lt"/>
                <a:cs typeface="Arial" panose="020B0604020202020204"/>
              </a:rPr>
              <a:t> à la durée </a:t>
            </a:r>
            <a:r>
              <a:rPr kumimoji="0" lang="en-US" sz="1800" b="1" i="0" u="none" strike="noStrike" kern="1200" cap="none" spc="0" normalizeH="0" baseline="0" noProof="0" dirty="0" err="1">
                <a:ln>
                  <a:noFill/>
                </a:ln>
                <a:solidFill>
                  <a:schemeClr val="accent2"/>
                </a:solidFill>
                <a:effectLst/>
                <a:uLnTx/>
                <a:uFillTx/>
                <a:latin typeface="Montserrat Classic"/>
                <a:ea typeface="+mn-lt"/>
                <a:cs typeface="Arial" panose="020B0604020202020204"/>
              </a:rPr>
              <a:t>légale</a:t>
            </a:r>
            <a:r>
              <a:rPr kumimoji="0" lang="en-US" sz="1800" b="1" i="0" u="none" strike="noStrike" kern="1200" cap="none" spc="0" normalizeH="0" baseline="0" noProof="0" dirty="0">
                <a:ln>
                  <a:noFill/>
                </a:ln>
                <a:solidFill>
                  <a:schemeClr val="accent2"/>
                </a:solidFill>
                <a:effectLst/>
                <a:uLnTx/>
                <a:uFillTx/>
                <a:latin typeface="Montserrat Classic"/>
                <a:ea typeface="+mn-lt"/>
                <a:cs typeface="Arial" panose="020B0604020202020204"/>
              </a:rPr>
              <a:t> du travail </a:t>
            </a:r>
            <a:r>
              <a:rPr kumimoji="0" lang="en-US" sz="1800" b="1" i="0" u="none" strike="noStrike" kern="1200" cap="none" spc="0" normalizeH="0" baseline="0" noProof="0" dirty="0" err="1">
                <a:ln>
                  <a:noFill/>
                </a:ln>
                <a:solidFill>
                  <a:schemeClr val="accent2"/>
                </a:solidFill>
                <a:effectLst/>
                <a:uLnTx/>
                <a:uFillTx/>
                <a:latin typeface="Montserrat Classic"/>
                <a:ea typeface="+mn-lt"/>
                <a:cs typeface="Arial" panose="020B0604020202020204"/>
              </a:rPr>
              <a:t>ou</a:t>
            </a:r>
            <a:r>
              <a:rPr kumimoji="0" lang="en-US" sz="1800" b="1" i="0" u="none" strike="noStrike" kern="1200" cap="none" spc="0" normalizeH="0" baseline="0" noProof="0" dirty="0">
                <a:ln>
                  <a:noFill/>
                </a:ln>
                <a:solidFill>
                  <a:schemeClr val="accent2"/>
                </a:solidFill>
                <a:effectLst/>
                <a:uLnTx/>
                <a:uFillTx/>
                <a:latin typeface="Montserrat Classic"/>
                <a:ea typeface="+mn-lt"/>
                <a:cs typeface="Arial" panose="020B0604020202020204"/>
              </a:rPr>
              <a:t> à la durée de </a:t>
            </a:r>
            <a:r>
              <a:rPr kumimoji="0" lang="en-US" sz="1800" b="1" i="0" u="none" strike="noStrike" kern="1200" cap="none" spc="0" normalizeH="0" baseline="0" noProof="0" dirty="0" err="1">
                <a:ln>
                  <a:noFill/>
                </a:ln>
                <a:solidFill>
                  <a:schemeClr val="accent2"/>
                </a:solidFill>
                <a:effectLst/>
                <a:uLnTx/>
                <a:uFillTx/>
                <a:latin typeface="Montserrat Classic"/>
                <a:ea typeface="+mn-lt"/>
                <a:cs typeface="Arial" panose="020B0604020202020204"/>
              </a:rPr>
              <a:t>référence</a:t>
            </a:r>
            <a:r>
              <a:rPr kumimoji="0" lang="en-US" sz="1800" b="1" i="0" u="none" strike="noStrike" kern="1200" cap="none" spc="0" normalizeH="0" baseline="0" noProof="0" dirty="0">
                <a:ln>
                  <a:noFill/>
                </a:ln>
                <a:solidFill>
                  <a:schemeClr val="accent2"/>
                </a:solidFill>
                <a:effectLst/>
                <a:uLnTx/>
                <a:uFillTx/>
                <a:latin typeface="Montserrat Classic"/>
                <a:ea typeface="+mn-lt"/>
                <a:cs typeface="Arial" panose="020B0604020202020204"/>
              </a:rPr>
              <a:t> de </a:t>
            </a:r>
            <a:r>
              <a:rPr kumimoji="0" lang="en-US" sz="1800" b="1" i="0" u="none" strike="noStrike" kern="1200" cap="none" spc="0" normalizeH="0" baseline="0" noProof="0" dirty="0" err="1">
                <a:ln>
                  <a:noFill/>
                </a:ln>
                <a:solidFill>
                  <a:schemeClr val="accent2"/>
                </a:solidFill>
                <a:effectLst/>
                <a:uLnTx/>
                <a:uFillTx/>
                <a:latin typeface="Montserrat Classic"/>
                <a:ea typeface="+mn-lt"/>
                <a:cs typeface="Arial" panose="020B0604020202020204"/>
              </a:rPr>
              <a:t>l’entreprise</a:t>
            </a:r>
            <a:r>
              <a:rPr kumimoji="0" lang="en-US" sz="1800" b="1" i="0" u="none" strike="noStrike" kern="1200" cap="none" spc="0" normalizeH="0" baseline="0" noProof="0" dirty="0">
                <a:ln>
                  <a:noFill/>
                </a:ln>
                <a:solidFill>
                  <a:schemeClr val="accent2"/>
                </a:solidFill>
                <a:effectLst/>
                <a:uLnTx/>
                <a:uFillTx/>
                <a:latin typeface="Montserrat Classic"/>
                <a:ea typeface="+mn-lt"/>
                <a:cs typeface="Arial" panose="020B0604020202020204"/>
              </a:rPr>
              <a:t>, le </a:t>
            </a:r>
            <a:r>
              <a:rPr kumimoji="0" lang="en-US" sz="1800" b="1" i="0" u="none" strike="noStrike" kern="1200" cap="none" spc="0" normalizeH="0" baseline="0" noProof="0" dirty="0" err="1">
                <a:ln>
                  <a:noFill/>
                </a:ln>
                <a:solidFill>
                  <a:schemeClr val="accent2"/>
                </a:solidFill>
                <a:effectLst/>
                <a:uLnTx/>
                <a:uFillTx/>
                <a:latin typeface="Montserrat Classic"/>
                <a:ea typeface="+mn-lt"/>
                <a:cs typeface="Arial" panose="020B0604020202020204"/>
              </a:rPr>
              <a:t>salarié</a:t>
            </a:r>
            <a:r>
              <a:rPr kumimoji="0" lang="en-US" sz="1800" b="1" i="0" u="none" strike="noStrike" kern="1200" cap="none" spc="0" normalizeH="0" baseline="0" noProof="0" dirty="0">
                <a:ln>
                  <a:noFill/>
                </a:ln>
                <a:solidFill>
                  <a:schemeClr val="accent2"/>
                </a:solidFill>
                <a:effectLst/>
                <a:uLnTx/>
                <a:uFillTx/>
                <a:latin typeface="Montserrat Classic"/>
                <a:ea typeface="+mn-lt"/>
                <a:cs typeface="Arial" panose="020B0604020202020204"/>
              </a:rPr>
              <a:t> </a:t>
            </a:r>
            <a:r>
              <a:rPr kumimoji="0" lang="en-US" sz="1800" b="1" i="0" u="none" strike="noStrike" kern="1200" cap="none" spc="0" normalizeH="0" baseline="0" noProof="0" dirty="0" err="1">
                <a:ln>
                  <a:noFill/>
                </a:ln>
                <a:solidFill>
                  <a:schemeClr val="accent2"/>
                </a:solidFill>
                <a:effectLst/>
                <a:uLnTx/>
                <a:uFillTx/>
                <a:latin typeface="Montserrat Classic"/>
                <a:ea typeface="+mn-lt"/>
                <a:cs typeface="Arial" panose="020B0604020202020204"/>
              </a:rPr>
              <a:t>est</a:t>
            </a:r>
            <a:r>
              <a:rPr kumimoji="0" lang="en-US" sz="1800" b="1" i="0" u="none" strike="noStrike" kern="1200" cap="none" spc="0" normalizeH="0" baseline="0" noProof="0" dirty="0">
                <a:ln>
                  <a:noFill/>
                </a:ln>
                <a:solidFill>
                  <a:schemeClr val="accent2"/>
                </a:solidFill>
                <a:effectLst/>
                <a:uLnTx/>
                <a:uFillTx/>
                <a:latin typeface="Montserrat Classic"/>
                <a:ea typeface="+mn-lt"/>
                <a:cs typeface="Arial" panose="020B0604020202020204"/>
              </a:rPr>
              <a:t> à temps plein</a:t>
            </a:r>
            <a:endParaRPr lang="fr-FR" sz="1800" b="1" dirty="0">
              <a:solidFill>
                <a:schemeClr val="accent2"/>
              </a:solidFill>
              <a:latin typeface="Montserrat Classic"/>
            </a:endParaRPr>
          </a:p>
        </p:txBody>
      </p:sp>
      <p:pic>
        <p:nvPicPr>
          <p:cNvPr id="4" name="Picture 4">
            <a:extLst>
              <a:ext uri="{FF2B5EF4-FFF2-40B4-BE49-F238E27FC236}">
                <a16:creationId xmlns:a16="http://schemas.microsoft.com/office/drawing/2014/main" id="{F740C556-CA97-ADCB-5058-DA1696ADAAB4}"/>
              </a:ext>
            </a:extLst>
          </p:cNvPr>
          <p:cNvPicPr>
            <a:picLocks noChangeAspect="1"/>
          </p:cNvPicPr>
          <p:nvPr/>
        </p:nvPicPr>
        <p:blipFill>
          <a:blip r:embed="rId2"/>
          <a:stretch>
            <a:fillRect/>
          </a:stretch>
        </p:blipFill>
        <p:spPr>
          <a:xfrm>
            <a:off x="1273087" y="1924048"/>
            <a:ext cx="9096402" cy="3848102"/>
          </a:xfrm>
          <a:prstGeom prst="rect">
            <a:avLst/>
          </a:prstGeom>
        </p:spPr>
      </p:pic>
      <p:sp>
        <p:nvSpPr>
          <p:cNvPr id="5" name="ZoneTexte 4">
            <a:extLst>
              <a:ext uri="{FF2B5EF4-FFF2-40B4-BE49-F238E27FC236}">
                <a16:creationId xmlns:a16="http://schemas.microsoft.com/office/drawing/2014/main" id="{48BEBA04-E3C5-0C6B-0D33-E634276931D8}"/>
              </a:ext>
            </a:extLst>
          </p:cNvPr>
          <p:cNvSpPr txBox="1"/>
          <p:nvPr/>
        </p:nvSpPr>
        <p:spPr>
          <a:xfrm>
            <a:off x="1200150" y="6076950"/>
            <a:ext cx="5343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Montserrat Classic"/>
              </a:rPr>
              <a:t>Fiche </a:t>
            </a:r>
            <a:r>
              <a:rPr kumimoji="0" lang="en-US" sz="1800" b="0" i="0" u="none" strike="noStrike" kern="1200" cap="none" spc="0" normalizeH="0" baseline="0" noProof="0" err="1">
                <a:ln>
                  <a:noFill/>
                </a:ln>
                <a:solidFill>
                  <a:srgbClr val="002060"/>
                </a:solidFill>
                <a:effectLst/>
                <a:uLnTx/>
                <a:uFillTx/>
                <a:latin typeface="Montserrat Classic"/>
              </a:rPr>
              <a:t>d'accompagnement</a:t>
            </a:r>
            <a:r>
              <a:rPr kumimoji="0" lang="en-US" sz="1800" b="0" i="0" u="none" strike="noStrike" kern="1200" cap="none" spc="0" normalizeH="0" baseline="0" noProof="0">
                <a:ln>
                  <a:noFill/>
                </a:ln>
                <a:solidFill>
                  <a:srgbClr val="002060"/>
                </a:solidFill>
                <a:effectLst/>
                <a:uLnTx/>
                <a:uFillTx/>
                <a:latin typeface="Montserrat Classic"/>
              </a:rPr>
              <a:t> à la </a:t>
            </a:r>
            <a:r>
              <a:rPr kumimoji="0" lang="en-US" sz="1800" b="0" i="0" u="none" strike="noStrike" kern="1200" cap="none" spc="0" normalizeH="0" baseline="0" noProof="0" err="1">
                <a:ln>
                  <a:noFill/>
                </a:ln>
                <a:solidFill>
                  <a:srgbClr val="002060"/>
                </a:solidFill>
                <a:effectLst/>
                <a:uLnTx/>
                <a:uFillTx/>
                <a:latin typeface="Montserrat Classic"/>
              </a:rPr>
              <a:t>complétude</a:t>
            </a:r>
            <a:r>
              <a:rPr kumimoji="0" lang="en-US" sz="1800" b="0" i="0" u="none" strike="noStrike" kern="1200" cap="none" spc="0" normalizeH="0" baseline="0" noProof="0">
                <a:ln>
                  <a:noFill/>
                </a:ln>
                <a:solidFill>
                  <a:srgbClr val="002060"/>
                </a:solidFill>
                <a:effectLst/>
                <a:uLnTx/>
                <a:uFillTx/>
                <a:latin typeface="Montserrat Classic"/>
              </a:rPr>
              <a:t> de la </a:t>
            </a:r>
            <a:r>
              <a:rPr kumimoji="0" lang="en-US" sz="1800" b="0" i="0" u="none" strike="noStrike" kern="1200" cap="none" spc="0" normalizeH="0" baseline="0" noProof="0" err="1">
                <a:ln>
                  <a:noFill/>
                </a:ln>
                <a:solidFill>
                  <a:srgbClr val="002060"/>
                </a:solidFill>
                <a:effectLst/>
                <a:uLnTx/>
                <a:uFillTx/>
                <a:latin typeface="Montserrat Classic"/>
              </a:rPr>
              <a:t>quotité</a:t>
            </a:r>
            <a:r>
              <a:rPr kumimoji="0" lang="en-US" sz="1800" b="0" i="0" u="none" strike="noStrike" kern="1200" cap="none" spc="0" normalizeH="0" baseline="0" noProof="0">
                <a:ln>
                  <a:noFill/>
                </a:ln>
                <a:solidFill>
                  <a:srgbClr val="002060"/>
                </a:solidFill>
                <a:effectLst/>
                <a:uLnTx/>
                <a:uFillTx/>
                <a:latin typeface="Montserrat Classic"/>
              </a:rPr>
              <a:t> de travail :</a:t>
            </a:r>
            <a:r>
              <a:rPr kumimoji="0" lang="en-US" sz="1800" b="0" i="0" u="none" strike="noStrike" kern="1200" cap="none" spc="0" normalizeH="0" baseline="0" noProof="0">
                <a:ln>
                  <a:noFill/>
                </a:ln>
                <a:solidFill>
                  <a:srgbClr val="002060"/>
                </a:solidFill>
                <a:effectLst/>
                <a:uLnTx/>
                <a:uFillTx/>
                <a:latin typeface="Arial" panose="020B0604020202020204"/>
                <a:ea typeface="+mn-ea"/>
                <a:cs typeface="+mn-cs"/>
              </a:rPr>
              <a:t> </a:t>
            </a:r>
            <a:r>
              <a:rPr kumimoji="0" lang="en-US" sz="1800" b="0" i="0" u="none" strike="noStrike" kern="1200" cap="none" spc="0" normalizeH="0" baseline="0" noProof="0" err="1">
                <a:ln>
                  <a:noFill/>
                </a:ln>
                <a:solidFill>
                  <a:srgbClr val="0075EF"/>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Volumesd’activité</a:t>
            </a:r>
            <a:r>
              <a:rPr kumimoji="0" lang="en-US" sz="1800" b="0" i="0" u="none" strike="noStrike" kern="1200" cap="none" spc="0" normalizeH="0" baseline="0" noProof="0">
                <a:ln>
                  <a:noFill/>
                </a:ln>
                <a:solidFill>
                  <a:srgbClr val="0075EF"/>
                </a:solidFill>
                <a:effectLst/>
                <a:uLnTx/>
                <a:uFillTx/>
                <a:latin typeface="Arial" panose="020B0604020202020204"/>
                <a:ea typeface="+mn-ea"/>
                <a:cs typeface="+mn-cs"/>
                <a:hlinkClick r:id="rId3" tooltip="https://net-entreprises.custhelp.com/app/answers/detail_dsn/a_id/2640/kw/fiche%20d%26%23x27%3baccompagnement%20unit%c3%a9%20de%20mesure%2053">
                  <a:extLst>
                    <a:ext uri="{A12FA001-AC4F-418D-AE19-62706E023703}">
                      <ahyp:hlinkClr xmlns:ahyp="http://schemas.microsoft.com/office/drawing/2018/hyperlinkcolor" val="tx"/>
                    </a:ext>
                  </a:extLst>
                </a:hlinkClick>
              </a:rPr>
              <a:t>(S21.G00.53)</a:t>
            </a:r>
            <a:endParaRPr kumimoji="0" lang="en-US" sz="1800" b="0" i="0" u="none" strike="noStrike" kern="1200" cap="none" spc="0" normalizeH="0" baseline="0" noProof="0">
              <a:ln>
                <a:noFill/>
              </a:ln>
              <a:solidFill>
                <a:srgbClr val="0075E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768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DB843-E3A8-98F1-9002-7BB245CD8AB2}"/>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B6A45A9-963E-CB2D-60B4-394D8B9B52C0}"/>
              </a:ext>
            </a:extLst>
          </p:cNvPr>
          <p:cNvSpPr>
            <a:spLocks noGrp="1"/>
          </p:cNvSpPr>
          <p:nvPr>
            <p:ph type="sldNum" sz="quarter" idx="12"/>
          </p:nvPr>
        </p:nvSpPr>
        <p:spPr/>
        <p:txBody>
          <a:bodyPr/>
          <a:lstStyle/>
          <a:p>
            <a:fld id="{A26E8B59-5CF2-4813-AAE7-227B98FBFEF3}" type="slidenum">
              <a:rPr lang="fr-FR" smtClean="0"/>
              <a:t>6</a:t>
            </a:fld>
            <a:endParaRPr lang="fr-FR"/>
          </a:p>
        </p:txBody>
      </p:sp>
      <p:sp>
        <p:nvSpPr>
          <p:cNvPr id="2" name="Titre 1">
            <a:extLst>
              <a:ext uri="{FF2B5EF4-FFF2-40B4-BE49-F238E27FC236}">
                <a16:creationId xmlns:a16="http://schemas.microsoft.com/office/drawing/2014/main" id="{07532D24-9335-4B53-6D4D-A9E8C8BEFAE8}"/>
              </a:ext>
            </a:extLst>
          </p:cNvPr>
          <p:cNvSpPr>
            <a:spLocks noGrp="1"/>
          </p:cNvSpPr>
          <p:nvPr>
            <p:ph type="title"/>
          </p:nvPr>
        </p:nvSpPr>
        <p:spPr>
          <a:xfrm>
            <a:off x="839788" y="736895"/>
            <a:ext cx="10828982" cy="4559005"/>
          </a:xfrm>
        </p:spPr>
        <p:txBody>
          <a:bodyPr>
            <a:normAutofit/>
          </a:bodyPr>
          <a:lstStyle/>
          <a:p>
            <a:r>
              <a:rPr lang="fr-FR" sz="1800"/>
              <a:t>                                                                                 </a:t>
            </a:r>
          </a:p>
        </p:txBody>
      </p:sp>
      <p:sp>
        <p:nvSpPr>
          <p:cNvPr id="4" name="Freeform 24">
            <a:extLst>
              <a:ext uri="{FF2B5EF4-FFF2-40B4-BE49-F238E27FC236}">
                <a16:creationId xmlns:a16="http://schemas.microsoft.com/office/drawing/2014/main" id="{DD6336FE-F627-0D4F-5758-1686EB1EBAAF}"/>
              </a:ext>
            </a:extLst>
          </p:cNvPr>
          <p:cNvSpPr/>
          <p:nvPr/>
        </p:nvSpPr>
        <p:spPr>
          <a:xfrm>
            <a:off x="728257" y="1477555"/>
            <a:ext cx="3557993" cy="3713570"/>
          </a:xfrm>
          <a:custGeom>
            <a:avLst/>
            <a:gdLst/>
            <a:ahLst/>
            <a:cxnLst/>
            <a:rect l="l" t="t" r="r" b="b"/>
            <a:pathLst>
              <a:path w="3340245" h="3340245">
                <a:moveTo>
                  <a:pt x="0" y="0"/>
                </a:moveTo>
                <a:lnTo>
                  <a:pt x="3340245" y="0"/>
                </a:lnTo>
                <a:lnTo>
                  <a:pt x="3340245" y="3340245"/>
                </a:lnTo>
                <a:lnTo>
                  <a:pt x="0" y="3340245"/>
                </a:lnTo>
                <a:lnTo>
                  <a:pt x="0" y="0"/>
                </a:lnTo>
                <a:close/>
              </a:path>
            </a:pathLst>
          </a:custGeom>
          <a:blipFill>
            <a:blip r:embed="rId2"/>
            <a:stretch>
              <a:fillRect/>
            </a:stretch>
          </a:blipFill>
        </p:spPr>
        <p:txBody>
          <a:bodyPr/>
          <a:lstStyle/>
          <a:p>
            <a:endParaRPr lang="fr-FR"/>
          </a:p>
        </p:txBody>
      </p:sp>
      <p:sp>
        <p:nvSpPr>
          <p:cNvPr id="5" name="ZoneTexte 4">
            <a:extLst>
              <a:ext uri="{FF2B5EF4-FFF2-40B4-BE49-F238E27FC236}">
                <a16:creationId xmlns:a16="http://schemas.microsoft.com/office/drawing/2014/main" id="{5453C4CB-3A95-76DA-5D14-9ABB35FE0F40}"/>
              </a:ext>
            </a:extLst>
          </p:cNvPr>
          <p:cNvSpPr txBox="1"/>
          <p:nvPr/>
        </p:nvSpPr>
        <p:spPr>
          <a:xfrm>
            <a:off x="4610100" y="2400300"/>
            <a:ext cx="5810250" cy="1077218"/>
          </a:xfrm>
          <a:prstGeom prst="rect">
            <a:avLst/>
          </a:prstGeom>
          <a:noFill/>
        </p:spPr>
        <p:txBody>
          <a:bodyPr wrap="square" rtlCol="0">
            <a:spAutoFit/>
          </a:bodyPr>
          <a:lstStyle/>
          <a:p>
            <a:endParaRPr lang="fr-FR" sz="3200" b="1">
              <a:solidFill>
                <a:schemeClr val="accent2"/>
              </a:solidFill>
              <a:latin typeface="Montserrat Classic"/>
            </a:endParaRPr>
          </a:p>
          <a:p>
            <a:r>
              <a:rPr lang="fr-FR" sz="3200" b="1">
                <a:solidFill>
                  <a:schemeClr val="accent2"/>
                </a:solidFill>
                <a:latin typeface="Montserrat Classic"/>
              </a:rPr>
              <a:t>Présentation des contrôles</a:t>
            </a:r>
          </a:p>
        </p:txBody>
      </p:sp>
    </p:spTree>
    <p:extLst>
      <p:ext uri="{BB962C8B-B14F-4D97-AF65-F5344CB8AC3E}">
        <p14:creationId xmlns:p14="http://schemas.microsoft.com/office/powerpoint/2010/main" val="137892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519BA-B758-89E3-87CF-AB71233E0E0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CDC1579-DB2B-1702-0978-3CA2229BD383}"/>
              </a:ext>
            </a:extLst>
          </p:cNvPr>
          <p:cNvSpPr>
            <a:spLocks noGrp="1"/>
          </p:cNvSpPr>
          <p:nvPr>
            <p:ph type="sldNum" sz="quarter" idx="12"/>
          </p:nvPr>
        </p:nvSpPr>
        <p:spPr/>
        <p:txBody>
          <a:bodyPr/>
          <a:lstStyle/>
          <a:p>
            <a:fld id="{A26E8B59-5CF2-4813-AAE7-227B98FBFEF3}" type="slidenum">
              <a:rPr lang="fr-FR" smtClean="0"/>
              <a:t>7</a:t>
            </a:fld>
            <a:endParaRPr lang="fr-FR"/>
          </a:p>
        </p:txBody>
      </p:sp>
      <p:sp>
        <p:nvSpPr>
          <p:cNvPr id="2" name="Titre 1">
            <a:extLst>
              <a:ext uri="{FF2B5EF4-FFF2-40B4-BE49-F238E27FC236}">
                <a16:creationId xmlns:a16="http://schemas.microsoft.com/office/drawing/2014/main" id="{A38E882F-02B6-B3CE-27EA-C3486536A675}"/>
              </a:ext>
            </a:extLst>
          </p:cNvPr>
          <p:cNvSpPr>
            <a:spLocks noGrp="1"/>
          </p:cNvSpPr>
          <p:nvPr>
            <p:ph type="title"/>
          </p:nvPr>
        </p:nvSpPr>
        <p:spPr>
          <a:xfrm>
            <a:off x="839788" y="736895"/>
            <a:ext cx="10828982" cy="939505"/>
          </a:xfrm>
        </p:spPr>
        <p:txBody>
          <a:bodyPr>
            <a:normAutofit/>
          </a:bodyPr>
          <a:lstStyle/>
          <a:p>
            <a:r>
              <a:rPr lang="fr-FR" sz="1800" b="1" i="1">
                <a:solidFill>
                  <a:schemeClr val="accent2"/>
                </a:solidFill>
                <a:latin typeface="Montserrat Classic"/>
                <a:cs typeface="Arial" panose="020B0604020202020204" pitchFamily="34" charset="0"/>
              </a:rPr>
              <a:t>Contrôle DIDA_PA_05a: Contrôle de cohérence des assiettes en données agrégées et en données individuelles pour le FNAL (-50 employés)</a:t>
            </a:r>
            <a:br>
              <a:rPr lang="fr-FR" sz="1800" i="1">
                <a:cs typeface="Arial" panose="020B0604020202020204" pitchFamily="34" charset="0"/>
              </a:rPr>
            </a:br>
            <a:endParaRPr lang="fr-FR" sz="1800"/>
          </a:p>
        </p:txBody>
      </p:sp>
      <p:sp>
        <p:nvSpPr>
          <p:cNvPr id="4" name="ZoneTexte 3">
            <a:extLst>
              <a:ext uri="{FF2B5EF4-FFF2-40B4-BE49-F238E27FC236}">
                <a16:creationId xmlns:a16="http://schemas.microsoft.com/office/drawing/2014/main" id="{F2CD34D0-C5B9-CFEE-CD7A-D4BFCC10F8E7}"/>
              </a:ext>
            </a:extLst>
          </p:cNvPr>
          <p:cNvSpPr txBox="1"/>
          <p:nvPr/>
        </p:nvSpPr>
        <p:spPr>
          <a:xfrm>
            <a:off x="839788" y="1538835"/>
            <a:ext cx="10313987" cy="1384995"/>
          </a:xfrm>
          <a:prstGeom prst="rect">
            <a:avLst/>
          </a:prstGeom>
          <a:noFill/>
        </p:spPr>
        <p:txBody>
          <a:bodyPr wrap="square" rtlCol="0">
            <a:spAutoFit/>
          </a:bodyPr>
          <a:lstStyle/>
          <a:p>
            <a:r>
              <a:rPr lang="fr-FR" sz="1400">
                <a:solidFill>
                  <a:srgbClr val="002060"/>
                </a:solidFill>
                <a:latin typeface="Montserrat Classic"/>
              </a:rPr>
              <a:t>Le contrôle se déclenche soit : </a:t>
            </a:r>
            <a:br>
              <a:rPr lang="fr-FR" sz="1400">
                <a:solidFill>
                  <a:srgbClr val="002060"/>
                </a:solidFill>
                <a:latin typeface="Montserrat Classic"/>
              </a:rPr>
            </a:br>
            <a:r>
              <a:rPr lang="fr-FR" sz="1400">
                <a:solidFill>
                  <a:srgbClr val="002060"/>
                </a:solidFill>
                <a:latin typeface="Montserrat Classic"/>
              </a:rPr>
              <a:t>- En présence d’un montant d’assiette (bloc DSN : S21.G00.23.004) pour les CTP relatifs au FNAL : 238, 332, 334 (bloc DSN : S21.G00.23.001) pour le qualifiant d’assiette 921 (plafonné) ou</a:t>
            </a:r>
            <a:br>
              <a:rPr lang="fr-FR" sz="1400">
                <a:solidFill>
                  <a:srgbClr val="002060"/>
                </a:solidFill>
                <a:latin typeface="Montserrat Classic"/>
              </a:rPr>
            </a:br>
            <a:r>
              <a:rPr lang="fr-FR" sz="1400">
                <a:solidFill>
                  <a:srgbClr val="002060"/>
                </a:solidFill>
                <a:latin typeface="Montserrat Classic"/>
              </a:rPr>
              <a:t> - En présence d’un montant d’assiette (bloc DSN : S21.G00.81.003) pour le code de cotisation 049 - Cotisation Allocation de logement FNAL (bloc DSN : S21.G00.81.001) et rattaché à la base assujettie 02 - assiette plafonnée (bloc DSN S21.G00.78.002) </a:t>
            </a:r>
            <a:br>
              <a:rPr lang="fr-FR" sz="1400" i="1">
                <a:solidFill>
                  <a:srgbClr val="002060"/>
                </a:solidFill>
                <a:latin typeface="Montserrat Classic"/>
                <a:cs typeface="Arial" panose="020B0604020202020204" pitchFamily="34" charset="0"/>
              </a:rPr>
            </a:br>
            <a:endParaRPr lang="fr-FR" sz="1400">
              <a:solidFill>
                <a:srgbClr val="002060"/>
              </a:solidFill>
              <a:latin typeface="Montserrat Classic"/>
            </a:endParaRPr>
          </a:p>
        </p:txBody>
      </p:sp>
      <p:pic>
        <p:nvPicPr>
          <p:cNvPr id="5" name="Image 4">
            <a:extLst>
              <a:ext uri="{FF2B5EF4-FFF2-40B4-BE49-F238E27FC236}">
                <a16:creationId xmlns:a16="http://schemas.microsoft.com/office/drawing/2014/main" id="{CE24E226-0561-71EB-2716-9B04B30B58F3}"/>
              </a:ext>
            </a:extLst>
          </p:cNvPr>
          <p:cNvPicPr>
            <a:picLocks noChangeAspect="1"/>
          </p:cNvPicPr>
          <p:nvPr/>
        </p:nvPicPr>
        <p:blipFill>
          <a:blip r:embed="rId2"/>
          <a:stretch>
            <a:fillRect/>
          </a:stretch>
        </p:blipFill>
        <p:spPr>
          <a:xfrm>
            <a:off x="1212586" y="2787148"/>
            <a:ext cx="6344535" cy="2495898"/>
          </a:xfrm>
          <a:prstGeom prst="rect">
            <a:avLst/>
          </a:prstGeom>
        </p:spPr>
      </p:pic>
      <p:sp>
        <p:nvSpPr>
          <p:cNvPr id="6" name="ZoneTexte 5">
            <a:extLst>
              <a:ext uri="{FF2B5EF4-FFF2-40B4-BE49-F238E27FC236}">
                <a16:creationId xmlns:a16="http://schemas.microsoft.com/office/drawing/2014/main" id="{52F56DED-790F-0A31-A848-5D04CB6E258A}"/>
              </a:ext>
            </a:extLst>
          </p:cNvPr>
          <p:cNvSpPr txBox="1"/>
          <p:nvPr/>
        </p:nvSpPr>
        <p:spPr>
          <a:xfrm>
            <a:off x="257176" y="5518071"/>
            <a:ext cx="7038974" cy="1200150"/>
          </a:xfrm>
          <a:prstGeom prst="rect">
            <a:avLst/>
          </a:prstGeom>
          <a:noFill/>
        </p:spPr>
        <p:txBody>
          <a:bodyPr wrap="square" rtlCol="0">
            <a:spAutoFit/>
          </a:bodyPr>
          <a:lstStyle/>
          <a:p>
            <a:r>
              <a:rPr lang="fr-FR" sz="1400">
                <a:solidFill>
                  <a:srgbClr val="002060"/>
                </a:solidFill>
                <a:latin typeface="Montserrat Classic"/>
                <a:ea typeface="+mj-ea"/>
                <a:cs typeface="+mj-cs"/>
              </a:rPr>
              <a:t>Si la somme des assiettes (bloc DSN : S21.G00.23.004) plafonnées (bloc DSN : S21.G00.23.002 pour qualifiant d’assiette 921) pour les CTP 238, 332, 334 est différente de la somme des assiettes en données individuelles (bloc DSN : S21.G00.81.003) pour le code de cotisation 049 - Cotisation Allocation de logement FNAL et rattaché à la base assujettie plafonnée (bloc DSN : S21.G00.78.001 ayant pour valeur 02), alors une anomalie est émise. </a:t>
            </a:r>
          </a:p>
        </p:txBody>
      </p:sp>
    </p:spTree>
    <p:extLst>
      <p:ext uri="{BB962C8B-B14F-4D97-AF65-F5344CB8AC3E}">
        <p14:creationId xmlns:p14="http://schemas.microsoft.com/office/powerpoint/2010/main" val="3277324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12392-C75F-2D86-1FDC-6DD17E8CDAE7}"/>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0559ED8-8836-4656-71F0-5BE81B91DB8C}"/>
              </a:ext>
            </a:extLst>
          </p:cNvPr>
          <p:cNvSpPr>
            <a:spLocks noGrp="1"/>
          </p:cNvSpPr>
          <p:nvPr>
            <p:ph type="sldNum" sz="quarter" idx="12"/>
          </p:nvPr>
        </p:nvSpPr>
        <p:spPr/>
        <p:txBody>
          <a:bodyPr/>
          <a:lstStyle/>
          <a:p>
            <a:fld id="{A26E8B59-5CF2-4813-AAE7-227B98FBFEF3}" type="slidenum">
              <a:rPr lang="fr-FR" smtClean="0"/>
              <a:t>8</a:t>
            </a:fld>
            <a:endParaRPr lang="fr-FR"/>
          </a:p>
        </p:txBody>
      </p:sp>
      <p:pic>
        <p:nvPicPr>
          <p:cNvPr id="2" name="Image 1">
            <a:extLst>
              <a:ext uri="{FF2B5EF4-FFF2-40B4-BE49-F238E27FC236}">
                <a16:creationId xmlns:a16="http://schemas.microsoft.com/office/drawing/2014/main" id="{9C7D6942-D72B-FB3F-28FF-3CD76A428727}"/>
              </a:ext>
            </a:extLst>
          </p:cNvPr>
          <p:cNvPicPr>
            <a:picLocks noChangeAspect="1"/>
          </p:cNvPicPr>
          <p:nvPr/>
        </p:nvPicPr>
        <p:blipFill>
          <a:blip r:embed="rId2"/>
          <a:stretch>
            <a:fillRect/>
          </a:stretch>
        </p:blipFill>
        <p:spPr>
          <a:xfrm>
            <a:off x="182641" y="1377026"/>
            <a:ext cx="7004735" cy="3918874"/>
          </a:xfrm>
          <a:prstGeom prst="rect">
            <a:avLst/>
          </a:prstGeom>
        </p:spPr>
      </p:pic>
      <p:pic>
        <p:nvPicPr>
          <p:cNvPr id="4" name="Image 3">
            <a:extLst>
              <a:ext uri="{FF2B5EF4-FFF2-40B4-BE49-F238E27FC236}">
                <a16:creationId xmlns:a16="http://schemas.microsoft.com/office/drawing/2014/main" id="{EC53303C-EF37-BD56-4FEC-7B1EC01A73A0}"/>
              </a:ext>
            </a:extLst>
          </p:cNvPr>
          <p:cNvPicPr>
            <a:picLocks noChangeAspect="1"/>
          </p:cNvPicPr>
          <p:nvPr/>
        </p:nvPicPr>
        <p:blipFill>
          <a:blip r:embed="rId3"/>
          <a:stretch>
            <a:fillRect/>
          </a:stretch>
        </p:blipFill>
        <p:spPr>
          <a:xfrm>
            <a:off x="7343583" y="1547549"/>
            <a:ext cx="4365336" cy="4319851"/>
          </a:xfrm>
          <a:prstGeom prst="rect">
            <a:avLst/>
          </a:prstGeom>
        </p:spPr>
      </p:pic>
    </p:spTree>
    <p:extLst>
      <p:ext uri="{BB962C8B-B14F-4D97-AF65-F5344CB8AC3E}">
        <p14:creationId xmlns:p14="http://schemas.microsoft.com/office/powerpoint/2010/main" val="4115767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90B9B-9635-E492-D06F-DD72F8A88E31}"/>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2201B10-977B-59CF-40DD-7C70D9DC482F}"/>
              </a:ext>
            </a:extLst>
          </p:cNvPr>
          <p:cNvSpPr>
            <a:spLocks noGrp="1"/>
          </p:cNvSpPr>
          <p:nvPr>
            <p:ph type="sldNum" sz="quarter" idx="12"/>
          </p:nvPr>
        </p:nvSpPr>
        <p:spPr/>
        <p:txBody>
          <a:bodyPr/>
          <a:lstStyle/>
          <a:p>
            <a:fld id="{A26E8B59-5CF2-4813-AAE7-227B98FBFEF3}" type="slidenum">
              <a:rPr lang="fr-FR" smtClean="0"/>
              <a:t>9</a:t>
            </a:fld>
            <a:endParaRPr lang="fr-FR"/>
          </a:p>
        </p:txBody>
      </p:sp>
      <p:pic>
        <p:nvPicPr>
          <p:cNvPr id="2" name="Image 1">
            <a:extLst>
              <a:ext uri="{FF2B5EF4-FFF2-40B4-BE49-F238E27FC236}">
                <a16:creationId xmlns:a16="http://schemas.microsoft.com/office/drawing/2014/main" id="{835B6415-1715-D949-BAFB-C6F123CD9BF2}"/>
              </a:ext>
            </a:extLst>
          </p:cNvPr>
          <p:cNvPicPr>
            <a:picLocks noChangeAspect="1"/>
          </p:cNvPicPr>
          <p:nvPr/>
        </p:nvPicPr>
        <p:blipFill>
          <a:blip r:embed="rId2"/>
          <a:stretch>
            <a:fillRect/>
          </a:stretch>
        </p:blipFill>
        <p:spPr>
          <a:xfrm>
            <a:off x="242703" y="1174078"/>
            <a:ext cx="6307494" cy="4744112"/>
          </a:xfrm>
          <a:prstGeom prst="rect">
            <a:avLst/>
          </a:prstGeom>
        </p:spPr>
      </p:pic>
      <p:pic>
        <p:nvPicPr>
          <p:cNvPr id="4" name="Image 3">
            <a:extLst>
              <a:ext uri="{FF2B5EF4-FFF2-40B4-BE49-F238E27FC236}">
                <a16:creationId xmlns:a16="http://schemas.microsoft.com/office/drawing/2014/main" id="{4278F6CD-50EB-E6D4-64B7-FA697B5FDA77}"/>
              </a:ext>
            </a:extLst>
          </p:cNvPr>
          <p:cNvPicPr>
            <a:picLocks noChangeAspect="1"/>
          </p:cNvPicPr>
          <p:nvPr/>
        </p:nvPicPr>
        <p:blipFill>
          <a:blip r:embed="rId3"/>
          <a:stretch>
            <a:fillRect/>
          </a:stretch>
        </p:blipFill>
        <p:spPr>
          <a:xfrm>
            <a:off x="6823948" y="2083841"/>
            <a:ext cx="5232314" cy="3145383"/>
          </a:xfrm>
          <a:prstGeom prst="rect">
            <a:avLst/>
          </a:prstGeom>
        </p:spPr>
      </p:pic>
    </p:spTree>
    <p:extLst>
      <p:ext uri="{BB962C8B-B14F-4D97-AF65-F5344CB8AC3E}">
        <p14:creationId xmlns:p14="http://schemas.microsoft.com/office/powerpoint/2010/main" val="3556552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6F989B59E8754197A2A205EF0A63A5" ma:contentTypeVersion="19" ma:contentTypeDescription="Crée un document." ma:contentTypeScope="" ma:versionID="5d46fd55f8188f474892aa89febd996c">
  <xsd:schema xmlns:xsd="http://www.w3.org/2001/XMLSchema" xmlns:xs="http://www.w3.org/2001/XMLSchema" xmlns:p="http://schemas.microsoft.com/office/2006/metadata/properties" xmlns:ns2="114ef379-30f3-4287-8b24-ebb8c8583e47" xmlns:ns3="277e9793-ba36-4115-ba71-194bf51b9283" targetNamespace="http://schemas.microsoft.com/office/2006/metadata/properties" ma:root="true" ma:fieldsID="7d00556129d8407f85b06bc656c12532" ns2:_="" ns3:_="">
    <xsd:import namespace="114ef379-30f3-4287-8b24-ebb8c8583e47"/>
    <xsd:import namespace="277e9793-ba36-4115-ba71-194bf51b92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_dlc_DocId" minOccurs="0"/>
                <xsd:element ref="ns3:_dlc_DocIdUrl" minOccurs="0"/>
                <xsd:element ref="ns3:_dlc_DocIdPersistId"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ef379-30f3-4287-8b24-ebb8c8583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1c50f36f-913b-4a95-8770-467d3b746e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e9793-ba36-4115-ba71-194bf51b9283" elementFormDefault="qualified">
    <xsd:import namespace="http://schemas.microsoft.com/office/2006/documentManagement/types"/>
    <xsd:import namespace="http://schemas.microsoft.com/office/infopath/2007/PartnerControls"/>
    <xsd:element name="_dlc_DocId" ma:index="17" nillable="true" ma:displayName="Valeur d’ID de document" ma:description="Valeur de l’ID de document affecté à cet élément." ma:internalName="_dlc_DocId" ma:readOnly="true">
      <xsd:simpleType>
        <xsd:restriction base="dms:Text"/>
      </xsd:simpleType>
    </xsd:element>
    <xsd:element name="_dlc_DocIdUrl" ma:index="18"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Conserver l’ID" ma:description="Conserver l’ID lors de l’ajout." ma:hidden="true" ma:internalName="_dlc_DocIdPersistId" ma:readOnly="true">
      <xsd:simpleType>
        <xsd:restriction base="dms:Boolean"/>
      </xsd:simple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element name="TaxCatchAll" ma:index="25" nillable="true" ma:displayName="Taxonomy Catch All Column" ma:hidden="true" ma:list="{58c8fbbf-e93d-4d94-8e62-75f4c281da6a}" ma:internalName="TaxCatchAll" ma:showField="CatchAllData" ma:web="277e9793-ba36-4115-ba71-194bf51b92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277e9793-ba36-4115-ba71-194bf51b9283" xsi:nil="true"/>
    <lcf76f155ced4ddcb4097134ff3c332f xmlns="114ef379-30f3-4287-8b24-ebb8c8583e47">
      <Terms xmlns="http://schemas.microsoft.com/office/infopath/2007/PartnerControls"/>
    </lcf76f155ced4ddcb4097134ff3c332f>
    <SharedWithUsers xmlns="277e9793-ba36-4115-ba71-194bf51b9283">
      <UserInfo>
        <DisplayName/>
        <AccountId xsi:nil="true"/>
        <AccountType/>
      </UserInfo>
    </SharedWithUsers>
    <_dlc_DocId xmlns="277e9793-ba36-4115-ba71-194bf51b9283">HTREGION-1309810742-4644</_dlc_DocId>
    <_dlc_DocIdUrl xmlns="277e9793-ba36-4115-ba71-194bf51b9283">
      <Url>https://gipmdsm365.sharepoint.com/sites/AQ_REGIONS/_layouts/15/DocIdRedir.aspx?ID=HTREGION-1309810742-4644</Url>
      <Description>HTREGION-1309810742-4644</Description>
    </_dlc_DocIdUrl>
  </documentManagement>
</p:properties>
</file>

<file path=customXml/itemProps1.xml><?xml version="1.0" encoding="utf-8"?>
<ds:datastoreItem xmlns:ds="http://schemas.openxmlformats.org/officeDocument/2006/customXml" ds:itemID="{BC2B860E-2BAF-4E02-8666-5F794D1F6E7B}">
  <ds:schemaRefs>
    <ds:schemaRef ds:uri="http://schemas.microsoft.com/sharepoint/events"/>
  </ds:schemaRefs>
</ds:datastoreItem>
</file>

<file path=customXml/itemProps2.xml><?xml version="1.0" encoding="utf-8"?>
<ds:datastoreItem xmlns:ds="http://schemas.openxmlformats.org/officeDocument/2006/customXml" ds:itemID="{E87AB359-C795-4AE8-A56C-FD14239BB9A7}">
  <ds:schemaRefs>
    <ds:schemaRef ds:uri="http://schemas.microsoft.com/sharepoint/v3/contenttype/forms"/>
  </ds:schemaRefs>
</ds:datastoreItem>
</file>

<file path=customXml/itemProps3.xml><?xml version="1.0" encoding="utf-8"?>
<ds:datastoreItem xmlns:ds="http://schemas.openxmlformats.org/officeDocument/2006/customXml" ds:itemID="{60A7C1E2-4C4B-461C-AB4D-281C384D6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4ef379-30f3-4287-8b24-ebb8c8583e47"/>
    <ds:schemaRef ds:uri="277e9793-ba36-4115-ba71-194bf51b92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FEF3300-41DA-464E-BF1A-9F55FC2E6FE3}">
  <ds:schemaRefs>
    <ds:schemaRef ds:uri="114ef379-30f3-4287-8b24-ebb8c8583e47"/>
    <ds:schemaRef ds:uri="277e9793-ba36-4115-ba71-194bf51b92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TotalTime>
  <Words>1207</Words>
  <Application>Microsoft Office PowerPoint</Application>
  <PresentationFormat>Grand écran</PresentationFormat>
  <Paragraphs>70</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Montserrat Classic</vt:lpstr>
      <vt:lpstr>Roboto</vt:lpstr>
      <vt:lpstr>Thème Office</vt:lpstr>
      <vt:lpstr>Présentation PowerPoint</vt:lpstr>
      <vt:lpstr>Présentation PowerPoint</vt:lpstr>
      <vt:lpstr>La réglementation FNAL</vt:lpstr>
      <vt:lpstr>La réglementation FNAL</vt:lpstr>
      <vt:lpstr>Exemple bloc 40: Lorsque la durée de travail du contrat du salarié est égale à la durée légale du travail ou à la durée de référence de l’entreprise, le salarié est à temps plein</vt:lpstr>
      <vt:lpstr>                                                                                 </vt:lpstr>
      <vt:lpstr>Contrôle DIDA_PA_05a: Contrôle de cohérence des assiettes en données agrégées et en données individuelles pour le FNAL (-50 employés) </vt:lpstr>
      <vt:lpstr>Présentation PowerPoint</vt:lpstr>
      <vt:lpstr>Présentation PowerPoint</vt:lpstr>
      <vt:lpstr>Présentation PowerPoint</vt:lpstr>
      <vt:lpstr> Contrôle DIDA_PA_05b : Contrôle de cohérence des assiettes en données agrégées et en données individuelles pour le FNAL (+50 employés) </vt:lpstr>
      <vt:lpstr>Présentation d’un cas </vt:lpstr>
      <vt:lpstr>  Contrôle DIDA_PA_05c : Contrôle de cohérence individuel agrégé FNAL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ETCHETO</dc:creator>
  <cp:lastModifiedBy>TAYBI Ibtissam (Languedoc-Roussillon)</cp:lastModifiedBy>
  <cp:revision>18</cp:revision>
  <dcterms:created xsi:type="dcterms:W3CDTF">2024-10-25T15:11:05Z</dcterms:created>
  <dcterms:modified xsi:type="dcterms:W3CDTF">2025-11-04T14:06:25Z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0x010100516F989B59E8754197A2A205EF0A63A5</vt:lpwstr>
  </property>
  <property fmtid="{D5CDD505-2E9C-101B-9397-08002B2CF9AE}" pid="3" name="_dlc_DocIdItemGuid">
    <vt:lpwstr>f8667ec3-7008-4cf1-8bdf-b5bd6e9d9143</vt:lpwstr>
  </property>
  <property fmtid="{D5CDD505-2E9C-101B-9397-08002B2CF9AE}" pid="4" name="MediaServiceImageTags">
    <vt:lpwstr/>
  </property>
  <property fmtid="{D5CDD505-2E9C-101B-9397-08002B2CF9AE}" pid="5" name="Order">
    <vt:r8>446900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