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891" r:id="rId5"/>
    <p:sldMasterId id="2147483901" r:id="rId6"/>
    <p:sldMasterId id="2147483963" r:id="rId7"/>
  </p:sldMasterIdLst>
  <p:notesMasterIdLst>
    <p:notesMasterId r:id="rId23"/>
  </p:notesMasterIdLst>
  <p:sldIdLst>
    <p:sldId id="2684" r:id="rId8"/>
    <p:sldId id="2690" r:id="rId9"/>
    <p:sldId id="2632" r:id="rId10"/>
    <p:sldId id="2698" r:id="rId11"/>
    <p:sldId id="2697" r:id="rId12"/>
    <p:sldId id="2656" r:id="rId13"/>
    <p:sldId id="2699" r:id="rId14"/>
    <p:sldId id="2614" r:id="rId15"/>
    <p:sldId id="2670" r:id="rId16"/>
    <p:sldId id="2681" r:id="rId17"/>
    <p:sldId id="2701" r:id="rId18"/>
    <p:sldId id="2702" r:id="rId19"/>
    <p:sldId id="2546" r:id="rId20"/>
    <p:sldId id="2688" r:id="rId21"/>
    <p:sldId id="2557" r:id="rId22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A7CC32A6-BEC6-491B-852A-3426758A423F}">
          <p14:sldIdLst>
            <p14:sldId id="2684"/>
            <p14:sldId id="2690"/>
            <p14:sldId id="2632"/>
            <p14:sldId id="2698"/>
            <p14:sldId id="2697"/>
            <p14:sldId id="2656"/>
            <p14:sldId id="2699"/>
            <p14:sldId id="2614"/>
            <p14:sldId id="2670"/>
            <p14:sldId id="2681"/>
            <p14:sldId id="2701"/>
            <p14:sldId id="2702"/>
            <p14:sldId id="2546"/>
            <p14:sldId id="2688"/>
            <p14:sldId id="25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6E285A-ACCD-D6E3-6FF5-097C3F631F16}" name="Sydney Normand" initials="SN" userId="S::sn@msinsight.tech::2e1b6e33-8331-4e9c-afe8-c82c08f10ba3" providerId="AD"/>
  <p188:author id="{41E50D9B-6501-369F-8FBA-A9EC8115168C}" name="Utilisateur invité" initials="Ui" userId="S::urn:spo:anon#df1abfd79b606daa8f0852624d3c8d2b5cbcddb03897db3c16c4c26084ff0de0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naud cutivet" initials="ac" lastIdx="9" clrIdx="0">
    <p:extLst>
      <p:ext uri="{19B8F6BF-5375-455C-9EA6-DF929625EA0E}">
        <p15:presenceInfo xmlns:p15="http://schemas.microsoft.com/office/powerpoint/2012/main" userId="d53a634d994243a6" providerId="Windows Live"/>
      </p:ext>
    </p:extLst>
  </p:cmAuthor>
  <p:cmAuthor id="2" name="Arnaud CUTIVET" initials="AC" lastIdx="11" clrIdx="1">
    <p:extLst>
      <p:ext uri="{19B8F6BF-5375-455C-9EA6-DF929625EA0E}">
        <p15:presenceInfo xmlns:p15="http://schemas.microsoft.com/office/powerpoint/2012/main" userId="S::ac@msinsight.tech::82c7b198-6291-48b9-a9ec-243a46e4ab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3"/>
    <a:srgbClr val="ECECEC"/>
    <a:srgbClr val="EBEBEB"/>
    <a:srgbClr val="F1F1F1"/>
    <a:srgbClr val="EFEFEF"/>
    <a:srgbClr val="E23757"/>
    <a:srgbClr val="666666"/>
    <a:srgbClr val="E71D73"/>
    <a:srgbClr val="159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9BF450-DDB2-4BB5-9B4C-258DB36F9B80}" v="24" dt="2025-11-18T09:18:07.5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aud CUTIVET, PhD" userId="82c7b198-6291-48b9-a9ec-243a46e4ab85" providerId="ADAL" clId="{4E960FF9-E28F-48D3-8A36-9A46D46FADD7}"/>
    <pc:docChg chg="custSel modSld">
      <pc:chgData name="Arnaud CUTIVET, PhD" userId="82c7b198-6291-48b9-a9ec-243a46e4ab85" providerId="ADAL" clId="{4E960FF9-E28F-48D3-8A36-9A46D46FADD7}" dt="2025-11-18T09:18:12.840" v="56" actId="1076"/>
      <pc:docMkLst>
        <pc:docMk/>
      </pc:docMkLst>
      <pc:sldChg chg="addSp delSp modSp mod">
        <pc:chgData name="Arnaud CUTIVET, PhD" userId="82c7b198-6291-48b9-a9ec-243a46e4ab85" providerId="ADAL" clId="{4E960FF9-E28F-48D3-8A36-9A46D46FADD7}" dt="2025-11-18T09:18:12.840" v="56" actId="1076"/>
        <pc:sldMkLst>
          <pc:docMk/>
          <pc:sldMk cId="3524093983" sldId="2697"/>
        </pc:sldMkLst>
        <pc:spChg chg="add mod">
          <ac:chgData name="Arnaud CUTIVET, PhD" userId="82c7b198-6291-48b9-a9ec-243a46e4ab85" providerId="ADAL" clId="{4E960FF9-E28F-48D3-8A36-9A46D46FADD7}" dt="2025-11-18T09:18:12.840" v="56" actId="1076"/>
          <ac:spMkLst>
            <pc:docMk/>
            <pc:sldMk cId="3524093983" sldId="2697"/>
            <ac:spMk id="6" creationId="{4ED23D50-2172-47B2-DF3C-41019400DFFF}"/>
          </ac:spMkLst>
        </pc:spChg>
        <pc:picChg chg="del">
          <ac:chgData name="Arnaud CUTIVET, PhD" userId="82c7b198-6291-48b9-a9ec-243a46e4ab85" providerId="ADAL" clId="{4E960FF9-E28F-48D3-8A36-9A46D46FADD7}" dt="2025-11-18T09:18:07.149" v="54" actId="478"/>
          <ac:picMkLst>
            <pc:docMk/>
            <pc:sldMk cId="3524093983" sldId="2697"/>
            <ac:picMk id="13" creationId="{3BE4E367-77E2-C587-72AB-24303B545890}"/>
          </ac:picMkLst>
        </pc:picChg>
      </pc:sldChg>
      <pc:sldChg chg="modSp mod">
        <pc:chgData name="Arnaud CUTIVET, PhD" userId="82c7b198-6291-48b9-a9ec-243a46e4ab85" providerId="ADAL" clId="{4E960FF9-E28F-48D3-8A36-9A46D46FADD7}" dt="2025-11-18T09:16:37.869" v="53" actId="20577"/>
        <pc:sldMkLst>
          <pc:docMk/>
          <pc:sldMk cId="3366846404" sldId="2702"/>
        </pc:sldMkLst>
        <pc:spChg chg="mod">
          <ac:chgData name="Arnaud CUTIVET, PhD" userId="82c7b198-6291-48b9-a9ec-243a46e4ab85" providerId="ADAL" clId="{4E960FF9-E28F-48D3-8A36-9A46D46FADD7}" dt="2025-11-18T09:16:37.869" v="53" actId="20577"/>
          <ac:spMkLst>
            <pc:docMk/>
            <pc:sldMk cId="3366846404" sldId="2702"/>
            <ac:spMk id="17" creationId="{350E7B56-E8B8-E1C5-5A6A-07C4EEC0945B}"/>
          </ac:spMkLst>
        </pc:spChg>
        <pc:spChg chg="mod">
          <ac:chgData name="Arnaud CUTIVET, PhD" userId="82c7b198-6291-48b9-a9ec-243a46e4ab85" providerId="ADAL" clId="{4E960FF9-E28F-48D3-8A36-9A46D46FADD7}" dt="2025-11-18T09:16:24.045" v="52" actId="6549"/>
          <ac:spMkLst>
            <pc:docMk/>
            <pc:sldMk cId="3366846404" sldId="2702"/>
            <ac:spMk id="20" creationId="{9D3B5A37-8FA7-EEFE-75B8-6DD6E429E72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801A7B-A817-4B36-89DF-17EC8828228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C916AC4-44BB-4334-93EF-10FC0F26AB31}">
      <dgm:prSet phldrT="[Texte]" phldr="0"/>
      <dgm:spPr/>
      <dgm:t>
        <a:bodyPr/>
        <a:lstStyle/>
        <a:p>
          <a:r>
            <a:rPr lang="fr-FR" dirty="0"/>
            <a:t> </a:t>
          </a:r>
        </a:p>
      </dgm:t>
    </dgm:pt>
    <dgm:pt modelId="{170E9180-9CE6-4A21-8F66-FE941C3AC0AC}" type="parTrans" cxnId="{738DA44C-07A6-480F-BDC9-AE7B58D47547}">
      <dgm:prSet/>
      <dgm:spPr/>
      <dgm:t>
        <a:bodyPr/>
        <a:lstStyle/>
        <a:p>
          <a:endParaRPr lang="fr-FR"/>
        </a:p>
      </dgm:t>
    </dgm:pt>
    <dgm:pt modelId="{B5D992DE-7926-425A-9F7A-8DEC7CDD4ACA}" type="sibTrans" cxnId="{738DA44C-07A6-480F-BDC9-AE7B58D47547}">
      <dgm:prSet/>
      <dgm:spPr/>
      <dgm:t>
        <a:bodyPr/>
        <a:lstStyle/>
        <a:p>
          <a:endParaRPr lang="fr-FR"/>
        </a:p>
      </dgm:t>
    </dgm:pt>
    <dgm:pt modelId="{81C805E4-AFFA-4C30-B017-76278DCF442C}">
      <dgm:prSet phldrT="[Texte]" phldr="0"/>
      <dgm:spPr>
        <a:solidFill>
          <a:schemeClr val="accent2"/>
        </a:solidFill>
      </dgm:spPr>
      <dgm:t>
        <a:bodyPr/>
        <a:lstStyle/>
        <a:p>
          <a:r>
            <a:rPr lang="fr-FR" dirty="0"/>
            <a:t> </a:t>
          </a:r>
        </a:p>
      </dgm:t>
    </dgm:pt>
    <dgm:pt modelId="{42D8A619-DE43-4CDB-AC5C-E3EBC87B912F}" type="parTrans" cxnId="{E9A2CF69-14BB-4F8F-AAFB-CF23C9998A42}">
      <dgm:prSet/>
      <dgm:spPr/>
      <dgm:t>
        <a:bodyPr/>
        <a:lstStyle/>
        <a:p>
          <a:endParaRPr lang="fr-FR"/>
        </a:p>
      </dgm:t>
    </dgm:pt>
    <dgm:pt modelId="{730E61DB-C674-4F1A-81F2-7BEF19048AB5}" type="sibTrans" cxnId="{E9A2CF69-14BB-4F8F-AAFB-CF23C9998A42}">
      <dgm:prSet/>
      <dgm:spPr/>
      <dgm:t>
        <a:bodyPr/>
        <a:lstStyle/>
        <a:p>
          <a:endParaRPr lang="fr-FR"/>
        </a:p>
      </dgm:t>
    </dgm:pt>
    <dgm:pt modelId="{01C98FC3-85CE-4A90-97A4-78C51A93AB2D}">
      <dgm:prSet phldrT="[Texte]" phldr="0"/>
      <dgm:spPr/>
      <dgm:t>
        <a:bodyPr/>
        <a:lstStyle/>
        <a:p>
          <a:r>
            <a:rPr lang="fr-FR" dirty="0"/>
            <a:t> </a:t>
          </a:r>
        </a:p>
      </dgm:t>
    </dgm:pt>
    <dgm:pt modelId="{E30B2946-AD16-42FE-9758-66A50A237D76}" type="parTrans" cxnId="{E82F8A01-F202-4DB2-8488-D111A74C5DA8}">
      <dgm:prSet/>
      <dgm:spPr/>
      <dgm:t>
        <a:bodyPr/>
        <a:lstStyle/>
        <a:p>
          <a:endParaRPr lang="fr-FR"/>
        </a:p>
      </dgm:t>
    </dgm:pt>
    <dgm:pt modelId="{C55356DB-70E5-4EBD-B72F-837B8BE57A61}" type="sibTrans" cxnId="{E82F8A01-F202-4DB2-8488-D111A74C5DA8}">
      <dgm:prSet/>
      <dgm:spPr/>
      <dgm:t>
        <a:bodyPr/>
        <a:lstStyle/>
        <a:p>
          <a:endParaRPr lang="fr-FR"/>
        </a:p>
      </dgm:t>
    </dgm:pt>
    <dgm:pt modelId="{9F979326-6524-4524-8689-EDAA0C15845C}">
      <dgm:prSet/>
      <dgm:spPr>
        <a:solidFill>
          <a:schemeClr val="accent2"/>
        </a:solidFill>
      </dgm:spPr>
      <dgm:t>
        <a:bodyPr/>
        <a:lstStyle/>
        <a:p>
          <a:endParaRPr lang="fr-FR"/>
        </a:p>
      </dgm:t>
    </dgm:pt>
    <dgm:pt modelId="{439F3593-EE9E-4B54-B2EB-DBF2E833BE5E}" type="parTrans" cxnId="{32D5C8CE-44A5-43BE-893C-B5A009FE381E}">
      <dgm:prSet/>
      <dgm:spPr/>
      <dgm:t>
        <a:bodyPr/>
        <a:lstStyle/>
        <a:p>
          <a:endParaRPr lang="fr-FR"/>
        </a:p>
      </dgm:t>
    </dgm:pt>
    <dgm:pt modelId="{B73C879E-E7E8-48FC-95E2-CD0FE2F73809}" type="sibTrans" cxnId="{32D5C8CE-44A5-43BE-893C-B5A009FE381E}">
      <dgm:prSet/>
      <dgm:spPr/>
      <dgm:t>
        <a:bodyPr/>
        <a:lstStyle/>
        <a:p>
          <a:endParaRPr lang="fr-FR"/>
        </a:p>
      </dgm:t>
    </dgm:pt>
    <dgm:pt modelId="{C51C13A0-88FE-4787-AE09-3FEEE9C26A37}" type="pres">
      <dgm:prSet presAssocID="{61801A7B-A817-4B36-89DF-17EC8828228C}" presName="Name0" presStyleCnt="0">
        <dgm:presLayoutVars>
          <dgm:dir/>
          <dgm:resizeHandles val="exact"/>
        </dgm:presLayoutVars>
      </dgm:prSet>
      <dgm:spPr/>
    </dgm:pt>
    <dgm:pt modelId="{AC33B967-886A-4886-99DA-3F5FCB0EE4C2}" type="pres">
      <dgm:prSet presAssocID="{5C916AC4-44BB-4334-93EF-10FC0F26AB31}" presName="parTxOnly" presStyleLbl="node1" presStyleIdx="0" presStyleCnt="4">
        <dgm:presLayoutVars>
          <dgm:bulletEnabled val="1"/>
        </dgm:presLayoutVars>
      </dgm:prSet>
      <dgm:spPr/>
    </dgm:pt>
    <dgm:pt modelId="{CC983F48-B2C1-4682-9BE2-4D3278246C9D}" type="pres">
      <dgm:prSet presAssocID="{B5D992DE-7926-425A-9F7A-8DEC7CDD4ACA}" presName="parSpace" presStyleCnt="0"/>
      <dgm:spPr/>
    </dgm:pt>
    <dgm:pt modelId="{EB33A013-5CE0-4AC9-AEC7-85BE252A1586}" type="pres">
      <dgm:prSet presAssocID="{81C805E4-AFFA-4C30-B017-76278DCF442C}" presName="parTxOnly" presStyleLbl="node1" presStyleIdx="1" presStyleCnt="4">
        <dgm:presLayoutVars>
          <dgm:bulletEnabled val="1"/>
        </dgm:presLayoutVars>
      </dgm:prSet>
      <dgm:spPr/>
    </dgm:pt>
    <dgm:pt modelId="{38FC3949-44BD-41D4-BF0F-F065DD8C41F0}" type="pres">
      <dgm:prSet presAssocID="{730E61DB-C674-4F1A-81F2-7BEF19048AB5}" presName="parSpace" presStyleCnt="0"/>
      <dgm:spPr/>
    </dgm:pt>
    <dgm:pt modelId="{A1E359EC-7C8A-42FA-84E4-A602637A945E}" type="pres">
      <dgm:prSet presAssocID="{01C98FC3-85CE-4A90-97A4-78C51A93AB2D}" presName="parTxOnly" presStyleLbl="node1" presStyleIdx="2" presStyleCnt="4">
        <dgm:presLayoutVars>
          <dgm:bulletEnabled val="1"/>
        </dgm:presLayoutVars>
      </dgm:prSet>
      <dgm:spPr/>
    </dgm:pt>
    <dgm:pt modelId="{3A321FD1-7340-433F-98FB-1124C9D4D1F6}" type="pres">
      <dgm:prSet presAssocID="{C55356DB-70E5-4EBD-B72F-837B8BE57A61}" presName="parSpace" presStyleCnt="0"/>
      <dgm:spPr/>
    </dgm:pt>
    <dgm:pt modelId="{A5D71490-A8EC-487B-B632-BA1E454211BC}" type="pres">
      <dgm:prSet presAssocID="{9F979326-6524-4524-8689-EDAA0C15845C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E82F8A01-F202-4DB2-8488-D111A74C5DA8}" srcId="{61801A7B-A817-4B36-89DF-17EC8828228C}" destId="{01C98FC3-85CE-4A90-97A4-78C51A93AB2D}" srcOrd="2" destOrd="0" parTransId="{E30B2946-AD16-42FE-9758-66A50A237D76}" sibTransId="{C55356DB-70E5-4EBD-B72F-837B8BE57A61}"/>
    <dgm:cxn modelId="{41AAB95D-ADE7-47B7-BE79-52FEAD71C7BA}" type="presOf" srcId="{5C916AC4-44BB-4334-93EF-10FC0F26AB31}" destId="{AC33B967-886A-4886-99DA-3F5FCB0EE4C2}" srcOrd="0" destOrd="0" presId="urn:microsoft.com/office/officeart/2005/8/layout/hChevron3"/>
    <dgm:cxn modelId="{ED4D1248-455D-4D51-9CFF-B27E173CDC91}" type="presOf" srcId="{01C98FC3-85CE-4A90-97A4-78C51A93AB2D}" destId="{A1E359EC-7C8A-42FA-84E4-A602637A945E}" srcOrd="0" destOrd="0" presId="urn:microsoft.com/office/officeart/2005/8/layout/hChevron3"/>
    <dgm:cxn modelId="{E9A2CF69-14BB-4F8F-AAFB-CF23C9998A42}" srcId="{61801A7B-A817-4B36-89DF-17EC8828228C}" destId="{81C805E4-AFFA-4C30-B017-76278DCF442C}" srcOrd="1" destOrd="0" parTransId="{42D8A619-DE43-4CDB-AC5C-E3EBC87B912F}" sibTransId="{730E61DB-C674-4F1A-81F2-7BEF19048AB5}"/>
    <dgm:cxn modelId="{3558604B-5EF3-46B1-8346-4209C4249A1E}" type="presOf" srcId="{81C805E4-AFFA-4C30-B017-76278DCF442C}" destId="{EB33A013-5CE0-4AC9-AEC7-85BE252A1586}" srcOrd="0" destOrd="0" presId="urn:microsoft.com/office/officeart/2005/8/layout/hChevron3"/>
    <dgm:cxn modelId="{738DA44C-07A6-480F-BDC9-AE7B58D47547}" srcId="{61801A7B-A817-4B36-89DF-17EC8828228C}" destId="{5C916AC4-44BB-4334-93EF-10FC0F26AB31}" srcOrd="0" destOrd="0" parTransId="{170E9180-9CE6-4A21-8F66-FE941C3AC0AC}" sibTransId="{B5D992DE-7926-425A-9F7A-8DEC7CDD4ACA}"/>
    <dgm:cxn modelId="{9814C957-E4FB-4621-84CE-3CEDB7DF1BC6}" type="presOf" srcId="{9F979326-6524-4524-8689-EDAA0C15845C}" destId="{A5D71490-A8EC-487B-B632-BA1E454211BC}" srcOrd="0" destOrd="0" presId="urn:microsoft.com/office/officeart/2005/8/layout/hChevron3"/>
    <dgm:cxn modelId="{F81868A5-9D5B-4F65-80AF-B572402B9399}" type="presOf" srcId="{61801A7B-A817-4B36-89DF-17EC8828228C}" destId="{C51C13A0-88FE-4787-AE09-3FEEE9C26A37}" srcOrd="0" destOrd="0" presId="urn:microsoft.com/office/officeart/2005/8/layout/hChevron3"/>
    <dgm:cxn modelId="{32D5C8CE-44A5-43BE-893C-B5A009FE381E}" srcId="{61801A7B-A817-4B36-89DF-17EC8828228C}" destId="{9F979326-6524-4524-8689-EDAA0C15845C}" srcOrd="3" destOrd="0" parTransId="{439F3593-EE9E-4B54-B2EB-DBF2E833BE5E}" sibTransId="{B73C879E-E7E8-48FC-95E2-CD0FE2F73809}"/>
    <dgm:cxn modelId="{3CDA1FEC-ED15-4EC7-90D0-EEB74FA1DF8E}" type="presParOf" srcId="{C51C13A0-88FE-4787-AE09-3FEEE9C26A37}" destId="{AC33B967-886A-4886-99DA-3F5FCB0EE4C2}" srcOrd="0" destOrd="0" presId="urn:microsoft.com/office/officeart/2005/8/layout/hChevron3"/>
    <dgm:cxn modelId="{FF3560B3-409F-42B7-9F43-36AFA4CCB89C}" type="presParOf" srcId="{C51C13A0-88FE-4787-AE09-3FEEE9C26A37}" destId="{CC983F48-B2C1-4682-9BE2-4D3278246C9D}" srcOrd="1" destOrd="0" presId="urn:microsoft.com/office/officeart/2005/8/layout/hChevron3"/>
    <dgm:cxn modelId="{320686B2-5B84-4440-B17B-8C63554B9269}" type="presParOf" srcId="{C51C13A0-88FE-4787-AE09-3FEEE9C26A37}" destId="{EB33A013-5CE0-4AC9-AEC7-85BE252A1586}" srcOrd="2" destOrd="0" presId="urn:microsoft.com/office/officeart/2005/8/layout/hChevron3"/>
    <dgm:cxn modelId="{ECF34528-FE71-4F07-9665-202B283F428D}" type="presParOf" srcId="{C51C13A0-88FE-4787-AE09-3FEEE9C26A37}" destId="{38FC3949-44BD-41D4-BF0F-F065DD8C41F0}" srcOrd="3" destOrd="0" presId="urn:microsoft.com/office/officeart/2005/8/layout/hChevron3"/>
    <dgm:cxn modelId="{ED5B166E-C75C-468C-8F41-AB199550BB85}" type="presParOf" srcId="{C51C13A0-88FE-4787-AE09-3FEEE9C26A37}" destId="{A1E359EC-7C8A-42FA-84E4-A602637A945E}" srcOrd="4" destOrd="0" presId="urn:microsoft.com/office/officeart/2005/8/layout/hChevron3"/>
    <dgm:cxn modelId="{67D4CCAB-A63C-403E-AFCB-7CE139B37572}" type="presParOf" srcId="{C51C13A0-88FE-4787-AE09-3FEEE9C26A37}" destId="{3A321FD1-7340-433F-98FB-1124C9D4D1F6}" srcOrd="5" destOrd="0" presId="urn:microsoft.com/office/officeart/2005/8/layout/hChevron3"/>
    <dgm:cxn modelId="{C8C29367-C671-406A-A658-1C3988746BD2}" type="presParOf" srcId="{C51C13A0-88FE-4787-AE09-3FEEE9C26A37}" destId="{A5D71490-A8EC-487B-B632-BA1E454211B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801A7B-A817-4B36-89DF-17EC8828228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C916AC4-44BB-4334-93EF-10FC0F26AB31}">
      <dgm:prSet phldrT="[Texte]" phldr="0"/>
      <dgm:spPr/>
      <dgm:t>
        <a:bodyPr/>
        <a:lstStyle/>
        <a:p>
          <a:r>
            <a:rPr lang="fr-FR" dirty="0"/>
            <a:t> </a:t>
          </a:r>
        </a:p>
      </dgm:t>
    </dgm:pt>
    <dgm:pt modelId="{170E9180-9CE6-4A21-8F66-FE941C3AC0AC}" type="parTrans" cxnId="{738DA44C-07A6-480F-BDC9-AE7B58D47547}">
      <dgm:prSet/>
      <dgm:spPr/>
      <dgm:t>
        <a:bodyPr/>
        <a:lstStyle/>
        <a:p>
          <a:endParaRPr lang="fr-FR"/>
        </a:p>
      </dgm:t>
    </dgm:pt>
    <dgm:pt modelId="{B5D992DE-7926-425A-9F7A-8DEC7CDD4ACA}" type="sibTrans" cxnId="{738DA44C-07A6-480F-BDC9-AE7B58D47547}">
      <dgm:prSet/>
      <dgm:spPr/>
      <dgm:t>
        <a:bodyPr/>
        <a:lstStyle/>
        <a:p>
          <a:endParaRPr lang="fr-FR"/>
        </a:p>
      </dgm:t>
    </dgm:pt>
    <dgm:pt modelId="{81C805E4-AFFA-4C30-B017-76278DCF442C}">
      <dgm:prSet phldrT="[Texte]" phldr="0"/>
      <dgm:spPr>
        <a:solidFill>
          <a:schemeClr val="accent2"/>
        </a:solidFill>
      </dgm:spPr>
      <dgm:t>
        <a:bodyPr/>
        <a:lstStyle/>
        <a:p>
          <a:r>
            <a:rPr lang="fr-FR" dirty="0"/>
            <a:t> </a:t>
          </a:r>
        </a:p>
      </dgm:t>
    </dgm:pt>
    <dgm:pt modelId="{42D8A619-DE43-4CDB-AC5C-E3EBC87B912F}" type="parTrans" cxnId="{E9A2CF69-14BB-4F8F-AAFB-CF23C9998A42}">
      <dgm:prSet/>
      <dgm:spPr/>
      <dgm:t>
        <a:bodyPr/>
        <a:lstStyle/>
        <a:p>
          <a:endParaRPr lang="fr-FR"/>
        </a:p>
      </dgm:t>
    </dgm:pt>
    <dgm:pt modelId="{730E61DB-C674-4F1A-81F2-7BEF19048AB5}" type="sibTrans" cxnId="{E9A2CF69-14BB-4F8F-AAFB-CF23C9998A42}">
      <dgm:prSet/>
      <dgm:spPr/>
      <dgm:t>
        <a:bodyPr/>
        <a:lstStyle/>
        <a:p>
          <a:endParaRPr lang="fr-FR"/>
        </a:p>
      </dgm:t>
    </dgm:pt>
    <dgm:pt modelId="{01C98FC3-85CE-4A90-97A4-78C51A93AB2D}">
      <dgm:prSet phldrT="[Texte]" phldr="0"/>
      <dgm:spPr/>
      <dgm:t>
        <a:bodyPr/>
        <a:lstStyle/>
        <a:p>
          <a:r>
            <a:rPr lang="fr-FR" dirty="0"/>
            <a:t> </a:t>
          </a:r>
        </a:p>
      </dgm:t>
    </dgm:pt>
    <dgm:pt modelId="{E30B2946-AD16-42FE-9758-66A50A237D76}" type="parTrans" cxnId="{E82F8A01-F202-4DB2-8488-D111A74C5DA8}">
      <dgm:prSet/>
      <dgm:spPr/>
      <dgm:t>
        <a:bodyPr/>
        <a:lstStyle/>
        <a:p>
          <a:endParaRPr lang="fr-FR"/>
        </a:p>
      </dgm:t>
    </dgm:pt>
    <dgm:pt modelId="{C55356DB-70E5-4EBD-B72F-837B8BE57A61}" type="sibTrans" cxnId="{E82F8A01-F202-4DB2-8488-D111A74C5DA8}">
      <dgm:prSet/>
      <dgm:spPr/>
      <dgm:t>
        <a:bodyPr/>
        <a:lstStyle/>
        <a:p>
          <a:endParaRPr lang="fr-FR"/>
        </a:p>
      </dgm:t>
    </dgm:pt>
    <dgm:pt modelId="{9F979326-6524-4524-8689-EDAA0C15845C}">
      <dgm:prSet/>
      <dgm:spPr>
        <a:solidFill>
          <a:schemeClr val="accent2"/>
        </a:solidFill>
      </dgm:spPr>
      <dgm:t>
        <a:bodyPr/>
        <a:lstStyle/>
        <a:p>
          <a:endParaRPr lang="fr-FR"/>
        </a:p>
      </dgm:t>
    </dgm:pt>
    <dgm:pt modelId="{439F3593-EE9E-4B54-B2EB-DBF2E833BE5E}" type="parTrans" cxnId="{32D5C8CE-44A5-43BE-893C-B5A009FE381E}">
      <dgm:prSet/>
      <dgm:spPr/>
      <dgm:t>
        <a:bodyPr/>
        <a:lstStyle/>
        <a:p>
          <a:endParaRPr lang="fr-FR"/>
        </a:p>
      </dgm:t>
    </dgm:pt>
    <dgm:pt modelId="{B73C879E-E7E8-48FC-95E2-CD0FE2F73809}" type="sibTrans" cxnId="{32D5C8CE-44A5-43BE-893C-B5A009FE381E}">
      <dgm:prSet/>
      <dgm:spPr/>
      <dgm:t>
        <a:bodyPr/>
        <a:lstStyle/>
        <a:p>
          <a:endParaRPr lang="fr-FR"/>
        </a:p>
      </dgm:t>
    </dgm:pt>
    <dgm:pt modelId="{C51C13A0-88FE-4787-AE09-3FEEE9C26A37}" type="pres">
      <dgm:prSet presAssocID="{61801A7B-A817-4B36-89DF-17EC8828228C}" presName="Name0" presStyleCnt="0">
        <dgm:presLayoutVars>
          <dgm:dir/>
          <dgm:resizeHandles val="exact"/>
        </dgm:presLayoutVars>
      </dgm:prSet>
      <dgm:spPr/>
    </dgm:pt>
    <dgm:pt modelId="{AC33B967-886A-4886-99DA-3F5FCB0EE4C2}" type="pres">
      <dgm:prSet presAssocID="{5C916AC4-44BB-4334-93EF-10FC0F26AB31}" presName="parTxOnly" presStyleLbl="node1" presStyleIdx="0" presStyleCnt="4">
        <dgm:presLayoutVars>
          <dgm:bulletEnabled val="1"/>
        </dgm:presLayoutVars>
      </dgm:prSet>
      <dgm:spPr/>
    </dgm:pt>
    <dgm:pt modelId="{CC983F48-B2C1-4682-9BE2-4D3278246C9D}" type="pres">
      <dgm:prSet presAssocID="{B5D992DE-7926-425A-9F7A-8DEC7CDD4ACA}" presName="parSpace" presStyleCnt="0"/>
      <dgm:spPr/>
    </dgm:pt>
    <dgm:pt modelId="{EB33A013-5CE0-4AC9-AEC7-85BE252A1586}" type="pres">
      <dgm:prSet presAssocID="{81C805E4-AFFA-4C30-B017-76278DCF442C}" presName="parTxOnly" presStyleLbl="node1" presStyleIdx="1" presStyleCnt="4">
        <dgm:presLayoutVars>
          <dgm:bulletEnabled val="1"/>
        </dgm:presLayoutVars>
      </dgm:prSet>
      <dgm:spPr/>
    </dgm:pt>
    <dgm:pt modelId="{38FC3949-44BD-41D4-BF0F-F065DD8C41F0}" type="pres">
      <dgm:prSet presAssocID="{730E61DB-C674-4F1A-81F2-7BEF19048AB5}" presName="parSpace" presStyleCnt="0"/>
      <dgm:spPr/>
    </dgm:pt>
    <dgm:pt modelId="{A1E359EC-7C8A-42FA-84E4-A602637A945E}" type="pres">
      <dgm:prSet presAssocID="{01C98FC3-85CE-4A90-97A4-78C51A93AB2D}" presName="parTxOnly" presStyleLbl="node1" presStyleIdx="2" presStyleCnt="4">
        <dgm:presLayoutVars>
          <dgm:bulletEnabled val="1"/>
        </dgm:presLayoutVars>
      </dgm:prSet>
      <dgm:spPr/>
    </dgm:pt>
    <dgm:pt modelId="{3A321FD1-7340-433F-98FB-1124C9D4D1F6}" type="pres">
      <dgm:prSet presAssocID="{C55356DB-70E5-4EBD-B72F-837B8BE57A61}" presName="parSpace" presStyleCnt="0"/>
      <dgm:spPr/>
    </dgm:pt>
    <dgm:pt modelId="{A5D71490-A8EC-487B-B632-BA1E454211BC}" type="pres">
      <dgm:prSet presAssocID="{9F979326-6524-4524-8689-EDAA0C15845C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E82F8A01-F202-4DB2-8488-D111A74C5DA8}" srcId="{61801A7B-A817-4B36-89DF-17EC8828228C}" destId="{01C98FC3-85CE-4A90-97A4-78C51A93AB2D}" srcOrd="2" destOrd="0" parTransId="{E30B2946-AD16-42FE-9758-66A50A237D76}" sibTransId="{C55356DB-70E5-4EBD-B72F-837B8BE57A61}"/>
    <dgm:cxn modelId="{41AAB95D-ADE7-47B7-BE79-52FEAD71C7BA}" type="presOf" srcId="{5C916AC4-44BB-4334-93EF-10FC0F26AB31}" destId="{AC33B967-886A-4886-99DA-3F5FCB0EE4C2}" srcOrd="0" destOrd="0" presId="urn:microsoft.com/office/officeart/2005/8/layout/hChevron3"/>
    <dgm:cxn modelId="{ED4D1248-455D-4D51-9CFF-B27E173CDC91}" type="presOf" srcId="{01C98FC3-85CE-4A90-97A4-78C51A93AB2D}" destId="{A1E359EC-7C8A-42FA-84E4-A602637A945E}" srcOrd="0" destOrd="0" presId="urn:microsoft.com/office/officeart/2005/8/layout/hChevron3"/>
    <dgm:cxn modelId="{E9A2CF69-14BB-4F8F-AAFB-CF23C9998A42}" srcId="{61801A7B-A817-4B36-89DF-17EC8828228C}" destId="{81C805E4-AFFA-4C30-B017-76278DCF442C}" srcOrd="1" destOrd="0" parTransId="{42D8A619-DE43-4CDB-AC5C-E3EBC87B912F}" sibTransId="{730E61DB-C674-4F1A-81F2-7BEF19048AB5}"/>
    <dgm:cxn modelId="{3558604B-5EF3-46B1-8346-4209C4249A1E}" type="presOf" srcId="{81C805E4-AFFA-4C30-B017-76278DCF442C}" destId="{EB33A013-5CE0-4AC9-AEC7-85BE252A1586}" srcOrd="0" destOrd="0" presId="urn:microsoft.com/office/officeart/2005/8/layout/hChevron3"/>
    <dgm:cxn modelId="{738DA44C-07A6-480F-BDC9-AE7B58D47547}" srcId="{61801A7B-A817-4B36-89DF-17EC8828228C}" destId="{5C916AC4-44BB-4334-93EF-10FC0F26AB31}" srcOrd="0" destOrd="0" parTransId="{170E9180-9CE6-4A21-8F66-FE941C3AC0AC}" sibTransId="{B5D992DE-7926-425A-9F7A-8DEC7CDD4ACA}"/>
    <dgm:cxn modelId="{9814C957-E4FB-4621-84CE-3CEDB7DF1BC6}" type="presOf" srcId="{9F979326-6524-4524-8689-EDAA0C15845C}" destId="{A5D71490-A8EC-487B-B632-BA1E454211BC}" srcOrd="0" destOrd="0" presId="urn:microsoft.com/office/officeart/2005/8/layout/hChevron3"/>
    <dgm:cxn modelId="{F81868A5-9D5B-4F65-80AF-B572402B9399}" type="presOf" srcId="{61801A7B-A817-4B36-89DF-17EC8828228C}" destId="{C51C13A0-88FE-4787-AE09-3FEEE9C26A37}" srcOrd="0" destOrd="0" presId="urn:microsoft.com/office/officeart/2005/8/layout/hChevron3"/>
    <dgm:cxn modelId="{32D5C8CE-44A5-43BE-893C-B5A009FE381E}" srcId="{61801A7B-A817-4B36-89DF-17EC8828228C}" destId="{9F979326-6524-4524-8689-EDAA0C15845C}" srcOrd="3" destOrd="0" parTransId="{439F3593-EE9E-4B54-B2EB-DBF2E833BE5E}" sibTransId="{B73C879E-E7E8-48FC-95E2-CD0FE2F73809}"/>
    <dgm:cxn modelId="{3CDA1FEC-ED15-4EC7-90D0-EEB74FA1DF8E}" type="presParOf" srcId="{C51C13A0-88FE-4787-AE09-3FEEE9C26A37}" destId="{AC33B967-886A-4886-99DA-3F5FCB0EE4C2}" srcOrd="0" destOrd="0" presId="urn:microsoft.com/office/officeart/2005/8/layout/hChevron3"/>
    <dgm:cxn modelId="{FF3560B3-409F-42B7-9F43-36AFA4CCB89C}" type="presParOf" srcId="{C51C13A0-88FE-4787-AE09-3FEEE9C26A37}" destId="{CC983F48-B2C1-4682-9BE2-4D3278246C9D}" srcOrd="1" destOrd="0" presId="urn:microsoft.com/office/officeart/2005/8/layout/hChevron3"/>
    <dgm:cxn modelId="{320686B2-5B84-4440-B17B-8C63554B9269}" type="presParOf" srcId="{C51C13A0-88FE-4787-AE09-3FEEE9C26A37}" destId="{EB33A013-5CE0-4AC9-AEC7-85BE252A1586}" srcOrd="2" destOrd="0" presId="urn:microsoft.com/office/officeart/2005/8/layout/hChevron3"/>
    <dgm:cxn modelId="{ECF34528-FE71-4F07-9665-202B283F428D}" type="presParOf" srcId="{C51C13A0-88FE-4787-AE09-3FEEE9C26A37}" destId="{38FC3949-44BD-41D4-BF0F-F065DD8C41F0}" srcOrd="3" destOrd="0" presId="urn:microsoft.com/office/officeart/2005/8/layout/hChevron3"/>
    <dgm:cxn modelId="{ED5B166E-C75C-468C-8F41-AB199550BB85}" type="presParOf" srcId="{C51C13A0-88FE-4787-AE09-3FEEE9C26A37}" destId="{A1E359EC-7C8A-42FA-84E4-A602637A945E}" srcOrd="4" destOrd="0" presId="urn:microsoft.com/office/officeart/2005/8/layout/hChevron3"/>
    <dgm:cxn modelId="{67D4CCAB-A63C-403E-AFCB-7CE139B37572}" type="presParOf" srcId="{C51C13A0-88FE-4787-AE09-3FEEE9C26A37}" destId="{3A321FD1-7340-433F-98FB-1124C9D4D1F6}" srcOrd="5" destOrd="0" presId="urn:microsoft.com/office/officeart/2005/8/layout/hChevron3"/>
    <dgm:cxn modelId="{C8C29367-C671-406A-A658-1C3988746BD2}" type="presParOf" srcId="{C51C13A0-88FE-4787-AE09-3FEEE9C26A37}" destId="{A5D71490-A8EC-487B-B632-BA1E454211B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3B967-886A-4886-99DA-3F5FCB0EE4C2}">
      <dsp:nvSpPr>
        <dsp:cNvPr id="0" name=""/>
        <dsp:cNvSpPr/>
      </dsp:nvSpPr>
      <dsp:spPr>
        <a:xfrm>
          <a:off x="3176" y="0"/>
          <a:ext cx="3187298" cy="5880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 </a:t>
          </a:r>
        </a:p>
      </dsp:txBody>
      <dsp:txXfrm>
        <a:off x="3176" y="0"/>
        <a:ext cx="3040295" cy="588013"/>
      </dsp:txXfrm>
    </dsp:sp>
    <dsp:sp modelId="{EB33A013-5CE0-4AC9-AEC7-85BE252A1586}">
      <dsp:nvSpPr>
        <dsp:cNvPr id="0" name=""/>
        <dsp:cNvSpPr/>
      </dsp:nvSpPr>
      <dsp:spPr>
        <a:xfrm>
          <a:off x="2553015" y="0"/>
          <a:ext cx="3187298" cy="588013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 </a:t>
          </a:r>
        </a:p>
      </dsp:txBody>
      <dsp:txXfrm>
        <a:off x="2847022" y="0"/>
        <a:ext cx="2599285" cy="588013"/>
      </dsp:txXfrm>
    </dsp:sp>
    <dsp:sp modelId="{A1E359EC-7C8A-42FA-84E4-A602637A945E}">
      <dsp:nvSpPr>
        <dsp:cNvPr id="0" name=""/>
        <dsp:cNvSpPr/>
      </dsp:nvSpPr>
      <dsp:spPr>
        <a:xfrm>
          <a:off x="5102853" y="0"/>
          <a:ext cx="3187298" cy="5880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 </a:t>
          </a:r>
        </a:p>
      </dsp:txBody>
      <dsp:txXfrm>
        <a:off x="5396860" y="0"/>
        <a:ext cx="2599285" cy="588013"/>
      </dsp:txXfrm>
    </dsp:sp>
    <dsp:sp modelId="{A5D71490-A8EC-487B-B632-BA1E454211BC}">
      <dsp:nvSpPr>
        <dsp:cNvPr id="0" name=""/>
        <dsp:cNvSpPr/>
      </dsp:nvSpPr>
      <dsp:spPr>
        <a:xfrm>
          <a:off x="7652692" y="0"/>
          <a:ext cx="3187298" cy="588013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500" kern="1200"/>
        </a:p>
      </dsp:txBody>
      <dsp:txXfrm>
        <a:off x="7946699" y="0"/>
        <a:ext cx="2599285" cy="5880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33B967-886A-4886-99DA-3F5FCB0EE4C2}">
      <dsp:nvSpPr>
        <dsp:cNvPr id="0" name=""/>
        <dsp:cNvSpPr/>
      </dsp:nvSpPr>
      <dsp:spPr>
        <a:xfrm>
          <a:off x="3176" y="0"/>
          <a:ext cx="3187298" cy="58801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 </a:t>
          </a:r>
        </a:p>
      </dsp:txBody>
      <dsp:txXfrm>
        <a:off x="3176" y="0"/>
        <a:ext cx="3040295" cy="588013"/>
      </dsp:txXfrm>
    </dsp:sp>
    <dsp:sp modelId="{EB33A013-5CE0-4AC9-AEC7-85BE252A1586}">
      <dsp:nvSpPr>
        <dsp:cNvPr id="0" name=""/>
        <dsp:cNvSpPr/>
      </dsp:nvSpPr>
      <dsp:spPr>
        <a:xfrm>
          <a:off x="2553015" y="0"/>
          <a:ext cx="3187298" cy="588013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 </a:t>
          </a:r>
        </a:p>
      </dsp:txBody>
      <dsp:txXfrm>
        <a:off x="2847022" y="0"/>
        <a:ext cx="2599285" cy="588013"/>
      </dsp:txXfrm>
    </dsp:sp>
    <dsp:sp modelId="{A1E359EC-7C8A-42FA-84E4-A602637A945E}">
      <dsp:nvSpPr>
        <dsp:cNvPr id="0" name=""/>
        <dsp:cNvSpPr/>
      </dsp:nvSpPr>
      <dsp:spPr>
        <a:xfrm>
          <a:off x="5102853" y="0"/>
          <a:ext cx="3187298" cy="5880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 </a:t>
          </a:r>
        </a:p>
      </dsp:txBody>
      <dsp:txXfrm>
        <a:off x="5396860" y="0"/>
        <a:ext cx="2599285" cy="588013"/>
      </dsp:txXfrm>
    </dsp:sp>
    <dsp:sp modelId="{A5D71490-A8EC-487B-B632-BA1E454211BC}">
      <dsp:nvSpPr>
        <dsp:cNvPr id="0" name=""/>
        <dsp:cNvSpPr/>
      </dsp:nvSpPr>
      <dsp:spPr>
        <a:xfrm>
          <a:off x="7652692" y="0"/>
          <a:ext cx="3187298" cy="588013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66675" rIns="33338" bIns="666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500" kern="1200"/>
        </a:p>
      </dsp:txBody>
      <dsp:txXfrm>
        <a:off x="7946699" y="0"/>
        <a:ext cx="2599285" cy="588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en-tête 1">
            <a:extLst>
              <a:ext uri="{FF2B5EF4-FFF2-40B4-BE49-F238E27FC236}">
                <a16:creationId xmlns:a16="http://schemas.microsoft.com/office/drawing/2014/main" id="{C8F23456-ECCA-EC26-34CF-5F8FB46DAA5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9459" name="Espace réservé de la date 2">
            <a:extLst>
              <a:ext uri="{FF2B5EF4-FFF2-40B4-BE49-F238E27FC236}">
                <a16:creationId xmlns:a16="http://schemas.microsoft.com/office/drawing/2014/main" id="{F93356BE-0EAB-8141-8BC8-601DC24CA73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9C50FE-372B-434C-ACB3-B8AEBD6FD3AC}" type="datetimeFigureOut">
              <a:rPr lang="fr-FR" altLang="fr-FR"/>
              <a:pPr>
                <a:defRPr/>
              </a:pPr>
              <a:t>18/11/2025</a:t>
            </a:fld>
            <a:endParaRPr lang="fr-FR" alt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E61F019B-3914-0702-18F1-5809C6BB76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300279BE-CB98-E93E-E365-C93E21E5DD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9462" name="Espace réservé du pied de page 5">
            <a:extLst>
              <a:ext uri="{FF2B5EF4-FFF2-40B4-BE49-F238E27FC236}">
                <a16:creationId xmlns:a16="http://schemas.microsoft.com/office/drawing/2014/main" id="{85FE53F6-62DA-C05A-FDAE-A170B493907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9463" name="Espace réservé du numéro de diapositive 6">
            <a:extLst>
              <a:ext uri="{FF2B5EF4-FFF2-40B4-BE49-F238E27FC236}">
                <a16:creationId xmlns:a16="http://schemas.microsoft.com/office/drawing/2014/main" id="{F24C963D-A4B5-93C9-41B1-89226701CE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6B4EF96-BDE6-46B3-B634-1B26469B95B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>
            <a:extLst>
              <a:ext uri="{FF2B5EF4-FFF2-40B4-BE49-F238E27FC236}">
                <a16:creationId xmlns:a16="http://schemas.microsoft.com/office/drawing/2014/main" id="{E34C9DC6-957D-9410-ABFD-9A9FEA07F9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ce réservé des notes 2">
            <a:extLst>
              <a:ext uri="{FF2B5EF4-FFF2-40B4-BE49-F238E27FC236}">
                <a16:creationId xmlns:a16="http://schemas.microsoft.com/office/drawing/2014/main" id="{4D1D010B-0BF0-3849-E3AA-3E37938AB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1508" name="Espace réservé du numéro de diapositive 3">
            <a:extLst>
              <a:ext uri="{FF2B5EF4-FFF2-40B4-BE49-F238E27FC236}">
                <a16:creationId xmlns:a16="http://schemas.microsoft.com/office/drawing/2014/main" id="{7C428C72-6F51-BAC9-4A9B-5BA4B79385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554A05-B57C-41EE-B783-6200B157D96A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584F7-23C4-8CB1-8245-28A85B831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>
            <a:extLst>
              <a:ext uri="{FF2B5EF4-FFF2-40B4-BE49-F238E27FC236}">
                <a16:creationId xmlns:a16="http://schemas.microsoft.com/office/drawing/2014/main" id="{CFBCD163-5433-6F90-8A36-54DA6CAC06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ce réservé des notes 2">
            <a:extLst>
              <a:ext uri="{FF2B5EF4-FFF2-40B4-BE49-F238E27FC236}">
                <a16:creationId xmlns:a16="http://schemas.microsoft.com/office/drawing/2014/main" id="{1F0CB14D-0274-F812-4F6E-C87ED220D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508" name="Espace réservé du numéro de diapositive 3">
            <a:extLst>
              <a:ext uri="{FF2B5EF4-FFF2-40B4-BE49-F238E27FC236}">
                <a16:creationId xmlns:a16="http://schemas.microsoft.com/office/drawing/2014/main" id="{C47CD1EB-0409-6DD9-36B5-F662A7571B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554A05-B57C-41EE-B783-6200B157D96A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87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e l'image des diapositives 1">
            <a:extLst>
              <a:ext uri="{FF2B5EF4-FFF2-40B4-BE49-F238E27FC236}">
                <a16:creationId xmlns:a16="http://schemas.microsoft.com/office/drawing/2014/main" id="{8F64A369-26D7-697F-141B-A4E5773CB1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ce réservé des notes 2">
            <a:extLst>
              <a:ext uri="{FF2B5EF4-FFF2-40B4-BE49-F238E27FC236}">
                <a16:creationId xmlns:a16="http://schemas.microsoft.com/office/drawing/2014/main" id="{83296721-598C-5431-67C8-77399D39D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67588" name="Espace réservé du numéro de diapositive 3">
            <a:extLst>
              <a:ext uri="{FF2B5EF4-FFF2-40B4-BE49-F238E27FC236}">
                <a16:creationId xmlns:a16="http://schemas.microsoft.com/office/drawing/2014/main" id="{2F50A886-FC7C-5F2C-B4A6-2517B78C44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3E924D-7D4A-4052-857A-75CBAB38E1F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5A8F2-ECD5-822E-AFDD-21C84F44B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>
            <a:extLst>
              <a:ext uri="{FF2B5EF4-FFF2-40B4-BE49-F238E27FC236}">
                <a16:creationId xmlns:a16="http://schemas.microsoft.com/office/drawing/2014/main" id="{D5B9E931-12CF-CDCF-B2DF-11B7C9F0EF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ce réservé des notes 2">
            <a:extLst>
              <a:ext uri="{FF2B5EF4-FFF2-40B4-BE49-F238E27FC236}">
                <a16:creationId xmlns:a16="http://schemas.microsoft.com/office/drawing/2014/main" id="{72B6335A-4363-E540-E3E7-3F79CE7C59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508" name="Espace réservé du numéro de diapositive 3">
            <a:extLst>
              <a:ext uri="{FF2B5EF4-FFF2-40B4-BE49-F238E27FC236}">
                <a16:creationId xmlns:a16="http://schemas.microsoft.com/office/drawing/2014/main" id="{2179183A-E350-8B5C-F1E1-2618B26B79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554A05-B57C-41EE-B783-6200B157D96A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71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800" b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B4EF96-BDE6-46B3-B634-1B26469B95B7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19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6614F-31E2-DECB-9FFB-343F7D9CD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>
            <a:extLst>
              <a:ext uri="{FF2B5EF4-FFF2-40B4-BE49-F238E27FC236}">
                <a16:creationId xmlns:a16="http://schemas.microsoft.com/office/drawing/2014/main" id="{06D57B90-75B9-01DA-134E-6DD8E7C1BA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ce réservé des notes 2">
            <a:extLst>
              <a:ext uri="{FF2B5EF4-FFF2-40B4-BE49-F238E27FC236}">
                <a16:creationId xmlns:a16="http://schemas.microsoft.com/office/drawing/2014/main" id="{8D3C259E-400D-D72B-F7DE-1D035BF0F8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0180" marR="227965">
              <a:spcBef>
                <a:spcPts val="490"/>
              </a:spcBef>
              <a:spcAft>
                <a:spcPts val="0"/>
              </a:spcAft>
            </a:pPr>
            <a:endParaRPr lang="fr-FR"/>
          </a:p>
        </p:txBody>
      </p:sp>
      <p:sp>
        <p:nvSpPr>
          <p:cNvPr id="21508" name="Espace réservé du numéro de diapositive 3">
            <a:extLst>
              <a:ext uri="{FF2B5EF4-FFF2-40B4-BE49-F238E27FC236}">
                <a16:creationId xmlns:a16="http://schemas.microsoft.com/office/drawing/2014/main" id="{3AAB1ACF-1A64-C438-EC61-5543A8F516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554A05-B57C-41EE-B783-6200B157D96A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25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BBD07-D11D-249E-EF68-67632C1A0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1F92FE6-6D20-7E20-5348-64016B1E5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6191330-B311-5CF4-F264-7C84848BB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28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36B7E6-5FCE-8E76-5205-0CBAEADA2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B4EF96-BDE6-46B3-B634-1B26469B95B7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639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745B8-D5F8-8711-DCF9-CE256FFC0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750734D-1DC0-6C00-F90C-FAD5F23E6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FD7371C-929D-D1DB-6A60-052FC230A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8DAEA9-D226-7737-505C-87D64C8A6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B4EF96-BDE6-46B3-B634-1B26469B95B7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4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28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B4EF96-BDE6-46B3-B634-1B26469B95B7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41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z="28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B4EF96-BDE6-46B3-B634-1B26469B95B7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41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4’20’’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B4EF96-BDE6-46B3-B634-1B26469B95B7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73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3EDED9-6CDE-16B7-4D6E-515345F74E71}"/>
              </a:ext>
            </a:extLst>
          </p:cNvPr>
          <p:cNvSpPr/>
          <p:nvPr userDrawn="1"/>
        </p:nvSpPr>
        <p:spPr>
          <a:xfrm>
            <a:off x="3" y="-1"/>
            <a:ext cx="12191998" cy="685800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1574092" y="2019932"/>
            <a:ext cx="9144000" cy="842962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1574092" y="299941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6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831851" y="854020"/>
            <a:ext cx="10515600" cy="598485"/>
          </a:xfrm>
        </p:spPr>
        <p:txBody>
          <a:bodyPr anchor="b">
            <a:noAutofit/>
          </a:bodyPr>
          <a:lstStyle>
            <a:lvl1pPr>
              <a:defRPr sz="3200"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1" y="1463091"/>
            <a:ext cx="10515600" cy="195421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C0367FB-3EC8-BA79-EC89-1B949482FF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1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DFD5313-9F85-F0F4-E27B-8ED5939F4E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1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6272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8201" y="819152"/>
            <a:ext cx="10515599" cy="681037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BF558A7-7963-2D86-4BFD-DA7D20DE7D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1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ACC2A87-AB86-43E4-FF53-49460FBA42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1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34259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8201" y="796413"/>
            <a:ext cx="10515599" cy="702584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04950"/>
            <a:ext cx="5181600" cy="467201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04950"/>
            <a:ext cx="5181600" cy="467201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17E57B4-C2E2-3775-4563-BDAF67D4FB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1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4191BA0-7A00-3936-BB02-B1DB9356AF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1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58689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503891"/>
            <a:ext cx="5157787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8200" y="2327803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  <a:endParaRPr/>
          </a:p>
          <a:p>
            <a:pPr lvl="1"/>
            <a:r>
              <a:rPr lang="fr-FR"/>
              <a:t>Deuxième niveau</a:t>
            </a:r>
            <a:endParaRPr/>
          </a:p>
          <a:p>
            <a:pPr lvl="2"/>
            <a:r>
              <a:rPr lang="fr-FR"/>
              <a:t>Troisième niveau</a:t>
            </a:r>
            <a:endParaRPr/>
          </a:p>
          <a:p>
            <a:pPr lvl="3"/>
            <a:r>
              <a:rPr lang="fr-FR"/>
              <a:t>Quatrième niveau</a:t>
            </a:r>
            <a:endParaRPr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0611" y="1503891"/>
            <a:ext cx="5183188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0611" y="2327803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  <a:endParaRPr/>
          </a:p>
          <a:p>
            <a:pPr lvl="1"/>
            <a:r>
              <a:rPr lang="fr-FR"/>
              <a:t>Deuxième niveau</a:t>
            </a:r>
            <a:endParaRPr/>
          </a:p>
          <a:p>
            <a:pPr lvl="2"/>
            <a:r>
              <a:rPr lang="fr-FR"/>
              <a:t>Troisième niveau</a:t>
            </a:r>
            <a:endParaRPr/>
          </a:p>
          <a:p>
            <a:pPr lvl="3"/>
            <a:r>
              <a:rPr lang="fr-FR"/>
              <a:t>Quatrième niveau</a:t>
            </a:r>
            <a:endParaRPr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839790" y="811163"/>
            <a:ext cx="10514009" cy="692729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D70CB29-5456-1070-F57D-46B0DFFB27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409951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625A09F-9A0A-4E94-9D3B-1B8035F19A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0509251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4663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re 9"/>
          <p:cNvSpPr>
            <a:spLocks noGrp="1"/>
          </p:cNvSpPr>
          <p:nvPr>
            <p:ph type="title"/>
          </p:nvPr>
        </p:nvSpPr>
        <p:spPr bwMode="auto">
          <a:xfrm>
            <a:off x="839790" y="862781"/>
            <a:ext cx="10514009" cy="812429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DA6F7F1-F323-4367-A97D-7635FEA062F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1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38C40F-6D61-B958-43D0-36BFAB0A9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1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19567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6ED4E72-D552-A2F8-EDDC-6904DF735A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1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9F8404F-C331-E36B-5E06-E3221CC373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1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4075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rnière diapo">
    <p:bg>
      <p:bgPr>
        <a:gradFill>
          <a:gsLst>
            <a:gs pos="0">
              <a:schemeClr val="bg2"/>
            </a:gs>
            <a:gs pos="100000">
              <a:schemeClr val="tx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54715B-4614-EA3A-4B50-1612CCCB07C5}"/>
              </a:ext>
            </a:extLst>
          </p:cNvPr>
          <p:cNvSpPr/>
          <p:nvPr userDrawn="1"/>
        </p:nvSpPr>
        <p:spPr bwMode="auto">
          <a:xfrm>
            <a:off x="0" y="5680"/>
            <a:ext cx="12191999" cy="685800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900F19-DFB5-1EF4-270F-468FB85ACD4D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574093" y="2019931"/>
            <a:ext cx="9144000" cy="842962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0E892C8-0D46-9953-6215-15E5980897D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1574093" y="299941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F3CEFB-3287-EE4B-F805-1117002AB8B8}"/>
              </a:ext>
            </a:extLst>
          </p:cNvPr>
          <p:cNvSpPr txBox="1"/>
          <p:nvPr userDrawn="1"/>
        </p:nvSpPr>
        <p:spPr bwMode="auto">
          <a:xfrm>
            <a:off x="143339" y="6351711"/>
            <a:ext cx="2496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www.msinsight.tech</a:t>
            </a:r>
          </a:p>
          <a:p>
            <a:r>
              <a:rPr lang="fr-FR" sz="120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contact@msinsight.tech</a:t>
            </a:r>
            <a:endParaRPr lang="fr-FR" sz="120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41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3EDED9-6CDE-16B7-4D6E-515345F74E71}"/>
              </a:ext>
            </a:extLst>
          </p:cNvPr>
          <p:cNvSpPr/>
          <p:nvPr userDrawn="1"/>
        </p:nvSpPr>
        <p:spPr>
          <a:xfrm>
            <a:off x="3" y="-1"/>
            <a:ext cx="12191998" cy="685800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1574092" y="2019932"/>
            <a:ext cx="9144000" cy="842962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1574092" y="299941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4688573-5B38-1DB7-4810-D75A8D0CA610}"/>
              </a:ext>
            </a:extLst>
          </p:cNvPr>
          <p:cNvSpPr txBox="1"/>
          <p:nvPr userDrawn="1"/>
        </p:nvSpPr>
        <p:spPr>
          <a:xfrm>
            <a:off x="143339" y="6561530"/>
            <a:ext cx="2496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www.msinsight.tech</a:t>
            </a:r>
          </a:p>
        </p:txBody>
      </p:sp>
    </p:spTree>
    <p:extLst>
      <p:ext uri="{BB962C8B-B14F-4D97-AF65-F5344CB8AC3E}">
        <p14:creationId xmlns:p14="http://schemas.microsoft.com/office/powerpoint/2010/main" val="2571103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831852" y="854021"/>
            <a:ext cx="10515600" cy="598485"/>
          </a:xfrm>
        </p:spPr>
        <p:txBody>
          <a:bodyPr anchor="b">
            <a:noAutofit/>
          </a:bodyPr>
          <a:lstStyle>
            <a:lvl1pPr>
              <a:defRPr sz="3200"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2" y="1463091"/>
            <a:ext cx="10515600" cy="195421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C0367FB-3EC8-BA79-EC89-1B949482FF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2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DFD5313-9F85-F0F4-E27B-8ED5939F4E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3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6826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8203" y="819152"/>
            <a:ext cx="10515598" cy="681037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1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BF558A7-7963-2D86-4BFD-DA7D20DE7D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2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ACC2A87-AB86-43E4-FF53-49460FBA42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3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186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831852" y="854021"/>
            <a:ext cx="10515600" cy="598485"/>
          </a:xfrm>
        </p:spPr>
        <p:txBody>
          <a:bodyPr anchor="b">
            <a:noAutofit/>
          </a:bodyPr>
          <a:lstStyle>
            <a:lvl1pPr>
              <a:defRPr sz="3200"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2" y="1463091"/>
            <a:ext cx="10515600" cy="195421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C0367FB-3EC8-BA79-EC89-1B949482FF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2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DFD5313-9F85-F0F4-E27B-8ED5939F4E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3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0653D7-9367-2F01-01AC-BA7F83266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2" y="116633"/>
            <a:ext cx="2019984" cy="4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35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8203" y="796413"/>
            <a:ext cx="10515598" cy="702584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1" y="1504950"/>
            <a:ext cx="5181600" cy="467201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1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1" y="1504950"/>
            <a:ext cx="5181600" cy="467201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1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17E57B4-C2E2-3775-4563-BDAF67D4FB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2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4191BA0-7A00-3936-BB02-B1DB9356AF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3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179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2" y="1503891"/>
            <a:ext cx="5157787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8202" y="2327803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1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  <a:endParaRPr/>
          </a:p>
          <a:p>
            <a:pPr lvl="1"/>
            <a:r>
              <a:rPr lang="fr-FR"/>
              <a:t>Deuxième niveau</a:t>
            </a:r>
            <a:endParaRPr/>
          </a:p>
          <a:p>
            <a:pPr lvl="2"/>
            <a:r>
              <a:rPr lang="fr-FR"/>
              <a:t>Troisième niveau</a:t>
            </a:r>
            <a:endParaRPr/>
          </a:p>
          <a:p>
            <a:pPr lvl="3"/>
            <a:r>
              <a:rPr lang="fr-FR"/>
              <a:t>Quatrième niveau</a:t>
            </a:r>
            <a:endParaRPr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0612" y="1503891"/>
            <a:ext cx="5183188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0612" y="2327803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1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  <a:endParaRPr/>
          </a:p>
          <a:p>
            <a:pPr lvl="1"/>
            <a:r>
              <a:rPr lang="fr-FR"/>
              <a:t>Deuxième niveau</a:t>
            </a:r>
            <a:endParaRPr/>
          </a:p>
          <a:p>
            <a:pPr lvl="2"/>
            <a:r>
              <a:rPr lang="fr-FR"/>
              <a:t>Troisième niveau</a:t>
            </a:r>
            <a:endParaRPr/>
          </a:p>
          <a:p>
            <a:pPr lvl="3"/>
            <a:r>
              <a:rPr lang="fr-FR"/>
              <a:t>Quatrième niveau</a:t>
            </a:r>
            <a:endParaRPr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839790" y="811164"/>
            <a:ext cx="10514009" cy="692729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D70CB29-5456-1070-F57D-46B0DFFB27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409952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625A09F-9A0A-4E94-9D3B-1B8035F19A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0509253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36087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re 9"/>
          <p:cNvSpPr>
            <a:spLocks noGrp="1"/>
          </p:cNvSpPr>
          <p:nvPr>
            <p:ph type="title"/>
          </p:nvPr>
        </p:nvSpPr>
        <p:spPr bwMode="auto">
          <a:xfrm>
            <a:off x="839790" y="862782"/>
            <a:ext cx="10514009" cy="812429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DA6F7F1-F323-4367-A97D-7635FEA062F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2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38C40F-6D61-B958-43D0-36BFAB0A9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3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04930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6ED4E72-D552-A2F8-EDDC-6904DF735A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2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9F8404F-C331-E36B-5E06-E3221CC373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3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11910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ernière diap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54715B-4614-EA3A-4B50-1612CCCB07C5}"/>
              </a:ext>
            </a:extLst>
          </p:cNvPr>
          <p:cNvSpPr/>
          <p:nvPr userDrawn="1"/>
        </p:nvSpPr>
        <p:spPr bwMode="auto">
          <a:xfrm>
            <a:off x="3" y="5681"/>
            <a:ext cx="12191998" cy="685800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900F19-DFB5-1EF4-270F-468FB85ACD4D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574092" y="2019932"/>
            <a:ext cx="9144000" cy="842962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0E892C8-0D46-9953-6215-15E5980897D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1574092" y="299941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F3CEFB-3287-EE4B-F805-1117002AB8B8}"/>
              </a:ext>
            </a:extLst>
          </p:cNvPr>
          <p:cNvSpPr txBox="1"/>
          <p:nvPr userDrawn="1"/>
        </p:nvSpPr>
        <p:spPr bwMode="auto">
          <a:xfrm>
            <a:off x="143339" y="6351711"/>
            <a:ext cx="2496277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www.msinsight.tech</a:t>
            </a:r>
          </a:p>
          <a:p>
            <a:r>
              <a:rPr lang="fr-FR" sz="120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contact@msinsight.tech</a:t>
            </a:r>
            <a:endParaRPr lang="fr-FR" sz="120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08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Diapositive de titre">
    <p:bg>
      <p:bgPr>
        <a:gradFill>
          <a:gsLst>
            <a:gs pos="0">
              <a:schemeClr val="bg2"/>
            </a:gs>
            <a:gs pos="100000">
              <a:schemeClr val="tx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3EDED9-6CDE-16B7-4D6E-515345F74E71}"/>
              </a:ext>
            </a:extLst>
          </p:cNvPr>
          <p:cNvSpPr/>
          <p:nvPr userDrawn="1"/>
        </p:nvSpPr>
        <p:spPr>
          <a:xfrm>
            <a:off x="1" y="-1"/>
            <a:ext cx="12191999" cy="685800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1574093" y="2019931"/>
            <a:ext cx="9144000" cy="842962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1574093" y="299941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4688573-5B38-1DB7-4810-D75A8D0CA610}"/>
              </a:ext>
            </a:extLst>
          </p:cNvPr>
          <p:cNvSpPr txBox="1"/>
          <p:nvPr userDrawn="1"/>
        </p:nvSpPr>
        <p:spPr>
          <a:xfrm>
            <a:off x="143339" y="6561530"/>
            <a:ext cx="2496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www.msinsight.tech</a:t>
            </a:r>
          </a:p>
        </p:txBody>
      </p:sp>
    </p:spTree>
    <p:extLst>
      <p:ext uri="{BB962C8B-B14F-4D97-AF65-F5344CB8AC3E}">
        <p14:creationId xmlns:p14="http://schemas.microsoft.com/office/powerpoint/2010/main" val="868622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831851" y="854020"/>
            <a:ext cx="10515600" cy="598485"/>
          </a:xfrm>
        </p:spPr>
        <p:txBody>
          <a:bodyPr anchor="b">
            <a:noAutofit/>
          </a:bodyPr>
          <a:lstStyle>
            <a:lvl1pPr>
              <a:defRPr sz="3200"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1" y="1463091"/>
            <a:ext cx="10515600" cy="195421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5FB2757-DF1D-1B34-1281-D6567CB646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336360" y="6458098"/>
            <a:ext cx="1512168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4B8FB29-DC0A-3600-13B7-7D588CD8E9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48528" y="6459686"/>
            <a:ext cx="505272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09077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8201" y="819152"/>
            <a:ext cx="10515599" cy="681037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9D87FF6-7B0E-61B9-19B5-DC7F3E55EA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336360" y="6458098"/>
            <a:ext cx="1512168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EE55-825B-532C-44DE-149607D2A2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48528" y="6459686"/>
            <a:ext cx="505272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964873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8201" y="796413"/>
            <a:ext cx="10515599" cy="702584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04950"/>
            <a:ext cx="5181600" cy="467201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04950"/>
            <a:ext cx="5181600" cy="467201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38F41EA-AFF4-FDC2-F518-28239F20B89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336360" y="6458098"/>
            <a:ext cx="1512168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AFDA1E-980D-F130-2A31-10D92A86757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48528" y="6459686"/>
            <a:ext cx="505272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71953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503891"/>
            <a:ext cx="5157787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8200" y="2327803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  <a:endParaRPr/>
          </a:p>
          <a:p>
            <a:pPr lvl="1"/>
            <a:r>
              <a:rPr lang="fr-FR"/>
              <a:t>Deuxième niveau</a:t>
            </a:r>
            <a:endParaRPr/>
          </a:p>
          <a:p>
            <a:pPr lvl="2"/>
            <a:r>
              <a:rPr lang="fr-FR"/>
              <a:t>Troisième niveau</a:t>
            </a:r>
            <a:endParaRPr/>
          </a:p>
          <a:p>
            <a:pPr lvl="3"/>
            <a:r>
              <a:rPr lang="fr-FR"/>
              <a:t>Quatrième niveau</a:t>
            </a:r>
            <a:endParaRPr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0611" y="1503891"/>
            <a:ext cx="5183188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0611" y="2327803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  <a:endParaRPr/>
          </a:p>
          <a:p>
            <a:pPr lvl="1"/>
            <a:r>
              <a:rPr lang="fr-FR"/>
              <a:t>Deuxième niveau</a:t>
            </a:r>
            <a:endParaRPr/>
          </a:p>
          <a:p>
            <a:pPr lvl="2"/>
            <a:r>
              <a:rPr lang="fr-FR"/>
              <a:t>Troisième niveau</a:t>
            </a:r>
            <a:endParaRPr/>
          </a:p>
          <a:p>
            <a:pPr lvl="3"/>
            <a:r>
              <a:rPr lang="fr-FR"/>
              <a:t>Quatrième niveau</a:t>
            </a:r>
            <a:endParaRPr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839790" y="811163"/>
            <a:ext cx="10514009" cy="692729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FCB3D4D-EEAF-1772-AB17-390881693E6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9336360" y="6458098"/>
            <a:ext cx="1512168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314DC1B-F0B0-E0F2-421B-415CDA1129C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0848528" y="6459686"/>
            <a:ext cx="505272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33646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8203" y="819152"/>
            <a:ext cx="10515598" cy="681037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1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BF558A7-7963-2D86-4BFD-DA7D20DE7D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2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ACC2A87-AB86-43E4-FF53-49460FBA42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3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FC8960-F106-91FD-9F68-A40EC1820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2" y="116633"/>
            <a:ext cx="2019984" cy="4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92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re 9"/>
          <p:cNvSpPr>
            <a:spLocks noGrp="1"/>
          </p:cNvSpPr>
          <p:nvPr>
            <p:ph type="title"/>
          </p:nvPr>
        </p:nvSpPr>
        <p:spPr bwMode="auto">
          <a:xfrm>
            <a:off x="839790" y="862781"/>
            <a:ext cx="10514009" cy="812429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720A85F-DF2B-5692-EDB5-6CA116E62B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336360" y="6458098"/>
            <a:ext cx="1512168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6A9A9B-237E-290E-EB07-5E0E918255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48528" y="6459686"/>
            <a:ext cx="505272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78327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4F30C75-2F0C-5F43-65E9-AA87DB82D2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336360" y="6458098"/>
            <a:ext cx="1512168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8504AA-C803-5D86-8522-F2ED78B286D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48528" y="6459686"/>
            <a:ext cx="505272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0548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rnière diapo">
    <p:bg>
      <p:bgPr>
        <a:gradFill>
          <a:gsLst>
            <a:gs pos="0">
              <a:schemeClr val="bg2"/>
            </a:gs>
            <a:gs pos="100000">
              <a:schemeClr val="tx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54715B-4614-EA3A-4B50-1612CCCB07C5}"/>
              </a:ext>
            </a:extLst>
          </p:cNvPr>
          <p:cNvSpPr/>
          <p:nvPr userDrawn="1"/>
        </p:nvSpPr>
        <p:spPr bwMode="auto">
          <a:xfrm>
            <a:off x="0" y="5680"/>
            <a:ext cx="12191999" cy="685800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900F19-DFB5-1EF4-270F-468FB85ACD4D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574093" y="2019931"/>
            <a:ext cx="9144000" cy="842962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0E892C8-0D46-9953-6215-15E5980897D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1574093" y="299941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F3CEFB-3287-EE4B-F805-1117002AB8B8}"/>
              </a:ext>
            </a:extLst>
          </p:cNvPr>
          <p:cNvSpPr txBox="1"/>
          <p:nvPr userDrawn="1"/>
        </p:nvSpPr>
        <p:spPr bwMode="auto">
          <a:xfrm>
            <a:off x="143339" y="6554911"/>
            <a:ext cx="2496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www.msinsight.tech</a:t>
            </a:r>
          </a:p>
        </p:txBody>
      </p:sp>
    </p:spTree>
    <p:extLst>
      <p:ext uri="{BB962C8B-B14F-4D97-AF65-F5344CB8AC3E}">
        <p14:creationId xmlns:p14="http://schemas.microsoft.com/office/powerpoint/2010/main" val="3332378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Diapositive de titre">
    <p:bg>
      <p:bgPr>
        <a:gradFill>
          <a:gsLst>
            <a:gs pos="0">
              <a:schemeClr val="bg2"/>
            </a:gs>
            <a:gs pos="100000">
              <a:schemeClr val="tx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3EDED9-6CDE-16B7-4D6E-515345F74E71}"/>
              </a:ext>
            </a:extLst>
          </p:cNvPr>
          <p:cNvSpPr/>
          <p:nvPr userDrawn="1"/>
        </p:nvSpPr>
        <p:spPr>
          <a:xfrm>
            <a:off x="1" y="-1"/>
            <a:ext cx="12191999" cy="685800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1574093" y="2019931"/>
            <a:ext cx="9144000" cy="842962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1574093" y="299941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38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831851" y="854020"/>
            <a:ext cx="10515600" cy="598485"/>
          </a:xfrm>
        </p:spPr>
        <p:txBody>
          <a:bodyPr anchor="b">
            <a:noAutofit/>
          </a:bodyPr>
          <a:lstStyle>
            <a:lvl1pPr>
              <a:defRPr sz="3200"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1" y="1463091"/>
            <a:ext cx="10515600" cy="195421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C0367FB-3EC8-BA79-EC89-1B949482FF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1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DFD5313-9F85-F0F4-E27B-8ED5939F4E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1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7745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8201" y="819152"/>
            <a:ext cx="10515599" cy="681037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BF558A7-7963-2D86-4BFD-DA7D20DE7D2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1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ACC2A87-AB86-43E4-FF53-49460FBA42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1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59005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8201" y="796413"/>
            <a:ext cx="10515599" cy="702584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504950"/>
            <a:ext cx="5181600" cy="467201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504950"/>
            <a:ext cx="5181600" cy="467201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17E57B4-C2E2-3775-4563-BDAF67D4FB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1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4191BA0-7A00-3936-BB02-B1DB9356AF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1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48653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503891"/>
            <a:ext cx="5157787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8200" y="2327803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  <a:endParaRPr/>
          </a:p>
          <a:p>
            <a:pPr lvl="1"/>
            <a:r>
              <a:rPr lang="fr-FR"/>
              <a:t>Deuxième niveau</a:t>
            </a:r>
            <a:endParaRPr/>
          </a:p>
          <a:p>
            <a:pPr lvl="2"/>
            <a:r>
              <a:rPr lang="fr-FR"/>
              <a:t>Troisième niveau</a:t>
            </a:r>
            <a:endParaRPr/>
          </a:p>
          <a:p>
            <a:pPr lvl="3"/>
            <a:r>
              <a:rPr lang="fr-FR"/>
              <a:t>Quatrième niveau</a:t>
            </a:r>
            <a:endParaRPr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0611" y="1503891"/>
            <a:ext cx="5183188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0611" y="2327803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  <a:endParaRPr/>
          </a:p>
          <a:p>
            <a:pPr lvl="1"/>
            <a:r>
              <a:rPr lang="fr-FR"/>
              <a:t>Deuxième niveau</a:t>
            </a:r>
            <a:endParaRPr/>
          </a:p>
          <a:p>
            <a:pPr lvl="2"/>
            <a:r>
              <a:rPr lang="fr-FR"/>
              <a:t>Troisième niveau</a:t>
            </a:r>
            <a:endParaRPr/>
          </a:p>
          <a:p>
            <a:pPr lvl="3"/>
            <a:r>
              <a:rPr lang="fr-FR"/>
              <a:t>Quatrième niveau</a:t>
            </a:r>
            <a:endParaRPr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839790" y="811163"/>
            <a:ext cx="10514009" cy="692729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D70CB29-5456-1070-F57D-46B0DFFB27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409951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625A09F-9A0A-4E94-9D3B-1B8035F19A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0509251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65643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re 9"/>
          <p:cNvSpPr>
            <a:spLocks noGrp="1"/>
          </p:cNvSpPr>
          <p:nvPr>
            <p:ph type="title"/>
          </p:nvPr>
        </p:nvSpPr>
        <p:spPr bwMode="auto">
          <a:xfrm>
            <a:off x="839790" y="862781"/>
            <a:ext cx="10514009" cy="812429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DA6F7F1-F323-4367-A97D-7635FEA062F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1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38C40F-6D61-B958-43D0-36BFAB0A9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1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7207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6ED4E72-D552-A2F8-EDDC-6904DF735A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1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9F8404F-C331-E36B-5E06-E3221CC373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1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7635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8203" y="796413"/>
            <a:ext cx="10515598" cy="702584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1" y="1504950"/>
            <a:ext cx="5181600" cy="467201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1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1" y="1504950"/>
            <a:ext cx="5181600" cy="467201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1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17E57B4-C2E2-3775-4563-BDAF67D4FB1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2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4191BA0-7A00-3936-BB02-B1DB9356AF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3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0CDF3B7-162D-7BDD-DC11-554DA1EC2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2" y="116633"/>
            <a:ext cx="2019984" cy="4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434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rnière diapo">
    <p:bg>
      <p:bgPr>
        <a:gradFill>
          <a:gsLst>
            <a:gs pos="0">
              <a:schemeClr val="bg2"/>
            </a:gs>
            <a:gs pos="100000">
              <a:schemeClr val="tx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54715B-4614-EA3A-4B50-1612CCCB07C5}"/>
              </a:ext>
            </a:extLst>
          </p:cNvPr>
          <p:cNvSpPr/>
          <p:nvPr userDrawn="1"/>
        </p:nvSpPr>
        <p:spPr bwMode="auto">
          <a:xfrm>
            <a:off x="0" y="5680"/>
            <a:ext cx="12191999" cy="685800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900F19-DFB5-1EF4-270F-468FB85ACD4D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574093" y="2019931"/>
            <a:ext cx="9144000" cy="842962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0E892C8-0D46-9953-6215-15E5980897D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1574093" y="299941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F3CEFB-3287-EE4B-F805-1117002AB8B8}"/>
              </a:ext>
            </a:extLst>
          </p:cNvPr>
          <p:cNvSpPr txBox="1"/>
          <p:nvPr userDrawn="1"/>
        </p:nvSpPr>
        <p:spPr bwMode="auto">
          <a:xfrm>
            <a:off x="143339" y="6351711"/>
            <a:ext cx="2496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www.msinsight.tech</a:t>
            </a:r>
          </a:p>
          <a:p>
            <a:r>
              <a:rPr lang="fr-FR" sz="120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contact@msinsight.tech</a:t>
            </a:r>
            <a:endParaRPr lang="fr-FR" sz="120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2" y="1503891"/>
            <a:ext cx="5157787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8202" y="2327803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1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  <a:endParaRPr/>
          </a:p>
          <a:p>
            <a:pPr lvl="1"/>
            <a:r>
              <a:rPr lang="fr-FR"/>
              <a:t>Deuxième niveau</a:t>
            </a:r>
            <a:endParaRPr/>
          </a:p>
          <a:p>
            <a:pPr lvl="2"/>
            <a:r>
              <a:rPr lang="fr-FR"/>
              <a:t>Troisième niveau</a:t>
            </a:r>
            <a:endParaRPr/>
          </a:p>
          <a:p>
            <a:pPr lvl="3"/>
            <a:r>
              <a:rPr lang="fr-FR"/>
              <a:t>Quatrième niveau</a:t>
            </a:r>
            <a:endParaRPr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0612" y="1503891"/>
            <a:ext cx="5183188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0612" y="2327803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1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  <a:endParaRPr/>
          </a:p>
          <a:p>
            <a:pPr lvl="1"/>
            <a:r>
              <a:rPr lang="fr-FR"/>
              <a:t>Deuxième niveau</a:t>
            </a:r>
            <a:endParaRPr/>
          </a:p>
          <a:p>
            <a:pPr lvl="2"/>
            <a:r>
              <a:rPr lang="fr-FR"/>
              <a:t>Troisième niveau</a:t>
            </a:r>
            <a:endParaRPr/>
          </a:p>
          <a:p>
            <a:pPr lvl="3"/>
            <a:r>
              <a:rPr lang="fr-FR"/>
              <a:t>Quatrième niveau</a:t>
            </a:r>
            <a:endParaRPr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 bwMode="auto">
          <a:xfrm>
            <a:off x="839790" y="811164"/>
            <a:ext cx="10514009" cy="692729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D70CB29-5456-1070-F57D-46B0DFFB27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409952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625A09F-9A0A-4E94-9D3B-1B8035F19A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10509253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1F3D906-FF72-8C6F-824D-EF3ADC3C8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2" y="116633"/>
            <a:ext cx="2019984" cy="4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3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re 9"/>
          <p:cNvSpPr>
            <a:spLocks noGrp="1"/>
          </p:cNvSpPr>
          <p:nvPr>
            <p:ph type="title"/>
          </p:nvPr>
        </p:nvSpPr>
        <p:spPr bwMode="auto">
          <a:xfrm>
            <a:off x="839790" y="862782"/>
            <a:ext cx="10514009" cy="812429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DA6F7F1-F323-4367-A97D-7635FEA062F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2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38C40F-6D61-B958-43D0-36BFAB0A9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3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8AA6F7-044E-3E2D-2984-398678D66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2" y="116633"/>
            <a:ext cx="2019984" cy="4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2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6ED4E72-D552-A2F8-EDDC-6904DF735A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2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9F8404F-C331-E36B-5E06-E3221CC373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3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2FB79C8-68A1-BFD7-71A8-0580FFC0D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2" y="116633"/>
            <a:ext cx="2019984" cy="4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ernière diap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54715B-4614-EA3A-4B50-1612CCCB07C5}"/>
              </a:ext>
            </a:extLst>
          </p:cNvPr>
          <p:cNvSpPr/>
          <p:nvPr userDrawn="1"/>
        </p:nvSpPr>
        <p:spPr bwMode="auto">
          <a:xfrm>
            <a:off x="3" y="5681"/>
            <a:ext cx="12191998" cy="685800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900F19-DFB5-1EF4-270F-468FB85ACD4D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574092" y="2019932"/>
            <a:ext cx="9144000" cy="842962"/>
          </a:xfrm>
        </p:spPr>
        <p:txBody>
          <a:bodyPr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0E892C8-0D46-9953-6215-15E5980897D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1574092" y="299941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F3CEFB-3287-EE4B-F805-1117002AB8B8}"/>
              </a:ext>
            </a:extLst>
          </p:cNvPr>
          <p:cNvSpPr txBox="1"/>
          <p:nvPr userDrawn="1"/>
        </p:nvSpPr>
        <p:spPr bwMode="auto">
          <a:xfrm>
            <a:off x="143339" y="6351711"/>
            <a:ext cx="2496277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www.msinsight.tech</a:t>
            </a:r>
          </a:p>
          <a:p>
            <a:r>
              <a:rPr lang="fr-FR" sz="1200" err="1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contact@msinsight.tech</a:t>
            </a:r>
            <a:endParaRPr lang="fr-FR" sz="120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467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Diapositive de titre">
    <p:bg>
      <p:bgPr>
        <a:gradFill>
          <a:gsLst>
            <a:gs pos="0">
              <a:schemeClr val="bg2"/>
            </a:gs>
            <a:gs pos="100000">
              <a:schemeClr val="tx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3EDED9-6CDE-16B7-4D6E-515345F74E71}"/>
              </a:ext>
            </a:extLst>
          </p:cNvPr>
          <p:cNvSpPr/>
          <p:nvPr userDrawn="1"/>
        </p:nvSpPr>
        <p:spPr>
          <a:xfrm>
            <a:off x="1" y="-1"/>
            <a:ext cx="12191999" cy="685800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1574093" y="2019931"/>
            <a:ext cx="9144000" cy="842962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1574093" y="299941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4688573-5B38-1DB7-4810-D75A8D0CA610}"/>
              </a:ext>
            </a:extLst>
          </p:cNvPr>
          <p:cNvSpPr txBox="1"/>
          <p:nvPr userDrawn="1"/>
        </p:nvSpPr>
        <p:spPr>
          <a:xfrm>
            <a:off x="143339" y="6561530"/>
            <a:ext cx="2496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www.msinsight.tech</a:t>
            </a:r>
          </a:p>
        </p:txBody>
      </p:sp>
    </p:spTree>
    <p:extLst>
      <p:ext uri="{BB962C8B-B14F-4D97-AF65-F5344CB8AC3E}">
        <p14:creationId xmlns:p14="http://schemas.microsoft.com/office/powerpoint/2010/main" val="315594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1000" t="9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43ACEF5-EEE0-54B0-B9BA-70AD9A1BDAD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52475"/>
            <a:ext cx="10515600" cy="738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titre</a:t>
            </a:r>
            <a:endParaRPr lang="en-US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80CA7E35-1A44-BD04-65F5-8EB2A371E4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500189"/>
            <a:ext cx="105156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texte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029" name="Footer Placeholder 4">
            <a:extLst>
              <a:ext uri="{FF2B5EF4-FFF2-40B4-BE49-F238E27FC236}">
                <a16:creationId xmlns:a16="http://schemas.microsoft.com/office/drawing/2014/main" id="{21B04D89-CCB6-0CE0-010B-ADA75807BA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1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1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Slide Number Placeholder 5">
            <a:extLst>
              <a:ext uri="{FF2B5EF4-FFF2-40B4-BE49-F238E27FC236}">
                <a16:creationId xmlns:a16="http://schemas.microsoft.com/office/drawing/2014/main" id="{25D88700-380D-0366-B255-3BE89C0E3B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1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C904A5-C8E3-DA73-ABD2-14780DA246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116632"/>
            <a:ext cx="2019984" cy="4639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" t="9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43ACEF5-EEE0-54B0-B9BA-70AD9A1BDAD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2" y="752475"/>
            <a:ext cx="10515600" cy="738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titre</a:t>
            </a:r>
            <a:endParaRPr lang="en-US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80CA7E35-1A44-BD04-65F5-8EB2A371E4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2" y="1500190"/>
            <a:ext cx="105156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texte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029" name="Footer Placeholder 4">
            <a:extLst>
              <a:ext uri="{FF2B5EF4-FFF2-40B4-BE49-F238E27FC236}">
                <a16:creationId xmlns:a16="http://schemas.microsoft.com/office/drawing/2014/main" id="{21B04D89-CCB6-0CE0-010B-ADA75807BA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2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1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Slide Number Placeholder 5">
            <a:extLst>
              <a:ext uri="{FF2B5EF4-FFF2-40B4-BE49-F238E27FC236}">
                <a16:creationId xmlns:a16="http://schemas.microsoft.com/office/drawing/2014/main" id="{25D88700-380D-0366-B255-3BE89C0E3B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3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C904A5-C8E3-DA73-ABD2-14780DA2461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2" y="116633"/>
            <a:ext cx="2019984" cy="4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8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5pPr>
      <a:lvl6pPr marL="457206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6pPr>
      <a:lvl7pPr marL="91441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7pPr>
      <a:lvl8pPr marL="1371617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8pPr>
      <a:lvl9pPr marL="182882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9pPr>
    </p:titleStyle>
    <p:bodyStyle>
      <a:lvl1pPr marL="228604" indent="-228604" algn="l" rtl="0" eaLnBrk="0" fontAlgn="base" hangingPunct="0">
        <a:lnSpc>
          <a:spcPct val="90000"/>
        </a:lnSpc>
        <a:spcBef>
          <a:spcPts val="1001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>
        <a:lnSpc>
          <a:spcPct val="90000"/>
        </a:lnSpc>
        <a:spcBef>
          <a:spcPts val="500"/>
        </a:spcBef>
        <a:buFont typeface="Arial"/>
        <a:buChar char="•"/>
        <a:defRPr sz="1801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>
        <a:lnSpc>
          <a:spcPct val="90000"/>
        </a:lnSpc>
        <a:spcBef>
          <a:spcPts val="500"/>
        </a:spcBef>
        <a:buFont typeface="Arial"/>
        <a:buChar char="•"/>
        <a:defRPr sz="1801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>
        <a:lnSpc>
          <a:spcPct val="90000"/>
        </a:lnSpc>
        <a:spcBef>
          <a:spcPts val="500"/>
        </a:spcBef>
        <a:buFont typeface="Arial"/>
        <a:buChar char="•"/>
        <a:defRPr sz="1801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>
        <a:lnSpc>
          <a:spcPct val="90000"/>
        </a:lnSpc>
        <a:spcBef>
          <a:spcPts val="500"/>
        </a:spcBef>
        <a:buFont typeface="Arial"/>
        <a:buChar char="•"/>
        <a:defRPr sz="180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>
        <a:defRPr sz="1801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>
        <a:defRPr sz="1801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>
        <a:defRPr sz="1801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>
        <a:defRPr sz="1801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>
        <a:defRPr sz="1801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>
        <a:defRPr sz="1801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>
        <a:defRPr sz="1801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>
        <a:defRPr sz="1801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>
        <a:defRPr sz="180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" t="9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43ACEF5-EEE0-54B0-B9BA-70AD9A1BDAD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52475"/>
            <a:ext cx="10515600" cy="738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titre</a:t>
            </a:r>
            <a:endParaRPr lang="en-US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80CA7E35-1A44-BD04-65F5-8EB2A371E4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500189"/>
            <a:ext cx="105156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texte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029" name="Footer Placeholder 4">
            <a:extLst>
              <a:ext uri="{FF2B5EF4-FFF2-40B4-BE49-F238E27FC236}">
                <a16:creationId xmlns:a16="http://schemas.microsoft.com/office/drawing/2014/main" id="{21B04D89-CCB6-0CE0-010B-ADA75807BA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336360" y="6458098"/>
            <a:ext cx="1512168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Slide Number Placeholder 5">
            <a:extLst>
              <a:ext uri="{FF2B5EF4-FFF2-40B4-BE49-F238E27FC236}">
                <a16:creationId xmlns:a16="http://schemas.microsoft.com/office/drawing/2014/main" id="{25D88700-380D-0366-B255-3BE89C0E3B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48528" y="6459686"/>
            <a:ext cx="505272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2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C904A5-C8E3-DA73-ABD2-14780DA2461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116632"/>
            <a:ext cx="2019984" cy="4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4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" t="9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43ACEF5-EEE0-54B0-B9BA-70AD9A1BDAD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52475"/>
            <a:ext cx="10515600" cy="738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titre</a:t>
            </a:r>
            <a:endParaRPr lang="en-US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80CA7E35-1A44-BD04-65F5-8EB2A371E4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500189"/>
            <a:ext cx="105156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texte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029" name="Footer Placeholder 4">
            <a:extLst>
              <a:ext uri="{FF2B5EF4-FFF2-40B4-BE49-F238E27FC236}">
                <a16:creationId xmlns:a16="http://schemas.microsoft.com/office/drawing/2014/main" id="{21B04D89-CCB6-0CE0-010B-ADA75807BA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09951" y="6453336"/>
            <a:ext cx="7099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1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Slide Number Placeholder 5">
            <a:extLst>
              <a:ext uri="{FF2B5EF4-FFF2-40B4-BE49-F238E27FC236}">
                <a16:creationId xmlns:a16="http://schemas.microsoft.com/office/drawing/2014/main" id="{25D88700-380D-0366-B255-3BE89C0E3B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09251" y="6459686"/>
            <a:ext cx="844549" cy="3540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</a:lstStyle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C904A5-C8E3-DA73-ABD2-14780DA2461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116632"/>
            <a:ext cx="2019984" cy="46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1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172460"/>
          </a:solidFill>
          <a:latin typeface="Trebuchet MS" panose="020B0603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.gi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0.png"/><Relationship Id="rId7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11.png"/><Relationship Id="rId10" Type="http://schemas.openxmlformats.org/officeDocument/2006/relationships/image" Target="../media/image36.jpeg"/><Relationship Id="rId4" Type="http://schemas.openxmlformats.org/officeDocument/2006/relationships/image" Target="../media/image31.pn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8.png"/><Relationship Id="rId5" Type="http://schemas.openxmlformats.org/officeDocument/2006/relationships/hyperlink" Target="https://youtu.be/aTKFube0AIM" TargetMode="Externa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9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37F97E1-0E7E-9471-D8E2-426D2337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2584" y="1"/>
            <a:ext cx="1286256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3B2B2B-3C52-4E30-D8E6-A08751FD18AB}"/>
              </a:ext>
            </a:extLst>
          </p:cNvPr>
          <p:cNvSpPr txBox="1"/>
          <p:nvPr/>
        </p:nvSpPr>
        <p:spPr>
          <a:xfrm>
            <a:off x="7082367" y="5776316"/>
            <a:ext cx="51096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Diagnose Better. Treat Smarter.</a:t>
            </a: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Image 7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DB95EACD-2144-332B-CF5E-95C093E6F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367" y="4655133"/>
            <a:ext cx="4876800" cy="11211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2201023-E957-1D3E-9C0B-0256E1343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4CC3AC-8005-4542-F858-1502E53C55B7}"/>
              </a:ext>
            </a:extLst>
          </p:cNvPr>
          <p:cNvSpPr/>
          <p:nvPr/>
        </p:nvSpPr>
        <p:spPr>
          <a:xfrm>
            <a:off x="-384720" y="5733256"/>
            <a:ext cx="302433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C602360-8B5A-C338-42C8-90075515FE83}"/>
              </a:ext>
            </a:extLst>
          </p:cNvPr>
          <p:cNvGrpSpPr/>
          <p:nvPr/>
        </p:nvGrpSpPr>
        <p:grpSpPr>
          <a:xfrm>
            <a:off x="7383071" y="1593525"/>
            <a:ext cx="2616580" cy="2641015"/>
            <a:chOff x="7579347" y="2744925"/>
            <a:chExt cx="3582736" cy="3582736"/>
          </a:xfrm>
        </p:grpSpPr>
        <p:pic>
          <p:nvPicPr>
            <p:cNvPr id="18" name="Image 17" descr="Une image contenant noir, obscurité&#10;&#10;Description générée automatiquement">
              <a:extLst>
                <a:ext uri="{FF2B5EF4-FFF2-40B4-BE49-F238E27FC236}">
                  <a16:creationId xmlns:a16="http://schemas.microsoft.com/office/drawing/2014/main" id="{FE209375-49FD-053B-2FFE-297BB1C8B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 amt="77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577"/>
                      </a14:imgEffect>
                      <a14:imgEffect>
                        <a14:saturation sa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024" y="3678747"/>
              <a:ext cx="1205847" cy="12058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Image 18" descr="Une image contenant capture d’écran, croquis, texte, conception&#10;&#10;Description générée automatiquement">
              <a:extLst>
                <a:ext uri="{FF2B5EF4-FFF2-40B4-BE49-F238E27FC236}">
                  <a16:creationId xmlns:a16="http://schemas.microsoft.com/office/drawing/2014/main" id="{0888ACD7-3827-8CC9-6FDE-42C686D0F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9347" y="2744925"/>
              <a:ext cx="3582736" cy="3582736"/>
            </a:xfrm>
            <a:prstGeom prst="rect">
              <a:avLst/>
            </a:prstGeom>
          </p:spPr>
        </p:pic>
      </p:grp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6829242E-CBF1-8AD1-5175-F6F3AF040DC5}"/>
              </a:ext>
            </a:extLst>
          </p:cNvPr>
          <p:cNvSpPr txBox="1">
            <a:spLocks/>
          </p:cNvSpPr>
          <p:nvPr/>
        </p:nvSpPr>
        <p:spPr bwMode="auto">
          <a:xfrm>
            <a:off x="629922" y="964194"/>
            <a:ext cx="5374638" cy="3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Flexible Delivery Options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FDBE2A8-5E7C-0817-B8D3-98ED420B6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380" y="4415684"/>
            <a:ext cx="4385307" cy="792088"/>
          </a:xfrm>
        </p:spPr>
        <p:txBody>
          <a:bodyPr/>
          <a:lstStyle/>
          <a:p>
            <a:pPr algn="ctr"/>
            <a:r>
              <a:rPr lang="en-US" sz="1800" noProof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Get your MSI identification with our</a:t>
            </a:r>
            <a:r>
              <a:rPr lang="en-US" sz="18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en-US" sz="1800" noProof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Poppins Light" panose="00000400000000000000" pitchFamily="2" charset="0"/>
                <a:cs typeface="Poppins Light" panose="00000400000000000000" pitchFamily="2" charset="0"/>
              </a:rPr>
              <a:t>end-to-end, cloud-based software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39EABA5-AF78-D9F6-894E-9F7CF6AAD775}"/>
              </a:ext>
            </a:extLst>
          </p:cNvPr>
          <p:cNvSpPr txBox="1">
            <a:spLocks/>
          </p:cNvSpPr>
          <p:nvPr/>
        </p:nvSpPr>
        <p:spPr bwMode="auto">
          <a:xfrm>
            <a:off x="6499639" y="4415684"/>
            <a:ext cx="4357065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724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724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724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724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724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724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724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172460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800" kern="0" noProof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Integrate our bioinformatic pipelines </a:t>
            </a:r>
            <a:r>
              <a:rPr lang="en-US" sz="1800" kern="0" noProof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atin typeface="Poppins Light" panose="00000400000000000000" pitchFamily="2" charset="0"/>
                <a:cs typeface="Poppins Light" panose="00000400000000000000" pitchFamily="2" charset="0"/>
              </a:rPr>
              <a:t>into </a:t>
            </a:r>
            <a:r>
              <a:rPr lang="en-US" sz="1800" b="1" kern="0" noProof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atin typeface="Poppins Light" panose="00000400000000000000" pitchFamily="2" charset="0"/>
                <a:cs typeface="Poppins Light" panose="00000400000000000000" pitchFamily="2" charset="0"/>
              </a:rPr>
              <a:t>your own system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F952A562-6C85-0A2F-039B-FCE892003783}"/>
              </a:ext>
            </a:extLst>
          </p:cNvPr>
          <p:cNvSpPr txBox="1">
            <a:spLocks/>
          </p:cNvSpPr>
          <p:nvPr/>
        </p:nvSpPr>
        <p:spPr bwMode="auto">
          <a:xfrm>
            <a:off x="6334478" y="4169604"/>
            <a:ext cx="4687388" cy="44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b="1" noProof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On-Premise Integration</a:t>
            </a:r>
            <a:endParaRPr kumimoji="0" lang="en-US" sz="2000" b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E8C526E5-84CD-C558-F77A-F7ADF9AF3615}"/>
              </a:ext>
            </a:extLst>
          </p:cNvPr>
          <p:cNvSpPr txBox="1">
            <a:spLocks/>
          </p:cNvSpPr>
          <p:nvPr/>
        </p:nvSpPr>
        <p:spPr bwMode="auto">
          <a:xfrm>
            <a:off x="1020795" y="4169604"/>
            <a:ext cx="4592892" cy="44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sz="2000" b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Cloud Service</a:t>
            </a:r>
            <a:endParaRPr kumimoji="0" lang="en-US" sz="2000" b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7AF03283-481C-FFB9-5353-A58B0513422A}"/>
              </a:ext>
            </a:extLst>
          </p:cNvPr>
          <p:cNvSpPr txBox="1">
            <a:spLocks/>
          </p:cNvSpPr>
          <p:nvPr/>
        </p:nvSpPr>
        <p:spPr bwMode="auto">
          <a:xfrm>
            <a:off x="1437186" y="5733256"/>
            <a:ext cx="9317628" cy="44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sz="14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Whether you prefer a turnkey </a:t>
            </a:r>
            <a:r>
              <a:rPr lang="en-GB" sz="1400" b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cloud software </a:t>
            </a:r>
            <a:r>
              <a:rPr lang="en-GB" sz="14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or a </a:t>
            </a:r>
            <a:r>
              <a:rPr lang="en-GB" sz="1400" b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locally integrated solution</a:t>
            </a:r>
            <a:r>
              <a:rPr lang="en-GB" sz="140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, we accommodate both – whichever suits your data governance and workflow.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21" name="Image 20" descr="Une image contenant Appareils électroniques, texte, affichage, multimédia&#10;&#10;Le contenu généré par l’IA peut être incorrect.">
            <a:extLst>
              <a:ext uri="{FF2B5EF4-FFF2-40B4-BE49-F238E27FC236}">
                <a16:creationId xmlns:a16="http://schemas.microsoft.com/office/drawing/2014/main" id="{ED9B7D16-6250-3AC5-5795-942030CB67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20" y="1846789"/>
            <a:ext cx="3794642" cy="21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1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79C3BD17-B941-D3AC-0A2B-B22665C9CD32}"/>
              </a:ext>
            </a:extLst>
          </p:cNvPr>
          <p:cNvSpPr txBox="1">
            <a:spLocks/>
          </p:cNvSpPr>
          <p:nvPr/>
        </p:nvSpPr>
        <p:spPr bwMode="auto">
          <a:xfrm>
            <a:off x="629922" y="964194"/>
            <a:ext cx="5374638" cy="3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Case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Study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A7F7C7FA-E8D4-05F8-EA57-343C70E068A0}"/>
              </a:ext>
            </a:extLst>
          </p:cNvPr>
          <p:cNvSpPr txBox="1">
            <a:spLocks/>
          </p:cNvSpPr>
          <p:nvPr/>
        </p:nvSpPr>
        <p:spPr bwMode="auto">
          <a:xfrm>
            <a:off x="629921" y="1493299"/>
            <a:ext cx="11480017" cy="82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r>
              <a:rPr lang="en-US" sz="2800" kern="0" dirty="0">
                <a:solidFill>
                  <a:srgbClr val="252828"/>
                </a:solidFill>
                <a:ea typeface="+mn-lt"/>
                <a:cs typeface="+mn-lt"/>
              </a:rPr>
              <a:t>Optimizing MSI Detection via in-house NGS Panel Design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9CB8FA82-4873-ED2F-D0C6-A60B41FE76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2043682"/>
              </p:ext>
            </p:extLst>
          </p:nvPr>
        </p:nvGraphicFramePr>
        <p:xfrm>
          <a:off x="629920" y="3150327"/>
          <a:ext cx="10843167" cy="588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51">
            <a:extLst>
              <a:ext uri="{FF2B5EF4-FFF2-40B4-BE49-F238E27FC236}">
                <a16:creationId xmlns:a16="http://schemas.microsoft.com/office/drawing/2014/main" id="{08522DDE-597E-2B31-409C-08A1C0AAE6CB}"/>
              </a:ext>
            </a:extLst>
          </p:cNvPr>
          <p:cNvSpPr txBox="1"/>
          <p:nvPr/>
        </p:nvSpPr>
        <p:spPr>
          <a:xfrm>
            <a:off x="585562" y="3283066"/>
            <a:ext cx="25237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Client description</a:t>
            </a:r>
          </a:p>
        </p:txBody>
      </p:sp>
      <p:sp>
        <p:nvSpPr>
          <p:cNvPr id="8" name="TextBox 56">
            <a:extLst>
              <a:ext uri="{FF2B5EF4-FFF2-40B4-BE49-F238E27FC236}">
                <a16:creationId xmlns:a16="http://schemas.microsoft.com/office/drawing/2014/main" id="{EEA9043B-71C4-7770-8EBD-8C8FC2F313A1}"/>
              </a:ext>
            </a:extLst>
          </p:cNvPr>
          <p:cNvSpPr txBox="1"/>
          <p:nvPr/>
        </p:nvSpPr>
        <p:spPr>
          <a:xfrm>
            <a:off x="3289727" y="3283066"/>
            <a:ext cx="25237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Challenge</a:t>
            </a:r>
            <a:endParaRPr lang="en-US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9" name="TextBox 57">
            <a:extLst>
              <a:ext uri="{FF2B5EF4-FFF2-40B4-BE49-F238E27FC236}">
                <a16:creationId xmlns:a16="http://schemas.microsoft.com/office/drawing/2014/main" id="{634CC442-B333-F5BC-4A09-2AE504BE5A45}"/>
              </a:ext>
            </a:extLst>
          </p:cNvPr>
          <p:cNvSpPr txBox="1"/>
          <p:nvPr/>
        </p:nvSpPr>
        <p:spPr>
          <a:xfrm>
            <a:off x="5779395" y="3283066"/>
            <a:ext cx="25237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Insights</a:t>
            </a:r>
          </a:p>
        </p:txBody>
      </p:sp>
      <p:sp>
        <p:nvSpPr>
          <p:cNvPr id="10" name="TextBox 58">
            <a:extLst>
              <a:ext uri="{FF2B5EF4-FFF2-40B4-BE49-F238E27FC236}">
                <a16:creationId xmlns:a16="http://schemas.microsoft.com/office/drawing/2014/main" id="{5677767A-F1AB-A7BD-F5F9-F1F30C571F15}"/>
              </a:ext>
            </a:extLst>
          </p:cNvPr>
          <p:cNvSpPr txBox="1"/>
          <p:nvPr/>
        </p:nvSpPr>
        <p:spPr>
          <a:xfrm>
            <a:off x="8559002" y="3283066"/>
            <a:ext cx="25237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Outcome</a:t>
            </a:r>
            <a:endParaRPr lang="en-US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ZoneTexte 25">
            <a:extLst>
              <a:ext uri="{FF2B5EF4-FFF2-40B4-BE49-F238E27FC236}">
                <a16:creationId xmlns:a16="http://schemas.microsoft.com/office/drawing/2014/main" id="{22F15569-5CD0-71D0-081D-E1EBFAF56E5D}"/>
              </a:ext>
            </a:extLst>
          </p:cNvPr>
          <p:cNvSpPr txBox="1"/>
          <p:nvPr/>
        </p:nvSpPr>
        <p:spPr>
          <a:xfrm>
            <a:off x="629920" y="4122894"/>
            <a:ext cx="2484000" cy="12772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A French university hospital wanted to integrate MSI testing into its NGS workflow. Using an in-house panel, they needed to confirm whether the design was suitable for accurate MSI evaluation.</a:t>
            </a:r>
          </a:p>
        </p:txBody>
      </p:sp>
      <p:sp>
        <p:nvSpPr>
          <p:cNvPr id="18" name="ZoneTexte 25">
            <a:extLst>
              <a:ext uri="{FF2B5EF4-FFF2-40B4-BE49-F238E27FC236}">
                <a16:creationId xmlns:a16="http://schemas.microsoft.com/office/drawing/2014/main" id="{E4D3892E-7641-C4EA-2BB5-0443236E3596}"/>
              </a:ext>
            </a:extLst>
          </p:cNvPr>
          <p:cNvSpPr txBox="1"/>
          <p:nvPr/>
        </p:nvSpPr>
        <p:spPr>
          <a:xfrm>
            <a:off x="3289673" y="4122894"/>
            <a:ext cx="2484000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Selecting the right microsatellite markers is complex, and internal validation was limited by the small number of available samples.</a:t>
            </a: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9" name="ZoneTexte 25">
            <a:extLst>
              <a:ext uri="{FF2B5EF4-FFF2-40B4-BE49-F238E27FC236}">
                <a16:creationId xmlns:a16="http://schemas.microsoft.com/office/drawing/2014/main" id="{709E8935-A64B-9DF1-5F1F-30C8C05E01D1}"/>
              </a:ext>
            </a:extLst>
          </p:cNvPr>
          <p:cNvSpPr txBox="1"/>
          <p:nvPr/>
        </p:nvSpPr>
        <p:spPr>
          <a:xfrm>
            <a:off x="5949426" y="4122894"/>
            <a:ext cx="2484000" cy="16158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MSInsight analyzed the client’s BED file to map microsatellites, identified the most informative markers using our expertise in mutation-prone loci, and ran </a:t>
            </a:r>
            <a:r>
              <a:rPr lang="en-US" sz="11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downsampling</a:t>
            </a:r>
            <a:r>
              <a:rPr lang="en-US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 simulations on our private reference exome cohort to replicate the client’s sequencing conditions.</a:t>
            </a: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0" name="ZoneTexte 25">
            <a:extLst>
              <a:ext uri="{FF2B5EF4-FFF2-40B4-BE49-F238E27FC236}">
                <a16:creationId xmlns:a16="http://schemas.microsoft.com/office/drawing/2014/main" id="{35B4C243-2A91-340D-07FF-3D05352E046F}"/>
              </a:ext>
            </a:extLst>
          </p:cNvPr>
          <p:cNvSpPr txBox="1"/>
          <p:nvPr/>
        </p:nvSpPr>
        <p:spPr>
          <a:xfrm>
            <a:off x="8609180" y="4122894"/>
            <a:ext cx="248400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The study guided the hospital to optimize its panel for MSI detection, leading to the addition of 40 microsatellite markers and a stronger NGS assay for diagnostics and research. </a:t>
            </a:r>
            <a:r>
              <a:rPr lang="en-US" sz="11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MSIcare</a:t>
            </a:r>
            <a:r>
              <a:rPr lang="en-US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 has been deployed locally.</a:t>
            </a:r>
            <a:endParaRPr lang="en-US" sz="14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22" name="Image 21" descr="Une image contenant croquis, art, Graphique, dessin&#10;&#10;Le contenu généré par l’IA peut être incorrect.">
            <a:extLst>
              <a:ext uri="{FF2B5EF4-FFF2-40B4-BE49-F238E27FC236}">
                <a16:creationId xmlns:a16="http://schemas.microsoft.com/office/drawing/2014/main" id="{FBD80289-73D1-84D7-A26D-CB3A2E1224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89" y="2113832"/>
            <a:ext cx="1267343" cy="1267343"/>
          </a:xfrm>
          <a:prstGeom prst="rect">
            <a:avLst/>
          </a:prstGeom>
        </p:spPr>
      </p:pic>
      <p:pic>
        <p:nvPicPr>
          <p:cNvPr id="24" name="Image 23" descr="Une image contenant Graphique, art, conception&#10;&#10;Le contenu généré par l’IA peut être incorrect.">
            <a:extLst>
              <a:ext uri="{FF2B5EF4-FFF2-40B4-BE49-F238E27FC236}">
                <a16:creationId xmlns:a16="http://schemas.microsoft.com/office/drawing/2014/main" id="{7C96235F-68EC-A4ED-1152-ADF8A87275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20" y="2250650"/>
            <a:ext cx="993705" cy="993705"/>
          </a:xfrm>
          <a:prstGeom prst="rect">
            <a:avLst/>
          </a:prstGeom>
        </p:spPr>
      </p:pic>
      <p:pic>
        <p:nvPicPr>
          <p:cNvPr id="26" name="Image 25" descr="Une image contenant croquis, art&#10;&#10;Le contenu généré par l’IA peut être incorrect.">
            <a:extLst>
              <a:ext uri="{FF2B5EF4-FFF2-40B4-BE49-F238E27FC236}">
                <a16:creationId xmlns:a16="http://schemas.microsoft.com/office/drawing/2014/main" id="{38DFD465-F8EC-87EF-B655-2EA6B3228B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82" y="2321773"/>
            <a:ext cx="798830" cy="798830"/>
          </a:xfrm>
          <a:prstGeom prst="rect">
            <a:avLst/>
          </a:prstGeom>
        </p:spPr>
      </p:pic>
      <p:pic>
        <p:nvPicPr>
          <p:cNvPr id="28" name="Image 27" descr="Une image contenant capture d’écran, ligne, Caractère coloré, conception&#10;&#10;Le contenu généré par l’IA peut être incorrect.">
            <a:extLst>
              <a:ext uri="{FF2B5EF4-FFF2-40B4-BE49-F238E27FC236}">
                <a16:creationId xmlns:a16="http://schemas.microsoft.com/office/drawing/2014/main" id="{BE3950CD-4D00-BC50-B7AD-3C451E35F9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813" y="2321603"/>
            <a:ext cx="798830" cy="79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22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B8D97-1E4F-042D-4EF9-65C6370B1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DE036166-9F11-A365-D2C3-218761E1A1E7}"/>
              </a:ext>
            </a:extLst>
          </p:cNvPr>
          <p:cNvSpPr txBox="1">
            <a:spLocks/>
          </p:cNvSpPr>
          <p:nvPr/>
        </p:nvSpPr>
        <p:spPr bwMode="auto">
          <a:xfrm>
            <a:off x="629922" y="964194"/>
            <a:ext cx="5374638" cy="3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Case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Study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0E640D6C-7428-6EA7-E954-E052A5415A81}"/>
              </a:ext>
            </a:extLst>
          </p:cNvPr>
          <p:cNvSpPr txBox="1">
            <a:spLocks/>
          </p:cNvSpPr>
          <p:nvPr/>
        </p:nvSpPr>
        <p:spPr bwMode="auto">
          <a:xfrm>
            <a:off x="629921" y="1493299"/>
            <a:ext cx="11480017" cy="82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r>
              <a:rPr lang="en-US" sz="2800" kern="0" dirty="0">
                <a:solidFill>
                  <a:srgbClr val="252828"/>
                </a:solidFill>
                <a:ea typeface="+mn-lt"/>
                <a:cs typeface="+mn-lt"/>
              </a:rPr>
              <a:t>Evaluating MSI in challenging cohorts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8B05D6BD-8DFC-FCC2-54A7-D8EF778FD610}"/>
              </a:ext>
            </a:extLst>
          </p:cNvPr>
          <p:cNvGraphicFramePr/>
          <p:nvPr/>
        </p:nvGraphicFramePr>
        <p:xfrm>
          <a:off x="629920" y="3150327"/>
          <a:ext cx="10843167" cy="588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51">
            <a:extLst>
              <a:ext uri="{FF2B5EF4-FFF2-40B4-BE49-F238E27FC236}">
                <a16:creationId xmlns:a16="http://schemas.microsoft.com/office/drawing/2014/main" id="{6F4CBDA5-3394-728F-36E7-BD4B1AD87F55}"/>
              </a:ext>
            </a:extLst>
          </p:cNvPr>
          <p:cNvSpPr txBox="1"/>
          <p:nvPr/>
        </p:nvSpPr>
        <p:spPr>
          <a:xfrm>
            <a:off x="585562" y="3283066"/>
            <a:ext cx="25237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Client description</a:t>
            </a:r>
          </a:p>
        </p:txBody>
      </p:sp>
      <p:sp>
        <p:nvSpPr>
          <p:cNvPr id="8" name="TextBox 56">
            <a:extLst>
              <a:ext uri="{FF2B5EF4-FFF2-40B4-BE49-F238E27FC236}">
                <a16:creationId xmlns:a16="http://schemas.microsoft.com/office/drawing/2014/main" id="{918D8BE4-4149-1BBF-076B-2C9FE0128B0B}"/>
              </a:ext>
            </a:extLst>
          </p:cNvPr>
          <p:cNvSpPr txBox="1"/>
          <p:nvPr/>
        </p:nvSpPr>
        <p:spPr>
          <a:xfrm>
            <a:off x="3289727" y="3283066"/>
            <a:ext cx="25237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Challenge</a:t>
            </a:r>
            <a:endParaRPr lang="en-US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9" name="TextBox 57">
            <a:extLst>
              <a:ext uri="{FF2B5EF4-FFF2-40B4-BE49-F238E27FC236}">
                <a16:creationId xmlns:a16="http://schemas.microsoft.com/office/drawing/2014/main" id="{4B020578-E17D-C756-BB08-5A500FC24A16}"/>
              </a:ext>
            </a:extLst>
          </p:cNvPr>
          <p:cNvSpPr txBox="1"/>
          <p:nvPr/>
        </p:nvSpPr>
        <p:spPr>
          <a:xfrm>
            <a:off x="5779395" y="3283066"/>
            <a:ext cx="25237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Insights</a:t>
            </a:r>
          </a:p>
        </p:txBody>
      </p:sp>
      <p:sp>
        <p:nvSpPr>
          <p:cNvPr id="10" name="TextBox 58">
            <a:extLst>
              <a:ext uri="{FF2B5EF4-FFF2-40B4-BE49-F238E27FC236}">
                <a16:creationId xmlns:a16="http://schemas.microsoft.com/office/drawing/2014/main" id="{3595FB81-AF9F-9895-51DC-B90FFC2520AD}"/>
              </a:ext>
            </a:extLst>
          </p:cNvPr>
          <p:cNvSpPr txBox="1"/>
          <p:nvPr/>
        </p:nvSpPr>
        <p:spPr>
          <a:xfrm>
            <a:off x="8559002" y="3283066"/>
            <a:ext cx="25237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Outcome</a:t>
            </a:r>
            <a:endParaRPr lang="en-US" sz="1400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7" name="ZoneTexte 25">
            <a:extLst>
              <a:ext uri="{FF2B5EF4-FFF2-40B4-BE49-F238E27FC236}">
                <a16:creationId xmlns:a16="http://schemas.microsoft.com/office/drawing/2014/main" id="{350E7B56-E8B8-E1C5-5A6A-07C4EEC0945B}"/>
              </a:ext>
            </a:extLst>
          </p:cNvPr>
          <p:cNvSpPr txBox="1"/>
          <p:nvPr/>
        </p:nvSpPr>
        <p:spPr>
          <a:xfrm>
            <a:off x="629920" y="4122894"/>
            <a:ext cx="24840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A leading comprehensive cancer center sought support to better characterize Microsatellite Instability (MSI) in sarcoma patients, where standard methods lacked sensitivity.</a:t>
            </a:r>
          </a:p>
        </p:txBody>
      </p:sp>
      <p:sp>
        <p:nvSpPr>
          <p:cNvPr id="18" name="ZoneTexte 25">
            <a:extLst>
              <a:ext uri="{FF2B5EF4-FFF2-40B4-BE49-F238E27FC236}">
                <a16:creationId xmlns:a16="http://schemas.microsoft.com/office/drawing/2014/main" id="{20CB1C16-DFCC-BEDE-E040-B7D3E270DBC5}"/>
              </a:ext>
            </a:extLst>
          </p:cNvPr>
          <p:cNvSpPr txBox="1"/>
          <p:nvPr/>
        </p:nvSpPr>
        <p:spPr>
          <a:xfrm>
            <a:off x="3289673" y="4122894"/>
            <a:ext cx="2484000" cy="12772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The challenge was to leverage NGS data to identify MSI as a clinically relevant biomarker in sarcoma, and to benchmark detection accuracy against conventional diagnostic approaches.</a:t>
            </a:r>
          </a:p>
        </p:txBody>
      </p:sp>
      <p:sp>
        <p:nvSpPr>
          <p:cNvPr id="19" name="ZoneTexte 25">
            <a:extLst>
              <a:ext uri="{FF2B5EF4-FFF2-40B4-BE49-F238E27FC236}">
                <a16:creationId xmlns:a16="http://schemas.microsoft.com/office/drawing/2014/main" id="{04701A42-D546-4351-070D-47D3BE4D25DD}"/>
              </a:ext>
            </a:extLst>
          </p:cNvPr>
          <p:cNvSpPr txBox="1"/>
          <p:nvPr/>
        </p:nvSpPr>
        <p:spPr>
          <a:xfrm>
            <a:off x="5949426" y="4122894"/>
            <a:ext cx="2484000" cy="12772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MSInsight processed genomic and anonymized clinical data using </a:t>
            </a:r>
            <a:r>
              <a:rPr lang="en-US" sz="11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MSIcare</a:t>
            </a:r>
            <a:r>
              <a:rPr lang="en-US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. Exome sequencing data (BAM files) were analyzed locally, enabling streamlined and standardized MSI detection.</a:t>
            </a:r>
          </a:p>
        </p:txBody>
      </p:sp>
      <p:sp>
        <p:nvSpPr>
          <p:cNvPr id="20" name="ZoneTexte 25">
            <a:extLst>
              <a:ext uri="{FF2B5EF4-FFF2-40B4-BE49-F238E27FC236}">
                <a16:creationId xmlns:a16="http://schemas.microsoft.com/office/drawing/2014/main" id="{9D3B5A37-8FA7-EEFE-75B8-6DD6E429E72D}"/>
              </a:ext>
            </a:extLst>
          </p:cNvPr>
          <p:cNvSpPr txBox="1"/>
          <p:nvPr/>
        </p:nvSpPr>
        <p:spPr>
          <a:xfrm>
            <a:off x="8609180" y="4122894"/>
            <a:ext cx="24840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Our team delivered: </a:t>
            </a:r>
          </a:p>
          <a:p>
            <a:pPr algn="just"/>
            <a:r>
              <a:rPr lang="en-US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1. Reliable MSI classification across sarcoma samples</a:t>
            </a:r>
          </a:p>
          <a:p>
            <a:pPr algn="just"/>
            <a:r>
              <a:rPr lang="en-US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2. Comparative benchmarking against standard diagnostic methods</a:t>
            </a:r>
          </a:p>
        </p:txBody>
      </p:sp>
      <p:pic>
        <p:nvPicPr>
          <p:cNvPr id="22" name="Image 21" descr="Une image contenant croquis, art, Graphique, dessin&#10;&#10;Le contenu généré par l’IA peut être incorrect.">
            <a:extLst>
              <a:ext uri="{FF2B5EF4-FFF2-40B4-BE49-F238E27FC236}">
                <a16:creationId xmlns:a16="http://schemas.microsoft.com/office/drawing/2014/main" id="{D4988944-7709-4466-9CB4-AB1E47286E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89" y="2113832"/>
            <a:ext cx="1267343" cy="1267343"/>
          </a:xfrm>
          <a:prstGeom prst="rect">
            <a:avLst/>
          </a:prstGeom>
        </p:spPr>
      </p:pic>
      <p:pic>
        <p:nvPicPr>
          <p:cNvPr id="24" name="Image 23" descr="Une image contenant Graphique, art, conception&#10;&#10;Le contenu généré par l’IA peut être incorrect.">
            <a:extLst>
              <a:ext uri="{FF2B5EF4-FFF2-40B4-BE49-F238E27FC236}">
                <a16:creationId xmlns:a16="http://schemas.microsoft.com/office/drawing/2014/main" id="{4D4D3D3B-401A-918E-5DA0-3CB6B38351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20" y="2250650"/>
            <a:ext cx="993705" cy="993705"/>
          </a:xfrm>
          <a:prstGeom prst="rect">
            <a:avLst/>
          </a:prstGeom>
        </p:spPr>
      </p:pic>
      <p:pic>
        <p:nvPicPr>
          <p:cNvPr id="26" name="Image 25" descr="Une image contenant croquis, art&#10;&#10;Le contenu généré par l’IA peut être incorrect.">
            <a:extLst>
              <a:ext uri="{FF2B5EF4-FFF2-40B4-BE49-F238E27FC236}">
                <a16:creationId xmlns:a16="http://schemas.microsoft.com/office/drawing/2014/main" id="{CE083026-B6BF-8AC9-ABE0-43AB303C48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82" y="2321773"/>
            <a:ext cx="798830" cy="798830"/>
          </a:xfrm>
          <a:prstGeom prst="rect">
            <a:avLst/>
          </a:prstGeom>
        </p:spPr>
      </p:pic>
      <p:pic>
        <p:nvPicPr>
          <p:cNvPr id="28" name="Image 27" descr="Une image contenant capture d’écran, ligne, Caractère coloré, conception&#10;&#10;Le contenu généré par l’IA peut être incorrect.">
            <a:extLst>
              <a:ext uri="{FF2B5EF4-FFF2-40B4-BE49-F238E27FC236}">
                <a16:creationId xmlns:a16="http://schemas.microsoft.com/office/drawing/2014/main" id="{D57E5A85-094C-509C-4049-1E8FBC010D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813" y="2321603"/>
            <a:ext cx="798830" cy="79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46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008B09-657C-7C4F-631D-20F43B420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712" y="651876"/>
            <a:ext cx="5400600" cy="598485"/>
          </a:xfrm>
        </p:spPr>
        <p:txBody>
          <a:bodyPr/>
          <a:lstStyle/>
          <a:p>
            <a:r>
              <a:rPr lang="fr-FR" sz="2800" err="1">
                <a:latin typeface="+mn-lt"/>
              </a:rPr>
              <a:t>MSInsight</a:t>
            </a:r>
            <a:r>
              <a:rPr lang="fr-FR" sz="2800">
                <a:latin typeface="+mn-lt"/>
              </a:rPr>
              <a:t> at a </a:t>
            </a:r>
            <a:r>
              <a:rPr lang="fr-FR" sz="2800" err="1">
                <a:latin typeface="+mn-lt"/>
              </a:rPr>
              <a:t>glance</a:t>
            </a:r>
            <a:endParaRPr lang="fr-FR" sz="2800">
              <a:latin typeface="+mn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4DF27FF-9379-76E4-6626-5A24B9B97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904" y="6008545"/>
            <a:ext cx="426185" cy="4261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EB6EBDC-4786-4148-39D0-C024F4C3F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628" y="6042651"/>
            <a:ext cx="842241" cy="3269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BC5CBE-D5F3-8B9E-D0A5-8D51F10BF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878" y="6030577"/>
            <a:ext cx="827559" cy="33738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240502-0B16-E02E-B543-47B36996E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189" y="6072970"/>
            <a:ext cx="715813" cy="339296"/>
          </a:xfrm>
          <a:prstGeom prst="rect">
            <a:avLst/>
          </a:prstGeom>
        </p:spPr>
      </p:pic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844ED426-B97B-3FCA-C91F-F509C7B66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8B86F5-2739-E5D7-172B-CFFD5EC22FA4}"/>
              </a:ext>
            </a:extLst>
          </p:cNvPr>
          <p:cNvSpPr/>
          <p:nvPr/>
        </p:nvSpPr>
        <p:spPr>
          <a:xfrm>
            <a:off x="0" y="0"/>
            <a:ext cx="24670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BEADEA71-7E4F-6AAD-3C9F-4975318C83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4" r="25500"/>
          <a:stretch/>
        </p:blipFill>
        <p:spPr>
          <a:xfrm>
            <a:off x="349757" y="0"/>
            <a:ext cx="2665983" cy="6858000"/>
          </a:xfrm>
          <a:prstGeom prst="rect">
            <a:avLst/>
          </a:prstGeo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C7852F1B-C990-CC3E-808A-5A56A02AFB60}"/>
              </a:ext>
            </a:extLst>
          </p:cNvPr>
          <p:cNvSpPr txBox="1">
            <a:spLocks/>
          </p:cNvSpPr>
          <p:nvPr/>
        </p:nvSpPr>
        <p:spPr bwMode="auto">
          <a:xfrm>
            <a:off x="3503712" y="1960828"/>
            <a:ext cx="8147022" cy="386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600" kern="0" err="1">
                <a:latin typeface="Poppins Light" panose="00000400000000000000" pitchFamily="2" charset="0"/>
                <a:cs typeface="Poppins Light" panose="00000400000000000000" pitchFamily="2" charset="0"/>
              </a:rPr>
              <a:t>Located</a:t>
            </a:r>
            <a:r>
              <a:rPr lang="fr-FR" sz="1600" kern="0">
                <a:latin typeface="Poppins Light" panose="00000400000000000000" pitchFamily="2" charset="0"/>
                <a:cs typeface="Poppins Light" panose="00000400000000000000" pitchFamily="2" charset="0"/>
              </a:rPr>
              <a:t> in Paris, France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600" kern="0" err="1">
                <a:latin typeface="Poppins Light" panose="00000400000000000000" pitchFamily="2" charset="0"/>
                <a:cs typeface="Poppins Light" panose="00000400000000000000" pitchFamily="2" charset="0"/>
              </a:rPr>
              <a:t>Built</a:t>
            </a:r>
            <a:r>
              <a:rPr lang="fr-FR" sz="1600" kern="0">
                <a:latin typeface="Poppins Light" panose="00000400000000000000" pitchFamily="2" charset="0"/>
                <a:cs typeface="Poppins Light" panose="00000400000000000000" pitchFamily="2" charset="0"/>
              </a:rPr>
              <a:t> by a team of experts in </a:t>
            </a:r>
            <a:r>
              <a:rPr lang="fr-FR" sz="1600" kern="0" err="1">
                <a:latin typeface="Poppins Light" panose="00000400000000000000" pitchFamily="2" charset="0"/>
                <a:cs typeface="Poppins Light" panose="00000400000000000000" pitchFamily="2" charset="0"/>
              </a:rPr>
              <a:t>genomic</a:t>
            </a:r>
            <a:r>
              <a:rPr lang="fr-FR" sz="1600" kern="0"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fr-FR" sz="1600" kern="0" err="1">
                <a:latin typeface="Poppins Light" panose="00000400000000000000" pitchFamily="2" charset="0"/>
                <a:cs typeface="Poppins Light" panose="00000400000000000000" pitchFamily="2" charset="0"/>
              </a:rPr>
              <a:t>bioinformatic</a:t>
            </a:r>
            <a:r>
              <a:rPr lang="fr-FR" sz="1600" kern="0">
                <a:latin typeface="Poppins Light" panose="00000400000000000000" pitchFamily="2" charset="0"/>
                <a:cs typeface="Poppins Light" panose="00000400000000000000" pitchFamily="2" charset="0"/>
              </a:rPr>
              <a:t>, and MSI cancer </a:t>
            </a:r>
            <a:r>
              <a:rPr lang="fr-FR" sz="1600" kern="0" err="1">
                <a:latin typeface="Poppins Light" panose="00000400000000000000" pitchFamily="2" charset="0"/>
                <a:cs typeface="Poppins Light" panose="00000400000000000000" pitchFamily="2" charset="0"/>
              </a:rPr>
              <a:t>research</a:t>
            </a: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600" kern="0" err="1">
                <a:latin typeface="Poppins Light" panose="00000400000000000000" pitchFamily="2" charset="0"/>
                <a:cs typeface="Poppins Light" panose="00000400000000000000" pitchFamily="2" charset="0"/>
              </a:rPr>
              <a:t>Dedicated</a:t>
            </a:r>
            <a:r>
              <a:rPr lang="fr-FR" sz="1600" kern="0">
                <a:latin typeface="Poppins Light" panose="00000400000000000000" pitchFamily="2" charset="0"/>
                <a:cs typeface="Poppins Light" panose="00000400000000000000" pitchFamily="2" charset="0"/>
              </a:rPr>
              <a:t> to </a:t>
            </a:r>
            <a:r>
              <a:rPr lang="fr-FR" sz="1600" kern="0" err="1">
                <a:latin typeface="Poppins Light" panose="00000400000000000000" pitchFamily="2" charset="0"/>
                <a:cs typeface="Poppins Light" panose="00000400000000000000" pitchFamily="2" charset="0"/>
              </a:rPr>
              <a:t>advancing</a:t>
            </a:r>
            <a:r>
              <a:rPr lang="fr-FR" sz="1600" kern="0">
                <a:latin typeface="Poppins Light" panose="00000400000000000000" pitchFamily="2" charset="0"/>
                <a:cs typeface="Poppins Light" panose="00000400000000000000" pitchFamily="2" charset="0"/>
              </a:rPr>
              <a:t> MSI diagnostics for </a:t>
            </a:r>
            <a:r>
              <a:rPr lang="fr-FR" sz="1600" kern="0" err="1">
                <a:latin typeface="Poppins Light" panose="00000400000000000000" pitchFamily="2" charset="0"/>
                <a:cs typeface="Poppins Light" panose="00000400000000000000" pitchFamily="2" charset="0"/>
              </a:rPr>
              <a:t>precision</a:t>
            </a:r>
            <a:r>
              <a:rPr lang="fr-FR" sz="1600" kern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600" kern="0" err="1">
                <a:latin typeface="Poppins Light" panose="00000400000000000000" pitchFamily="2" charset="0"/>
                <a:cs typeface="Poppins Light" panose="00000400000000000000" pitchFamily="2" charset="0"/>
              </a:rPr>
              <a:t>oncology</a:t>
            </a: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>
                <a:latin typeface="Poppins Light" panose="00000400000000000000" pitchFamily="2" charset="0"/>
                <a:cs typeface="Poppins Light" panose="00000400000000000000" pitchFamily="2" charset="0"/>
              </a:rPr>
              <a:t>Based on the work of a worldwide-renowned research team in MSI cancer genomics</a:t>
            </a: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600" kern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4E20EDE-5451-FE50-9010-E0FAB857FA0F}"/>
              </a:ext>
            </a:extLst>
          </p:cNvPr>
          <p:cNvSpPr txBox="1"/>
          <p:nvPr/>
        </p:nvSpPr>
        <p:spPr>
          <a:xfrm>
            <a:off x="3563368" y="3914698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Arnaud </a:t>
            </a:r>
            <a:r>
              <a:rPr kumimoji="0" lang="fr-FR" sz="900" b="0" i="0" u="none" strike="noStrike" kern="1200" cap="none" spc="0" normalizeH="0" baseline="0" noProof="0" err="1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Cutivet,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 PhD</a:t>
            </a:r>
          </a:p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CEO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AE7BBF5-6AE4-BDBD-A4E4-A732C6A94F84}"/>
              </a:ext>
            </a:extLst>
          </p:cNvPr>
          <p:cNvSpPr txBox="1"/>
          <p:nvPr/>
        </p:nvSpPr>
        <p:spPr>
          <a:xfrm>
            <a:off x="4869577" y="3914698"/>
            <a:ext cx="170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Toky Ratovomanana, PhD</a:t>
            </a:r>
          </a:p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CTO</a:t>
            </a:r>
          </a:p>
        </p:txBody>
      </p:sp>
      <p:pic>
        <p:nvPicPr>
          <p:cNvPr id="22" name="Image 21" descr="Une image contenant Visage humain, sourire, personne, habits&#10;&#10;Description générée automatiquement">
            <a:extLst>
              <a:ext uri="{FF2B5EF4-FFF2-40B4-BE49-F238E27FC236}">
                <a16:creationId xmlns:a16="http://schemas.microsoft.com/office/drawing/2014/main" id="{385E1762-4FB1-097A-B0A3-7A3323F7467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20" y="3053394"/>
            <a:ext cx="653661" cy="653661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3" name="Image 22" descr="Une image contenant Visage humain, personne, Barbe humaine, habits&#10;&#10;Description générée automatiquement">
            <a:extLst>
              <a:ext uri="{FF2B5EF4-FFF2-40B4-BE49-F238E27FC236}">
                <a16:creationId xmlns:a16="http://schemas.microsoft.com/office/drawing/2014/main" id="{22A5710F-E756-BD96-8E4B-1030ECABEA4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37" y="3053394"/>
            <a:ext cx="653661" cy="654856"/>
          </a:xfrm>
          <a:prstGeom prst="flowChartConnector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A2B3AF0-A1D4-665C-DC33-A1CC2986808C}"/>
              </a:ext>
            </a:extLst>
          </p:cNvPr>
          <p:cNvSpPr txBox="1"/>
          <p:nvPr/>
        </p:nvSpPr>
        <p:spPr>
          <a:xfrm>
            <a:off x="8606513" y="3914698"/>
            <a:ext cx="200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Florence Renaud, MD-PhD</a:t>
            </a:r>
          </a:p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Medical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advisor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Poppins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FED3285-4D76-929D-25ED-F05A414F9C6F}"/>
              </a:ext>
            </a:extLst>
          </p:cNvPr>
          <p:cNvSpPr txBox="1"/>
          <p:nvPr/>
        </p:nvSpPr>
        <p:spPr>
          <a:xfrm>
            <a:off x="10239120" y="3914698"/>
            <a:ext cx="1702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Ada Collura, PhD</a:t>
            </a:r>
          </a:p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Scientific </a:t>
            </a:r>
            <a:r>
              <a:rPr kumimoji="0" lang="fr-FR" sz="900" b="0" i="0" u="none" strike="noStrike" kern="120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advisor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Poppins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E275B65-8827-65BB-ECE0-302E258CF01F}"/>
              </a:ext>
            </a:extLst>
          </p:cNvPr>
          <p:cNvSpPr txBox="1"/>
          <p:nvPr/>
        </p:nvSpPr>
        <p:spPr>
          <a:xfrm>
            <a:off x="7474792" y="3914698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Alex Duval, MD-PhD</a:t>
            </a:r>
          </a:p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Scientific </a:t>
            </a:r>
            <a:r>
              <a:rPr kumimoji="0" lang="fr-FR" sz="900" b="0" i="0" u="none" strike="noStrike" kern="120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advisor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Poppins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Image 26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DD0A2245-2A81-1841-1166-75D8F56F6AD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537" y="3053394"/>
            <a:ext cx="653661" cy="656453"/>
          </a:xfrm>
          <a:prstGeom prst="flowChartConnector">
            <a:avLst/>
          </a:prstGeom>
        </p:spPr>
      </p:pic>
      <p:pic>
        <p:nvPicPr>
          <p:cNvPr id="28" name="Image 27" descr="Une image contenant Visage humain, personne, sourire, mur&#10;&#10;Description générée automatiquement">
            <a:extLst>
              <a:ext uri="{FF2B5EF4-FFF2-40B4-BE49-F238E27FC236}">
                <a16:creationId xmlns:a16="http://schemas.microsoft.com/office/drawing/2014/main" id="{FFBFB9B0-8063-C3CA-1E6D-4EEB54E9C84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704" y="3053394"/>
            <a:ext cx="653661" cy="649221"/>
          </a:xfrm>
          <a:prstGeom prst="flowChartConnector">
            <a:avLst/>
          </a:prstGeom>
        </p:spPr>
      </p:pic>
      <p:pic>
        <p:nvPicPr>
          <p:cNvPr id="29" name="Image 28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8DF9D017-F46D-CFC1-F095-7F794937C3B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20" y="3053394"/>
            <a:ext cx="653661" cy="65797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451167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4">
            <a:lum/>
          </a:blip>
          <a:srcRect/>
          <a:stretch>
            <a:fillRect l="-1000" t="9000" r="-4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10B862-6528-B0F1-B03D-B931866EF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D30398-F6C8-ED81-B9DC-A5CA3773974C}"/>
              </a:ext>
            </a:extLst>
          </p:cNvPr>
          <p:cNvSpPr txBox="1">
            <a:spLocks/>
          </p:cNvSpPr>
          <p:nvPr/>
        </p:nvSpPr>
        <p:spPr bwMode="auto">
          <a:xfrm>
            <a:off x="629922" y="964194"/>
            <a:ext cx="5374638" cy="3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Watch The Story </a:t>
            </a:r>
            <a:r>
              <a:rPr lang="fr-FR" sz="1600" kern="0">
                <a:solidFill>
                  <a:srgbClr val="009FE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B</a:t>
            </a:r>
            <a:r>
              <a:rPr kumimoji="0" lang="fr-FR" sz="1600" b="0" i="0" u="none" strike="noStrike" kern="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ehind</a:t>
            </a: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MSInsight</a:t>
            </a: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F820A53A-A875-89E7-13C5-4BCD293AEF05}"/>
              </a:ext>
            </a:extLst>
          </p:cNvPr>
          <p:cNvSpPr txBox="1">
            <a:spLocks/>
          </p:cNvSpPr>
          <p:nvPr/>
        </p:nvSpPr>
        <p:spPr>
          <a:xfrm>
            <a:off x="10509251" y="6459686"/>
            <a:ext cx="844549" cy="35401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5E5239-BABD-43F5-A743-FE5566EB65D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altLang="fr-FR" sz="900" b="0" i="0" u="none" strike="noStrike" kern="120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4C0744B-9559-DDA3-5907-F11980A5AD89}"/>
              </a:ext>
            </a:extLst>
          </p:cNvPr>
          <p:cNvGrpSpPr/>
          <p:nvPr/>
        </p:nvGrpSpPr>
        <p:grpSpPr>
          <a:xfrm>
            <a:off x="1874134" y="1454436"/>
            <a:ext cx="8900931" cy="5005250"/>
            <a:chOff x="2318634" y="964194"/>
            <a:chExt cx="8900931" cy="5005250"/>
          </a:xfrm>
        </p:grpSpPr>
        <p:pic>
          <p:nvPicPr>
            <p:cNvPr id="6" name="Image 5">
              <a:hlinkClick r:id="rId5"/>
              <a:extLst>
                <a:ext uri="{FF2B5EF4-FFF2-40B4-BE49-F238E27FC236}">
                  <a16:creationId xmlns:a16="http://schemas.microsoft.com/office/drawing/2014/main" id="{4A04A19F-BBED-7469-4B57-0C09D78BD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8634" y="964194"/>
              <a:ext cx="8900931" cy="5005250"/>
            </a:xfrm>
            <a:prstGeom prst="rect">
              <a:avLst/>
            </a:prstGeom>
          </p:spPr>
        </p:pic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CD452DE9-D84D-D576-AFFC-FC9163464A5F}"/>
                </a:ext>
              </a:extLst>
            </p:cNvPr>
            <p:cNvSpPr/>
            <p:nvPr/>
          </p:nvSpPr>
          <p:spPr>
            <a:xfrm rot="5400000">
              <a:off x="6152649" y="2850869"/>
              <a:ext cx="1080000" cy="1080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37612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4CB10B5-D126-14C7-9E28-A675709E3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20026"/>
            <a:ext cx="4685562" cy="107721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E18F9E-978D-0A56-C1EE-9A91E25595B1}"/>
              </a:ext>
            </a:extLst>
          </p:cNvPr>
          <p:cNvSpPr txBox="1"/>
          <p:nvPr/>
        </p:nvSpPr>
        <p:spPr>
          <a:xfrm>
            <a:off x="1458930" y="2445140"/>
            <a:ext cx="927413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800">
                <a:solidFill>
                  <a:prstClr val="white"/>
                </a:solidFill>
                <a:latin typeface="Poppins Light"/>
                <a:ea typeface="Calibri" panose="020F0502020204030204" pitchFamily="34" charset="0"/>
                <a:cs typeface="Poppins Light"/>
              </a:rPr>
              <a:t>Interested to get a demo ? </a:t>
            </a:r>
          </a:p>
          <a:p>
            <a:pPr>
              <a:defRPr/>
            </a:pPr>
            <a:r>
              <a:rPr lang="en-US" sz="2800">
                <a:solidFill>
                  <a:prstClr val="white"/>
                </a:solidFill>
                <a:latin typeface="Poppins Light"/>
                <a:ea typeface="Calibri" panose="020F0502020204030204" pitchFamily="34" charset="0"/>
                <a:cs typeface="Poppins Light"/>
              </a:rPr>
              <a:t>Interested in collaboration ? Let’s talk</a:t>
            </a:r>
          </a:p>
        </p:txBody>
      </p:sp>
      <p:pic>
        <p:nvPicPr>
          <p:cNvPr id="3" name="Image 2" descr="Une image contenant Visage humain, personne, Barbe humaine, habits&#10;&#10;Description générée automatiquement">
            <a:extLst>
              <a:ext uri="{FF2B5EF4-FFF2-40B4-BE49-F238E27FC236}">
                <a16:creationId xmlns:a16="http://schemas.microsoft.com/office/drawing/2014/main" id="{E7E4DD60-F096-7041-DF93-A204A104C85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18" y="3886244"/>
            <a:ext cx="1133023" cy="1135094"/>
          </a:xfrm>
          <a:prstGeom prst="flowChartConnector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B12A816-C12A-BCB7-FA92-43CD025EFBF3}"/>
              </a:ext>
            </a:extLst>
          </p:cNvPr>
          <p:cNvSpPr txBox="1"/>
          <p:nvPr/>
        </p:nvSpPr>
        <p:spPr>
          <a:xfrm>
            <a:off x="2801363" y="4005675"/>
            <a:ext cx="3294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Arnaud </a:t>
            </a:r>
            <a:r>
              <a:rPr kumimoji="0" lang="fr-FR" sz="20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Cutivet,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 PhD</a:t>
            </a:r>
          </a:p>
          <a:p>
            <a:pPr marL="0" marR="0" lvl="0" indent="0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>
                <a:solidFill>
                  <a:schemeClr val="bg1"/>
                </a:solidFill>
                <a:latin typeface="Poppins"/>
              </a:rPr>
              <a:t>CEO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ea typeface="+mn-ea"/>
              <a:cs typeface="Arial" panose="020B0604020202020204" pitchFamily="34" charset="0"/>
            </a:endParaRPr>
          </a:p>
          <a:p>
            <a:pPr marL="0" marR="0" lvl="0" indent="0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 err="1">
                <a:solidFill>
                  <a:schemeClr val="bg1"/>
                </a:solidFill>
                <a:latin typeface="Poppins"/>
              </a:rPr>
              <a:t>ac@msinsight.tech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CCD1AC8-63D4-65DA-33B9-E071BD1FE76F}"/>
              </a:ext>
            </a:extLst>
          </p:cNvPr>
          <p:cNvSpPr txBox="1"/>
          <p:nvPr/>
        </p:nvSpPr>
        <p:spPr>
          <a:xfrm>
            <a:off x="8160763" y="4005674"/>
            <a:ext cx="3294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Ali HAFIZI</a:t>
            </a:r>
          </a:p>
          <a:p>
            <a:pPr marL="0" marR="0" lvl="0" indent="0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>
                <a:solidFill>
                  <a:schemeClr val="bg1"/>
                </a:solidFill>
                <a:latin typeface="Poppins"/>
              </a:rPr>
              <a:t>Partnerships Officer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ea typeface="+mn-ea"/>
              <a:cs typeface="Arial" panose="020B0604020202020204" pitchFamily="34" charset="0"/>
            </a:endParaRPr>
          </a:p>
          <a:p>
            <a:pPr marL="0" marR="0" lvl="0" indent="0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000" err="1">
                <a:solidFill>
                  <a:schemeClr val="bg1"/>
                </a:solidFill>
                <a:latin typeface="Poppins"/>
              </a:rPr>
              <a:t>ali@msinsight.tech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 2" descr="A person wearing glasses and a brown jacket&#10;&#10;AI-generated content may be incorrect.">
            <a:extLst>
              <a:ext uri="{FF2B5EF4-FFF2-40B4-BE49-F238E27FC236}">
                <a16:creationId xmlns:a16="http://schemas.microsoft.com/office/drawing/2014/main" id="{711D8411-7AD1-14D7-051B-599F635291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rcRect t="5095" r="-486" b="28981"/>
          <a:stretch>
            <a:fillRect/>
          </a:stretch>
        </p:blipFill>
        <p:spPr>
          <a:xfrm>
            <a:off x="6760585" y="3886244"/>
            <a:ext cx="1138523" cy="1131724"/>
          </a:xfrm>
          <a:prstGeom prst="flowChartConnector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 l="-1000" t="9000" r="-4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39D93C-96B1-A83F-166A-8886137E6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7F3E8F8F-D256-2F81-B817-33116D3C5DE9}"/>
              </a:ext>
            </a:extLst>
          </p:cNvPr>
          <p:cNvSpPr txBox="1">
            <a:spLocks/>
          </p:cNvSpPr>
          <p:nvPr/>
        </p:nvSpPr>
        <p:spPr bwMode="auto">
          <a:xfrm>
            <a:off x="629921" y="1493299"/>
            <a:ext cx="7545250" cy="107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Diagnosing Microsatellite Instability - MSI, 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a tissue-agnostic predictive biomarker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00B917-17DC-5D86-A447-48495BA9BA8C}"/>
              </a:ext>
            </a:extLst>
          </p:cNvPr>
          <p:cNvSpPr txBox="1">
            <a:spLocks/>
          </p:cNvSpPr>
          <p:nvPr/>
        </p:nvSpPr>
        <p:spPr bwMode="auto">
          <a:xfrm>
            <a:off x="629922" y="964194"/>
            <a:ext cx="5374638" cy="3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The Challenge</a:t>
            </a:r>
          </a:p>
        </p:txBody>
      </p:sp>
      <p:sp>
        <p:nvSpPr>
          <p:cNvPr id="5" name="Espace réservé du numéro de diapositive 6">
            <a:extLst>
              <a:ext uri="{FF2B5EF4-FFF2-40B4-BE49-F238E27FC236}">
                <a16:creationId xmlns:a16="http://schemas.microsoft.com/office/drawing/2014/main" id="{E12A6413-854F-E2CC-03EF-CCABFFCB4DBE}"/>
              </a:ext>
            </a:extLst>
          </p:cNvPr>
          <p:cNvSpPr txBox="1">
            <a:spLocks/>
          </p:cNvSpPr>
          <p:nvPr/>
        </p:nvSpPr>
        <p:spPr>
          <a:xfrm>
            <a:off x="10509251" y="6459686"/>
            <a:ext cx="844549" cy="35401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5E5239-BABD-43F5-A743-FE5566EB65D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altLang="fr-FR" sz="900" b="0" i="0" u="none" strike="noStrike" kern="120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pic>
        <p:nvPicPr>
          <p:cNvPr id="16" name="Image 15" descr="Une image contenant Bleu électrique, Bleu cobalt&#10;&#10;Description générée automatiquement">
            <a:extLst>
              <a:ext uri="{FF2B5EF4-FFF2-40B4-BE49-F238E27FC236}">
                <a16:creationId xmlns:a16="http://schemas.microsoft.com/office/drawing/2014/main" id="{2F72C448-10ED-5C0C-9247-5F0654793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4" y="2029349"/>
            <a:ext cx="4103941" cy="3396010"/>
          </a:xfrm>
          <a:prstGeom prst="rect">
            <a:avLst/>
          </a:prstGeom>
          <a:noFill/>
        </p:spPr>
      </p:pic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1578AAAC-2F58-2132-167E-5D42389DEA7F}"/>
              </a:ext>
            </a:extLst>
          </p:cNvPr>
          <p:cNvSpPr txBox="1">
            <a:spLocks/>
          </p:cNvSpPr>
          <p:nvPr/>
        </p:nvSpPr>
        <p:spPr bwMode="auto">
          <a:xfrm>
            <a:off x="629921" y="2905541"/>
            <a:ext cx="8386488" cy="309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6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11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17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23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29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34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40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46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A crucial insight in guiding therapy decisions towards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immunotherapy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Recommended to be screened in newly diagnosed cancer patients</a:t>
            </a:r>
          </a:p>
          <a:p>
            <a:pPr lvl="1">
              <a:defRPr/>
            </a:pPr>
            <a:r>
              <a:rPr lang="en-US" sz="1600" b="1" kern="0" dirty="0">
                <a:solidFill>
                  <a:srgbClr val="252828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~ 13 millions patients eligible </a:t>
            </a:r>
          </a:p>
          <a:p>
            <a:pPr lvl="1"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Applied in hereditary cancer predisposition </a:t>
            </a:r>
            <a:r>
              <a:rPr lang="en-US" sz="1600" kern="0" dirty="0">
                <a:solidFill>
                  <a:srgbClr val="252828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screening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lvl="1">
              <a:defRPr/>
            </a:pPr>
            <a:r>
              <a:rPr lang="en-US" sz="1600" b="1" kern="0" dirty="0">
                <a:solidFill>
                  <a:srgbClr val="252828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~200 millions people at risk (Lynch Syndrome), only 5% under surveillance</a:t>
            </a:r>
          </a:p>
          <a:p>
            <a:pPr lvl="1">
              <a:defRPr/>
            </a:pPr>
            <a:endParaRPr lang="en-US" sz="1600" b="1" kern="0" dirty="0">
              <a:solidFill>
                <a:srgbClr val="252828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6x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increase in testing needs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Current standard tests fall short (PCR, IHC,…) and are not sufficiently accurate*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F895A0-CB07-F2D1-3513-0A0374CD0D4D}"/>
              </a:ext>
            </a:extLst>
          </p:cNvPr>
          <p:cNvSpPr txBox="1"/>
          <p:nvPr/>
        </p:nvSpPr>
        <p:spPr>
          <a:xfrm>
            <a:off x="2252467" y="6627168"/>
            <a:ext cx="97253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*</a:t>
            </a:r>
            <a:r>
              <a:rPr lang="fr-FR" sz="900">
                <a:solidFill>
                  <a:prstClr val="black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 As </a:t>
            </a:r>
            <a:r>
              <a:rPr lang="fr-FR" sz="900" err="1">
                <a:solidFill>
                  <a:prstClr val="black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shown</a:t>
            </a:r>
            <a:r>
              <a:rPr lang="fr-FR" sz="900">
                <a:solidFill>
                  <a:prstClr val="black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 in André et al. NEJM (2025), 391, 21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ExtraLight" panose="00000300000000000000" pitchFamily="2" charset="0"/>
              <a:ea typeface="+mn-ea"/>
              <a:cs typeface="Poppins ExtraLight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108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Isosceles Triangle 9">
            <a:extLst>
              <a:ext uri="{FF2B5EF4-FFF2-40B4-BE49-F238E27FC236}">
                <a16:creationId xmlns:a16="http://schemas.microsoft.com/office/drawing/2014/main" id="{55C08800-8578-398C-300D-D6A1846B842F}"/>
              </a:ext>
            </a:extLst>
          </p:cNvPr>
          <p:cNvSpPr/>
          <p:nvPr/>
        </p:nvSpPr>
        <p:spPr>
          <a:xfrm rot="5400000">
            <a:off x="6621321" y="-527287"/>
            <a:ext cx="586795" cy="10190463"/>
          </a:xfrm>
          <a:prstGeom prst="triangle">
            <a:avLst>
              <a:gd name="adj" fmla="val 55183"/>
            </a:avLst>
          </a:prstGeom>
          <a:solidFill>
            <a:schemeClr val="bg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8FE5B-9882-4163-B732-CDF0AA31677B}"/>
              </a:ext>
            </a:extLst>
          </p:cNvPr>
          <p:cNvSpPr/>
          <p:nvPr/>
        </p:nvSpPr>
        <p:spPr>
          <a:xfrm>
            <a:off x="2097874" y="3097757"/>
            <a:ext cx="679944" cy="1021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9BD066-A0C2-D6E7-3839-D61F153EDBE1}"/>
              </a:ext>
            </a:extLst>
          </p:cNvPr>
          <p:cNvSpPr/>
          <p:nvPr/>
        </p:nvSpPr>
        <p:spPr>
          <a:xfrm>
            <a:off x="2680194" y="3191605"/>
            <a:ext cx="679944" cy="746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65CC9F-70D2-6EC3-D84D-E47F28EF064A}"/>
              </a:ext>
            </a:extLst>
          </p:cNvPr>
          <p:cNvSpPr/>
          <p:nvPr/>
        </p:nvSpPr>
        <p:spPr>
          <a:xfrm>
            <a:off x="4772642" y="3608776"/>
            <a:ext cx="3333292" cy="373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F1A301D9-7DBC-E125-931F-180DA2FF4E1B}"/>
              </a:ext>
            </a:extLst>
          </p:cNvPr>
          <p:cNvSpPr/>
          <p:nvPr/>
        </p:nvSpPr>
        <p:spPr>
          <a:xfrm>
            <a:off x="2069051" y="3584013"/>
            <a:ext cx="2391505" cy="17806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836970-A2B4-8AA4-8622-1D31B6169643}"/>
              </a:ext>
            </a:extLst>
          </p:cNvPr>
          <p:cNvSpPr/>
          <p:nvPr/>
        </p:nvSpPr>
        <p:spPr>
          <a:xfrm>
            <a:off x="4798175" y="3584013"/>
            <a:ext cx="2391505" cy="17806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6" name="Rectangle: Rounded Corners 11">
            <a:extLst>
              <a:ext uri="{FF2B5EF4-FFF2-40B4-BE49-F238E27FC236}">
                <a16:creationId xmlns:a16="http://schemas.microsoft.com/office/drawing/2014/main" id="{5B5F0557-08CE-2ADE-E272-6B063EA3A759}"/>
              </a:ext>
            </a:extLst>
          </p:cNvPr>
          <p:cNvSpPr/>
          <p:nvPr/>
        </p:nvSpPr>
        <p:spPr>
          <a:xfrm>
            <a:off x="7414189" y="3584013"/>
            <a:ext cx="2391505" cy="178068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0" name="Oval 33">
            <a:extLst>
              <a:ext uri="{FF2B5EF4-FFF2-40B4-BE49-F238E27FC236}">
                <a16:creationId xmlns:a16="http://schemas.microsoft.com/office/drawing/2014/main" id="{B032859B-C299-9FD7-F7EA-22D53CB51EAB}"/>
              </a:ext>
            </a:extLst>
          </p:cNvPr>
          <p:cNvSpPr/>
          <p:nvPr/>
        </p:nvSpPr>
        <p:spPr>
          <a:xfrm>
            <a:off x="2835825" y="3002271"/>
            <a:ext cx="857956" cy="8579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3" name="Oval 17">
            <a:extLst>
              <a:ext uri="{FF2B5EF4-FFF2-40B4-BE49-F238E27FC236}">
                <a16:creationId xmlns:a16="http://schemas.microsoft.com/office/drawing/2014/main" id="{73796E64-B7E8-6916-EFD2-A2CAC4635642}"/>
              </a:ext>
            </a:extLst>
          </p:cNvPr>
          <p:cNvSpPr/>
          <p:nvPr/>
        </p:nvSpPr>
        <p:spPr>
          <a:xfrm>
            <a:off x="2835825" y="3042710"/>
            <a:ext cx="857956" cy="85795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EC00DFE2-63BC-46EB-D13B-82223B4A78A9}"/>
              </a:ext>
            </a:extLst>
          </p:cNvPr>
          <p:cNvSpPr txBox="1"/>
          <p:nvPr/>
        </p:nvSpPr>
        <p:spPr>
          <a:xfrm>
            <a:off x="2449157" y="4101706"/>
            <a:ext cx="16312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Early detection of familial predisposition to MSI cancers </a:t>
            </a: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F5E2648B-CCB4-E599-909A-16AC8DBDF82D}"/>
              </a:ext>
            </a:extLst>
          </p:cNvPr>
          <p:cNvSpPr txBox="1"/>
          <p:nvPr/>
        </p:nvSpPr>
        <p:spPr>
          <a:xfrm>
            <a:off x="5230959" y="4113093"/>
            <a:ext cx="15924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MSI diagnosis in patients with a cancer</a:t>
            </a: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31AE67A2-D607-5C8D-99F7-804D9420678A}"/>
              </a:ext>
            </a:extLst>
          </p:cNvPr>
          <p:cNvSpPr txBox="1"/>
          <p:nvPr/>
        </p:nvSpPr>
        <p:spPr>
          <a:xfrm>
            <a:off x="7804070" y="4099663"/>
            <a:ext cx="15941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Arial" panose="020B0604020202020204" pitchFamily="34" charset="0"/>
              </a:rPr>
              <a:t>Therapeutic response prediction and monitoring</a:t>
            </a: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35">
            <a:extLst>
              <a:ext uri="{FF2B5EF4-FFF2-40B4-BE49-F238E27FC236}">
                <a16:creationId xmlns:a16="http://schemas.microsoft.com/office/drawing/2014/main" id="{DD478CB2-BC9D-A6AB-94D3-7213724A3FFD}"/>
              </a:ext>
            </a:extLst>
          </p:cNvPr>
          <p:cNvGrpSpPr/>
          <p:nvPr/>
        </p:nvGrpSpPr>
        <p:grpSpPr>
          <a:xfrm>
            <a:off x="5564949" y="3002271"/>
            <a:ext cx="857956" cy="898395"/>
            <a:chOff x="1724505" y="2289789"/>
            <a:chExt cx="857956" cy="898395"/>
          </a:xfrm>
        </p:grpSpPr>
        <p:sp>
          <p:nvSpPr>
            <p:cNvPr id="34" name="Oval 36">
              <a:extLst>
                <a:ext uri="{FF2B5EF4-FFF2-40B4-BE49-F238E27FC236}">
                  <a16:creationId xmlns:a16="http://schemas.microsoft.com/office/drawing/2014/main" id="{830F91F2-07C6-AA9B-BFAE-9556DC830E78}"/>
                </a:ext>
              </a:extLst>
            </p:cNvPr>
            <p:cNvSpPr/>
            <p:nvPr/>
          </p:nvSpPr>
          <p:spPr>
            <a:xfrm>
              <a:off x="1724505" y="2289789"/>
              <a:ext cx="857956" cy="8579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>
              <a:outerShdw blurRad="508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5" name="Oval 37">
              <a:extLst>
                <a:ext uri="{FF2B5EF4-FFF2-40B4-BE49-F238E27FC236}">
                  <a16:creationId xmlns:a16="http://schemas.microsoft.com/office/drawing/2014/main" id="{8F7BC709-FCF1-674F-2FA3-D2AE85B7D81F}"/>
                </a:ext>
              </a:extLst>
            </p:cNvPr>
            <p:cNvSpPr/>
            <p:nvPr/>
          </p:nvSpPr>
          <p:spPr>
            <a:xfrm>
              <a:off x="1724505" y="2330228"/>
              <a:ext cx="857956" cy="8579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grpSp>
        <p:nvGrpSpPr>
          <p:cNvPr id="36" name="Group 38">
            <a:extLst>
              <a:ext uri="{FF2B5EF4-FFF2-40B4-BE49-F238E27FC236}">
                <a16:creationId xmlns:a16="http://schemas.microsoft.com/office/drawing/2014/main" id="{101B63A9-B43B-D0A0-C5D1-0DE75E0AA7C4}"/>
              </a:ext>
            </a:extLst>
          </p:cNvPr>
          <p:cNvGrpSpPr/>
          <p:nvPr/>
        </p:nvGrpSpPr>
        <p:grpSpPr>
          <a:xfrm>
            <a:off x="8180963" y="3002271"/>
            <a:ext cx="857956" cy="898395"/>
            <a:chOff x="1724505" y="2289789"/>
            <a:chExt cx="857956" cy="898395"/>
          </a:xfrm>
        </p:grpSpPr>
        <p:sp>
          <p:nvSpPr>
            <p:cNvPr id="37" name="Oval 39">
              <a:extLst>
                <a:ext uri="{FF2B5EF4-FFF2-40B4-BE49-F238E27FC236}">
                  <a16:creationId xmlns:a16="http://schemas.microsoft.com/office/drawing/2014/main" id="{498B44A5-E123-91D2-9B14-FF947DE5AB8D}"/>
                </a:ext>
              </a:extLst>
            </p:cNvPr>
            <p:cNvSpPr/>
            <p:nvPr/>
          </p:nvSpPr>
          <p:spPr>
            <a:xfrm>
              <a:off x="1724505" y="2289789"/>
              <a:ext cx="857956" cy="85795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  <a:effectLst>
              <a:outerShdw blurRad="508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  <p:sp>
          <p:nvSpPr>
            <p:cNvPr id="38" name="Oval 40">
              <a:extLst>
                <a:ext uri="{FF2B5EF4-FFF2-40B4-BE49-F238E27FC236}">
                  <a16:creationId xmlns:a16="http://schemas.microsoft.com/office/drawing/2014/main" id="{42EBA923-B8F5-852B-BC91-4571BCE7E8CB}"/>
                </a:ext>
              </a:extLst>
            </p:cNvPr>
            <p:cNvSpPr/>
            <p:nvPr/>
          </p:nvSpPr>
          <p:spPr>
            <a:xfrm>
              <a:off x="1724505" y="2330228"/>
              <a:ext cx="857956" cy="8579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/>
                <a:ea typeface="+mn-ea"/>
                <a:cs typeface="+mn-cs"/>
              </a:endParaRPr>
            </a:p>
          </p:txBody>
        </p:sp>
      </p:grpSp>
      <p:sp>
        <p:nvSpPr>
          <p:cNvPr id="39" name="TextBox 44">
            <a:extLst>
              <a:ext uri="{FF2B5EF4-FFF2-40B4-BE49-F238E27FC236}">
                <a16:creationId xmlns:a16="http://schemas.microsoft.com/office/drawing/2014/main" id="{8956F0ED-A38E-12F5-6AAE-7F3A07272AE8}"/>
              </a:ext>
            </a:extLst>
          </p:cNvPr>
          <p:cNvSpPr txBox="1"/>
          <p:nvPr/>
        </p:nvSpPr>
        <p:spPr>
          <a:xfrm>
            <a:off x="2800127" y="3172632"/>
            <a:ext cx="932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ExtraBold"/>
                <a:ea typeface="+mn-ea"/>
                <a:cs typeface="Arial" panose="020B0604020202020204" pitchFamily="34" charset="0"/>
              </a:rPr>
              <a:t>Early Stage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5EC68C41-08ED-1FB8-AE4A-1325A6F7F3A3}"/>
              </a:ext>
            </a:extLst>
          </p:cNvPr>
          <p:cNvSpPr txBox="1">
            <a:spLocks/>
          </p:cNvSpPr>
          <p:nvPr/>
        </p:nvSpPr>
        <p:spPr bwMode="auto">
          <a:xfrm>
            <a:off x="629922" y="1493299"/>
            <a:ext cx="9551461" cy="82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Tackling critical gaps in MSI cancer care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D9764929-8621-D4F3-9C1C-B05B83FEF8CE}"/>
              </a:ext>
            </a:extLst>
          </p:cNvPr>
          <p:cNvSpPr txBox="1">
            <a:spLocks/>
          </p:cNvSpPr>
          <p:nvPr/>
        </p:nvSpPr>
        <p:spPr bwMode="auto">
          <a:xfrm>
            <a:off x="629922" y="964194"/>
            <a:ext cx="5374638" cy="3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Our Ambition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61F7206-5FAC-F5F7-F72C-99644930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5E5239-BABD-43F5-A743-FE5566EB65D9}" type="slidenum">
              <a:rPr kumimoji="0" lang="fr-FR" altLang="fr-FR" sz="900" b="0" i="0" u="none" strike="noStrike" kern="1200" cap="none" spc="0" normalizeH="0" baseline="0" noProof="0" smtClean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altLang="fr-FR" sz="900" b="0" i="0" u="none" strike="noStrike" kern="120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90C2951E-6F9F-E414-0E61-2FA98939E43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231339" y="5461666"/>
            <a:ext cx="2066925" cy="6762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252828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Lynch syndrome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252828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CMMRD syndrome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200">
              <a:solidFill>
                <a:srgbClr val="252828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1200">
              <a:solidFill>
                <a:srgbClr val="252828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5D8C0523-F016-019F-01AA-0A1285D15B26}"/>
              </a:ext>
            </a:extLst>
          </p:cNvPr>
          <p:cNvSpPr txBox="1">
            <a:spLocks/>
          </p:cNvSpPr>
          <p:nvPr/>
        </p:nvSpPr>
        <p:spPr bwMode="auto">
          <a:xfrm>
            <a:off x="9229981" y="4278575"/>
            <a:ext cx="2785621" cy="35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6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11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17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23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29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34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40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46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Patient journey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id="{C9865C4C-AAC0-8719-61EE-57BD8393CAF1}"/>
              </a:ext>
            </a:extLst>
          </p:cNvPr>
          <p:cNvSpPr txBox="1"/>
          <p:nvPr/>
        </p:nvSpPr>
        <p:spPr>
          <a:xfrm>
            <a:off x="5519670" y="3172632"/>
            <a:ext cx="932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ExtraBold"/>
                <a:ea typeface="+mn-ea"/>
                <a:cs typeface="Arial" panose="020B0604020202020204" pitchFamily="34" charset="0"/>
              </a:rPr>
              <a:t>Cancer Stage</a:t>
            </a:r>
          </a:p>
        </p:txBody>
      </p:sp>
      <p:sp>
        <p:nvSpPr>
          <p:cNvPr id="42" name="TextBox 44">
            <a:extLst>
              <a:ext uri="{FF2B5EF4-FFF2-40B4-BE49-F238E27FC236}">
                <a16:creationId xmlns:a16="http://schemas.microsoft.com/office/drawing/2014/main" id="{F2A39656-5FD9-B3AD-DAA8-C32EEB5B19ED}"/>
              </a:ext>
            </a:extLst>
          </p:cNvPr>
          <p:cNvSpPr txBox="1"/>
          <p:nvPr/>
        </p:nvSpPr>
        <p:spPr>
          <a:xfrm>
            <a:off x="8143648" y="3172632"/>
            <a:ext cx="932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ExtraBold"/>
                <a:ea typeface="+mn-ea"/>
                <a:cs typeface="Arial" panose="020B0604020202020204" pitchFamily="34" charset="0"/>
              </a:rPr>
              <a:t>Treat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ExtraBold"/>
                <a:ea typeface="+mn-ea"/>
                <a:cs typeface="Arial" panose="020B0604020202020204" pitchFamily="34" charset="0"/>
              </a:rPr>
              <a:t>ment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 ExtraBold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3ECE728B-6B1D-3D50-E781-4D44E34841A3}"/>
              </a:ext>
            </a:extLst>
          </p:cNvPr>
          <p:cNvSpPr txBox="1">
            <a:spLocks/>
          </p:cNvSpPr>
          <p:nvPr/>
        </p:nvSpPr>
        <p:spPr bwMode="auto">
          <a:xfrm>
            <a:off x="4952087" y="5461666"/>
            <a:ext cx="2067749" cy="67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6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11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17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23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29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34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40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46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Pan-cancer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Tissue &amp; </a:t>
            </a:r>
            <a:r>
              <a:rPr kumimoji="0" lang="fr-FR" sz="1200" b="0" i="0" u="none" strike="noStrike" kern="0" cap="none" spc="0" normalizeH="0" baseline="0" noProof="0" err="1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liquid</a:t>
            </a: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biopsies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94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4">
            <a:lum/>
          </a:blip>
          <a:srcRect/>
          <a:stretch>
            <a:fillRect l="-1000" t="9000" r="-4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3B7D23-F1B7-22BA-22CB-A6D8D6E90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ppareils électroniques, texte, affichage, multimédia&#10;&#10;Le contenu généré par l’IA peut être incorrect.">
            <a:extLst>
              <a:ext uri="{FF2B5EF4-FFF2-40B4-BE49-F238E27FC236}">
                <a16:creationId xmlns:a16="http://schemas.microsoft.com/office/drawing/2014/main" id="{7EF5DA66-56EC-A0DB-00B2-1C564434F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25" y="2087737"/>
            <a:ext cx="6817084" cy="3834610"/>
          </a:xfrm>
          <a:prstGeom prst="rect">
            <a:avLst/>
          </a:prstGeom>
        </p:spPr>
      </p:pic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CC759785-27BA-7A0C-1A82-40005E90DB3B}"/>
              </a:ext>
            </a:extLst>
          </p:cNvPr>
          <p:cNvSpPr txBox="1">
            <a:spLocks/>
          </p:cNvSpPr>
          <p:nvPr/>
        </p:nvSpPr>
        <p:spPr bwMode="auto">
          <a:xfrm>
            <a:off x="629921" y="1493299"/>
            <a:ext cx="6420315" cy="194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MSIcare, a novel bioinformatics platform designed to accurately detect MSI in patients from genomic data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1DF2689-1BF2-4EE9-50BE-2E8BEA8D247A}"/>
              </a:ext>
            </a:extLst>
          </p:cNvPr>
          <p:cNvSpPr txBox="1">
            <a:spLocks/>
          </p:cNvSpPr>
          <p:nvPr/>
        </p:nvSpPr>
        <p:spPr bwMode="auto">
          <a:xfrm>
            <a:off x="629921" y="3599234"/>
            <a:ext cx="5466079" cy="239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6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11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17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23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29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34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40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46" indent="0" algn="l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Leveraging NGS genomic data with best-in-class algorithms and AI solutions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Enlarged diagnostic scope, with an improved precision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Streamlined workflow with an end-to-end cloud-based interface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/>
                <a:ea typeface="+mn-ea"/>
                <a:cs typeface="Poppins Light"/>
              </a:rPr>
              <a:t>Based on 20 years of data collection and research expertise in the field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 Light"/>
              <a:ea typeface="+mn-ea"/>
              <a:cs typeface="Poppins Ligh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08EFDF-DB5E-0F3A-B862-AACC611DD52C}"/>
              </a:ext>
            </a:extLst>
          </p:cNvPr>
          <p:cNvSpPr txBox="1">
            <a:spLocks/>
          </p:cNvSpPr>
          <p:nvPr/>
        </p:nvSpPr>
        <p:spPr bwMode="auto">
          <a:xfrm>
            <a:off x="629922" y="964194"/>
            <a:ext cx="5374638" cy="3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The Solution</a:t>
            </a:r>
          </a:p>
        </p:txBody>
      </p:sp>
      <p:pic>
        <p:nvPicPr>
          <p:cNvPr id="13" name="Image 12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C3DAF144-7B34-E5F4-7A0E-CA2AEC1F44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45" y="1674830"/>
            <a:ext cx="2571444" cy="57881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18738B63-E03F-9E48-5C38-391B3B393038}"/>
              </a:ext>
            </a:extLst>
          </p:cNvPr>
          <p:cNvGrpSpPr/>
          <p:nvPr/>
        </p:nvGrpSpPr>
        <p:grpSpPr>
          <a:xfrm>
            <a:off x="2050402" y="5926940"/>
            <a:ext cx="3301303" cy="468416"/>
            <a:chOff x="9241355" y="2264985"/>
            <a:chExt cx="2885213" cy="449586"/>
          </a:xfrm>
        </p:grpSpPr>
        <p:pic>
          <p:nvPicPr>
            <p:cNvPr id="5" name="Picture 6" descr="Image result for sorbonne université">
              <a:extLst>
                <a:ext uri="{FF2B5EF4-FFF2-40B4-BE49-F238E27FC236}">
                  <a16:creationId xmlns:a16="http://schemas.microsoft.com/office/drawing/2014/main" id="{0910BA12-AF89-D775-0C71-8CD31FA22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355" y="2281211"/>
              <a:ext cx="630908" cy="25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96D441E-592E-89A7-9B0C-BDD798218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33730" y="2264985"/>
              <a:ext cx="449586" cy="449586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A18DE1F-737E-4998-2ABD-123169F5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08478" y="2275209"/>
              <a:ext cx="743350" cy="28855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CDAD349-2B43-DA2A-B656-69C20D5D8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399750" y="2264985"/>
              <a:ext cx="726818" cy="344512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A280136A-4EB5-EB1A-0B79-269155C3DF97}"/>
              </a:ext>
            </a:extLst>
          </p:cNvPr>
          <p:cNvSpPr txBox="1"/>
          <p:nvPr/>
        </p:nvSpPr>
        <p:spPr>
          <a:xfrm>
            <a:off x="8124910" y="5978678"/>
            <a:ext cx="3868993" cy="457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fr-FR" sz="1100" i="1">
                <a:latin typeface="Poppins Light" panose="00000400000000000000" pitchFamily="2" charset="0"/>
                <a:cs typeface="Poppins Light" panose="00000400000000000000" pitchFamily="2" charset="0"/>
              </a:rPr>
              <a:t>Not </a:t>
            </a:r>
            <a:r>
              <a:rPr lang="fr-FR" sz="1100" i="1" err="1">
                <a:latin typeface="Poppins Light" panose="00000400000000000000" pitchFamily="2" charset="0"/>
                <a:cs typeface="Poppins Light" panose="00000400000000000000" pitchFamily="2" charset="0"/>
              </a:rPr>
              <a:t>yet</a:t>
            </a:r>
            <a:r>
              <a:rPr lang="fr-FR" sz="1100" i="1">
                <a:latin typeface="Poppins Light" panose="00000400000000000000" pitchFamily="2" charset="0"/>
                <a:cs typeface="Poppins Light" panose="00000400000000000000" pitchFamily="2" charset="0"/>
              </a:rPr>
              <a:t> CE-</a:t>
            </a:r>
            <a:r>
              <a:rPr lang="fr-FR" sz="1100" i="1" err="1">
                <a:latin typeface="Poppins Light" panose="00000400000000000000" pitchFamily="2" charset="0"/>
                <a:cs typeface="Poppins Light" panose="00000400000000000000" pitchFamily="2" charset="0"/>
              </a:rPr>
              <a:t>marked</a:t>
            </a:r>
            <a:endParaRPr lang="fr-FR" sz="1100" i="1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fr-FR" sz="1100" i="1">
                <a:latin typeface="Poppins Light" panose="00000400000000000000" pitchFamily="2" charset="0"/>
                <a:cs typeface="Poppins Light" panose="00000400000000000000" pitchFamily="2" charset="0"/>
              </a:rPr>
              <a:t>For </a:t>
            </a:r>
            <a:r>
              <a:rPr lang="fr-FR" sz="1100" i="1" err="1">
                <a:latin typeface="Poppins Light" panose="00000400000000000000" pitchFamily="2" charset="0"/>
                <a:cs typeface="Poppins Light" panose="00000400000000000000" pitchFamily="2" charset="0"/>
              </a:rPr>
              <a:t>Research</a:t>
            </a:r>
            <a:r>
              <a:rPr lang="fr-FR" sz="1100" i="1">
                <a:latin typeface="Poppins Light" panose="00000400000000000000" pitchFamily="2" charset="0"/>
                <a:cs typeface="Poppins Light" panose="00000400000000000000" pitchFamily="2" charset="0"/>
              </a:rPr>
              <a:t> Use </a:t>
            </a:r>
            <a:r>
              <a:rPr lang="fr-FR" sz="1100" i="1" err="1">
                <a:latin typeface="Poppins Light" panose="00000400000000000000" pitchFamily="2" charset="0"/>
                <a:cs typeface="Poppins Light" panose="00000400000000000000" pitchFamily="2" charset="0"/>
              </a:rPr>
              <a:t>Only</a:t>
            </a:r>
            <a:r>
              <a:rPr lang="fr-FR" sz="1100" i="1">
                <a:latin typeface="Poppins Light" panose="00000400000000000000" pitchFamily="2" charset="0"/>
                <a:cs typeface="Poppins Light" panose="00000400000000000000" pitchFamily="2" charset="0"/>
              </a:rPr>
              <a:t>, not for diagnostic use</a:t>
            </a:r>
            <a:endParaRPr lang="fr-FR" sz="1100" i="1">
              <a:latin typeface="Poppins Light" panose="00000400000000000000" pitchFamily="2" charset="0"/>
              <a:ea typeface="Calibri" panose="020F0502020204030204" pitchFamily="34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50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0887-CBB9-6F18-671A-381CA1308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DE9AF318-956D-A592-A9B7-867CCEB18ECC}"/>
              </a:ext>
            </a:extLst>
          </p:cNvPr>
          <p:cNvSpPr txBox="1">
            <a:spLocks/>
          </p:cNvSpPr>
          <p:nvPr/>
        </p:nvSpPr>
        <p:spPr>
          <a:xfrm>
            <a:off x="2731450" y="4702974"/>
            <a:ext cx="8561390" cy="2040724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97097EBC-95C7-9F0E-3AB7-7DB95571B701}"/>
              </a:ext>
            </a:extLst>
          </p:cNvPr>
          <p:cNvSpPr txBox="1">
            <a:spLocks/>
          </p:cNvSpPr>
          <p:nvPr/>
        </p:nvSpPr>
        <p:spPr bwMode="auto">
          <a:xfrm>
            <a:off x="629922" y="964194"/>
            <a:ext cx="5374638" cy="3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They</a:t>
            </a: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trust us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71789B-1581-43F1-FC55-B5AA7956E1CD}"/>
              </a:ext>
            </a:extLst>
          </p:cNvPr>
          <p:cNvSpPr txBox="1">
            <a:spLocks/>
          </p:cNvSpPr>
          <p:nvPr/>
        </p:nvSpPr>
        <p:spPr bwMode="auto">
          <a:xfrm>
            <a:off x="629921" y="1493299"/>
            <a:ext cx="11480017" cy="82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Chosen by leading research and clinical partners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616DA0-E330-31C2-E511-7BE971B12C20}"/>
              </a:ext>
            </a:extLst>
          </p:cNvPr>
          <p:cNvSpPr/>
          <p:nvPr/>
        </p:nvSpPr>
        <p:spPr>
          <a:xfrm>
            <a:off x="4320843" y="2206516"/>
            <a:ext cx="867605" cy="409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648DBD-BDAB-2D7D-878F-3E11631C2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054" y="3147437"/>
            <a:ext cx="1023845" cy="1023845"/>
          </a:xfrm>
          <a:prstGeom prst="rect">
            <a:avLst/>
          </a:prstGeom>
        </p:spPr>
      </p:pic>
      <p:pic>
        <p:nvPicPr>
          <p:cNvPr id="14" name="Picture 2" descr="Senior Design Demonstration Day | BME Test – DO NOT USE">
            <a:extLst>
              <a:ext uri="{FF2B5EF4-FFF2-40B4-BE49-F238E27FC236}">
                <a16:creationId xmlns:a16="http://schemas.microsoft.com/office/drawing/2014/main" id="{11B95F8B-835C-8148-E81C-42F7D9552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977" y="3415905"/>
            <a:ext cx="2199362" cy="3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A303D47-8495-9BE2-7C19-F30DE65D9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919" y="3314806"/>
            <a:ext cx="1765602" cy="68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ED23D50-2172-47B2-DF3C-41019400DFFF}"/>
              </a:ext>
            </a:extLst>
          </p:cNvPr>
          <p:cNvSpPr txBox="1"/>
          <p:nvPr/>
        </p:nvSpPr>
        <p:spPr>
          <a:xfrm>
            <a:off x="3473915" y="3328962"/>
            <a:ext cx="150233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l"/>
            <a:r>
              <a:rPr lang="fr-FR" sz="1400" dirty="0">
                <a:latin typeface="+mn-lt"/>
                <a:cs typeface="Arial"/>
              </a:rPr>
              <a:t>MD Anderson</a:t>
            </a:r>
          </a:p>
          <a:p>
            <a:pPr algn="l"/>
            <a:r>
              <a:rPr lang="fr-FR" sz="1400" dirty="0">
                <a:solidFill>
                  <a:srgbClr val="FF0000"/>
                </a:solidFill>
                <a:latin typeface="+mn-lt"/>
                <a:cs typeface="Arial"/>
              </a:rPr>
              <a:t>Cancer </a:t>
            </a:r>
            <a:r>
              <a:rPr lang="fr-FR" sz="1400" dirty="0">
                <a:latin typeface="+mn-lt"/>
                <a:cs typeface="Arial"/>
              </a:rPr>
              <a:t>Center</a:t>
            </a:r>
          </a:p>
        </p:txBody>
      </p:sp>
    </p:spTree>
    <p:extLst>
      <p:ext uri="{BB962C8B-B14F-4D97-AF65-F5344CB8AC3E}">
        <p14:creationId xmlns:p14="http://schemas.microsoft.com/office/powerpoint/2010/main" val="3524093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AB769-F2C5-436C-DF3C-009FE029A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FC0687E5-DEE7-768A-DEB1-92C1917EF60C}"/>
              </a:ext>
            </a:extLst>
          </p:cNvPr>
          <p:cNvSpPr txBox="1">
            <a:spLocks/>
          </p:cNvSpPr>
          <p:nvPr/>
        </p:nvSpPr>
        <p:spPr bwMode="auto">
          <a:xfrm>
            <a:off x="629921" y="1493299"/>
            <a:ext cx="10812779" cy="82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MSIcare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shows superior performance compared to existing bioinformatic solutions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A8BA92ED-6D4E-BDC8-BF81-D1C4BE333EBE}"/>
              </a:ext>
            </a:extLst>
          </p:cNvPr>
          <p:cNvSpPr txBox="1">
            <a:spLocks/>
          </p:cNvSpPr>
          <p:nvPr/>
        </p:nvSpPr>
        <p:spPr bwMode="auto">
          <a:xfrm>
            <a:off x="629922" y="964194"/>
            <a:ext cx="5374638" cy="3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Proven</a:t>
            </a: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 Performance (</a:t>
            </a:r>
            <a:r>
              <a:rPr lang="fr-FR" sz="1600" kern="0">
                <a:solidFill>
                  <a:srgbClr val="009FE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</a:t>
            </a: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ample </a:t>
            </a:r>
            <a:r>
              <a:rPr lang="fr-FR" sz="1600" kern="0">
                <a:solidFill>
                  <a:srgbClr val="009FE3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</a:t>
            </a:r>
            <a:r>
              <a:rPr kumimoji="0" lang="fr-FR" sz="1600" b="0" i="0" u="none" strike="noStrike" kern="0" cap="none" spc="0" normalizeH="0" baseline="0" noProof="0" err="1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esults</a:t>
            </a: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D253BB2-092B-D6CF-D893-1716439BC28B}"/>
              </a:ext>
            </a:extLst>
          </p:cNvPr>
          <p:cNvSpPr txBox="1"/>
          <p:nvPr/>
        </p:nvSpPr>
        <p:spPr>
          <a:xfrm>
            <a:off x="2273732" y="6545535"/>
            <a:ext cx="972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*Full </a:t>
            </a:r>
            <a:r>
              <a:rPr kumimoji="0" lang="fr-FR" sz="9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results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 </a:t>
            </a:r>
            <a:r>
              <a:rPr kumimoji="0" lang="fr-FR" sz="9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published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 in Ratovomanana et al. </a:t>
            </a:r>
            <a:r>
              <a:rPr kumimoji="0" lang="fr-FR" sz="9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Gastroenterology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, 2021, </a:t>
            </a:r>
            <a:r>
              <a:rPr kumimoji="0" lang="fr-FR" sz="9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Patented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 </a:t>
            </a:r>
            <a:r>
              <a:rPr kumimoji="0" lang="fr-FR" sz="9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method</a:t>
            </a: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WO2022162162</a:t>
            </a:r>
          </a:p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prstClr val="black"/>
                </a:solidFill>
                <a:latin typeface="Poppins ExtraLight" panose="00000300000000000000" pitchFamily="2" charset="0"/>
                <a:cs typeface="Poppins ExtraLight" panose="00000300000000000000" pitchFamily="2" charset="0"/>
              </a:rPr>
              <a:t>** Publications in preparation focusing on validation in gastric, endometrial, small intestine cancers, and glioblastoma. Data under embargo.</a:t>
            </a:r>
            <a:endParaRPr kumimoji="0" lang="fr-FR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ExtraLight" panose="00000300000000000000" pitchFamily="2" charset="0"/>
              <a:ea typeface="+mn-ea"/>
              <a:cs typeface="Poppins ExtraLight" panose="000003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47E2CA-E8C8-A478-CE92-428068D9CB99}"/>
              </a:ext>
            </a:extLst>
          </p:cNvPr>
          <p:cNvSpPr txBox="1"/>
          <p:nvPr/>
        </p:nvSpPr>
        <p:spPr>
          <a:xfrm>
            <a:off x="2230904" y="5828574"/>
            <a:ext cx="296256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err="1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Sensitivity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:   100%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err="1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Specificity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:  100%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age 9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7AB293FA-7427-7193-5BDB-FC54A7AD1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01" y="2574592"/>
            <a:ext cx="1823567" cy="41047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C636DE5-48B8-C599-F29F-8E7FA330B2F9}"/>
              </a:ext>
            </a:extLst>
          </p:cNvPr>
          <p:cNvSpPr txBox="1"/>
          <p:nvPr/>
        </p:nvSpPr>
        <p:spPr>
          <a:xfrm>
            <a:off x="5387101" y="5795372"/>
            <a:ext cx="2753013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r>
              <a:rPr lang="fr-FR" sz="1600" b="1" err="1"/>
              <a:t>Sensitivity</a:t>
            </a:r>
            <a:r>
              <a:rPr lang="fr-FR" sz="1600" b="1"/>
              <a:t>:  85%</a:t>
            </a:r>
            <a:endParaRPr lang="en-US" sz="1600" b="1"/>
          </a:p>
          <a:p>
            <a:r>
              <a:rPr lang="fr-FR" sz="1600" b="1" err="1"/>
              <a:t>Specificity</a:t>
            </a:r>
            <a:r>
              <a:rPr lang="fr-FR" sz="1600" b="1"/>
              <a:t>: 93%</a:t>
            </a:r>
          </a:p>
          <a:p>
            <a:endParaRPr lang="fr-FR" sz="1600" b="1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8516F70-0E89-E364-E3F1-6D4F8E92C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904" y="3115835"/>
            <a:ext cx="2735875" cy="26795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7DA048-2282-ABB0-FF9D-97448198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125" y="3115835"/>
            <a:ext cx="2885911" cy="267953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BA6571B-158E-4EF3-7E6D-2AD88954743D}"/>
              </a:ext>
            </a:extLst>
          </p:cNvPr>
          <p:cNvSpPr txBox="1"/>
          <p:nvPr/>
        </p:nvSpPr>
        <p:spPr>
          <a:xfrm>
            <a:off x="9348200" y="3811773"/>
            <a:ext cx="3024554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Additional validation conducted across multiple cancer types**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9C138E9-3594-00B6-3041-E2822F8CBD1F}"/>
              </a:ext>
            </a:extLst>
          </p:cNvPr>
          <p:cNvCxnSpPr/>
          <p:nvPr/>
        </p:nvCxnSpPr>
        <p:spPr>
          <a:xfrm>
            <a:off x="9019954" y="3115835"/>
            <a:ext cx="0" cy="2712739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2F639571-D3E2-13AC-6E53-95A728786C06}"/>
              </a:ext>
            </a:extLst>
          </p:cNvPr>
          <p:cNvSpPr txBox="1"/>
          <p:nvPr/>
        </p:nvSpPr>
        <p:spPr>
          <a:xfrm rot="19682696">
            <a:off x="379821" y="3379114"/>
            <a:ext cx="161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latin typeface="Poppins Light" panose="00000400000000000000" pitchFamily="2" charset="0"/>
                <a:cs typeface="Poppins Light" panose="00000400000000000000" pitchFamily="2" charset="0"/>
              </a:rPr>
              <a:t>Colorectal cancer </a:t>
            </a:r>
            <a:r>
              <a:rPr lang="fr-FR" sz="1400" err="1">
                <a:latin typeface="Poppins Light" panose="00000400000000000000" pitchFamily="2" charset="0"/>
                <a:cs typeface="Poppins Light" panose="00000400000000000000" pitchFamily="2" charset="0"/>
              </a:rPr>
              <a:t>cohort</a:t>
            </a:r>
            <a:endParaRPr lang="fr-FR" sz="140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34B734C-9DF9-13B0-F282-6298CDFD98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31" r="33322"/>
          <a:stretch>
            <a:fillRect/>
          </a:stretch>
        </p:blipFill>
        <p:spPr>
          <a:xfrm>
            <a:off x="6166058" y="2217483"/>
            <a:ext cx="1195097" cy="83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51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504FA90C-D6D8-0280-BDF5-5585B27142FC}"/>
              </a:ext>
            </a:extLst>
          </p:cNvPr>
          <p:cNvSpPr txBox="1">
            <a:spLocks/>
          </p:cNvSpPr>
          <p:nvPr/>
        </p:nvSpPr>
        <p:spPr>
          <a:xfrm>
            <a:off x="2731450" y="4702974"/>
            <a:ext cx="8561390" cy="2040724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D71B231C-6CDC-A41F-1D1E-888ECBB238FD}"/>
              </a:ext>
            </a:extLst>
          </p:cNvPr>
          <p:cNvSpPr txBox="1">
            <a:spLocks/>
          </p:cNvSpPr>
          <p:nvPr/>
        </p:nvSpPr>
        <p:spPr bwMode="auto">
          <a:xfrm>
            <a:off x="629922" y="964194"/>
            <a:ext cx="5374638" cy="3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MSIcare’s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Features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14CEC3-C7EB-33A9-DAAE-B7709FEEBE62}"/>
              </a:ext>
            </a:extLst>
          </p:cNvPr>
          <p:cNvSpPr txBox="1">
            <a:spLocks/>
          </p:cNvSpPr>
          <p:nvPr/>
        </p:nvSpPr>
        <p:spPr bwMode="auto">
          <a:xfrm>
            <a:off x="629921" y="1493299"/>
            <a:ext cx="11480017" cy="82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Unlocking new insights from your raw data</a:t>
            </a:r>
          </a:p>
        </p:txBody>
      </p:sp>
      <p:pic>
        <p:nvPicPr>
          <p:cNvPr id="10" name="Image 9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A7C1B52D-4F22-1F5B-2D6C-856A0790B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719" y="2620548"/>
            <a:ext cx="1531125" cy="344646"/>
          </a:xfrm>
          <a:prstGeom prst="rect">
            <a:avLst/>
          </a:prstGeom>
        </p:spPr>
      </p:pic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80FFA39-68B7-0C7E-E9F3-A2B1CD4BB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0910" y="2682715"/>
            <a:ext cx="4277152" cy="3110051"/>
          </a:xfr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10800000" scaled="1"/>
            <a:tileRect/>
          </a:gradFill>
        </p:spPr>
        <p:txBody>
          <a:bodyPr anchor="ctr" anchorCtr="0">
            <a:noAutofit/>
          </a:bodyPr>
          <a:lstStyle/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fr-FR" sz="1200" b="1" err="1">
                <a:solidFill>
                  <a:schemeClr val="bg1"/>
                </a:solidFill>
              </a:rPr>
              <a:t>MSICare</a:t>
            </a:r>
            <a:r>
              <a:rPr lang="fr-FR" sz="1200" b="1">
                <a:solidFill>
                  <a:schemeClr val="bg1"/>
                </a:solidFill>
              </a:rPr>
              <a:t> Unique </a:t>
            </a:r>
            <a:r>
              <a:rPr lang="fr-FR" sz="1200" b="1" err="1">
                <a:solidFill>
                  <a:schemeClr val="bg1"/>
                </a:solidFill>
              </a:rPr>
              <a:t>Strenghts</a:t>
            </a:r>
            <a:endParaRPr lang="fr-FR" sz="1200" b="1">
              <a:solidFill>
                <a:schemeClr val="bg1"/>
              </a:solidFill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endParaRPr lang="fr-FR" sz="1100" b="1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FR" sz="1100">
                <a:solidFill>
                  <a:schemeClr val="bg1"/>
                </a:solidFill>
              </a:rPr>
              <a:t>✔ User-</a:t>
            </a:r>
            <a:r>
              <a:rPr lang="fr-FR" sz="1100" err="1">
                <a:solidFill>
                  <a:schemeClr val="bg1"/>
                </a:solidFill>
              </a:rPr>
              <a:t>friendly</a:t>
            </a:r>
            <a:r>
              <a:rPr lang="fr-FR" sz="1100">
                <a:solidFill>
                  <a:schemeClr val="bg1"/>
                </a:solidFill>
              </a:rPr>
              <a:t>, no </a:t>
            </a:r>
            <a:r>
              <a:rPr lang="fr-FR" sz="1100" err="1">
                <a:solidFill>
                  <a:schemeClr val="bg1"/>
                </a:solidFill>
              </a:rPr>
              <a:t>bioinformatics</a:t>
            </a:r>
            <a:r>
              <a:rPr lang="fr-FR" sz="1100">
                <a:solidFill>
                  <a:schemeClr val="bg1"/>
                </a:solidFill>
              </a:rPr>
              <a:t> expertise </a:t>
            </a:r>
            <a:r>
              <a:rPr lang="fr-FR" sz="1100" err="1">
                <a:solidFill>
                  <a:schemeClr val="bg1"/>
                </a:solidFill>
              </a:rPr>
              <a:t>required</a:t>
            </a:r>
            <a:endParaRPr lang="fr-FR" sz="11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FR" sz="1100">
                <a:solidFill>
                  <a:schemeClr val="bg1"/>
                </a:solidFill>
              </a:rPr>
              <a:t>✔ </a:t>
            </a:r>
            <a:r>
              <a:rPr lang="fr-FR" sz="1100" err="1">
                <a:solidFill>
                  <a:schemeClr val="bg1"/>
                </a:solidFill>
              </a:rPr>
              <a:t>Automated</a:t>
            </a:r>
            <a:r>
              <a:rPr lang="fr-FR" sz="1100">
                <a:solidFill>
                  <a:schemeClr val="bg1"/>
                </a:solidFill>
              </a:rPr>
              <a:t> workflow – drag &amp; drop, </a:t>
            </a:r>
            <a:r>
              <a:rPr lang="fr-FR" sz="1100" err="1">
                <a:solidFill>
                  <a:schemeClr val="bg1"/>
                </a:solidFill>
              </a:rPr>
              <a:t>get</a:t>
            </a:r>
            <a:r>
              <a:rPr lang="fr-FR" sz="1100">
                <a:solidFill>
                  <a:schemeClr val="bg1"/>
                </a:solidFill>
              </a:rPr>
              <a:t> </a:t>
            </a:r>
            <a:r>
              <a:rPr lang="fr-FR" sz="1100" err="1">
                <a:solidFill>
                  <a:schemeClr val="bg1"/>
                </a:solidFill>
              </a:rPr>
              <a:t>results</a:t>
            </a:r>
            <a:r>
              <a:rPr lang="fr-FR" sz="1100">
                <a:solidFill>
                  <a:schemeClr val="bg1"/>
                </a:solidFill>
              </a:rPr>
              <a:t> </a:t>
            </a:r>
            <a:r>
              <a:rPr lang="fr-FR" sz="1100" err="1">
                <a:solidFill>
                  <a:schemeClr val="bg1"/>
                </a:solidFill>
              </a:rPr>
              <a:t>fastly</a:t>
            </a:r>
            <a:endParaRPr lang="fr-FR" sz="11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FR" sz="1100">
                <a:solidFill>
                  <a:schemeClr val="bg1"/>
                </a:solidFill>
              </a:rPr>
              <a:t>✔ Platform-</a:t>
            </a:r>
            <a:r>
              <a:rPr lang="fr-FR" sz="1100" err="1">
                <a:solidFill>
                  <a:schemeClr val="bg1"/>
                </a:solidFill>
              </a:rPr>
              <a:t>agnostic</a:t>
            </a:r>
            <a:r>
              <a:rPr lang="fr-FR" sz="1100">
                <a:solidFill>
                  <a:schemeClr val="bg1"/>
                </a:solidFill>
              </a:rPr>
              <a:t> – </a:t>
            </a:r>
            <a:r>
              <a:rPr lang="fr-FR" sz="1100" err="1">
                <a:solidFill>
                  <a:schemeClr val="bg1"/>
                </a:solidFill>
              </a:rPr>
              <a:t>works</a:t>
            </a:r>
            <a:r>
              <a:rPr lang="fr-FR" sz="1100">
                <a:solidFill>
                  <a:schemeClr val="bg1"/>
                </a:solidFill>
              </a:rPr>
              <a:t> with WES, </a:t>
            </a:r>
            <a:r>
              <a:rPr lang="fr-FR" sz="1100" err="1">
                <a:solidFill>
                  <a:schemeClr val="bg1"/>
                </a:solidFill>
              </a:rPr>
              <a:t>targeted</a:t>
            </a:r>
            <a:r>
              <a:rPr lang="fr-FR" sz="1100">
                <a:solidFill>
                  <a:schemeClr val="bg1"/>
                </a:solidFill>
              </a:rPr>
              <a:t> panels, or custom designs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FR" sz="1100">
                <a:solidFill>
                  <a:schemeClr val="bg1"/>
                </a:solidFill>
              </a:rPr>
              <a:t>✔ Integrated data </a:t>
            </a:r>
            <a:r>
              <a:rPr lang="fr-FR" sz="1100" err="1">
                <a:solidFill>
                  <a:schemeClr val="bg1"/>
                </a:solidFill>
              </a:rPr>
              <a:t>quality</a:t>
            </a:r>
            <a:r>
              <a:rPr lang="fr-FR" sz="1100">
                <a:solidFill>
                  <a:schemeClr val="bg1"/>
                </a:solidFill>
              </a:rPr>
              <a:t> control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FR" sz="1100">
                <a:solidFill>
                  <a:schemeClr val="bg1"/>
                </a:solidFill>
              </a:rPr>
              <a:t>✔ No </a:t>
            </a:r>
            <a:r>
              <a:rPr lang="fr-FR" sz="1100" err="1">
                <a:solidFill>
                  <a:schemeClr val="bg1"/>
                </a:solidFill>
              </a:rPr>
              <a:t>matched</a:t>
            </a:r>
            <a:r>
              <a:rPr lang="fr-FR" sz="1100">
                <a:solidFill>
                  <a:schemeClr val="bg1"/>
                </a:solidFill>
              </a:rPr>
              <a:t> normal </a:t>
            </a:r>
            <a:r>
              <a:rPr lang="fr-FR" sz="1100" err="1">
                <a:solidFill>
                  <a:schemeClr val="bg1"/>
                </a:solidFill>
              </a:rPr>
              <a:t>sample</a:t>
            </a:r>
            <a:r>
              <a:rPr lang="fr-FR" sz="1100">
                <a:solidFill>
                  <a:schemeClr val="bg1"/>
                </a:solidFill>
              </a:rPr>
              <a:t> </a:t>
            </a:r>
            <a:r>
              <a:rPr lang="fr-FR" sz="1100" err="1">
                <a:solidFill>
                  <a:schemeClr val="bg1"/>
                </a:solidFill>
              </a:rPr>
              <a:t>required</a:t>
            </a:r>
            <a:endParaRPr lang="fr-FR" sz="110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FR" sz="1100">
                <a:solidFill>
                  <a:schemeClr val="bg1"/>
                </a:solidFill>
              </a:rPr>
              <a:t>✔ </a:t>
            </a:r>
            <a:r>
              <a:rPr lang="fr-FR" sz="1100" err="1">
                <a:solidFill>
                  <a:schemeClr val="bg1"/>
                </a:solidFill>
              </a:rPr>
              <a:t>Robust</a:t>
            </a:r>
            <a:r>
              <a:rPr lang="fr-FR" sz="1100">
                <a:solidFill>
                  <a:schemeClr val="bg1"/>
                </a:solidFill>
              </a:rPr>
              <a:t> </a:t>
            </a:r>
            <a:r>
              <a:rPr lang="fr-FR" sz="1100" err="1">
                <a:solidFill>
                  <a:schemeClr val="bg1"/>
                </a:solidFill>
              </a:rPr>
              <a:t>even</a:t>
            </a:r>
            <a:r>
              <a:rPr lang="fr-FR" sz="1100">
                <a:solidFill>
                  <a:schemeClr val="bg1"/>
                </a:solidFill>
              </a:rPr>
              <a:t> with </a:t>
            </a:r>
            <a:r>
              <a:rPr lang="fr-FR" sz="1100" err="1">
                <a:solidFill>
                  <a:schemeClr val="bg1"/>
                </a:solidFill>
              </a:rPr>
              <a:t>low</a:t>
            </a:r>
            <a:r>
              <a:rPr lang="fr-FR" sz="1100">
                <a:solidFill>
                  <a:schemeClr val="bg1"/>
                </a:solidFill>
              </a:rPr>
              <a:t> </a:t>
            </a:r>
            <a:r>
              <a:rPr lang="fr-FR" sz="1100" err="1">
                <a:solidFill>
                  <a:schemeClr val="bg1"/>
                </a:solidFill>
              </a:rPr>
              <a:t>tumor</a:t>
            </a:r>
            <a:r>
              <a:rPr lang="fr-FR" sz="1100">
                <a:solidFill>
                  <a:schemeClr val="bg1"/>
                </a:solidFill>
              </a:rPr>
              <a:t> content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C05D38F-0191-FE4A-65C5-2E991C15D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07" y="3318691"/>
            <a:ext cx="944162" cy="944162"/>
          </a:xfrm>
          <a:prstGeom prst="rect">
            <a:avLst/>
          </a:prstGeom>
        </p:spPr>
      </p:pic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4EA556FB-ACDB-D6C7-4521-9A761B6F45EF}"/>
              </a:ext>
            </a:extLst>
          </p:cNvPr>
          <p:cNvSpPr>
            <a:spLocks noChangeAspect="1"/>
          </p:cNvSpPr>
          <p:nvPr/>
        </p:nvSpPr>
        <p:spPr>
          <a:xfrm rot="5400000">
            <a:off x="1982073" y="3664326"/>
            <a:ext cx="252892" cy="25289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2A9ECF36-2982-FA29-A2EF-0A470BFEC690}"/>
              </a:ext>
            </a:extLst>
          </p:cNvPr>
          <p:cNvSpPr txBox="1">
            <a:spLocks/>
          </p:cNvSpPr>
          <p:nvPr/>
        </p:nvSpPr>
        <p:spPr bwMode="auto">
          <a:xfrm>
            <a:off x="357401" y="4456070"/>
            <a:ext cx="1687588" cy="82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Your raw genomic data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kern="0">
                <a:solidFill>
                  <a:srgbClr val="252828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(FASTQ, BAM)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19" name="Triangle isocèle 18">
            <a:extLst>
              <a:ext uri="{FF2B5EF4-FFF2-40B4-BE49-F238E27FC236}">
                <a16:creationId xmlns:a16="http://schemas.microsoft.com/office/drawing/2014/main" id="{8EE6002E-1DE2-378E-0557-CCED523CD9C9}"/>
              </a:ext>
            </a:extLst>
          </p:cNvPr>
          <p:cNvSpPr>
            <a:spLocks noChangeAspect="1"/>
          </p:cNvSpPr>
          <p:nvPr/>
        </p:nvSpPr>
        <p:spPr>
          <a:xfrm rot="5400000">
            <a:off x="5127674" y="3664326"/>
            <a:ext cx="252892" cy="25289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E82170-527D-3F8A-11D8-7AE135C32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155" y="3304374"/>
            <a:ext cx="936101" cy="936101"/>
          </a:xfrm>
          <a:prstGeom prst="rect">
            <a:avLst/>
          </a:prstGeom>
        </p:spPr>
      </p:pic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F132F7DB-B3D2-C30F-D5BA-93AFF6A0A894}"/>
              </a:ext>
            </a:extLst>
          </p:cNvPr>
          <p:cNvSpPr txBox="1">
            <a:spLocks/>
          </p:cNvSpPr>
          <p:nvPr/>
        </p:nvSpPr>
        <p:spPr bwMode="auto">
          <a:xfrm>
            <a:off x="5115429" y="4459337"/>
            <a:ext cx="1924350" cy="82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Full comprehensive report</a:t>
            </a:r>
          </a:p>
        </p:txBody>
      </p:sp>
      <p:sp>
        <p:nvSpPr>
          <p:cNvPr id="25" name="Triangle isocèle 24">
            <a:extLst>
              <a:ext uri="{FF2B5EF4-FFF2-40B4-BE49-F238E27FC236}">
                <a16:creationId xmlns:a16="http://schemas.microsoft.com/office/drawing/2014/main" id="{E3C79C2D-B3BE-8EDD-85BB-25D3CCBB47AC}"/>
              </a:ext>
            </a:extLst>
          </p:cNvPr>
          <p:cNvSpPr>
            <a:spLocks noChangeAspect="1"/>
          </p:cNvSpPr>
          <p:nvPr/>
        </p:nvSpPr>
        <p:spPr>
          <a:xfrm rot="5400000">
            <a:off x="2202508" y="5781937"/>
            <a:ext cx="252892" cy="25289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1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DE332E78-264F-0510-3D28-F9562EABC5F3}"/>
              </a:ext>
            </a:extLst>
          </p:cNvPr>
          <p:cNvSpPr txBox="1">
            <a:spLocks/>
          </p:cNvSpPr>
          <p:nvPr/>
        </p:nvSpPr>
        <p:spPr bwMode="auto">
          <a:xfrm>
            <a:off x="2486269" y="5781937"/>
            <a:ext cx="8147022" cy="40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400" kern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Designed</a:t>
            </a:r>
            <a:r>
              <a:rPr lang="fr-FR" sz="1400" ker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to </a:t>
            </a:r>
            <a:r>
              <a:rPr lang="fr-FR" sz="1400" kern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meet</a:t>
            </a:r>
            <a:r>
              <a:rPr lang="fr-FR" sz="1400" kern="0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CE-IVD </a:t>
            </a:r>
            <a:r>
              <a:rPr lang="fr-FR" sz="1400" kern="0" err="1">
                <a:solidFill>
                  <a:schemeClr val="tx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requirements</a:t>
            </a:r>
            <a:endParaRPr lang="fr-FR" sz="1400" kern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FR" sz="1400" kern="0">
              <a:solidFill>
                <a:schemeClr val="tx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27" name="Image 26" descr="Une image contenant Appareils électroniques, texte, affichage, multimédia&#10;&#10;Le contenu généré par l’IA peut être incorrect.">
            <a:extLst>
              <a:ext uri="{FF2B5EF4-FFF2-40B4-BE49-F238E27FC236}">
                <a16:creationId xmlns:a16="http://schemas.microsoft.com/office/drawing/2014/main" id="{215E5112-9283-3A77-56A4-2A9A11E27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r="13088"/>
          <a:stretch>
            <a:fillRect/>
          </a:stretch>
        </p:blipFill>
        <p:spPr>
          <a:xfrm>
            <a:off x="2447943" y="3086217"/>
            <a:ext cx="2457553" cy="18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75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Espace réservé du texte 4">
            <a:extLst>
              <a:ext uri="{FF2B5EF4-FFF2-40B4-BE49-F238E27FC236}">
                <a16:creationId xmlns:a16="http://schemas.microsoft.com/office/drawing/2014/main" id="{504FA90C-D6D8-0280-BDF5-5585B27142FC}"/>
              </a:ext>
            </a:extLst>
          </p:cNvPr>
          <p:cNvSpPr txBox="1">
            <a:spLocks/>
          </p:cNvSpPr>
          <p:nvPr/>
        </p:nvSpPr>
        <p:spPr>
          <a:xfrm>
            <a:off x="2731450" y="4702974"/>
            <a:ext cx="8561390" cy="2040724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52828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D71B231C-6CDC-A41F-1D1E-888ECBB238FD}"/>
              </a:ext>
            </a:extLst>
          </p:cNvPr>
          <p:cNvSpPr txBox="1">
            <a:spLocks/>
          </p:cNvSpPr>
          <p:nvPr/>
        </p:nvSpPr>
        <p:spPr bwMode="auto">
          <a:xfrm>
            <a:off x="629922" y="964194"/>
            <a:ext cx="5374638" cy="3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Collaboration </a:t>
            </a:r>
            <a:r>
              <a:rPr kumimoji="0" lang="fr-FR" sz="1600" b="0" i="0" u="none" strike="noStrike" kern="0" cap="none" spc="0" normalizeH="0" baseline="0" noProof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Opportunities</a:t>
            </a:r>
            <a:endParaRPr kumimoji="0" lang="fr-FR" sz="1600" b="0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14CEC3-C7EB-33A9-DAAE-B7709FEEBE62}"/>
              </a:ext>
            </a:extLst>
          </p:cNvPr>
          <p:cNvSpPr txBox="1">
            <a:spLocks/>
          </p:cNvSpPr>
          <p:nvPr/>
        </p:nvSpPr>
        <p:spPr bwMode="auto">
          <a:xfrm>
            <a:off x="629921" y="1493299"/>
            <a:ext cx="11480017" cy="82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Partner with MSInsight to advance genomic diagnostics</a:t>
            </a:r>
          </a:p>
        </p:txBody>
      </p:sp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FB7DE16B-08AC-0204-EE19-314947AC653A}"/>
              </a:ext>
            </a:extLst>
          </p:cNvPr>
          <p:cNvSpPr txBox="1">
            <a:spLocks/>
          </p:cNvSpPr>
          <p:nvPr/>
        </p:nvSpPr>
        <p:spPr>
          <a:xfrm>
            <a:off x="6576847" y="2933700"/>
            <a:ext cx="5040000" cy="2040724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kern="0" dirty="0">
                <a:latin typeface="Poppins Light" panose="00000400000000000000" pitchFamily="2" charset="0"/>
                <a:cs typeface="Poppins Light" panose="00000400000000000000" pitchFamily="2" charset="0"/>
              </a:rPr>
              <a:t>Investigate on challenging cohorts – retrospective or rare cases, </a:t>
            </a:r>
            <a:r>
              <a:rPr lang="en-US" sz="1600" kern="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DNAseq</a:t>
            </a:r>
            <a:r>
              <a:rPr lang="en-US" sz="1600" kern="0" dirty="0">
                <a:latin typeface="Poppins Light" panose="00000400000000000000" pitchFamily="2" charset="0"/>
                <a:cs typeface="Poppins Light" panose="00000400000000000000" pitchFamily="2" charset="0"/>
              </a:rPr>
              <a:t>, </a:t>
            </a:r>
            <a:r>
              <a:rPr lang="en-US" sz="1600" kern="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RNAseq</a:t>
            </a:r>
            <a:endParaRPr lang="en-US" sz="1600" kern="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kern="0" dirty="0">
                <a:latin typeface="Poppins Light" panose="00000400000000000000" pitchFamily="2" charset="0"/>
                <a:cs typeface="Poppins Light" panose="00000400000000000000" pitchFamily="2" charset="0"/>
              </a:rPr>
              <a:t>Enhance your studies – support for preclinical &amp; clinical trials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kern="0" dirty="0">
                <a:latin typeface="Poppins Light" panose="00000400000000000000" pitchFamily="2" charset="0"/>
                <a:cs typeface="Poppins Light" panose="00000400000000000000" pitchFamily="2" charset="0"/>
              </a:rPr>
              <a:t>Advance discoveries – leverage </a:t>
            </a:r>
            <a:r>
              <a:rPr lang="en-US" sz="1600" kern="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MSIcare</a:t>
            </a:r>
            <a:r>
              <a:rPr lang="en-US" sz="1600" kern="0" dirty="0">
                <a:latin typeface="Poppins Light" panose="00000400000000000000" pitchFamily="2" charset="0"/>
                <a:cs typeface="Poppins Light" panose="00000400000000000000" pitchFamily="2" charset="0"/>
              </a:rPr>
              <a:t> for biomarker research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kern="0" dirty="0">
                <a:latin typeface="Poppins Light" panose="00000400000000000000" pitchFamily="2" charset="0"/>
                <a:cs typeface="Poppins Light" panose="00000400000000000000" pitchFamily="2" charset="0"/>
              </a:rPr>
              <a:t>Drug response prediction - </a:t>
            </a:r>
            <a:r>
              <a:rPr lang="fr-FR" sz="1600" kern="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a</a:t>
            </a:r>
            <a:r>
              <a:rPr lang="fr-FR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ccess</a:t>
            </a:r>
            <a:r>
              <a:rPr lang="fr-FR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comprehensive</a:t>
            </a:r>
            <a:r>
              <a:rPr lang="fr-FR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models</a:t>
            </a:r>
            <a:r>
              <a:rPr lang="fr-FR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for </a:t>
            </a:r>
            <a:r>
              <a:rPr lang="fr-FR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predicting</a:t>
            </a:r>
            <a:r>
              <a:rPr lang="fr-FR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therapeutic</a:t>
            </a:r>
            <a:r>
              <a:rPr lang="fr-FR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</a:t>
            </a:r>
            <a:r>
              <a:rPr lang="fr-FR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response</a:t>
            </a:r>
            <a:endParaRPr lang="en-US" sz="1600" kern="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1C0E4F-BC0A-CB49-DD04-CAD658A8FC78}"/>
              </a:ext>
            </a:extLst>
          </p:cNvPr>
          <p:cNvSpPr txBox="1"/>
          <p:nvPr/>
        </p:nvSpPr>
        <p:spPr>
          <a:xfrm>
            <a:off x="772083" y="2933700"/>
            <a:ext cx="5040000" cy="2156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Pilot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MSIcare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in your lab – deploy and test locally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Seamless integration – with our expert support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Optimize your panels – verify and enhance MS coverage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3A6947-42E4-073C-1AE3-63D002043928}"/>
              </a:ext>
            </a:extLst>
          </p:cNvPr>
          <p:cNvSpPr/>
          <p:nvPr/>
        </p:nvSpPr>
        <p:spPr>
          <a:xfrm>
            <a:off x="780261" y="2077850"/>
            <a:ext cx="5040000" cy="75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NGS </a:t>
            </a:r>
            <a:r>
              <a:rPr lang="fr-FR" err="1"/>
              <a:t>labs</a:t>
            </a:r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DA90DC-77F9-A325-A1D6-B114E82C21E1}"/>
              </a:ext>
            </a:extLst>
          </p:cNvPr>
          <p:cNvSpPr/>
          <p:nvPr/>
        </p:nvSpPr>
        <p:spPr>
          <a:xfrm>
            <a:off x="6576847" y="2077850"/>
            <a:ext cx="5040000" cy="756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err="1"/>
              <a:t>Clinicians</a:t>
            </a:r>
            <a:r>
              <a:rPr lang="fr-FR"/>
              <a:t>, </a:t>
            </a:r>
          </a:p>
          <a:p>
            <a:pPr algn="ctr"/>
            <a:r>
              <a:rPr lang="fr-FR" err="1"/>
              <a:t>researchers</a:t>
            </a:r>
            <a:r>
              <a:rPr lang="fr-FR"/>
              <a:t>, biotech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2CD8C0-0B98-0549-8DF1-6624041913B6}"/>
              </a:ext>
            </a:extLst>
          </p:cNvPr>
          <p:cNvSpPr/>
          <p:nvPr/>
        </p:nvSpPr>
        <p:spPr>
          <a:xfrm>
            <a:off x="780261" y="2833849"/>
            <a:ext cx="5040000" cy="33193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04E984-968D-2492-2168-1F4844B3A96C}"/>
              </a:ext>
            </a:extLst>
          </p:cNvPr>
          <p:cNvSpPr/>
          <p:nvPr/>
        </p:nvSpPr>
        <p:spPr>
          <a:xfrm>
            <a:off x="6576847" y="2833850"/>
            <a:ext cx="5040000" cy="33193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 descr="Une image contenant croquis, dessin, Dessin au trait, art&#10;&#10;Le contenu généré par l’IA peut être incorrect.">
            <a:extLst>
              <a:ext uri="{FF2B5EF4-FFF2-40B4-BE49-F238E27FC236}">
                <a16:creationId xmlns:a16="http://schemas.microsoft.com/office/drawing/2014/main" id="{DCA0C243-B7C1-7683-1C04-DF9B9F34D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532">
            <a:off x="6537515" y="1878199"/>
            <a:ext cx="1155301" cy="1155301"/>
          </a:xfrm>
          <a:prstGeom prst="rect">
            <a:avLst/>
          </a:prstGeom>
        </p:spPr>
      </p:pic>
      <p:pic>
        <p:nvPicPr>
          <p:cNvPr id="20" name="Image 19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C9054320-24EF-C2B6-9CAA-F35882029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7" y="2012655"/>
            <a:ext cx="886388" cy="8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25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FB0454C-D211-8AAC-17BF-32E9D475E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5E5239-BABD-43F5-A743-FE5566EB65D9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B895EF51-A114-7D27-F36D-0AAA2FC07C03}"/>
              </a:ext>
            </a:extLst>
          </p:cNvPr>
          <p:cNvSpPr txBox="1">
            <a:spLocks/>
          </p:cNvSpPr>
          <p:nvPr/>
        </p:nvSpPr>
        <p:spPr bwMode="auto">
          <a:xfrm>
            <a:off x="629922" y="964194"/>
            <a:ext cx="5374638" cy="3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Optimizing Your Panel for Accurate MSI Detection</a:t>
            </a:r>
            <a:endParaRPr kumimoji="0" lang="fr-FR" sz="1600" b="0" i="0" u="none" strike="noStrike" kern="0" cap="none" spc="0" normalizeH="0" baseline="0" noProof="0">
              <a:ln>
                <a:noFill/>
              </a:ln>
              <a:solidFill>
                <a:srgbClr val="009FE3"/>
              </a:solidFill>
              <a:effectLst/>
              <a:uLnTx/>
              <a:uFillTx/>
              <a:latin typeface="Poppins Light" panose="00000400000000000000" pitchFamily="2" charset="0"/>
              <a:ea typeface="+mn-ea"/>
              <a:cs typeface="Poppins Light" panose="00000400000000000000" pitchFamily="2" charset="0"/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AE31EC0A-0B98-8E6F-4E71-FCCABA66D6A2}"/>
              </a:ext>
            </a:extLst>
          </p:cNvPr>
          <p:cNvSpPr txBox="1">
            <a:spLocks/>
          </p:cNvSpPr>
          <p:nvPr/>
        </p:nvSpPr>
        <p:spPr bwMode="auto">
          <a:xfrm>
            <a:off x="629921" y="1493299"/>
            <a:ext cx="11449272" cy="82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6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1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kern="0">
                <a:solidFill>
                  <a:srgbClr val="252828"/>
                </a:solidFill>
                <a:latin typeface="Poppins"/>
              </a:rPr>
              <a:t>Step-by-step support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to integrate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MSIcare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52828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t> into your workflow</a:t>
            </a:r>
          </a:p>
        </p:txBody>
      </p: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1FA56FB4-9E21-DC73-0177-CC0597172AE8}"/>
              </a:ext>
            </a:extLst>
          </p:cNvPr>
          <p:cNvSpPr/>
          <p:nvPr/>
        </p:nvSpPr>
        <p:spPr>
          <a:xfrm>
            <a:off x="401033" y="3809742"/>
            <a:ext cx="11449272" cy="461665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FF125F2-6C83-B374-6DEE-0B9CFED08E3D}"/>
              </a:ext>
            </a:extLst>
          </p:cNvPr>
          <p:cNvSpPr txBox="1"/>
          <p:nvPr/>
        </p:nvSpPr>
        <p:spPr>
          <a:xfrm>
            <a:off x="2924620" y="3429123"/>
            <a:ext cx="1872000" cy="136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>
            <a:defPPr>
              <a:defRPr lang="fr-FR"/>
            </a:defPPr>
            <a:lvl1pPr algn="ctr">
              <a:defRPr sz="1200">
                <a:latin typeface="+mn-lt"/>
              </a:defRPr>
            </a:lvl1pPr>
          </a:lstStyle>
          <a:p>
            <a:r>
              <a:rPr lang="fr-FR"/>
              <a:t>2. </a:t>
            </a:r>
            <a:r>
              <a:rPr lang="fr-FR" err="1"/>
              <a:t>Identify</a:t>
            </a:r>
            <a:r>
              <a:rPr lang="fr-FR"/>
              <a:t> MS distribution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1A28AA1-9EEB-DC65-74C1-67028AFE4631}"/>
              </a:ext>
            </a:extLst>
          </p:cNvPr>
          <p:cNvSpPr txBox="1">
            <a:spLocks/>
          </p:cNvSpPr>
          <p:nvPr/>
        </p:nvSpPr>
        <p:spPr>
          <a:xfrm>
            <a:off x="721710" y="3429123"/>
            <a:ext cx="1872000" cy="136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fr-FR" sz="1200">
                <a:latin typeface="+mn-lt"/>
                <a:cs typeface="Arial"/>
              </a:rPr>
              <a:t>1. Share </a:t>
            </a:r>
            <a:r>
              <a:rPr lang="fr-FR" sz="1200" err="1">
                <a:latin typeface="+mn-lt"/>
                <a:cs typeface="Arial"/>
              </a:rPr>
              <a:t>your</a:t>
            </a:r>
            <a:r>
              <a:rPr lang="fr-FR" sz="1200">
                <a:latin typeface="+mn-lt"/>
                <a:cs typeface="Arial"/>
              </a:rPr>
              <a:t> </a:t>
            </a:r>
            <a:r>
              <a:rPr lang="fr-FR" sz="1200" err="1">
                <a:latin typeface="+mn-lt"/>
                <a:cs typeface="Arial"/>
              </a:rPr>
              <a:t>bed</a:t>
            </a:r>
            <a:r>
              <a:rPr lang="fr-FR" sz="1200">
                <a:latin typeface="+mn-lt"/>
                <a:cs typeface="Arial"/>
              </a:rPr>
              <a:t> file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92A9132-A2D4-C399-3699-347390F7807D}"/>
              </a:ext>
            </a:extLst>
          </p:cNvPr>
          <p:cNvSpPr txBox="1"/>
          <p:nvPr/>
        </p:nvSpPr>
        <p:spPr>
          <a:xfrm>
            <a:off x="5097017" y="3429123"/>
            <a:ext cx="1872000" cy="136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>
            <a:defPPr>
              <a:defRPr lang="fr-FR"/>
            </a:defPPr>
            <a:lvl1pPr algn="ctr">
              <a:defRPr sz="1200">
                <a:latin typeface="+mn-lt"/>
              </a:defRPr>
            </a:lvl1pPr>
          </a:lstStyle>
          <a:p>
            <a:r>
              <a:rPr lang="fr-FR"/>
              <a:t>3. Select relevant MS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9BD7A6-6131-F05D-7C97-8100D6CCB0F9}"/>
              </a:ext>
            </a:extLst>
          </p:cNvPr>
          <p:cNvSpPr txBox="1"/>
          <p:nvPr/>
        </p:nvSpPr>
        <p:spPr>
          <a:xfrm>
            <a:off x="7269414" y="3429123"/>
            <a:ext cx="1872000" cy="136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>
            <a:defPPr>
              <a:defRPr lang="fr-FR"/>
            </a:defPPr>
            <a:lvl1pPr algn="ctr">
              <a:defRPr sz="1200">
                <a:latin typeface="+mn-lt"/>
              </a:defRPr>
            </a:lvl1pPr>
          </a:lstStyle>
          <a:p>
            <a:r>
              <a:rPr lang="fr-FR"/>
              <a:t>4. </a:t>
            </a:r>
            <a:r>
              <a:rPr lang="fr-FR" err="1"/>
              <a:t>Perform</a:t>
            </a:r>
            <a:r>
              <a:rPr lang="fr-FR"/>
              <a:t> a </a:t>
            </a:r>
            <a:r>
              <a:rPr lang="fr-FR" err="1"/>
              <a:t>downsampling</a:t>
            </a:r>
            <a:r>
              <a:rPr lang="fr-FR"/>
              <a:t> from </a:t>
            </a:r>
            <a:r>
              <a:rPr lang="fr-FR" err="1"/>
              <a:t>private</a:t>
            </a:r>
            <a:r>
              <a:rPr lang="fr-FR"/>
              <a:t> WES data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613C6D5-948B-29F8-11F9-07175F1B854A}"/>
              </a:ext>
            </a:extLst>
          </p:cNvPr>
          <p:cNvSpPr txBox="1"/>
          <p:nvPr/>
        </p:nvSpPr>
        <p:spPr>
          <a:xfrm>
            <a:off x="9441811" y="3429123"/>
            <a:ext cx="1872000" cy="136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>
            <a:defPPr>
              <a:defRPr lang="fr-FR"/>
            </a:defPPr>
            <a:lvl1pPr algn="ctr">
              <a:defRPr sz="1200">
                <a:latin typeface="+mn-lt"/>
              </a:defRPr>
            </a:lvl1pPr>
          </a:lstStyle>
          <a:p>
            <a:r>
              <a:rPr lang="fr-FR"/>
              <a:t>5. </a:t>
            </a:r>
            <a:r>
              <a:rPr lang="fr-FR" err="1"/>
              <a:t>Provide</a:t>
            </a:r>
            <a:r>
              <a:rPr lang="fr-FR"/>
              <a:t> </a:t>
            </a:r>
            <a:r>
              <a:rPr lang="fr-FR" err="1"/>
              <a:t>comprehensive</a:t>
            </a:r>
            <a:r>
              <a:rPr lang="fr-FR"/>
              <a:t> </a:t>
            </a:r>
            <a:r>
              <a:rPr lang="fr-FR" err="1"/>
              <a:t>results</a:t>
            </a:r>
            <a:r>
              <a:rPr lang="fr-FR"/>
              <a:t> and </a:t>
            </a:r>
            <a:r>
              <a:rPr lang="fr-FR" err="1"/>
              <a:t>suggest</a:t>
            </a:r>
            <a:r>
              <a:rPr lang="fr-FR"/>
              <a:t> panel </a:t>
            </a:r>
            <a:r>
              <a:rPr lang="fr-FR" err="1"/>
              <a:t>optimization</a:t>
            </a:r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BCA8977-4DDB-9D48-56D3-B6D8FA481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32" y="2676401"/>
            <a:ext cx="724382" cy="72438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48E9E6B-7023-7DA0-CBCB-7ACF3E038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736" y="2602709"/>
            <a:ext cx="871767" cy="87176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86282E-3282-62B3-BABF-E2254B008E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074" y="2614463"/>
            <a:ext cx="786320" cy="78632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FC65764-F894-0C65-4AEB-708208437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532" y="2642679"/>
            <a:ext cx="786321" cy="78632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5FEB281-35ED-EFFD-F81B-F2663716B3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046" y="2561125"/>
            <a:ext cx="786320" cy="78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MSInsight">
      <a:dk1>
        <a:srgbClr val="252828"/>
      </a:dk1>
      <a:lt1>
        <a:sysClr val="window" lastClr="FFFFFF"/>
      </a:lt1>
      <a:dk2>
        <a:srgbClr val="29235C"/>
      </a:dk2>
      <a:lt2>
        <a:srgbClr val="706F6F"/>
      </a:lt2>
      <a:accent1>
        <a:srgbClr val="009FE3"/>
      </a:accent1>
      <a:accent2>
        <a:srgbClr val="E71D73"/>
      </a:accent2>
      <a:accent3>
        <a:srgbClr val="951B81"/>
      </a:accent3>
      <a:accent4>
        <a:srgbClr val="F9B233"/>
      </a:accent4>
      <a:accent5>
        <a:srgbClr val="1D71B8"/>
      </a:accent5>
      <a:accent6>
        <a:srgbClr val="23C6B0"/>
      </a:accent6>
      <a:hlink>
        <a:srgbClr val="29235C"/>
      </a:hlink>
      <a:folHlink>
        <a:srgbClr val="706F6F"/>
      </a:folHlink>
    </a:clrScheme>
    <a:fontScheme name="msinsight police">
      <a:majorFont>
        <a:latin typeface="Poppins ExtraBold"/>
        <a:ea typeface=""/>
        <a:cs typeface=""/>
      </a:majorFont>
      <a:minorFont>
        <a:latin typeface="Poppins"/>
        <a:ea typeface=""/>
        <a:cs typeface=""/>
      </a:minorFont>
    </a:fontScheme>
    <a:fmtScheme name="Thème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400" dirty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Thème Office">
  <a:themeElements>
    <a:clrScheme name="MSInsight">
      <a:dk1>
        <a:srgbClr val="252828"/>
      </a:dk1>
      <a:lt1>
        <a:sysClr val="window" lastClr="FFFFFF"/>
      </a:lt1>
      <a:dk2>
        <a:srgbClr val="29235C"/>
      </a:dk2>
      <a:lt2>
        <a:srgbClr val="706F6F"/>
      </a:lt2>
      <a:accent1>
        <a:srgbClr val="009FE3"/>
      </a:accent1>
      <a:accent2>
        <a:srgbClr val="E71D73"/>
      </a:accent2>
      <a:accent3>
        <a:srgbClr val="951B81"/>
      </a:accent3>
      <a:accent4>
        <a:srgbClr val="F9B233"/>
      </a:accent4>
      <a:accent5>
        <a:srgbClr val="1D71B8"/>
      </a:accent5>
      <a:accent6>
        <a:srgbClr val="23C6B0"/>
      </a:accent6>
      <a:hlink>
        <a:srgbClr val="29235C"/>
      </a:hlink>
      <a:folHlink>
        <a:srgbClr val="706F6F"/>
      </a:folHlink>
    </a:clrScheme>
    <a:fontScheme name="msinsight police">
      <a:majorFont>
        <a:latin typeface="Poppins ExtraBold"/>
        <a:ea typeface=""/>
        <a:cs typeface=""/>
      </a:majorFont>
      <a:minorFont>
        <a:latin typeface="Poppins"/>
        <a:ea typeface=""/>
        <a:cs typeface=""/>
      </a:minorFont>
    </a:fontScheme>
    <a:fmtScheme name="Thème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400" dirty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3_Thème Office">
  <a:themeElements>
    <a:clrScheme name="MSInsight">
      <a:dk1>
        <a:srgbClr val="252828"/>
      </a:dk1>
      <a:lt1>
        <a:sysClr val="window" lastClr="FFFFFF"/>
      </a:lt1>
      <a:dk2>
        <a:srgbClr val="29235C"/>
      </a:dk2>
      <a:lt2>
        <a:srgbClr val="706F6F"/>
      </a:lt2>
      <a:accent1>
        <a:srgbClr val="009FE3"/>
      </a:accent1>
      <a:accent2>
        <a:srgbClr val="E71D73"/>
      </a:accent2>
      <a:accent3>
        <a:srgbClr val="951B81"/>
      </a:accent3>
      <a:accent4>
        <a:srgbClr val="F9B233"/>
      </a:accent4>
      <a:accent5>
        <a:srgbClr val="1D71B8"/>
      </a:accent5>
      <a:accent6>
        <a:srgbClr val="23C6B0"/>
      </a:accent6>
      <a:hlink>
        <a:srgbClr val="29235C"/>
      </a:hlink>
      <a:folHlink>
        <a:srgbClr val="706F6F"/>
      </a:folHlink>
    </a:clrScheme>
    <a:fontScheme name="msinsight police">
      <a:majorFont>
        <a:latin typeface="Poppins ExtraBold"/>
        <a:ea typeface=""/>
        <a:cs typeface=""/>
      </a:majorFont>
      <a:minorFont>
        <a:latin typeface="Poppins"/>
        <a:ea typeface=""/>
        <a:cs typeface=""/>
      </a:minorFont>
    </a:fontScheme>
    <a:fmtScheme name="Thème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400" dirty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6_Thème Office">
  <a:themeElements>
    <a:clrScheme name="MSInsight">
      <a:dk1>
        <a:srgbClr val="252828"/>
      </a:dk1>
      <a:lt1>
        <a:sysClr val="window" lastClr="FFFFFF"/>
      </a:lt1>
      <a:dk2>
        <a:srgbClr val="29235C"/>
      </a:dk2>
      <a:lt2>
        <a:srgbClr val="706F6F"/>
      </a:lt2>
      <a:accent1>
        <a:srgbClr val="009FE3"/>
      </a:accent1>
      <a:accent2>
        <a:srgbClr val="E71D73"/>
      </a:accent2>
      <a:accent3>
        <a:srgbClr val="951B81"/>
      </a:accent3>
      <a:accent4>
        <a:srgbClr val="F9B233"/>
      </a:accent4>
      <a:accent5>
        <a:srgbClr val="1D71B8"/>
      </a:accent5>
      <a:accent6>
        <a:srgbClr val="23C6B0"/>
      </a:accent6>
      <a:hlink>
        <a:srgbClr val="29235C"/>
      </a:hlink>
      <a:folHlink>
        <a:srgbClr val="706F6F"/>
      </a:folHlink>
    </a:clrScheme>
    <a:fontScheme name="msinsight police">
      <a:majorFont>
        <a:latin typeface="Poppins ExtraBold"/>
        <a:ea typeface=""/>
        <a:cs typeface=""/>
      </a:majorFont>
      <a:minorFont>
        <a:latin typeface="Poppins"/>
        <a:ea typeface=""/>
        <a:cs typeface=""/>
      </a:minorFont>
    </a:fontScheme>
    <a:fmtScheme name="Thème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400" dirty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SInsight">
    <a:dk1>
      <a:srgbClr val="252828"/>
    </a:dk1>
    <a:lt1>
      <a:sysClr val="window" lastClr="FFFFFF"/>
    </a:lt1>
    <a:dk2>
      <a:srgbClr val="29235C"/>
    </a:dk2>
    <a:lt2>
      <a:srgbClr val="706F6F"/>
    </a:lt2>
    <a:accent1>
      <a:srgbClr val="009FE3"/>
    </a:accent1>
    <a:accent2>
      <a:srgbClr val="E71D73"/>
    </a:accent2>
    <a:accent3>
      <a:srgbClr val="951B81"/>
    </a:accent3>
    <a:accent4>
      <a:srgbClr val="F9B233"/>
    </a:accent4>
    <a:accent5>
      <a:srgbClr val="1D71B8"/>
    </a:accent5>
    <a:accent6>
      <a:srgbClr val="23C6B0"/>
    </a:accent6>
    <a:hlink>
      <a:srgbClr val="29235C"/>
    </a:hlink>
    <a:folHlink>
      <a:srgbClr val="706F6F"/>
    </a:folHlink>
  </a:clrScheme>
</a:themeOverride>
</file>

<file path=ppt/theme/themeOverride2.xml><?xml version="1.0" encoding="utf-8"?>
<a:themeOverride xmlns:a="http://schemas.openxmlformats.org/drawingml/2006/main">
  <a:clrScheme name="MSInsight">
    <a:dk1>
      <a:srgbClr val="252828"/>
    </a:dk1>
    <a:lt1>
      <a:sysClr val="window" lastClr="FFFFFF"/>
    </a:lt1>
    <a:dk2>
      <a:srgbClr val="29235C"/>
    </a:dk2>
    <a:lt2>
      <a:srgbClr val="706F6F"/>
    </a:lt2>
    <a:accent1>
      <a:srgbClr val="009FE3"/>
    </a:accent1>
    <a:accent2>
      <a:srgbClr val="E71D73"/>
    </a:accent2>
    <a:accent3>
      <a:srgbClr val="951B81"/>
    </a:accent3>
    <a:accent4>
      <a:srgbClr val="F9B233"/>
    </a:accent4>
    <a:accent5>
      <a:srgbClr val="1D71B8"/>
    </a:accent5>
    <a:accent6>
      <a:srgbClr val="23C6B0"/>
    </a:accent6>
    <a:hlink>
      <a:srgbClr val="29235C"/>
    </a:hlink>
    <a:folHlink>
      <a:srgbClr val="706F6F"/>
    </a:folHlink>
  </a:clrScheme>
</a:themeOverride>
</file>

<file path=ppt/theme/themeOverride3.xml><?xml version="1.0" encoding="utf-8"?>
<a:themeOverride xmlns:a="http://schemas.openxmlformats.org/drawingml/2006/main">
  <a:clrScheme name="MSInsight">
    <a:dk1>
      <a:srgbClr val="252828"/>
    </a:dk1>
    <a:lt1>
      <a:sysClr val="window" lastClr="FFFFFF"/>
    </a:lt1>
    <a:dk2>
      <a:srgbClr val="29235C"/>
    </a:dk2>
    <a:lt2>
      <a:srgbClr val="706F6F"/>
    </a:lt2>
    <a:accent1>
      <a:srgbClr val="009FE3"/>
    </a:accent1>
    <a:accent2>
      <a:srgbClr val="E71D73"/>
    </a:accent2>
    <a:accent3>
      <a:srgbClr val="951B81"/>
    </a:accent3>
    <a:accent4>
      <a:srgbClr val="F9B233"/>
    </a:accent4>
    <a:accent5>
      <a:srgbClr val="1D71B8"/>
    </a:accent5>
    <a:accent6>
      <a:srgbClr val="23C6B0"/>
    </a:accent6>
    <a:hlink>
      <a:srgbClr val="29235C"/>
    </a:hlink>
    <a:folHlink>
      <a:srgbClr val="706F6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8714e4-d723-4b48-9441-91a438a40040" xsi:nil="true"/>
    <lcf76f155ced4ddcb4097134ff3c332f xmlns="55ad5809-5a10-489f-bdc9-5d1f4b4f6e6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2C19F0B295F7438A37E5CFEB80CC79" ma:contentTypeVersion="15" ma:contentTypeDescription="Crée un document." ma:contentTypeScope="" ma:versionID="6eac7a3f886e411273b03be43b638442">
  <xsd:schema xmlns:xsd="http://www.w3.org/2001/XMLSchema" xmlns:xs="http://www.w3.org/2001/XMLSchema" xmlns:p="http://schemas.microsoft.com/office/2006/metadata/properties" xmlns:ns2="55ad5809-5a10-489f-bdc9-5d1f4b4f6e62" xmlns:ns3="558714e4-d723-4b48-9441-91a438a40040" targetNamespace="http://schemas.microsoft.com/office/2006/metadata/properties" ma:root="true" ma:fieldsID="2bc981f74dc9072a0b49975cbf852a62" ns2:_="" ns3:_="">
    <xsd:import namespace="55ad5809-5a10-489f-bdc9-5d1f4b4f6e62"/>
    <xsd:import namespace="558714e4-d723-4b48-9441-91a438a400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d5809-5a10-489f-bdc9-5d1f4b4f6e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2a2e03d0-ba7d-4724-a2be-891242bff2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8714e4-d723-4b48-9441-91a438a4004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b861ba3-0c59-4160-a67e-6911f8d29a6d}" ma:internalName="TaxCatchAll" ma:showField="CatchAllData" ma:web="558714e4-d723-4b48-9441-91a438a400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373AB6-23D4-483A-AEA3-2583369FC21A}">
  <ds:schemaRefs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558714e4-d723-4b48-9441-91a438a40040"/>
    <ds:schemaRef ds:uri="55ad5809-5a10-489f-bdc9-5d1f4b4f6e6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25D60CA-AA69-4834-AD38-35596E7BC900}"/>
</file>

<file path=customXml/itemProps3.xml><?xml version="1.0" encoding="utf-8"?>
<ds:datastoreItem xmlns:ds="http://schemas.openxmlformats.org/officeDocument/2006/customXml" ds:itemID="{44E37422-472C-40EA-BC23-6E6DF62399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1436</TotalTime>
  <Words>962</Words>
  <Application>Microsoft Office PowerPoint</Application>
  <PresentationFormat>Grand écran</PresentationFormat>
  <Paragraphs>170</Paragraphs>
  <Slides>15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15</vt:i4>
      </vt:variant>
    </vt:vector>
  </HeadingPairs>
  <TitlesOfParts>
    <vt:vector size="27" baseType="lpstr">
      <vt:lpstr>Arial</vt:lpstr>
      <vt:lpstr>Calibri</vt:lpstr>
      <vt:lpstr>Poppins</vt:lpstr>
      <vt:lpstr>Poppins ExtraBold</vt:lpstr>
      <vt:lpstr>Poppins ExtraLight</vt:lpstr>
      <vt:lpstr>Poppins Light</vt:lpstr>
      <vt:lpstr>Times New Roman</vt:lpstr>
      <vt:lpstr>Trebuchet MS</vt:lpstr>
      <vt:lpstr>Thème Office</vt:lpstr>
      <vt:lpstr>2_Thème Office</vt:lpstr>
      <vt:lpstr>3_Thème Office</vt:lpstr>
      <vt:lpstr>6_Thème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Get your MSI identification with our end-to-end, cloud-based software</vt:lpstr>
      <vt:lpstr>Présentation PowerPoint</vt:lpstr>
      <vt:lpstr>Présentation PowerPoint</vt:lpstr>
      <vt:lpstr>MSInsight at a glance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MSInsight</dc:creator>
  <cp:keywords/>
  <dc:description/>
  <cp:lastModifiedBy>Arnaud CUTIVET, PhD</cp:lastModifiedBy>
  <cp:revision>227</cp:revision>
  <dcterms:created xsi:type="dcterms:W3CDTF">2015-09-10T13:02:32Z</dcterms:created>
  <dcterms:modified xsi:type="dcterms:W3CDTF">2025-11-18T09:18:16Z</dcterms:modified>
  <cp:category/>
  <cp:contentStatus/>
  <dc:languag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0x010100222C19F0B295F7438A37E5CFEB80CC79</vt:lpwstr>
  </property>
  <property fmtid="{D5CDD505-2E9C-101B-9397-08002B2CF9AE}" pid="3" name="MediaServiceImageTags">
    <vt:lpwstr/>
  </property>
</Properties>
</file>