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7" r:id="rId2"/>
    <p:sldId id="690" r:id="rId3"/>
    <p:sldId id="694" r:id="rId4"/>
    <p:sldId id="689" r:id="rId5"/>
    <p:sldId id="427" r:id="rId6"/>
    <p:sldId id="693" r:id="rId7"/>
    <p:sldId id="412" r:id="rId8"/>
    <p:sldId id="322" r:id="rId9"/>
    <p:sldId id="325" r:id="rId10"/>
    <p:sldId id="324" r:id="rId11"/>
    <p:sldId id="414" r:id="rId12"/>
    <p:sldId id="679" r:id="rId13"/>
    <p:sldId id="719" r:id="rId14"/>
    <p:sldId id="390" r:id="rId15"/>
    <p:sldId id="701" r:id="rId16"/>
    <p:sldId id="704" r:id="rId17"/>
    <p:sldId id="705" r:id="rId18"/>
    <p:sldId id="406" r:id="rId19"/>
    <p:sldId id="702" r:id="rId20"/>
    <p:sldId id="718" r:id="rId21"/>
    <p:sldId id="680" r:id="rId22"/>
    <p:sldId id="706" r:id="rId23"/>
    <p:sldId id="700" r:id="rId24"/>
    <p:sldId id="712" r:id="rId25"/>
    <p:sldId id="699" r:id="rId26"/>
    <p:sldId id="676" r:id="rId27"/>
    <p:sldId id="681" r:id="rId28"/>
    <p:sldId id="714" r:id="rId29"/>
    <p:sldId id="709" r:id="rId30"/>
    <p:sldId id="711" r:id="rId31"/>
    <p:sldId id="715" r:id="rId32"/>
    <p:sldId id="707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342C"/>
    <a:srgbClr val="DAA600"/>
    <a:srgbClr val="FFE89F"/>
    <a:srgbClr val="A3F692"/>
    <a:srgbClr val="E6E6E6"/>
    <a:srgbClr val="FF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040" autoAdjust="0"/>
    <p:restoredTop sz="94828" autoAdjust="0"/>
  </p:normalViewPr>
  <p:slideViewPr>
    <p:cSldViewPr snapToGrid="0">
      <p:cViewPr varScale="1">
        <p:scale>
          <a:sx n="103" d="100"/>
          <a:sy n="103" d="100"/>
        </p:scale>
        <p:origin x="114" y="34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997" y="3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EEPTRAK25\Nextcloud\Finance\8%20-%20Levees\2022\pitch%20deck\Financials%20metric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EEPTRAK25\Nextcloud\Finance\8%20-%20Levees\2022\pitch%20deck\Financials%20metr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fr-FR" sz="1400" dirty="0"/>
              <a:t>Revenue 2021 – 2024</a:t>
            </a:r>
            <a:br>
              <a:rPr lang="fr-FR" sz="1400" dirty="0"/>
            </a:br>
            <a:r>
              <a:rPr lang="fr-FR" sz="1400" dirty="0"/>
              <a:t>(base index 100</a:t>
            </a:r>
            <a:r>
              <a:rPr lang="fr-FR" sz="1400" baseline="0" dirty="0"/>
              <a:t> </a:t>
            </a:r>
            <a:r>
              <a:rPr lang="fr-FR" sz="1400" dirty="0"/>
              <a:t>for 2021)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084919072615923E-2"/>
          <c:y val="0.20444705224995108"/>
          <c:w val="0.93137303149606299"/>
          <c:h val="0.71448145296680432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'annual revenue'!$A$9</c:f>
              <c:strCache>
                <c:ptCount val="1"/>
                <c:pt idx="0">
                  <c:v>Revenue base 100 2021 (left)</c:v>
                </c:pt>
              </c:strCache>
            </c:strRef>
          </c:tx>
          <c:spPr>
            <a:ln w="28575">
              <a:noFill/>
            </a:ln>
            <a:effectLst/>
          </c:spPr>
          <c:invertIfNegative val="0"/>
          <c:cat>
            <c:numRef>
              <c:f>'annual revenue'!$E$1:$H$1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'annual revenue'!$E$14:$H$14</c:f>
              <c:numCache>
                <c:formatCode>_(* #,##0.00_);_(* \(#,##0.00\);_(* "-"??_);_(@_)</c:formatCode>
                <c:ptCount val="4"/>
                <c:pt idx="0">
                  <c:v>100</c:v>
                </c:pt>
                <c:pt idx="1">
                  <c:v>224.31431364790987</c:v>
                </c:pt>
                <c:pt idx="2">
                  <c:v>492.70765307231898</c:v>
                </c:pt>
                <c:pt idx="3">
                  <c:v>847.30068231852795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46-4C8E-8C25-B084F0673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5406864"/>
        <c:axId val="755298640"/>
      </c:barChart>
      <c:catAx>
        <c:axId val="78540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755298640"/>
        <c:crosses val="autoZero"/>
        <c:auto val="1"/>
        <c:lblAlgn val="ctr"/>
        <c:lblOffset val="100"/>
        <c:noMultiLvlLbl val="0"/>
      </c:catAx>
      <c:valAx>
        <c:axId val="755298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785406864"/>
        <c:crosses val="autoZero"/>
        <c:crossBetween val="between"/>
      </c:valAx>
    </c:plotArea>
    <c:plotVisOnly val="1"/>
    <c:dispBlanksAs val="gap"/>
    <c:showDLblsOverMax val="0"/>
    <c:extLst/>
  </c:chart>
  <c:spPr>
    <a:solidFill>
      <a:schemeClr val="bg1"/>
    </a:solidFill>
    <a:ln>
      <a:noFill/>
    </a:ln>
    <a:effectLst/>
  </c:spPr>
  <c:txPr>
    <a:bodyPr/>
    <a:lstStyle/>
    <a:p>
      <a:pPr>
        <a:defRPr>
          <a:latin typeface="Roboto" panose="02000000000000000000" pitchFamily="2" charset="0"/>
          <a:ea typeface="Roboto" panose="02000000000000000000" pitchFamily="2" charset="0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fr-FR" sz="1400"/>
              <a:t>Recurring revenue as a % of total revenue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'annual revenue'!$A$15</c:f>
              <c:strCache>
                <c:ptCount val="1"/>
                <c:pt idx="0">
                  <c:v>Recurring (right)</c:v>
                </c:pt>
              </c:strCache>
            </c:strRef>
          </c:tx>
          <c:spPr>
            <a:ln w="28575">
              <a:solidFill>
                <a:srgbClr val="EC342C"/>
              </a:solidFill>
            </a:ln>
          </c:spPr>
          <c:marker>
            <c:symbol val="none"/>
          </c:marker>
          <c:cat>
            <c:numRef>
              <c:f>'annual revenue'!$E$1:$H$1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'annual revenue'!$E$15:$H$15</c:f>
              <c:numCache>
                <c:formatCode>0%</c:formatCode>
                <c:ptCount val="4"/>
                <c:pt idx="0">
                  <c:v>0.2</c:v>
                </c:pt>
                <c:pt idx="1">
                  <c:v>0.24160599444179223</c:v>
                </c:pt>
                <c:pt idx="2">
                  <c:v>0.2692735827830981</c:v>
                </c:pt>
                <c:pt idx="3">
                  <c:v>0.35038302439420987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56B-41F2-9701-538B3FD23B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85406864"/>
        <c:axId val="755298640"/>
      </c:lineChart>
      <c:catAx>
        <c:axId val="78540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755298640"/>
        <c:crosses val="autoZero"/>
        <c:auto val="1"/>
        <c:lblAlgn val="ctr"/>
        <c:lblOffset val="100"/>
        <c:noMultiLvlLbl val="0"/>
      </c:catAx>
      <c:valAx>
        <c:axId val="755298640"/>
        <c:scaling>
          <c:orientation val="minMax"/>
          <c:min val="0.1500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785406864"/>
        <c:crosses val="autoZero"/>
        <c:crossBetween val="between"/>
      </c:valAx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Roboto" panose="02000000000000000000" pitchFamily="2" charset="0"/>
          <a:ea typeface="Roboto" panose="02000000000000000000" pitchFamily="2" charset="0"/>
        </a:defRPr>
      </a:pPr>
      <a:endParaRPr lang="fr-F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790B5DE-3EC1-467D-A2D7-8B5B0DCD27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6D29B10-BF4F-4AFF-BE66-837C9D32A1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424A8-9AE4-44CF-A8FA-A630AF23E02B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0D0C7D4-9EE9-45BC-8918-4A82602A5A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61B6EA-7B68-4AAB-9192-324A6795E5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98711-1CD1-41C9-8FE0-AB82CCC46C0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62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A48B8-F002-469F-9B87-2DD6B26FF9D5}" type="datetimeFigureOut">
              <a:rPr lang="fr-FR" smtClean="0"/>
              <a:t>01/04/2022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C7A07-2A6A-4A18-AD9C-3534860C42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499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718BF-FC36-4514-80C0-D36DE83FCED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90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D1EFA-5AD5-4846-B3C4-63B8FE50FA51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621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D1EFA-5AD5-4846-B3C4-63B8FE50FA51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4502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718BF-FC36-4514-80C0-D36DE83FCED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15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718BF-FC36-4514-80C0-D36DE83FCED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4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718BF-FC36-4514-80C0-D36DE83FCED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33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718BF-FC36-4514-80C0-D36DE83FCED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10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59752-9F58-406C-915A-EE16A544F1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2202"/>
            <a:ext cx="12192000" cy="5465798"/>
          </a:xfrm>
          <a:prstGeom prst="rect">
            <a:avLst/>
          </a:prstGeom>
        </p:spPr>
      </p:pic>
      <p:sp>
        <p:nvSpPr>
          <p:cNvPr id="10" name="ZoneTexte 5">
            <a:extLst>
              <a:ext uri="{FF2B5EF4-FFF2-40B4-BE49-F238E27FC236}">
                <a16:creationId xmlns:a16="http://schemas.microsoft.com/office/drawing/2014/main" id="{BC064821-0844-49DF-810F-A224DF6F8202}"/>
              </a:ext>
            </a:extLst>
          </p:cNvPr>
          <p:cNvSpPr txBox="1"/>
          <p:nvPr userDrawn="1"/>
        </p:nvSpPr>
        <p:spPr>
          <a:xfrm>
            <a:off x="617515" y="3158655"/>
            <a:ext cx="85741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spc="5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5400" b="1" spc="5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5400" b="1" spc="5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to </a:t>
            </a:r>
            <a:r>
              <a:rPr lang="fr-FR" sz="5400" b="1" spc="5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your</a:t>
            </a:r>
            <a:r>
              <a:rPr lang="fr-FR" sz="5400" b="1" spc="5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</a:p>
          <a:p>
            <a:r>
              <a:rPr lang="fr-FR" sz="5400" b="1" spc="5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industrial</a:t>
            </a:r>
            <a:r>
              <a:rPr lang="fr-FR" sz="5400" b="1" spc="5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FR" sz="5400" b="1" spc="5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5400" b="1" spc="5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676D541-04E8-401B-A757-9EF107982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7620" y="6104117"/>
            <a:ext cx="2790701" cy="429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dirty="0"/>
              <a:t>/ Septembre2020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9A4443B-B9E8-4994-8436-FF46EEA5C1DB}"/>
              </a:ext>
            </a:extLst>
          </p:cNvPr>
          <p:cNvSpPr txBox="1">
            <a:spLocks/>
          </p:cNvSpPr>
          <p:nvPr userDrawn="1"/>
        </p:nvSpPr>
        <p:spPr>
          <a:xfrm>
            <a:off x="617515" y="6195522"/>
            <a:ext cx="4624790" cy="24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Copyright TEEPTRAK 2022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A571BC1-D7D8-4780-948E-093537BD02B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53158" y="315948"/>
            <a:ext cx="3205163" cy="874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Logo Client</a:t>
            </a:r>
          </a:p>
        </p:txBody>
      </p:sp>
      <p:pic>
        <p:nvPicPr>
          <p:cNvPr id="2" name="Image 8">
            <a:extLst>
              <a:ext uri="{FF2B5EF4-FFF2-40B4-BE49-F238E27FC236}">
                <a16:creationId xmlns:a16="http://schemas.microsoft.com/office/drawing/2014/main" id="{61FFECB2-7DE4-4C5F-AB20-632BAA93F4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143" y="479814"/>
            <a:ext cx="2790701" cy="50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11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-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2">
            <a:extLst>
              <a:ext uri="{FF2B5EF4-FFF2-40B4-BE49-F238E27FC236}">
                <a16:creationId xmlns:a16="http://schemas.microsoft.com/office/drawing/2014/main" id="{C01BC3CB-7EF3-4373-BB50-CF6D35E0B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973" y="1109564"/>
            <a:ext cx="1291082" cy="11561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563F163-8894-4989-8224-681B95249206}"/>
              </a:ext>
            </a:extLst>
          </p:cNvPr>
          <p:cNvSpPr/>
          <p:nvPr userDrawn="1"/>
        </p:nvSpPr>
        <p:spPr>
          <a:xfrm>
            <a:off x="0" y="6416565"/>
            <a:ext cx="12192000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31" name="Image 19">
            <a:extLst>
              <a:ext uri="{FF2B5EF4-FFF2-40B4-BE49-F238E27FC236}">
                <a16:creationId xmlns:a16="http://schemas.microsoft.com/office/drawing/2014/main" id="{A8FD47F2-8D77-48DA-ADE8-22909F0DD8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32" name="ZoneTexte 38">
            <a:extLst>
              <a:ext uri="{FF2B5EF4-FFF2-40B4-BE49-F238E27FC236}">
                <a16:creationId xmlns:a16="http://schemas.microsoft.com/office/drawing/2014/main" id="{BB4CF162-2EEA-4CC7-A6A4-2EF8C221D88F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62EDC646-33C4-4863-A7C7-386669DF95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991" y="295915"/>
            <a:ext cx="10866767" cy="6820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– début de phrase en rouge puis noir</a:t>
            </a:r>
          </a:p>
          <a:p>
            <a:pPr lvl="0"/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40A4523-D308-49A3-912A-053194C9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068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One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2">
            <a:extLst>
              <a:ext uri="{FF2B5EF4-FFF2-40B4-BE49-F238E27FC236}">
                <a16:creationId xmlns:a16="http://schemas.microsoft.com/office/drawing/2014/main" id="{C01BC3CB-7EF3-4373-BB50-CF6D35E0B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796" y="885276"/>
            <a:ext cx="1291082" cy="11561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563F163-8894-4989-8224-681B95249206}"/>
              </a:ext>
            </a:extLst>
          </p:cNvPr>
          <p:cNvSpPr/>
          <p:nvPr userDrawn="1"/>
        </p:nvSpPr>
        <p:spPr>
          <a:xfrm>
            <a:off x="0" y="6416565"/>
            <a:ext cx="12192000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31" name="Image 19">
            <a:extLst>
              <a:ext uri="{FF2B5EF4-FFF2-40B4-BE49-F238E27FC236}">
                <a16:creationId xmlns:a16="http://schemas.microsoft.com/office/drawing/2014/main" id="{A8FD47F2-8D77-48DA-ADE8-22909F0DD8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32" name="ZoneTexte 38">
            <a:extLst>
              <a:ext uri="{FF2B5EF4-FFF2-40B4-BE49-F238E27FC236}">
                <a16:creationId xmlns:a16="http://schemas.microsoft.com/office/drawing/2014/main" id="{BB4CF162-2EEA-4CC7-A6A4-2EF8C221D88F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1107C-9B6E-498F-ACB7-8B9C63786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8747" y="211214"/>
            <a:ext cx="8516938" cy="5425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2800" dirty="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Titre – 1</a:t>
            </a:r>
            <a:r>
              <a:rPr lang="fr-FR" sz="2800" baseline="30000" dirty="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er</a:t>
            </a:r>
            <a:r>
              <a:rPr lang="fr-FR" sz="2800" dirty="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mot rouge 2</a:t>
            </a:r>
            <a:r>
              <a:rPr lang="fr-FR" sz="2800" baseline="30000" dirty="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nd</a:t>
            </a:r>
            <a:r>
              <a:rPr lang="fr-FR" sz="2800" dirty="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mot noir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141E60B6-7EB9-4730-AC10-BA5904CE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4658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563F163-8894-4989-8224-681B95249206}"/>
              </a:ext>
            </a:extLst>
          </p:cNvPr>
          <p:cNvSpPr/>
          <p:nvPr userDrawn="1"/>
        </p:nvSpPr>
        <p:spPr>
          <a:xfrm>
            <a:off x="0" y="6416565"/>
            <a:ext cx="12192000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31" name="Image 19">
            <a:extLst>
              <a:ext uri="{FF2B5EF4-FFF2-40B4-BE49-F238E27FC236}">
                <a16:creationId xmlns:a16="http://schemas.microsoft.com/office/drawing/2014/main" id="{A8FD47F2-8D77-48DA-ADE8-22909F0DD8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32" name="ZoneTexte 38">
            <a:extLst>
              <a:ext uri="{FF2B5EF4-FFF2-40B4-BE49-F238E27FC236}">
                <a16:creationId xmlns:a16="http://schemas.microsoft.com/office/drawing/2014/main" id="{BB4CF162-2EEA-4CC7-A6A4-2EF8C221D88F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C73C6148-D70E-4A36-9CE1-A7632C2A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8484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Big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2">
            <a:extLst>
              <a:ext uri="{FF2B5EF4-FFF2-40B4-BE49-F238E27FC236}">
                <a16:creationId xmlns:a16="http://schemas.microsoft.com/office/drawing/2014/main" id="{AE3959C9-2FCB-47E0-A385-1C4A05DF2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588" y="2093999"/>
            <a:ext cx="1291082" cy="1156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CB194DA-75EF-4A57-B1DB-9A3163707E2A}"/>
              </a:ext>
            </a:extLst>
          </p:cNvPr>
          <p:cNvSpPr/>
          <p:nvPr userDrawn="1"/>
        </p:nvSpPr>
        <p:spPr>
          <a:xfrm>
            <a:off x="6315958" y="4541896"/>
            <a:ext cx="5876041" cy="1943746"/>
          </a:xfrm>
          <a:prstGeom prst="rect">
            <a:avLst/>
          </a:pr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  <a:solidFill>
                <a:srgbClr val="EC342C"/>
              </a:solidFill>
              <a:highlight>
                <a:srgbClr val="EC342C"/>
              </a:highligh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5FB00E-7467-4CA5-A8E9-84078B7E093A}"/>
              </a:ext>
            </a:extLst>
          </p:cNvPr>
          <p:cNvSpPr/>
          <p:nvPr userDrawn="1"/>
        </p:nvSpPr>
        <p:spPr>
          <a:xfrm>
            <a:off x="6306982" y="-5886"/>
            <a:ext cx="5876041" cy="4547782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  <a:solidFill>
                <a:srgbClr val="ECEBEC"/>
              </a:solidFill>
            </a:endParaRPr>
          </a:p>
        </p:txBody>
      </p:sp>
      <p:pic>
        <p:nvPicPr>
          <p:cNvPr id="17" name="Image 40">
            <a:extLst>
              <a:ext uri="{FF2B5EF4-FFF2-40B4-BE49-F238E27FC236}">
                <a16:creationId xmlns:a16="http://schemas.microsoft.com/office/drawing/2014/main" id="{E61D9A92-DDBA-4E6B-AA4E-C5E77BEC05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419311"/>
            <a:ext cx="172230" cy="124388"/>
          </a:xfrm>
          <a:prstGeom prst="rect">
            <a:avLst/>
          </a:prstGeom>
        </p:spPr>
      </p:pic>
      <p:pic>
        <p:nvPicPr>
          <p:cNvPr id="22" name="Image 16">
            <a:extLst>
              <a:ext uri="{FF2B5EF4-FFF2-40B4-BE49-F238E27FC236}">
                <a16:creationId xmlns:a16="http://schemas.microsoft.com/office/drawing/2014/main" id="{363E740A-A1B7-4459-8779-00A2A598A7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607034"/>
            <a:ext cx="172230" cy="124388"/>
          </a:xfrm>
          <a:prstGeom prst="rect">
            <a:avLst/>
          </a:prstGeom>
        </p:spPr>
      </p:pic>
      <p:pic>
        <p:nvPicPr>
          <p:cNvPr id="23" name="Image 17">
            <a:extLst>
              <a:ext uri="{FF2B5EF4-FFF2-40B4-BE49-F238E27FC236}">
                <a16:creationId xmlns:a16="http://schemas.microsoft.com/office/drawing/2014/main" id="{7E8F72E0-1CA6-4B60-950A-8D67DFA531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794759"/>
            <a:ext cx="172230" cy="1243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1A64493-1373-4F15-810D-01023E4BB4B4}"/>
              </a:ext>
            </a:extLst>
          </p:cNvPr>
          <p:cNvSpPr/>
          <p:nvPr userDrawn="1"/>
        </p:nvSpPr>
        <p:spPr>
          <a:xfrm>
            <a:off x="0" y="6416565"/>
            <a:ext cx="12217899" cy="453487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25" name="Image 19">
            <a:extLst>
              <a:ext uri="{FF2B5EF4-FFF2-40B4-BE49-F238E27FC236}">
                <a16:creationId xmlns:a16="http://schemas.microsoft.com/office/drawing/2014/main" id="{1871F284-B38E-4419-BAD0-2F9DB9B23F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26" name="ZoneTexte 38">
            <a:extLst>
              <a:ext uri="{FF2B5EF4-FFF2-40B4-BE49-F238E27FC236}">
                <a16:creationId xmlns:a16="http://schemas.microsoft.com/office/drawing/2014/main" id="{6EB8DA2D-224E-42CD-B822-7F602F7308FD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C141366-1DBA-4ECA-9A3A-9B06D1B8AE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688" y="373030"/>
            <a:ext cx="4024982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04588F7-86B4-4B56-BF8A-6A67E11651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638" y="2648004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IMPLÉMENTATION ET IMPACT :</a:t>
            </a:r>
            <a:endParaRPr lang="fr-FR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873C457-6EC6-45CC-A6DF-003A16A142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8544" y="2268005"/>
            <a:ext cx="5308052" cy="219338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01.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Les équipes ne disposent pas de données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 factuelles sur les performances des machines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02.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fiable, facile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à installer et à utiliser quotidiennement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par les opérateurs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03.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rentable</a:t>
            </a:r>
          </a:p>
          <a:p>
            <a:pPr lvl="0"/>
            <a:endParaRPr lang="fr-FR" dirty="0"/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C6F8305E-CC76-4FB0-9133-2F88147F45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07751" y="1836657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DEFIS:</a:t>
            </a:r>
            <a:endParaRPr lang="fr-FR" dirty="0"/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4D724D1C-5BDD-4914-9C6D-70C738886E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407" y="3270983"/>
            <a:ext cx="5308052" cy="304739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latin typeface="Roboto" pitchFamily="2" charset="0"/>
                <a:ea typeface="Roboto" pitchFamily="2" charset="0"/>
              </a:rPr>
              <a:t>- Implanté sur des nettoyeurs à la vapeur et des presses</a:t>
            </a:r>
          </a:p>
          <a:p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- De nombreux systèmes de suivi de la performances ont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été identifiés, mais la grande majorité d’entre eux étaient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coûteux, complexes et nécessitaient une longue période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de mise en œuvre.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Système TEEPTRAK installé en un jour.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En trois mois, la compréhension des pertes de performances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et le lancement des plans d’action d’amélioration 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correspondants ont permis de faire passer le goulot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d’étranglement OEE de 47 à 72%</a:t>
            </a:r>
          </a:p>
          <a:p>
            <a:pPr lvl="0"/>
            <a:endParaRPr lang="fr-FR" dirty="0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A47E9BDC-B772-4B35-B443-C0161D8040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16496" y="4904656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RESULTATS :</a:t>
            </a:r>
            <a:endParaRPr lang="fr-FR" dirty="0"/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0DDCB208-C076-47E5-A142-D567DA4358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21255" y="5374102"/>
            <a:ext cx="5308052" cy="6927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Identification des points bloquants</a:t>
            </a:r>
          </a:p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+ 25% TRS</a:t>
            </a:r>
          </a:p>
          <a:p>
            <a:pPr lvl="0"/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ROI &lt; 1 mois</a:t>
            </a:r>
            <a:endParaRPr lang="fr-FR" dirty="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CFA2CC1-442B-4CCB-97D7-C5007C07D9D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07139" y="-92137"/>
            <a:ext cx="5910760" cy="1979693"/>
          </a:xfrm>
          <a:custGeom>
            <a:avLst/>
            <a:gdLst>
              <a:gd name="connsiteX0" fmla="*/ 0 w 5907087"/>
              <a:gd name="connsiteY0" fmla="*/ 0 h 2251076"/>
              <a:gd name="connsiteX1" fmla="*/ 5907087 w 5907087"/>
              <a:gd name="connsiteY1" fmla="*/ 0 h 2251076"/>
              <a:gd name="connsiteX2" fmla="*/ 5907087 w 5907087"/>
              <a:gd name="connsiteY2" fmla="*/ 2251076 h 2251076"/>
              <a:gd name="connsiteX3" fmla="*/ 0 w 5907087"/>
              <a:gd name="connsiteY3" fmla="*/ 2251076 h 2251076"/>
              <a:gd name="connsiteX4" fmla="*/ 0 w 5907087"/>
              <a:gd name="connsiteY4" fmla="*/ 0 h 2251076"/>
              <a:gd name="connsiteX0" fmla="*/ 0 w 5907087"/>
              <a:gd name="connsiteY0" fmla="*/ 0 h 2251442"/>
              <a:gd name="connsiteX1" fmla="*/ 5907087 w 5907087"/>
              <a:gd name="connsiteY1" fmla="*/ 0 h 2251442"/>
              <a:gd name="connsiteX2" fmla="*/ 5907087 w 5907087"/>
              <a:gd name="connsiteY2" fmla="*/ 2251076 h 2251442"/>
              <a:gd name="connsiteX3" fmla="*/ 4415946 w 5907087"/>
              <a:gd name="connsiteY3" fmla="*/ 2251442 h 2251442"/>
              <a:gd name="connsiteX4" fmla="*/ 0 w 5907087"/>
              <a:gd name="connsiteY4" fmla="*/ 2251076 h 2251442"/>
              <a:gd name="connsiteX5" fmla="*/ 0 w 5907087"/>
              <a:gd name="connsiteY5" fmla="*/ 0 h 2251442"/>
              <a:gd name="connsiteX0" fmla="*/ 0 w 5907087"/>
              <a:gd name="connsiteY0" fmla="*/ 0 h 2251076"/>
              <a:gd name="connsiteX1" fmla="*/ 5907087 w 5907087"/>
              <a:gd name="connsiteY1" fmla="*/ 0 h 2251076"/>
              <a:gd name="connsiteX2" fmla="*/ 5907087 w 5907087"/>
              <a:gd name="connsiteY2" fmla="*/ 2251076 h 2251076"/>
              <a:gd name="connsiteX3" fmla="*/ 3956910 w 5907087"/>
              <a:gd name="connsiteY3" fmla="*/ 1979693 h 2251076"/>
              <a:gd name="connsiteX4" fmla="*/ 0 w 5907087"/>
              <a:gd name="connsiteY4" fmla="*/ 2251076 h 2251076"/>
              <a:gd name="connsiteX5" fmla="*/ 0 w 5907087"/>
              <a:gd name="connsiteY5" fmla="*/ 0 h 2251076"/>
              <a:gd name="connsiteX0" fmla="*/ 0 w 5910760"/>
              <a:gd name="connsiteY0" fmla="*/ 0 h 2251076"/>
              <a:gd name="connsiteX1" fmla="*/ 5907087 w 5910760"/>
              <a:gd name="connsiteY1" fmla="*/ 0 h 2251076"/>
              <a:gd name="connsiteX2" fmla="*/ 5910760 w 5910760"/>
              <a:gd name="connsiteY2" fmla="*/ 1369727 h 2251076"/>
              <a:gd name="connsiteX3" fmla="*/ 3956910 w 5910760"/>
              <a:gd name="connsiteY3" fmla="*/ 1979693 h 2251076"/>
              <a:gd name="connsiteX4" fmla="*/ 0 w 5910760"/>
              <a:gd name="connsiteY4" fmla="*/ 2251076 h 2251076"/>
              <a:gd name="connsiteX5" fmla="*/ 0 w 5910760"/>
              <a:gd name="connsiteY5" fmla="*/ 0 h 2251076"/>
              <a:gd name="connsiteX0" fmla="*/ 0 w 5910760"/>
              <a:gd name="connsiteY0" fmla="*/ 0 h 1979693"/>
              <a:gd name="connsiteX1" fmla="*/ 5907087 w 5910760"/>
              <a:gd name="connsiteY1" fmla="*/ 0 h 1979693"/>
              <a:gd name="connsiteX2" fmla="*/ 5910760 w 5910760"/>
              <a:gd name="connsiteY2" fmla="*/ 1369727 h 1979693"/>
              <a:gd name="connsiteX3" fmla="*/ 3956910 w 5910760"/>
              <a:gd name="connsiteY3" fmla="*/ 1979693 h 1979693"/>
              <a:gd name="connsiteX4" fmla="*/ 7344 w 5910760"/>
              <a:gd name="connsiteY4" fmla="*/ 1083288 h 1979693"/>
              <a:gd name="connsiteX5" fmla="*/ 0 w 5910760"/>
              <a:gd name="connsiteY5" fmla="*/ 0 h 197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0760" h="1979693">
                <a:moveTo>
                  <a:pt x="0" y="0"/>
                </a:moveTo>
                <a:lnTo>
                  <a:pt x="5907087" y="0"/>
                </a:lnTo>
                <a:cubicBezTo>
                  <a:pt x="5908311" y="456576"/>
                  <a:pt x="5909536" y="913151"/>
                  <a:pt x="5910760" y="1369727"/>
                </a:cubicBezTo>
                <a:lnTo>
                  <a:pt x="3956910" y="1979693"/>
                </a:lnTo>
                <a:lnTo>
                  <a:pt x="7344" y="108328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5">
            <a:extLst>
              <a:ext uri="{FF2B5EF4-FFF2-40B4-BE49-F238E27FC236}">
                <a16:creationId xmlns:a16="http://schemas.microsoft.com/office/drawing/2014/main" id="{1F4563A6-D177-4EEA-BE00-31DD1CE6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8864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Big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2">
            <a:extLst>
              <a:ext uri="{FF2B5EF4-FFF2-40B4-BE49-F238E27FC236}">
                <a16:creationId xmlns:a16="http://schemas.microsoft.com/office/drawing/2014/main" id="{4F218F03-B50A-4437-A7EC-3056D9FB9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06325" y="2100639"/>
            <a:ext cx="1291082" cy="1156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DC014C-168C-4568-A057-EC87896D14CE}"/>
              </a:ext>
            </a:extLst>
          </p:cNvPr>
          <p:cNvSpPr/>
          <p:nvPr userDrawn="1"/>
        </p:nvSpPr>
        <p:spPr>
          <a:xfrm>
            <a:off x="-9552" y="4542908"/>
            <a:ext cx="5920312" cy="1943746"/>
          </a:xfrm>
          <a:prstGeom prst="rect">
            <a:avLst/>
          </a:pr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  <a:solidFill>
                <a:srgbClr val="EC342C"/>
              </a:solidFill>
              <a:highlight>
                <a:srgbClr val="EC342C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FAF8A8-C417-45F6-9C61-1F53491F08DC}"/>
              </a:ext>
            </a:extLst>
          </p:cNvPr>
          <p:cNvSpPr/>
          <p:nvPr userDrawn="1"/>
        </p:nvSpPr>
        <p:spPr>
          <a:xfrm>
            <a:off x="-9552" y="-4874"/>
            <a:ext cx="5920311" cy="4547782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  <a:solidFill>
                <a:srgbClr val="ECEBEC"/>
              </a:solidFill>
            </a:endParaRPr>
          </a:p>
        </p:txBody>
      </p:sp>
      <p:pic>
        <p:nvPicPr>
          <p:cNvPr id="6" name="Image 40">
            <a:extLst>
              <a:ext uri="{FF2B5EF4-FFF2-40B4-BE49-F238E27FC236}">
                <a16:creationId xmlns:a16="http://schemas.microsoft.com/office/drawing/2014/main" id="{5D323E4F-445A-427C-B123-9367F388B7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419311"/>
            <a:ext cx="172230" cy="124388"/>
          </a:xfrm>
          <a:prstGeom prst="rect">
            <a:avLst/>
          </a:prstGeom>
        </p:spPr>
      </p:pic>
      <p:pic>
        <p:nvPicPr>
          <p:cNvPr id="7" name="Image 16">
            <a:extLst>
              <a:ext uri="{FF2B5EF4-FFF2-40B4-BE49-F238E27FC236}">
                <a16:creationId xmlns:a16="http://schemas.microsoft.com/office/drawing/2014/main" id="{FCC8F5FF-8FA0-45F9-BD86-8A103E894E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607034"/>
            <a:ext cx="172230" cy="124388"/>
          </a:xfrm>
          <a:prstGeom prst="rect">
            <a:avLst/>
          </a:prstGeom>
        </p:spPr>
      </p:pic>
      <p:pic>
        <p:nvPicPr>
          <p:cNvPr id="8" name="Image 17">
            <a:extLst>
              <a:ext uri="{FF2B5EF4-FFF2-40B4-BE49-F238E27FC236}">
                <a16:creationId xmlns:a16="http://schemas.microsoft.com/office/drawing/2014/main" id="{B806D266-191C-4F63-8570-0DAEB8B926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49025" y="5794759"/>
            <a:ext cx="172230" cy="1243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8BBE9C-CE22-46D3-B461-B6351DB64517}"/>
              </a:ext>
            </a:extLst>
          </p:cNvPr>
          <p:cNvSpPr/>
          <p:nvPr userDrawn="1"/>
        </p:nvSpPr>
        <p:spPr>
          <a:xfrm>
            <a:off x="0" y="6416565"/>
            <a:ext cx="12217899" cy="453487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0" name="Image 19">
            <a:extLst>
              <a:ext uri="{FF2B5EF4-FFF2-40B4-BE49-F238E27FC236}">
                <a16:creationId xmlns:a16="http://schemas.microsoft.com/office/drawing/2014/main" id="{90594622-5625-434E-8121-D5777E5045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1" name="ZoneTexte 38">
            <a:extLst>
              <a:ext uri="{FF2B5EF4-FFF2-40B4-BE49-F238E27FC236}">
                <a16:creationId xmlns:a16="http://schemas.microsoft.com/office/drawing/2014/main" id="{357BFEEB-E3D6-4E6D-A62E-8B60769CF580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8777AA4-3D8B-4E63-8E70-CA2A8E4DDA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6425" y="379670"/>
            <a:ext cx="4024982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52ECF893-D521-4BD9-A069-1683242A10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6375" y="2654644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IMPLÉMENTATION ET IMPACT :</a:t>
            </a:r>
            <a:endParaRPr lang="fr-FR" dirty="0"/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88B39F6E-10C4-4F64-9C4C-0BF4D11C58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1405" y="2349423"/>
            <a:ext cx="5308052" cy="219338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01.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Les équipes ne disposent pas de données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 factuelles sur les performances des machines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02.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fiable, facile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à installer et à utiliser quotidiennement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par les opérateurs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03.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rentable</a:t>
            </a:r>
          </a:p>
          <a:p>
            <a:pPr lvl="0"/>
            <a:endParaRPr lang="fr-FR" dirty="0"/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FAC6D659-B90E-40F6-9080-0B307766F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0612" y="1918075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DEFIS:</a:t>
            </a:r>
            <a:endParaRPr lang="fr-FR" dirty="0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E8DCA07A-0936-441B-9802-25FA1B6584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6144" y="3277623"/>
            <a:ext cx="5308052" cy="304739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latin typeface="Roboto" pitchFamily="2" charset="0"/>
                <a:ea typeface="Roboto" pitchFamily="2" charset="0"/>
              </a:rPr>
              <a:t>- Implanté sur des nettoyeurs à la vapeur et des presses</a:t>
            </a:r>
          </a:p>
          <a:p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- De nombreux systèmes de suivi de la performances ont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été identifiés, mais la grande majorité d’entre eux étaient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coûteux, complexes et nécessitaient une longue période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de mise en œuvre.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Système TEEPTRAK installé en un jour.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En trois mois, la compréhension des pertes de performances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et le lancement des plans d’action d’amélioration 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correspondants ont permis de faire passer le goulot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d’étranglement OEE de 47 à 72%</a:t>
            </a:r>
          </a:p>
          <a:p>
            <a:pPr lvl="0"/>
            <a:endParaRPr lang="fr-FR" dirty="0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35FD32C7-70E0-4189-90E0-377926EA7E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9357" y="4986074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RESULTATS :</a:t>
            </a:r>
            <a:endParaRPr lang="fr-FR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B1A723E6-5EF3-4103-9335-292C5C957A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4273" y="5375114"/>
            <a:ext cx="5308052" cy="6927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Identification des points bloquants</a:t>
            </a:r>
          </a:p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+ 25% TRS</a:t>
            </a:r>
          </a:p>
          <a:p>
            <a:pPr lvl="0"/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ROI &lt; 1 mois</a:t>
            </a:r>
            <a:endParaRPr lang="fr-FR" dirty="0"/>
          </a:p>
        </p:txBody>
      </p:sp>
      <p:sp>
        <p:nvSpPr>
          <p:cNvPr id="19" name="Picture Placeholder 38">
            <a:extLst>
              <a:ext uri="{FF2B5EF4-FFF2-40B4-BE49-F238E27FC236}">
                <a16:creationId xmlns:a16="http://schemas.microsoft.com/office/drawing/2014/main" id="{6A6A3473-F2F7-4289-8841-FF89C61F942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-10719"/>
            <a:ext cx="5910760" cy="1979693"/>
          </a:xfrm>
          <a:custGeom>
            <a:avLst/>
            <a:gdLst>
              <a:gd name="connsiteX0" fmla="*/ 0 w 5907087"/>
              <a:gd name="connsiteY0" fmla="*/ 0 h 2251076"/>
              <a:gd name="connsiteX1" fmla="*/ 5907087 w 5907087"/>
              <a:gd name="connsiteY1" fmla="*/ 0 h 2251076"/>
              <a:gd name="connsiteX2" fmla="*/ 5907087 w 5907087"/>
              <a:gd name="connsiteY2" fmla="*/ 2251076 h 2251076"/>
              <a:gd name="connsiteX3" fmla="*/ 0 w 5907087"/>
              <a:gd name="connsiteY3" fmla="*/ 2251076 h 2251076"/>
              <a:gd name="connsiteX4" fmla="*/ 0 w 5907087"/>
              <a:gd name="connsiteY4" fmla="*/ 0 h 2251076"/>
              <a:gd name="connsiteX0" fmla="*/ 0 w 5907087"/>
              <a:gd name="connsiteY0" fmla="*/ 0 h 2251442"/>
              <a:gd name="connsiteX1" fmla="*/ 5907087 w 5907087"/>
              <a:gd name="connsiteY1" fmla="*/ 0 h 2251442"/>
              <a:gd name="connsiteX2" fmla="*/ 5907087 w 5907087"/>
              <a:gd name="connsiteY2" fmla="*/ 2251076 h 2251442"/>
              <a:gd name="connsiteX3" fmla="*/ 4415946 w 5907087"/>
              <a:gd name="connsiteY3" fmla="*/ 2251442 h 2251442"/>
              <a:gd name="connsiteX4" fmla="*/ 0 w 5907087"/>
              <a:gd name="connsiteY4" fmla="*/ 2251076 h 2251442"/>
              <a:gd name="connsiteX5" fmla="*/ 0 w 5907087"/>
              <a:gd name="connsiteY5" fmla="*/ 0 h 2251442"/>
              <a:gd name="connsiteX0" fmla="*/ 0 w 5907087"/>
              <a:gd name="connsiteY0" fmla="*/ 0 h 2251076"/>
              <a:gd name="connsiteX1" fmla="*/ 5907087 w 5907087"/>
              <a:gd name="connsiteY1" fmla="*/ 0 h 2251076"/>
              <a:gd name="connsiteX2" fmla="*/ 5907087 w 5907087"/>
              <a:gd name="connsiteY2" fmla="*/ 2251076 h 2251076"/>
              <a:gd name="connsiteX3" fmla="*/ 3956910 w 5907087"/>
              <a:gd name="connsiteY3" fmla="*/ 1979693 h 2251076"/>
              <a:gd name="connsiteX4" fmla="*/ 0 w 5907087"/>
              <a:gd name="connsiteY4" fmla="*/ 2251076 h 2251076"/>
              <a:gd name="connsiteX5" fmla="*/ 0 w 5907087"/>
              <a:gd name="connsiteY5" fmla="*/ 0 h 2251076"/>
              <a:gd name="connsiteX0" fmla="*/ 0 w 5910760"/>
              <a:gd name="connsiteY0" fmla="*/ 0 h 2251076"/>
              <a:gd name="connsiteX1" fmla="*/ 5907087 w 5910760"/>
              <a:gd name="connsiteY1" fmla="*/ 0 h 2251076"/>
              <a:gd name="connsiteX2" fmla="*/ 5910760 w 5910760"/>
              <a:gd name="connsiteY2" fmla="*/ 1369727 h 2251076"/>
              <a:gd name="connsiteX3" fmla="*/ 3956910 w 5910760"/>
              <a:gd name="connsiteY3" fmla="*/ 1979693 h 2251076"/>
              <a:gd name="connsiteX4" fmla="*/ 0 w 5910760"/>
              <a:gd name="connsiteY4" fmla="*/ 2251076 h 2251076"/>
              <a:gd name="connsiteX5" fmla="*/ 0 w 5910760"/>
              <a:gd name="connsiteY5" fmla="*/ 0 h 2251076"/>
              <a:gd name="connsiteX0" fmla="*/ 0 w 5910760"/>
              <a:gd name="connsiteY0" fmla="*/ 0 h 1979693"/>
              <a:gd name="connsiteX1" fmla="*/ 5907087 w 5910760"/>
              <a:gd name="connsiteY1" fmla="*/ 0 h 1979693"/>
              <a:gd name="connsiteX2" fmla="*/ 5910760 w 5910760"/>
              <a:gd name="connsiteY2" fmla="*/ 1369727 h 1979693"/>
              <a:gd name="connsiteX3" fmla="*/ 3956910 w 5910760"/>
              <a:gd name="connsiteY3" fmla="*/ 1979693 h 1979693"/>
              <a:gd name="connsiteX4" fmla="*/ 7344 w 5910760"/>
              <a:gd name="connsiteY4" fmla="*/ 1083288 h 1979693"/>
              <a:gd name="connsiteX5" fmla="*/ 0 w 5910760"/>
              <a:gd name="connsiteY5" fmla="*/ 0 h 197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0760" h="1979693">
                <a:moveTo>
                  <a:pt x="0" y="0"/>
                </a:moveTo>
                <a:lnTo>
                  <a:pt x="5907087" y="0"/>
                </a:lnTo>
                <a:cubicBezTo>
                  <a:pt x="5908311" y="456576"/>
                  <a:pt x="5909536" y="913151"/>
                  <a:pt x="5910760" y="1369727"/>
                </a:cubicBezTo>
                <a:lnTo>
                  <a:pt x="3956910" y="1979693"/>
                </a:lnTo>
                <a:lnTo>
                  <a:pt x="7344" y="108328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21" name="Espace réservé du numéro de diapositive 5">
            <a:extLst>
              <a:ext uri="{FF2B5EF4-FFF2-40B4-BE49-F238E27FC236}">
                <a16:creationId xmlns:a16="http://schemas.microsoft.com/office/drawing/2014/main" id="{C2C19EB7-458F-4930-98B5-1F47B2F38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027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Medium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2">
            <a:extLst>
              <a:ext uri="{FF2B5EF4-FFF2-40B4-BE49-F238E27FC236}">
                <a16:creationId xmlns:a16="http://schemas.microsoft.com/office/drawing/2014/main" id="{DC6E2352-00BF-4949-AD47-0B152FA1A8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588" y="2093999"/>
            <a:ext cx="1291082" cy="1156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DD6EF6-E0EF-480A-A3B6-61036D926338}"/>
              </a:ext>
            </a:extLst>
          </p:cNvPr>
          <p:cNvSpPr/>
          <p:nvPr userDrawn="1"/>
        </p:nvSpPr>
        <p:spPr>
          <a:xfrm>
            <a:off x="0" y="5003800"/>
            <a:ext cx="5867574" cy="1481842"/>
          </a:xfrm>
          <a:prstGeom prst="rect">
            <a:avLst/>
          </a:pr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  <a:solidFill>
                <a:srgbClr val="EC342C"/>
              </a:solidFill>
              <a:highlight>
                <a:srgbClr val="EC342C"/>
              </a:highlight>
            </a:endParaRPr>
          </a:p>
        </p:txBody>
      </p:sp>
      <p:pic>
        <p:nvPicPr>
          <p:cNvPr id="8" name="Image 40">
            <a:extLst>
              <a:ext uri="{FF2B5EF4-FFF2-40B4-BE49-F238E27FC236}">
                <a16:creationId xmlns:a16="http://schemas.microsoft.com/office/drawing/2014/main" id="{6E59D95F-24EC-4114-8DAE-F4CBB8CF96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4600" y="5662100"/>
            <a:ext cx="172230" cy="124388"/>
          </a:xfrm>
          <a:prstGeom prst="rect">
            <a:avLst/>
          </a:prstGeom>
        </p:spPr>
      </p:pic>
      <p:pic>
        <p:nvPicPr>
          <p:cNvPr id="13" name="Image 16">
            <a:extLst>
              <a:ext uri="{FF2B5EF4-FFF2-40B4-BE49-F238E27FC236}">
                <a16:creationId xmlns:a16="http://schemas.microsoft.com/office/drawing/2014/main" id="{0BF715DA-FDC8-47C1-8B57-86C55944E5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4600" y="5849823"/>
            <a:ext cx="172230" cy="124388"/>
          </a:xfrm>
          <a:prstGeom prst="rect">
            <a:avLst/>
          </a:prstGeom>
        </p:spPr>
      </p:pic>
      <p:pic>
        <p:nvPicPr>
          <p:cNvPr id="14" name="Image 17">
            <a:extLst>
              <a:ext uri="{FF2B5EF4-FFF2-40B4-BE49-F238E27FC236}">
                <a16:creationId xmlns:a16="http://schemas.microsoft.com/office/drawing/2014/main" id="{944C45AF-9FFB-4BD4-9F30-C3AEF970E5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4600" y="6037548"/>
            <a:ext cx="172230" cy="124388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A68535C-CD1B-4572-A5C6-AD6583D893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67574" y="0"/>
            <a:ext cx="6343256" cy="641667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FC3143-12DC-4F60-84C2-E614F1158937}"/>
              </a:ext>
            </a:extLst>
          </p:cNvPr>
          <p:cNvSpPr/>
          <p:nvPr userDrawn="1"/>
        </p:nvSpPr>
        <p:spPr>
          <a:xfrm>
            <a:off x="-8467" y="6416565"/>
            <a:ext cx="12200468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8" name="Image 19">
            <a:extLst>
              <a:ext uri="{FF2B5EF4-FFF2-40B4-BE49-F238E27FC236}">
                <a16:creationId xmlns:a16="http://schemas.microsoft.com/office/drawing/2014/main" id="{3D8DFE43-5844-468F-BF4C-CC36230CBD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9" name="ZoneTexte 38">
            <a:extLst>
              <a:ext uri="{FF2B5EF4-FFF2-40B4-BE49-F238E27FC236}">
                <a16:creationId xmlns:a16="http://schemas.microsoft.com/office/drawing/2014/main" id="{D6D0DA0C-1205-4E14-BDC0-5AC8B7FCA1E9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DC43BAAD-C751-49F9-A15B-7BBFB5C293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2638" y="5156185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RESULTATS :</a:t>
            </a:r>
            <a:endParaRPr lang="fr-FR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8EA12C59-BEF8-4668-80D0-46A6FD5421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7397" y="5625631"/>
            <a:ext cx="4128659" cy="69274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Identification des points bloquants</a:t>
            </a:r>
          </a:p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+ 25% TRS</a:t>
            </a:r>
          </a:p>
          <a:p>
            <a:pPr lvl="0"/>
            <a:r>
              <a:rPr lang="fr-FR" sz="1200" dirty="0">
                <a:solidFill>
                  <a:schemeClr val="bg1">
                    <a:lumMod val="95000"/>
                  </a:schemeClr>
                </a:solidFill>
                <a:latin typeface="Roboto" pitchFamily="2" charset="0"/>
                <a:ea typeface="Roboto" pitchFamily="2" charset="0"/>
              </a:rPr>
              <a:t>ROI &lt; 1 mois</a:t>
            </a:r>
            <a:endParaRPr lang="fr-FR" dirty="0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D5FD90CB-B60C-4D3F-935B-68D46E4CBC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3431" y="3096655"/>
            <a:ext cx="5308052" cy="187055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01.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Les équipes ne disposent pas de données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 factuelles sur les performances des machines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02.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fiable, facile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à installer et à utiliser quotidiennement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         par les opérateurs</a:t>
            </a:r>
          </a:p>
          <a:p>
            <a:endParaRPr lang="fr-FR" sz="1400" dirty="0">
              <a:latin typeface="Roboto" pitchFamily="2" charset="0"/>
              <a:ea typeface="Roboto" pitchFamily="2" charset="0"/>
            </a:endParaRPr>
          </a:p>
          <a:p>
            <a:r>
              <a:rPr lang="fr-FR" sz="1600" b="1" dirty="0">
                <a:latin typeface="Roboto" pitchFamily="2" charset="0"/>
                <a:ea typeface="Roboto" pitchFamily="2" charset="0"/>
              </a:rPr>
              <a:t>03. 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La technologie doit être rentable</a:t>
            </a:r>
          </a:p>
          <a:p>
            <a:pPr lvl="0"/>
            <a:endParaRPr lang="fr-FR" dirty="0"/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4777531D-719F-4F1B-8026-F83DC2FF4E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638" y="2665306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DEFIS:</a:t>
            </a:r>
            <a:endParaRPr lang="fr-FR" dirty="0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B3E4888-686D-4613-BC6C-4ABCA4928B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820" y="228945"/>
            <a:ext cx="4861811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– Première ligne rouge </a:t>
            </a:r>
          </a:p>
          <a:p>
            <a:pPr lvl="0"/>
            <a:r>
              <a:rPr lang="fr-FR" dirty="0"/>
              <a:t>Seconde ligne noir</a:t>
            </a:r>
          </a:p>
        </p:txBody>
      </p:sp>
      <p:sp>
        <p:nvSpPr>
          <p:cNvPr id="28" name="Espace réservé du numéro de diapositive 5">
            <a:extLst>
              <a:ext uri="{FF2B5EF4-FFF2-40B4-BE49-F238E27FC236}">
                <a16:creationId xmlns:a16="http://schemas.microsoft.com/office/drawing/2014/main" id="{29542B41-7042-456B-8AB8-C439D0D87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5249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Small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12">
            <a:extLst>
              <a:ext uri="{FF2B5EF4-FFF2-40B4-BE49-F238E27FC236}">
                <a16:creationId xmlns:a16="http://schemas.microsoft.com/office/drawing/2014/main" id="{E4B55D8E-A7A7-4FAB-9166-AB87C16F7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588" y="2093999"/>
            <a:ext cx="1291082" cy="115619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0074177-F462-4613-B346-607EE5C81F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0318" y="0"/>
            <a:ext cx="6640512" cy="641667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7FCF456-9DCB-4A8D-AEC3-98C8BBEF5F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8507" y="267121"/>
            <a:ext cx="4861811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– Première ligne rouge </a:t>
            </a:r>
          </a:p>
          <a:p>
            <a:pPr lvl="0"/>
            <a:r>
              <a:rPr lang="fr-FR" dirty="0"/>
              <a:t>Seconde ligne noir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A68E5B6A-7571-4418-93E1-E5673834A8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638" y="2648004"/>
            <a:ext cx="3535290" cy="38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fr-FR" sz="1400" b="1" spc="2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IMPLÉMENTATION ET IMPACT :</a:t>
            </a:r>
            <a:endParaRPr lang="fr-FR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7C89F1D2-72B0-450C-8846-76DAB76762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407" y="3270983"/>
            <a:ext cx="5308052" cy="304739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200" dirty="0">
                <a:latin typeface="Roboto" pitchFamily="2" charset="0"/>
                <a:ea typeface="Roboto" pitchFamily="2" charset="0"/>
              </a:rPr>
              <a:t>- Implanté sur des nettoyeurs à la vapeur et des presses</a:t>
            </a:r>
          </a:p>
          <a:p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- De nombreux systèmes de suivi de la performances ont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été identifiés, mais la grande majorité d’entre eux étaient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coûteux, complexes et nécessitaient une longue période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de mise en œuvre.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Système TEEPTRAK installé en un jour.</a:t>
            </a:r>
          </a:p>
          <a:p>
            <a:endParaRPr lang="fr-FR" sz="1200" dirty="0">
              <a:latin typeface="Roboto" pitchFamily="2" charset="0"/>
              <a:ea typeface="Roboto" pitchFamily="2" charset="0"/>
            </a:endParaRPr>
          </a:p>
          <a:p>
            <a:r>
              <a:rPr lang="fr-FR" sz="1200" dirty="0">
                <a:latin typeface="Roboto" pitchFamily="2" charset="0"/>
                <a:ea typeface="Roboto" pitchFamily="2" charset="0"/>
              </a:rPr>
              <a:t>- En trois mois, la compréhension des pertes de performances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et le lancement des plans d’action d’amélioration 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correspondants ont permis de faire passer le goulot </a:t>
            </a:r>
            <a:br>
              <a:rPr lang="fr-FR" sz="1200" dirty="0">
                <a:latin typeface="Roboto" pitchFamily="2" charset="0"/>
                <a:ea typeface="Roboto" pitchFamily="2" charset="0"/>
              </a:rPr>
            </a:br>
            <a:r>
              <a:rPr lang="fr-FR" sz="1200" dirty="0">
                <a:latin typeface="Roboto" pitchFamily="2" charset="0"/>
                <a:ea typeface="Roboto" pitchFamily="2" charset="0"/>
              </a:rPr>
              <a:t>   d’étranglement OEE de 47 à 72%</a:t>
            </a:r>
          </a:p>
          <a:p>
            <a:pPr lvl="0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7E9ACB-F892-475C-8FAC-8C1D6589361C}"/>
              </a:ext>
            </a:extLst>
          </p:cNvPr>
          <p:cNvSpPr/>
          <p:nvPr userDrawn="1"/>
        </p:nvSpPr>
        <p:spPr>
          <a:xfrm>
            <a:off x="1" y="6416566"/>
            <a:ext cx="12192000" cy="453488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21" name="Image 19">
            <a:extLst>
              <a:ext uri="{FF2B5EF4-FFF2-40B4-BE49-F238E27FC236}">
                <a16:creationId xmlns:a16="http://schemas.microsoft.com/office/drawing/2014/main" id="{4D659D03-F057-4F05-817E-B3913653B0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22" name="ZoneTexte 38">
            <a:extLst>
              <a:ext uri="{FF2B5EF4-FFF2-40B4-BE49-F238E27FC236}">
                <a16:creationId xmlns:a16="http://schemas.microsoft.com/office/drawing/2014/main" id="{35D52BE0-314C-4CC9-9D15-3DEF07FC570F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dirty="0"/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09B08B00-8123-49A0-A2AB-D93B40D07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5381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TEEPTR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8257DD-F139-4F47-9F1F-C1D78E88A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2202"/>
            <a:ext cx="12192000" cy="5465798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9750D4B-E3E8-4ED7-9BC3-B71CE9E263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143" y="479814"/>
            <a:ext cx="2790701" cy="509303"/>
          </a:xfrm>
          <a:prstGeom prst="rect">
            <a:avLst/>
          </a:prstGeom>
        </p:spPr>
      </p:pic>
      <p:sp>
        <p:nvSpPr>
          <p:cNvPr id="5" name="ZoneTexte 5">
            <a:extLst>
              <a:ext uri="{FF2B5EF4-FFF2-40B4-BE49-F238E27FC236}">
                <a16:creationId xmlns:a16="http://schemas.microsoft.com/office/drawing/2014/main" id="{5A6F629F-1C6E-4380-95B9-B2D2E2BA1B1A}"/>
              </a:ext>
            </a:extLst>
          </p:cNvPr>
          <p:cNvSpPr txBox="1"/>
          <p:nvPr userDrawn="1"/>
        </p:nvSpPr>
        <p:spPr>
          <a:xfrm>
            <a:off x="617515" y="2663043"/>
            <a:ext cx="5028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Contacts</a:t>
            </a:r>
          </a:p>
        </p:txBody>
      </p:sp>
      <p:cxnSp>
        <p:nvCxnSpPr>
          <p:cNvPr id="6" name="Connecteur droit 3">
            <a:extLst>
              <a:ext uri="{FF2B5EF4-FFF2-40B4-BE49-F238E27FC236}">
                <a16:creationId xmlns:a16="http://schemas.microsoft.com/office/drawing/2014/main" id="{6AEEC8A5-4E3F-448E-AE46-518E072DCBB0}"/>
              </a:ext>
            </a:extLst>
          </p:cNvPr>
          <p:cNvCxnSpPr>
            <a:cxnSpLocks/>
          </p:cNvCxnSpPr>
          <p:nvPr userDrawn="1"/>
        </p:nvCxnSpPr>
        <p:spPr>
          <a:xfrm>
            <a:off x="710066" y="4642541"/>
            <a:ext cx="673256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9">
            <a:extLst>
              <a:ext uri="{FF2B5EF4-FFF2-40B4-BE49-F238E27FC236}">
                <a16:creationId xmlns:a16="http://schemas.microsoft.com/office/drawing/2014/main" id="{4ACE8C3F-8C8D-455A-B61E-2656516725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9139" y="4811798"/>
            <a:ext cx="228600" cy="203200"/>
          </a:xfrm>
          <a:prstGeom prst="rect">
            <a:avLst/>
          </a:prstGeom>
        </p:spPr>
      </p:pic>
      <p:sp>
        <p:nvSpPr>
          <p:cNvPr id="8" name="ZoneTexte 12">
            <a:extLst>
              <a:ext uri="{FF2B5EF4-FFF2-40B4-BE49-F238E27FC236}">
                <a16:creationId xmlns:a16="http://schemas.microsoft.com/office/drawing/2014/main" id="{AEC0A619-428A-45DE-997D-A08547240296}"/>
              </a:ext>
            </a:extLst>
          </p:cNvPr>
          <p:cNvSpPr txBox="1"/>
          <p:nvPr userDrawn="1"/>
        </p:nvSpPr>
        <p:spPr>
          <a:xfrm>
            <a:off x="907156" y="4737064"/>
            <a:ext cx="1699824" cy="23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www.teeptrak.com</a:t>
            </a:r>
            <a:endParaRPr lang="fr-FR" sz="16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ZoneTexte 15">
            <a:extLst>
              <a:ext uri="{FF2B5EF4-FFF2-40B4-BE49-F238E27FC236}">
                <a16:creationId xmlns:a16="http://schemas.microsoft.com/office/drawing/2014/main" id="{4F4469F2-3B95-4C7B-AA78-12F85BEDE4A6}"/>
              </a:ext>
            </a:extLst>
          </p:cNvPr>
          <p:cNvSpPr txBox="1"/>
          <p:nvPr userDrawn="1"/>
        </p:nvSpPr>
        <p:spPr>
          <a:xfrm>
            <a:off x="3374749" y="4740999"/>
            <a:ext cx="1723549" cy="254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info@teeptrak.com</a:t>
            </a:r>
            <a:endParaRPr lang="fr-FR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ZoneTexte 18">
            <a:extLst>
              <a:ext uri="{FF2B5EF4-FFF2-40B4-BE49-F238E27FC236}">
                <a16:creationId xmlns:a16="http://schemas.microsoft.com/office/drawing/2014/main" id="{5AAD48B4-59B4-463F-83B7-8E1367C74EFD}"/>
              </a:ext>
            </a:extLst>
          </p:cNvPr>
          <p:cNvSpPr txBox="1"/>
          <p:nvPr userDrawn="1"/>
        </p:nvSpPr>
        <p:spPr>
          <a:xfrm>
            <a:off x="5776790" y="4757231"/>
            <a:ext cx="1665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+ 33 6 40 63 26 73</a:t>
            </a:r>
            <a:endParaRPr lang="fr-FR" dirty="0"/>
          </a:p>
          <a:p>
            <a:endParaRPr lang="fr-FR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1" name="Image 11">
            <a:extLst>
              <a:ext uri="{FF2B5EF4-FFF2-40B4-BE49-F238E27FC236}">
                <a16:creationId xmlns:a16="http://schemas.microsoft.com/office/drawing/2014/main" id="{E4DC9271-E581-4839-B701-1DBCD53D70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6149" y="4802457"/>
            <a:ext cx="228600" cy="203200"/>
          </a:xfrm>
          <a:prstGeom prst="rect">
            <a:avLst/>
          </a:prstGeom>
        </p:spPr>
      </p:pic>
      <p:pic>
        <p:nvPicPr>
          <p:cNvPr id="12" name="Image 20">
            <a:extLst>
              <a:ext uri="{FF2B5EF4-FFF2-40B4-BE49-F238E27FC236}">
                <a16:creationId xmlns:a16="http://schemas.microsoft.com/office/drawing/2014/main" id="{3320BDD1-39D5-4B51-B630-877931CA91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32120" y="4786075"/>
            <a:ext cx="228600" cy="2032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617E543A-0DEA-414E-A7C8-B0A6043B50DB}"/>
              </a:ext>
            </a:extLst>
          </p:cNvPr>
          <p:cNvSpPr txBox="1">
            <a:spLocks/>
          </p:cNvSpPr>
          <p:nvPr userDrawn="1"/>
        </p:nvSpPr>
        <p:spPr>
          <a:xfrm>
            <a:off x="617515" y="6195522"/>
            <a:ext cx="4624790" cy="24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Copyright TEEPTRAK 2022</a:t>
            </a:r>
          </a:p>
        </p:txBody>
      </p:sp>
    </p:spTree>
    <p:extLst>
      <p:ext uri="{BB962C8B-B14F-4D97-AF65-F5344CB8AC3E}">
        <p14:creationId xmlns:p14="http://schemas.microsoft.com/office/powerpoint/2010/main" val="3174913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8257DD-F139-4F47-9F1F-C1D78E88A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92202"/>
            <a:ext cx="12192000" cy="5465798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9750D4B-E3E8-4ED7-9BC3-B71CE9E263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143" y="479814"/>
            <a:ext cx="2790701" cy="509303"/>
          </a:xfrm>
          <a:prstGeom prst="rect">
            <a:avLst/>
          </a:prstGeom>
        </p:spPr>
      </p:pic>
      <p:sp>
        <p:nvSpPr>
          <p:cNvPr id="5" name="ZoneTexte 5">
            <a:extLst>
              <a:ext uri="{FF2B5EF4-FFF2-40B4-BE49-F238E27FC236}">
                <a16:creationId xmlns:a16="http://schemas.microsoft.com/office/drawing/2014/main" id="{5A6F629F-1C6E-4380-95B9-B2D2E2BA1B1A}"/>
              </a:ext>
            </a:extLst>
          </p:cNvPr>
          <p:cNvSpPr txBox="1"/>
          <p:nvPr userDrawn="1"/>
        </p:nvSpPr>
        <p:spPr>
          <a:xfrm>
            <a:off x="617515" y="2663043"/>
            <a:ext cx="5028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latin typeface="Roboto" pitchFamily="2" charset="0"/>
                <a:ea typeface="Roboto" pitchFamily="2" charset="0"/>
              </a:rPr>
              <a:t>Nous</a:t>
            </a:r>
            <a:br>
              <a:rPr lang="fr-FR" sz="5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</a:br>
            <a:r>
              <a:rPr lang="fr-FR" sz="54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contacter</a:t>
            </a:r>
          </a:p>
        </p:txBody>
      </p:sp>
      <p:cxnSp>
        <p:nvCxnSpPr>
          <p:cNvPr id="6" name="Connecteur droit 3">
            <a:extLst>
              <a:ext uri="{FF2B5EF4-FFF2-40B4-BE49-F238E27FC236}">
                <a16:creationId xmlns:a16="http://schemas.microsoft.com/office/drawing/2014/main" id="{6AEEC8A5-4E3F-448E-AE46-518E072DCBB0}"/>
              </a:ext>
            </a:extLst>
          </p:cNvPr>
          <p:cNvCxnSpPr>
            <a:cxnSpLocks/>
          </p:cNvCxnSpPr>
          <p:nvPr userDrawn="1"/>
        </p:nvCxnSpPr>
        <p:spPr>
          <a:xfrm>
            <a:off x="710066" y="4642541"/>
            <a:ext cx="673256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9">
            <a:extLst>
              <a:ext uri="{FF2B5EF4-FFF2-40B4-BE49-F238E27FC236}">
                <a16:creationId xmlns:a16="http://schemas.microsoft.com/office/drawing/2014/main" id="{4ACE8C3F-8C8D-455A-B61E-2656516725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9139" y="4811798"/>
            <a:ext cx="228600" cy="203200"/>
          </a:xfrm>
          <a:prstGeom prst="rect">
            <a:avLst/>
          </a:prstGeom>
        </p:spPr>
      </p:pic>
      <p:sp>
        <p:nvSpPr>
          <p:cNvPr id="8" name="ZoneTexte 12">
            <a:extLst>
              <a:ext uri="{FF2B5EF4-FFF2-40B4-BE49-F238E27FC236}">
                <a16:creationId xmlns:a16="http://schemas.microsoft.com/office/drawing/2014/main" id="{AEC0A619-428A-45DE-997D-A08547240296}"/>
              </a:ext>
            </a:extLst>
          </p:cNvPr>
          <p:cNvSpPr txBox="1"/>
          <p:nvPr userDrawn="1"/>
        </p:nvSpPr>
        <p:spPr>
          <a:xfrm>
            <a:off x="907156" y="4737064"/>
            <a:ext cx="1699824" cy="23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www.teeptrak.com</a:t>
            </a:r>
            <a:endParaRPr lang="fr-FR" sz="16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11" name="Image 11">
            <a:extLst>
              <a:ext uri="{FF2B5EF4-FFF2-40B4-BE49-F238E27FC236}">
                <a16:creationId xmlns:a16="http://schemas.microsoft.com/office/drawing/2014/main" id="{E4DC9271-E581-4839-B701-1DBCD53D70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46149" y="4802457"/>
            <a:ext cx="228600" cy="203200"/>
          </a:xfrm>
          <a:prstGeom prst="rect">
            <a:avLst/>
          </a:prstGeom>
        </p:spPr>
      </p:pic>
      <p:pic>
        <p:nvPicPr>
          <p:cNvPr id="12" name="Image 20">
            <a:extLst>
              <a:ext uri="{FF2B5EF4-FFF2-40B4-BE49-F238E27FC236}">
                <a16:creationId xmlns:a16="http://schemas.microsoft.com/office/drawing/2014/main" id="{3320BDD1-39D5-4B51-B630-877931CA91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32120" y="4786075"/>
            <a:ext cx="228600" cy="203200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617E543A-0DEA-414E-A7C8-B0A6043B50DB}"/>
              </a:ext>
            </a:extLst>
          </p:cNvPr>
          <p:cNvSpPr txBox="1">
            <a:spLocks/>
          </p:cNvSpPr>
          <p:nvPr userDrawn="1"/>
        </p:nvSpPr>
        <p:spPr>
          <a:xfrm>
            <a:off x="617515" y="6195522"/>
            <a:ext cx="4624790" cy="24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Copyright TEEPTRAK 2022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CFAEB3DD-14C8-4D84-A4B8-FCA90ED512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9743" y="4763254"/>
            <a:ext cx="1665840" cy="233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+33 0 00 00 00 00</a:t>
            </a:r>
            <a:endParaRPr lang="fr-FR" dirty="0"/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E84BEBB-B5C0-43E0-A587-FC5B32A384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74749" y="4755913"/>
            <a:ext cx="1665840" cy="233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adressemail.com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7777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F82DF0-AB0B-4F51-90E5-4B229E6408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78504"/>
            <a:ext cx="12192000" cy="3043004"/>
          </a:xfrm>
          <a:custGeom>
            <a:avLst/>
            <a:gdLst>
              <a:gd name="connsiteX0" fmla="*/ 0 w 12192000"/>
              <a:gd name="connsiteY0" fmla="*/ 0 h 3043004"/>
              <a:gd name="connsiteX1" fmla="*/ 12192000 w 12192000"/>
              <a:gd name="connsiteY1" fmla="*/ 0 h 3043004"/>
              <a:gd name="connsiteX2" fmla="*/ 12192000 w 12192000"/>
              <a:gd name="connsiteY2" fmla="*/ 3043004 h 3043004"/>
              <a:gd name="connsiteX3" fmla="*/ 0 w 12192000"/>
              <a:gd name="connsiteY3" fmla="*/ 3043004 h 3043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3004">
                <a:moveTo>
                  <a:pt x="0" y="0"/>
                </a:moveTo>
                <a:lnTo>
                  <a:pt x="12192000" y="0"/>
                </a:lnTo>
                <a:lnTo>
                  <a:pt x="12192000" y="3043004"/>
                </a:lnTo>
                <a:lnTo>
                  <a:pt x="0" y="30430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8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27">
            <a:extLst>
              <a:ext uri="{FF2B5EF4-FFF2-40B4-BE49-F238E27FC236}">
                <a16:creationId xmlns:a16="http://schemas.microsoft.com/office/drawing/2014/main" id="{0C934F08-B6A6-4690-BF73-179649C72922}"/>
              </a:ext>
            </a:extLst>
          </p:cNvPr>
          <p:cNvCxnSpPr>
            <a:cxnSpLocks/>
          </p:cNvCxnSpPr>
          <p:nvPr userDrawn="1"/>
        </p:nvCxnSpPr>
        <p:spPr>
          <a:xfrm>
            <a:off x="7029450" y="0"/>
            <a:ext cx="0" cy="5188857"/>
          </a:xfrm>
          <a:prstGeom prst="line">
            <a:avLst/>
          </a:prstGeom>
          <a:ln w="12700">
            <a:solidFill>
              <a:srgbClr val="C6C6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28">
            <a:extLst>
              <a:ext uri="{FF2B5EF4-FFF2-40B4-BE49-F238E27FC236}">
                <a16:creationId xmlns:a16="http://schemas.microsoft.com/office/drawing/2014/main" id="{905A8B01-0A01-4AB5-BF18-EF58DA3E24C6}"/>
              </a:ext>
            </a:extLst>
          </p:cNvPr>
          <p:cNvSpPr/>
          <p:nvPr userDrawn="1"/>
        </p:nvSpPr>
        <p:spPr>
          <a:xfrm>
            <a:off x="6935287" y="710966"/>
            <a:ext cx="188326" cy="188326"/>
          </a:xfrm>
          <a:prstGeom prst="ellipse">
            <a:avLst/>
          </a:prstGeom>
          <a:solidFill>
            <a:srgbClr val="C6C6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5CB8DD6D-2F7C-4BBD-B20C-34C9FDC3831D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00</a:t>
            </a:r>
          </a:p>
        </p:txBody>
      </p:sp>
      <p:pic>
        <p:nvPicPr>
          <p:cNvPr id="17" name="Image 34">
            <a:extLst>
              <a:ext uri="{FF2B5EF4-FFF2-40B4-BE49-F238E27FC236}">
                <a16:creationId xmlns:a16="http://schemas.microsoft.com/office/drawing/2014/main" id="{3710CC21-0AE1-4C06-827F-311F7D42AF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44CF15-58F6-4019-A2FC-22B2150D296D}"/>
              </a:ext>
            </a:extLst>
          </p:cNvPr>
          <p:cNvSpPr/>
          <p:nvPr userDrawn="1"/>
        </p:nvSpPr>
        <p:spPr>
          <a:xfrm>
            <a:off x="0" y="6416565"/>
            <a:ext cx="12192000" cy="453487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20" name="Image 37">
            <a:extLst>
              <a:ext uri="{FF2B5EF4-FFF2-40B4-BE49-F238E27FC236}">
                <a16:creationId xmlns:a16="http://schemas.microsoft.com/office/drawing/2014/main" id="{DCC31023-2C90-4DBE-AC6A-F6362865AC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21" name="ZoneTexte 38">
            <a:extLst>
              <a:ext uri="{FF2B5EF4-FFF2-40B4-BE49-F238E27FC236}">
                <a16:creationId xmlns:a16="http://schemas.microsoft.com/office/drawing/2014/main" id="{FCB6C617-F985-4103-B88E-5C72CE5B73E8}"/>
              </a:ext>
            </a:extLst>
          </p:cNvPr>
          <p:cNvSpPr txBox="1"/>
          <p:nvPr userDrawn="1"/>
        </p:nvSpPr>
        <p:spPr>
          <a:xfrm>
            <a:off x="1666240" y="6521840"/>
            <a:ext cx="26869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 </a:t>
            </a:r>
          </a:p>
          <a:p>
            <a:endParaRPr lang="fr-FR" dirty="0"/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A62D666C-9A8E-4F7C-AB0C-D6195C41F594}"/>
              </a:ext>
            </a:extLst>
          </p:cNvPr>
          <p:cNvSpPr txBox="1">
            <a:spLocks/>
          </p:cNvSpPr>
          <p:nvPr userDrawn="1"/>
        </p:nvSpPr>
        <p:spPr>
          <a:xfrm>
            <a:off x="810078" y="3474955"/>
            <a:ext cx="5078653" cy="1267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400" b="1" spc="3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SOMMAIRE</a:t>
            </a:r>
            <a:endParaRPr lang="fr-FR" sz="4400" b="1" spc="3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2766A727-A9CF-4AEF-BA60-AEC4E98BF2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7440" y="1292428"/>
            <a:ext cx="3979863" cy="5699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fr-FR" sz="1600" dirty="0">
                <a:latin typeface="Roboto" pitchFamily="2" charset="0"/>
                <a:ea typeface="Roboto" pitchFamily="2" charset="0"/>
              </a:rPr>
              <a:t>1. Les avantages compétitifs de </a:t>
            </a:r>
            <a:r>
              <a:rPr lang="fr-FR" sz="1600" dirty="0" err="1">
                <a:latin typeface="Roboto" pitchFamily="2" charset="0"/>
                <a:ea typeface="Roboto" pitchFamily="2" charset="0"/>
              </a:rPr>
              <a:t>PerfTrak</a:t>
            </a:r>
            <a:endParaRPr lang="fr-FR" sz="1600" dirty="0">
              <a:latin typeface="Roboto" pitchFamily="2" charset="0"/>
              <a:ea typeface="Roboto" pitchFamily="2" charset="0"/>
            </a:endParaRPr>
          </a:p>
          <a:p>
            <a:endParaRPr lang="fr-FR" sz="1600" dirty="0">
              <a:solidFill>
                <a:srgbClr val="EC342C"/>
              </a:solidFill>
              <a:latin typeface="Roboto" pitchFamily="2" charset="0"/>
              <a:ea typeface="Roboto" pitchFamily="2" charset="0"/>
            </a:endParaRPr>
          </a:p>
          <a:p>
            <a:pPr lvl="0"/>
            <a:endParaRPr lang="fr-FR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40819CC-C898-4CAE-B4F3-715D3E426D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7440" y="1560572"/>
            <a:ext cx="1990725" cy="568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60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- PAGE 04</a:t>
            </a:r>
          </a:p>
          <a:p>
            <a:pPr lvl="0"/>
            <a:endParaRPr lang="fr-FR" dirty="0"/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2643438A-1372-4D6D-B589-AF0BAEDE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478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563F163-8894-4989-8224-681B95249206}"/>
              </a:ext>
            </a:extLst>
          </p:cNvPr>
          <p:cNvSpPr/>
          <p:nvPr userDrawn="1"/>
        </p:nvSpPr>
        <p:spPr>
          <a:xfrm>
            <a:off x="0" y="6416565"/>
            <a:ext cx="12192000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31" name="Image 19">
            <a:extLst>
              <a:ext uri="{FF2B5EF4-FFF2-40B4-BE49-F238E27FC236}">
                <a16:creationId xmlns:a16="http://schemas.microsoft.com/office/drawing/2014/main" id="{A8FD47F2-8D77-48DA-ADE8-22909F0DD8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32" name="ZoneTexte 38">
            <a:extLst>
              <a:ext uri="{FF2B5EF4-FFF2-40B4-BE49-F238E27FC236}">
                <a16:creationId xmlns:a16="http://schemas.microsoft.com/office/drawing/2014/main" id="{BB4CF162-2EEA-4CC7-A6A4-2EF8C221D88F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Roboto" pitchFamily="2" charset="0"/>
                <a:ea typeface="Roboto" pitchFamily="2" charset="0"/>
              </a:rPr>
              <a:t>Connect to your industrial potential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C73C6148-D70E-4A36-9CE1-A7632C2A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935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C13686E-6165-4C4F-854C-5A8549FEB3C7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01</a:t>
            </a:r>
          </a:p>
        </p:txBody>
      </p:sp>
      <p:pic>
        <p:nvPicPr>
          <p:cNvPr id="8" name="Image 34">
            <a:extLst>
              <a:ext uri="{FF2B5EF4-FFF2-40B4-BE49-F238E27FC236}">
                <a16:creationId xmlns:a16="http://schemas.microsoft.com/office/drawing/2014/main" id="{5607A903-B690-4E0A-B53F-C1CB9DE3A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23" name="Flowchart: Data 1">
            <a:extLst>
              <a:ext uri="{FF2B5EF4-FFF2-40B4-BE49-F238E27FC236}">
                <a16:creationId xmlns:a16="http://schemas.microsoft.com/office/drawing/2014/main" id="{00ADDCF4-8469-4CD1-B930-10EB939D38A0}"/>
              </a:ext>
            </a:extLst>
          </p:cNvPr>
          <p:cNvSpPr/>
          <p:nvPr userDrawn="1"/>
        </p:nvSpPr>
        <p:spPr>
          <a:xfrm rot="16200000">
            <a:off x="7970191" y="2869465"/>
            <a:ext cx="7182469" cy="139583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6614"/>
              <a:gd name="connsiteX1" fmla="*/ 2000 w 10000"/>
              <a:gd name="connsiteY1" fmla="*/ 0 h 16614"/>
              <a:gd name="connsiteX2" fmla="*/ 10000 w 10000"/>
              <a:gd name="connsiteY2" fmla="*/ 0 h 16614"/>
              <a:gd name="connsiteX3" fmla="*/ 6691 w 10000"/>
              <a:gd name="connsiteY3" fmla="*/ 16614 h 16614"/>
              <a:gd name="connsiteX4" fmla="*/ 0 w 10000"/>
              <a:gd name="connsiteY4" fmla="*/ 10000 h 16614"/>
              <a:gd name="connsiteX0" fmla="*/ 0 w 11181"/>
              <a:gd name="connsiteY0" fmla="*/ 15953 h 16614"/>
              <a:gd name="connsiteX1" fmla="*/ 3181 w 11181"/>
              <a:gd name="connsiteY1" fmla="*/ 0 h 16614"/>
              <a:gd name="connsiteX2" fmla="*/ 11181 w 11181"/>
              <a:gd name="connsiteY2" fmla="*/ 0 h 16614"/>
              <a:gd name="connsiteX3" fmla="*/ 7872 w 11181"/>
              <a:gd name="connsiteY3" fmla="*/ 16614 h 16614"/>
              <a:gd name="connsiteX4" fmla="*/ 0 w 11181"/>
              <a:gd name="connsiteY4" fmla="*/ 15953 h 16614"/>
              <a:gd name="connsiteX0" fmla="*/ 0 w 11181"/>
              <a:gd name="connsiteY0" fmla="*/ 15953 h 16614"/>
              <a:gd name="connsiteX1" fmla="*/ 3181 w 11181"/>
              <a:gd name="connsiteY1" fmla="*/ 0 h 16614"/>
              <a:gd name="connsiteX2" fmla="*/ 11181 w 11181"/>
              <a:gd name="connsiteY2" fmla="*/ 0 h 16614"/>
              <a:gd name="connsiteX3" fmla="*/ 7872 w 11181"/>
              <a:gd name="connsiteY3" fmla="*/ 16614 h 16614"/>
              <a:gd name="connsiteX4" fmla="*/ 0 w 11181"/>
              <a:gd name="connsiteY4" fmla="*/ 15953 h 16614"/>
              <a:gd name="connsiteX0" fmla="*/ 0 w 11181"/>
              <a:gd name="connsiteY0" fmla="*/ 15953 h 16614"/>
              <a:gd name="connsiteX1" fmla="*/ 3181 w 11181"/>
              <a:gd name="connsiteY1" fmla="*/ 0 h 16614"/>
              <a:gd name="connsiteX2" fmla="*/ 11181 w 11181"/>
              <a:gd name="connsiteY2" fmla="*/ 0 h 16614"/>
              <a:gd name="connsiteX3" fmla="*/ 7872 w 11181"/>
              <a:gd name="connsiteY3" fmla="*/ 16614 h 16614"/>
              <a:gd name="connsiteX4" fmla="*/ 0 w 11181"/>
              <a:gd name="connsiteY4" fmla="*/ 15953 h 1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81" h="16614">
                <a:moveTo>
                  <a:pt x="0" y="15953"/>
                </a:moveTo>
                <a:lnTo>
                  <a:pt x="3181" y="0"/>
                </a:lnTo>
                <a:lnTo>
                  <a:pt x="11181" y="0"/>
                </a:lnTo>
                <a:lnTo>
                  <a:pt x="7872" y="16614"/>
                </a:lnTo>
                <a:cubicBezTo>
                  <a:pt x="3543" y="16020"/>
                  <a:pt x="2624" y="16173"/>
                  <a:pt x="0" y="15953"/>
                </a:cubicBezTo>
                <a:close/>
              </a:path>
            </a:pathLst>
          </a:cu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D26D92-279D-4D1F-A1AD-D64A1373C933}"/>
              </a:ext>
            </a:extLst>
          </p:cNvPr>
          <p:cNvSpPr/>
          <p:nvPr userDrawn="1"/>
        </p:nvSpPr>
        <p:spPr>
          <a:xfrm>
            <a:off x="0" y="6416565"/>
            <a:ext cx="12192000" cy="453487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3" name="Image 19">
            <a:extLst>
              <a:ext uri="{FF2B5EF4-FFF2-40B4-BE49-F238E27FC236}">
                <a16:creationId xmlns:a16="http://schemas.microsoft.com/office/drawing/2014/main" id="{849B14AD-DEDD-4B95-9667-98FDF81C8F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0BA1FF5-D3F8-4646-B991-5C7B14ED88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19" name="ZoneTexte 38">
            <a:extLst>
              <a:ext uri="{FF2B5EF4-FFF2-40B4-BE49-F238E27FC236}">
                <a16:creationId xmlns:a16="http://schemas.microsoft.com/office/drawing/2014/main" id="{035A52FB-2FC5-41AC-BF81-C4B2B1CBE488}"/>
              </a:ext>
            </a:extLst>
          </p:cNvPr>
          <p:cNvSpPr txBox="1"/>
          <p:nvPr userDrawn="1"/>
        </p:nvSpPr>
        <p:spPr>
          <a:xfrm>
            <a:off x="1666240" y="6529793"/>
            <a:ext cx="2651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F6659E2-C750-4BBE-AB40-A194DF1466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15937" y="0"/>
            <a:ext cx="4847571" cy="6427801"/>
          </a:xfrm>
          <a:custGeom>
            <a:avLst/>
            <a:gdLst>
              <a:gd name="connsiteX0" fmla="*/ 0 w 3371850"/>
              <a:gd name="connsiteY0" fmla="*/ 0 h 3028951"/>
              <a:gd name="connsiteX1" fmla="*/ 3371850 w 3371850"/>
              <a:gd name="connsiteY1" fmla="*/ 0 h 3028951"/>
              <a:gd name="connsiteX2" fmla="*/ 3371850 w 3371850"/>
              <a:gd name="connsiteY2" fmla="*/ 3028951 h 3028951"/>
              <a:gd name="connsiteX3" fmla="*/ 0 w 3371850"/>
              <a:gd name="connsiteY3" fmla="*/ 3028951 h 3028951"/>
              <a:gd name="connsiteX4" fmla="*/ 0 w 3371850"/>
              <a:gd name="connsiteY4" fmla="*/ 0 h 3028951"/>
              <a:gd name="connsiteX0" fmla="*/ 0 w 3514974"/>
              <a:gd name="connsiteY0" fmla="*/ 190831 h 3219782"/>
              <a:gd name="connsiteX1" fmla="*/ 3514974 w 3514974"/>
              <a:gd name="connsiteY1" fmla="*/ 0 h 3219782"/>
              <a:gd name="connsiteX2" fmla="*/ 3371850 w 3514974"/>
              <a:gd name="connsiteY2" fmla="*/ 3219782 h 3219782"/>
              <a:gd name="connsiteX3" fmla="*/ 0 w 3514974"/>
              <a:gd name="connsiteY3" fmla="*/ 3219782 h 3219782"/>
              <a:gd name="connsiteX4" fmla="*/ 0 w 3514974"/>
              <a:gd name="connsiteY4" fmla="*/ 190831 h 3219782"/>
              <a:gd name="connsiteX0" fmla="*/ 0 w 3538938"/>
              <a:gd name="connsiteY0" fmla="*/ 246973 h 3275924"/>
              <a:gd name="connsiteX1" fmla="*/ 3514974 w 3538938"/>
              <a:gd name="connsiteY1" fmla="*/ 56142 h 3275924"/>
              <a:gd name="connsiteX2" fmla="*/ 3538938 w 3538938"/>
              <a:gd name="connsiteY2" fmla="*/ 0 h 3275924"/>
              <a:gd name="connsiteX3" fmla="*/ 3371850 w 3538938"/>
              <a:gd name="connsiteY3" fmla="*/ 3275924 h 3275924"/>
              <a:gd name="connsiteX4" fmla="*/ 0 w 3538938"/>
              <a:gd name="connsiteY4" fmla="*/ 3275924 h 3275924"/>
              <a:gd name="connsiteX5" fmla="*/ 0 w 3538938"/>
              <a:gd name="connsiteY5" fmla="*/ 246973 h 3275924"/>
              <a:gd name="connsiteX0" fmla="*/ 0 w 3912649"/>
              <a:gd name="connsiteY0" fmla="*/ 190831 h 3219782"/>
              <a:gd name="connsiteX1" fmla="*/ 3514974 w 3912649"/>
              <a:gd name="connsiteY1" fmla="*/ 0 h 3219782"/>
              <a:gd name="connsiteX2" fmla="*/ 3912649 w 3912649"/>
              <a:gd name="connsiteY2" fmla="*/ 691280 h 3219782"/>
              <a:gd name="connsiteX3" fmla="*/ 3371850 w 3912649"/>
              <a:gd name="connsiteY3" fmla="*/ 3219782 h 3219782"/>
              <a:gd name="connsiteX4" fmla="*/ 0 w 3912649"/>
              <a:gd name="connsiteY4" fmla="*/ 3219782 h 3219782"/>
              <a:gd name="connsiteX5" fmla="*/ 0 w 3912649"/>
              <a:gd name="connsiteY5" fmla="*/ 190831 h 3219782"/>
              <a:gd name="connsiteX0" fmla="*/ 0 w 3912649"/>
              <a:gd name="connsiteY0" fmla="*/ 190831 h 3219782"/>
              <a:gd name="connsiteX1" fmla="*/ 3514974 w 3912649"/>
              <a:gd name="connsiteY1" fmla="*/ 0 h 3219782"/>
              <a:gd name="connsiteX2" fmla="*/ 3912649 w 3912649"/>
              <a:gd name="connsiteY2" fmla="*/ 691280 h 3219782"/>
              <a:gd name="connsiteX3" fmla="*/ 3888795 w 3912649"/>
              <a:gd name="connsiteY3" fmla="*/ 731037 h 3219782"/>
              <a:gd name="connsiteX4" fmla="*/ 3371850 w 3912649"/>
              <a:gd name="connsiteY4" fmla="*/ 3219782 h 3219782"/>
              <a:gd name="connsiteX5" fmla="*/ 0 w 3912649"/>
              <a:gd name="connsiteY5" fmla="*/ 3219782 h 3219782"/>
              <a:gd name="connsiteX6" fmla="*/ 0 w 3912649"/>
              <a:gd name="connsiteY6" fmla="*/ 190831 h 3219782"/>
              <a:gd name="connsiteX0" fmla="*/ 0 w 3912649"/>
              <a:gd name="connsiteY0" fmla="*/ 190831 h 3219782"/>
              <a:gd name="connsiteX1" fmla="*/ 3514974 w 3912649"/>
              <a:gd name="connsiteY1" fmla="*/ 0 h 3219782"/>
              <a:gd name="connsiteX2" fmla="*/ 3912649 w 3912649"/>
              <a:gd name="connsiteY2" fmla="*/ 691280 h 3219782"/>
              <a:gd name="connsiteX3" fmla="*/ 3912648 w 3912649"/>
              <a:gd name="connsiteY3" fmla="*/ 1152456 h 3219782"/>
              <a:gd name="connsiteX4" fmla="*/ 3371850 w 3912649"/>
              <a:gd name="connsiteY4" fmla="*/ 3219782 h 3219782"/>
              <a:gd name="connsiteX5" fmla="*/ 0 w 3912649"/>
              <a:gd name="connsiteY5" fmla="*/ 3219782 h 3219782"/>
              <a:gd name="connsiteX6" fmla="*/ 0 w 3912649"/>
              <a:gd name="connsiteY6" fmla="*/ 190831 h 3219782"/>
              <a:gd name="connsiteX0" fmla="*/ 2194560 w 3912649"/>
              <a:gd name="connsiteY0" fmla="*/ 0 h 3418565"/>
              <a:gd name="connsiteX1" fmla="*/ 3514974 w 3912649"/>
              <a:gd name="connsiteY1" fmla="*/ 198783 h 3418565"/>
              <a:gd name="connsiteX2" fmla="*/ 3912649 w 3912649"/>
              <a:gd name="connsiteY2" fmla="*/ 890063 h 3418565"/>
              <a:gd name="connsiteX3" fmla="*/ 3912648 w 3912649"/>
              <a:gd name="connsiteY3" fmla="*/ 1351239 h 3418565"/>
              <a:gd name="connsiteX4" fmla="*/ 3371850 w 3912649"/>
              <a:gd name="connsiteY4" fmla="*/ 3418565 h 3418565"/>
              <a:gd name="connsiteX5" fmla="*/ 0 w 3912649"/>
              <a:gd name="connsiteY5" fmla="*/ 3418565 h 3418565"/>
              <a:gd name="connsiteX6" fmla="*/ 2194560 w 3912649"/>
              <a:gd name="connsiteY6" fmla="*/ 0 h 3418565"/>
              <a:gd name="connsiteX0" fmla="*/ 2224895 w 3912649"/>
              <a:gd name="connsiteY0" fmla="*/ 0 h 3429400"/>
              <a:gd name="connsiteX1" fmla="*/ 3514974 w 3912649"/>
              <a:gd name="connsiteY1" fmla="*/ 209618 h 3429400"/>
              <a:gd name="connsiteX2" fmla="*/ 3912649 w 3912649"/>
              <a:gd name="connsiteY2" fmla="*/ 900898 h 3429400"/>
              <a:gd name="connsiteX3" fmla="*/ 3912648 w 3912649"/>
              <a:gd name="connsiteY3" fmla="*/ 1362074 h 3429400"/>
              <a:gd name="connsiteX4" fmla="*/ 3371850 w 3912649"/>
              <a:gd name="connsiteY4" fmla="*/ 3429400 h 3429400"/>
              <a:gd name="connsiteX5" fmla="*/ 0 w 3912649"/>
              <a:gd name="connsiteY5" fmla="*/ 3429400 h 3429400"/>
              <a:gd name="connsiteX6" fmla="*/ 2224895 w 3912649"/>
              <a:gd name="connsiteY6" fmla="*/ 0 h 3429400"/>
              <a:gd name="connsiteX0" fmla="*/ 2224895 w 3912649"/>
              <a:gd name="connsiteY0" fmla="*/ 9231 h 3438631"/>
              <a:gd name="connsiteX1" fmla="*/ 3772826 w 3912649"/>
              <a:gd name="connsiteY1" fmla="*/ 0 h 3438631"/>
              <a:gd name="connsiteX2" fmla="*/ 3912649 w 3912649"/>
              <a:gd name="connsiteY2" fmla="*/ 910129 h 3438631"/>
              <a:gd name="connsiteX3" fmla="*/ 3912648 w 3912649"/>
              <a:gd name="connsiteY3" fmla="*/ 1371305 h 3438631"/>
              <a:gd name="connsiteX4" fmla="*/ 3371850 w 3912649"/>
              <a:gd name="connsiteY4" fmla="*/ 3438631 h 3438631"/>
              <a:gd name="connsiteX5" fmla="*/ 0 w 3912649"/>
              <a:gd name="connsiteY5" fmla="*/ 3438631 h 3438631"/>
              <a:gd name="connsiteX6" fmla="*/ 2224895 w 3912649"/>
              <a:gd name="connsiteY6" fmla="*/ 9231 h 3438631"/>
              <a:gd name="connsiteX0" fmla="*/ 2231395 w 3912649"/>
              <a:gd name="connsiteY0" fmla="*/ 0 h 3440234"/>
              <a:gd name="connsiteX1" fmla="*/ 3772826 w 3912649"/>
              <a:gd name="connsiteY1" fmla="*/ 1603 h 3440234"/>
              <a:gd name="connsiteX2" fmla="*/ 3912649 w 3912649"/>
              <a:gd name="connsiteY2" fmla="*/ 911732 h 3440234"/>
              <a:gd name="connsiteX3" fmla="*/ 3912648 w 3912649"/>
              <a:gd name="connsiteY3" fmla="*/ 1372908 h 3440234"/>
              <a:gd name="connsiteX4" fmla="*/ 3371850 w 3912649"/>
              <a:gd name="connsiteY4" fmla="*/ 3440234 h 3440234"/>
              <a:gd name="connsiteX5" fmla="*/ 0 w 3912649"/>
              <a:gd name="connsiteY5" fmla="*/ 3440234 h 3440234"/>
              <a:gd name="connsiteX6" fmla="*/ 2231395 w 3912649"/>
              <a:gd name="connsiteY6" fmla="*/ 0 h 3440234"/>
              <a:gd name="connsiteX0" fmla="*/ 2224894 w 3912649"/>
              <a:gd name="connsiteY0" fmla="*/ 0 h 3440234"/>
              <a:gd name="connsiteX1" fmla="*/ 3772826 w 3912649"/>
              <a:gd name="connsiteY1" fmla="*/ 1603 h 3440234"/>
              <a:gd name="connsiteX2" fmla="*/ 3912649 w 3912649"/>
              <a:gd name="connsiteY2" fmla="*/ 911732 h 3440234"/>
              <a:gd name="connsiteX3" fmla="*/ 3912648 w 3912649"/>
              <a:gd name="connsiteY3" fmla="*/ 1372908 h 3440234"/>
              <a:gd name="connsiteX4" fmla="*/ 3371850 w 3912649"/>
              <a:gd name="connsiteY4" fmla="*/ 3440234 h 3440234"/>
              <a:gd name="connsiteX5" fmla="*/ 0 w 3912649"/>
              <a:gd name="connsiteY5" fmla="*/ 3440234 h 3440234"/>
              <a:gd name="connsiteX6" fmla="*/ 2224894 w 3912649"/>
              <a:gd name="connsiteY6" fmla="*/ 0 h 3440234"/>
              <a:gd name="connsiteX0" fmla="*/ 3299639 w 4987394"/>
              <a:gd name="connsiteY0" fmla="*/ 0 h 6439119"/>
              <a:gd name="connsiteX1" fmla="*/ 4847571 w 4987394"/>
              <a:gd name="connsiteY1" fmla="*/ 1603 h 6439119"/>
              <a:gd name="connsiteX2" fmla="*/ 4987394 w 4987394"/>
              <a:gd name="connsiteY2" fmla="*/ 911732 h 6439119"/>
              <a:gd name="connsiteX3" fmla="*/ 4987393 w 4987394"/>
              <a:gd name="connsiteY3" fmla="*/ 1372908 h 6439119"/>
              <a:gd name="connsiteX4" fmla="*/ 4446595 w 4987394"/>
              <a:gd name="connsiteY4" fmla="*/ 3440234 h 6439119"/>
              <a:gd name="connsiteX5" fmla="*/ 0 w 4987394"/>
              <a:gd name="connsiteY5" fmla="*/ 6439119 h 6439119"/>
              <a:gd name="connsiteX6" fmla="*/ 3299639 w 4987394"/>
              <a:gd name="connsiteY6" fmla="*/ 0 h 6439119"/>
              <a:gd name="connsiteX0" fmla="*/ 3299639 w 4987394"/>
              <a:gd name="connsiteY0" fmla="*/ 0 h 6439119"/>
              <a:gd name="connsiteX1" fmla="*/ 4847571 w 4987394"/>
              <a:gd name="connsiteY1" fmla="*/ 1603 h 6439119"/>
              <a:gd name="connsiteX2" fmla="*/ 4987394 w 4987394"/>
              <a:gd name="connsiteY2" fmla="*/ 911732 h 6439119"/>
              <a:gd name="connsiteX3" fmla="*/ 4987393 w 4987394"/>
              <a:gd name="connsiteY3" fmla="*/ 1372908 h 6439119"/>
              <a:gd name="connsiteX4" fmla="*/ 2174883 w 4987394"/>
              <a:gd name="connsiteY4" fmla="*/ 6426322 h 6439119"/>
              <a:gd name="connsiteX5" fmla="*/ 0 w 4987394"/>
              <a:gd name="connsiteY5" fmla="*/ 6439119 h 6439119"/>
              <a:gd name="connsiteX6" fmla="*/ 3299639 w 4987394"/>
              <a:gd name="connsiteY6" fmla="*/ 0 h 6439119"/>
              <a:gd name="connsiteX0" fmla="*/ 3299639 w 4987394"/>
              <a:gd name="connsiteY0" fmla="*/ 0 h 6439119"/>
              <a:gd name="connsiteX1" fmla="*/ 4847571 w 4987394"/>
              <a:gd name="connsiteY1" fmla="*/ 1603 h 6439119"/>
              <a:gd name="connsiteX2" fmla="*/ 4987394 w 4987394"/>
              <a:gd name="connsiteY2" fmla="*/ 911732 h 6439119"/>
              <a:gd name="connsiteX3" fmla="*/ 2891893 w 4987394"/>
              <a:gd name="connsiteY3" fmla="*/ 5106708 h 6439119"/>
              <a:gd name="connsiteX4" fmla="*/ 2174883 w 4987394"/>
              <a:gd name="connsiteY4" fmla="*/ 6426322 h 6439119"/>
              <a:gd name="connsiteX5" fmla="*/ 0 w 4987394"/>
              <a:gd name="connsiteY5" fmla="*/ 6439119 h 6439119"/>
              <a:gd name="connsiteX6" fmla="*/ 3299639 w 4987394"/>
              <a:gd name="connsiteY6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2896657 w 4847571"/>
              <a:gd name="connsiteY2" fmla="*/ 6250494 h 6439119"/>
              <a:gd name="connsiteX3" fmla="*/ 2891893 w 4847571"/>
              <a:gd name="connsiteY3" fmla="*/ 5106708 h 6439119"/>
              <a:gd name="connsiteX4" fmla="*/ 2174883 w 4847571"/>
              <a:gd name="connsiteY4" fmla="*/ 6426322 h 6439119"/>
              <a:gd name="connsiteX5" fmla="*/ 0 w 4847571"/>
              <a:gd name="connsiteY5" fmla="*/ 6439119 h 6439119"/>
              <a:gd name="connsiteX6" fmla="*/ 3299639 w 4847571"/>
              <a:gd name="connsiteY6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3578084 w 4847571"/>
              <a:gd name="connsiteY2" fmla="*/ 4045074 h 6439119"/>
              <a:gd name="connsiteX3" fmla="*/ 2896657 w 4847571"/>
              <a:gd name="connsiteY3" fmla="*/ 6250494 h 6439119"/>
              <a:gd name="connsiteX4" fmla="*/ 2891893 w 4847571"/>
              <a:gd name="connsiteY4" fmla="*/ 5106708 h 6439119"/>
              <a:gd name="connsiteX5" fmla="*/ 2174883 w 4847571"/>
              <a:gd name="connsiteY5" fmla="*/ 642632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896657 w 4847571"/>
              <a:gd name="connsiteY3" fmla="*/ 6250494 h 6439119"/>
              <a:gd name="connsiteX4" fmla="*/ 2891893 w 4847571"/>
              <a:gd name="connsiteY4" fmla="*/ 5106708 h 6439119"/>
              <a:gd name="connsiteX5" fmla="*/ 2174883 w 4847571"/>
              <a:gd name="connsiteY5" fmla="*/ 642632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891893 w 4847571"/>
              <a:gd name="connsiteY4" fmla="*/ 5106708 h 6439119"/>
              <a:gd name="connsiteX5" fmla="*/ 2174883 w 4847571"/>
              <a:gd name="connsiteY5" fmla="*/ 642632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891893 w 4847571"/>
              <a:gd name="connsiteY4" fmla="*/ 5106708 h 6439119"/>
              <a:gd name="connsiteX5" fmla="*/ 2180184 w 4847571"/>
              <a:gd name="connsiteY5" fmla="*/ 642897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905145 w 4847571"/>
              <a:gd name="connsiteY4" fmla="*/ 5040447 h 6439119"/>
              <a:gd name="connsiteX5" fmla="*/ 2180184 w 4847571"/>
              <a:gd name="connsiteY5" fmla="*/ 642897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  <a:gd name="connsiteX0" fmla="*/ 3299639 w 4847571"/>
              <a:gd name="connsiteY0" fmla="*/ 0 h 6439119"/>
              <a:gd name="connsiteX1" fmla="*/ 4847571 w 4847571"/>
              <a:gd name="connsiteY1" fmla="*/ 1603 h 6439119"/>
              <a:gd name="connsiteX2" fmla="*/ 4844909 w 4847571"/>
              <a:gd name="connsiteY2" fmla="*/ 6421562 h 6439119"/>
              <a:gd name="connsiteX3" fmla="*/ 2901419 w 4847571"/>
              <a:gd name="connsiteY3" fmla="*/ 6426707 h 6439119"/>
              <a:gd name="connsiteX4" fmla="*/ 2883942 w 4847571"/>
              <a:gd name="connsiteY4" fmla="*/ 5080203 h 6439119"/>
              <a:gd name="connsiteX5" fmla="*/ 2180184 w 4847571"/>
              <a:gd name="connsiteY5" fmla="*/ 6428972 h 6439119"/>
              <a:gd name="connsiteX6" fmla="*/ 0 w 4847571"/>
              <a:gd name="connsiteY6" fmla="*/ 6439119 h 6439119"/>
              <a:gd name="connsiteX7" fmla="*/ 3299639 w 4847571"/>
              <a:gd name="connsiteY7" fmla="*/ 0 h 643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7571" h="6439119">
                <a:moveTo>
                  <a:pt x="3299639" y="0"/>
                </a:moveTo>
                <a:lnTo>
                  <a:pt x="4847571" y="1603"/>
                </a:lnTo>
                <a:cubicBezTo>
                  <a:pt x="4846684" y="2141589"/>
                  <a:pt x="4845796" y="4281576"/>
                  <a:pt x="4844909" y="6421562"/>
                </a:cubicBezTo>
                <a:lnTo>
                  <a:pt x="2901419" y="6426707"/>
                </a:lnTo>
                <a:cubicBezTo>
                  <a:pt x="2901419" y="6580432"/>
                  <a:pt x="2883942" y="4926478"/>
                  <a:pt x="2883942" y="5080203"/>
                </a:cubicBezTo>
                <a:lnTo>
                  <a:pt x="2180184" y="6428972"/>
                </a:lnTo>
                <a:lnTo>
                  <a:pt x="0" y="6439119"/>
                </a:lnTo>
                <a:lnTo>
                  <a:pt x="3299639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Photo illustrative de votre propos (</a:t>
            </a:r>
            <a:r>
              <a:rPr lang="fr-FR" dirty="0" err="1"/>
              <a:t>cf</a:t>
            </a:r>
            <a:r>
              <a:rPr lang="fr-FR" dirty="0"/>
              <a:t> banque d’image)</a:t>
            </a:r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139D92DD-A631-43DD-A969-0F3C903B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878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853478B9-B2D8-4F5C-9FBB-BA8CAD3422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88982" y="-12037"/>
            <a:ext cx="5095398" cy="6428602"/>
          </a:xfrm>
          <a:custGeom>
            <a:avLst/>
            <a:gdLst>
              <a:gd name="connsiteX0" fmla="*/ 0 w 3937000"/>
              <a:gd name="connsiteY0" fmla="*/ 0 h 6416675"/>
              <a:gd name="connsiteX1" fmla="*/ 3937000 w 3937000"/>
              <a:gd name="connsiteY1" fmla="*/ 0 h 6416675"/>
              <a:gd name="connsiteX2" fmla="*/ 3937000 w 3937000"/>
              <a:gd name="connsiteY2" fmla="*/ 6416675 h 6416675"/>
              <a:gd name="connsiteX3" fmla="*/ 0 w 3937000"/>
              <a:gd name="connsiteY3" fmla="*/ 6416675 h 6416675"/>
              <a:gd name="connsiteX4" fmla="*/ 0 w 3937000"/>
              <a:gd name="connsiteY4" fmla="*/ 0 h 6416675"/>
              <a:gd name="connsiteX0" fmla="*/ 0 w 3937000"/>
              <a:gd name="connsiteY0" fmla="*/ 0 h 6416675"/>
              <a:gd name="connsiteX1" fmla="*/ 3937000 w 3937000"/>
              <a:gd name="connsiteY1" fmla="*/ 0 h 6416675"/>
              <a:gd name="connsiteX2" fmla="*/ 3936682 w 3937000"/>
              <a:gd name="connsiteY2" fmla="*/ 3520440 h 6416675"/>
              <a:gd name="connsiteX3" fmla="*/ 3937000 w 3937000"/>
              <a:gd name="connsiteY3" fmla="*/ 6416675 h 6416675"/>
              <a:gd name="connsiteX4" fmla="*/ 0 w 3937000"/>
              <a:gd name="connsiteY4" fmla="*/ 6416675 h 6416675"/>
              <a:gd name="connsiteX5" fmla="*/ 0 w 3937000"/>
              <a:gd name="connsiteY5" fmla="*/ 0 h 6416675"/>
              <a:gd name="connsiteX0" fmla="*/ 0 w 5506402"/>
              <a:gd name="connsiteY0" fmla="*/ 0 h 6416675"/>
              <a:gd name="connsiteX1" fmla="*/ 3937000 w 5506402"/>
              <a:gd name="connsiteY1" fmla="*/ 0 h 6416675"/>
              <a:gd name="connsiteX2" fmla="*/ 5506402 w 5506402"/>
              <a:gd name="connsiteY2" fmla="*/ 4541520 h 6416675"/>
              <a:gd name="connsiteX3" fmla="*/ 3937000 w 5506402"/>
              <a:gd name="connsiteY3" fmla="*/ 6416675 h 6416675"/>
              <a:gd name="connsiteX4" fmla="*/ 0 w 5506402"/>
              <a:gd name="connsiteY4" fmla="*/ 6416675 h 6416675"/>
              <a:gd name="connsiteX5" fmla="*/ 0 w 5506402"/>
              <a:gd name="connsiteY5" fmla="*/ 0 h 6416675"/>
              <a:gd name="connsiteX0" fmla="*/ 0 w 5506402"/>
              <a:gd name="connsiteY0" fmla="*/ 0 h 6416675"/>
              <a:gd name="connsiteX1" fmla="*/ 3937000 w 5506402"/>
              <a:gd name="connsiteY1" fmla="*/ 0 h 6416675"/>
              <a:gd name="connsiteX2" fmla="*/ 4840922 w 5506402"/>
              <a:gd name="connsiteY2" fmla="*/ 2606040 h 6416675"/>
              <a:gd name="connsiteX3" fmla="*/ 5506402 w 5506402"/>
              <a:gd name="connsiteY3" fmla="*/ 4541520 h 6416675"/>
              <a:gd name="connsiteX4" fmla="*/ 3937000 w 5506402"/>
              <a:gd name="connsiteY4" fmla="*/ 6416675 h 6416675"/>
              <a:gd name="connsiteX5" fmla="*/ 0 w 5506402"/>
              <a:gd name="connsiteY5" fmla="*/ 6416675 h 6416675"/>
              <a:gd name="connsiteX6" fmla="*/ 0 w 5506402"/>
              <a:gd name="connsiteY6" fmla="*/ 0 h 6416675"/>
              <a:gd name="connsiteX0" fmla="*/ 0 w 5521642"/>
              <a:gd name="connsiteY0" fmla="*/ 0 h 6416675"/>
              <a:gd name="connsiteX1" fmla="*/ 3937000 w 5521642"/>
              <a:gd name="connsiteY1" fmla="*/ 0 h 6416675"/>
              <a:gd name="connsiteX2" fmla="*/ 5521642 w 5521642"/>
              <a:gd name="connsiteY2" fmla="*/ 2133600 h 6416675"/>
              <a:gd name="connsiteX3" fmla="*/ 5506402 w 5521642"/>
              <a:gd name="connsiteY3" fmla="*/ 4541520 h 6416675"/>
              <a:gd name="connsiteX4" fmla="*/ 3937000 w 5521642"/>
              <a:gd name="connsiteY4" fmla="*/ 6416675 h 6416675"/>
              <a:gd name="connsiteX5" fmla="*/ 0 w 5521642"/>
              <a:gd name="connsiteY5" fmla="*/ 6416675 h 6416675"/>
              <a:gd name="connsiteX6" fmla="*/ 0 w 5521642"/>
              <a:gd name="connsiteY6" fmla="*/ 0 h 6416675"/>
              <a:gd name="connsiteX0" fmla="*/ 318 w 5521960"/>
              <a:gd name="connsiteY0" fmla="*/ 0 h 6416675"/>
              <a:gd name="connsiteX1" fmla="*/ 3937318 w 5521960"/>
              <a:gd name="connsiteY1" fmla="*/ 0 h 6416675"/>
              <a:gd name="connsiteX2" fmla="*/ 5521960 w 5521960"/>
              <a:gd name="connsiteY2" fmla="*/ 2133600 h 6416675"/>
              <a:gd name="connsiteX3" fmla="*/ 5506720 w 5521960"/>
              <a:gd name="connsiteY3" fmla="*/ 4541520 h 6416675"/>
              <a:gd name="connsiteX4" fmla="*/ 3937318 w 5521960"/>
              <a:gd name="connsiteY4" fmla="*/ 6416675 h 6416675"/>
              <a:gd name="connsiteX5" fmla="*/ 318 w 5521960"/>
              <a:gd name="connsiteY5" fmla="*/ 6416675 h 6416675"/>
              <a:gd name="connsiteX6" fmla="*/ 0 w 5521960"/>
              <a:gd name="connsiteY6" fmla="*/ 3708400 h 6416675"/>
              <a:gd name="connsiteX7" fmla="*/ 318 w 5521960"/>
              <a:gd name="connsiteY7" fmla="*/ 0 h 6416675"/>
              <a:gd name="connsiteX0" fmla="*/ 529080 w 5521960"/>
              <a:gd name="connsiteY0" fmla="*/ 0 h 6420650"/>
              <a:gd name="connsiteX1" fmla="*/ 3937318 w 5521960"/>
              <a:gd name="connsiteY1" fmla="*/ 3975 h 6420650"/>
              <a:gd name="connsiteX2" fmla="*/ 5521960 w 5521960"/>
              <a:gd name="connsiteY2" fmla="*/ 2137575 h 6420650"/>
              <a:gd name="connsiteX3" fmla="*/ 5506720 w 5521960"/>
              <a:gd name="connsiteY3" fmla="*/ 4545495 h 6420650"/>
              <a:gd name="connsiteX4" fmla="*/ 3937318 w 5521960"/>
              <a:gd name="connsiteY4" fmla="*/ 6420650 h 6420650"/>
              <a:gd name="connsiteX5" fmla="*/ 318 w 5521960"/>
              <a:gd name="connsiteY5" fmla="*/ 6420650 h 6420650"/>
              <a:gd name="connsiteX6" fmla="*/ 0 w 5521960"/>
              <a:gd name="connsiteY6" fmla="*/ 3712375 h 6420650"/>
              <a:gd name="connsiteX7" fmla="*/ 529080 w 5521960"/>
              <a:gd name="connsiteY7" fmla="*/ 0 h 6420650"/>
              <a:gd name="connsiteX0" fmla="*/ 529080 w 5521960"/>
              <a:gd name="connsiteY0" fmla="*/ 7952 h 6428602"/>
              <a:gd name="connsiteX1" fmla="*/ 3837927 w 5521960"/>
              <a:gd name="connsiteY1" fmla="*/ 0 h 6428602"/>
              <a:gd name="connsiteX2" fmla="*/ 5521960 w 5521960"/>
              <a:gd name="connsiteY2" fmla="*/ 2145527 h 6428602"/>
              <a:gd name="connsiteX3" fmla="*/ 5506720 w 5521960"/>
              <a:gd name="connsiteY3" fmla="*/ 4553447 h 6428602"/>
              <a:gd name="connsiteX4" fmla="*/ 3937318 w 5521960"/>
              <a:gd name="connsiteY4" fmla="*/ 6428602 h 6428602"/>
              <a:gd name="connsiteX5" fmla="*/ 318 w 5521960"/>
              <a:gd name="connsiteY5" fmla="*/ 6428602 h 6428602"/>
              <a:gd name="connsiteX6" fmla="*/ 0 w 5521960"/>
              <a:gd name="connsiteY6" fmla="*/ 3720327 h 6428602"/>
              <a:gd name="connsiteX7" fmla="*/ 529080 w 5521960"/>
              <a:gd name="connsiteY7" fmla="*/ 7952 h 6428602"/>
              <a:gd name="connsiteX0" fmla="*/ 528762 w 5521642"/>
              <a:gd name="connsiteY0" fmla="*/ 7952 h 6428602"/>
              <a:gd name="connsiteX1" fmla="*/ 3837609 w 5521642"/>
              <a:gd name="connsiteY1" fmla="*/ 0 h 6428602"/>
              <a:gd name="connsiteX2" fmla="*/ 5521642 w 5521642"/>
              <a:gd name="connsiteY2" fmla="*/ 2145527 h 6428602"/>
              <a:gd name="connsiteX3" fmla="*/ 5506402 w 5521642"/>
              <a:gd name="connsiteY3" fmla="*/ 4553447 h 6428602"/>
              <a:gd name="connsiteX4" fmla="*/ 3937000 w 5521642"/>
              <a:gd name="connsiteY4" fmla="*/ 6428602 h 6428602"/>
              <a:gd name="connsiteX5" fmla="*/ 0 w 5521642"/>
              <a:gd name="connsiteY5" fmla="*/ 6428602 h 6428602"/>
              <a:gd name="connsiteX6" fmla="*/ 3188176 w 5521642"/>
              <a:gd name="connsiteY6" fmla="*/ 3420289 h 6428602"/>
              <a:gd name="connsiteX7" fmla="*/ 528762 w 5521642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53447 h 6428602"/>
              <a:gd name="connsiteX4" fmla="*/ 3510756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53447 h 6428602"/>
              <a:gd name="connsiteX4" fmla="*/ 3515518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34397 h 6428602"/>
              <a:gd name="connsiteX4" fmla="*/ 3515518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95398" h="6428602">
                <a:moveTo>
                  <a:pt x="102518" y="7952"/>
                </a:moveTo>
                <a:lnTo>
                  <a:pt x="3411365" y="0"/>
                </a:lnTo>
                <a:lnTo>
                  <a:pt x="5095398" y="2145527"/>
                </a:lnTo>
                <a:lnTo>
                  <a:pt x="5080158" y="4534397"/>
                </a:lnTo>
                <a:lnTo>
                  <a:pt x="3515518" y="6428602"/>
                </a:lnTo>
                <a:lnTo>
                  <a:pt x="0" y="6426221"/>
                </a:lnTo>
                <a:lnTo>
                  <a:pt x="2761932" y="3420289"/>
                </a:lnTo>
                <a:lnTo>
                  <a:pt x="102518" y="7952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C7FC3EB-A097-454D-8E04-0AAB51F64ABE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02</a:t>
            </a:r>
          </a:p>
        </p:txBody>
      </p:sp>
      <p:pic>
        <p:nvPicPr>
          <p:cNvPr id="17" name="Image 34">
            <a:extLst>
              <a:ext uri="{FF2B5EF4-FFF2-40B4-BE49-F238E27FC236}">
                <a16:creationId xmlns:a16="http://schemas.microsoft.com/office/drawing/2014/main" id="{5361C023-F153-41C2-80B8-5C607B29A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3A379A1-8CC9-4A5D-94B0-706A66A9D8E5}"/>
              </a:ext>
            </a:extLst>
          </p:cNvPr>
          <p:cNvSpPr/>
          <p:nvPr userDrawn="1"/>
        </p:nvSpPr>
        <p:spPr>
          <a:xfrm>
            <a:off x="0" y="6416566"/>
            <a:ext cx="12192000" cy="453488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25" name="Image 19">
            <a:extLst>
              <a:ext uri="{FF2B5EF4-FFF2-40B4-BE49-F238E27FC236}">
                <a16:creationId xmlns:a16="http://schemas.microsoft.com/office/drawing/2014/main" id="{59DED837-464E-4DC6-8CA6-556C6EF19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0FD1D570-2492-408F-B398-58C7F56771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27" name="ZoneTexte 38">
            <a:extLst>
              <a:ext uri="{FF2B5EF4-FFF2-40B4-BE49-F238E27FC236}">
                <a16:creationId xmlns:a16="http://schemas.microsoft.com/office/drawing/2014/main" id="{D8227A78-7F24-4535-81A2-B8A1AA73AA80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2532C0AB-6464-4B79-9F2C-DD793F63E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062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43CACF39-E06D-433D-BAE1-2A4C5C73C9C6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03</a:t>
            </a:r>
          </a:p>
        </p:txBody>
      </p:sp>
      <p:pic>
        <p:nvPicPr>
          <p:cNvPr id="7" name="Image 34">
            <a:extLst>
              <a:ext uri="{FF2B5EF4-FFF2-40B4-BE49-F238E27FC236}">
                <a16:creationId xmlns:a16="http://schemas.microsoft.com/office/drawing/2014/main" id="{84D8F239-27EA-49C3-B8A8-1ED7BA1E47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181E79-D3BE-436C-ADF7-3E837D0D4EA4}"/>
              </a:ext>
            </a:extLst>
          </p:cNvPr>
          <p:cNvSpPr/>
          <p:nvPr userDrawn="1"/>
        </p:nvSpPr>
        <p:spPr>
          <a:xfrm>
            <a:off x="0" y="6429380"/>
            <a:ext cx="12209493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4" name="Image 19">
            <a:extLst>
              <a:ext uri="{FF2B5EF4-FFF2-40B4-BE49-F238E27FC236}">
                <a16:creationId xmlns:a16="http://schemas.microsoft.com/office/drawing/2014/main" id="{1BD14FD1-EC63-44FF-B020-5EB9040A60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040C906-B8A4-446B-9986-DD6572C288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16" name="ZoneTexte 38">
            <a:extLst>
              <a:ext uri="{FF2B5EF4-FFF2-40B4-BE49-F238E27FC236}">
                <a16:creationId xmlns:a16="http://schemas.microsoft.com/office/drawing/2014/main" id="{06AD0E0C-5A17-4705-AB64-9A4C09259533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CACEE87-1B76-4FBC-BA7A-D54703802E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59718" y="-14142"/>
            <a:ext cx="4549775" cy="6488112"/>
          </a:xfrm>
          <a:custGeom>
            <a:avLst/>
            <a:gdLst>
              <a:gd name="connsiteX0" fmla="*/ 0 w 4360862"/>
              <a:gd name="connsiteY0" fmla="*/ 0 h 6416675"/>
              <a:gd name="connsiteX1" fmla="*/ 4360862 w 4360862"/>
              <a:gd name="connsiteY1" fmla="*/ 0 h 6416675"/>
              <a:gd name="connsiteX2" fmla="*/ 4360862 w 4360862"/>
              <a:gd name="connsiteY2" fmla="*/ 6416675 h 6416675"/>
              <a:gd name="connsiteX3" fmla="*/ 0 w 4360862"/>
              <a:gd name="connsiteY3" fmla="*/ 6416675 h 6416675"/>
              <a:gd name="connsiteX4" fmla="*/ 0 w 4360862"/>
              <a:gd name="connsiteY4" fmla="*/ 0 h 6416675"/>
              <a:gd name="connsiteX0" fmla="*/ 0 w 4379912"/>
              <a:gd name="connsiteY0" fmla="*/ 0 h 6440487"/>
              <a:gd name="connsiteX1" fmla="*/ 4379912 w 4379912"/>
              <a:gd name="connsiteY1" fmla="*/ 23812 h 6440487"/>
              <a:gd name="connsiteX2" fmla="*/ 4379912 w 4379912"/>
              <a:gd name="connsiteY2" fmla="*/ 6440487 h 6440487"/>
              <a:gd name="connsiteX3" fmla="*/ 19050 w 4379912"/>
              <a:gd name="connsiteY3" fmla="*/ 6440487 h 6440487"/>
              <a:gd name="connsiteX4" fmla="*/ 0 w 4379912"/>
              <a:gd name="connsiteY4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4379912 w 4379912"/>
              <a:gd name="connsiteY2" fmla="*/ 6440487 h 6440487"/>
              <a:gd name="connsiteX3" fmla="*/ 19050 w 4379912"/>
              <a:gd name="connsiteY3" fmla="*/ 6440487 h 6440487"/>
              <a:gd name="connsiteX4" fmla="*/ 0 w 4379912"/>
              <a:gd name="connsiteY4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2844800 w 4379912"/>
              <a:gd name="connsiteY2" fmla="*/ 904875 h 6440487"/>
              <a:gd name="connsiteX3" fmla="*/ 4379912 w 4379912"/>
              <a:gd name="connsiteY3" fmla="*/ 6440487 h 6440487"/>
              <a:gd name="connsiteX4" fmla="*/ 19050 w 4379912"/>
              <a:gd name="connsiteY4" fmla="*/ 6440487 h 6440487"/>
              <a:gd name="connsiteX5" fmla="*/ 0 w 4379912"/>
              <a:gd name="connsiteY5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2797175 w 4379912"/>
              <a:gd name="connsiteY2" fmla="*/ 1362075 h 6440487"/>
              <a:gd name="connsiteX3" fmla="*/ 4379912 w 4379912"/>
              <a:gd name="connsiteY3" fmla="*/ 6440487 h 6440487"/>
              <a:gd name="connsiteX4" fmla="*/ 19050 w 4379912"/>
              <a:gd name="connsiteY4" fmla="*/ 6440487 h 6440487"/>
              <a:gd name="connsiteX5" fmla="*/ 0 w 4379912"/>
              <a:gd name="connsiteY5" fmla="*/ 0 h 6440487"/>
              <a:gd name="connsiteX0" fmla="*/ 0 w 4379912"/>
              <a:gd name="connsiteY0" fmla="*/ 0 h 6440487"/>
              <a:gd name="connsiteX1" fmla="*/ 2593974 w 4379912"/>
              <a:gd name="connsiteY1" fmla="*/ 4762 h 6440487"/>
              <a:gd name="connsiteX2" fmla="*/ 2797175 w 4379912"/>
              <a:gd name="connsiteY2" fmla="*/ 1362075 h 6440487"/>
              <a:gd name="connsiteX3" fmla="*/ 2906712 w 4379912"/>
              <a:gd name="connsiteY3" fmla="*/ 1738312 h 6440487"/>
              <a:gd name="connsiteX4" fmla="*/ 4379912 w 4379912"/>
              <a:gd name="connsiteY4" fmla="*/ 6440487 h 6440487"/>
              <a:gd name="connsiteX5" fmla="*/ 19050 w 4379912"/>
              <a:gd name="connsiteY5" fmla="*/ 6440487 h 6440487"/>
              <a:gd name="connsiteX6" fmla="*/ 0 w 4379912"/>
              <a:gd name="connsiteY6" fmla="*/ 0 h 6440487"/>
              <a:gd name="connsiteX0" fmla="*/ 0 w 4540249"/>
              <a:gd name="connsiteY0" fmla="*/ 0 h 6440487"/>
              <a:gd name="connsiteX1" fmla="*/ 2593974 w 4540249"/>
              <a:gd name="connsiteY1" fmla="*/ 4762 h 6440487"/>
              <a:gd name="connsiteX2" fmla="*/ 2797175 w 4540249"/>
              <a:gd name="connsiteY2" fmla="*/ 1362075 h 6440487"/>
              <a:gd name="connsiteX3" fmla="*/ 4540249 w 4540249"/>
              <a:gd name="connsiteY3" fmla="*/ 576262 h 6440487"/>
              <a:gd name="connsiteX4" fmla="*/ 4379912 w 4540249"/>
              <a:gd name="connsiteY4" fmla="*/ 6440487 h 6440487"/>
              <a:gd name="connsiteX5" fmla="*/ 19050 w 4540249"/>
              <a:gd name="connsiteY5" fmla="*/ 6440487 h 6440487"/>
              <a:gd name="connsiteX6" fmla="*/ 0 w 4540249"/>
              <a:gd name="connsiteY6" fmla="*/ 0 h 6440487"/>
              <a:gd name="connsiteX0" fmla="*/ 0 w 4540249"/>
              <a:gd name="connsiteY0" fmla="*/ 0 h 6440487"/>
              <a:gd name="connsiteX1" fmla="*/ 2593974 w 4540249"/>
              <a:gd name="connsiteY1" fmla="*/ 4762 h 6440487"/>
              <a:gd name="connsiteX2" fmla="*/ 2797175 w 4540249"/>
              <a:gd name="connsiteY2" fmla="*/ 1362075 h 6440487"/>
              <a:gd name="connsiteX3" fmla="*/ 4540249 w 4540249"/>
              <a:gd name="connsiteY3" fmla="*/ 576262 h 6440487"/>
              <a:gd name="connsiteX4" fmla="*/ 4449762 w 4540249"/>
              <a:gd name="connsiteY4" fmla="*/ 3590925 h 6440487"/>
              <a:gd name="connsiteX5" fmla="*/ 4379912 w 4540249"/>
              <a:gd name="connsiteY5" fmla="*/ 6440487 h 6440487"/>
              <a:gd name="connsiteX6" fmla="*/ 19050 w 4540249"/>
              <a:gd name="connsiteY6" fmla="*/ 6440487 h 6440487"/>
              <a:gd name="connsiteX7" fmla="*/ 0 w 4540249"/>
              <a:gd name="connsiteY7" fmla="*/ 0 h 6440487"/>
              <a:gd name="connsiteX0" fmla="*/ 0 w 4549775"/>
              <a:gd name="connsiteY0" fmla="*/ 0 h 6440487"/>
              <a:gd name="connsiteX1" fmla="*/ 2593974 w 4549775"/>
              <a:gd name="connsiteY1" fmla="*/ 4762 h 6440487"/>
              <a:gd name="connsiteX2" fmla="*/ 2797175 w 4549775"/>
              <a:gd name="connsiteY2" fmla="*/ 1362075 h 6440487"/>
              <a:gd name="connsiteX3" fmla="*/ 4540249 w 4549775"/>
              <a:gd name="connsiteY3" fmla="*/ 576262 h 6440487"/>
              <a:gd name="connsiteX4" fmla="*/ 4549775 w 4549775"/>
              <a:gd name="connsiteY4" fmla="*/ 3443288 h 6440487"/>
              <a:gd name="connsiteX5" fmla="*/ 4379912 w 4549775"/>
              <a:gd name="connsiteY5" fmla="*/ 6440487 h 6440487"/>
              <a:gd name="connsiteX6" fmla="*/ 19050 w 4549775"/>
              <a:gd name="connsiteY6" fmla="*/ 6440487 h 6440487"/>
              <a:gd name="connsiteX7" fmla="*/ 0 w 4549775"/>
              <a:gd name="connsiteY7" fmla="*/ 0 h 6440487"/>
              <a:gd name="connsiteX0" fmla="*/ 0 w 4549775"/>
              <a:gd name="connsiteY0" fmla="*/ 0 h 6440487"/>
              <a:gd name="connsiteX1" fmla="*/ 2593974 w 4549775"/>
              <a:gd name="connsiteY1" fmla="*/ 4762 h 6440487"/>
              <a:gd name="connsiteX2" fmla="*/ 2797175 w 4549775"/>
              <a:gd name="connsiteY2" fmla="*/ 1362075 h 6440487"/>
              <a:gd name="connsiteX3" fmla="*/ 4540249 w 4549775"/>
              <a:gd name="connsiteY3" fmla="*/ 576262 h 6440487"/>
              <a:gd name="connsiteX4" fmla="*/ 4549775 w 4549775"/>
              <a:gd name="connsiteY4" fmla="*/ 3443288 h 6440487"/>
              <a:gd name="connsiteX5" fmla="*/ 4416425 w 4549775"/>
              <a:gd name="connsiteY5" fmla="*/ 5686425 h 6440487"/>
              <a:gd name="connsiteX6" fmla="*/ 4379912 w 4549775"/>
              <a:gd name="connsiteY6" fmla="*/ 6440487 h 6440487"/>
              <a:gd name="connsiteX7" fmla="*/ 19050 w 4549775"/>
              <a:gd name="connsiteY7" fmla="*/ 6440487 h 6440487"/>
              <a:gd name="connsiteX8" fmla="*/ 0 w 4549775"/>
              <a:gd name="connsiteY8" fmla="*/ 0 h 6440487"/>
              <a:gd name="connsiteX0" fmla="*/ 0 w 4549775"/>
              <a:gd name="connsiteY0" fmla="*/ 0 h 6440487"/>
              <a:gd name="connsiteX1" fmla="*/ 2593974 w 4549775"/>
              <a:gd name="connsiteY1" fmla="*/ 4762 h 6440487"/>
              <a:gd name="connsiteX2" fmla="*/ 2797175 w 4549775"/>
              <a:gd name="connsiteY2" fmla="*/ 1362075 h 6440487"/>
              <a:gd name="connsiteX3" fmla="*/ 4540249 w 4549775"/>
              <a:gd name="connsiteY3" fmla="*/ 576262 h 6440487"/>
              <a:gd name="connsiteX4" fmla="*/ 4549775 w 4549775"/>
              <a:gd name="connsiteY4" fmla="*/ 3443288 h 6440487"/>
              <a:gd name="connsiteX5" fmla="*/ 3201988 w 4549775"/>
              <a:gd name="connsiteY5" fmla="*/ 4090987 h 6440487"/>
              <a:gd name="connsiteX6" fmla="*/ 4379912 w 4549775"/>
              <a:gd name="connsiteY6" fmla="*/ 6440487 h 6440487"/>
              <a:gd name="connsiteX7" fmla="*/ 19050 w 4549775"/>
              <a:gd name="connsiteY7" fmla="*/ 6440487 h 6440487"/>
              <a:gd name="connsiteX8" fmla="*/ 0 w 4549775"/>
              <a:gd name="connsiteY8" fmla="*/ 0 h 6440487"/>
              <a:gd name="connsiteX0" fmla="*/ 0 w 4549775"/>
              <a:gd name="connsiteY0" fmla="*/ 0 h 6450012"/>
              <a:gd name="connsiteX1" fmla="*/ 2593974 w 4549775"/>
              <a:gd name="connsiteY1" fmla="*/ 4762 h 6450012"/>
              <a:gd name="connsiteX2" fmla="*/ 2797175 w 4549775"/>
              <a:gd name="connsiteY2" fmla="*/ 1362075 h 6450012"/>
              <a:gd name="connsiteX3" fmla="*/ 4540249 w 4549775"/>
              <a:gd name="connsiteY3" fmla="*/ 576262 h 6450012"/>
              <a:gd name="connsiteX4" fmla="*/ 4549775 w 4549775"/>
              <a:gd name="connsiteY4" fmla="*/ 3443288 h 6450012"/>
              <a:gd name="connsiteX5" fmla="*/ 3201988 w 4549775"/>
              <a:gd name="connsiteY5" fmla="*/ 4090987 h 6450012"/>
              <a:gd name="connsiteX6" fmla="*/ 3522662 w 4549775"/>
              <a:gd name="connsiteY6" fmla="*/ 6450012 h 6450012"/>
              <a:gd name="connsiteX7" fmla="*/ 19050 w 4549775"/>
              <a:gd name="connsiteY7" fmla="*/ 6440487 h 6450012"/>
              <a:gd name="connsiteX8" fmla="*/ 0 w 4549775"/>
              <a:gd name="connsiteY8" fmla="*/ 0 h 6450012"/>
              <a:gd name="connsiteX0" fmla="*/ 0 w 4549775"/>
              <a:gd name="connsiteY0" fmla="*/ 0 h 6459537"/>
              <a:gd name="connsiteX1" fmla="*/ 2593974 w 4549775"/>
              <a:gd name="connsiteY1" fmla="*/ 4762 h 6459537"/>
              <a:gd name="connsiteX2" fmla="*/ 2797175 w 4549775"/>
              <a:gd name="connsiteY2" fmla="*/ 1362075 h 6459537"/>
              <a:gd name="connsiteX3" fmla="*/ 4540249 w 4549775"/>
              <a:gd name="connsiteY3" fmla="*/ 576262 h 6459537"/>
              <a:gd name="connsiteX4" fmla="*/ 4549775 w 4549775"/>
              <a:gd name="connsiteY4" fmla="*/ 3443288 h 6459537"/>
              <a:gd name="connsiteX5" fmla="*/ 3201988 w 4549775"/>
              <a:gd name="connsiteY5" fmla="*/ 4090987 h 6459537"/>
              <a:gd name="connsiteX6" fmla="*/ 3522662 w 4549775"/>
              <a:gd name="connsiteY6" fmla="*/ 6450012 h 6459537"/>
              <a:gd name="connsiteX7" fmla="*/ 876300 w 4549775"/>
              <a:gd name="connsiteY7" fmla="*/ 6459537 h 6459537"/>
              <a:gd name="connsiteX8" fmla="*/ 0 w 4549775"/>
              <a:gd name="connsiteY8" fmla="*/ 0 h 6459537"/>
              <a:gd name="connsiteX0" fmla="*/ 0 w 4549775"/>
              <a:gd name="connsiteY0" fmla="*/ 0 h 6488112"/>
              <a:gd name="connsiteX1" fmla="*/ 2593974 w 4549775"/>
              <a:gd name="connsiteY1" fmla="*/ 4762 h 6488112"/>
              <a:gd name="connsiteX2" fmla="*/ 2797175 w 4549775"/>
              <a:gd name="connsiteY2" fmla="*/ 1362075 h 6488112"/>
              <a:gd name="connsiteX3" fmla="*/ 4540249 w 4549775"/>
              <a:gd name="connsiteY3" fmla="*/ 576262 h 6488112"/>
              <a:gd name="connsiteX4" fmla="*/ 4549775 w 4549775"/>
              <a:gd name="connsiteY4" fmla="*/ 3443288 h 6488112"/>
              <a:gd name="connsiteX5" fmla="*/ 3201988 w 4549775"/>
              <a:gd name="connsiteY5" fmla="*/ 4090987 h 6488112"/>
              <a:gd name="connsiteX6" fmla="*/ 3527424 w 4549775"/>
              <a:gd name="connsiteY6" fmla="*/ 6488112 h 6488112"/>
              <a:gd name="connsiteX7" fmla="*/ 876300 w 4549775"/>
              <a:gd name="connsiteY7" fmla="*/ 6459537 h 6488112"/>
              <a:gd name="connsiteX8" fmla="*/ 0 w 4549775"/>
              <a:gd name="connsiteY8" fmla="*/ 0 h 648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9775" h="6488112">
                <a:moveTo>
                  <a:pt x="0" y="0"/>
                </a:moveTo>
                <a:lnTo>
                  <a:pt x="2593974" y="4762"/>
                </a:lnTo>
                <a:lnTo>
                  <a:pt x="2797175" y="1362075"/>
                </a:lnTo>
                <a:lnTo>
                  <a:pt x="4540249" y="576262"/>
                </a:lnTo>
                <a:cubicBezTo>
                  <a:pt x="4543424" y="1531937"/>
                  <a:pt x="4546600" y="2487613"/>
                  <a:pt x="4549775" y="3443288"/>
                </a:cubicBezTo>
                <a:lnTo>
                  <a:pt x="3201988" y="4090987"/>
                </a:lnTo>
                <a:lnTo>
                  <a:pt x="3527424" y="6488112"/>
                </a:lnTo>
                <a:lnTo>
                  <a:pt x="876300" y="6459537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61CBF529-AD8F-49DE-A752-9049D866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369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C175DB49-F9FF-4731-A9E2-F633ACDEBEBC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04</a:t>
            </a:r>
          </a:p>
        </p:txBody>
      </p:sp>
      <p:pic>
        <p:nvPicPr>
          <p:cNvPr id="9" name="Image 34">
            <a:extLst>
              <a:ext uri="{FF2B5EF4-FFF2-40B4-BE49-F238E27FC236}">
                <a16:creationId xmlns:a16="http://schemas.microsoft.com/office/drawing/2014/main" id="{DD76C57A-D420-4B94-B966-8729F6CFE9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E27852-2E87-48AF-805B-9046561BFF58}"/>
              </a:ext>
            </a:extLst>
          </p:cNvPr>
          <p:cNvSpPr/>
          <p:nvPr userDrawn="1"/>
        </p:nvSpPr>
        <p:spPr>
          <a:xfrm>
            <a:off x="0" y="6416566"/>
            <a:ext cx="12224218" cy="441434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7" name="Image 19">
            <a:extLst>
              <a:ext uri="{FF2B5EF4-FFF2-40B4-BE49-F238E27FC236}">
                <a16:creationId xmlns:a16="http://schemas.microsoft.com/office/drawing/2014/main" id="{73DADA38-CFA6-4519-B20D-FDB4513F1D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AAB9907-04F7-42F0-8BDC-D2BA1290CE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19" name="ZoneTexte 38">
            <a:extLst>
              <a:ext uri="{FF2B5EF4-FFF2-40B4-BE49-F238E27FC236}">
                <a16:creationId xmlns:a16="http://schemas.microsoft.com/office/drawing/2014/main" id="{706FCD6F-A20D-445A-814F-8C71C7EF3B21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E7B5405-3AE6-40A6-878D-34E2114884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29487" y="-72231"/>
            <a:ext cx="5594731" cy="6516093"/>
          </a:xfrm>
          <a:custGeom>
            <a:avLst/>
            <a:gdLst>
              <a:gd name="connsiteX0" fmla="*/ 0 w 5585381"/>
              <a:gd name="connsiteY0" fmla="*/ 0 h 6509287"/>
              <a:gd name="connsiteX1" fmla="*/ 5585381 w 5585381"/>
              <a:gd name="connsiteY1" fmla="*/ 0 h 6509287"/>
              <a:gd name="connsiteX2" fmla="*/ 5585381 w 5585381"/>
              <a:gd name="connsiteY2" fmla="*/ 6509287 h 6509287"/>
              <a:gd name="connsiteX3" fmla="*/ 0 w 5585381"/>
              <a:gd name="connsiteY3" fmla="*/ 6509287 h 6509287"/>
              <a:gd name="connsiteX4" fmla="*/ 0 w 5585381"/>
              <a:gd name="connsiteY4" fmla="*/ 0 h 6509287"/>
              <a:gd name="connsiteX0" fmla="*/ 0 w 5585381"/>
              <a:gd name="connsiteY0" fmla="*/ 409 h 6509696"/>
              <a:gd name="connsiteX1" fmla="*/ 1824683 w 5585381"/>
              <a:gd name="connsiteY1" fmla="*/ 0 h 6509696"/>
              <a:gd name="connsiteX2" fmla="*/ 5585381 w 5585381"/>
              <a:gd name="connsiteY2" fmla="*/ 409 h 6509696"/>
              <a:gd name="connsiteX3" fmla="*/ 5585381 w 5585381"/>
              <a:gd name="connsiteY3" fmla="*/ 6509696 h 6509696"/>
              <a:gd name="connsiteX4" fmla="*/ 0 w 5585381"/>
              <a:gd name="connsiteY4" fmla="*/ 6509696 h 6509696"/>
              <a:gd name="connsiteX5" fmla="*/ 0 w 5585381"/>
              <a:gd name="connsiteY5" fmla="*/ 409 h 6509696"/>
              <a:gd name="connsiteX0" fmla="*/ 0 w 5585381"/>
              <a:gd name="connsiteY0" fmla="*/ 1834346 h 6509696"/>
              <a:gd name="connsiteX1" fmla="*/ 1824683 w 5585381"/>
              <a:gd name="connsiteY1" fmla="*/ 0 h 6509696"/>
              <a:gd name="connsiteX2" fmla="*/ 5585381 w 5585381"/>
              <a:gd name="connsiteY2" fmla="*/ 409 h 6509696"/>
              <a:gd name="connsiteX3" fmla="*/ 5585381 w 5585381"/>
              <a:gd name="connsiteY3" fmla="*/ 6509696 h 6509696"/>
              <a:gd name="connsiteX4" fmla="*/ 0 w 5585381"/>
              <a:gd name="connsiteY4" fmla="*/ 6509696 h 6509696"/>
              <a:gd name="connsiteX5" fmla="*/ 0 w 5585381"/>
              <a:gd name="connsiteY5" fmla="*/ 1834346 h 6509696"/>
              <a:gd name="connsiteX0" fmla="*/ 0 w 5585381"/>
              <a:gd name="connsiteY0" fmla="*/ 1861573 h 6536923"/>
              <a:gd name="connsiteX1" fmla="*/ 1892752 w 5585381"/>
              <a:gd name="connsiteY1" fmla="*/ 0 h 6536923"/>
              <a:gd name="connsiteX2" fmla="*/ 5585381 w 5585381"/>
              <a:gd name="connsiteY2" fmla="*/ 27636 h 6536923"/>
              <a:gd name="connsiteX3" fmla="*/ 5585381 w 5585381"/>
              <a:gd name="connsiteY3" fmla="*/ 6536923 h 6536923"/>
              <a:gd name="connsiteX4" fmla="*/ 0 w 5585381"/>
              <a:gd name="connsiteY4" fmla="*/ 6536923 h 6536923"/>
              <a:gd name="connsiteX5" fmla="*/ 0 w 5585381"/>
              <a:gd name="connsiteY5" fmla="*/ 1861573 h 6536923"/>
              <a:gd name="connsiteX0" fmla="*/ 0 w 5585381"/>
              <a:gd name="connsiteY0" fmla="*/ 1833937 h 6509287"/>
              <a:gd name="connsiteX1" fmla="*/ 1845104 w 5585381"/>
              <a:gd name="connsiteY1" fmla="*/ 22281 h 6509287"/>
              <a:gd name="connsiteX2" fmla="*/ 5585381 w 5585381"/>
              <a:gd name="connsiteY2" fmla="*/ 0 h 6509287"/>
              <a:gd name="connsiteX3" fmla="*/ 5585381 w 5585381"/>
              <a:gd name="connsiteY3" fmla="*/ 6509287 h 6509287"/>
              <a:gd name="connsiteX4" fmla="*/ 0 w 5585381"/>
              <a:gd name="connsiteY4" fmla="*/ 6509287 h 6509287"/>
              <a:gd name="connsiteX5" fmla="*/ 0 w 5585381"/>
              <a:gd name="connsiteY5" fmla="*/ 1833937 h 6509287"/>
              <a:gd name="connsiteX0" fmla="*/ 0 w 5585381"/>
              <a:gd name="connsiteY0" fmla="*/ 1843012 h 6518362"/>
              <a:gd name="connsiteX1" fmla="*/ 1845104 w 5585381"/>
              <a:gd name="connsiteY1" fmla="*/ 31356 h 6518362"/>
              <a:gd name="connsiteX2" fmla="*/ 5585381 w 5585381"/>
              <a:gd name="connsiteY2" fmla="*/ 0 h 6518362"/>
              <a:gd name="connsiteX3" fmla="*/ 5585381 w 5585381"/>
              <a:gd name="connsiteY3" fmla="*/ 6518362 h 6518362"/>
              <a:gd name="connsiteX4" fmla="*/ 0 w 5585381"/>
              <a:gd name="connsiteY4" fmla="*/ 6518362 h 6518362"/>
              <a:gd name="connsiteX5" fmla="*/ 0 w 5585381"/>
              <a:gd name="connsiteY5" fmla="*/ 1843012 h 6518362"/>
              <a:gd name="connsiteX0" fmla="*/ 0 w 5585381"/>
              <a:gd name="connsiteY0" fmla="*/ 1843012 h 6518362"/>
              <a:gd name="connsiteX1" fmla="*/ 1845104 w 5585381"/>
              <a:gd name="connsiteY1" fmla="*/ 31356 h 6518362"/>
              <a:gd name="connsiteX2" fmla="*/ 5585381 w 5585381"/>
              <a:gd name="connsiteY2" fmla="*/ 0 h 6518362"/>
              <a:gd name="connsiteX3" fmla="*/ 5583380 w 5585381"/>
              <a:gd name="connsiteY3" fmla="*/ 759484 h 6518362"/>
              <a:gd name="connsiteX4" fmla="*/ 5585381 w 5585381"/>
              <a:gd name="connsiteY4" fmla="*/ 6518362 h 6518362"/>
              <a:gd name="connsiteX5" fmla="*/ 0 w 5585381"/>
              <a:gd name="connsiteY5" fmla="*/ 6518362 h 6518362"/>
              <a:gd name="connsiteX6" fmla="*/ 0 w 5585381"/>
              <a:gd name="connsiteY6" fmla="*/ 1843012 h 6518362"/>
              <a:gd name="connsiteX0" fmla="*/ 0 w 5585381"/>
              <a:gd name="connsiteY0" fmla="*/ 1843012 h 6518362"/>
              <a:gd name="connsiteX1" fmla="*/ 1845104 w 5585381"/>
              <a:gd name="connsiteY1" fmla="*/ 31356 h 6518362"/>
              <a:gd name="connsiteX2" fmla="*/ 5585381 w 5585381"/>
              <a:gd name="connsiteY2" fmla="*/ 0 h 6518362"/>
              <a:gd name="connsiteX3" fmla="*/ 2887828 w 5585381"/>
              <a:gd name="connsiteY3" fmla="*/ 2154908 h 6518362"/>
              <a:gd name="connsiteX4" fmla="*/ 5585381 w 5585381"/>
              <a:gd name="connsiteY4" fmla="*/ 6518362 h 6518362"/>
              <a:gd name="connsiteX5" fmla="*/ 0 w 5585381"/>
              <a:gd name="connsiteY5" fmla="*/ 6518362 h 6518362"/>
              <a:gd name="connsiteX6" fmla="*/ 0 w 5585381"/>
              <a:gd name="connsiteY6" fmla="*/ 1843012 h 6518362"/>
              <a:gd name="connsiteX0" fmla="*/ 0 w 5592188"/>
              <a:gd name="connsiteY0" fmla="*/ 1843012 h 6518362"/>
              <a:gd name="connsiteX1" fmla="*/ 1845104 w 5592188"/>
              <a:gd name="connsiteY1" fmla="*/ 31356 h 6518362"/>
              <a:gd name="connsiteX2" fmla="*/ 5592188 w 5592188"/>
              <a:gd name="connsiteY2" fmla="*/ 0 h 6518362"/>
              <a:gd name="connsiteX3" fmla="*/ 2887828 w 5592188"/>
              <a:gd name="connsiteY3" fmla="*/ 2154908 h 6518362"/>
              <a:gd name="connsiteX4" fmla="*/ 5585381 w 5592188"/>
              <a:gd name="connsiteY4" fmla="*/ 6518362 h 6518362"/>
              <a:gd name="connsiteX5" fmla="*/ 0 w 5592188"/>
              <a:gd name="connsiteY5" fmla="*/ 6518362 h 6518362"/>
              <a:gd name="connsiteX6" fmla="*/ 0 w 5592188"/>
              <a:gd name="connsiteY6" fmla="*/ 1843012 h 6518362"/>
              <a:gd name="connsiteX0" fmla="*/ 0 w 5592188"/>
              <a:gd name="connsiteY0" fmla="*/ 1843012 h 6518362"/>
              <a:gd name="connsiteX1" fmla="*/ 1845104 w 5592188"/>
              <a:gd name="connsiteY1" fmla="*/ 31356 h 6518362"/>
              <a:gd name="connsiteX2" fmla="*/ 5592188 w 5592188"/>
              <a:gd name="connsiteY2" fmla="*/ 0 h 6518362"/>
              <a:gd name="connsiteX3" fmla="*/ 2887828 w 5592188"/>
              <a:gd name="connsiteY3" fmla="*/ 2154908 h 6518362"/>
              <a:gd name="connsiteX4" fmla="*/ 3520874 w 5592188"/>
              <a:gd name="connsiteY4" fmla="*/ 3187295 h 6518362"/>
              <a:gd name="connsiteX5" fmla="*/ 5585381 w 5592188"/>
              <a:gd name="connsiteY5" fmla="*/ 6518362 h 6518362"/>
              <a:gd name="connsiteX6" fmla="*/ 0 w 5592188"/>
              <a:gd name="connsiteY6" fmla="*/ 6518362 h 6518362"/>
              <a:gd name="connsiteX7" fmla="*/ 0 w 5592188"/>
              <a:gd name="connsiteY7" fmla="*/ 1843012 h 6518362"/>
              <a:gd name="connsiteX0" fmla="*/ 0 w 5592188"/>
              <a:gd name="connsiteY0" fmla="*/ 1843012 h 6518362"/>
              <a:gd name="connsiteX1" fmla="*/ 1845104 w 5592188"/>
              <a:gd name="connsiteY1" fmla="*/ 31356 h 6518362"/>
              <a:gd name="connsiteX2" fmla="*/ 5592188 w 5592188"/>
              <a:gd name="connsiteY2" fmla="*/ 0 h 6518362"/>
              <a:gd name="connsiteX3" fmla="*/ 2887828 w 5592188"/>
              <a:gd name="connsiteY3" fmla="*/ 2154908 h 6518362"/>
              <a:gd name="connsiteX4" fmla="*/ 5361018 w 5592188"/>
              <a:gd name="connsiteY4" fmla="*/ 2157177 h 6518362"/>
              <a:gd name="connsiteX5" fmla="*/ 5585381 w 5592188"/>
              <a:gd name="connsiteY5" fmla="*/ 6518362 h 6518362"/>
              <a:gd name="connsiteX6" fmla="*/ 0 w 5592188"/>
              <a:gd name="connsiteY6" fmla="*/ 6518362 h 6518362"/>
              <a:gd name="connsiteX7" fmla="*/ 0 w 5592188"/>
              <a:gd name="connsiteY7" fmla="*/ 1843012 h 6518362"/>
              <a:gd name="connsiteX0" fmla="*/ 4538 w 5592188"/>
              <a:gd name="connsiteY0" fmla="*/ 1799902 h 6518362"/>
              <a:gd name="connsiteX1" fmla="*/ 1845104 w 5592188"/>
              <a:gd name="connsiteY1" fmla="*/ 31356 h 6518362"/>
              <a:gd name="connsiteX2" fmla="*/ 5592188 w 5592188"/>
              <a:gd name="connsiteY2" fmla="*/ 0 h 6518362"/>
              <a:gd name="connsiteX3" fmla="*/ 2887828 w 5592188"/>
              <a:gd name="connsiteY3" fmla="*/ 2154908 h 6518362"/>
              <a:gd name="connsiteX4" fmla="*/ 5361018 w 5592188"/>
              <a:gd name="connsiteY4" fmla="*/ 2157177 h 6518362"/>
              <a:gd name="connsiteX5" fmla="*/ 5585381 w 5592188"/>
              <a:gd name="connsiteY5" fmla="*/ 6518362 h 6518362"/>
              <a:gd name="connsiteX6" fmla="*/ 0 w 5592188"/>
              <a:gd name="connsiteY6" fmla="*/ 6518362 h 6518362"/>
              <a:gd name="connsiteX7" fmla="*/ 4538 w 5592188"/>
              <a:gd name="connsiteY7" fmla="*/ 1799902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587924 w 5594731"/>
              <a:gd name="connsiteY5" fmla="*/ 6518362 h 6518362"/>
              <a:gd name="connsiteX6" fmla="*/ 2543 w 5594731"/>
              <a:gd name="connsiteY6" fmla="*/ 6518362 h 6518362"/>
              <a:gd name="connsiteX7" fmla="*/ 274 w 5594731"/>
              <a:gd name="connsiteY7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477012 w 5594731"/>
              <a:gd name="connsiteY5" fmla="*/ 4192454 h 6518362"/>
              <a:gd name="connsiteX6" fmla="*/ 5587924 w 5594731"/>
              <a:gd name="connsiteY6" fmla="*/ 6518362 h 6518362"/>
              <a:gd name="connsiteX7" fmla="*/ 2543 w 5594731"/>
              <a:gd name="connsiteY7" fmla="*/ 6518362 h 6518362"/>
              <a:gd name="connsiteX8" fmla="*/ 274 w 5594731"/>
              <a:gd name="connsiteY8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5587924 w 5594731"/>
              <a:gd name="connsiteY6" fmla="*/ 6518362 h 6518362"/>
              <a:gd name="connsiteX7" fmla="*/ 2543 w 5594731"/>
              <a:gd name="connsiteY7" fmla="*/ 6518362 h 6518362"/>
              <a:gd name="connsiteX8" fmla="*/ 274 w 5594731"/>
              <a:gd name="connsiteY8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5393059 w 5594731"/>
              <a:gd name="connsiteY6" fmla="*/ 4419353 h 6518362"/>
              <a:gd name="connsiteX7" fmla="*/ 5587924 w 5594731"/>
              <a:gd name="connsiteY7" fmla="*/ 6518362 h 6518362"/>
              <a:gd name="connsiteX8" fmla="*/ 2543 w 5594731"/>
              <a:gd name="connsiteY8" fmla="*/ 6518362 h 6518362"/>
              <a:gd name="connsiteX9" fmla="*/ 274 w 5594731"/>
              <a:gd name="connsiteY9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2717929 w 5594731"/>
              <a:gd name="connsiteY6" fmla="*/ 4167496 h 6518362"/>
              <a:gd name="connsiteX7" fmla="*/ 5587924 w 5594731"/>
              <a:gd name="connsiteY7" fmla="*/ 6518362 h 6518362"/>
              <a:gd name="connsiteX8" fmla="*/ 2543 w 5594731"/>
              <a:gd name="connsiteY8" fmla="*/ 6518362 h 6518362"/>
              <a:gd name="connsiteX9" fmla="*/ 274 w 5594731"/>
              <a:gd name="connsiteY9" fmla="*/ 1818054 h 6518362"/>
              <a:gd name="connsiteX0" fmla="*/ 202 w 5594659"/>
              <a:gd name="connsiteY0" fmla="*/ 1818054 h 6518362"/>
              <a:gd name="connsiteX1" fmla="*/ 1847575 w 5594659"/>
              <a:gd name="connsiteY1" fmla="*/ 31356 h 6518362"/>
              <a:gd name="connsiteX2" fmla="*/ 5594659 w 5594659"/>
              <a:gd name="connsiteY2" fmla="*/ 0 h 6518362"/>
              <a:gd name="connsiteX3" fmla="*/ 2890299 w 5594659"/>
              <a:gd name="connsiteY3" fmla="*/ 2154908 h 6518362"/>
              <a:gd name="connsiteX4" fmla="*/ 5363489 w 5594659"/>
              <a:gd name="connsiteY4" fmla="*/ 2157177 h 6518362"/>
              <a:gd name="connsiteX5" fmla="*/ 5374835 w 5594659"/>
              <a:gd name="connsiteY5" fmla="*/ 4172033 h 6518362"/>
              <a:gd name="connsiteX6" fmla="*/ 2717857 w 5594659"/>
              <a:gd name="connsiteY6" fmla="*/ 4167496 h 6518362"/>
              <a:gd name="connsiteX7" fmla="*/ 5587852 w 5594659"/>
              <a:gd name="connsiteY7" fmla="*/ 6518362 h 6518362"/>
              <a:gd name="connsiteX8" fmla="*/ 4740 w 5594659"/>
              <a:gd name="connsiteY8" fmla="*/ 4857466 h 6518362"/>
              <a:gd name="connsiteX9" fmla="*/ 202 w 5594659"/>
              <a:gd name="connsiteY9" fmla="*/ 1818054 h 6518362"/>
              <a:gd name="connsiteX0" fmla="*/ 202 w 5594659"/>
              <a:gd name="connsiteY0" fmla="*/ 1818054 h 6518362"/>
              <a:gd name="connsiteX1" fmla="*/ 1847575 w 5594659"/>
              <a:gd name="connsiteY1" fmla="*/ 31356 h 6518362"/>
              <a:gd name="connsiteX2" fmla="*/ 5594659 w 5594659"/>
              <a:gd name="connsiteY2" fmla="*/ 0 h 6518362"/>
              <a:gd name="connsiteX3" fmla="*/ 2890299 w 5594659"/>
              <a:gd name="connsiteY3" fmla="*/ 2154908 h 6518362"/>
              <a:gd name="connsiteX4" fmla="*/ 5363489 w 5594659"/>
              <a:gd name="connsiteY4" fmla="*/ 2157177 h 6518362"/>
              <a:gd name="connsiteX5" fmla="*/ 5374835 w 5594659"/>
              <a:gd name="connsiteY5" fmla="*/ 4172033 h 6518362"/>
              <a:gd name="connsiteX6" fmla="*/ 2717857 w 5594659"/>
              <a:gd name="connsiteY6" fmla="*/ 4167496 h 6518362"/>
              <a:gd name="connsiteX7" fmla="*/ 5587852 w 5594659"/>
              <a:gd name="connsiteY7" fmla="*/ 6518362 h 6518362"/>
              <a:gd name="connsiteX8" fmla="*/ 816449 w 5594659"/>
              <a:gd name="connsiteY8" fmla="*/ 5104585 h 6518362"/>
              <a:gd name="connsiteX9" fmla="*/ 4740 w 5594659"/>
              <a:gd name="connsiteY9" fmla="*/ 4857466 h 6518362"/>
              <a:gd name="connsiteX10" fmla="*/ 202 w 5594659"/>
              <a:gd name="connsiteY10" fmla="*/ 1818054 h 6518362"/>
              <a:gd name="connsiteX0" fmla="*/ 202 w 5594659"/>
              <a:gd name="connsiteY0" fmla="*/ 1818054 h 6518362"/>
              <a:gd name="connsiteX1" fmla="*/ 1847575 w 5594659"/>
              <a:gd name="connsiteY1" fmla="*/ 31356 h 6518362"/>
              <a:gd name="connsiteX2" fmla="*/ 5594659 w 5594659"/>
              <a:gd name="connsiteY2" fmla="*/ 0 h 6518362"/>
              <a:gd name="connsiteX3" fmla="*/ 2890299 w 5594659"/>
              <a:gd name="connsiteY3" fmla="*/ 2154908 h 6518362"/>
              <a:gd name="connsiteX4" fmla="*/ 5363489 w 5594659"/>
              <a:gd name="connsiteY4" fmla="*/ 2157177 h 6518362"/>
              <a:gd name="connsiteX5" fmla="*/ 5374835 w 5594659"/>
              <a:gd name="connsiteY5" fmla="*/ 4172033 h 6518362"/>
              <a:gd name="connsiteX6" fmla="*/ 2717857 w 5594659"/>
              <a:gd name="connsiteY6" fmla="*/ 4167496 h 6518362"/>
              <a:gd name="connsiteX7" fmla="*/ 5587852 w 5594659"/>
              <a:gd name="connsiteY7" fmla="*/ 6518362 h 6518362"/>
              <a:gd name="connsiteX8" fmla="*/ 1860181 w 5594659"/>
              <a:gd name="connsiteY8" fmla="*/ 6518162 h 6518362"/>
              <a:gd name="connsiteX9" fmla="*/ 4740 w 5594659"/>
              <a:gd name="connsiteY9" fmla="*/ 4857466 h 6518362"/>
              <a:gd name="connsiteX10" fmla="*/ 202 w 5594659"/>
              <a:gd name="connsiteY10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2717929 w 5594731"/>
              <a:gd name="connsiteY6" fmla="*/ 4167496 h 6518362"/>
              <a:gd name="connsiteX7" fmla="*/ 5587924 w 5594731"/>
              <a:gd name="connsiteY7" fmla="*/ 6518362 h 6518362"/>
              <a:gd name="connsiteX8" fmla="*/ 1860253 w 5594731"/>
              <a:gd name="connsiteY8" fmla="*/ 6518162 h 6518362"/>
              <a:gd name="connsiteX9" fmla="*/ 2543 w 5594731"/>
              <a:gd name="connsiteY9" fmla="*/ 4857466 h 6518362"/>
              <a:gd name="connsiteX10" fmla="*/ 274 w 5594731"/>
              <a:gd name="connsiteY10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2717929 w 5594731"/>
              <a:gd name="connsiteY6" fmla="*/ 4167496 h 6518362"/>
              <a:gd name="connsiteX7" fmla="*/ 5587924 w 5594731"/>
              <a:gd name="connsiteY7" fmla="*/ 6518362 h 6518362"/>
              <a:gd name="connsiteX8" fmla="*/ 1842101 w 5594731"/>
              <a:gd name="connsiteY8" fmla="*/ 6509086 h 6518362"/>
              <a:gd name="connsiteX9" fmla="*/ 2543 w 5594731"/>
              <a:gd name="connsiteY9" fmla="*/ 4857466 h 6518362"/>
              <a:gd name="connsiteX10" fmla="*/ 274 w 5594731"/>
              <a:gd name="connsiteY10" fmla="*/ 1818054 h 6518362"/>
              <a:gd name="connsiteX0" fmla="*/ 274 w 5594731"/>
              <a:gd name="connsiteY0" fmla="*/ 1818054 h 6516093"/>
              <a:gd name="connsiteX1" fmla="*/ 1847647 w 5594731"/>
              <a:gd name="connsiteY1" fmla="*/ 31356 h 6516093"/>
              <a:gd name="connsiteX2" fmla="*/ 5594731 w 5594731"/>
              <a:gd name="connsiteY2" fmla="*/ 0 h 6516093"/>
              <a:gd name="connsiteX3" fmla="*/ 2890371 w 5594731"/>
              <a:gd name="connsiteY3" fmla="*/ 2154908 h 6516093"/>
              <a:gd name="connsiteX4" fmla="*/ 5363561 w 5594731"/>
              <a:gd name="connsiteY4" fmla="*/ 2157177 h 6516093"/>
              <a:gd name="connsiteX5" fmla="*/ 5374907 w 5594731"/>
              <a:gd name="connsiteY5" fmla="*/ 4172033 h 6516093"/>
              <a:gd name="connsiteX6" fmla="*/ 2717929 w 5594731"/>
              <a:gd name="connsiteY6" fmla="*/ 4167496 h 6516093"/>
              <a:gd name="connsiteX7" fmla="*/ 5547082 w 5594731"/>
              <a:gd name="connsiteY7" fmla="*/ 6516093 h 6516093"/>
              <a:gd name="connsiteX8" fmla="*/ 1842101 w 5594731"/>
              <a:gd name="connsiteY8" fmla="*/ 6509086 h 6516093"/>
              <a:gd name="connsiteX9" fmla="*/ 2543 w 5594731"/>
              <a:gd name="connsiteY9" fmla="*/ 4857466 h 6516093"/>
              <a:gd name="connsiteX10" fmla="*/ 274 w 5594731"/>
              <a:gd name="connsiteY10" fmla="*/ 1818054 h 651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94731" h="6516093">
                <a:moveTo>
                  <a:pt x="274" y="1818054"/>
                </a:moveTo>
                <a:lnTo>
                  <a:pt x="1847647" y="31356"/>
                </a:lnTo>
                <a:lnTo>
                  <a:pt x="5594731" y="0"/>
                </a:lnTo>
                <a:lnTo>
                  <a:pt x="2890371" y="2154908"/>
                </a:lnTo>
                <a:lnTo>
                  <a:pt x="5363561" y="2157177"/>
                </a:lnTo>
                <a:lnTo>
                  <a:pt x="5374907" y="4172033"/>
                </a:lnTo>
                <a:lnTo>
                  <a:pt x="2717929" y="4167496"/>
                </a:lnTo>
                <a:lnTo>
                  <a:pt x="5547082" y="6516093"/>
                </a:lnTo>
                <a:lnTo>
                  <a:pt x="1842101" y="6509086"/>
                </a:lnTo>
                <a:lnTo>
                  <a:pt x="2543" y="4857466"/>
                </a:lnTo>
                <a:cubicBezTo>
                  <a:pt x="4056" y="3284646"/>
                  <a:pt x="-1239" y="3390874"/>
                  <a:pt x="274" y="1818054"/>
                </a:cubicBez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596D17AF-9675-4955-A850-237FA97C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2558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853478B9-B2D8-4F5C-9FBB-BA8CAD3422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88982" y="-12037"/>
            <a:ext cx="5095398" cy="6428602"/>
          </a:xfrm>
          <a:custGeom>
            <a:avLst/>
            <a:gdLst>
              <a:gd name="connsiteX0" fmla="*/ 0 w 3937000"/>
              <a:gd name="connsiteY0" fmla="*/ 0 h 6416675"/>
              <a:gd name="connsiteX1" fmla="*/ 3937000 w 3937000"/>
              <a:gd name="connsiteY1" fmla="*/ 0 h 6416675"/>
              <a:gd name="connsiteX2" fmla="*/ 3937000 w 3937000"/>
              <a:gd name="connsiteY2" fmla="*/ 6416675 h 6416675"/>
              <a:gd name="connsiteX3" fmla="*/ 0 w 3937000"/>
              <a:gd name="connsiteY3" fmla="*/ 6416675 h 6416675"/>
              <a:gd name="connsiteX4" fmla="*/ 0 w 3937000"/>
              <a:gd name="connsiteY4" fmla="*/ 0 h 6416675"/>
              <a:gd name="connsiteX0" fmla="*/ 0 w 3937000"/>
              <a:gd name="connsiteY0" fmla="*/ 0 h 6416675"/>
              <a:gd name="connsiteX1" fmla="*/ 3937000 w 3937000"/>
              <a:gd name="connsiteY1" fmla="*/ 0 h 6416675"/>
              <a:gd name="connsiteX2" fmla="*/ 3936682 w 3937000"/>
              <a:gd name="connsiteY2" fmla="*/ 3520440 h 6416675"/>
              <a:gd name="connsiteX3" fmla="*/ 3937000 w 3937000"/>
              <a:gd name="connsiteY3" fmla="*/ 6416675 h 6416675"/>
              <a:gd name="connsiteX4" fmla="*/ 0 w 3937000"/>
              <a:gd name="connsiteY4" fmla="*/ 6416675 h 6416675"/>
              <a:gd name="connsiteX5" fmla="*/ 0 w 3937000"/>
              <a:gd name="connsiteY5" fmla="*/ 0 h 6416675"/>
              <a:gd name="connsiteX0" fmla="*/ 0 w 5506402"/>
              <a:gd name="connsiteY0" fmla="*/ 0 h 6416675"/>
              <a:gd name="connsiteX1" fmla="*/ 3937000 w 5506402"/>
              <a:gd name="connsiteY1" fmla="*/ 0 h 6416675"/>
              <a:gd name="connsiteX2" fmla="*/ 5506402 w 5506402"/>
              <a:gd name="connsiteY2" fmla="*/ 4541520 h 6416675"/>
              <a:gd name="connsiteX3" fmla="*/ 3937000 w 5506402"/>
              <a:gd name="connsiteY3" fmla="*/ 6416675 h 6416675"/>
              <a:gd name="connsiteX4" fmla="*/ 0 w 5506402"/>
              <a:gd name="connsiteY4" fmla="*/ 6416675 h 6416675"/>
              <a:gd name="connsiteX5" fmla="*/ 0 w 5506402"/>
              <a:gd name="connsiteY5" fmla="*/ 0 h 6416675"/>
              <a:gd name="connsiteX0" fmla="*/ 0 w 5506402"/>
              <a:gd name="connsiteY0" fmla="*/ 0 h 6416675"/>
              <a:gd name="connsiteX1" fmla="*/ 3937000 w 5506402"/>
              <a:gd name="connsiteY1" fmla="*/ 0 h 6416675"/>
              <a:gd name="connsiteX2" fmla="*/ 4840922 w 5506402"/>
              <a:gd name="connsiteY2" fmla="*/ 2606040 h 6416675"/>
              <a:gd name="connsiteX3" fmla="*/ 5506402 w 5506402"/>
              <a:gd name="connsiteY3" fmla="*/ 4541520 h 6416675"/>
              <a:gd name="connsiteX4" fmla="*/ 3937000 w 5506402"/>
              <a:gd name="connsiteY4" fmla="*/ 6416675 h 6416675"/>
              <a:gd name="connsiteX5" fmla="*/ 0 w 5506402"/>
              <a:gd name="connsiteY5" fmla="*/ 6416675 h 6416675"/>
              <a:gd name="connsiteX6" fmla="*/ 0 w 5506402"/>
              <a:gd name="connsiteY6" fmla="*/ 0 h 6416675"/>
              <a:gd name="connsiteX0" fmla="*/ 0 w 5521642"/>
              <a:gd name="connsiteY0" fmla="*/ 0 h 6416675"/>
              <a:gd name="connsiteX1" fmla="*/ 3937000 w 5521642"/>
              <a:gd name="connsiteY1" fmla="*/ 0 h 6416675"/>
              <a:gd name="connsiteX2" fmla="*/ 5521642 w 5521642"/>
              <a:gd name="connsiteY2" fmla="*/ 2133600 h 6416675"/>
              <a:gd name="connsiteX3" fmla="*/ 5506402 w 5521642"/>
              <a:gd name="connsiteY3" fmla="*/ 4541520 h 6416675"/>
              <a:gd name="connsiteX4" fmla="*/ 3937000 w 5521642"/>
              <a:gd name="connsiteY4" fmla="*/ 6416675 h 6416675"/>
              <a:gd name="connsiteX5" fmla="*/ 0 w 5521642"/>
              <a:gd name="connsiteY5" fmla="*/ 6416675 h 6416675"/>
              <a:gd name="connsiteX6" fmla="*/ 0 w 5521642"/>
              <a:gd name="connsiteY6" fmla="*/ 0 h 6416675"/>
              <a:gd name="connsiteX0" fmla="*/ 318 w 5521960"/>
              <a:gd name="connsiteY0" fmla="*/ 0 h 6416675"/>
              <a:gd name="connsiteX1" fmla="*/ 3937318 w 5521960"/>
              <a:gd name="connsiteY1" fmla="*/ 0 h 6416675"/>
              <a:gd name="connsiteX2" fmla="*/ 5521960 w 5521960"/>
              <a:gd name="connsiteY2" fmla="*/ 2133600 h 6416675"/>
              <a:gd name="connsiteX3" fmla="*/ 5506720 w 5521960"/>
              <a:gd name="connsiteY3" fmla="*/ 4541520 h 6416675"/>
              <a:gd name="connsiteX4" fmla="*/ 3937318 w 5521960"/>
              <a:gd name="connsiteY4" fmla="*/ 6416675 h 6416675"/>
              <a:gd name="connsiteX5" fmla="*/ 318 w 5521960"/>
              <a:gd name="connsiteY5" fmla="*/ 6416675 h 6416675"/>
              <a:gd name="connsiteX6" fmla="*/ 0 w 5521960"/>
              <a:gd name="connsiteY6" fmla="*/ 3708400 h 6416675"/>
              <a:gd name="connsiteX7" fmla="*/ 318 w 5521960"/>
              <a:gd name="connsiteY7" fmla="*/ 0 h 6416675"/>
              <a:gd name="connsiteX0" fmla="*/ 529080 w 5521960"/>
              <a:gd name="connsiteY0" fmla="*/ 0 h 6420650"/>
              <a:gd name="connsiteX1" fmla="*/ 3937318 w 5521960"/>
              <a:gd name="connsiteY1" fmla="*/ 3975 h 6420650"/>
              <a:gd name="connsiteX2" fmla="*/ 5521960 w 5521960"/>
              <a:gd name="connsiteY2" fmla="*/ 2137575 h 6420650"/>
              <a:gd name="connsiteX3" fmla="*/ 5506720 w 5521960"/>
              <a:gd name="connsiteY3" fmla="*/ 4545495 h 6420650"/>
              <a:gd name="connsiteX4" fmla="*/ 3937318 w 5521960"/>
              <a:gd name="connsiteY4" fmla="*/ 6420650 h 6420650"/>
              <a:gd name="connsiteX5" fmla="*/ 318 w 5521960"/>
              <a:gd name="connsiteY5" fmla="*/ 6420650 h 6420650"/>
              <a:gd name="connsiteX6" fmla="*/ 0 w 5521960"/>
              <a:gd name="connsiteY6" fmla="*/ 3712375 h 6420650"/>
              <a:gd name="connsiteX7" fmla="*/ 529080 w 5521960"/>
              <a:gd name="connsiteY7" fmla="*/ 0 h 6420650"/>
              <a:gd name="connsiteX0" fmla="*/ 529080 w 5521960"/>
              <a:gd name="connsiteY0" fmla="*/ 7952 h 6428602"/>
              <a:gd name="connsiteX1" fmla="*/ 3837927 w 5521960"/>
              <a:gd name="connsiteY1" fmla="*/ 0 h 6428602"/>
              <a:gd name="connsiteX2" fmla="*/ 5521960 w 5521960"/>
              <a:gd name="connsiteY2" fmla="*/ 2145527 h 6428602"/>
              <a:gd name="connsiteX3" fmla="*/ 5506720 w 5521960"/>
              <a:gd name="connsiteY3" fmla="*/ 4553447 h 6428602"/>
              <a:gd name="connsiteX4" fmla="*/ 3937318 w 5521960"/>
              <a:gd name="connsiteY4" fmla="*/ 6428602 h 6428602"/>
              <a:gd name="connsiteX5" fmla="*/ 318 w 5521960"/>
              <a:gd name="connsiteY5" fmla="*/ 6428602 h 6428602"/>
              <a:gd name="connsiteX6" fmla="*/ 0 w 5521960"/>
              <a:gd name="connsiteY6" fmla="*/ 3720327 h 6428602"/>
              <a:gd name="connsiteX7" fmla="*/ 529080 w 5521960"/>
              <a:gd name="connsiteY7" fmla="*/ 7952 h 6428602"/>
              <a:gd name="connsiteX0" fmla="*/ 528762 w 5521642"/>
              <a:gd name="connsiteY0" fmla="*/ 7952 h 6428602"/>
              <a:gd name="connsiteX1" fmla="*/ 3837609 w 5521642"/>
              <a:gd name="connsiteY1" fmla="*/ 0 h 6428602"/>
              <a:gd name="connsiteX2" fmla="*/ 5521642 w 5521642"/>
              <a:gd name="connsiteY2" fmla="*/ 2145527 h 6428602"/>
              <a:gd name="connsiteX3" fmla="*/ 5506402 w 5521642"/>
              <a:gd name="connsiteY3" fmla="*/ 4553447 h 6428602"/>
              <a:gd name="connsiteX4" fmla="*/ 3937000 w 5521642"/>
              <a:gd name="connsiteY4" fmla="*/ 6428602 h 6428602"/>
              <a:gd name="connsiteX5" fmla="*/ 0 w 5521642"/>
              <a:gd name="connsiteY5" fmla="*/ 6428602 h 6428602"/>
              <a:gd name="connsiteX6" fmla="*/ 3188176 w 5521642"/>
              <a:gd name="connsiteY6" fmla="*/ 3420289 h 6428602"/>
              <a:gd name="connsiteX7" fmla="*/ 528762 w 5521642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53447 h 6428602"/>
              <a:gd name="connsiteX4" fmla="*/ 3510756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53447 h 6428602"/>
              <a:gd name="connsiteX4" fmla="*/ 3515518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  <a:gd name="connsiteX0" fmla="*/ 102518 w 5095398"/>
              <a:gd name="connsiteY0" fmla="*/ 7952 h 6428602"/>
              <a:gd name="connsiteX1" fmla="*/ 3411365 w 5095398"/>
              <a:gd name="connsiteY1" fmla="*/ 0 h 6428602"/>
              <a:gd name="connsiteX2" fmla="*/ 5095398 w 5095398"/>
              <a:gd name="connsiteY2" fmla="*/ 2145527 h 6428602"/>
              <a:gd name="connsiteX3" fmla="*/ 5080158 w 5095398"/>
              <a:gd name="connsiteY3" fmla="*/ 4534397 h 6428602"/>
              <a:gd name="connsiteX4" fmla="*/ 3515518 w 5095398"/>
              <a:gd name="connsiteY4" fmla="*/ 6428602 h 6428602"/>
              <a:gd name="connsiteX5" fmla="*/ 0 w 5095398"/>
              <a:gd name="connsiteY5" fmla="*/ 6426221 h 6428602"/>
              <a:gd name="connsiteX6" fmla="*/ 2761932 w 5095398"/>
              <a:gd name="connsiteY6" fmla="*/ 3420289 h 6428602"/>
              <a:gd name="connsiteX7" fmla="*/ 102518 w 5095398"/>
              <a:gd name="connsiteY7" fmla="*/ 7952 h 642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95398" h="6428602">
                <a:moveTo>
                  <a:pt x="102518" y="7952"/>
                </a:moveTo>
                <a:lnTo>
                  <a:pt x="3411365" y="0"/>
                </a:lnTo>
                <a:lnTo>
                  <a:pt x="5095398" y="2145527"/>
                </a:lnTo>
                <a:lnTo>
                  <a:pt x="5080158" y="4534397"/>
                </a:lnTo>
                <a:lnTo>
                  <a:pt x="3515518" y="6428602"/>
                </a:lnTo>
                <a:lnTo>
                  <a:pt x="0" y="6426221"/>
                </a:lnTo>
                <a:lnTo>
                  <a:pt x="2761932" y="3420289"/>
                </a:lnTo>
                <a:lnTo>
                  <a:pt x="102518" y="7952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C7FC3EB-A097-454D-8E04-0AAB51F64ABE}"/>
              </a:ext>
            </a:extLst>
          </p:cNvPr>
          <p:cNvSpPr txBox="1">
            <a:spLocks/>
          </p:cNvSpPr>
          <p:nvPr userDrawn="1"/>
        </p:nvSpPr>
        <p:spPr>
          <a:xfrm>
            <a:off x="-675917" y="783536"/>
            <a:ext cx="4346371" cy="2205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5000" dirty="0">
                <a:latin typeface="Roboto Light" pitchFamily="2" charset="0"/>
                <a:ea typeface="Roboto Light" pitchFamily="2" charset="0"/>
              </a:rPr>
              <a:t>05</a:t>
            </a:r>
          </a:p>
        </p:txBody>
      </p:sp>
      <p:pic>
        <p:nvPicPr>
          <p:cNvPr id="17" name="Image 34">
            <a:extLst>
              <a:ext uri="{FF2B5EF4-FFF2-40B4-BE49-F238E27FC236}">
                <a16:creationId xmlns:a16="http://schemas.microsoft.com/office/drawing/2014/main" id="{5361C023-F153-41C2-80B8-5C607B29A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283" y="3137146"/>
            <a:ext cx="1291082" cy="11561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3A379A1-8CC9-4A5D-94B0-706A66A9D8E5}"/>
              </a:ext>
            </a:extLst>
          </p:cNvPr>
          <p:cNvSpPr/>
          <p:nvPr userDrawn="1"/>
        </p:nvSpPr>
        <p:spPr>
          <a:xfrm>
            <a:off x="0" y="6416566"/>
            <a:ext cx="12192000" cy="453488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25" name="Image 19">
            <a:extLst>
              <a:ext uri="{FF2B5EF4-FFF2-40B4-BE49-F238E27FC236}">
                <a16:creationId xmlns:a16="http://schemas.microsoft.com/office/drawing/2014/main" id="{59DED837-464E-4DC6-8CA6-556C6EF19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0FD1D570-2492-408F-B398-58C7F56771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3275" y="3429000"/>
            <a:ext cx="5063616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- premier mot en rouge le reste en noir</a:t>
            </a:r>
          </a:p>
        </p:txBody>
      </p:sp>
      <p:sp>
        <p:nvSpPr>
          <p:cNvPr id="27" name="ZoneTexte 38">
            <a:extLst>
              <a:ext uri="{FF2B5EF4-FFF2-40B4-BE49-F238E27FC236}">
                <a16:creationId xmlns:a16="http://schemas.microsoft.com/office/drawing/2014/main" id="{D8227A78-7F24-4535-81A2-B8A1AA73AA80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2532C0AB-6464-4B79-9F2C-DD793F63E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038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- two li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2">
            <a:extLst>
              <a:ext uri="{FF2B5EF4-FFF2-40B4-BE49-F238E27FC236}">
                <a16:creationId xmlns:a16="http://schemas.microsoft.com/office/drawing/2014/main" id="{C01BC3CB-7EF3-4373-BB50-CF6D35E0B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438" y="1984736"/>
            <a:ext cx="1291082" cy="11561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563F163-8894-4989-8224-681B95249206}"/>
              </a:ext>
            </a:extLst>
          </p:cNvPr>
          <p:cNvSpPr/>
          <p:nvPr userDrawn="1"/>
        </p:nvSpPr>
        <p:spPr>
          <a:xfrm>
            <a:off x="0" y="6416565"/>
            <a:ext cx="12192000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31" name="Image 19">
            <a:extLst>
              <a:ext uri="{FF2B5EF4-FFF2-40B4-BE49-F238E27FC236}">
                <a16:creationId xmlns:a16="http://schemas.microsoft.com/office/drawing/2014/main" id="{A8FD47F2-8D77-48DA-ADE8-22909F0DD8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32" name="ZoneTexte 38">
            <a:extLst>
              <a:ext uri="{FF2B5EF4-FFF2-40B4-BE49-F238E27FC236}">
                <a16:creationId xmlns:a16="http://schemas.microsoft.com/office/drawing/2014/main" id="{BB4CF162-2EEA-4CC7-A6A4-2EF8C221D88F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62EDC646-33C4-4863-A7C7-386669DF95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5991" y="446988"/>
            <a:ext cx="7726001" cy="1309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– Première ligne rouge </a:t>
            </a:r>
          </a:p>
          <a:p>
            <a:pPr lvl="0"/>
            <a:r>
              <a:rPr lang="fr-FR" dirty="0"/>
              <a:t>Seconde ligne noir</a:t>
            </a:r>
          </a:p>
          <a:p>
            <a:pPr lvl="0"/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40A4523-D308-49A3-912A-053194C94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5307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two l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2">
            <a:extLst>
              <a:ext uri="{FF2B5EF4-FFF2-40B4-BE49-F238E27FC236}">
                <a16:creationId xmlns:a16="http://schemas.microsoft.com/office/drawing/2014/main" id="{C01BC3CB-7EF3-4373-BB50-CF6D35E0B3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894" y="1366578"/>
            <a:ext cx="1291082" cy="11561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563F163-8894-4989-8224-681B95249206}"/>
              </a:ext>
            </a:extLst>
          </p:cNvPr>
          <p:cNvSpPr/>
          <p:nvPr userDrawn="1"/>
        </p:nvSpPr>
        <p:spPr>
          <a:xfrm>
            <a:off x="0" y="6416565"/>
            <a:ext cx="12192000" cy="441435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31" name="Image 19">
            <a:extLst>
              <a:ext uri="{FF2B5EF4-FFF2-40B4-BE49-F238E27FC236}">
                <a16:creationId xmlns:a16="http://schemas.microsoft.com/office/drawing/2014/main" id="{A8FD47F2-8D77-48DA-ADE8-22909F0DD8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32" name="ZoneTexte 38">
            <a:extLst>
              <a:ext uri="{FF2B5EF4-FFF2-40B4-BE49-F238E27FC236}">
                <a16:creationId xmlns:a16="http://schemas.microsoft.com/office/drawing/2014/main" id="{BB4CF162-2EEA-4CC7-A6A4-2EF8C221D88F}"/>
              </a:ext>
            </a:extLst>
          </p:cNvPr>
          <p:cNvSpPr txBox="1"/>
          <p:nvPr userDrawn="1"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62EDC646-33C4-4863-A7C7-386669DF95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1894" y="145609"/>
            <a:ext cx="7726001" cy="1089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EC342C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fr-FR" dirty="0"/>
              <a:t>Titre – Première ligne rouge </a:t>
            </a:r>
          </a:p>
          <a:p>
            <a:pPr lvl="0"/>
            <a:r>
              <a:rPr lang="fr-FR" dirty="0"/>
              <a:t>Seconde ligne noir</a:t>
            </a:r>
          </a:p>
          <a:p>
            <a:pPr lvl="0"/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05DFA1E4-9549-4323-B12D-30A9A07FF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E2AF315A-A0BC-5B42-ACD2-EBC7A1C04A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5981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63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  <p:sldLayoutId id="2147483674" r:id="rId7"/>
    <p:sldLayoutId id="2147483657" r:id="rId8"/>
    <p:sldLayoutId id="2147483665" r:id="rId9"/>
    <p:sldLayoutId id="2147483672" r:id="rId10"/>
    <p:sldLayoutId id="2147483667" r:id="rId11"/>
    <p:sldLayoutId id="2147483671" r:id="rId12"/>
    <p:sldLayoutId id="2147483658" r:id="rId13"/>
    <p:sldLayoutId id="2147483670" r:id="rId14"/>
    <p:sldLayoutId id="2147483660" r:id="rId15"/>
    <p:sldLayoutId id="2147483659" r:id="rId16"/>
    <p:sldLayoutId id="2147483668" r:id="rId17"/>
    <p:sldLayoutId id="2147483662" r:id="rId18"/>
    <p:sldLayoutId id="2147483675" r:id="rId19"/>
    <p:sldLayoutId id="2147483677" r:id="rId2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jpeg"/><Relationship Id="rId18" Type="http://schemas.openxmlformats.org/officeDocument/2006/relationships/image" Target="../media/image62.png"/><Relationship Id="rId26" Type="http://schemas.openxmlformats.org/officeDocument/2006/relationships/image" Target="../media/image69.png"/><Relationship Id="rId21" Type="http://schemas.openxmlformats.org/officeDocument/2006/relationships/image" Target="../media/image64.png"/><Relationship Id="rId34" Type="http://schemas.openxmlformats.org/officeDocument/2006/relationships/image" Target="../media/image77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png"/><Relationship Id="rId25" Type="http://schemas.openxmlformats.org/officeDocument/2006/relationships/image" Target="../media/image68.png"/><Relationship Id="rId33" Type="http://schemas.openxmlformats.org/officeDocument/2006/relationships/image" Target="../media/image76.png"/><Relationship Id="rId38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0.jpe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24" Type="http://schemas.openxmlformats.org/officeDocument/2006/relationships/image" Target="../media/image67.png"/><Relationship Id="rId32" Type="http://schemas.openxmlformats.org/officeDocument/2006/relationships/image" Target="../media/image75.jpg"/><Relationship Id="rId37" Type="http://schemas.openxmlformats.org/officeDocument/2006/relationships/image" Target="../media/image80.png"/><Relationship Id="rId5" Type="http://schemas.openxmlformats.org/officeDocument/2006/relationships/image" Target="../media/image49.jfif"/><Relationship Id="rId15" Type="http://schemas.openxmlformats.org/officeDocument/2006/relationships/image" Target="../media/image59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36" Type="http://schemas.openxmlformats.org/officeDocument/2006/relationships/image" Target="../media/image79.png"/><Relationship Id="rId10" Type="http://schemas.openxmlformats.org/officeDocument/2006/relationships/image" Target="../media/image54.png"/><Relationship Id="rId19" Type="http://schemas.openxmlformats.org/officeDocument/2006/relationships/image" Target="../media/image2.png"/><Relationship Id="rId31" Type="http://schemas.openxmlformats.org/officeDocument/2006/relationships/image" Target="../media/image74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jpg"/><Relationship Id="rId35" Type="http://schemas.openxmlformats.org/officeDocument/2006/relationships/image" Target="../media/image78.png"/><Relationship Id="rId8" Type="http://schemas.openxmlformats.org/officeDocument/2006/relationships/image" Target="../media/image52.jpeg"/><Relationship Id="rId3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102.png"/><Relationship Id="rId4" Type="http://schemas.openxmlformats.org/officeDocument/2006/relationships/image" Target="../media/image10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7.png"/><Relationship Id="rId5" Type="http://schemas.microsoft.com/office/2007/relationships/hdphoto" Target="../media/hdphoto2.wdp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jpg"/><Relationship Id="rId7" Type="http://schemas.openxmlformats.org/officeDocument/2006/relationships/image" Target="../media/image11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jpg"/><Relationship Id="rId11" Type="http://schemas.openxmlformats.org/officeDocument/2006/relationships/image" Target="../media/image37.png"/><Relationship Id="rId5" Type="http://schemas.openxmlformats.org/officeDocument/2006/relationships/image" Target="../media/image32.jpg"/><Relationship Id="rId10" Type="http://schemas.openxmlformats.org/officeDocument/2006/relationships/image" Target="../media/image36.png"/><Relationship Id="rId4" Type="http://schemas.openxmlformats.org/officeDocument/2006/relationships/image" Target="../media/image31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24B3B60-27AB-43CA-A592-2E318CE264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5713592"/>
            <a:ext cx="5762322" cy="429719"/>
          </a:xfrm>
        </p:spPr>
        <p:txBody>
          <a:bodyPr/>
          <a:lstStyle/>
          <a:p>
            <a:pPr algn="r"/>
            <a:r>
              <a:rPr lang="fr-FR" dirty="0"/>
              <a:t>Roadmap</a:t>
            </a:r>
          </a:p>
          <a:p>
            <a:pPr algn="r"/>
            <a:r>
              <a:rPr lang="fr-FR" dirty="0"/>
              <a:t>March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91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6DEBC-564C-4997-97FC-F70D03171E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Fast</a:t>
            </a:r>
            <a:r>
              <a:rPr lang="en-US" dirty="0"/>
              <a:t> “Plug &amp; Play” </a:t>
            </a:r>
            <a:r>
              <a:rPr lang="en-US" dirty="0">
                <a:solidFill>
                  <a:schemeClr val="tx1"/>
                </a:solidFill>
              </a:rPr>
              <a:t>integration</a:t>
            </a:r>
          </a:p>
          <a:p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AEF402-76BD-40AE-93D1-9B0077CB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45" name="ZoneTexte 7">
            <a:extLst>
              <a:ext uri="{FF2B5EF4-FFF2-40B4-BE49-F238E27FC236}">
                <a16:creationId xmlns:a16="http://schemas.microsoft.com/office/drawing/2014/main" id="{76C6C16D-CA6A-497D-8D15-FD9EE79CECBB}"/>
              </a:ext>
            </a:extLst>
          </p:cNvPr>
          <p:cNvSpPr txBox="1"/>
          <p:nvPr/>
        </p:nvSpPr>
        <p:spPr>
          <a:xfrm>
            <a:off x="170179" y="3901108"/>
            <a:ext cx="327842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" dirty="0">
                <a:latin typeface="Roboto" panose="02000000000000000000" pitchFamily="2" charset="0"/>
                <a:ea typeface="Roboto" panose="02000000000000000000" pitchFamily="2" charset="0"/>
              </a:rPr>
              <a:t>Signal Reception</a:t>
            </a:r>
          </a:p>
          <a:p>
            <a:pPr algn="ctr"/>
            <a:endParaRPr lang="fr-FR" sz="2000" spc="3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pc="30" dirty="0">
                <a:latin typeface="Roboto" panose="02000000000000000000" pitchFamily="2" charset="0"/>
                <a:ea typeface="Roboto" panose="02000000000000000000" pitchFamily="2" charset="0"/>
              </a:rPr>
              <a:t>Through an external sensor or by an electrical signal</a:t>
            </a:r>
            <a:b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FR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 minutes</a:t>
            </a:r>
          </a:p>
        </p:txBody>
      </p:sp>
      <p:sp>
        <p:nvSpPr>
          <p:cNvPr id="46" name="ZoneTexte 30">
            <a:extLst>
              <a:ext uri="{FF2B5EF4-FFF2-40B4-BE49-F238E27FC236}">
                <a16:creationId xmlns:a16="http://schemas.microsoft.com/office/drawing/2014/main" id="{07DFC424-B00D-4206-ABE9-02F841FA586E}"/>
              </a:ext>
            </a:extLst>
          </p:cNvPr>
          <p:cNvSpPr txBox="1"/>
          <p:nvPr/>
        </p:nvSpPr>
        <p:spPr>
          <a:xfrm>
            <a:off x="3581491" y="3901108"/>
            <a:ext cx="251450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" dirty="0">
                <a:latin typeface="Roboto" panose="02000000000000000000" pitchFamily="2" charset="0"/>
                <a:ea typeface="Roboto" panose="02000000000000000000" pitchFamily="2" charset="0"/>
              </a:rPr>
              <a:t>Module Connection</a:t>
            </a:r>
          </a:p>
          <a:p>
            <a:pPr algn="ctr"/>
            <a:endParaRPr lang="fr-FR" sz="2000" spc="3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pc="30" dirty="0">
                <a:latin typeface="Roboto" panose="02000000000000000000" pitchFamily="2" charset="0"/>
                <a:ea typeface="Roboto" panose="02000000000000000000" pitchFamily="2" charset="0"/>
              </a:rPr>
              <a:t>Connect the module to the sensor / signal</a:t>
            </a:r>
            <a:b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FR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 minutes</a:t>
            </a:r>
          </a:p>
        </p:txBody>
      </p:sp>
      <p:sp>
        <p:nvSpPr>
          <p:cNvPr id="47" name="ZoneTexte 31">
            <a:extLst>
              <a:ext uri="{FF2B5EF4-FFF2-40B4-BE49-F238E27FC236}">
                <a16:creationId xmlns:a16="http://schemas.microsoft.com/office/drawing/2014/main" id="{E7861974-F79F-4724-BEB4-62A970920B21}"/>
              </a:ext>
            </a:extLst>
          </p:cNvPr>
          <p:cNvSpPr txBox="1"/>
          <p:nvPr/>
        </p:nvSpPr>
        <p:spPr>
          <a:xfrm>
            <a:off x="6361780" y="3901108"/>
            <a:ext cx="2514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" dirty="0">
                <a:latin typeface="Roboto" panose="02000000000000000000" pitchFamily="2" charset="0"/>
                <a:ea typeface="Roboto" panose="02000000000000000000" pitchFamily="2" charset="0"/>
              </a:rPr>
              <a:t>Tablet Connection</a:t>
            </a:r>
          </a:p>
          <a:p>
            <a:pPr algn="ctr"/>
            <a:endParaRPr lang="fr-FR" sz="2000" spc="3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pc="30" dirty="0">
                <a:latin typeface="Roboto" panose="02000000000000000000" pitchFamily="2" charset="0"/>
                <a:ea typeface="Roboto" panose="02000000000000000000" pitchFamily="2" charset="0"/>
              </a:rPr>
              <a:t>Attach the tablet to the operator station</a:t>
            </a:r>
          </a:p>
          <a:p>
            <a:pPr algn="ctr"/>
            <a:r>
              <a:rPr lang="fr-FR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 minutes</a:t>
            </a:r>
          </a:p>
        </p:txBody>
      </p:sp>
      <p:sp>
        <p:nvSpPr>
          <p:cNvPr id="48" name="ZoneTexte 32">
            <a:extLst>
              <a:ext uri="{FF2B5EF4-FFF2-40B4-BE49-F238E27FC236}">
                <a16:creationId xmlns:a16="http://schemas.microsoft.com/office/drawing/2014/main" id="{9B479E58-3608-43C0-A59A-07EEF591728D}"/>
              </a:ext>
            </a:extLst>
          </p:cNvPr>
          <p:cNvSpPr txBox="1"/>
          <p:nvPr/>
        </p:nvSpPr>
        <p:spPr>
          <a:xfrm>
            <a:off x="8971771" y="3901108"/>
            <a:ext cx="300115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spc="30" dirty="0">
                <a:latin typeface="Roboto" panose="02000000000000000000" pitchFamily="2" charset="0"/>
                <a:ea typeface="Roboto" panose="02000000000000000000" pitchFamily="2" charset="0"/>
              </a:rPr>
              <a:t>Website Configuration</a:t>
            </a:r>
          </a:p>
          <a:p>
            <a:pPr algn="ctr"/>
            <a:endParaRPr lang="fr-FR" sz="2000" spc="3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pc="30" dirty="0">
                <a:latin typeface="Roboto" panose="02000000000000000000" pitchFamily="2" charset="0"/>
                <a:ea typeface="Roboto" panose="02000000000000000000" pitchFamily="2" charset="0"/>
              </a:rPr>
              <a:t>Set up “virtual factory” </a:t>
            </a:r>
            <a:br>
              <a:rPr lang="en-US" spc="3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pc="30" dirty="0">
                <a:latin typeface="Roboto" panose="02000000000000000000" pitchFamily="2" charset="0"/>
                <a:ea typeface="Roboto" panose="02000000000000000000" pitchFamily="2" charset="0"/>
              </a:rPr>
              <a:t>on the website</a:t>
            </a:r>
            <a:b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FR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 minutes</a:t>
            </a:r>
          </a:p>
        </p:txBody>
      </p:sp>
      <p:pic>
        <p:nvPicPr>
          <p:cNvPr id="37" name="Picture 30">
            <a:extLst>
              <a:ext uri="{FF2B5EF4-FFF2-40B4-BE49-F238E27FC236}">
                <a16:creationId xmlns:a16="http://schemas.microsoft.com/office/drawing/2014/main" id="{C0C789BA-CD17-43F8-AA8C-F5F14BEA7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619" y="2026887"/>
            <a:ext cx="1369543" cy="1410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Picture 32">
            <a:extLst>
              <a:ext uri="{FF2B5EF4-FFF2-40B4-BE49-F238E27FC236}">
                <a16:creationId xmlns:a16="http://schemas.microsoft.com/office/drawing/2014/main" id="{47166149-9D83-4CEC-B83A-CFB967FDF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226" y="1998765"/>
            <a:ext cx="791038" cy="1219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" name="Picture 34">
            <a:extLst>
              <a:ext uri="{FF2B5EF4-FFF2-40B4-BE49-F238E27FC236}">
                <a16:creationId xmlns:a16="http://schemas.microsoft.com/office/drawing/2014/main" id="{D4A67536-F9D9-4005-B753-768F341D6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167" y="1999000"/>
            <a:ext cx="1315827" cy="1353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Picture 36">
            <a:extLst>
              <a:ext uri="{FF2B5EF4-FFF2-40B4-BE49-F238E27FC236}">
                <a16:creationId xmlns:a16="http://schemas.microsoft.com/office/drawing/2014/main" id="{18E4B2ED-CCAB-484F-A66D-8CAF070C5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3897" y="2015045"/>
            <a:ext cx="936903" cy="1186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Ellipse 26">
            <a:extLst>
              <a:ext uri="{FF2B5EF4-FFF2-40B4-BE49-F238E27FC236}">
                <a16:creationId xmlns:a16="http://schemas.microsoft.com/office/drawing/2014/main" id="{1562EC5A-7DFB-420A-837F-4D87D5F21362}"/>
              </a:ext>
            </a:extLst>
          </p:cNvPr>
          <p:cNvSpPr/>
          <p:nvPr/>
        </p:nvSpPr>
        <p:spPr>
          <a:xfrm>
            <a:off x="7440020" y="3405199"/>
            <a:ext cx="358120" cy="358120"/>
          </a:xfrm>
          <a:prstGeom prst="ellipse">
            <a:avLst/>
          </a:prstGeom>
          <a:solidFill>
            <a:srgbClr val="EC34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latin typeface="Roboto" pitchFamily="2" charset="0"/>
                <a:ea typeface="Roboto" pitchFamily="2" charset="0"/>
              </a:rPr>
              <a:t>3</a:t>
            </a:r>
          </a:p>
        </p:txBody>
      </p:sp>
      <p:sp>
        <p:nvSpPr>
          <p:cNvPr id="42" name="Ellipse 27">
            <a:extLst>
              <a:ext uri="{FF2B5EF4-FFF2-40B4-BE49-F238E27FC236}">
                <a16:creationId xmlns:a16="http://schemas.microsoft.com/office/drawing/2014/main" id="{D4A00BFA-AF1C-4521-AEFE-E51160F3537F}"/>
              </a:ext>
            </a:extLst>
          </p:cNvPr>
          <p:cNvSpPr/>
          <p:nvPr/>
        </p:nvSpPr>
        <p:spPr>
          <a:xfrm>
            <a:off x="10293288" y="3406869"/>
            <a:ext cx="358120" cy="358120"/>
          </a:xfrm>
          <a:prstGeom prst="ellipse">
            <a:avLst/>
          </a:prstGeom>
          <a:solidFill>
            <a:srgbClr val="EC34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latin typeface="Roboto" pitchFamily="2" charset="0"/>
                <a:ea typeface="Roboto" pitchFamily="2" charset="0"/>
              </a:rPr>
              <a:t>4</a:t>
            </a:r>
          </a:p>
        </p:txBody>
      </p:sp>
      <p:sp>
        <p:nvSpPr>
          <p:cNvPr id="43" name="Ellipse 28">
            <a:extLst>
              <a:ext uri="{FF2B5EF4-FFF2-40B4-BE49-F238E27FC236}">
                <a16:creationId xmlns:a16="http://schemas.microsoft.com/office/drawing/2014/main" id="{69B06DEB-62EF-4107-9A66-3E16337746AE}"/>
              </a:ext>
            </a:extLst>
          </p:cNvPr>
          <p:cNvSpPr/>
          <p:nvPr/>
        </p:nvSpPr>
        <p:spPr>
          <a:xfrm>
            <a:off x="1634445" y="3409314"/>
            <a:ext cx="349890" cy="349890"/>
          </a:xfrm>
          <a:prstGeom prst="ellipse">
            <a:avLst/>
          </a:prstGeom>
          <a:solidFill>
            <a:srgbClr val="EC34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latin typeface="Roboto" pitchFamily="2" charset="0"/>
                <a:ea typeface="Roboto" pitchFamily="2" charset="0"/>
              </a:rPr>
              <a:t>1</a:t>
            </a:r>
          </a:p>
        </p:txBody>
      </p:sp>
      <p:sp>
        <p:nvSpPr>
          <p:cNvPr id="44" name="Ellipse 29">
            <a:extLst>
              <a:ext uri="{FF2B5EF4-FFF2-40B4-BE49-F238E27FC236}">
                <a16:creationId xmlns:a16="http://schemas.microsoft.com/office/drawing/2014/main" id="{74B8A2D0-67FF-4D33-ABE8-73919FC9AED8}"/>
              </a:ext>
            </a:extLst>
          </p:cNvPr>
          <p:cNvSpPr/>
          <p:nvPr/>
        </p:nvSpPr>
        <p:spPr>
          <a:xfrm>
            <a:off x="4663800" y="3409314"/>
            <a:ext cx="349890" cy="349890"/>
          </a:xfrm>
          <a:prstGeom prst="ellipse">
            <a:avLst/>
          </a:prstGeom>
          <a:solidFill>
            <a:srgbClr val="EC34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latin typeface="Roboto" pitchFamily="2" charset="0"/>
                <a:ea typeface="Roboto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4604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9CC44C2-6196-44AF-9DA3-EA18DA5C1106}"/>
              </a:ext>
            </a:extLst>
          </p:cNvPr>
          <p:cNvSpPr/>
          <p:nvPr/>
        </p:nvSpPr>
        <p:spPr>
          <a:xfrm>
            <a:off x="5897611" y="1176159"/>
            <a:ext cx="1593396" cy="53565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« Big players »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9A65D12-1F09-4C76-AD4E-7D26301AC3FC}"/>
              </a:ext>
            </a:extLst>
          </p:cNvPr>
          <p:cNvSpPr/>
          <p:nvPr/>
        </p:nvSpPr>
        <p:spPr>
          <a:xfrm>
            <a:off x="7808184" y="1176159"/>
            <a:ext cx="1593396" cy="53565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Roboto" panose="02000000000000000000" pitchFamily="2" charset="0"/>
                <a:ea typeface="Roboto" panose="02000000000000000000" pitchFamily="2" charset="0"/>
              </a:rPr>
              <a:t>« Specialists »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9DAF433-7D64-4A73-9B56-5BD24DA963C1}"/>
              </a:ext>
            </a:extLst>
          </p:cNvPr>
          <p:cNvSpPr/>
          <p:nvPr/>
        </p:nvSpPr>
        <p:spPr>
          <a:xfrm>
            <a:off x="9718756" y="1176159"/>
            <a:ext cx="1593396" cy="53565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« Direct</a:t>
            </a:r>
          </a:p>
          <a:p>
            <a:pPr algn="ctr"/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   competitors »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C2CBDD9-31FC-415A-AE67-526FECE519A9}"/>
              </a:ext>
            </a:extLst>
          </p:cNvPr>
          <p:cNvSpPr txBox="1"/>
          <p:nvPr/>
        </p:nvSpPr>
        <p:spPr>
          <a:xfrm>
            <a:off x="2512679" y="5712404"/>
            <a:ext cx="6753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Big players: 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Large MES manufacturers (Dassault Systems, Schneider Electric, etc. )</a:t>
            </a:r>
            <a:b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Specialists: 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Custom IT developments by local/national firms (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</a:rPr>
              <a:t>Astree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 Software, Ordinal Software)</a:t>
            </a:r>
            <a:b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Direct competitors: 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Other “tablet” based systems (Lean Cure,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</a:rPr>
              <a:t>Worximity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1200" dirty="0" err="1">
                <a:latin typeface="Roboto" panose="02000000000000000000" pitchFamily="2" charset="0"/>
                <a:ea typeface="Roboto" panose="02000000000000000000" pitchFamily="2" charset="0"/>
              </a:rPr>
              <a:t>Usitab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C6715D-882A-418A-8D8C-9ABCAC778FB3}"/>
              </a:ext>
            </a:extLst>
          </p:cNvPr>
          <p:cNvSpPr txBox="1"/>
          <p:nvPr/>
        </p:nvSpPr>
        <p:spPr>
          <a:xfrm>
            <a:off x="593313" y="1791603"/>
            <a:ext cx="3650956" cy="5765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Price (TCO)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4F829D-0780-4A09-9D3E-B25E7F08ABBD}"/>
              </a:ext>
            </a:extLst>
          </p:cNvPr>
          <p:cNvSpPr txBox="1"/>
          <p:nvPr/>
        </p:nvSpPr>
        <p:spPr>
          <a:xfrm>
            <a:off x="593313" y="2359583"/>
            <a:ext cx="3650956" cy="5765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Software quality / maintainability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622AB6-435D-4781-ACBA-908638202140}"/>
              </a:ext>
            </a:extLst>
          </p:cNvPr>
          <p:cNvSpPr txBox="1"/>
          <p:nvPr/>
        </p:nvSpPr>
        <p:spPr>
          <a:xfrm>
            <a:off x="593313" y="2900357"/>
            <a:ext cx="3650956" cy="5765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600" b="1">
                <a:latin typeface="Roboto" panose="02000000000000000000" pitchFamily="2" charset="0"/>
                <a:ea typeface="Roboto" panose="02000000000000000000" pitchFamily="2" charset="0"/>
              </a:rPr>
              <a:t>Ease of Deployment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5044F2-9119-4926-B33D-9AE04AE59B71}"/>
              </a:ext>
            </a:extLst>
          </p:cNvPr>
          <p:cNvSpPr txBox="1"/>
          <p:nvPr/>
        </p:nvSpPr>
        <p:spPr>
          <a:xfrm>
            <a:off x="593313" y="3489607"/>
            <a:ext cx="3650956" cy="5765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600" b="1">
                <a:latin typeface="Roboto" panose="02000000000000000000" pitchFamily="2" charset="0"/>
                <a:ea typeface="Roboto" panose="02000000000000000000" pitchFamily="2" charset="0"/>
              </a:rPr>
              <a:t>Shop Floor Experience</a:t>
            </a:r>
            <a:endParaRPr lang="en-US" sz="1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400">
                <a:latin typeface="Roboto" panose="02000000000000000000" pitchFamily="2" charset="0"/>
                <a:ea typeface="Roboto" panose="02000000000000000000" pitchFamily="2" charset="0"/>
              </a:rPr>
              <a:t>(ease of use for production teams)</a:t>
            </a:r>
            <a:endParaRPr lang="en-US" sz="1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7374B7-493D-451E-8A76-1DBBBD6DFAEF}"/>
              </a:ext>
            </a:extLst>
          </p:cNvPr>
          <p:cNvSpPr txBox="1"/>
          <p:nvPr/>
        </p:nvSpPr>
        <p:spPr>
          <a:xfrm>
            <a:off x="593313" y="4066934"/>
            <a:ext cx="3650956" cy="5765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600" b="1">
                <a:latin typeface="Roboto" panose="02000000000000000000" pitchFamily="2" charset="0"/>
                <a:ea typeface="Roboto" panose="02000000000000000000" pitchFamily="2" charset="0"/>
              </a:rPr>
              <a:t>Retrofitting Capabilities</a:t>
            </a:r>
            <a:endParaRPr lang="en-US" sz="1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400">
                <a:latin typeface="Roboto" panose="02000000000000000000" pitchFamily="2" charset="0"/>
                <a:ea typeface="Roboto" panose="02000000000000000000" pitchFamily="2" charset="0"/>
              </a:rPr>
              <a:t>(old machines, non PLC equipped)</a:t>
            </a:r>
            <a:endParaRPr lang="en-US" sz="1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17DEAE-836B-497E-90EC-6588AADA7492}"/>
              </a:ext>
            </a:extLst>
          </p:cNvPr>
          <p:cNvSpPr txBox="1"/>
          <p:nvPr/>
        </p:nvSpPr>
        <p:spPr>
          <a:xfrm>
            <a:off x="593313" y="4616971"/>
            <a:ext cx="3650956" cy="5765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600" b="1">
                <a:latin typeface="Roboto" panose="02000000000000000000" pitchFamily="2" charset="0"/>
                <a:ea typeface="Roboto" panose="02000000000000000000" pitchFamily="2" charset="0"/>
              </a:rPr>
              <a:t>Integration Costs</a:t>
            </a:r>
            <a:endParaRPr lang="en-US" sz="1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8753E8-3F47-4227-822A-414612C1B100}"/>
              </a:ext>
            </a:extLst>
          </p:cNvPr>
          <p:cNvSpPr txBox="1"/>
          <p:nvPr/>
        </p:nvSpPr>
        <p:spPr>
          <a:xfrm>
            <a:off x="593313" y="5142535"/>
            <a:ext cx="3650956" cy="5765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Product Scalability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260763-3E84-4017-901F-E5FE80AEF88A}"/>
              </a:ext>
            </a:extLst>
          </p:cNvPr>
          <p:cNvGrpSpPr/>
          <p:nvPr/>
        </p:nvGrpSpPr>
        <p:grpSpPr>
          <a:xfrm>
            <a:off x="701756" y="2358583"/>
            <a:ext cx="10788488" cy="2829603"/>
            <a:chOff x="1520252" y="2406208"/>
            <a:chExt cx="9657834" cy="282960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3DDC303-8C35-4ED3-AA9A-2D0C362F5B2A}"/>
                </a:ext>
              </a:extLst>
            </p:cNvPr>
            <p:cNvCxnSpPr/>
            <p:nvPr/>
          </p:nvCxnSpPr>
          <p:spPr>
            <a:xfrm>
              <a:off x="1520252" y="2406208"/>
              <a:ext cx="9657834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6EFA1C4-2E64-4D71-B390-BF7171F33E7D}"/>
                </a:ext>
              </a:extLst>
            </p:cNvPr>
            <p:cNvCxnSpPr/>
            <p:nvPr/>
          </p:nvCxnSpPr>
          <p:spPr>
            <a:xfrm>
              <a:off x="1520252" y="2972128"/>
              <a:ext cx="9657834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840AF79-57E0-463B-B614-59451F7B17FC}"/>
                </a:ext>
              </a:extLst>
            </p:cNvPr>
            <p:cNvCxnSpPr/>
            <p:nvPr/>
          </p:nvCxnSpPr>
          <p:spPr>
            <a:xfrm>
              <a:off x="1520252" y="3538049"/>
              <a:ext cx="9657834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D8B1AFB-BE4F-4919-8C10-13A8D3E8EA87}"/>
                </a:ext>
              </a:extLst>
            </p:cNvPr>
            <p:cNvCxnSpPr/>
            <p:nvPr/>
          </p:nvCxnSpPr>
          <p:spPr>
            <a:xfrm>
              <a:off x="1520252" y="4103969"/>
              <a:ext cx="9657834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4077D2D-15FB-4425-BD2E-74696C2CAD21}"/>
                </a:ext>
              </a:extLst>
            </p:cNvPr>
            <p:cNvCxnSpPr/>
            <p:nvPr/>
          </p:nvCxnSpPr>
          <p:spPr>
            <a:xfrm>
              <a:off x="1520252" y="4669889"/>
              <a:ext cx="9657834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2C60C9D-5922-4ED1-8089-B00B86EC2184}"/>
                </a:ext>
              </a:extLst>
            </p:cNvPr>
            <p:cNvCxnSpPr/>
            <p:nvPr/>
          </p:nvCxnSpPr>
          <p:spPr>
            <a:xfrm>
              <a:off x="1520252" y="5235811"/>
              <a:ext cx="9657834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D3C2A5-6316-4162-A668-B712AEB0EFDD}"/>
              </a:ext>
            </a:extLst>
          </p:cNvPr>
          <p:cNvGrpSpPr/>
          <p:nvPr/>
        </p:nvGrpSpPr>
        <p:grpSpPr>
          <a:xfrm>
            <a:off x="4267403" y="1905514"/>
            <a:ext cx="716749" cy="3689873"/>
            <a:chOff x="4553822" y="1953139"/>
            <a:chExt cx="716749" cy="3689873"/>
          </a:xfrm>
        </p:grpSpPr>
        <p:sp>
          <p:nvSpPr>
            <p:cNvPr id="85" name="HarveyBall">
              <a:extLst>
                <a:ext uri="{FF2B5EF4-FFF2-40B4-BE49-F238E27FC236}">
                  <a16:creationId xmlns:a16="http://schemas.microsoft.com/office/drawing/2014/main" id="{73C35AA0-8551-4410-9CEF-A8B2A2047C7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767886" y="1953139"/>
              <a:ext cx="288621" cy="28862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4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86" name="HarveyBall">
              <a:extLst>
                <a:ext uri="{FF2B5EF4-FFF2-40B4-BE49-F238E27FC236}">
                  <a16:creationId xmlns:a16="http://schemas.microsoft.com/office/drawing/2014/main" id="{7976C200-0ADE-4AB8-BB26-357918FFB92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767886" y="2538611"/>
              <a:ext cx="288621" cy="28862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4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87" name="HarveyBall">
              <a:extLst>
                <a:ext uri="{FF2B5EF4-FFF2-40B4-BE49-F238E27FC236}">
                  <a16:creationId xmlns:a16="http://schemas.microsoft.com/office/drawing/2014/main" id="{B76060C7-655C-4D62-81A9-82BEA8FD63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767886" y="3119904"/>
              <a:ext cx="288621" cy="28862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4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88" name="HarveyBall">
              <a:extLst>
                <a:ext uri="{FF2B5EF4-FFF2-40B4-BE49-F238E27FC236}">
                  <a16:creationId xmlns:a16="http://schemas.microsoft.com/office/drawing/2014/main" id="{BD000164-E794-4B3B-8985-58494049C07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767886" y="3686215"/>
              <a:ext cx="288621" cy="28862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4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89" name="HarveyBall">
              <a:extLst>
                <a:ext uri="{FF2B5EF4-FFF2-40B4-BE49-F238E27FC236}">
                  <a16:creationId xmlns:a16="http://schemas.microsoft.com/office/drawing/2014/main" id="{933326AF-605B-475D-8819-48DA31B77D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767886" y="4246357"/>
              <a:ext cx="288621" cy="28862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4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E7D076C7-3EB5-4D40-96DF-2EB5D25D8B10}"/>
                </a:ext>
              </a:extLst>
            </p:cNvPr>
            <p:cNvSpPr txBox="1"/>
            <p:nvPr/>
          </p:nvSpPr>
          <p:spPr>
            <a:xfrm>
              <a:off x="4559833" y="4810222"/>
              <a:ext cx="7047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Roboto" panose="02000000000000000000" pitchFamily="2" charset="0"/>
                  <a:ea typeface="Roboto" panose="02000000000000000000" pitchFamily="2" charset="0"/>
                </a:rPr>
                <a:t>Low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9ACD1E34-6BD3-4ED9-81F2-1BA242B6860E}"/>
                </a:ext>
              </a:extLst>
            </p:cNvPr>
            <p:cNvSpPr txBox="1"/>
            <p:nvPr/>
          </p:nvSpPr>
          <p:spPr>
            <a:xfrm>
              <a:off x="4553822" y="5304458"/>
              <a:ext cx="7167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Roboto" panose="02000000000000000000" pitchFamily="2" charset="0"/>
                  <a:ea typeface="Roboto" panose="02000000000000000000" pitchFamily="2" charset="0"/>
                </a:rPr>
                <a:t>High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E9AE7C-967E-4503-A997-39B4AFABA29A}"/>
              </a:ext>
            </a:extLst>
          </p:cNvPr>
          <p:cNvGrpSpPr/>
          <p:nvPr/>
        </p:nvGrpSpPr>
        <p:grpSpPr>
          <a:xfrm>
            <a:off x="7879979" y="1905514"/>
            <a:ext cx="1446230" cy="3697401"/>
            <a:chOff x="7703534" y="1953139"/>
            <a:chExt cx="1446230" cy="3697401"/>
          </a:xfrm>
        </p:grpSpPr>
        <p:sp>
          <p:nvSpPr>
            <p:cNvPr id="95" name="HarveyBall">
              <a:extLst>
                <a:ext uri="{FF2B5EF4-FFF2-40B4-BE49-F238E27FC236}">
                  <a16:creationId xmlns:a16="http://schemas.microsoft.com/office/drawing/2014/main" id="{5ACFCF17-0149-495E-97D0-02C607EEF11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82339" y="4246357"/>
              <a:ext cx="288620" cy="288620"/>
            </a:xfrm>
            <a:prstGeom prst="ellipse">
              <a:avLst/>
            </a:prstGeom>
            <a:solidFill>
              <a:srgbClr val="CD2027"/>
            </a:solidFill>
            <a:ln w="9525">
              <a:solidFill>
                <a:srgbClr val="C41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4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134" name="HarveyBall">
              <a:extLst>
                <a:ext uri="{FF2B5EF4-FFF2-40B4-BE49-F238E27FC236}">
                  <a16:creationId xmlns:a16="http://schemas.microsoft.com/office/drawing/2014/main" id="{1E4F27C0-2EDD-412A-8C1C-0F6DF004AA8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82339" y="1953139"/>
              <a:ext cx="288620" cy="288620"/>
            </a:xfrm>
            <a:prstGeom prst="ellipse">
              <a:avLst/>
            </a:prstGeom>
            <a:solidFill>
              <a:srgbClr val="CD2027"/>
            </a:solidFill>
            <a:ln w="9525">
              <a:solidFill>
                <a:srgbClr val="C41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4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138" name="HarveyBall">
              <a:extLst>
                <a:ext uri="{FF2B5EF4-FFF2-40B4-BE49-F238E27FC236}">
                  <a16:creationId xmlns:a16="http://schemas.microsoft.com/office/drawing/2014/main" id="{438181D2-2AF5-4D75-8223-9B96F8CEA25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82338" y="2538611"/>
              <a:ext cx="288621" cy="28862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4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21B48BD-A9B8-45BD-9908-332A802721EC}"/>
                </a:ext>
              </a:extLst>
            </p:cNvPr>
            <p:cNvSpPr txBox="1"/>
            <p:nvPr/>
          </p:nvSpPr>
          <p:spPr>
            <a:xfrm>
              <a:off x="7703534" y="4810222"/>
              <a:ext cx="14462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latin typeface="Roboto" panose="02000000000000000000" pitchFamily="2" charset="0"/>
                  <a:ea typeface="Roboto" panose="02000000000000000000" pitchFamily="2" charset="0"/>
                </a:rPr>
                <a:t>Medium/High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3FAC2C4-25F7-481F-A234-32DCDE604ABE}"/>
                </a:ext>
              </a:extLst>
            </p:cNvPr>
            <p:cNvSpPr txBox="1"/>
            <p:nvPr/>
          </p:nvSpPr>
          <p:spPr>
            <a:xfrm>
              <a:off x="8068274" y="5311986"/>
              <a:ext cx="7167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Roboto" panose="02000000000000000000" pitchFamily="2" charset="0"/>
                  <a:ea typeface="Roboto" panose="02000000000000000000" pitchFamily="2" charset="0"/>
                </a:rPr>
                <a:t>None</a:t>
              </a:r>
            </a:p>
          </p:txBody>
        </p:sp>
        <p:sp>
          <p:nvSpPr>
            <p:cNvPr id="69" name="HarveyBall">
              <a:extLst>
                <a:ext uri="{FF2B5EF4-FFF2-40B4-BE49-F238E27FC236}">
                  <a16:creationId xmlns:a16="http://schemas.microsoft.com/office/drawing/2014/main" id="{01FA425C-D112-4466-B27B-ABDE67BF302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282338" y="3686215"/>
              <a:ext cx="288621" cy="28862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4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BCC964-ADD3-4DC9-B08D-0DA424AD5463}"/>
                </a:ext>
              </a:extLst>
            </p:cNvPr>
            <p:cNvGrpSpPr/>
            <p:nvPr/>
          </p:nvGrpSpPr>
          <p:grpSpPr>
            <a:xfrm>
              <a:off x="8282338" y="3119904"/>
              <a:ext cx="288620" cy="288620"/>
              <a:chOff x="8301416" y="3130022"/>
              <a:chExt cx="306387" cy="306387"/>
            </a:xfrm>
          </p:grpSpPr>
          <p:sp>
            <p:nvSpPr>
              <p:cNvPr id="75" name="HarveyBall">
                <a:extLst>
                  <a:ext uri="{FF2B5EF4-FFF2-40B4-BE49-F238E27FC236}">
                    <a16:creationId xmlns:a16="http://schemas.microsoft.com/office/drawing/2014/main" id="{42B93CC8-CF63-4723-8AEE-9A678A028B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301416" y="3130022"/>
                <a:ext cx="306387" cy="306387"/>
              </a:xfrm>
              <a:prstGeom prst="ellipse">
                <a:avLst/>
              </a:prstGeom>
              <a:solidFill>
                <a:srgbClr val="CD2027"/>
              </a:solidFill>
              <a:ln w="9525">
                <a:solidFill>
                  <a:srgbClr val="C41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400" b="1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itchFamily="34" charset="0"/>
                </a:endParaRPr>
              </a:p>
            </p:txBody>
          </p:sp>
          <p:sp>
            <p:nvSpPr>
              <p:cNvPr id="76" name="Arc 23">
                <a:extLst>
                  <a:ext uri="{FF2B5EF4-FFF2-40B4-BE49-F238E27FC236}">
                    <a16:creationId xmlns:a16="http://schemas.microsoft.com/office/drawing/2014/main" id="{F73FEBE8-0F32-4ADD-B58F-33A674CA004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455403" y="3130815"/>
                <a:ext cx="152400" cy="304800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200"/>
                  <a:gd name="T11" fmla="*/ 21600 w 216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13"/>
                      <a:pt x="11954" y="43177"/>
                      <a:pt x="40" y="43199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13"/>
                      <a:pt x="11954" y="43177"/>
                      <a:pt x="40" y="43199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itchFamily="34" charset="0"/>
                </a:endParaRPr>
              </a:p>
            </p:txBody>
          </p:sp>
        </p:grpSp>
      </p:grpSp>
      <p:sp>
        <p:nvSpPr>
          <p:cNvPr id="92" name="HarveyBall">
            <a:extLst>
              <a:ext uri="{FF2B5EF4-FFF2-40B4-BE49-F238E27FC236}">
                <a16:creationId xmlns:a16="http://schemas.microsoft.com/office/drawing/2014/main" id="{024139D2-D962-4781-9D81-4D5A23177928}"/>
              </a:ext>
            </a:extLst>
          </p:cNvPr>
          <p:cNvSpPr>
            <a:spLocks noChangeArrowheads="1"/>
          </p:cNvSpPr>
          <p:nvPr/>
        </p:nvSpPr>
        <p:spPr bwMode="gray">
          <a:xfrm>
            <a:off x="6568624" y="4198732"/>
            <a:ext cx="288620" cy="288620"/>
          </a:xfrm>
          <a:prstGeom prst="ellipse">
            <a:avLst/>
          </a:prstGeom>
          <a:solidFill>
            <a:srgbClr val="CD2027"/>
          </a:solidFill>
          <a:ln w="9525">
            <a:solidFill>
              <a:srgbClr val="C41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09" name="HarveyBall">
            <a:extLst>
              <a:ext uri="{FF2B5EF4-FFF2-40B4-BE49-F238E27FC236}">
                <a16:creationId xmlns:a16="http://schemas.microsoft.com/office/drawing/2014/main" id="{745C91CA-51E2-4072-9964-0BA82F12E2D0}"/>
              </a:ext>
            </a:extLst>
          </p:cNvPr>
          <p:cNvSpPr>
            <a:spLocks noChangeArrowheads="1"/>
          </p:cNvSpPr>
          <p:nvPr/>
        </p:nvSpPr>
        <p:spPr bwMode="gray">
          <a:xfrm>
            <a:off x="6568624" y="3072279"/>
            <a:ext cx="288620" cy="288620"/>
          </a:xfrm>
          <a:prstGeom prst="ellipse">
            <a:avLst/>
          </a:prstGeom>
          <a:solidFill>
            <a:srgbClr val="CD2027"/>
          </a:solidFill>
          <a:ln w="9525">
            <a:solidFill>
              <a:srgbClr val="C41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3" name="HarveyBall">
            <a:extLst>
              <a:ext uri="{FF2B5EF4-FFF2-40B4-BE49-F238E27FC236}">
                <a16:creationId xmlns:a16="http://schemas.microsoft.com/office/drawing/2014/main" id="{2CD4A2DF-FE3B-4C6F-8BC5-8E270296BE28}"/>
              </a:ext>
            </a:extLst>
          </p:cNvPr>
          <p:cNvSpPr>
            <a:spLocks noChangeArrowheads="1"/>
          </p:cNvSpPr>
          <p:nvPr/>
        </p:nvSpPr>
        <p:spPr bwMode="gray">
          <a:xfrm>
            <a:off x="6568624" y="1905514"/>
            <a:ext cx="288620" cy="288620"/>
          </a:xfrm>
          <a:prstGeom prst="ellipse">
            <a:avLst/>
          </a:prstGeom>
          <a:solidFill>
            <a:srgbClr val="CD2027"/>
          </a:solidFill>
          <a:ln w="9525">
            <a:solidFill>
              <a:srgbClr val="C41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8537AEB-90D3-4132-96AD-0EC04896A04F}"/>
              </a:ext>
            </a:extLst>
          </p:cNvPr>
          <p:cNvSpPr txBox="1"/>
          <p:nvPr/>
        </p:nvSpPr>
        <p:spPr>
          <a:xfrm>
            <a:off x="6404996" y="4762597"/>
            <a:ext cx="615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</a:rPr>
              <a:t>High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8F6DA81E-503B-46EE-BEB5-F91E67FF0E95}"/>
              </a:ext>
            </a:extLst>
          </p:cNvPr>
          <p:cNvSpPr txBox="1"/>
          <p:nvPr/>
        </p:nvSpPr>
        <p:spPr>
          <a:xfrm>
            <a:off x="6354558" y="5264361"/>
            <a:ext cx="716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</a:rPr>
              <a:t>None</a:t>
            </a:r>
          </a:p>
        </p:txBody>
      </p:sp>
      <p:sp>
        <p:nvSpPr>
          <p:cNvPr id="68" name="HarveyBall">
            <a:extLst>
              <a:ext uri="{FF2B5EF4-FFF2-40B4-BE49-F238E27FC236}">
                <a16:creationId xmlns:a16="http://schemas.microsoft.com/office/drawing/2014/main" id="{5A0E1B9B-A843-4DB2-8889-D75AC93B811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568624" y="3626427"/>
            <a:ext cx="288620" cy="288620"/>
          </a:xfrm>
          <a:prstGeom prst="ellipse">
            <a:avLst/>
          </a:prstGeom>
          <a:solidFill>
            <a:srgbClr val="FFC000"/>
          </a:solidFill>
          <a:ln w="9525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BD5B0B-A2AE-4EBF-8696-5F9CEFFAA37B}"/>
              </a:ext>
            </a:extLst>
          </p:cNvPr>
          <p:cNvGrpSpPr/>
          <p:nvPr/>
        </p:nvGrpSpPr>
        <p:grpSpPr>
          <a:xfrm>
            <a:off x="9819590" y="1902828"/>
            <a:ext cx="1391728" cy="3700087"/>
            <a:chOff x="9819590" y="1950453"/>
            <a:chExt cx="1391728" cy="3700087"/>
          </a:xfrm>
        </p:grpSpPr>
        <p:sp>
          <p:nvSpPr>
            <p:cNvPr id="139" name="HarveyBall">
              <a:extLst>
                <a:ext uri="{FF2B5EF4-FFF2-40B4-BE49-F238E27FC236}">
                  <a16:creationId xmlns:a16="http://schemas.microsoft.com/office/drawing/2014/main" id="{032DAE5A-C105-4D73-BD58-9C81BB62E86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71144" y="3119904"/>
              <a:ext cx="288621" cy="28862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4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0FB71D72-0DE5-4613-B820-D7E0DE02EFAF}"/>
                </a:ext>
              </a:extLst>
            </p:cNvPr>
            <p:cNvSpPr txBox="1"/>
            <p:nvPr/>
          </p:nvSpPr>
          <p:spPr>
            <a:xfrm>
              <a:off x="9819590" y="4810222"/>
              <a:ext cx="1391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>
                  <a:latin typeface="Roboto" panose="02000000000000000000" pitchFamily="2" charset="0"/>
                  <a:ea typeface="Roboto" panose="02000000000000000000" pitchFamily="2" charset="0"/>
                </a:rPr>
                <a:t>Low/Medium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0FB9E923-BA0C-458E-AF58-BF957BB1B00B}"/>
                </a:ext>
              </a:extLst>
            </p:cNvPr>
            <p:cNvSpPr txBox="1"/>
            <p:nvPr/>
          </p:nvSpPr>
          <p:spPr>
            <a:xfrm>
              <a:off x="9955471" y="5311986"/>
              <a:ext cx="11199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Roboto" panose="02000000000000000000" pitchFamily="2" charset="0"/>
                  <a:ea typeface="Roboto" panose="02000000000000000000" pitchFamily="2" charset="0"/>
                </a:rPr>
                <a:t>Variable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3067E6C-3F72-4E4C-A1E1-168FC6FBF652}"/>
                </a:ext>
              </a:extLst>
            </p:cNvPr>
            <p:cNvGrpSpPr/>
            <p:nvPr/>
          </p:nvGrpSpPr>
          <p:grpSpPr>
            <a:xfrm>
              <a:off x="10371145" y="3680435"/>
              <a:ext cx="288620" cy="288620"/>
              <a:chOff x="8301416" y="3130022"/>
              <a:chExt cx="306387" cy="306387"/>
            </a:xfrm>
          </p:grpSpPr>
          <p:sp>
            <p:nvSpPr>
              <p:cNvPr id="78" name="HarveyBall">
                <a:extLst>
                  <a:ext uri="{FF2B5EF4-FFF2-40B4-BE49-F238E27FC236}">
                    <a16:creationId xmlns:a16="http://schemas.microsoft.com/office/drawing/2014/main" id="{E630D95D-1D52-4174-A655-F3CEF10036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301416" y="3130022"/>
                <a:ext cx="306387" cy="306387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400" b="1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itchFamily="34" charset="0"/>
                </a:endParaRPr>
              </a:p>
            </p:txBody>
          </p:sp>
          <p:sp>
            <p:nvSpPr>
              <p:cNvPr id="79" name="Arc 23">
                <a:extLst>
                  <a:ext uri="{FF2B5EF4-FFF2-40B4-BE49-F238E27FC236}">
                    <a16:creationId xmlns:a16="http://schemas.microsoft.com/office/drawing/2014/main" id="{F891EFD9-AC02-49CC-B559-921AE4FD1D8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455403" y="3130815"/>
                <a:ext cx="152400" cy="304800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200"/>
                  <a:gd name="T11" fmla="*/ 21600 w 216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13"/>
                      <a:pt x="11954" y="43177"/>
                      <a:pt x="40" y="43199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13"/>
                      <a:pt x="11954" y="43177"/>
                      <a:pt x="40" y="43199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B050"/>
              </a:solidFill>
              <a:ln w="9525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itchFamily="34" charset="0"/>
                </a:endParaRPr>
              </a:p>
            </p:txBody>
          </p:sp>
        </p:grpSp>
        <p:sp>
          <p:nvSpPr>
            <p:cNvPr id="83" name="HarveyBall">
              <a:extLst>
                <a:ext uri="{FF2B5EF4-FFF2-40B4-BE49-F238E27FC236}">
                  <a16:creationId xmlns:a16="http://schemas.microsoft.com/office/drawing/2014/main" id="{F60D2E13-FD92-4BC9-958A-305E9750A28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71145" y="4253275"/>
              <a:ext cx="288620" cy="288620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4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E5BFB34-5098-4B44-A27F-51CD1520443D}"/>
                </a:ext>
              </a:extLst>
            </p:cNvPr>
            <p:cNvGrpSpPr/>
            <p:nvPr/>
          </p:nvGrpSpPr>
          <p:grpSpPr>
            <a:xfrm>
              <a:off x="10371145" y="2538610"/>
              <a:ext cx="288620" cy="288620"/>
              <a:chOff x="8301416" y="3130022"/>
              <a:chExt cx="306387" cy="306387"/>
            </a:xfrm>
          </p:grpSpPr>
          <p:sp>
            <p:nvSpPr>
              <p:cNvPr id="90" name="HarveyBall">
                <a:extLst>
                  <a:ext uri="{FF2B5EF4-FFF2-40B4-BE49-F238E27FC236}">
                    <a16:creationId xmlns:a16="http://schemas.microsoft.com/office/drawing/2014/main" id="{9F342EDD-E4A9-4E4A-A7D2-0CEF14EEA1E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301416" y="3130022"/>
                <a:ext cx="306387" cy="306387"/>
              </a:xfrm>
              <a:prstGeom prst="ellipse">
                <a:avLst/>
              </a:prstGeom>
              <a:solidFill>
                <a:srgbClr val="CD2027"/>
              </a:solidFill>
              <a:ln w="9525">
                <a:solidFill>
                  <a:srgbClr val="C41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400" b="1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itchFamily="34" charset="0"/>
                </a:endParaRPr>
              </a:p>
            </p:txBody>
          </p:sp>
          <p:sp>
            <p:nvSpPr>
              <p:cNvPr id="91" name="Arc 23">
                <a:extLst>
                  <a:ext uri="{FF2B5EF4-FFF2-40B4-BE49-F238E27FC236}">
                    <a16:creationId xmlns:a16="http://schemas.microsoft.com/office/drawing/2014/main" id="{91216C92-D6F0-4350-A3AE-2417B676C76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455403" y="3130815"/>
                <a:ext cx="152400" cy="304800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3200"/>
                  <a:gd name="T11" fmla="*/ 21600 w 216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13"/>
                      <a:pt x="11954" y="43177"/>
                      <a:pt x="40" y="43199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13"/>
                      <a:pt x="11954" y="43177"/>
                      <a:pt x="40" y="43199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C000"/>
              </a:solidFill>
              <a:ln w="952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40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itchFamily="34" charset="0"/>
                </a:endParaRPr>
              </a:p>
            </p:txBody>
          </p:sp>
        </p:grpSp>
        <p:sp>
          <p:nvSpPr>
            <p:cNvPr id="93" name="HarveyBall">
              <a:extLst>
                <a:ext uri="{FF2B5EF4-FFF2-40B4-BE49-F238E27FC236}">
                  <a16:creationId xmlns:a16="http://schemas.microsoft.com/office/drawing/2014/main" id="{D8DDD0C6-57B6-436D-8B46-E150FE0B38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371145" y="1950453"/>
              <a:ext cx="288620" cy="288620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400" b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endParaRPr>
            </a:p>
          </p:txBody>
        </p:sp>
      </p:grpSp>
      <p:sp>
        <p:nvSpPr>
          <p:cNvPr id="94" name="HarveyBall">
            <a:extLst>
              <a:ext uri="{FF2B5EF4-FFF2-40B4-BE49-F238E27FC236}">
                <a16:creationId xmlns:a16="http://schemas.microsoft.com/office/drawing/2014/main" id="{5057635A-06C5-4B99-8C7E-DE191B21D3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568624" y="2490986"/>
            <a:ext cx="288621" cy="288620"/>
          </a:xfrm>
          <a:prstGeom prst="ellipse">
            <a:avLst/>
          </a:prstGeom>
          <a:solidFill>
            <a:srgbClr val="00B050"/>
          </a:solidFill>
          <a:ln w="952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1002BB-3477-43BE-BAAA-788B123BAF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TEEPTRAK </a:t>
            </a:r>
            <a:r>
              <a:rPr lang="en-US" dirty="0">
                <a:solidFill>
                  <a:schemeClr val="tx1"/>
                </a:solidFill>
              </a:rPr>
              <a:t>competitive advantages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1D8910B-7F01-49D3-AE04-5606ABAE4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950" y="1142973"/>
            <a:ext cx="609653" cy="609653"/>
          </a:xfrm>
          <a:prstGeom prst="rect">
            <a:avLst/>
          </a:prstGeom>
        </p:spPr>
      </p:pic>
      <p:sp>
        <p:nvSpPr>
          <p:cNvPr id="63" name="Slide Number Placeholder 2">
            <a:extLst>
              <a:ext uri="{FF2B5EF4-FFF2-40B4-BE49-F238E27FC236}">
                <a16:creationId xmlns:a16="http://schemas.microsoft.com/office/drawing/2014/main" id="{99C12E45-4BD9-4B07-BB87-8596D4341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</p:spPr>
        <p:txBody>
          <a:bodyPr/>
          <a:lstStyle/>
          <a:p>
            <a:fld id="{E2AF315A-A0BC-5B42-ACD2-EBC7A1C04A0B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948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B8A491D-6F27-48B6-B513-682470A352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3275" y="3429000"/>
            <a:ext cx="7165068" cy="1309688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Our </a:t>
            </a:r>
            <a:r>
              <a:rPr lang="fr-FR" dirty="0"/>
              <a:t>Ambition for 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84BAA9-3E4B-46FC-BF3D-0DDDC1F85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3" name="Espace réservé pour une image  6">
            <a:extLst>
              <a:ext uri="{FF2B5EF4-FFF2-40B4-BE49-F238E27FC236}">
                <a16:creationId xmlns:a16="http://schemas.microsoft.com/office/drawing/2014/main" id="{38CCD7A4-17CF-491C-8D4F-DFB4D62ABB9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0" r="23580"/>
          <a:stretch/>
        </p:blipFill>
        <p:spPr>
          <a:xfrm>
            <a:off x="7088982" y="-12037"/>
            <a:ext cx="5095398" cy="6428602"/>
          </a:xfrm>
        </p:spPr>
      </p:pic>
    </p:spTree>
    <p:extLst>
      <p:ext uri="{BB962C8B-B14F-4D97-AF65-F5344CB8AC3E}">
        <p14:creationId xmlns:p14="http://schemas.microsoft.com/office/powerpoint/2010/main" val="16588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 116" descr="Steelcase_230x150.jpg">
            <a:extLst>
              <a:ext uri="{FF2B5EF4-FFF2-40B4-BE49-F238E27FC236}">
                <a16:creationId xmlns:a16="http://schemas.microsoft.com/office/drawing/2014/main" id="{B0B4F807-2F09-4D3A-8472-D8F2A8D41F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3512" y="4407871"/>
            <a:ext cx="882537" cy="575568"/>
          </a:xfrm>
          <a:prstGeom prst="rect">
            <a:avLst/>
          </a:prstGeom>
        </p:spPr>
      </p:pic>
      <p:pic>
        <p:nvPicPr>
          <p:cNvPr id="116" name="Image 16" descr="alstom_230x150.jpg">
            <a:extLst>
              <a:ext uri="{FF2B5EF4-FFF2-40B4-BE49-F238E27FC236}">
                <a16:creationId xmlns:a16="http://schemas.microsoft.com/office/drawing/2014/main" id="{E980EC02-BF3E-4811-AC75-D7A23E5BA40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7683" y="4078429"/>
            <a:ext cx="1109525" cy="557564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5161510D-411D-49FC-B9E8-A827CA7CF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66" y="4564448"/>
            <a:ext cx="621358" cy="62135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826AB74-D45F-46E5-A2B7-F01CC79A8E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6" t="32098" r="2626" b="43587"/>
          <a:stretch/>
        </p:blipFill>
        <p:spPr>
          <a:xfrm>
            <a:off x="9470998" y="4770872"/>
            <a:ext cx="1399508" cy="228326"/>
          </a:xfrm>
          <a:prstGeom prst="rect">
            <a:avLst/>
          </a:prstGeom>
        </p:spPr>
      </p:pic>
      <p:pic>
        <p:nvPicPr>
          <p:cNvPr id="71" name="Image 16" descr="alstom_230x150.jpg">
            <a:extLst>
              <a:ext uri="{FF2B5EF4-FFF2-40B4-BE49-F238E27FC236}">
                <a16:creationId xmlns:a16="http://schemas.microsoft.com/office/drawing/2014/main" id="{CD9FC392-5F18-490E-BF98-EF4096E21F6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193" y="4666166"/>
            <a:ext cx="886123" cy="886123"/>
          </a:xfrm>
          <a:prstGeom prst="rect">
            <a:avLst/>
          </a:prstGeom>
        </p:spPr>
      </p:pic>
      <p:pic>
        <p:nvPicPr>
          <p:cNvPr id="95" name="Image 16" descr="alstom_230x150.jpg">
            <a:extLst>
              <a:ext uri="{FF2B5EF4-FFF2-40B4-BE49-F238E27FC236}">
                <a16:creationId xmlns:a16="http://schemas.microsoft.com/office/drawing/2014/main" id="{CD9FC392-5F18-490E-BF98-EF4096E21F6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00649" y="4487561"/>
            <a:ext cx="683188" cy="4455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2C0BB2A-E9F2-4D32-A6F7-E3BE00B3B1D1}"/>
              </a:ext>
            </a:extLst>
          </p:cNvPr>
          <p:cNvGrpSpPr/>
          <p:nvPr/>
        </p:nvGrpSpPr>
        <p:grpSpPr>
          <a:xfrm>
            <a:off x="3901632" y="1319469"/>
            <a:ext cx="2425332" cy="1862893"/>
            <a:chOff x="6233654" y="1043311"/>
            <a:chExt cx="2425332" cy="1862893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6891EB1-A7FF-4E32-9A0D-9EB5850376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6320" y="2038180"/>
              <a:ext cx="1" cy="868024"/>
            </a:xfrm>
            <a:prstGeom prst="line">
              <a:avLst/>
            </a:prstGeom>
            <a:ln>
              <a:solidFill>
                <a:srgbClr val="FF92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C7038E6-013C-4726-8C4E-2748F3CC96FF}"/>
                </a:ext>
              </a:extLst>
            </p:cNvPr>
            <p:cNvSpPr/>
            <p:nvPr/>
          </p:nvSpPr>
          <p:spPr>
            <a:xfrm>
              <a:off x="6816320" y="2000165"/>
              <a:ext cx="12600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9119628-8B6E-4097-AF1A-13E00BEE15F9}"/>
                </a:ext>
              </a:extLst>
            </p:cNvPr>
            <p:cNvSpPr/>
            <p:nvPr/>
          </p:nvSpPr>
          <p:spPr>
            <a:xfrm>
              <a:off x="6233654" y="1043311"/>
              <a:ext cx="2425332" cy="868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bIns="108000" rtlCol="0" anchor="b" anchorCtr="0"/>
            <a:lstStyle/>
            <a:p>
              <a:pPr algn="ctr"/>
              <a:r>
                <a:rPr lang="fr-FR" sz="1400" b="1" dirty="0" err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Seed</a:t>
              </a:r>
              <a:r>
                <a:rPr lang="fr-FR" sz="1400" b="1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Round</a:t>
              </a:r>
            </a:p>
            <a:p>
              <a:pPr algn="ctr"/>
              <a:r>
                <a:rPr lang="fr-FR" sz="1200" b="1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1M€ </a:t>
              </a:r>
              <a:r>
                <a:rPr lang="fr-FR" sz="12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- </a:t>
              </a:r>
              <a:r>
                <a:rPr lang="fr-FR" sz="1200" dirty="0" err="1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led</a:t>
              </a:r>
              <a:r>
                <a:rPr lang="fr-FR" sz="12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by</a:t>
              </a:r>
              <a:endParaRPr lang="fr-FR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algn="ctr"/>
              <a:r>
                <a:rPr lang="fr-FR" sz="1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fr-FR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XANGE SI </a:t>
              </a:r>
            </a:p>
          </p:txBody>
        </p:sp>
        <p:pic>
          <p:nvPicPr>
            <p:cNvPr id="1026" name="Picture 2" descr="Image result for xange logo">
              <a:extLst>
                <a:ext uri="{FF2B5EF4-FFF2-40B4-BE49-F238E27FC236}">
                  <a16:creationId xmlns:a16="http://schemas.microsoft.com/office/drawing/2014/main" id="{C93232FD-B576-4911-86DD-D23983915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973" y="1578465"/>
              <a:ext cx="828694" cy="437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7">
            <a:extLst>
              <a:ext uri="{FF2B5EF4-FFF2-40B4-BE49-F238E27FC236}">
                <a16:creationId xmlns:a16="http://schemas.microsoft.com/office/drawing/2014/main" id="{D28EE534-D2E6-4533-8CCC-0D12047B7600}"/>
              </a:ext>
            </a:extLst>
          </p:cNvPr>
          <p:cNvGrpSpPr/>
          <p:nvPr/>
        </p:nvGrpSpPr>
        <p:grpSpPr>
          <a:xfrm>
            <a:off x="364938" y="2730844"/>
            <a:ext cx="1434495" cy="1743693"/>
            <a:chOff x="590841" y="3362627"/>
            <a:chExt cx="1434495" cy="174369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1E11E4-94DF-45AB-A498-B7D5CAE71510}"/>
                </a:ext>
              </a:extLst>
            </p:cNvPr>
            <p:cNvSpPr/>
            <p:nvPr/>
          </p:nvSpPr>
          <p:spPr>
            <a:xfrm>
              <a:off x="685800" y="4238296"/>
              <a:ext cx="1244578" cy="868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rtlCol="0" anchor="t"/>
            <a:lstStyle/>
            <a:p>
              <a:r>
                <a:rPr lang="fr-FR" sz="1600" b="1" dirty="0">
                  <a:solidFill>
                    <a:schemeClr val="tx1"/>
                  </a:solidFill>
                </a:rPr>
                <a:t>Inception of 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6C6585C-2FBA-45B7-8B4F-99D95D273784}"/>
                </a:ext>
              </a:extLst>
            </p:cNvPr>
            <p:cNvSpPr/>
            <p:nvPr/>
          </p:nvSpPr>
          <p:spPr>
            <a:xfrm>
              <a:off x="714375" y="4238296"/>
              <a:ext cx="1244595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B8BF6AC-DD61-4B7D-9FBB-E822A8629E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8737" y="3362627"/>
              <a:ext cx="1" cy="868024"/>
            </a:xfrm>
            <a:prstGeom prst="line">
              <a:avLst/>
            </a:prstGeom>
            <a:ln>
              <a:solidFill>
                <a:srgbClr val="FF92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Image 2">
              <a:extLst>
                <a:ext uri="{FF2B5EF4-FFF2-40B4-BE49-F238E27FC236}">
                  <a16:creationId xmlns:a16="http://schemas.microsoft.com/office/drawing/2014/main" id="{2F6E14FD-1D78-4B15-B6C2-D44F7DF57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841" y="4740884"/>
              <a:ext cx="1434495" cy="223235"/>
            </a:xfrm>
            <a:prstGeom prst="rect">
              <a:avLst/>
            </a:prstGeom>
          </p:spPr>
        </p:pic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983E5F8-40AB-4510-9C4F-271F3980A5BC}"/>
              </a:ext>
            </a:extLst>
          </p:cNvPr>
          <p:cNvCxnSpPr>
            <a:cxnSpLocks/>
            <a:stCxn id="69" idx="0"/>
          </p:cNvCxnSpPr>
          <p:nvPr/>
        </p:nvCxnSpPr>
        <p:spPr>
          <a:xfrm flipH="1">
            <a:off x="2258028" y="2140195"/>
            <a:ext cx="8468" cy="719090"/>
          </a:xfrm>
          <a:prstGeom prst="line">
            <a:avLst/>
          </a:prstGeom>
          <a:ln>
            <a:solidFill>
              <a:srgbClr val="FF92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A2C98AD3-B141-415B-9AD9-352A93BF6065}"/>
              </a:ext>
            </a:extLst>
          </p:cNvPr>
          <p:cNvSpPr/>
          <p:nvPr/>
        </p:nvSpPr>
        <p:spPr>
          <a:xfrm>
            <a:off x="1273516" y="1216994"/>
            <a:ext cx="2004406" cy="407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b" anchorCtr="0"/>
          <a:lstStyle/>
          <a:p>
            <a:pPr algn="ctr"/>
            <a:r>
              <a:rPr lang="fr-FR" sz="1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First </a:t>
            </a:r>
            <a:r>
              <a:rPr lang="fr-FR" sz="1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product</a:t>
            </a:r>
            <a:r>
              <a:rPr lang="fr-FR" sz="1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1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sold</a:t>
            </a:r>
            <a:r>
              <a:rPr lang="fr-FR" sz="1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to</a:t>
            </a:r>
            <a:endParaRPr lang="fr-FR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B624176-7887-41EE-977A-CC9858FEDEB8}"/>
              </a:ext>
            </a:extLst>
          </p:cNvPr>
          <p:cNvSpPr/>
          <p:nvPr/>
        </p:nvSpPr>
        <p:spPr>
          <a:xfrm>
            <a:off x="2265270" y="3641113"/>
            <a:ext cx="1656534" cy="868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rtlCol="0" anchor="t"/>
          <a:lstStyle/>
          <a:p>
            <a:pPr algn="ctr"/>
            <a:r>
              <a:rPr lang="fr-FR" sz="1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First </a:t>
            </a:r>
            <a:r>
              <a:rPr lang="fr-FR" sz="1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POCs</a:t>
            </a:r>
            <a:r>
              <a:rPr lang="fr-FR" sz="1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1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signed</a:t>
            </a:r>
            <a:endParaRPr lang="fr-FR" sz="1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43CED8-F6E9-4AC5-A250-9E0E3A7B037E}"/>
              </a:ext>
            </a:extLst>
          </p:cNvPr>
          <p:cNvSpPr/>
          <p:nvPr/>
        </p:nvSpPr>
        <p:spPr>
          <a:xfrm>
            <a:off x="5447270" y="4496204"/>
            <a:ext cx="1244578" cy="868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A6CEFC8-E5A7-44EC-B2B9-4CFCF0C68BF5}"/>
              </a:ext>
            </a:extLst>
          </p:cNvPr>
          <p:cNvCxnSpPr>
            <a:cxnSpLocks/>
          </p:cNvCxnSpPr>
          <p:nvPr/>
        </p:nvCxnSpPr>
        <p:spPr>
          <a:xfrm flipH="1">
            <a:off x="2878368" y="2754685"/>
            <a:ext cx="1" cy="868024"/>
          </a:xfrm>
          <a:prstGeom prst="line">
            <a:avLst/>
          </a:prstGeom>
          <a:ln>
            <a:solidFill>
              <a:srgbClr val="FF92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A1947DC-E271-4C63-94FB-4E437F183D13}"/>
              </a:ext>
            </a:extLst>
          </p:cNvPr>
          <p:cNvSpPr/>
          <p:nvPr/>
        </p:nvSpPr>
        <p:spPr>
          <a:xfrm>
            <a:off x="659358" y="2359428"/>
            <a:ext cx="10820401" cy="1351260"/>
          </a:xfrm>
          <a:prstGeom prst="rightArrow">
            <a:avLst>
              <a:gd name="adj1" fmla="val 50000"/>
              <a:gd name="adj2" fmla="val 28311"/>
            </a:avLst>
          </a:prstGeom>
          <a:solidFill>
            <a:srgbClr val="FF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8BF6F2-278B-4DA3-A42F-4020A10AA6C3}"/>
              </a:ext>
            </a:extLst>
          </p:cNvPr>
          <p:cNvSpPr/>
          <p:nvPr/>
        </p:nvSpPr>
        <p:spPr>
          <a:xfrm>
            <a:off x="506434" y="2809995"/>
            <a:ext cx="1168977" cy="443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</a:rPr>
              <a:t>2014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C9C3F22-1602-4560-A53A-2FE720363E24}"/>
              </a:ext>
            </a:extLst>
          </p:cNvPr>
          <p:cNvSpPr/>
          <p:nvPr/>
        </p:nvSpPr>
        <p:spPr>
          <a:xfrm>
            <a:off x="1629833" y="2809995"/>
            <a:ext cx="1285875" cy="443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</a:rPr>
              <a:t>2016</a:t>
            </a:r>
          </a:p>
        </p:txBody>
      </p:sp>
      <p:grpSp>
        <p:nvGrpSpPr>
          <p:cNvPr id="5" name="Group 18">
            <a:extLst>
              <a:ext uri="{FF2B5EF4-FFF2-40B4-BE49-F238E27FC236}">
                <a16:creationId xmlns:a16="http://schemas.microsoft.com/office/drawing/2014/main" id="{FA46D1D3-4DC5-4791-9C18-2FBDFE912C2E}"/>
              </a:ext>
            </a:extLst>
          </p:cNvPr>
          <p:cNvGrpSpPr/>
          <p:nvPr/>
        </p:nvGrpSpPr>
        <p:grpSpPr>
          <a:xfrm>
            <a:off x="1499867" y="2932631"/>
            <a:ext cx="143348" cy="708621"/>
            <a:chOff x="1963856" y="2711912"/>
            <a:chExt cx="182638" cy="90284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302D07-91FC-443D-B228-A11332453AC3}"/>
                </a:ext>
              </a:extLst>
            </p:cNvPr>
            <p:cNvSpPr/>
            <p:nvPr/>
          </p:nvSpPr>
          <p:spPr>
            <a:xfrm rot="17715043">
              <a:off x="1544405" y="3131364"/>
              <a:ext cx="902845" cy="639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3519060-8134-4961-B2D8-4102B983083E}"/>
                </a:ext>
              </a:extLst>
            </p:cNvPr>
            <p:cNvSpPr/>
            <p:nvPr/>
          </p:nvSpPr>
          <p:spPr>
            <a:xfrm rot="17715043">
              <a:off x="1663099" y="3131363"/>
              <a:ext cx="902845" cy="639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E4E0D4FF-5FD1-4F16-9FE6-F247B92B73B4}"/>
              </a:ext>
            </a:extLst>
          </p:cNvPr>
          <p:cNvSpPr/>
          <p:nvPr/>
        </p:nvSpPr>
        <p:spPr>
          <a:xfrm>
            <a:off x="6475571" y="2809780"/>
            <a:ext cx="1285875" cy="443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</a:rPr>
              <a:t>2019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FDE3E75-C285-4598-A43E-DEB22037A99E}"/>
              </a:ext>
            </a:extLst>
          </p:cNvPr>
          <p:cNvSpPr/>
          <p:nvPr/>
        </p:nvSpPr>
        <p:spPr>
          <a:xfrm>
            <a:off x="4701497" y="2809995"/>
            <a:ext cx="1285875" cy="443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</a:rPr>
              <a:t>2018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DBF9C85-7F85-40E5-A0CB-F79F5F0A5A23}"/>
              </a:ext>
            </a:extLst>
          </p:cNvPr>
          <p:cNvCxnSpPr>
            <a:cxnSpLocks/>
          </p:cNvCxnSpPr>
          <p:nvPr/>
        </p:nvCxnSpPr>
        <p:spPr>
          <a:xfrm flipH="1">
            <a:off x="8341262" y="2291591"/>
            <a:ext cx="1" cy="868024"/>
          </a:xfrm>
          <a:prstGeom prst="line">
            <a:avLst/>
          </a:prstGeom>
          <a:ln>
            <a:solidFill>
              <a:srgbClr val="FF92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0A6AC8E7-8AAE-47DB-B947-8F37449DD5F7}"/>
              </a:ext>
            </a:extLst>
          </p:cNvPr>
          <p:cNvSpPr/>
          <p:nvPr/>
        </p:nvSpPr>
        <p:spPr>
          <a:xfrm>
            <a:off x="7730688" y="2240475"/>
            <a:ext cx="124459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27BDDC8-2CB4-4034-9FA7-9326FFD09575}"/>
              </a:ext>
            </a:extLst>
          </p:cNvPr>
          <p:cNvSpPr/>
          <p:nvPr/>
        </p:nvSpPr>
        <p:spPr>
          <a:xfrm>
            <a:off x="7151710" y="1713025"/>
            <a:ext cx="2425332" cy="868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b" anchorCtr="0"/>
          <a:lstStyle/>
          <a:p>
            <a:pPr algn="ctr"/>
            <a:r>
              <a:rPr lang="fr-FR" sz="1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</a:t>
            </a:r>
            <a:r>
              <a:rPr lang="fr-FR" sz="16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Series</a:t>
            </a:r>
            <a:r>
              <a:rPr lang="fr-FR" sz="1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Round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3M€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315653-86AD-43F9-B8A8-D6D2B7026E1E}"/>
              </a:ext>
            </a:extLst>
          </p:cNvPr>
          <p:cNvSpPr txBox="1"/>
          <p:nvPr/>
        </p:nvSpPr>
        <p:spPr>
          <a:xfrm>
            <a:off x="1114002" y="2399651"/>
            <a:ext cx="1008236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fr-FR" sz="1200" b="1" i="1" dirty="0">
                <a:latin typeface="Roboto" panose="02000000000000000000" pitchFamily="2" charset="0"/>
                <a:ea typeface="Roboto" panose="02000000000000000000" pitchFamily="2" charset="0"/>
              </a:rPr>
              <a:t>R&amp;D Phase</a:t>
            </a:r>
            <a:endParaRPr lang="en-US" sz="1200" b="1" i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5292FB5-2780-43BC-B68E-64E4A3D498EF}"/>
              </a:ext>
            </a:extLst>
          </p:cNvPr>
          <p:cNvSpPr/>
          <p:nvPr/>
        </p:nvSpPr>
        <p:spPr>
          <a:xfrm>
            <a:off x="1644198" y="2140195"/>
            <a:ext cx="124459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5407A26-6C52-4C3F-9EB1-DD627F098C2C}"/>
              </a:ext>
            </a:extLst>
          </p:cNvPr>
          <p:cNvSpPr/>
          <p:nvPr/>
        </p:nvSpPr>
        <p:spPr>
          <a:xfrm>
            <a:off x="3151435" y="2809995"/>
            <a:ext cx="1285875" cy="443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</a:rPr>
              <a:t>2017</a:t>
            </a:r>
          </a:p>
        </p:txBody>
      </p:sp>
      <p:pic>
        <p:nvPicPr>
          <p:cNvPr id="84" name="Image 24" descr="Safran_230x150.jpg">
            <a:extLst>
              <a:ext uri="{FF2B5EF4-FFF2-40B4-BE49-F238E27FC236}">
                <a16:creationId xmlns:a16="http://schemas.microsoft.com/office/drawing/2014/main" id="{26599B6A-4342-4685-A987-BA12A184017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t="27438" b="33347"/>
          <a:stretch/>
        </p:blipFill>
        <p:spPr>
          <a:xfrm>
            <a:off x="4322487" y="4034254"/>
            <a:ext cx="987430" cy="252538"/>
          </a:xfrm>
          <a:prstGeom prst="rect">
            <a:avLst/>
          </a:prstGeom>
        </p:spPr>
      </p:pic>
      <p:pic>
        <p:nvPicPr>
          <p:cNvPr id="85" name="Image 25" descr="Savencia_230x150.jpg">
            <a:extLst>
              <a:ext uri="{FF2B5EF4-FFF2-40B4-BE49-F238E27FC236}">
                <a16:creationId xmlns:a16="http://schemas.microsoft.com/office/drawing/2014/main" id="{2FB4981F-944A-423C-9A46-A1C7FE9D3B2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/>
          <a:srcRect t="21428" b="23142"/>
          <a:stretch/>
        </p:blipFill>
        <p:spPr>
          <a:xfrm>
            <a:off x="4370298" y="4341807"/>
            <a:ext cx="851801" cy="307925"/>
          </a:xfrm>
          <a:prstGeom prst="rect">
            <a:avLst/>
          </a:prstGeom>
        </p:spPr>
      </p:pic>
      <p:pic>
        <p:nvPicPr>
          <p:cNvPr id="87" name="Image 31" descr="Logo_Gévelot_Extrusion.jpg">
            <a:extLst>
              <a:ext uri="{FF2B5EF4-FFF2-40B4-BE49-F238E27FC236}">
                <a16:creationId xmlns:a16="http://schemas.microsoft.com/office/drawing/2014/main" id="{EB8D1607-373F-4B7C-A1E6-065CDCED527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t="38834" r="2469" b="36880"/>
          <a:stretch/>
        </p:blipFill>
        <p:spPr>
          <a:xfrm>
            <a:off x="3987975" y="4729084"/>
            <a:ext cx="1596502" cy="259259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87D84F6B-D226-4F44-9861-B8E394E8988F}"/>
              </a:ext>
            </a:extLst>
          </p:cNvPr>
          <p:cNvSpPr/>
          <p:nvPr/>
        </p:nvSpPr>
        <p:spPr>
          <a:xfrm>
            <a:off x="8214530" y="2809995"/>
            <a:ext cx="1285875" cy="443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</a:rPr>
              <a:t>2020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0A3317E0-D023-4489-8591-49770FBA9755}"/>
              </a:ext>
            </a:extLst>
          </p:cNvPr>
          <p:cNvGrpSpPr/>
          <p:nvPr/>
        </p:nvGrpSpPr>
        <p:grpSpPr>
          <a:xfrm>
            <a:off x="5847950" y="1436182"/>
            <a:ext cx="2004406" cy="1712567"/>
            <a:chOff x="4168008" y="1177860"/>
            <a:chExt cx="2004406" cy="1712567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FAB44F3-CDE8-4A93-AE90-B13D860FB6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70211" y="2022403"/>
              <a:ext cx="1" cy="868024"/>
            </a:xfrm>
            <a:prstGeom prst="line">
              <a:avLst/>
            </a:prstGeom>
            <a:ln>
              <a:solidFill>
                <a:srgbClr val="FF92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BFCB9CF-FBE0-45B7-8CD9-BC0EF32E76DD}"/>
                </a:ext>
              </a:extLst>
            </p:cNvPr>
            <p:cNvSpPr/>
            <p:nvPr/>
          </p:nvSpPr>
          <p:spPr>
            <a:xfrm>
              <a:off x="4630211" y="2000165"/>
              <a:ext cx="1080000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DE6107D-198C-480B-BC64-E05032184003}"/>
                </a:ext>
              </a:extLst>
            </p:cNvPr>
            <p:cNvSpPr/>
            <p:nvPr/>
          </p:nvSpPr>
          <p:spPr>
            <a:xfrm>
              <a:off x="4168008" y="1177860"/>
              <a:ext cx="2004406" cy="868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08000" bIns="108000" rtlCol="0" anchor="b" anchorCtr="0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Office opened</a:t>
              </a:r>
              <a:br>
                <a:rPr lang="en-US" sz="1400" b="1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1400" b="1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in China</a:t>
              </a:r>
            </a:p>
            <a:p>
              <a:pPr algn="ctr"/>
              <a:endPara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3076" name="Picture 4" descr="RÃ©sultat de recherche d'images pour &quot;china&quot;">
              <a:extLst>
                <a:ext uri="{FF2B5EF4-FFF2-40B4-BE49-F238E27FC236}">
                  <a16:creationId xmlns:a16="http://schemas.microsoft.com/office/drawing/2014/main" id="{4301B33A-E739-4117-AFDA-23A859A240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446" y="1731854"/>
              <a:ext cx="313530" cy="209020"/>
            </a:xfrm>
            <a:prstGeom prst="rect">
              <a:avLst/>
            </a:prstGeom>
            <a:noFill/>
            <a:ln w="31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7B20B1C-A944-40E5-8F28-1B8A090B1D64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55413" y="1578043"/>
            <a:ext cx="608318" cy="462664"/>
          </a:xfrm>
          <a:prstGeom prst="rect">
            <a:avLst/>
          </a:prstGeom>
        </p:spPr>
      </p:pic>
      <p:cxnSp>
        <p:nvCxnSpPr>
          <p:cNvPr id="98" name="Straight Connector 35">
            <a:extLst>
              <a:ext uri="{FF2B5EF4-FFF2-40B4-BE49-F238E27FC236}">
                <a16:creationId xmlns:a16="http://schemas.microsoft.com/office/drawing/2014/main" id="{8D41A420-531A-48A9-B15C-5AB4FAFFA6C1}"/>
              </a:ext>
            </a:extLst>
          </p:cNvPr>
          <p:cNvCxnSpPr>
            <a:cxnSpLocks/>
          </p:cNvCxnSpPr>
          <p:nvPr/>
        </p:nvCxnSpPr>
        <p:spPr>
          <a:xfrm flipH="1">
            <a:off x="4691257" y="2733766"/>
            <a:ext cx="1" cy="868024"/>
          </a:xfrm>
          <a:prstGeom prst="line">
            <a:avLst/>
          </a:prstGeom>
          <a:ln>
            <a:solidFill>
              <a:srgbClr val="FF92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B62631DC-9258-4808-9D8F-F7A44464D356}"/>
              </a:ext>
            </a:extLst>
          </p:cNvPr>
          <p:cNvSpPr/>
          <p:nvPr/>
        </p:nvSpPr>
        <p:spPr>
          <a:xfrm>
            <a:off x="4032114" y="3640151"/>
            <a:ext cx="1656534" cy="868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rtlCol="0" anchor="t"/>
          <a:lstStyle/>
          <a:p>
            <a:pPr algn="ctr"/>
            <a:r>
              <a:rPr lang="fr-FR" sz="1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Second </a:t>
            </a:r>
            <a:r>
              <a:rPr lang="fr-FR" sz="1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wave</a:t>
            </a:r>
            <a:endParaRPr lang="fr-FR" sz="1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fr-FR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3" name="Image 102" descr="eolane_230x150.jpg"/>
          <p:cNvPicPr>
            <a:picLocks noChangeAspect="1"/>
          </p:cNvPicPr>
          <p:nvPr/>
        </p:nvPicPr>
        <p:blipFill rotWithShape="1">
          <a:blip r:embed="rId16" cstate="print"/>
          <a:srcRect t="25419" r="1029" b="22926"/>
          <a:stretch/>
        </p:blipFill>
        <p:spPr>
          <a:xfrm>
            <a:off x="4441207" y="5082102"/>
            <a:ext cx="771026" cy="262446"/>
          </a:xfrm>
          <a:prstGeom prst="rect">
            <a:avLst/>
          </a:prstGeom>
        </p:spPr>
      </p:pic>
      <p:pic>
        <p:nvPicPr>
          <p:cNvPr id="107" name="Image 23" descr="Nutriset_230x150.png">
            <a:extLst>
              <a:ext uri="{FF2B5EF4-FFF2-40B4-BE49-F238E27FC236}">
                <a16:creationId xmlns:a16="http://schemas.microsoft.com/office/drawing/2014/main" id="{6032119C-8DE3-498D-900C-68F667A55A4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/>
          <a:srcRect t="8843" b="14521"/>
          <a:stretch/>
        </p:blipFill>
        <p:spPr>
          <a:xfrm>
            <a:off x="4484298" y="5442644"/>
            <a:ext cx="707362" cy="35354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D41A420-531A-48A9-B15C-5AB4FAFFA6C1}"/>
              </a:ext>
            </a:extLst>
          </p:cNvPr>
          <p:cNvCxnSpPr>
            <a:cxnSpLocks/>
          </p:cNvCxnSpPr>
          <p:nvPr/>
        </p:nvCxnSpPr>
        <p:spPr>
          <a:xfrm flipH="1">
            <a:off x="6556096" y="2760053"/>
            <a:ext cx="1" cy="868024"/>
          </a:xfrm>
          <a:prstGeom prst="line">
            <a:avLst/>
          </a:prstGeom>
          <a:ln>
            <a:solidFill>
              <a:srgbClr val="FF92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B62631DC-9258-4808-9D8F-F7A44464D356}"/>
              </a:ext>
            </a:extLst>
          </p:cNvPr>
          <p:cNvSpPr/>
          <p:nvPr/>
        </p:nvSpPr>
        <p:spPr>
          <a:xfrm>
            <a:off x="5545861" y="3666438"/>
            <a:ext cx="2413000" cy="426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rtlCol="0" anchor="t"/>
          <a:lstStyle/>
          <a:p>
            <a:pPr algn="ctr"/>
            <a:r>
              <a:rPr lang="fr-FR" sz="1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[</a:t>
            </a:r>
            <a:r>
              <a:rPr lang="fr-FR" sz="14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28</a:t>
            </a:r>
            <a:r>
              <a:rPr lang="fr-FR" sz="1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] deals</a:t>
            </a:r>
          </a:p>
          <a:p>
            <a:pPr algn="ctr"/>
            <a:endParaRPr lang="fr-FR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62631DC-9258-4808-9D8F-F7A44464D356}"/>
              </a:ext>
            </a:extLst>
          </p:cNvPr>
          <p:cNvSpPr/>
          <p:nvPr/>
        </p:nvSpPr>
        <p:spPr>
          <a:xfrm>
            <a:off x="7127036" y="3690724"/>
            <a:ext cx="2149530" cy="426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rtlCol="0" anchor="t"/>
          <a:lstStyle/>
          <a:p>
            <a:pPr algn="ctr"/>
            <a:r>
              <a:rPr lang="fr-FR" sz="1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[</a:t>
            </a:r>
            <a:r>
              <a:rPr lang="fr-FR" sz="14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30</a:t>
            </a:r>
            <a:r>
              <a:rPr lang="fr-FR" sz="1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] deals</a:t>
            </a:r>
          </a:p>
          <a:p>
            <a:pPr algn="ctr"/>
            <a:endParaRPr lang="fr-FR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38" name="Straight Connector 35">
            <a:extLst>
              <a:ext uri="{FF2B5EF4-FFF2-40B4-BE49-F238E27FC236}">
                <a16:creationId xmlns:a16="http://schemas.microsoft.com/office/drawing/2014/main" id="{8D41A420-531A-48A9-B15C-5AB4FAFFA6C1}"/>
              </a:ext>
            </a:extLst>
          </p:cNvPr>
          <p:cNvCxnSpPr>
            <a:cxnSpLocks/>
          </p:cNvCxnSpPr>
          <p:nvPr/>
        </p:nvCxnSpPr>
        <p:spPr>
          <a:xfrm flipH="1">
            <a:off x="8201801" y="2827313"/>
            <a:ext cx="1" cy="868024"/>
          </a:xfrm>
          <a:prstGeom prst="line">
            <a:avLst/>
          </a:prstGeom>
          <a:ln>
            <a:solidFill>
              <a:srgbClr val="FF92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Image 148" descr="cofidur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711941" y="4592171"/>
            <a:ext cx="661338" cy="340689"/>
          </a:xfrm>
          <a:prstGeom prst="rect">
            <a:avLst/>
          </a:prstGeom>
        </p:spPr>
      </p:pic>
      <p:sp>
        <p:nvSpPr>
          <p:cNvPr id="104" name="ZoneTexte 18">
            <a:extLst>
              <a:ext uri="{FF2B5EF4-FFF2-40B4-BE49-F238E27FC236}">
                <a16:creationId xmlns:a16="http://schemas.microsoft.com/office/drawing/2014/main" id="{CA72E767-A636-4618-AA9C-328218EB8D3C}"/>
              </a:ext>
            </a:extLst>
          </p:cNvPr>
          <p:cNvSpPr txBox="1"/>
          <p:nvPr/>
        </p:nvSpPr>
        <p:spPr>
          <a:xfrm>
            <a:off x="543465" y="-29496"/>
            <a:ext cx="1973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FFFF"/>
                </a:solidFill>
              </a:rPr>
              <a:t>Clients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1F72F88-426D-43F8-BCCD-9B0338B2F9DE}"/>
              </a:ext>
            </a:extLst>
          </p:cNvPr>
          <p:cNvSpPr/>
          <p:nvPr/>
        </p:nvSpPr>
        <p:spPr>
          <a:xfrm>
            <a:off x="0" y="6416566"/>
            <a:ext cx="12192000" cy="453488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92" name="Image 19">
            <a:extLst>
              <a:ext uri="{FF2B5EF4-FFF2-40B4-BE49-F238E27FC236}">
                <a16:creationId xmlns:a16="http://schemas.microsoft.com/office/drawing/2014/main" id="{0DCD02EF-A9B9-44D5-9BD6-E3B3C22D651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93" name="ZoneTexte 38">
            <a:extLst>
              <a:ext uri="{FF2B5EF4-FFF2-40B4-BE49-F238E27FC236}">
                <a16:creationId xmlns:a16="http://schemas.microsoft.com/office/drawing/2014/main" id="{EEA40C41-8DA0-4B93-B2C4-944F67097506}"/>
              </a:ext>
            </a:extLst>
          </p:cNvPr>
          <p:cNvSpPr txBox="1"/>
          <p:nvPr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07642BF-E157-48EE-B9CE-520E247E82EC}"/>
              </a:ext>
            </a:extLst>
          </p:cNvPr>
          <p:cNvSpPr/>
          <p:nvPr/>
        </p:nvSpPr>
        <p:spPr>
          <a:xfrm>
            <a:off x="9936561" y="2816186"/>
            <a:ext cx="1285875" cy="443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</a:rPr>
              <a:t>2021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81A690C-B136-41EA-B37C-C9EFA0C28F82}"/>
              </a:ext>
            </a:extLst>
          </p:cNvPr>
          <p:cNvSpPr/>
          <p:nvPr/>
        </p:nvSpPr>
        <p:spPr>
          <a:xfrm>
            <a:off x="9214981" y="3681508"/>
            <a:ext cx="2149530" cy="426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rtlCol="0" anchor="t"/>
          <a:lstStyle/>
          <a:p>
            <a:pPr algn="ctr"/>
            <a:r>
              <a:rPr lang="fr-FR" sz="1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[</a:t>
            </a:r>
            <a:r>
              <a:rPr lang="fr-FR" sz="14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33</a:t>
            </a:r>
            <a:r>
              <a:rPr lang="fr-FR" sz="1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] new clients</a:t>
            </a:r>
          </a:p>
          <a:p>
            <a:pPr algn="ctr"/>
            <a:endParaRPr lang="fr-FR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11" name="Straight Connector 35">
            <a:extLst>
              <a:ext uri="{FF2B5EF4-FFF2-40B4-BE49-F238E27FC236}">
                <a16:creationId xmlns:a16="http://schemas.microsoft.com/office/drawing/2014/main" id="{4D43F682-0C89-4300-9F20-18A0F715773B}"/>
              </a:ext>
            </a:extLst>
          </p:cNvPr>
          <p:cNvCxnSpPr>
            <a:cxnSpLocks/>
          </p:cNvCxnSpPr>
          <p:nvPr/>
        </p:nvCxnSpPr>
        <p:spPr>
          <a:xfrm flipH="1">
            <a:off x="10088535" y="2817457"/>
            <a:ext cx="1" cy="868024"/>
          </a:xfrm>
          <a:prstGeom prst="line">
            <a:avLst/>
          </a:prstGeom>
          <a:ln>
            <a:solidFill>
              <a:srgbClr val="FF92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2D94B39-4ABB-4868-B1E0-7E8E668220E9}"/>
              </a:ext>
            </a:extLst>
          </p:cNvPr>
          <p:cNvSpPr/>
          <p:nvPr/>
        </p:nvSpPr>
        <p:spPr>
          <a:xfrm>
            <a:off x="2253885" y="3608160"/>
            <a:ext cx="124459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2AB2C3D-5D4B-4C76-AF4F-A1DE4CDAD5B8}"/>
              </a:ext>
            </a:extLst>
          </p:cNvPr>
          <p:cNvSpPr/>
          <p:nvPr/>
        </p:nvSpPr>
        <p:spPr>
          <a:xfrm>
            <a:off x="4079010" y="3609435"/>
            <a:ext cx="124459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2AB2C3D-5D4B-4C76-AF4F-A1DE4CDAD5B8}"/>
              </a:ext>
            </a:extLst>
          </p:cNvPr>
          <p:cNvSpPr/>
          <p:nvPr/>
        </p:nvSpPr>
        <p:spPr>
          <a:xfrm>
            <a:off x="5938559" y="3635722"/>
            <a:ext cx="124459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A77E1B2-E63F-487A-BBB2-2486F96A6E03}"/>
              </a:ext>
            </a:extLst>
          </p:cNvPr>
          <p:cNvSpPr/>
          <p:nvPr/>
        </p:nvSpPr>
        <p:spPr>
          <a:xfrm>
            <a:off x="9470998" y="3659259"/>
            <a:ext cx="124459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2AB2C3D-5D4B-4C76-AF4F-A1DE4CDAD5B8}"/>
              </a:ext>
            </a:extLst>
          </p:cNvPr>
          <p:cNvSpPr/>
          <p:nvPr/>
        </p:nvSpPr>
        <p:spPr>
          <a:xfrm>
            <a:off x="7584264" y="3669115"/>
            <a:ext cx="124459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7BA0DE3-56E9-4F6C-9709-8EED3BE0A7E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91399" y="4201212"/>
            <a:ext cx="636462" cy="63646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0F1DC9-A286-44BA-8657-F62FA5022A4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75426" y="4387104"/>
            <a:ext cx="719338" cy="2088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371A29A-81EB-49E9-9797-75294357867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74726" y="5161274"/>
            <a:ext cx="872416" cy="57969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7D48940-DF5C-4C49-9A87-6BFF7CDDBD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535162" y="5922199"/>
            <a:ext cx="1399508" cy="179312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9FD36ACD-1EF7-47C6-A31F-1CEC48BB3006}"/>
              </a:ext>
            </a:extLst>
          </p:cNvPr>
          <p:cNvSpPr/>
          <p:nvPr/>
        </p:nvSpPr>
        <p:spPr>
          <a:xfrm>
            <a:off x="9210980" y="3910093"/>
            <a:ext cx="2149530" cy="426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rtlCol="0" anchor="t"/>
          <a:lstStyle/>
          <a:p>
            <a:pPr algn="ctr"/>
            <a:r>
              <a:rPr lang="fr-FR" sz="1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[</a:t>
            </a:r>
            <a:r>
              <a:rPr lang="fr-FR" sz="14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44</a:t>
            </a:r>
            <a:r>
              <a:rPr lang="fr-FR" sz="14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] new </a:t>
            </a:r>
            <a:r>
              <a:rPr lang="fr-FR" sz="14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factories</a:t>
            </a:r>
            <a:endParaRPr lang="fr-FR" sz="14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fr-FR" sz="14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BC722D8-AC33-4004-B335-9B169A33CA3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88010" y="4152212"/>
            <a:ext cx="1168977" cy="36024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BF46465-726F-4935-8510-E45FB7B35D5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772592" y="4071710"/>
            <a:ext cx="578022" cy="57802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9E986CF-4A61-44D0-BA96-2F94A5B85CE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72885" y="4691036"/>
            <a:ext cx="606945" cy="31935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26D2972-1245-4E37-8B56-24BC5ADE168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66831" y="4873461"/>
            <a:ext cx="938954" cy="528162"/>
          </a:xfrm>
          <a:prstGeom prst="rect">
            <a:avLst/>
          </a:prstGeom>
        </p:spPr>
      </p:pic>
      <p:pic>
        <p:nvPicPr>
          <p:cNvPr id="119" name="Image 118" descr="bel.png">
            <a:extLst>
              <a:ext uri="{FF2B5EF4-FFF2-40B4-BE49-F238E27FC236}">
                <a16:creationId xmlns:a16="http://schemas.microsoft.com/office/drawing/2014/main" id="{2056EFDB-1762-4AA7-AB4E-514CE654A53F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6985333" y="4761071"/>
            <a:ext cx="469045" cy="46904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0431509-0907-44B5-8DE7-30AEDA9D44CF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t="17988" r="1422" b="32537"/>
          <a:stretch/>
        </p:blipFill>
        <p:spPr>
          <a:xfrm>
            <a:off x="6266545" y="5457541"/>
            <a:ext cx="1123608" cy="317207"/>
          </a:xfrm>
          <a:prstGeom prst="rect">
            <a:avLst/>
          </a:prstGeom>
        </p:spPr>
      </p:pic>
      <p:sp>
        <p:nvSpPr>
          <p:cNvPr id="123" name="TextBox 13">
            <a:extLst>
              <a:ext uri="{FF2B5EF4-FFF2-40B4-BE49-F238E27FC236}">
                <a16:creationId xmlns:a16="http://schemas.microsoft.com/office/drawing/2014/main" id="{FC64459E-0D44-40A1-A504-53D9D110BE6D}"/>
              </a:ext>
            </a:extLst>
          </p:cNvPr>
          <p:cNvSpPr txBox="1"/>
          <p:nvPr/>
        </p:nvSpPr>
        <p:spPr>
          <a:xfrm>
            <a:off x="10270224" y="1632180"/>
            <a:ext cx="1054035" cy="3966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fr-FR" b="1" i="1" dirty="0">
                <a:latin typeface="Roboto" panose="02000000000000000000" pitchFamily="2" charset="0"/>
                <a:ea typeface="Roboto" panose="02000000000000000000" pitchFamily="2" charset="0"/>
              </a:rPr>
              <a:t>Internationalisation</a:t>
            </a:r>
            <a:br>
              <a:rPr lang="fr-FR" b="1" i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FR" b="1" i="1" dirty="0">
                <a:latin typeface="Roboto" panose="02000000000000000000" pitchFamily="2" charset="0"/>
                <a:ea typeface="Roboto" panose="02000000000000000000" pitchFamily="2" charset="0"/>
              </a:rPr>
              <a:t>Scale-up</a:t>
            </a:r>
            <a:endParaRPr lang="en-US" b="1" i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0DFC11-5347-4821-8BFD-77FD7A1702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 strong track record</a:t>
            </a:r>
            <a:r>
              <a:rPr lang="en-US" dirty="0">
                <a:solidFill>
                  <a:schemeClr val="tx1"/>
                </a:solidFill>
              </a:rPr>
              <a:t> over the past years </a:t>
            </a:r>
          </a:p>
        </p:txBody>
      </p:sp>
      <p:sp>
        <p:nvSpPr>
          <p:cNvPr id="91" name="Slide Number Placeholder 2">
            <a:extLst>
              <a:ext uri="{FF2B5EF4-FFF2-40B4-BE49-F238E27FC236}">
                <a16:creationId xmlns:a16="http://schemas.microsoft.com/office/drawing/2014/main" id="{D1FDF9E0-6A2A-4923-B070-9F518B0B5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</p:spPr>
        <p:txBody>
          <a:bodyPr/>
          <a:lstStyle/>
          <a:p>
            <a:fld id="{E2AF315A-A0BC-5B42-ACD2-EBC7A1C04A0B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496C30C3-F08E-4DD3-A313-CE6CC68B390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25" y="4201698"/>
            <a:ext cx="417989" cy="43898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D456DAE-C571-455A-B235-F20F7822281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743" y="5533172"/>
            <a:ext cx="892738" cy="502165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69DF813C-9A70-4045-A77D-2CFEFA6CFC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97" y="4995594"/>
            <a:ext cx="352153" cy="615692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F8CB8D08-04A3-4141-BE46-D142C40D000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017" y="5029743"/>
            <a:ext cx="554092" cy="554092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E47F2225-41C2-45E4-BC09-EBC9A66C551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372" y="5143462"/>
            <a:ext cx="719338" cy="597134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2E610A6E-0AD8-423A-A477-F8F944F5AC8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12" y="5530240"/>
            <a:ext cx="720314" cy="720314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F1AC6EA0-2749-4C35-B307-70E3BAAFD1C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807" y="5132614"/>
            <a:ext cx="626303" cy="725193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230614A8-D017-4142-BAD4-2171EA02BC5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445" y="5719633"/>
            <a:ext cx="715820" cy="505874"/>
          </a:xfrm>
          <a:prstGeom prst="rect">
            <a:avLst/>
          </a:prstGeom>
        </p:spPr>
      </p:pic>
      <p:pic>
        <p:nvPicPr>
          <p:cNvPr id="76" name="Image 75">
            <a:extLst>
              <a:ext uri="{FF2B5EF4-FFF2-40B4-BE49-F238E27FC236}">
                <a16:creationId xmlns:a16="http://schemas.microsoft.com/office/drawing/2014/main" id="{A9BDC7F1-C979-43B9-8630-B31D6C624A4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49" y="5238157"/>
            <a:ext cx="578447" cy="48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1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84A182-BE8E-4E66-9AD5-DE2D7BA6A3D5}"/>
              </a:ext>
            </a:extLst>
          </p:cNvPr>
          <p:cNvSpPr txBox="1">
            <a:spLocks/>
          </p:cNvSpPr>
          <p:nvPr/>
        </p:nvSpPr>
        <p:spPr>
          <a:xfrm>
            <a:off x="554604" y="1315747"/>
            <a:ext cx="11082791" cy="47926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« If we only consider the cost of people that were manually doing the data collection, consolidation and reports, the TEEPTRAK systems have </a:t>
            </a:r>
            <a:r>
              <a:rPr lang="en-US" sz="1800" b="1" dirty="0">
                <a:solidFill>
                  <a:srgbClr val="D7222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 instant ROI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.»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Christophe </a:t>
            </a:r>
            <a:r>
              <a:rPr lang="en-US" sz="1800" b="1" dirty="0" err="1">
                <a:latin typeface="Roboto" panose="02000000000000000000" pitchFamily="2" charset="0"/>
                <a:ea typeface="Roboto" panose="02000000000000000000" pitchFamily="2" charset="0"/>
              </a:rPr>
              <a:t>Pasquet</a:t>
            </a:r>
            <a:endParaRPr lang="en-US" sz="18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sz="1800" b="1" dirty="0" err="1">
                <a:latin typeface="Roboto" panose="02000000000000000000" pitchFamily="2" charset="0"/>
                <a:ea typeface="Roboto" panose="02000000000000000000" pitchFamily="2" charset="0"/>
              </a:rPr>
              <a:t>Monozukuri</a:t>
            </a: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, PRF (Costing) and Factory of the Future</a:t>
            </a:r>
          </a:p>
          <a:p>
            <a:pPr marL="0" indent="0" algn="r">
              <a:spcBef>
                <a:spcPts val="0"/>
              </a:spcBef>
              <a:buNone/>
            </a:pPr>
            <a:b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18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/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r">
              <a:buNone/>
            </a:pPr>
            <a:endParaRPr lang="en-US" sz="1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« We have seen a </a:t>
            </a:r>
            <a:r>
              <a:rPr lang="en-US" sz="1800" b="1" dirty="0">
                <a:solidFill>
                  <a:srgbClr val="D7222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29% increase in production volume 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in pieces per hour after installing PerfTrak on a single machine. This represents </a:t>
            </a:r>
            <a:r>
              <a:rPr lang="en-US" sz="1800" b="1" dirty="0">
                <a:solidFill>
                  <a:srgbClr val="D7222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&gt;19k€ par year</a:t>
            </a:r>
            <a:r>
              <a:rPr lang="en-US" sz="1800" dirty="0">
                <a:solidFill>
                  <a:srgbClr val="D7222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</a:rPr>
              <a:t>in additional revenue.»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C.M. </a:t>
            </a:r>
            <a:r>
              <a:rPr lang="en-US" sz="1800" b="1" dirty="0" err="1">
                <a:latin typeface="Roboto" panose="02000000000000000000" pitchFamily="2" charset="0"/>
                <a:ea typeface="Roboto" panose="02000000000000000000" pitchFamily="2" charset="0"/>
              </a:rPr>
              <a:t>Ropiot</a:t>
            </a:r>
            <a:endParaRPr lang="en-US" sz="18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Production &amp; maintenance manager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</a:rPr>
              <a:t>Continuous improvement manager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800" b="1" dirty="0" err="1">
                <a:latin typeface="Roboto" panose="02000000000000000000" pitchFamily="2" charset="0"/>
                <a:ea typeface="Roboto" panose="02000000000000000000" pitchFamily="2" charset="0"/>
              </a:rPr>
              <a:t>Filec</a:t>
            </a:r>
            <a:endParaRPr lang="en-US" sz="1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E9818F-D2CE-4B77-B476-68C6A41747F7}"/>
              </a:ext>
            </a:extLst>
          </p:cNvPr>
          <p:cNvCxnSpPr>
            <a:cxnSpLocks/>
          </p:cNvCxnSpPr>
          <p:nvPr/>
        </p:nvCxnSpPr>
        <p:spPr>
          <a:xfrm>
            <a:off x="1085473" y="3568285"/>
            <a:ext cx="10021055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Résultat de recherche d'images pour &quot;amphenol&quot;">
            <a:extLst>
              <a:ext uri="{FF2B5EF4-FFF2-40B4-BE49-F238E27FC236}">
                <a16:creationId xmlns:a16="http://schemas.microsoft.com/office/drawing/2014/main" id="{607645CF-4C95-4648-8FAA-FCDDCC5FA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062" y="5725976"/>
            <a:ext cx="2143336" cy="40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8">
            <a:extLst>
              <a:ext uri="{FF2B5EF4-FFF2-40B4-BE49-F238E27FC236}">
                <a16:creationId xmlns:a16="http://schemas.microsoft.com/office/drawing/2014/main" id="{7266464C-E32B-4F03-AB75-8156819DBB3C}"/>
              </a:ext>
            </a:extLst>
          </p:cNvPr>
          <p:cNvSpPr txBox="1"/>
          <p:nvPr/>
        </p:nvSpPr>
        <p:spPr>
          <a:xfrm>
            <a:off x="543465" y="-29496"/>
            <a:ext cx="1973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FFFF"/>
                </a:solidFill>
              </a:rPr>
              <a:t>Clients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CE0303-DE83-462E-92E7-58B3AE5D5D40}"/>
              </a:ext>
            </a:extLst>
          </p:cNvPr>
          <p:cNvSpPr/>
          <p:nvPr/>
        </p:nvSpPr>
        <p:spPr>
          <a:xfrm>
            <a:off x="0" y="6416566"/>
            <a:ext cx="12192000" cy="453488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2" name="Image 19">
            <a:extLst>
              <a:ext uri="{FF2B5EF4-FFF2-40B4-BE49-F238E27FC236}">
                <a16:creationId xmlns:a16="http://schemas.microsoft.com/office/drawing/2014/main" id="{992E6C92-A5AC-484D-B188-D6F8A4FBD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3" name="ZoneTexte 38">
            <a:extLst>
              <a:ext uri="{FF2B5EF4-FFF2-40B4-BE49-F238E27FC236}">
                <a16:creationId xmlns:a16="http://schemas.microsoft.com/office/drawing/2014/main" id="{15B9024A-FDF5-47E3-9A3B-A39D0D60E64D}"/>
              </a:ext>
            </a:extLst>
          </p:cNvPr>
          <p:cNvSpPr txBox="1"/>
          <p:nvPr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4182F67-4EB2-4DC7-9FE6-9055FFCC1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9952" y="2739425"/>
            <a:ext cx="2850446" cy="60362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58DB1-CC53-4EED-AF35-23DB3AE7C3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What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our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/>
              <a:t>clients </a:t>
            </a:r>
            <a:r>
              <a:rPr lang="fr-FR" dirty="0" err="1">
                <a:solidFill>
                  <a:schemeClr val="tx1"/>
                </a:solidFill>
              </a:rPr>
              <a:t>say</a:t>
            </a:r>
            <a:r>
              <a:rPr lang="fr-FR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E90EDF29-04E9-4782-B2DE-69DB6DC57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</p:spPr>
        <p:txBody>
          <a:bodyPr/>
          <a:lstStyle/>
          <a:p>
            <a:fld id="{E2AF315A-A0BC-5B42-ACD2-EBC7A1C04A0B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754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8B7E6-5B9F-4796-B7CF-EF9AE595BA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Our clients are </a:t>
            </a:r>
            <a:r>
              <a:rPr lang="fr-FR" dirty="0" err="1"/>
              <a:t>satisfied</a:t>
            </a:r>
            <a:r>
              <a:rPr lang="fr-FR" dirty="0"/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EC56B3-4720-48A7-B901-6097E4F37E9B}"/>
              </a:ext>
            </a:extLst>
          </p:cNvPr>
          <p:cNvSpPr txBox="1"/>
          <p:nvPr/>
        </p:nvSpPr>
        <p:spPr>
          <a:xfrm>
            <a:off x="2687555" y="2250310"/>
            <a:ext cx="7691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Roboto" panose="02000000000000000000" pitchFamily="2" charset="0"/>
                <a:ea typeface="Roboto" panose="02000000000000000000" pitchFamily="2" charset="0"/>
              </a:rPr>
              <a:t>&gt;80% of POCs lead to deployment</a:t>
            </a:r>
          </a:p>
          <a:p>
            <a:r>
              <a:rPr lang="en-US" sz="2400" b="1">
                <a:latin typeface="Roboto" panose="02000000000000000000" pitchFamily="2" charset="0"/>
                <a:ea typeface="Roboto" panose="02000000000000000000" pitchFamily="2" charset="0"/>
              </a:rPr>
              <a:t>When clients try our solutions, they want to keep them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392D6-3647-4568-8DAC-E38B1ABB6AE9}"/>
              </a:ext>
            </a:extLst>
          </p:cNvPr>
          <p:cNvSpPr txBox="1"/>
          <p:nvPr/>
        </p:nvSpPr>
        <p:spPr>
          <a:xfrm>
            <a:off x="2687555" y="3990519"/>
            <a:ext cx="7301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latin typeface="Roboto" panose="02000000000000000000" pitchFamily="2" charset="0"/>
                <a:ea typeface="Roboto" panose="02000000000000000000" pitchFamily="2" charset="0"/>
              </a:rPr>
              <a:t>Churn</a:t>
            </a:r>
            <a:r>
              <a:rPr lang="en-US" sz="2400" b="1">
                <a:latin typeface="Roboto" panose="02000000000000000000" pitchFamily="2" charset="0"/>
                <a:ea typeface="Roboto" panose="02000000000000000000" pitchFamily="2" charset="0"/>
              </a:rPr>
              <a:t>: Less than one factory per year on average. The most important reason is because the factory switch to an « internal » solution</a:t>
            </a:r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409D5D15-47B7-487F-AFD5-665172E86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991" y="1883930"/>
            <a:ext cx="1563756" cy="1563756"/>
          </a:xfrm>
          <a:prstGeom prst="rect">
            <a:avLst/>
          </a:prstGeom>
        </p:spPr>
      </p:pic>
      <p:pic>
        <p:nvPicPr>
          <p:cNvPr id="9" name="Graphic 8" descr="Statistics">
            <a:extLst>
              <a:ext uri="{FF2B5EF4-FFF2-40B4-BE49-F238E27FC236}">
                <a16:creationId xmlns:a16="http://schemas.microsoft.com/office/drawing/2014/main" id="{56D9B387-CA52-4349-8AE5-8ED25CA2B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991" y="3808805"/>
            <a:ext cx="1563756" cy="156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5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38B262-732F-489C-BBAB-A8477CD555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The </a:t>
            </a:r>
            <a:r>
              <a:rPr lang="fr-FR" dirty="0" err="1">
                <a:solidFill>
                  <a:schemeClr val="tx1"/>
                </a:solidFill>
              </a:rPr>
              <a:t>market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is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/>
              <a:t>nearly</a:t>
            </a:r>
            <a:r>
              <a:rPr lang="fr-FR" dirty="0"/>
              <a:t> </a:t>
            </a:r>
            <a:r>
              <a:rPr lang="fr-FR" dirty="0" err="1"/>
              <a:t>endless</a:t>
            </a:r>
            <a:endParaRPr lang="fr-F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C1C837-A82E-4FFF-A919-0559CE4FB672}"/>
              </a:ext>
            </a:extLst>
          </p:cNvPr>
          <p:cNvSpPr txBox="1"/>
          <p:nvPr/>
        </p:nvSpPr>
        <p:spPr>
          <a:xfrm>
            <a:off x="2309133" y="3733252"/>
            <a:ext cx="96705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“Industrial IoT (</a:t>
            </a:r>
            <a:r>
              <a:rPr lang="en-US" i="1" dirty="0" err="1">
                <a:latin typeface="Roboto" panose="02000000000000000000" pitchFamily="2" charset="0"/>
                <a:ea typeface="Roboto" panose="02000000000000000000" pitchFamily="2" charset="0"/>
              </a:rPr>
              <a:t>IIoT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) Market Worth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$263.4 Billion by 2027 - 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Market Size, Share, Forecasts, &amp; Trends Analysis Report with COVID-19 Impact by Meticulous Research”</a:t>
            </a:r>
          </a:p>
          <a:p>
            <a:endParaRPr lang="en-US" i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“With a strong focus on machine-to-machine (M2M) communication,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big data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, and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machine learning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, the </a:t>
            </a:r>
            <a:r>
              <a:rPr lang="en-US" i="1" dirty="0" err="1">
                <a:latin typeface="Roboto" panose="02000000000000000000" pitchFamily="2" charset="0"/>
                <a:ea typeface="Roboto" panose="02000000000000000000" pitchFamily="2" charset="0"/>
              </a:rPr>
              <a:t>IIoT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 enables industries and enterprises to have better efficiency and reliability in their operations.”</a:t>
            </a:r>
            <a:endParaRPr lang="fr-FR" i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B6C090-5EC7-41EC-87DE-45B8B2DA5F92}"/>
              </a:ext>
            </a:extLst>
          </p:cNvPr>
          <p:cNvSpPr txBox="1"/>
          <p:nvPr/>
        </p:nvSpPr>
        <p:spPr>
          <a:xfrm>
            <a:off x="326572" y="5846258"/>
            <a:ext cx="1153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https://www.globenewswire.com/news-release/2021/09/30/2306043/0/en/Industrial-IoT-IIoT-Market-Worth-263-4-Billion-by-2027-Market-Size-Share-Forecasts-Trends-Analysis-Report-with-COVID-19-Impact-by-Meticulous-Research.html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3D62A8-A941-488D-889D-C164DDFE6B83}"/>
              </a:ext>
            </a:extLst>
          </p:cNvPr>
          <p:cNvSpPr txBox="1"/>
          <p:nvPr/>
        </p:nvSpPr>
        <p:spPr>
          <a:xfrm>
            <a:off x="2309133" y="1571221"/>
            <a:ext cx="87752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McKinsey’s Global Institute predicts IoT will have an economic </a:t>
            </a:r>
            <a:r>
              <a:rPr lang="en-US" b="1" i="1" dirty="0">
                <a:latin typeface="Roboto" panose="02000000000000000000" pitchFamily="2" charset="0"/>
                <a:ea typeface="Roboto" panose="02000000000000000000" pitchFamily="2" charset="0"/>
              </a:rPr>
              <a:t>impact of between $4 trillion and $11 trillion </a:t>
            </a:r>
            <a:r>
              <a:rPr lang="en-US" i="1" dirty="0">
                <a:latin typeface="Roboto" panose="02000000000000000000" pitchFamily="2" charset="0"/>
                <a:ea typeface="Roboto" panose="02000000000000000000" pitchFamily="2" charset="0"/>
              </a:rPr>
              <a:t>by 2025.</a:t>
            </a:r>
          </a:p>
          <a:p>
            <a:endParaRPr lang="en-US" i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b="0" i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IIoT</a:t>
            </a:r>
            <a:r>
              <a:rPr lang="en-US" b="0" i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and Industry 4.0 … holds the key to unlocking drastic reductions in downtimes, new business models, and a better customer experience.</a:t>
            </a:r>
            <a:endParaRPr lang="fr-FR" i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A4AB98-B684-4F53-B99A-A2D96D8B0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72" y="1967331"/>
            <a:ext cx="1628787" cy="66675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02CEE8E-4C19-4154-929D-EBCBFB9FE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46" y="4150079"/>
            <a:ext cx="1695439" cy="74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2B7D88-B549-4456-B757-614D7E5D956D}"/>
              </a:ext>
            </a:extLst>
          </p:cNvPr>
          <p:cNvCxnSpPr>
            <a:cxnSpLocks/>
          </p:cNvCxnSpPr>
          <p:nvPr/>
        </p:nvCxnSpPr>
        <p:spPr>
          <a:xfrm>
            <a:off x="514350" y="3390900"/>
            <a:ext cx="1116330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1E0EFEBE-7ED2-4064-A676-0BA6B92A3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</p:spPr>
        <p:txBody>
          <a:bodyPr/>
          <a:lstStyle/>
          <a:p>
            <a:fld id="{E2AF315A-A0BC-5B42-ACD2-EBC7A1C04A0B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506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3710BC-A487-44D6-A04E-33496699CA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2026" y="211214"/>
            <a:ext cx="11347948" cy="542510"/>
          </a:xfrm>
        </p:spPr>
        <p:txBody>
          <a:bodyPr/>
          <a:lstStyle/>
          <a:p>
            <a:r>
              <a:rPr lang="fr-FR" dirty="0"/>
              <a:t>Bain Consulting </a:t>
            </a:r>
            <a:r>
              <a:rPr lang="en-US" dirty="0">
                <a:solidFill>
                  <a:schemeClr val="tx1"/>
                </a:solidFill>
              </a:rPr>
              <a:t>Beyond Proofs of Concept: </a:t>
            </a:r>
            <a:r>
              <a:rPr lang="en-US" dirty="0"/>
              <a:t>Scaling the Industrial IoT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FE47D5-7EB1-4688-9607-98B8D306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A673329-FD1B-4A8D-8C67-0CD1E6B20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1745097"/>
            <a:ext cx="7543800" cy="42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D3BDC2-44E4-481E-AD87-F803DD5EDC6C}"/>
              </a:ext>
            </a:extLst>
          </p:cNvPr>
          <p:cNvSpPr txBox="1"/>
          <p:nvPr/>
        </p:nvSpPr>
        <p:spPr>
          <a:xfrm>
            <a:off x="860386" y="1093350"/>
            <a:ext cx="104712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solidFill>
                  <a:srgbClr val="EC342C"/>
                </a:solidFill>
                <a:effectLst/>
                <a:latin typeface="Graphik"/>
              </a:rPr>
              <a:t>“The IoT outlook for 2020 has dampened, but long-term targets remain bullish”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9100C5-4CD0-4496-8443-FE6762863308}"/>
              </a:ext>
            </a:extLst>
          </p:cNvPr>
          <p:cNvSpPr txBox="1"/>
          <p:nvPr/>
        </p:nvSpPr>
        <p:spPr>
          <a:xfrm>
            <a:off x="1247775" y="6043052"/>
            <a:ext cx="9696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Source: https://www.bain.com/insights/beyond-proofs-of-concept-scaling-the-industrial-iot/#</a:t>
            </a:r>
          </a:p>
        </p:txBody>
      </p:sp>
      <p:pic>
        <p:nvPicPr>
          <p:cNvPr id="4100" name="Picture 4" descr="Bain &amp; Company Paris (@BainCompanyFR) / Twitter">
            <a:extLst>
              <a:ext uri="{FF2B5EF4-FFF2-40B4-BE49-F238E27FC236}">
                <a16:creationId xmlns:a16="http://schemas.microsoft.com/office/drawing/2014/main" id="{DF58EC45-8C92-48AC-8625-3A50B0059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01" y="2805597"/>
            <a:ext cx="2140114" cy="214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12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">
            <a:extLst>
              <a:ext uri="{FF2B5EF4-FFF2-40B4-BE49-F238E27FC236}">
                <a16:creationId xmlns:a16="http://schemas.microsoft.com/office/drawing/2014/main" id="{DCB8FEA7-F745-4915-B0BB-FA56A51C7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806666"/>
              </p:ext>
            </p:extLst>
          </p:nvPr>
        </p:nvGraphicFramePr>
        <p:xfrm>
          <a:off x="477521" y="1344052"/>
          <a:ext cx="9656539" cy="4650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187">
                  <a:extLst>
                    <a:ext uri="{9D8B030D-6E8A-4147-A177-3AD203B41FA5}">
                      <a16:colId xmlns:a16="http://schemas.microsoft.com/office/drawing/2014/main" val="1714570394"/>
                    </a:ext>
                  </a:extLst>
                </a:gridCol>
                <a:gridCol w="2257588">
                  <a:extLst>
                    <a:ext uri="{9D8B030D-6E8A-4147-A177-3AD203B41FA5}">
                      <a16:colId xmlns:a16="http://schemas.microsoft.com/office/drawing/2014/main" val="2423885804"/>
                    </a:ext>
                  </a:extLst>
                </a:gridCol>
                <a:gridCol w="2257588">
                  <a:extLst>
                    <a:ext uri="{9D8B030D-6E8A-4147-A177-3AD203B41FA5}">
                      <a16:colId xmlns:a16="http://schemas.microsoft.com/office/drawing/2014/main" val="1954623032"/>
                    </a:ext>
                  </a:extLst>
                </a:gridCol>
                <a:gridCol w="2257588">
                  <a:extLst>
                    <a:ext uri="{9D8B030D-6E8A-4147-A177-3AD203B41FA5}">
                      <a16:colId xmlns:a16="http://schemas.microsoft.com/office/drawing/2014/main" val="79610374"/>
                    </a:ext>
                  </a:extLst>
                </a:gridCol>
                <a:gridCol w="2257588">
                  <a:extLst>
                    <a:ext uri="{9D8B030D-6E8A-4147-A177-3AD203B41FA5}">
                      <a16:colId xmlns:a16="http://schemas.microsoft.com/office/drawing/2014/main" val="278448521"/>
                    </a:ext>
                  </a:extLst>
                </a:gridCol>
              </a:tblGrid>
              <a:tr h="5706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dirty="0">
                          <a:solidFill>
                            <a:srgbClr val="FFFF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Rank</a:t>
                      </a:r>
                    </a:p>
                  </a:txBody>
                  <a:tcPr marL="0" marR="0" marT="0" marB="0" anchor="ctr">
                    <a:solidFill>
                      <a:srgbClr val="D722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dirty="0">
                          <a:solidFill>
                            <a:srgbClr val="FFFF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Economy</a:t>
                      </a:r>
                    </a:p>
                  </a:txBody>
                  <a:tcPr marL="0" marR="0" marT="0" marB="0" anchor="ctr">
                    <a:solidFill>
                      <a:srgbClr val="D722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Manufacturing output in 2020 (trillion of USD)</a:t>
                      </a:r>
                    </a:p>
                  </a:txBody>
                  <a:tcPr marL="0" marR="0" marT="0" marB="0" anchor="ctr">
                    <a:solidFill>
                      <a:srgbClr val="D722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% of global manufacturing output</a:t>
                      </a:r>
                    </a:p>
                  </a:txBody>
                  <a:tcPr marL="0" marR="0" marT="0" marB="0" anchor="ctr">
                    <a:solidFill>
                      <a:srgbClr val="D722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Objectives with</a:t>
                      </a:r>
                      <a:b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</a:b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this A round funding</a:t>
                      </a:r>
                    </a:p>
                  </a:txBody>
                  <a:tcPr marL="0" marR="0" marT="0" marB="0" anchor="ctr">
                    <a:solidFill>
                      <a:srgbClr val="D7222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249141"/>
                  </a:ext>
                </a:extLst>
              </a:tr>
              <a:tr h="40795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noProof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China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3,9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28,9%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0" noProof="0" dirty="0">
                          <a:solidFill>
                            <a:srgbClr val="0070C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sym typeface="Webdings" panose="05030102010509060703" pitchFamily="18" charset="2"/>
                        </a:rPr>
                        <a:t></a:t>
                      </a:r>
                      <a:endParaRPr lang="en-US" sz="1600" b="0" noProof="0" dirty="0">
                        <a:solidFill>
                          <a:srgbClr val="0070C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170331"/>
                  </a:ext>
                </a:extLst>
              </a:tr>
              <a:tr h="40795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noProof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US</a:t>
                      </a:r>
                    </a:p>
                  </a:txBody>
                  <a:tcPr marL="4763" marR="4763" marT="476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2,3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17,0%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rgbClr val="EE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sym typeface="Webdings" panose="05030102010509060703" pitchFamily="18" charset="2"/>
                        </a:rPr>
                        <a:t></a:t>
                      </a:r>
                      <a:endParaRPr lang="en-US" sz="1600" b="0" noProof="0" dirty="0">
                        <a:solidFill>
                          <a:srgbClr val="EE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807393"/>
                  </a:ext>
                </a:extLst>
              </a:tr>
              <a:tr h="40795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noProof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Japan</a:t>
                      </a:r>
                    </a:p>
                  </a:txBody>
                  <a:tcPr marL="4763" marR="4763" marT="476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7,4%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noProof="0" dirty="0">
                        <a:solidFill>
                          <a:srgbClr val="EE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64393"/>
                  </a:ext>
                </a:extLst>
              </a:tr>
              <a:tr h="40795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noProof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Germany </a:t>
                      </a:r>
                    </a:p>
                  </a:txBody>
                  <a:tcPr marL="4763" marR="4763" marT="476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0,7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5,2%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rgbClr val="EE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sym typeface="Webdings" panose="05030102010509060703" pitchFamily="18" charset="2"/>
                        </a:rPr>
                        <a:t></a:t>
                      </a:r>
                      <a:endParaRPr lang="en-US" sz="1600" b="0" noProof="0" dirty="0">
                        <a:solidFill>
                          <a:srgbClr val="EE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9630"/>
                  </a:ext>
                </a:extLst>
              </a:tr>
              <a:tr h="40795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noProof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Korea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763" marR="4763" marT="476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0,4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3,0%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noProof="0" dirty="0">
                        <a:solidFill>
                          <a:srgbClr val="EE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100261"/>
                  </a:ext>
                </a:extLst>
              </a:tr>
              <a:tr h="40795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noProof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India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763" marR="4763" marT="476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0,35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2,6%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en-US" sz="1600" b="0" noProof="0" dirty="0">
                        <a:solidFill>
                          <a:srgbClr val="EE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798807"/>
                  </a:ext>
                </a:extLst>
              </a:tr>
              <a:tr h="40795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noProof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Italy</a:t>
                      </a:r>
                    </a:p>
                  </a:txBody>
                  <a:tcPr marL="4763" marR="4763" marT="476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0,28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2,1%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rgbClr val="EE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sym typeface="Webdings" panose="05030102010509060703" pitchFamily="18" charset="2"/>
                        </a:rPr>
                        <a:t>TBD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738900"/>
                  </a:ext>
                </a:extLst>
              </a:tr>
              <a:tr h="40795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noProof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France</a:t>
                      </a:r>
                    </a:p>
                  </a:txBody>
                  <a:tcPr marL="4763" marR="4763" marT="476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0,25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1,9%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rgbClr val="00B05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sym typeface="Webdings" panose="05030102010509060703" pitchFamily="18" charset="2"/>
                        </a:rPr>
                        <a:t></a:t>
                      </a:r>
                      <a:endParaRPr lang="en-US" sz="1600" b="0" noProof="0" dirty="0">
                        <a:solidFill>
                          <a:srgbClr val="00B05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342998"/>
                  </a:ext>
                </a:extLst>
              </a:tr>
              <a:tr h="40795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noProof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United </a:t>
                      </a:r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Kingdom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4763" marR="4763" marT="476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0,24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1,8%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noProof="0" dirty="0">
                        <a:solidFill>
                          <a:srgbClr val="00B05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055514"/>
                  </a:ext>
                </a:extLst>
              </a:tr>
              <a:tr h="40795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noProof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N/A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Benelux</a:t>
                      </a:r>
                    </a:p>
                  </a:txBody>
                  <a:tcPr marL="4763" marR="4763" marT="4763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0,17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1,3%</a:t>
                      </a:r>
                    </a:p>
                  </a:txBody>
                  <a:tcPr marL="4763" marR="4763" marT="4763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noProof="0" dirty="0">
                          <a:solidFill>
                            <a:srgbClr val="EE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sym typeface="Webdings" panose="05030102010509060703" pitchFamily="18" charset="2"/>
                        </a:rPr>
                        <a:t></a:t>
                      </a:r>
                      <a:endParaRPr lang="en-US" sz="1600" b="0" noProof="0" dirty="0">
                        <a:solidFill>
                          <a:srgbClr val="EE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80097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5BF9599-B85F-4B98-B2ED-02D56A5092A8}"/>
              </a:ext>
            </a:extLst>
          </p:cNvPr>
          <p:cNvSpPr txBox="1"/>
          <p:nvPr/>
        </p:nvSpPr>
        <p:spPr>
          <a:xfrm flipH="1">
            <a:off x="10134060" y="3207514"/>
            <a:ext cx="2060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Webdings" panose="05030102010509060703" pitchFamily="18" charset="2"/>
                <a:sym typeface="Webdings" panose="05030102010509060703" pitchFamily="18" charset="2"/>
              </a:rPr>
              <a:t></a:t>
            </a:r>
            <a:r>
              <a:rPr lang="en-US" dirty="0">
                <a:solidFill>
                  <a:srgbClr val="00B050"/>
                </a:solidFill>
                <a:sym typeface="Webdings" panose="05030102010509060703" pitchFamily="18" charset="2"/>
              </a:rPr>
              <a:t>Continue   </a:t>
            </a:r>
            <a:r>
              <a:rPr lang="en-US" dirty="0">
                <a:solidFill>
                  <a:srgbClr val="0070C0"/>
                </a:solidFill>
                <a:latin typeface="Webdings" panose="05030102010509060703" pitchFamily="18" charset="2"/>
                <a:sym typeface="Webdings" panose="05030102010509060703" pitchFamily="18" charset="2"/>
              </a:rPr>
              <a:t></a:t>
            </a:r>
            <a:r>
              <a:rPr lang="en-US" dirty="0">
                <a:solidFill>
                  <a:srgbClr val="0070C0"/>
                </a:solidFill>
                <a:sym typeface="Webdings" panose="05030102010509060703" pitchFamily="18" charset="2"/>
              </a:rPr>
              <a:t>Accelerate   </a:t>
            </a:r>
            <a:r>
              <a:rPr lang="en-US" dirty="0">
                <a:solidFill>
                  <a:srgbClr val="EE0000"/>
                </a:solidFill>
                <a:latin typeface="Webdings" panose="05030102010509060703" pitchFamily="18" charset="2"/>
                <a:sym typeface="Webdings" panose="05030102010509060703" pitchFamily="18" charset="2"/>
              </a:rPr>
              <a:t></a:t>
            </a:r>
            <a:r>
              <a:rPr lang="en-US" dirty="0">
                <a:solidFill>
                  <a:srgbClr val="EE0000"/>
                </a:solidFill>
                <a:sym typeface="Webdings" panose="05030102010509060703" pitchFamily="18" charset="2"/>
              </a:rPr>
              <a:t>Enter/Develop</a:t>
            </a:r>
            <a:endParaRPr lang="en-US" dirty="0">
              <a:solidFill>
                <a:srgbClr val="EE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46B6EA-3BFD-43E2-B650-3CBA766CD884}"/>
              </a:ext>
            </a:extLst>
          </p:cNvPr>
          <p:cNvSpPr txBox="1"/>
          <p:nvPr/>
        </p:nvSpPr>
        <p:spPr>
          <a:xfrm>
            <a:off x="2546342" y="6055131"/>
            <a:ext cx="7099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Source: https://data.worldbank.org/indicator/NV.IND.MANF.CD?most_recent_value_desc=true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C1E5D8-CB76-4DA3-AB3F-30764ABA81CD}"/>
              </a:ext>
            </a:extLst>
          </p:cNvPr>
          <p:cNvSpPr/>
          <p:nvPr/>
        </p:nvSpPr>
        <p:spPr>
          <a:xfrm>
            <a:off x="0" y="6416566"/>
            <a:ext cx="12192000" cy="453488"/>
          </a:xfrm>
          <a:prstGeom prst="rect">
            <a:avLst/>
          </a:prstGeom>
          <a:solidFill>
            <a:srgbClr val="EC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6C6C6"/>
                </a:solidFill>
              </a:ln>
            </a:endParaRPr>
          </a:p>
        </p:txBody>
      </p:sp>
      <p:pic>
        <p:nvPicPr>
          <p:cNvPr id="10" name="Image 19">
            <a:extLst>
              <a:ext uri="{FF2B5EF4-FFF2-40B4-BE49-F238E27FC236}">
                <a16:creationId xmlns:a16="http://schemas.microsoft.com/office/drawing/2014/main" id="{535A2CFA-05CC-4C6D-A513-E3EBCFD85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12" name="ZoneTexte 38">
            <a:extLst>
              <a:ext uri="{FF2B5EF4-FFF2-40B4-BE49-F238E27FC236}">
                <a16:creationId xmlns:a16="http://schemas.microsoft.com/office/drawing/2014/main" id="{FC69AC87-4835-457F-BEB2-013F04C262A1}"/>
              </a:ext>
            </a:extLst>
          </p:cNvPr>
          <p:cNvSpPr txBox="1"/>
          <p:nvPr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11425-E184-4B23-AD39-203A63CC0D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We will focus on the most </a:t>
            </a:r>
            <a:r>
              <a:rPr lang="en-US" dirty="0"/>
              <a:t>significant regions</a:t>
            </a:r>
          </a:p>
          <a:p>
            <a:endParaRPr lang="fr-FR" dirty="0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C4EB74DF-266B-4BD4-A27B-4A697647B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</p:spPr>
        <p:txBody>
          <a:bodyPr/>
          <a:lstStyle/>
          <a:p>
            <a:fld id="{E2AF315A-A0BC-5B42-ACD2-EBC7A1C04A0B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50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D78D8-986E-46CE-A1DF-6410C6ED9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err="1"/>
              <a:t>Everything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ready</a:t>
            </a:r>
            <a:r>
              <a:rPr lang="fr-FR" dirty="0"/>
              <a:t> </a:t>
            </a:r>
            <a:r>
              <a:rPr lang="fr-FR" dirty="0">
                <a:solidFill>
                  <a:schemeClr val="tx1"/>
                </a:solidFill>
              </a:rPr>
              <a:t>for massive scale-up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1C49F-58E6-4777-B2F0-00FF5DF1C879}"/>
              </a:ext>
            </a:extLst>
          </p:cNvPr>
          <p:cNvSpPr txBox="1"/>
          <p:nvPr/>
        </p:nvSpPr>
        <p:spPr>
          <a:xfrm>
            <a:off x="403195" y="1595824"/>
            <a:ext cx="360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Web platform and applications are available in 19 languages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4F005-44E9-4F7B-AE52-8DEA5D5AC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67" y="2364567"/>
            <a:ext cx="2665306" cy="36742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B23056-79EA-4752-B2E1-9531AAD22029}"/>
              </a:ext>
            </a:extLst>
          </p:cNvPr>
          <p:cNvSpPr txBox="1"/>
          <p:nvPr/>
        </p:nvSpPr>
        <p:spPr>
          <a:xfrm>
            <a:off x="4295775" y="1595824"/>
            <a:ext cx="360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Sales and marketing material can be translated in 2 weeks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B9A64F-B21B-4BBC-A7A6-B1098664422E}"/>
              </a:ext>
            </a:extLst>
          </p:cNvPr>
          <p:cNvSpPr txBox="1"/>
          <p:nvPr/>
        </p:nvSpPr>
        <p:spPr>
          <a:xfrm>
            <a:off x="7905750" y="1457324"/>
            <a:ext cx="4095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Our on-boarding and sales processes are also digital allowing us to create teams anywhere in a timely manner.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C89BE6-8051-487E-B8C0-D067DD339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466" y="2781140"/>
            <a:ext cx="3304318" cy="30604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BF5114-3B56-4534-B2B2-D5270308B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509" y="2680546"/>
            <a:ext cx="2840982" cy="3261643"/>
          </a:xfrm>
          <a:prstGeom prst="rect">
            <a:avLst/>
          </a:prstGeom>
        </p:spPr>
      </p:pic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E000962D-E3DC-429C-925D-2E88D6ACD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</p:spPr>
        <p:txBody>
          <a:bodyPr/>
          <a:lstStyle/>
          <a:p>
            <a:fld id="{E2AF315A-A0BC-5B42-ACD2-EBC7A1C04A0B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4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917792-D199-4552-B5F8-0244868804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Who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said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/>
              <a:t>this</a:t>
            </a:r>
            <a:r>
              <a:rPr lang="fr-FR" dirty="0"/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F7354D-371B-4624-A783-CC42FC514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ED8D6A-7239-4646-BFF3-56EA5DAA6AE3}"/>
              </a:ext>
            </a:extLst>
          </p:cNvPr>
          <p:cNvSpPr txBox="1"/>
          <p:nvPr/>
        </p:nvSpPr>
        <p:spPr>
          <a:xfrm>
            <a:off x="1148730" y="2607998"/>
            <a:ext cx="63304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dirty="0">
                <a:solidFill>
                  <a:srgbClr val="11111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"Yes, excessive automation … was a mistake. </a:t>
            </a:r>
          </a:p>
          <a:p>
            <a:endParaRPr lang="en-US" sz="2400" dirty="0">
              <a:solidFill>
                <a:srgbClr val="11111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 i="0" dirty="0">
                <a:solidFill>
                  <a:srgbClr val="11111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To be precise, my mistake.</a:t>
            </a:r>
          </a:p>
          <a:p>
            <a:endParaRPr lang="en-US" sz="2400" dirty="0">
              <a:solidFill>
                <a:srgbClr val="11111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 i="0" dirty="0">
                <a:solidFill>
                  <a:srgbClr val="11111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Humans are underrated…"</a:t>
            </a:r>
            <a:endParaRPr lang="fr-FR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135BA-0033-4BE0-96C7-35302C34C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056" y="1707574"/>
            <a:ext cx="2610924" cy="3432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55DDE0-BD31-46D5-8817-6F27D561572D}"/>
              </a:ext>
            </a:extLst>
          </p:cNvPr>
          <p:cNvSpPr txBox="1"/>
          <p:nvPr/>
        </p:nvSpPr>
        <p:spPr>
          <a:xfrm>
            <a:off x="3220052" y="5511567"/>
            <a:ext cx="5751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Humans are key in factory performance!</a:t>
            </a:r>
          </a:p>
        </p:txBody>
      </p:sp>
    </p:spTree>
    <p:extLst>
      <p:ext uri="{BB962C8B-B14F-4D97-AF65-F5344CB8AC3E}">
        <p14:creationId xmlns:p14="http://schemas.microsoft.com/office/powerpoint/2010/main" val="3716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53CF94-9198-4BF8-932D-F1A4CF58FA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Our </a:t>
            </a:r>
            <a:r>
              <a:rPr lang="fr-FR" b="1" dirty="0"/>
              <a:t>2025 Ambition </a:t>
            </a:r>
            <a:r>
              <a:rPr lang="fr-FR" b="1" dirty="0">
                <a:solidFill>
                  <a:schemeClr val="tx1"/>
                </a:solidFill>
              </a:rPr>
              <a:t>in </a:t>
            </a:r>
            <a:r>
              <a:rPr lang="fr-FR" b="1" dirty="0" err="1">
                <a:solidFill>
                  <a:schemeClr val="tx1"/>
                </a:solidFill>
              </a:rPr>
              <a:t>numbers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18B5C0-FDF5-4603-B31F-8F7D671D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b="1" smtClean="0"/>
              <a:pPr/>
              <a:t>20</a:t>
            </a:fld>
            <a:endParaRPr lang="fr-FR" b="1" dirty="0"/>
          </a:p>
        </p:txBody>
      </p:sp>
      <p:graphicFrame>
        <p:nvGraphicFramePr>
          <p:cNvPr id="4" name="Graphique 4">
            <a:extLst>
              <a:ext uri="{FF2B5EF4-FFF2-40B4-BE49-F238E27FC236}">
                <a16:creationId xmlns:a16="http://schemas.microsoft.com/office/drawing/2014/main" id="{248393F9-ED08-457D-B8FE-06E1AA0ECB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4511760"/>
              </p:ext>
            </p:extLst>
          </p:nvPr>
        </p:nvGraphicFramePr>
        <p:xfrm>
          <a:off x="606965" y="2423533"/>
          <a:ext cx="4733660" cy="310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63D0648-A23F-46E0-ADA5-16E72AEAD618}"/>
              </a:ext>
            </a:extLst>
          </p:cNvPr>
          <p:cNvSpPr txBox="1"/>
          <p:nvPr/>
        </p:nvSpPr>
        <p:spPr>
          <a:xfrm>
            <a:off x="3048000" y="15653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Detailed finance perspectives </a:t>
            </a:r>
            <a:r>
              <a:rPr lang="en-US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 be discussed later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7" name="Graphique 4">
            <a:extLst>
              <a:ext uri="{FF2B5EF4-FFF2-40B4-BE49-F238E27FC236}">
                <a16:creationId xmlns:a16="http://schemas.microsoft.com/office/drawing/2014/main" id="{014B83F7-A1BA-43F7-AC84-8848322D3B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2951575"/>
              </p:ext>
            </p:extLst>
          </p:nvPr>
        </p:nvGraphicFramePr>
        <p:xfrm>
          <a:off x="5983356" y="2495695"/>
          <a:ext cx="5168349" cy="3034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Arrow: Right 7">
            <a:extLst>
              <a:ext uri="{FF2B5EF4-FFF2-40B4-BE49-F238E27FC236}">
                <a16:creationId xmlns:a16="http://schemas.microsoft.com/office/drawing/2014/main" id="{12559BCA-F60A-4621-A538-7D5C5C1AC754}"/>
              </a:ext>
            </a:extLst>
          </p:cNvPr>
          <p:cNvSpPr/>
          <p:nvPr/>
        </p:nvSpPr>
        <p:spPr>
          <a:xfrm rot="19782841">
            <a:off x="1529457" y="3966528"/>
            <a:ext cx="3037086" cy="93081"/>
          </a:xfrm>
          <a:prstGeom prst="rightArrow">
            <a:avLst>
              <a:gd name="adj1" fmla="val 50000"/>
              <a:gd name="adj2" fmla="val 95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6E51ED-26AD-4850-A4DF-1D533FE5436B}"/>
              </a:ext>
            </a:extLst>
          </p:cNvPr>
          <p:cNvSpPr txBox="1"/>
          <p:nvPr/>
        </p:nvSpPr>
        <p:spPr>
          <a:xfrm>
            <a:off x="2289991" y="3731941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&gt; 8X</a:t>
            </a:r>
          </a:p>
        </p:txBody>
      </p:sp>
    </p:spTree>
    <p:extLst>
      <p:ext uri="{BB962C8B-B14F-4D97-AF65-F5344CB8AC3E}">
        <p14:creationId xmlns:p14="http://schemas.microsoft.com/office/powerpoint/2010/main" val="111393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5C002CF-9514-4C4A-B7EE-D75502E9AC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Our techno roadmap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F68598A-12E5-4E48-8962-7273FA58C71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6" r="26616"/>
          <a:stretch>
            <a:fillRect/>
          </a:stretch>
        </p:blipFill>
        <p:spPr/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FC4946-9322-40AA-94EC-DC7F94E81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75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1DC5DC-7248-4945-BE32-9880B28012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Full control over </a:t>
            </a:r>
            <a:r>
              <a:rPr lang="en-US" dirty="0"/>
              <a:t>Software and Hardware</a:t>
            </a:r>
            <a:br>
              <a:rPr lang="en-US" dirty="0"/>
            </a:br>
            <a:r>
              <a:rPr lang="en-US" dirty="0"/>
              <a:t>A strong barrier to entry </a:t>
            </a:r>
            <a:r>
              <a:rPr lang="en-US" dirty="0">
                <a:solidFill>
                  <a:schemeClr val="tx1"/>
                </a:solidFill>
              </a:rPr>
              <a:t>for any competitor</a:t>
            </a:r>
          </a:p>
          <a:p>
            <a:endParaRPr lang="en-US" dirty="0"/>
          </a:p>
          <a:p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196B13-31EA-4238-B6BC-107D525AC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177565-2391-443B-A89C-F380D98DE6F7}"/>
              </a:ext>
            </a:extLst>
          </p:cNvPr>
          <p:cNvSpPr/>
          <p:nvPr/>
        </p:nvSpPr>
        <p:spPr>
          <a:xfrm>
            <a:off x="1506756" y="1777925"/>
            <a:ext cx="2612426" cy="473003"/>
          </a:xfrm>
          <a:prstGeom prst="rect">
            <a:avLst/>
          </a:prstGeom>
          <a:solidFill>
            <a:srgbClr val="D7222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</a:rPr>
              <a:t>Hardware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746552-7480-4DC8-83C6-D54B3715583B}"/>
              </a:ext>
            </a:extLst>
          </p:cNvPr>
          <p:cNvSpPr/>
          <p:nvPr/>
        </p:nvSpPr>
        <p:spPr>
          <a:xfrm>
            <a:off x="4334830" y="1777924"/>
            <a:ext cx="2612426" cy="47300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</a:rPr>
              <a:t>Software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1293FA-02A6-4D30-AFD6-75612F359209}"/>
              </a:ext>
            </a:extLst>
          </p:cNvPr>
          <p:cNvSpPr/>
          <p:nvPr/>
        </p:nvSpPr>
        <p:spPr>
          <a:xfrm>
            <a:off x="191590" y="2384902"/>
            <a:ext cx="1214558" cy="69167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Acquisition Module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BA2834-895E-411E-81E7-005694357BBD}"/>
              </a:ext>
            </a:extLst>
          </p:cNvPr>
          <p:cNvSpPr/>
          <p:nvPr/>
        </p:nvSpPr>
        <p:spPr>
          <a:xfrm>
            <a:off x="191590" y="3451774"/>
            <a:ext cx="1214558" cy="120009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Android</a:t>
            </a:r>
            <a:b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Tablet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943123-5EAB-4A38-BA30-B8C593CC94A7}"/>
              </a:ext>
            </a:extLst>
          </p:cNvPr>
          <p:cNvSpPr/>
          <p:nvPr/>
        </p:nvSpPr>
        <p:spPr>
          <a:xfrm>
            <a:off x="191590" y="5027068"/>
            <a:ext cx="1214558" cy="10708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Online </a:t>
            </a:r>
            <a:b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platform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92D45D-2C54-484E-AD6E-809B0A01E032}"/>
              </a:ext>
            </a:extLst>
          </p:cNvPr>
          <p:cNvCxnSpPr>
            <a:cxnSpLocks/>
          </p:cNvCxnSpPr>
          <p:nvPr/>
        </p:nvCxnSpPr>
        <p:spPr>
          <a:xfrm>
            <a:off x="1370336" y="3264175"/>
            <a:ext cx="5497928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A4C6F7-8CAE-4604-B2BD-E80F45463B99}"/>
              </a:ext>
            </a:extLst>
          </p:cNvPr>
          <p:cNvCxnSpPr>
            <a:cxnSpLocks/>
          </p:cNvCxnSpPr>
          <p:nvPr/>
        </p:nvCxnSpPr>
        <p:spPr>
          <a:xfrm>
            <a:off x="1369601" y="4839468"/>
            <a:ext cx="5497928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3818AEF-020B-4D7F-B063-13FA9BFC065A}"/>
              </a:ext>
            </a:extLst>
          </p:cNvPr>
          <p:cNvSpPr txBox="1"/>
          <p:nvPr/>
        </p:nvSpPr>
        <p:spPr>
          <a:xfrm>
            <a:off x="1511586" y="2411714"/>
            <a:ext cx="2612425" cy="69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100% designed by TEEPTRAK</a:t>
            </a:r>
          </a:p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Produced and assembled in France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DEF928-5333-42D6-80E2-061993B01840}"/>
              </a:ext>
            </a:extLst>
          </p:cNvPr>
          <p:cNvSpPr txBox="1"/>
          <p:nvPr/>
        </p:nvSpPr>
        <p:spPr>
          <a:xfrm>
            <a:off x="4360932" y="2411714"/>
            <a:ext cx="2612425" cy="69167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100% coded by TEEPTRAK</a:t>
            </a:r>
            <a:b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Remote update fully operational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55DBFC-BEC2-4FAA-8D40-D461CBFDB56E}"/>
              </a:ext>
            </a:extLst>
          </p:cNvPr>
          <p:cNvSpPr txBox="1"/>
          <p:nvPr/>
        </p:nvSpPr>
        <p:spPr>
          <a:xfrm>
            <a:off x="1515183" y="3459414"/>
            <a:ext cx="2603999" cy="118129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Rugged Waterproof shell</a:t>
            </a:r>
            <a:b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100% designed by TEEPTRAK</a:t>
            </a:r>
            <a:b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Special power filters for</a:t>
            </a:r>
            <a:b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challenging industrial environment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D1BB79-3C10-4787-8BAA-22D9DBE52771}"/>
              </a:ext>
            </a:extLst>
          </p:cNvPr>
          <p:cNvSpPr txBox="1"/>
          <p:nvPr/>
        </p:nvSpPr>
        <p:spPr>
          <a:xfrm>
            <a:off x="1515183" y="5073856"/>
            <a:ext cx="2612426" cy="102408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High availability infrastructures</a:t>
            </a:r>
          </a:p>
          <a:p>
            <a:pPr>
              <a:tabLst>
                <a:tab pos="88900" algn="l"/>
              </a:tabLst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	- OVH for EU clients</a:t>
            </a:r>
            <a:b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	- Alibaba Cloud for CN clients</a:t>
            </a:r>
          </a:p>
          <a:p>
            <a:pPr>
              <a:tabLst>
                <a:tab pos="88900" algn="l"/>
              </a:tabLst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  - On premise on-demand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E43AD1-FAE5-4904-89A0-B303E51D8E3C}"/>
              </a:ext>
            </a:extLst>
          </p:cNvPr>
          <p:cNvSpPr txBox="1"/>
          <p:nvPr/>
        </p:nvSpPr>
        <p:spPr>
          <a:xfrm>
            <a:off x="4360932" y="3464288"/>
            <a:ext cx="2612425" cy="11764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Full control over OS</a:t>
            </a:r>
            <a:b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Remote OS update</a:t>
            </a:r>
            <a:b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App 100% coded by TEEPTRAK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DEC5EE-9EBE-41CB-9CBA-76221160E4DD}"/>
              </a:ext>
            </a:extLst>
          </p:cNvPr>
          <p:cNvSpPr txBox="1"/>
          <p:nvPr/>
        </p:nvSpPr>
        <p:spPr>
          <a:xfrm>
            <a:off x="4334830" y="5073855"/>
            <a:ext cx="2612425" cy="102408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100% coded and maintained </a:t>
            </a:r>
            <a:b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</a:rPr>
              <a:t>by TEEPTRAK (DevOps included)</a:t>
            </a:r>
            <a:endParaRPr lang="fr-FR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454658-630C-4CF7-B0CC-215B8A9A44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38594" y="2250927"/>
            <a:ext cx="4404360" cy="3299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49CBC31-E5E6-41B6-9708-0D0938971E90}"/>
              </a:ext>
            </a:extLst>
          </p:cNvPr>
          <p:cNvSpPr txBox="1"/>
          <p:nvPr/>
        </p:nvSpPr>
        <p:spPr>
          <a:xfrm>
            <a:off x="7364537" y="5680233"/>
            <a:ext cx="4487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TEEPTRAK system on 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Alstom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 welding machine</a:t>
            </a:r>
          </a:p>
        </p:txBody>
      </p:sp>
    </p:spTree>
    <p:extLst>
      <p:ext uri="{BB962C8B-B14F-4D97-AF65-F5344CB8AC3E}">
        <p14:creationId xmlns:p14="http://schemas.microsoft.com/office/powerpoint/2010/main" val="360872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F1EAD4-048D-4D99-9B8A-EE4ECC12B6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5991" y="446988"/>
            <a:ext cx="10671504" cy="1309688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Our </a:t>
            </a:r>
            <a:r>
              <a:rPr lang="fr-FR" dirty="0" err="1">
                <a:solidFill>
                  <a:schemeClr val="tx1"/>
                </a:solidFill>
              </a:rPr>
              <a:t>technological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streams</a:t>
            </a:r>
            <a:r>
              <a:rPr lang="fr-FR" dirty="0">
                <a:solidFill>
                  <a:schemeClr val="tx1"/>
                </a:solidFill>
              </a:rPr>
              <a:t> are </a:t>
            </a:r>
            <a:r>
              <a:rPr lang="fr-FR" dirty="0" err="1">
                <a:solidFill>
                  <a:schemeClr val="tx1"/>
                </a:solidFill>
              </a:rPr>
              <a:t>well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defined</a:t>
            </a:r>
            <a:r>
              <a:rPr lang="fr-FR" dirty="0">
                <a:solidFill>
                  <a:schemeClr val="tx1"/>
                </a:solidFill>
              </a:rPr>
              <a:t> and </a:t>
            </a:r>
            <a:r>
              <a:rPr lang="fr-FR" dirty="0" err="1">
                <a:solidFill>
                  <a:schemeClr val="tx1"/>
                </a:solidFill>
              </a:rPr>
              <a:t>will</a:t>
            </a:r>
            <a:r>
              <a:rPr lang="fr-FR" dirty="0">
                <a:solidFill>
                  <a:schemeClr val="tx1"/>
                </a:solidFill>
              </a:rPr>
              <a:t> open a </a:t>
            </a:r>
            <a:r>
              <a:rPr lang="fr-FR" dirty="0" err="1"/>
              <a:t>broad</a:t>
            </a:r>
            <a:r>
              <a:rPr lang="fr-FR" dirty="0"/>
              <a:t> range of </a:t>
            </a:r>
            <a:r>
              <a:rPr lang="fr-FR" dirty="0" err="1"/>
              <a:t>opportunities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D86DEF-8CCC-4B0E-8F40-D301A392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A57215-33A1-485C-8452-83F20BF2D0AB}"/>
              </a:ext>
            </a:extLst>
          </p:cNvPr>
          <p:cNvSpPr/>
          <p:nvPr/>
        </p:nvSpPr>
        <p:spPr>
          <a:xfrm>
            <a:off x="544452" y="2405104"/>
            <a:ext cx="2282510" cy="132778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</a:rPr>
              <a:t>Hardware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17D8C8-AFEB-4301-AA49-8CF932C65DEE}"/>
              </a:ext>
            </a:extLst>
          </p:cNvPr>
          <p:cNvSpPr/>
          <p:nvPr/>
        </p:nvSpPr>
        <p:spPr>
          <a:xfrm>
            <a:off x="544452" y="3835995"/>
            <a:ext cx="2282510" cy="13277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</a:rPr>
              <a:t>Software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B878E0-7427-45CE-9C69-16B04B178C5E}"/>
              </a:ext>
            </a:extLst>
          </p:cNvPr>
          <p:cNvSpPr/>
          <p:nvPr/>
        </p:nvSpPr>
        <p:spPr>
          <a:xfrm>
            <a:off x="544452" y="5262316"/>
            <a:ext cx="2282510" cy="3748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E97430-256A-476C-A3E3-4176059D6EEF}"/>
              </a:ext>
            </a:extLst>
          </p:cNvPr>
          <p:cNvSpPr/>
          <p:nvPr/>
        </p:nvSpPr>
        <p:spPr>
          <a:xfrm>
            <a:off x="544452" y="5749359"/>
            <a:ext cx="2282510" cy="3748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</a:rPr>
              <a:t>Training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BC0F70-895F-419A-ACC4-BEE4FE65AE5E}"/>
              </a:ext>
            </a:extLst>
          </p:cNvPr>
          <p:cNvSpPr/>
          <p:nvPr/>
        </p:nvSpPr>
        <p:spPr>
          <a:xfrm>
            <a:off x="2938644" y="4789924"/>
            <a:ext cx="4495619" cy="3748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MoniTrak</a:t>
            </a:r>
            <a:endParaRPr lang="fr-FR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5212C3-9EEA-4243-A086-58C113F389EB}"/>
              </a:ext>
            </a:extLst>
          </p:cNvPr>
          <p:cNvSpPr/>
          <p:nvPr/>
        </p:nvSpPr>
        <p:spPr>
          <a:xfrm>
            <a:off x="2938644" y="4312960"/>
            <a:ext cx="4495619" cy="3748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Web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based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application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3BBCB8-894C-4C4F-98FE-91BD708683FE}"/>
              </a:ext>
            </a:extLst>
          </p:cNvPr>
          <p:cNvSpPr/>
          <p:nvPr/>
        </p:nvSpPr>
        <p:spPr>
          <a:xfrm>
            <a:off x="2938644" y="3835996"/>
            <a:ext cx="4495619" cy="3748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Android application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7873B2-0094-4FEC-8305-FE187F40FEB6}"/>
              </a:ext>
            </a:extLst>
          </p:cNvPr>
          <p:cNvSpPr/>
          <p:nvPr/>
        </p:nvSpPr>
        <p:spPr>
          <a:xfrm>
            <a:off x="2938644" y="3359032"/>
            <a:ext cx="4495619" cy="3748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Core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interface modules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45E5B4-580F-49E8-8DBB-3C2F26008D92}"/>
              </a:ext>
            </a:extLst>
          </p:cNvPr>
          <p:cNvSpPr/>
          <p:nvPr/>
        </p:nvSpPr>
        <p:spPr>
          <a:xfrm>
            <a:off x="2938644" y="2882068"/>
            <a:ext cx="4495619" cy="3748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Core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ADC module (BT and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soon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WIFI)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9C386D-C3A4-4B78-A72C-C8DDC12FFE74}"/>
              </a:ext>
            </a:extLst>
          </p:cNvPr>
          <p:cNvSpPr/>
          <p:nvPr/>
        </p:nvSpPr>
        <p:spPr>
          <a:xfrm>
            <a:off x="2938644" y="2405104"/>
            <a:ext cx="4495619" cy="3748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TEEPTRAK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proprietary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rugged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tablet</a:t>
            </a:r>
            <a:endParaRPr lang="fr-FR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121C3F-10D7-4396-B197-53B8A4F5DF07}"/>
              </a:ext>
            </a:extLst>
          </p:cNvPr>
          <p:cNvSpPr/>
          <p:nvPr/>
        </p:nvSpPr>
        <p:spPr>
          <a:xfrm>
            <a:off x="2938644" y="5266888"/>
            <a:ext cx="4495619" cy="3748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Advanced and </a:t>
            </a:r>
            <a:r>
              <a:rPr lang="fr-FR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automated</a:t>
            </a:r>
            <a:r>
              <a:rPr lang="fr-FR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data </a:t>
            </a:r>
            <a:r>
              <a:rPr lang="fr-FR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analysis</a:t>
            </a:r>
            <a:endParaRPr lang="fr-FR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18B928-00B8-4E67-BCE5-C49E91B8DB5B}"/>
              </a:ext>
            </a:extLst>
          </p:cNvPr>
          <p:cNvSpPr/>
          <p:nvPr/>
        </p:nvSpPr>
        <p:spPr>
          <a:xfrm>
            <a:off x="2938644" y="5743849"/>
            <a:ext cx="4495619" cy="3748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Online trainings: Our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academies</a:t>
            </a:r>
            <a:endParaRPr lang="fr-FR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9C3F64-D486-423A-8556-08E9735F7F01}"/>
              </a:ext>
            </a:extLst>
          </p:cNvPr>
          <p:cNvSpPr/>
          <p:nvPr/>
        </p:nvSpPr>
        <p:spPr>
          <a:xfrm>
            <a:off x="7545945" y="2405104"/>
            <a:ext cx="4101603" cy="3748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New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generation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ready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BBAEF7-2520-41BA-8778-4F972A6A1374}"/>
              </a:ext>
            </a:extLst>
          </p:cNvPr>
          <p:cNvSpPr/>
          <p:nvPr/>
        </p:nvSpPr>
        <p:spPr>
          <a:xfrm>
            <a:off x="7545945" y="2882068"/>
            <a:ext cx="4101603" cy="3748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New 24 bit ADC to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be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ready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by end of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april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2022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7E75D5-EFC1-4AF9-8467-F0DBD9999F2C}"/>
              </a:ext>
            </a:extLst>
          </p:cNvPr>
          <p:cNvSpPr/>
          <p:nvPr/>
        </p:nvSpPr>
        <p:spPr>
          <a:xfrm>
            <a:off x="7545945" y="3359032"/>
            <a:ext cx="4101603" cy="3748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Compatibility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with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all standard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sensors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and +++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8A61E5-37E4-4C67-A79C-E0C9CB3AB87B}"/>
              </a:ext>
            </a:extLst>
          </p:cNvPr>
          <p:cNvSpPr/>
          <p:nvPr/>
        </p:nvSpPr>
        <p:spPr>
          <a:xfrm>
            <a:off x="7545945" y="3835996"/>
            <a:ext cx="4101603" cy="37484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Incremental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improvements</a:t>
            </a:r>
            <a:endParaRPr lang="fr-FR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6A4E71-C1B9-405A-836A-6F8C50A86E6A}"/>
              </a:ext>
            </a:extLst>
          </p:cNvPr>
          <p:cNvSpPr/>
          <p:nvPr/>
        </p:nvSpPr>
        <p:spPr>
          <a:xfrm>
            <a:off x="7545945" y="4312960"/>
            <a:ext cx="4101603" cy="37484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Incremental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improvements</a:t>
            </a:r>
            <a:endParaRPr lang="fr-FR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A1A492-ED76-4F03-AB23-5BBD168F656D}"/>
              </a:ext>
            </a:extLst>
          </p:cNvPr>
          <p:cNvSpPr/>
          <p:nvPr/>
        </p:nvSpPr>
        <p:spPr>
          <a:xfrm>
            <a:off x="7545945" y="4789924"/>
            <a:ext cx="4101603" cy="37484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Incremental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improvements</a:t>
            </a:r>
            <a:endParaRPr lang="fr-FR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B625E5D-302B-4BB0-BA80-DD094EFC81EF}"/>
              </a:ext>
            </a:extLst>
          </p:cNvPr>
          <p:cNvSpPr/>
          <p:nvPr/>
        </p:nvSpPr>
        <p:spPr>
          <a:xfrm>
            <a:off x="7545945" y="5266888"/>
            <a:ext cx="4101603" cy="3748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Launch of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our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first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product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by the end of the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year</a:t>
            </a:r>
            <a:endParaRPr lang="fr-FR" sz="1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5206896-0FFC-40B2-8408-88195C33E13D}"/>
              </a:ext>
            </a:extLst>
          </p:cNvPr>
          <p:cNvSpPr/>
          <p:nvPr/>
        </p:nvSpPr>
        <p:spPr>
          <a:xfrm>
            <a:off x="7545945" y="5743849"/>
            <a:ext cx="4101603" cy="37484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Incremental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1400" dirty="0" err="1">
                <a:latin typeface="Roboto" panose="02000000000000000000" pitchFamily="2" charset="0"/>
                <a:ea typeface="Roboto" panose="02000000000000000000" pitchFamily="2" charset="0"/>
              </a:rPr>
              <a:t>improvements</a:t>
            </a:r>
            <a:r>
              <a:rPr lang="fr-FR" sz="1400" dirty="0">
                <a:latin typeface="Roboto" panose="02000000000000000000" pitchFamily="2" charset="0"/>
                <a:ea typeface="Roboto" panose="02000000000000000000" pitchFamily="2" charset="0"/>
              </a:rPr>
              <a:t>, translations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1DF1DE7-1FF4-4207-8950-E5909D4933DB}"/>
              </a:ext>
            </a:extLst>
          </p:cNvPr>
          <p:cNvSpPr/>
          <p:nvPr/>
        </p:nvSpPr>
        <p:spPr>
          <a:xfrm>
            <a:off x="369944" y="2894491"/>
            <a:ext cx="349007" cy="349007"/>
          </a:xfrm>
          <a:prstGeom prst="ellipse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3F1371B-D080-4BBF-8AA1-7BABD3B3A3BD}"/>
              </a:ext>
            </a:extLst>
          </p:cNvPr>
          <p:cNvSpPr/>
          <p:nvPr/>
        </p:nvSpPr>
        <p:spPr>
          <a:xfrm>
            <a:off x="369945" y="4329926"/>
            <a:ext cx="349007" cy="349007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C0E04C1-DB4D-44D6-B61B-2ECA99B499EC}"/>
              </a:ext>
            </a:extLst>
          </p:cNvPr>
          <p:cNvSpPr/>
          <p:nvPr/>
        </p:nvSpPr>
        <p:spPr>
          <a:xfrm>
            <a:off x="369946" y="5275972"/>
            <a:ext cx="349007" cy="349007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EB2D6C-B692-4F7B-A943-0666B3F4268A}"/>
              </a:ext>
            </a:extLst>
          </p:cNvPr>
          <p:cNvSpPr/>
          <p:nvPr/>
        </p:nvSpPr>
        <p:spPr>
          <a:xfrm>
            <a:off x="369946" y="5756769"/>
            <a:ext cx="349007" cy="349007"/>
          </a:xfrm>
          <a:prstGeom prst="ellipse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591BD3F-EB67-4F64-8057-1AD75EFF9319}"/>
              </a:ext>
            </a:extLst>
          </p:cNvPr>
          <p:cNvSpPr/>
          <p:nvPr/>
        </p:nvSpPr>
        <p:spPr>
          <a:xfrm>
            <a:off x="4793182" y="1866883"/>
            <a:ext cx="2605636" cy="37484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New in 2022!</a:t>
            </a:r>
          </a:p>
        </p:txBody>
      </p:sp>
    </p:spTree>
    <p:extLst>
      <p:ext uri="{BB962C8B-B14F-4D97-AF65-F5344CB8AC3E}">
        <p14:creationId xmlns:p14="http://schemas.microsoft.com/office/powerpoint/2010/main" val="4368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D86DEF-8CCC-4B0E-8F40-D301A392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C56EE7-B9F0-496B-9F19-DB1039BF9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523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857BD9-4F27-4824-B08D-45DBF2A6DAD9}"/>
              </a:ext>
            </a:extLst>
          </p:cNvPr>
          <p:cNvSpPr txBox="1"/>
          <p:nvPr/>
        </p:nvSpPr>
        <p:spPr>
          <a:xfrm>
            <a:off x="281354" y="211016"/>
            <a:ext cx="134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Tablet </a:t>
            </a:r>
            <a:r>
              <a:rPr lang="fr-FR" b="1" dirty="0" err="1">
                <a:solidFill>
                  <a:schemeClr val="bg1"/>
                </a:solidFill>
              </a:rPr>
              <a:t>video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C61C8F-1C74-4290-A9AA-7D0E11B8CC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1894" y="145609"/>
            <a:ext cx="10902106" cy="1089417"/>
          </a:xfrm>
        </p:spPr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We</a:t>
            </a:r>
            <a:r>
              <a:rPr lang="fr-FR" dirty="0">
                <a:solidFill>
                  <a:schemeClr val="tx1"/>
                </a:solidFill>
              </a:rPr>
              <a:t> are building </a:t>
            </a:r>
            <a:r>
              <a:rPr lang="fr-FR" dirty="0"/>
              <a:t>a </a:t>
            </a:r>
            <a:r>
              <a:rPr lang="fr-FR" dirty="0" err="1"/>
              <a:t>broad</a:t>
            </a:r>
            <a:r>
              <a:rPr lang="fr-FR" dirty="0"/>
              <a:t> range of </a:t>
            </a:r>
            <a:r>
              <a:rPr lang="fr-FR" dirty="0" err="1"/>
              <a:t>cost</a:t>
            </a:r>
            <a:r>
              <a:rPr lang="fr-FR" dirty="0"/>
              <a:t> effective modules </a:t>
            </a:r>
            <a:r>
              <a:rPr lang="fr-FR" dirty="0">
                <a:solidFill>
                  <a:schemeClr val="tx1"/>
                </a:solidFill>
              </a:rPr>
              <a:t>to </a:t>
            </a:r>
            <a:r>
              <a:rPr lang="fr-FR" dirty="0" err="1">
                <a:solidFill>
                  <a:schemeClr val="tx1"/>
                </a:solidFill>
              </a:rPr>
              <a:t>increase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our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capabilities</a:t>
            </a:r>
            <a:r>
              <a:rPr lang="fr-FR" dirty="0">
                <a:solidFill>
                  <a:schemeClr val="tx1"/>
                </a:solidFill>
              </a:rPr>
              <a:t> and </a:t>
            </a:r>
            <a:r>
              <a:rPr lang="fr-FR" dirty="0" err="1">
                <a:solidFill>
                  <a:schemeClr val="tx1"/>
                </a:solidFill>
              </a:rPr>
              <a:t>acquire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several</a:t>
            </a:r>
            <a:r>
              <a:rPr lang="fr-FR" dirty="0">
                <a:solidFill>
                  <a:schemeClr val="tx1"/>
                </a:solidFill>
              </a:rPr>
              <a:t>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75E40-0153-4D01-A76C-964C5254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A44CE-E80B-41BF-AC47-B0CAC6B67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00" y="2483918"/>
            <a:ext cx="3650828" cy="3004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35C94-89E7-4EA5-8585-82092D0D7B09}"/>
              </a:ext>
            </a:extLst>
          </p:cNvPr>
          <p:cNvSpPr txBox="1"/>
          <p:nvPr/>
        </p:nvSpPr>
        <p:spPr>
          <a:xfrm>
            <a:off x="7986439" y="1759471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High precision high speed 24v</a:t>
            </a:r>
          </a:p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24 bit ADC acquisition module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11B74-D322-4FE2-8A64-A5B85DF8B5FB}"/>
              </a:ext>
            </a:extLst>
          </p:cNvPr>
          <p:cNvSpPr txBox="1"/>
          <p:nvPr/>
        </p:nvSpPr>
        <p:spPr>
          <a:xfrm>
            <a:off x="1527646" y="1976641"/>
            <a:ext cx="51539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Energy metering module</a:t>
            </a:r>
          </a:p>
          <a:p>
            <a:r>
              <a:rPr lang="en-US" sz="1400" b="1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(current measurement operational, High precision high speed</a:t>
            </a:r>
            <a:br>
              <a:rPr lang="en-US" sz="1400" b="1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400" b="1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with current and voltage metering ready by June 2022)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B09017-8508-48FD-839F-A8E0782897FB}"/>
              </a:ext>
            </a:extLst>
          </p:cNvPr>
          <p:cNvSpPr txBox="1"/>
          <p:nvPr/>
        </p:nvSpPr>
        <p:spPr>
          <a:xfrm>
            <a:off x="1527646" y="3207497"/>
            <a:ext cx="4091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Vibration analysis software</a:t>
            </a:r>
          </a:p>
          <a:p>
            <a:r>
              <a:rPr lang="en-US" sz="1400" b="1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(first generation by June 2022, edge computing)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D3E570-3488-4096-9967-524B28D4E1C7}"/>
              </a:ext>
            </a:extLst>
          </p:cNvPr>
          <p:cNvSpPr txBox="1"/>
          <p:nvPr/>
        </p:nvSpPr>
        <p:spPr>
          <a:xfrm>
            <a:off x="1527646" y="4222909"/>
            <a:ext cx="5248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0-10v high precision conversion module</a:t>
            </a:r>
          </a:p>
          <a:p>
            <a:r>
              <a:rPr lang="en-US" sz="1400" b="1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(first generation operational, second generation by June 2022)</a:t>
            </a:r>
            <a:endParaRPr lang="en-US" b="1" dirty="0">
              <a:solidFill>
                <a:srgbClr val="EC342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7AB701-95AF-4631-9064-E8C7912735FD}"/>
              </a:ext>
            </a:extLst>
          </p:cNvPr>
          <p:cNvSpPr txBox="1"/>
          <p:nvPr/>
        </p:nvSpPr>
        <p:spPr>
          <a:xfrm>
            <a:off x="1527646" y="5238320"/>
            <a:ext cx="5248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4-20 mA high precision conversion module</a:t>
            </a:r>
          </a:p>
          <a:p>
            <a:r>
              <a:rPr lang="en-US" sz="1400" b="1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(first generation operational, second generation by June 2022)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5" name="Graphic 14" descr="Electrician">
            <a:extLst>
              <a:ext uri="{FF2B5EF4-FFF2-40B4-BE49-F238E27FC236}">
                <a16:creationId xmlns:a16="http://schemas.microsoft.com/office/drawing/2014/main" id="{0CADA7D5-3BA9-4A03-8950-9E034F1E8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246" y="1935148"/>
            <a:ext cx="914400" cy="914400"/>
          </a:xfrm>
          <a:prstGeom prst="rect">
            <a:avLst/>
          </a:prstGeom>
        </p:spPr>
      </p:pic>
      <p:pic>
        <p:nvPicPr>
          <p:cNvPr id="1026" name="Picture 2" descr="Music, pulse, sound, soundwave, vibration, wave icon - Download on  Iconfinder">
            <a:extLst>
              <a:ext uri="{FF2B5EF4-FFF2-40B4-BE49-F238E27FC236}">
                <a16:creationId xmlns:a16="http://schemas.microsoft.com/office/drawing/2014/main" id="{492359C6-0B5E-4BA5-AD8C-A47A001B3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33" y="3050132"/>
            <a:ext cx="882513" cy="88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cône Electrique, capteur Gratuit - Icon-Icons.com">
            <a:extLst>
              <a:ext uri="{FF2B5EF4-FFF2-40B4-BE49-F238E27FC236}">
                <a16:creationId xmlns:a16="http://schemas.microsoft.com/office/drawing/2014/main" id="{FD88B6BE-E8CD-417C-BEDD-371EE0561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5" y="4658064"/>
            <a:ext cx="676958" cy="67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eft Brace 15">
            <a:extLst>
              <a:ext uri="{FF2B5EF4-FFF2-40B4-BE49-F238E27FC236}">
                <a16:creationId xmlns:a16="http://schemas.microsoft.com/office/drawing/2014/main" id="{765B700F-92F5-4C25-BD02-2F6414D11758}"/>
              </a:ext>
            </a:extLst>
          </p:cNvPr>
          <p:cNvSpPr/>
          <p:nvPr/>
        </p:nvSpPr>
        <p:spPr>
          <a:xfrm>
            <a:off x="1375197" y="4114800"/>
            <a:ext cx="121493" cy="1763486"/>
          </a:xfrm>
          <a:prstGeom prst="leftBrace">
            <a:avLst>
              <a:gd name="adj1" fmla="val 55372"/>
              <a:gd name="adj2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71200354-4052-430F-A1AE-66AC070309F1}"/>
              </a:ext>
            </a:extLst>
          </p:cNvPr>
          <p:cNvSpPr/>
          <p:nvPr/>
        </p:nvSpPr>
        <p:spPr>
          <a:xfrm rot="5400000">
            <a:off x="6155605" y="3823351"/>
            <a:ext cx="2273440" cy="325834"/>
          </a:xfrm>
          <a:prstGeom prst="triangle">
            <a:avLst/>
          </a:pr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07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8BCAB2-AB61-4431-AF62-E26C2494E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361EF5-D7AF-490B-96D5-0B20A4B2AA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1894" y="145609"/>
            <a:ext cx="11045671" cy="1089417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Disruptive Machine Learning approach:</a:t>
            </a:r>
            <a:r>
              <a:rPr lang="en-US"/>
              <a:t> we want to change the way industrials launch Machine Learning projects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8F1256-C4CB-406C-8606-950583148F6E}"/>
              </a:ext>
            </a:extLst>
          </p:cNvPr>
          <p:cNvSpPr/>
          <p:nvPr/>
        </p:nvSpPr>
        <p:spPr>
          <a:xfrm>
            <a:off x="674490" y="1736916"/>
            <a:ext cx="2706760" cy="468679"/>
          </a:xfrm>
          <a:prstGeom prst="roundRect">
            <a:avLst/>
          </a:prstGeom>
          <a:solidFill>
            <a:srgbClr val="EB3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 Medium" panose="02000000000000000000" pitchFamily="2" charset="0"/>
                <a:ea typeface="Roboto Medium" panose="02000000000000000000" pitchFamily="2" charset="0"/>
              </a:rPr>
              <a:t>Input Data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6FDFF0A7-72CA-4C55-9E2B-EEB26315447C}"/>
              </a:ext>
            </a:extLst>
          </p:cNvPr>
          <p:cNvSpPr/>
          <p:nvPr/>
        </p:nvSpPr>
        <p:spPr>
          <a:xfrm>
            <a:off x="4873305" y="1726417"/>
            <a:ext cx="2445391" cy="651023"/>
          </a:xfrm>
          <a:prstGeom prst="roundRect">
            <a:avLst/>
          </a:prstGeom>
          <a:solidFill>
            <a:srgbClr val="EB3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 Medium" panose="02000000000000000000" pitchFamily="2" charset="0"/>
                <a:ea typeface="Roboto Medium" panose="02000000000000000000" pitchFamily="2" charset="0"/>
              </a:rPr>
              <a:t>TEEPTRAK</a:t>
            </a:r>
            <a:br>
              <a:rPr lang="en-US"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en-US">
                <a:latin typeface="Roboto Medium" panose="02000000000000000000" pitchFamily="2" charset="0"/>
                <a:ea typeface="Roboto Medium" panose="02000000000000000000" pitchFamily="2" charset="0"/>
              </a:rPr>
              <a:t>Machine Learning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2D2F4D0-FB10-4B89-9408-8F20221800AB}"/>
              </a:ext>
            </a:extLst>
          </p:cNvPr>
          <p:cNvSpPr/>
          <p:nvPr/>
        </p:nvSpPr>
        <p:spPr>
          <a:xfrm>
            <a:off x="8889655" y="1730878"/>
            <a:ext cx="2706760" cy="468679"/>
          </a:xfrm>
          <a:prstGeom prst="roundRect">
            <a:avLst/>
          </a:prstGeom>
          <a:solidFill>
            <a:srgbClr val="EB3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boto Medium" panose="02000000000000000000" pitchFamily="2" charset="0"/>
                <a:ea typeface="Roboto Medium" panose="02000000000000000000" pitchFamily="2" charset="0"/>
              </a:rPr>
              <a:t>Output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5DD73-010F-446B-BDE9-2995CD788E93}"/>
              </a:ext>
            </a:extLst>
          </p:cNvPr>
          <p:cNvSpPr/>
          <p:nvPr/>
        </p:nvSpPr>
        <p:spPr>
          <a:xfrm>
            <a:off x="8842402" y="4436717"/>
            <a:ext cx="2774688" cy="46928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Suggest ideal settings on « Actionnable » variables</a:t>
            </a:r>
            <a:endParaRPr lang="en-US" sz="14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29C56A6-713E-4E24-93E3-83BFBD533CE8}"/>
              </a:ext>
            </a:extLst>
          </p:cNvPr>
          <p:cNvSpPr/>
          <p:nvPr/>
        </p:nvSpPr>
        <p:spPr>
          <a:xfrm>
            <a:off x="561202" y="2536681"/>
            <a:ext cx="2820048" cy="142066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TEEPTRAK Indicators</a:t>
            </a:r>
          </a:p>
          <a:p>
            <a:pPr marL="627063" indent="-1778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Quality</a:t>
            </a:r>
          </a:p>
          <a:p>
            <a:pPr marL="627063" indent="-1778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OEE</a:t>
            </a:r>
          </a:p>
          <a:p>
            <a:pPr marL="627063" indent="-1778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Availability</a:t>
            </a:r>
          </a:p>
          <a:p>
            <a:pPr marL="627063" indent="-1778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Etc.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F12B9B-7D13-4BD2-A1B1-059D76D7EA53}"/>
              </a:ext>
            </a:extLst>
          </p:cNvPr>
          <p:cNvSpPr/>
          <p:nvPr/>
        </p:nvSpPr>
        <p:spPr>
          <a:xfrm>
            <a:off x="939932" y="4315016"/>
            <a:ext cx="2637185" cy="32849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ProcessTrak</a:t>
            </a:r>
          </a:p>
          <a:p>
            <a:r>
              <a:rPr lang="en-US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(any type of sensors)</a:t>
            </a:r>
          </a:p>
        </p:txBody>
      </p:sp>
      <p:pic>
        <p:nvPicPr>
          <p:cNvPr id="5" name="Graphique 4" descr="Engrenage avec un remplissage uni">
            <a:extLst>
              <a:ext uri="{FF2B5EF4-FFF2-40B4-BE49-F238E27FC236}">
                <a16:creationId xmlns:a16="http://schemas.microsoft.com/office/drawing/2014/main" id="{7077B11E-9D96-47AC-94E5-C1C7DDC7E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50150" y="3084869"/>
            <a:ext cx="1891700" cy="189170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7F44FA35-76B9-4D20-9EFB-ADBCCB01827C}"/>
              </a:ext>
            </a:extLst>
          </p:cNvPr>
          <p:cNvSpPr/>
          <p:nvPr/>
        </p:nvSpPr>
        <p:spPr>
          <a:xfrm>
            <a:off x="492125" y="2554174"/>
            <a:ext cx="381664" cy="414907"/>
          </a:xfrm>
          <a:prstGeom prst="ellipse">
            <a:avLst/>
          </a:pr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32CD32B-29E5-4C0C-B428-468773FD6D5D}"/>
              </a:ext>
            </a:extLst>
          </p:cNvPr>
          <p:cNvSpPr/>
          <p:nvPr/>
        </p:nvSpPr>
        <p:spPr>
          <a:xfrm>
            <a:off x="536181" y="4163396"/>
            <a:ext cx="381664" cy="381664"/>
          </a:xfrm>
          <a:prstGeom prst="ellipse">
            <a:avLst/>
          </a:pr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1C88686-BD2E-4DEF-B45B-99515FD5CB14}"/>
              </a:ext>
            </a:extLst>
          </p:cNvPr>
          <p:cNvSpPr/>
          <p:nvPr/>
        </p:nvSpPr>
        <p:spPr>
          <a:xfrm>
            <a:off x="8568954" y="3143251"/>
            <a:ext cx="3258611" cy="53130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Identify meaningful / impactful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process variables</a:t>
            </a:r>
          </a:p>
        </p:txBody>
      </p:sp>
      <p:pic>
        <p:nvPicPr>
          <p:cNvPr id="30" name="Graphique 29">
            <a:extLst>
              <a:ext uri="{FF2B5EF4-FFF2-40B4-BE49-F238E27FC236}">
                <a16:creationId xmlns:a16="http://schemas.microsoft.com/office/drawing/2014/main" id="{6F711435-66B7-4C83-A7D3-CD5CCD44A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53589" y="3737154"/>
            <a:ext cx="752315" cy="63696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0F41A17-8705-4EF3-B03A-EF6B0C952380}"/>
              </a:ext>
            </a:extLst>
          </p:cNvPr>
          <p:cNvSpPr/>
          <p:nvPr/>
        </p:nvSpPr>
        <p:spPr>
          <a:xfrm>
            <a:off x="939932" y="5243111"/>
            <a:ext cx="2637185" cy="328493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External / client data</a:t>
            </a:r>
          </a:p>
          <a:p>
            <a:r>
              <a:rPr lang="en-US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(uploaded on our platform)</a:t>
            </a:r>
          </a:p>
        </p:txBody>
      </p:sp>
      <p:sp>
        <p:nvSpPr>
          <p:cNvPr id="21" name="Ellipse 24">
            <a:extLst>
              <a:ext uri="{FF2B5EF4-FFF2-40B4-BE49-F238E27FC236}">
                <a16:creationId xmlns:a16="http://schemas.microsoft.com/office/drawing/2014/main" id="{2A42CE3A-8F2A-426B-820F-D4213A37F90D}"/>
              </a:ext>
            </a:extLst>
          </p:cNvPr>
          <p:cNvSpPr/>
          <p:nvPr/>
        </p:nvSpPr>
        <p:spPr>
          <a:xfrm>
            <a:off x="536181" y="5106190"/>
            <a:ext cx="381664" cy="381664"/>
          </a:xfrm>
          <a:prstGeom prst="ellipse">
            <a:avLst/>
          </a:pr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9472-8E74-416C-A254-322B3F59FA80}"/>
              </a:ext>
            </a:extLst>
          </p:cNvPr>
          <p:cNvSpPr txBox="1"/>
          <p:nvPr/>
        </p:nvSpPr>
        <p:spPr>
          <a:xfrm>
            <a:off x="4958509" y="2570834"/>
            <a:ext cx="227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Client configurable</a:t>
            </a:r>
          </a:p>
          <a:p>
            <a:pPr algn="ctr"/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web-based platform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779A44E7-C4E9-408F-9CD9-D3D1433B1118}"/>
              </a:ext>
            </a:extLst>
          </p:cNvPr>
          <p:cNvSpPr/>
          <p:nvPr/>
        </p:nvSpPr>
        <p:spPr>
          <a:xfrm rot="5400000">
            <a:off x="3054437" y="3867802"/>
            <a:ext cx="2273440" cy="325834"/>
          </a:xfrm>
          <a:prstGeom prst="triangle">
            <a:avLst/>
          </a:pr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ED7CD3-F358-45DE-8260-087D6B4A6929}"/>
              </a:ext>
            </a:extLst>
          </p:cNvPr>
          <p:cNvSpPr txBox="1"/>
          <p:nvPr/>
        </p:nvSpPr>
        <p:spPr>
          <a:xfrm>
            <a:off x="4958509" y="5138103"/>
            <a:ext cx="2390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2 algorithms to start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Optimization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Anomaly detection</a:t>
            </a: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B85EB767-9794-434F-AD7A-EC5C079B6C3B}"/>
              </a:ext>
            </a:extLst>
          </p:cNvPr>
          <p:cNvSpPr/>
          <p:nvPr/>
        </p:nvSpPr>
        <p:spPr>
          <a:xfrm rot="5400000">
            <a:off x="6831975" y="3867802"/>
            <a:ext cx="2273440" cy="325834"/>
          </a:xfrm>
          <a:prstGeom prst="triangle">
            <a:avLst/>
          </a:prstGeom>
          <a:solidFill>
            <a:srgbClr val="EC3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D7A685-6214-46D6-8112-189CFE7E27D2}"/>
              </a:ext>
            </a:extLst>
          </p:cNvPr>
          <p:cNvSpPr/>
          <p:nvPr/>
        </p:nvSpPr>
        <p:spPr>
          <a:xfrm rot="16200000">
            <a:off x="7312842" y="3414561"/>
            <a:ext cx="2590181" cy="33306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Optimization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59E9488-7094-4E88-92E6-F87E94D8BB40}"/>
              </a:ext>
            </a:extLst>
          </p:cNvPr>
          <p:cNvSpPr/>
          <p:nvPr/>
        </p:nvSpPr>
        <p:spPr>
          <a:xfrm rot="16200000">
            <a:off x="7952967" y="5465004"/>
            <a:ext cx="1309931" cy="33306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Anomaly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65FF5D-297C-40A9-8348-C72F0B30CF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034" y="2096690"/>
            <a:ext cx="1060450" cy="1060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48CAD9-318C-4F50-AE96-E7D225AB66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032" y="5065365"/>
            <a:ext cx="988007" cy="98919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2A9D222-0B7C-423D-9DC9-906C59E2323E}"/>
              </a:ext>
            </a:extLst>
          </p:cNvPr>
          <p:cNvSpPr/>
          <p:nvPr/>
        </p:nvSpPr>
        <p:spPr>
          <a:xfrm>
            <a:off x="8842402" y="5980551"/>
            <a:ext cx="2774688" cy="244291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Alarms</a:t>
            </a:r>
            <a:endParaRPr lang="en-US" sz="14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23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FE4452E-8C7A-406E-9B60-79AABA3CA2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b="1" spc="3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Our clients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DB6C6B-179F-455E-9E8C-4D164360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82D92D7B-FDF4-4178-9424-50EF327B7D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46" r="21346"/>
          <a:stretch>
            <a:fillRect/>
          </a:stretch>
        </p:blipFill>
        <p:spPr>
          <a:xfrm>
            <a:off x="6842847" y="-55348"/>
            <a:ext cx="5594731" cy="6516093"/>
          </a:xfrm>
          <a:custGeom>
            <a:avLst/>
            <a:gdLst>
              <a:gd name="connsiteX0" fmla="*/ 0 w 5585381"/>
              <a:gd name="connsiteY0" fmla="*/ 0 h 6509287"/>
              <a:gd name="connsiteX1" fmla="*/ 5585381 w 5585381"/>
              <a:gd name="connsiteY1" fmla="*/ 0 h 6509287"/>
              <a:gd name="connsiteX2" fmla="*/ 5585381 w 5585381"/>
              <a:gd name="connsiteY2" fmla="*/ 6509287 h 6509287"/>
              <a:gd name="connsiteX3" fmla="*/ 0 w 5585381"/>
              <a:gd name="connsiteY3" fmla="*/ 6509287 h 6509287"/>
              <a:gd name="connsiteX4" fmla="*/ 0 w 5585381"/>
              <a:gd name="connsiteY4" fmla="*/ 0 h 6509287"/>
              <a:gd name="connsiteX0" fmla="*/ 0 w 5585381"/>
              <a:gd name="connsiteY0" fmla="*/ 409 h 6509696"/>
              <a:gd name="connsiteX1" fmla="*/ 1824683 w 5585381"/>
              <a:gd name="connsiteY1" fmla="*/ 0 h 6509696"/>
              <a:gd name="connsiteX2" fmla="*/ 5585381 w 5585381"/>
              <a:gd name="connsiteY2" fmla="*/ 409 h 6509696"/>
              <a:gd name="connsiteX3" fmla="*/ 5585381 w 5585381"/>
              <a:gd name="connsiteY3" fmla="*/ 6509696 h 6509696"/>
              <a:gd name="connsiteX4" fmla="*/ 0 w 5585381"/>
              <a:gd name="connsiteY4" fmla="*/ 6509696 h 6509696"/>
              <a:gd name="connsiteX5" fmla="*/ 0 w 5585381"/>
              <a:gd name="connsiteY5" fmla="*/ 409 h 6509696"/>
              <a:gd name="connsiteX0" fmla="*/ 0 w 5585381"/>
              <a:gd name="connsiteY0" fmla="*/ 1834346 h 6509696"/>
              <a:gd name="connsiteX1" fmla="*/ 1824683 w 5585381"/>
              <a:gd name="connsiteY1" fmla="*/ 0 h 6509696"/>
              <a:gd name="connsiteX2" fmla="*/ 5585381 w 5585381"/>
              <a:gd name="connsiteY2" fmla="*/ 409 h 6509696"/>
              <a:gd name="connsiteX3" fmla="*/ 5585381 w 5585381"/>
              <a:gd name="connsiteY3" fmla="*/ 6509696 h 6509696"/>
              <a:gd name="connsiteX4" fmla="*/ 0 w 5585381"/>
              <a:gd name="connsiteY4" fmla="*/ 6509696 h 6509696"/>
              <a:gd name="connsiteX5" fmla="*/ 0 w 5585381"/>
              <a:gd name="connsiteY5" fmla="*/ 1834346 h 6509696"/>
              <a:gd name="connsiteX0" fmla="*/ 0 w 5585381"/>
              <a:gd name="connsiteY0" fmla="*/ 1861573 h 6536923"/>
              <a:gd name="connsiteX1" fmla="*/ 1892752 w 5585381"/>
              <a:gd name="connsiteY1" fmla="*/ 0 h 6536923"/>
              <a:gd name="connsiteX2" fmla="*/ 5585381 w 5585381"/>
              <a:gd name="connsiteY2" fmla="*/ 27636 h 6536923"/>
              <a:gd name="connsiteX3" fmla="*/ 5585381 w 5585381"/>
              <a:gd name="connsiteY3" fmla="*/ 6536923 h 6536923"/>
              <a:gd name="connsiteX4" fmla="*/ 0 w 5585381"/>
              <a:gd name="connsiteY4" fmla="*/ 6536923 h 6536923"/>
              <a:gd name="connsiteX5" fmla="*/ 0 w 5585381"/>
              <a:gd name="connsiteY5" fmla="*/ 1861573 h 6536923"/>
              <a:gd name="connsiteX0" fmla="*/ 0 w 5585381"/>
              <a:gd name="connsiteY0" fmla="*/ 1833937 h 6509287"/>
              <a:gd name="connsiteX1" fmla="*/ 1845104 w 5585381"/>
              <a:gd name="connsiteY1" fmla="*/ 22281 h 6509287"/>
              <a:gd name="connsiteX2" fmla="*/ 5585381 w 5585381"/>
              <a:gd name="connsiteY2" fmla="*/ 0 h 6509287"/>
              <a:gd name="connsiteX3" fmla="*/ 5585381 w 5585381"/>
              <a:gd name="connsiteY3" fmla="*/ 6509287 h 6509287"/>
              <a:gd name="connsiteX4" fmla="*/ 0 w 5585381"/>
              <a:gd name="connsiteY4" fmla="*/ 6509287 h 6509287"/>
              <a:gd name="connsiteX5" fmla="*/ 0 w 5585381"/>
              <a:gd name="connsiteY5" fmla="*/ 1833937 h 6509287"/>
              <a:gd name="connsiteX0" fmla="*/ 0 w 5585381"/>
              <a:gd name="connsiteY0" fmla="*/ 1843012 h 6518362"/>
              <a:gd name="connsiteX1" fmla="*/ 1845104 w 5585381"/>
              <a:gd name="connsiteY1" fmla="*/ 31356 h 6518362"/>
              <a:gd name="connsiteX2" fmla="*/ 5585381 w 5585381"/>
              <a:gd name="connsiteY2" fmla="*/ 0 h 6518362"/>
              <a:gd name="connsiteX3" fmla="*/ 5585381 w 5585381"/>
              <a:gd name="connsiteY3" fmla="*/ 6518362 h 6518362"/>
              <a:gd name="connsiteX4" fmla="*/ 0 w 5585381"/>
              <a:gd name="connsiteY4" fmla="*/ 6518362 h 6518362"/>
              <a:gd name="connsiteX5" fmla="*/ 0 w 5585381"/>
              <a:gd name="connsiteY5" fmla="*/ 1843012 h 6518362"/>
              <a:gd name="connsiteX0" fmla="*/ 0 w 5585381"/>
              <a:gd name="connsiteY0" fmla="*/ 1843012 h 6518362"/>
              <a:gd name="connsiteX1" fmla="*/ 1845104 w 5585381"/>
              <a:gd name="connsiteY1" fmla="*/ 31356 h 6518362"/>
              <a:gd name="connsiteX2" fmla="*/ 5585381 w 5585381"/>
              <a:gd name="connsiteY2" fmla="*/ 0 h 6518362"/>
              <a:gd name="connsiteX3" fmla="*/ 5583380 w 5585381"/>
              <a:gd name="connsiteY3" fmla="*/ 759484 h 6518362"/>
              <a:gd name="connsiteX4" fmla="*/ 5585381 w 5585381"/>
              <a:gd name="connsiteY4" fmla="*/ 6518362 h 6518362"/>
              <a:gd name="connsiteX5" fmla="*/ 0 w 5585381"/>
              <a:gd name="connsiteY5" fmla="*/ 6518362 h 6518362"/>
              <a:gd name="connsiteX6" fmla="*/ 0 w 5585381"/>
              <a:gd name="connsiteY6" fmla="*/ 1843012 h 6518362"/>
              <a:gd name="connsiteX0" fmla="*/ 0 w 5585381"/>
              <a:gd name="connsiteY0" fmla="*/ 1843012 h 6518362"/>
              <a:gd name="connsiteX1" fmla="*/ 1845104 w 5585381"/>
              <a:gd name="connsiteY1" fmla="*/ 31356 h 6518362"/>
              <a:gd name="connsiteX2" fmla="*/ 5585381 w 5585381"/>
              <a:gd name="connsiteY2" fmla="*/ 0 h 6518362"/>
              <a:gd name="connsiteX3" fmla="*/ 2887828 w 5585381"/>
              <a:gd name="connsiteY3" fmla="*/ 2154908 h 6518362"/>
              <a:gd name="connsiteX4" fmla="*/ 5585381 w 5585381"/>
              <a:gd name="connsiteY4" fmla="*/ 6518362 h 6518362"/>
              <a:gd name="connsiteX5" fmla="*/ 0 w 5585381"/>
              <a:gd name="connsiteY5" fmla="*/ 6518362 h 6518362"/>
              <a:gd name="connsiteX6" fmla="*/ 0 w 5585381"/>
              <a:gd name="connsiteY6" fmla="*/ 1843012 h 6518362"/>
              <a:gd name="connsiteX0" fmla="*/ 0 w 5592188"/>
              <a:gd name="connsiteY0" fmla="*/ 1843012 h 6518362"/>
              <a:gd name="connsiteX1" fmla="*/ 1845104 w 5592188"/>
              <a:gd name="connsiteY1" fmla="*/ 31356 h 6518362"/>
              <a:gd name="connsiteX2" fmla="*/ 5592188 w 5592188"/>
              <a:gd name="connsiteY2" fmla="*/ 0 h 6518362"/>
              <a:gd name="connsiteX3" fmla="*/ 2887828 w 5592188"/>
              <a:gd name="connsiteY3" fmla="*/ 2154908 h 6518362"/>
              <a:gd name="connsiteX4" fmla="*/ 5585381 w 5592188"/>
              <a:gd name="connsiteY4" fmla="*/ 6518362 h 6518362"/>
              <a:gd name="connsiteX5" fmla="*/ 0 w 5592188"/>
              <a:gd name="connsiteY5" fmla="*/ 6518362 h 6518362"/>
              <a:gd name="connsiteX6" fmla="*/ 0 w 5592188"/>
              <a:gd name="connsiteY6" fmla="*/ 1843012 h 6518362"/>
              <a:gd name="connsiteX0" fmla="*/ 0 w 5592188"/>
              <a:gd name="connsiteY0" fmla="*/ 1843012 h 6518362"/>
              <a:gd name="connsiteX1" fmla="*/ 1845104 w 5592188"/>
              <a:gd name="connsiteY1" fmla="*/ 31356 h 6518362"/>
              <a:gd name="connsiteX2" fmla="*/ 5592188 w 5592188"/>
              <a:gd name="connsiteY2" fmla="*/ 0 h 6518362"/>
              <a:gd name="connsiteX3" fmla="*/ 2887828 w 5592188"/>
              <a:gd name="connsiteY3" fmla="*/ 2154908 h 6518362"/>
              <a:gd name="connsiteX4" fmla="*/ 3520874 w 5592188"/>
              <a:gd name="connsiteY4" fmla="*/ 3187295 h 6518362"/>
              <a:gd name="connsiteX5" fmla="*/ 5585381 w 5592188"/>
              <a:gd name="connsiteY5" fmla="*/ 6518362 h 6518362"/>
              <a:gd name="connsiteX6" fmla="*/ 0 w 5592188"/>
              <a:gd name="connsiteY6" fmla="*/ 6518362 h 6518362"/>
              <a:gd name="connsiteX7" fmla="*/ 0 w 5592188"/>
              <a:gd name="connsiteY7" fmla="*/ 1843012 h 6518362"/>
              <a:gd name="connsiteX0" fmla="*/ 0 w 5592188"/>
              <a:gd name="connsiteY0" fmla="*/ 1843012 h 6518362"/>
              <a:gd name="connsiteX1" fmla="*/ 1845104 w 5592188"/>
              <a:gd name="connsiteY1" fmla="*/ 31356 h 6518362"/>
              <a:gd name="connsiteX2" fmla="*/ 5592188 w 5592188"/>
              <a:gd name="connsiteY2" fmla="*/ 0 h 6518362"/>
              <a:gd name="connsiteX3" fmla="*/ 2887828 w 5592188"/>
              <a:gd name="connsiteY3" fmla="*/ 2154908 h 6518362"/>
              <a:gd name="connsiteX4" fmla="*/ 5361018 w 5592188"/>
              <a:gd name="connsiteY4" fmla="*/ 2157177 h 6518362"/>
              <a:gd name="connsiteX5" fmla="*/ 5585381 w 5592188"/>
              <a:gd name="connsiteY5" fmla="*/ 6518362 h 6518362"/>
              <a:gd name="connsiteX6" fmla="*/ 0 w 5592188"/>
              <a:gd name="connsiteY6" fmla="*/ 6518362 h 6518362"/>
              <a:gd name="connsiteX7" fmla="*/ 0 w 5592188"/>
              <a:gd name="connsiteY7" fmla="*/ 1843012 h 6518362"/>
              <a:gd name="connsiteX0" fmla="*/ 4538 w 5592188"/>
              <a:gd name="connsiteY0" fmla="*/ 1799902 h 6518362"/>
              <a:gd name="connsiteX1" fmla="*/ 1845104 w 5592188"/>
              <a:gd name="connsiteY1" fmla="*/ 31356 h 6518362"/>
              <a:gd name="connsiteX2" fmla="*/ 5592188 w 5592188"/>
              <a:gd name="connsiteY2" fmla="*/ 0 h 6518362"/>
              <a:gd name="connsiteX3" fmla="*/ 2887828 w 5592188"/>
              <a:gd name="connsiteY3" fmla="*/ 2154908 h 6518362"/>
              <a:gd name="connsiteX4" fmla="*/ 5361018 w 5592188"/>
              <a:gd name="connsiteY4" fmla="*/ 2157177 h 6518362"/>
              <a:gd name="connsiteX5" fmla="*/ 5585381 w 5592188"/>
              <a:gd name="connsiteY5" fmla="*/ 6518362 h 6518362"/>
              <a:gd name="connsiteX6" fmla="*/ 0 w 5592188"/>
              <a:gd name="connsiteY6" fmla="*/ 6518362 h 6518362"/>
              <a:gd name="connsiteX7" fmla="*/ 4538 w 5592188"/>
              <a:gd name="connsiteY7" fmla="*/ 1799902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587924 w 5594731"/>
              <a:gd name="connsiteY5" fmla="*/ 6518362 h 6518362"/>
              <a:gd name="connsiteX6" fmla="*/ 2543 w 5594731"/>
              <a:gd name="connsiteY6" fmla="*/ 6518362 h 6518362"/>
              <a:gd name="connsiteX7" fmla="*/ 274 w 5594731"/>
              <a:gd name="connsiteY7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477012 w 5594731"/>
              <a:gd name="connsiteY5" fmla="*/ 4192454 h 6518362"/>
              <a:gd name="connsiteX6" fmla="*/ 5587924 w 5594731"/>
              <a:gd name="connsiteY6" fmla="*/ 6518362 h 6518362"/>
              <a:gd name="connsiteX7" fmla="*/ 2543 w 5594731"/>
              <a:gd name="connsiteY7" fmla="*/ 6518362 h 6518362"/>
              <a:gd name="connsiteX8" fmla="*/ 274 w 5594731"/>
              <a:gd name="connsiteY8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5587924 w 5594731"/>
              <a:gd name="connsiteY6" fmla="*/ 6518362 h 6518362"/>
              <a:gd name="connsiteX7" fmla="*/ 2543 w 5594731"/>
              <a:gd name="connsiteY7" fmla="*/ 6518362 h 6518362"/>
              <a:gd name="connsiteX8" fmla="*/ 274 w 5594731"/>
              <a:gd name="connsiteY8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5393059 w 5594731"/>
              <a:gd name="connsiteY6" fmla="*/ 4419353 h 6518362"/>
              <a:gd name="connsiteX7" fmla="*/ 5587924 w 5594731"/>
              <a:gd name="connsiteY7" fmla="*/ 6518362 h 6518362"/>
              <a:gd name="connsiteX8" fmla="*/ 2543 w 5594731"/>
              <a:gd name="connsiteY8" fmla="*/ 6518362 h 6518362"/>
              <a:gd name="connsiteX9" fmla="*/ 274 w 5594731"/>
              <a:gd name="connsiteY9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2717929 w 5594731"/>
              <a:gd name="connsiteY6" fmla="*/ 4167496 h 6518362"/>
              <a:gd name="connsiteX7" fmla="*/ 5587924 w 5594731"/>
              <a:gd name="connsiteY7" fmla="*/ 6518362 h 6518362"/>
              <a:gd name="connsiteX8" fmla="*/ 2543 w 5594731"/>
              <a:gd name="connsiteY8" fmla="*/ 6518362 h 6518362"/>
              <a:gd name="connsiteX9" fmla="*/ 274 w 5594731"/>
              <a:gd name="connsiteY9" fmla="*/ 1818054 h 6518362"/>
              <a:gd name="connsiteX0" fmla="*/ 202 w 5594659"/>
              <a:gd name="connsiteY0" fmla="*/ 1818054 h 6518362"/>
              <a:gd name="connsiteX1" fmla="*/ 1847575 w 5594659"/>
              <a:gd name="connsiteY1" fmla="*/ 31356 h 6518362"/>
              <a:gd name="connsiteX2" fmla="*/ 5594659 w 5594659"/>
              <a:gd name="connsiteY2" fmla="*/ 0 h 6518362"/>
              <a:gd name="connsiteX3" fmla="*/ 2890299 w 5594659"/>
              <a:gd name="connsiteY3" fmla="*/ 2154908 h 6518362"/>
              <a:gd name="connsiteX4" fmla="*/ 5363489 w 5594659"/>
              <a:gd name="connsiteY4" fmla="*/ 2157177 h 6518362"/>
              <a:gd name="connsiteX5" fmla="*/ 5374835 w 5594659"/>
              <a:gd name="connsiteY5" fmla="*/ 4172033 h 6518362"/>
              <a:gd name="connsiteX6" fmla="*/ 2717857 w 5594659"/>
              <a:gd name="connsiteY6" fmla="*/ 4167496 h 6518362"/>
              <a:gd name="connsiteX7" fmla="*/ 5587852 w 5594659"/>
              <a:gd name="connsiteY7" fmla="*/ 6518362 h 6518362"/>
              <a:gd name="connsiteX8" fmla="*/ 4740 w 5594659"/>
              <a:gd name="connsiteY8" fmla="*/ 4857466 h 6518362"/>
              <a:gd name="connsiteX9" fmla="*/ 202 w 5594659"/>
              <a:gd name="connsiteY9" fmla="*/ 1818054 h 6518362"/>
              <a:gd name="connsiteX0" fmla="*/ 202 w 5594659"/>
              <a:gd name="connsiteY0" fmla="*/ 1818054 h 6518362"/>
              <a:gd name="connsiteX1" fmla="*/ 1847575 w 5594659"/>
              <a:gd name="connsiteY1" fmla="*/ 31356 h 6518362"/>
              <a:gd name="connsiteX2" fmla="*/ 5594659 w 5594659"/>
              <a:gd name="connsiteY2" fmla="*/ 0 h 6518362"/>
              <a:gd name="connsiteX3" fmla="*/ 2890299 w 5594659"/>
              <a:gd name="connsiteY3" fmla="*/ 2154908 h 6518362"/>
              <a:gd name="connsiteX4" fmla="*/ 5363489 w 5594659"/>
              <a:gd name="connsiteY4" fmla="*/ 2157177 h 6518362"/>
              <a:gd name="connsiteX5" fmla="*/ 5374835 w 5594659"/>
              <a:gd name="connsiteY5" fmla="*/ 4172033 h 6518362"/>
              <a:gd name="connsiteX6" fmla="*/ 2717857 w 5594659"/>
              <a:gd name="connsiteY6" fmla="*/ 4167496 h 6518362"/>
              <a:gd name="connsiteX7" fmla="*/ 5587852 w 5594659"/>
              <a:gd name="connsiteY7" fmla="*/ 6518362 h 6518362"/>
              <a:gd name="connsiteX8" fmla="*/ 816449 w 5594659"/>
              <a:gd name="connsiteY8" fmla="*/ 5104585 h 6518362"/>
              <a:gd name="connsiteX9" fmla="*/ 4740 w 5594659"/>
              <a:gd name="connsiteY9" fmla="*/ 4857466 h 6518362"/>
              <a:gd name="connsiteX10" fmla="*/ 202 w 5594659"/>
              <a:gd name="connsiteY10" fmla="*/ 1818054 h 6518362"/>
              <a:gd name="connsiteX0" fmla="*/ 202 w 5594659"/>
              <a:gd name="connsiteY0" fmla="*/ 1818054 h 6518362"/>
              <a:gd name="connsiteX1" fmla="*/ 1847575 w 5594659"/>
              <a:gd name="connsiteY1" fmla="*/ 31356 h 6518362"/>
              <a:gd name="connsiteX2" fmla="*/ 5594659 w 5594659"/>
              <a:gd name="connsiteY2" fmla="*/ 0 h 6518362"/>
              <a:gd name="connsiteX3" fmla="*/ 2890299 w 5594659"/>
              <a:gd name="connsiteY3" fmla="*/ 2154908 h 6518362"/>
              <a:gd name="connsiteX4" fmla="*/ 5363489 w 5594659"/>
              <a:gd name="connsiteY4" fmla="*/ 2157177 h 6518362"/>
              <a:gd name="connsiteX5" fmla="*/ 5374835 w 5594659"/>
              <a:gd name="connsiteY5" fmla="*/ 4172033 h 6518362"/>
              <a:gd name="connsiteX6" fmla="*/ 2717857 w 5594659"/>
              <a:gd name="connsiteY6" fmla="*/ 4167496 h 6518362"/>
              <a:gd name="connsiteX7" fmla="*/ 5587852 w 5594659"/>
              <a:gd name="connsiteY7" fmla="*/ 6518362 h 6518362"/>
              <a:gd name="connsiteX8" fmla="*/ 1860181 w 5594659"/>
              <a:gd name="connsiteY8" fmla="*/ 6518162 h 6518362"/>
              <a:gd name="connsiteX9" fmla="*/ 4740 w 5594659"/>
              <a:gd name="connsiteY9" fmla="*/ 4857466 h 6518362"/>
              <a:gd name="connsiteX10" fmla="*/ 202 w 5594659"/>
              <a:gd name="connsiteY10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2717929 w 5594731"/>
              <a:gd name="connsiteY6" fmla="*/ 4167496 h 6518362"/>
              <a:gd name="connsiteX7" fmla="*/ 5587924 w 5594731"/>
              <a:gd name="connsiteY7" fmla="*/ 6518362 h 6518362"/>
              <a:gd name="connsiteX8" fmla="*/ 1860253 w 5594731"/>
              <a:gd name="connsiteY8" fmla="*/ 6518162 h 6518362"/>
              <a:gd name="connsiteX9" fmla="*/ 2543 w 5594731"/>
              <a:gd name="connsiteY9" fmla="*/ 4857466 h 6518362"/>
              <a:gd name="connsiteX10" fmla="*/ 274 w 5594731"/>
              <a:gd name="connsiteY10" fmla="*/ 1818054 h 6518362"/>
              <a:gd name="connsiteX0" fmla="*/ 274 w 5594731"/>
              <a:gd name="connsiteY0" fmla="*/ 1818054 h 6518362"/>
              <a:gd name="connsiteX1" fmla="*/ 1847647 w 5594731"/>
              <a:gd name="connsiteY1" fmla="*/ 31356 h 6518362"/>
              <a:gd name="connsiteX2" fmla="*/ 5594731 w 5594731"/>
              <a:gd name="connsiteY2" fmla="*/ 0 h 6518362"/>
              <a:gd name="connsiteX3" fmla="*/ 2890371 w 5594731"/>
              <a:gd name="connsiteY3" fmla="*/ 2154908 h 6518362"/>
              <a:gd name="connsiteX4" fmla="*/ 5363561 w 5594731"/>
              <a:gd name="connsiteY4" fmla="*/ 2157177 h 6518362"/>
              <a:gd name="connsiteX5" fmla="*/ 5374907 w 5594731"/>
              <a:gd name="connsiteY5" fmla="*/ 4172033 h 6518362"/>
              <a:gd name="connsiteX6" fmla="*/ 2717929 w 5594731"/>
              <a:gd name="connsiteY6" fmla="*/ 4167496 h 6518362"/>
              <a:gd name="connsiteX7" fmla="*/ 5587924 w 5594731"/>
              <a:gd name="connsiteY7" fmla="*/ 6518362 h 6518362"/>
              <a:gd name="connsiteX8" fmla="*/ 1842101 w 5594731"/>
              <a:gd name="connsiteY8" fmla="*/ 6509086 h 6518362"/>
              <a:gd name="connsiteX9" fmla="*/ 2543 w 5594731"/>
              <a:gd name="connsiteY9" fmla="*/ 4857466 h 6518362"/>
              <a:gd name="connsiteX10" fmla="*/ 274 w 5594731"/>
              <a:gd name="connsiteY10" fmla="*/ 1818054 h 6518362"/>
              <a:gd name="connsiteX0" fmla="*/ 274 w 5594731"/>
              <a:gd name="connsiteY0" fmla="*/ 1818054 h 6516093"/>
              <a:gd name="connsiteX1" fmla="*/ 1847647 w 5594731"/>
              <a:gd name="connsiteY1" fmla="*/ 31356 h 6516093"/>
              <a:gd name="connsiteX2" fmla="*/ 5594731 w 5594731"/>
              <a:gd name="connsiteY2" fmla="*/ 0 h 6516093"/>
              <a:gd name="connsiteX3" fmla="*/ 2890371 w 5594731"/>
              <a:gd name="connsiteY3" fmla="*/ 2154908 h 6516093"/>
              <a:gd name="connsiteX4" fmla="*/ 5363561 w 5594731"/>
              <a:gd name="connsiteY4" fmla="*/ 2157177 h 6516093"/>
              <a:gd name="connsiteX5" fmla="*/ 5374907 w 5594731"/>
              <a:gd name="connsiteY5" fmla="*/ 4172033 h 6516093"/>
              <a:gd name="connsiteX6" fmla="*/ 2717929 w 5594731"/>
              <a:gd name="connsiteY6" fmla="*/ 4167496 h 6516093"/>
              <a:gd name="connsiteX7" fmla="*/ 5547082 w 5594731"/>
              <a:gd name="connsiteY7" fmla="*/ 6516093 h 6516093"/>
              <a:gd name="connsiteX8" fmla="*/ 1842101 w 5594731"/>
              <a:gd name="connsiteY8" fmla="*/ 6509086 h 6516093"/>
              <a:gd name="connsiteX9" fmla="*/ 2543 w 5594731"/>
              <a:gd name="connsiteY9" fmla="*/ 4857466 h 6516093"/>
              <a:gd name="connsiteX10" fmla="*/ 274 w 5594731"/>
              <a:gd name="connsiteY10" fmla="*/ 1818054 h 651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94731" h="6516093">
                <a:moveTo>
                  <a:pt x="274" y="1818054"/>
                </a:moveTo>
                <a:lnTo>
                  <a:pt x="1847647" y="31356"/>
                </a:lnTo>
                <a:lnTo>
                  <a:pt x="5594731" y="0"/>
                </a:lnTo>
                <a:lnTo>
                  <a:pt x="2890371" y="2154908"/>
                </a:lnTo>
                <a:lnTo>
                  <a:pt x="5363561" y="2157177"/>
                </a:lnTo>
                <a:lnTo>
                  <a:pt x="5374907" y="4172033"/>
                </a:lnTo>
                <a:lnTo>
                  <a:pt x="2717929" y="4167496"/>
                </a:lnTo>
                <a:lnTo>
                  <a:pt x="5547082" y="6516093"/>
                </a:lnTo>
                <a:lnTo>
                  <a:pt x="1842101" y="6509086"/>
                </a:lnTo>
                <a:lnTo>
                  <a:pt x="2543" y="4857466"/>
                </a:lnTo>
                <a:cubicBezTo>
                  <a:pt x="4056" y="3284646"/>
                  <a:pt x="-1239" y="3390874"/>
                  <a:pt x="274" y="181805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489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03DFB7-CD2A-418D-99FE-8D7D1C7BE9D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Three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contexts</a:t>
            </a:r>
            <a:r>
              <a:rPr lang="fr-FR" dirty="0">
                <a:solidFill>
                  <a:schemeClr val="tx1"/>
                </a:solidFill>
              </a:rPr>
              <a:t> - </a:t>
            </a:r>
            <a:r>
              <a:rPr lang="fr-FR" dirty="0" err="1"/>
              <a:t>three</a:t>
            </a:r>
            <a:r>
              <a:rPr lang="fr-FR" dirty="0"/>
              <a:t> clients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ADDD1-9702-448B-8424-1132BCFB7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DE2771-35E6-4FDE-B69D-1439D1FB5334}"/>
              </a:ext>
            </a:extLst>
          </p:cNvPr>
          <p:cNvSpPr txBox="1"/>
          <p:nvPr/>
        </p:nvSpPr>
        <p:spPr>
          <a:xfrm>
            <a:off x="1388298" y="1704910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</a:rPr>
              <a:t>White label</a:t>
            </a:r>
          </a:p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</a:rPr>
              <a:t>(Partnership)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37877-D796-4ACF-B28E-0754118A6109}"/>
              </a:ext>
            </a:extLst>
          </p:cNvPr>
          <p:cNvSpPr txBox="1"/>
          <p:nvPr/>
        </p:nvSpPr>
        <p:spPr>
          <a:xfrm>
            <a:off x="5304758" y="1704910"/>
            <a:ext cx="1572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latin typeface="Roboto" panose="02000000000000000000" pitchFamily="2" charset="0"/>
                <a:ea typeface="Roboto" panose="02000000000000000000" pitchFamily="2" charset="0"/>
              </a:rPr>
              <a:t>Early</a:t>
            </a:r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</a:rPr>
              <a:t> stage</a:t>
            </a:r>
          </a:p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</a:rPr>
              <a:t>(Direct sales)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A45D12-A085-45B3-8A75-25CB84A40B3D}"/>
              </a:ext>
            </a:extLst>
          </p:cNvPr>
          <p:cNvSpPr txBox="1"/>
          <p:nvPr/>
        </p:nvSpPr>
        <p:spPr>
          <a:xfrm>
            <a:off x="9230836" y="1704910"/>
            <a:ext cx="1572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latin typeface="Roboto" panose="02000000000000000000" pitchFamily="2" charset="0"/>
                <a:ea typeface="Roboto" panose="02000000000000000000" pitchFamily="2" charset="0"/>
              </a:rPr>
              <a:t>Late</a:t>
            </a:r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</a:rPr>
              <a:t> stage</a:t>
            </a:r>
          </a:p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</a:rPr>
              <a:t>(Direct sales)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FE437F-405C-4021-ABB0-7A708B4593C9}"/>
              </a:ext>
            </a:extLst>
          </p:cNvPr>
          <p:cNvCxnSpPr/>
          <p:nvPr/>
        </p:nvCxnSpPr>
        <p:spPr>
          <a:xfrm>
            <a:off x="4128152" y="2504007"/>
            <a:ext cx="0" cy="3425155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D020CF-6606-4A4F-AFBC-1B4142286DED}"/>
              </a:ext>
            </a:extLst>
          </p:cNvPr>
          <p:cNvCxnSpPr/>
          <p:nvPr/>
        </p:nvCxnSpPr>
        <p:spPr>
          <a:xfrm>
            <a:off x="8054231" y="2504007"/>
            <a:ext cx="0" cy="3425155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 de Valeo">
            <a:extLst>
              <a:ext uri="{FF2B5EF4-FFF2-40B4-BE49-F238E27FC236}">
                <a16:creationId xmlns:a16="http://schemas.microsoft.com/office/drawing/2014/main" id="{0FC4532B-6904-4223-A94A-88BBBAECA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93" y="2617080"/>
            <a:ext cx="2589196" cy="12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pload.wikimedia.org/wikipedia/commons/4/48/Log...">
            <a:extLst>
              <a:ext uri="{FF2B5EF4-FFF2-40B4-BE49-F238E27FC236}">
                <a16:creationId xmlns:a16="http://schemas.microsoft.com/office/drawing/2014/main" id="{A550B7C6-7F4F-4D41-934C-90521F05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804" y="2398053"/>
            <a:ext cx="3722930" cy="144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712D02-9BC7-4F9E-8191-071238ED8F88}"/>
              </a:ext>
            </a:extLst>
          </p:cNvPr>
          <p:cNvSpPr txBox="1"/>
          <p:nvPr/>
        </p:nvSpPr>
        <p:spPr>
          <a:xfrm>
            <a:off x="385011" y="4321743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Exclusive distributor in Saudi Arabi of</a:t>
            </a:r>
          </a:p>
          <a:p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PerfTrak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 under the </a:t>
            </a:r>
            <a:r>
              <a:rPr lang="en-US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KmOEE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 brand</a:t>
            </a:r>
          </a:p>
          <a:p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Represented by Mr. Bin Dos</a:t>
            </a:r>
            <a:b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CEO Meta 2i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66F927-8792-4392-A7EA-67C65D5748B8}"/>
              </a:ext>
            </a:extLst>
          </p:cNvPr>
          <p:cNvSpPr txBox="1"/>
          <p:nvPr/>
        </p:nvSpPr>
        <p:spPr>
          <a:xfrm>
            <a:off x="4262391" y="4321743"/>
            <a:ext cx="3690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Dedicated, on-premise, OEE monitoring system with OPC UA connectivity.</a:t>
            </a:r>
          </a:p>
          <a:p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Represented by Romain Bruniaux</a:t>
            </a: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Industrial VP, Powertrain Systems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3EE6A3-1333-4534-8EB3-3D4D2951CF8D}"/>
              </a:ext>
            </a:extLst>
          </p:cNvPr>
          <p:cNvSpPr txBox="1"/>
          <p:nvPr/>
        </p:nvSpPr>
        <p:spPr>
          <a:xfrm>
            <a:off x="8290047" y="4321743"/>
            <a:ext cx="3690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Presentation of TEEPTRAK as core IT solution, progressive deployment in their 110 plants.</a:t>
            </a:r>
          </a:p>
          <a:p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</a:rPr>
              <a:t>Over 20 equipped.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B4505E-30A4-4E6D-9A37-05D12C966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83" y="2717363"/>
            <a:ext cx="3414056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30E62A-498A-4F63-ACFC-955204FACC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KmProd</a:t>
            </a:r>
            <a:r>
              <a:rPr lang="en-US" dirty="0">
                <a:solidFill>
                  <a:schemeClr val="tx1"/>
                </a:solidFill>
              </a:rPr>
              <a:t> as </a:t>
            </a:r>
            <a:r>
              <a:rPr lang="en-US" dirty="0"/>
              <a:t>exclusive distributor </a:t>
            </a:r>
            <a:r>
              <a:rPr lang="en-US" dirty="0">
                <a:solidFill>
                  <a:schemeClr val="tx1"/>
                </a:solidFill>
              </a:rPr>
              <a:t>of PerfTrak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5426B-FF27-4CEB-8557-6A2EAB5A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43E064-FBBD-4B8E-9977-77B25E013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486" y="1639339"/>
            <a:ext cx="2646272" cy="375310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3A2097-DB5C-43C6-AA5D-D0A89DE6A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376" y="2040555"/>
            <a:ext cx="5234186" cy="2950674"/>
          </a:xfrm>
          <a:prstGeom prst="rect">
            <a:avLst/>
          </a:prstGeom>
        </p:spPr>
      </p:pic>
      <p:pic>
        <p:nvPicPr>
          <p:cNvPr id="2050" name="Picture 2" descr="Photo de profil de Faisal BIN DOS">
            <a:extLst>
              <a:ext uri="{FF2B5EF4-FFF2-40B4-BE49-F238E27FC236}">
                <a16:creationId xmlns:a16="http://schemas.microsoft.com/office/drawing/2014/main" id="{75757001-A3BF-427A-9B2B-E0889408B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91" y="2699882"/>
            <a:ext cx="2382258" cy="238225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686CCE-D7F3-4597-A8FC-217334582414}"/>
              </a:ext>
            </a:extLst>
          </p:cNvPr>
          <p:cNvSpPr txBox="1"/>
          <p:nvPr/>
        </p:nvSpPr>
        <p:spPr>
          <a:xfrm>
            <a:off x="1281610" y="5296564"/>
            <a:ext cx="1491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latin typeface="Roboto" panose="02000000000000000000" pitchFamily="2" charset="0"/>
                <a:ea typeface="Roboto" panose="02000000000000000000" pitchFamily="2" charset="0"/>
              </a:rPr>
              <a:t>Faisal</a:t>
            </a:r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</a:rPr>
              <a:t> Bin Dos</a:t>
            </a:r>
          </a:p>
          <a:p>
            <a:pPr algn="ctr"/>
            <a:r>
              <a:rPr lang="fr-FR" sz="1600" b="1" dirty="0">
                <a:latin typeface="Roboto" panose="02000000000000000000" pitchFamily="2" charset="0"/>
                <a:ea typeface="Roboto" panose="02000000000000000000" pitchFamily="2" charset="0"/>
              </a:rPr>
              <a:t>Meta 2i CEO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9FCAA8-D3B5-41FE-8C50-F1A6A52FB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557" y="1685055"/>
            <a:ext cx="2397081" cy="71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7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58CEF-E118-4B37-8049-977AF2CA10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TEEPTRAK </a:t>
            </a:r>
            <a:r>
              <a:rPr lang="en-US" dirty="0" err="1">
                <a:solidFill>
                  <a:schemeClr val="tx1"/>
                </a:solidFill>
              </a:rPr>
              <a:t>adresses</a:t>
            </a:r>
            <a:r>
              <a:rPr lang="en-US" dirty="0">
                <a:solidFill>
                  <a:schemeClr val="tx1"/>
                </a:solidFill>
              </a:rPr>
              <a:t> three main pain points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882250-C1E8-4A7A-90A4-51F0CA574D6F}"/>
              </a:ext>
            </a:extLst>
          </p:cNvPr>
          <p:cNvSpPr txBox="1"/>
          <p:nvPr/>
        </p:nvSpPr>
        <p:spPr>
          <a:xfrm>
            <a:off x="2609849" y="1967814"/>
            <a:ext cx="7724949" cy="71256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latin typeface="Open Sans" panose="020B0604020202020204"/>
                <a:ea typeface="Titillium" charset="0"/>
                <a:cs typeface="Titillium" charset="0"/>
              </a:rPr>
              <a:t>90% of the performance losses are related to the context</a:t>
            </a:r>
            <a:br>
              <a:rPr lang="en-US" sz="2000" b="1" dirty="0">
                <a:latin typeface="Open Sans" panose="020B0604020202020204"/>
                <a:ea typeface="Titillium" charset="0"/>
                <a:cs typeface="Titillium" charset="0"/>
              </a:rPr>
            </a:br>
            <a:r>
              <a:rPr lang="en-US" sz="2000" b="1" dirty="0">
                <a:latin typeface="Open Sans" panose="020B0604020202020204"/>
                <a:ea typeface="Titillium" charset="0"/>
                <a:cs typeface="Titillium" charset="0"/>
              </a:rPr>
              <a:t> </a:t>
            </a:r>
            <a:r>
              <a:rPr lang="en-US" sz="2000" dirty="0">
                <a:latin typeface="Open Sans" panose="020B0604020202020204"/>
                <a:ea typeface="Titillium" charset="0"/>
                <a:cs typeface="Titillium" charset="0"/>
              </a:rPr>
              <a:t>and not the machine itself thus </a:t>
            </a:r>
            <a:r>
              <a:rPr lang="en-US" sz="2000" b="1" dirty="0">
                <a:solidFill>
                  <a:srgbClr val="D72229"/>
                </a:solidFill>
                <a:latin typeface="Open Sans" panose="020B0604020202020204"/>
                <a:ea typeface="Titillium" charset="0"/>
                <a:cs typeface="Titillium" charset="0"/>
              </a:rPr>
              <a:t>requiring the operators’ input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5C7ACA-31C7-4260-AA3A-E89C012D2610}"/>
              </a:ext>
            </a:extLst>
          </p:cNvPr>
          <p:cNvSpPr txBox="1"/>
          <p:nvPr/>
        </p:nvSpPr>
        <p:spPr>
          <a:xfrm>
            <a:off x="2609849" y="5122866"/>
            <a:ext cx="9127582" cy="71256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Open Sans" panose="020B0604020202020204"/>
                <a:ea typeface="Titillium" charset="0"/>
                <a:cs typeface="Titillium" charset="0"/>
              </a:rPr>
              <a:t>Important workforce is lost in data collection, consolidation, analysis and reporting </a:t>
            </a:r>
            <a:r>
              <a:rPr lang="en-US" sz="2000" b="1" dirty="0">
                <a:latin typeface="Open Sans" panose="020B0604020202020204"/>
                <a:ea typeface="Titillium" charset="0"/>
                <a:cs typeface="Titillium" charset="0"/>
              </a:rPr>
              <a:t>representing easily over </a:t>
            </a:r>
            <a:r>
              <a:rPr lang="en-US" sz="2000" b="1" dirty="0">
                <a:solidFill>
                  <a:srgbClr val="D72229"/>
                </a:solidFill>
                <a:latin typeface="Open Sans" panose="020B0604020202020204"/>
                <a:ea typeface="Titillium" charset="0"/>
                <a:cs typeface="Titillium" charset="0"/>
              </a:rPr>
              <a:t>millions per year </a:t>
            </a:r>
            <a:r>
              <a:rPr lang="en-US" sz="2000" b="1" dirty="0">
                <a:latin typeface="Open Sans" panose="020B0604020202020204"/>
                <a:ea typeface="Titillium" charset="0"/>
                <a:cs typeface="Titillium" charset="0"/>
              </a:rPr>
              <a:t>for large factories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DC14E6-17AE-4AB6-B0A3-DDBFB4080E91}"/>
              </a:ext>
            </a:extLst>
          </p:cNvPr>
          <p:cNvSpPr txBox="1"/>
          <p:nvPr/>
        </p:nvSpPr>
        <p:spPr>
          <a:xfrm>
            <a:off x="2714523" y="3660904"/>
            <a:ext cx="9022908" cy="71256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Open Sans" panose="020B0604020202020204"/>
                <a:ea typeface="Titillium" charset="0"/>
                <a:cs typeface="Titillium" charset="0"/>
              </a:rPr>
              <a:t>By not </a:t>
            </a:r>
            <a:r>
              <a:rPr lang="en-US" sz="2000" b="1" dirty="0">
                <a:latin typeface="Open Sans" panose="020B0604020202020204"/>
                <a:ea typeface="Titillium" charset="0"/>
                <a:cs typeface="Titillium" charset="0"/>
              </a:rPr>
              <a:t>monitoring precisely </a:t>
            </a:r>
            <a:r>
              <a:rPr lang="en-US" sz="2000" dirty="0">
                <a:latin typeface="Open Sans" panose="020B0604020202020204"/>
                <a:ea typeface="Titillium" charset="0"/>
                <a:cs typeface="Titillium" charset="0"/>
              </a:rPr>
              <a:t>performance &amp; associated losses,</a:t>
            </a:r>
            <a:br>
              <a:rPr lang="en-US" sz="2000" dirty="0">
                <a:latin typeface="Open Sans" panose="020B0604020202020204"/>
                <a:ea typeface="Titillium" charset="0"/>
                <a:cs typeface="Titillium" charset="0"/>
              </a:rPr>
            </a:br>
            <a:r>
              <a:rPr lang="en-US" sz="2000" dirty="0">
                <a:latin typeface="Open Sans" panose="020B0604020202020204"/>
                <a:ea typeface="Titillium" charset="0"/>
                <a:cs typeface="Titillium" charset="0"/>
              </a:rPr>
              <a:t>industrials </a:t>
            </a:r>
            <a:r>
              <a:rPr lang="en-US" sz="2000" b="1" dirty="0">
                <a:latin typeface="Open Sans" panose="020B0604020202020204"/>
                <a:ea typeface="Titillium" charset="0"/>
                <a:cs typeface="Titillium" charset="0"/>
              </a:rPr>
              <a:t>are negatively impacting </a:t>
            </a:r>
            <a:r>
              <a:rPr lang="en-US" sz="2000" b="1" dirty="0">
                <a:solidFill>
                  <a:srgbClr val="D72229"/>
                </a:solidFill>
                <a:latin typeface="Open Sans" panose="020B0604020202020204"/>
                <a:ea typeface="Titillium" charset="0"/>
                <a:cs typeface="Titillium" charset="0"/>
              </a:rPr>
              <a:t>productivity</a:t>
            </a:r>
            <a:r>
              <a:rPr lang="en-US" sz="2000" b="1" dirty="0">
                <a:latin typeface="Open Sans" panose="020B0604020202020204"/>
                <a:ea typeface="Titillium" charset="0"/>
                <a:cs typeface="Titillium" charset="0"/>
              </a:rPr>
              <a:t> between </a:t>
            </a:r>
            <a:r>
              <a:rPr lang="en-US" sz="2000" b="1" dirty="0">
                <a:solidFill>
                  <a:srgbClr val="D72229"/>
                </a:solidFill>
                <a:latin typeface="Open Sans" panose="020B0604020202020204"/>
                <a:ea typeface="Titillium" charset="0"/>
                <a:cs typeface="Titillium" charset="0"/>
              </a:rPr>
              <a:t>5% to 30%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30651C-7491-4C05-8CF9-A9FFE3F42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95" y="4649227"/>
            <a:ext cx="1612995" cy="1656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315CF7-9099-44FD-BF40-76F0985D9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91" y="3287019"/>
            <a:ext cx="1421418" cy="14603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8E06C8-D2A0-4E24-B51B-203077E37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79" y="1590675"/>
            <a:ext cx="1612443" cy="1656590"/>
          </a:xfrm>
          <a:prstGeom prst="rect">
            <a:avLst/>
          </a:prstGeom>
        </p:spPr>
      </p:pic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8F02866E-54A3-45A5-8109-9D990ADC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</p:spPr>
        <p:txBody>
          <a:bodyPr/>
          <a:lstStyle/>
          <a:p>
            <a:fld id="{E2AF315A-A0BC-5B42-ACD2-EBC7A1C04A0B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65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30E62A-498A-4F63-ACFC-955204FACC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Early</a:t>
            </a:r>
            <a:r>
              <a:rPr lang="fr-FR" dirty="0">
                <a:solidFill>
                  <a:schemeClr val="tx1"/>
                </a:solidFill>
              </a:rPr>
              <a:t> stage client </a:t>
            </a:r>
            <a:r>
              <a:rPr lang="fr-FR" dirty="0" err="1">
                <a:solidFill>
                  <a:schemeClr val="tx1"/>
                </a:solidFill>
              </a:rPr>
              <a:t>with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/>
              <a:t>OPC UA </a:t>
            </a:r>
            <a:r>
              <a:rPr lang="fr-FR" dirty="0" err="1">
                <a:solidFill>
                  <a:schemeClr val="tx1"/>
                </a:solidFill>
              </a:rPr>
              <a:t>capabilities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5426B-FF27-4CEB-8557-6A2EAB5A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30</a:t>
            </a:fld>
            <a:endParaRPr lang="fr-FR" dirty="0"/>
          </a:p>
        </p:txBody>
      </p:sp>
      <p:pic>
        <p:nvPicPr>
          <p:cNvPr id="7" name="Picture 2" descr="logo de Valeo">
            <a:extLst>
              <a:ext uri="{FF2B5EF4-FFF2-40B4-BE49-F238E27FC236}">
                <a16:creationId xmlns:a16="http://schemas.microsoft.com/office/drawing/2014/main" id="{65D3A7B3-9103-4F54-80AD-1B5C96224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77" y="1696489"/>
            <a:ext cx="1919457" cy="912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hoto de profil de Romain Bruniaux">
            <a:extLst>
              <a:ext uri="{FF2B5EF4-FFF2-40B4-BE49-F238E27FC236}">
                <a16:creationId xmlns:a16="http://schemas.microsoft.com/office/drawing/2014/main" id="{C4BE6972-9C3D-4EB6-AAD8-217E3499E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66" y="2746834"/>
            <a:ext cx="2452304" cy="2452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DC566B-E4D4-4BE2-8AA0-57C181312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861" y="1783117"/>
            <a:ext cx="7280420" cy="409153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017D47-78AF-486D-B14A-849FC5FBAC6A}"/>
              </a:ext>
            </a:extLst>
          </p:cNvPr>
          <p:cNvSpPr txBox="1"/>
          <p:nvPr/>
        </p:nvSpPr>
        <p:spPr>
          <a:xfrm>
            <a:off x="1011674" y="5336991"/>
            <a:ext cx="2044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Romain Bruniaux</a:t>
            </a:r>
          </a:p>
          <a:p>
            <a:pPr algn="ctr"/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Industrial VP</a:t>
            </a:r>
          </a:p>
          <a:p>
            <a:pPr algn="ctr"/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Powertrain Systems</a:t>
            </a:r>
          </a:p>
        </p:txBody>
      </p:sp>
    </p:spTree>
    <p:extLst>
      <p:ext uri="{BB962C8B-B14F-4D97-AF65-F5344CB8AC3E}">
        <p14:creationId xmlns:p14="http://schemas.microsoft.com/office/powerpoint/2010/main" val="227147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C99C7D-DEC6-4BFE-A3FA-0F152523D4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err="1"/>
              <a:t>Deployment</a:t>
            </a:r>
            <a:r>
              <a:rPr lang="fr-FR" dirty="0"/>
              <a:t> phase </a:t>
            </a:r>
            <a:r>
              <a:rPr lang="fr-FR" dirty="0" err="1">
                <a:solidFill>
                  <a:schemeClr val="tx1"/>
                </a:solidFill>
              </a:rPr>
              <a:t>with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Savencia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3D8076-B547-4B66-B661-EFFCE04A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31</a:t>
            </a:fld>
            <a:endParaRPr lang="fr-FR" dirty="0"/>
          </a:p>
        </p:txBody>
      </p:sp>
      <p:pic>
        <p:nvPicPr>
          <p:cNvPr id="4" name="Picture 4" descr="upload.wikimedia.org/wikipedia/commons/4/48/Log...">
            <a:extLst>
              <a:ext uri="{FF2B5EF4-FFF2-40B4-BE49-F238E27FC236}">
                <a16:creationId xmlns:a16="http://schemas.microsoft.com/office/drawing/2014/main" id="{DC249C5D-AC1D-427E-9DCC-5488B0DFE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89" y="1679945"/>
            <a:ext cx="2807370" cy="109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Joffrey Avoirte">
            <a:extLst>
              <a:ext uri="{FF2B5EF4-FFF2-40B4-BE49-F238E27FC236}">
                <a16:creationId xmlns:a16="http://schemas.microsoft.com/office/drawing/2014/main" id="{6B4079DD-2D41-4981-B5CE-73C734AA7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71" y="2864314"/>
            <a:ext cx="2440806" cy="2440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EFF97A-C3BA-47CD-8B83-9432733A835F}"/>
              </a:ext>
            </a:extLst>
          </p:cNvPr>
          <p:cNvSpPr txBox="1"/>
          <p:nvPr/>
        </p:nvSpPr>
        <p:spPr>
          <a:xfrm>
            <a:off x="675576" y="5396150"/>
            <a:ext cx="2608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Industry 4.0 project leader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D24386-A621-4DBC-AD0C-CE7CE3C2450D}"/>
              </a:ext>
            </a:extLst>
          </p:cNvPr>
          <p:cNvSpPr txBox="1"/>
          <p:nvPr/>
        </p:nvSpPr>
        <p:spPr>
          <a:xfrm>
            <a:off x="4634109" y="1936662"/>
            <a:ext cx="65639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TEEPTRAK and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</a:rPr>
              <a:t>Savencia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</a:rPr>
              <a:t>working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</a:rPr>
              <a:t>together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</a:rPr>
              <a:t>since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</a:rPr>
              <a:t>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TEEPTRAK as « 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</a:rPr>
              <a:t>core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 » IT solution for the group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</a:rPr>
              <a:t>since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</a:rPr>
              <a:t>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Over 20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</a:rPr>
              <a:t>factories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</a:rPr>
              <a:t>already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</a:rPr>
              <a:t>connected</a:t>
            </a:r>
            <a:endParaRPr lang="fr-FR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Over 100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</a:rPr>
              <a:t>factories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 in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24 000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</a:rPr>
              <a:t>employees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dirty="0" err="1">
                <a:latin typeface="Roboto" panose="02000000000000000000" pitchFamily="2" charset="0"/>
                <a:ea typeface="Roboto" panose="02000000000000000000" pitchFamily="2" charset="0"/>
              </a:rPr>
              <a:t>throught</a:t>
            </a: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Roboto" panose="02000000000000000000" pitchFamily="2" charset="0"/>
                <a:ea typeface="Roboto" panose="02000000000000000000" pitchFamily="2" charset="0"/>
              </a:rPr>
              <a:t>5.7B€ net sales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EA439-1720-46CB-8D51-3AC4D325092B}"/>
              </a:ext>
            </a:extLst>
          </p:cNvPr>
          <p:cNvSpPr txBox="1"/>
          <p:nvPr/>
        </p:nvSpPr>
        <p:spPr>
          <a:xfrm>
            <a:off x="4634109" y="4135129"/>
            <a:ext cx="656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Few brand examples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573742-12AA-40FF-917E-8449CD0A2FF4}"/>
              </a:ext>
            </a:extLst>
          </p:cNvPr>
          <p:cNvGrpSpPr/>
          <p:nvPr/>
        </p:nvGrpSpPr>
        <p:grpSpPr>
          <a:xfrm>
            <a:off x="4014139" y="4678563"/>
            <a:ext cx="7838752" cy="1433580"/>
            <a:chOff x="4014139" y="4678563"/>
            <a:chExt cx="7838752" cy="14335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6D415F0-723B-485E-8E3D-0283B2025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4139" y="4678563"/>
              <a:ext cx="4603987" cy="7175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58304F-623A-4139-8D6F-E18511103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99727" y="5318352"/>
              <a:ext cx="4578585" cy="79379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FF8BBF-53F8-4932-8EEE-A78104A0E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65592" y="4720473"/>
              <a:ext cx="2987299" cy="12802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97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35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566CD-F3F3-4496-B953-A3E6DF5A14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What</a:t>
            </a:r>
            <a:r>
              <a:rPr lang="fr-FR" dirty="0"/>
              <a:t> TEEPTRAK </a:t>
            </a:r>
            <a:r>
              <a:rPr lang="fr-FR" dirty="0">
                <a:solidFill>
                  <a:schemeClr val="tx1"/>
                </a:solidFill>
              </a:rPr>
              <a:t>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FA507-C0D3-47BD-BE24-AEDB2D7D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0903FF-1C2F-414E-AC65-67FD0DE10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095"/>
            <a:ext cx="5383227" cy="4514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6EC59E-3CF6-4A26-A342-C4345BA2CE0E}"/>
              </a:ext>
            </a:extLst>
          </p:cNvPr>
          <p:cNvSpPr txBox="1"/>
          <p:nvPr/>
        </p:nvSpPr>
        <p:spPr>
          <a:xfrm>
            <a:off x="4769048" y="3137326"/>
            <a:ext cx="7022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We</a:t>
            </a:r>
            <a:r>
              <a:rPr lang="fr-FR" sz="2400" b="1" dirty="0">
                <a:latin typeface="Roboto" panose="02000000000000000000" pitchFamily="2" charset="0"/>
                <a:ea typeface="Roboto" panose="02000000000000000000" pitchFamily="2" charset="0"/>
              </a:rPr>
              <a:t> design, </a:t>
            </a:r>
            <a:r>
              <a:rPr lang="fr-FR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build</a:t>
            </a:r>
            <a:r>
              <a:rPr lang="fr-FR" sz="2400" b="1" dirty="0">
                <a:latin typeface="Roboto" panose="02000000000000000000" pitchFamily="2" charset="0"/>
                <a:ea typeface="Roboto" panose="02000000000000000000" pitchFamily="2" charset="0"/>
              </a:rPr>
              <a:t> and </a:t>
            </a:r>
            <a:r>
              <a:rPr lang="fr-FR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distribute</a:t>
            </a:r>
            <a:r>
              <a:rPr lang="fr-FR" sz="2400" b="1" dirty="0">
                <a:latin typeface="Roboto" panose="02000000000000000000" pitchFamily="2" charset="0"/>
                <a:ea typeface="Roboto" panose="02000000000000000000" pitchFamily="2" charset="0"/>
              </a:rPr>
              <a:t> « </a:t>
            </a:r>
            <a:r>
              <a:rPr lang="fr-FR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ready</a:t>
            </a:r>
            <a:r>
              <a:rPr lang="fr-FR" sz="2400" b="1" dirty="0">
                <a:latin typeface="Roboto" panose="02000000000000000000" pitchFamily="2" charset="0"/>
                <a:ea typeface="Roboto" panose="02000000000000000000" pitchFamily="2" charset="0"/>
              </a:rPr>
              <a:t>-to-use » </a:t>
            </a:r>
            <a:br>
              <a:rPr lang="fr-FR" sz="24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fr-FR" sz="2400" b="1" dirty="0">
                <a:latin typeface="Roboto" panose="02000000000000000000" pitchFamily="2" charset="0"/>
                <a:ea typeface="Roboto" panose="02000000000000000000" pitchFamily="2" charset="0"/>
              </a:rPr>
              <a:t>solutions to </a:t>
            </a:r>
            <a:r>
              <a:rPr lang="fr-FR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increase</a:t>
            </a:r>
            <a:r>
              <a:rPr lang="fr-FR" sz="24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2400" b="1" dirty="0" err="1">
                <a:latin typeface="Roboto" panose="02000000000000000000" pitchFamily="2" charset="0"/>
                <a:ea typeface="Roboto" panose="02000000000000000000" pitchFamily="2" charset="0"/>
              </a:rPr>
              <a:t>industrial</a:t>
            </a:r>
            <a:r>
              <a:rPr lang="fr-FR" sz="2400" b="1" dirty="0">
                <a:latin typeface="Roboto" panose="02000000000000000000" pitchFamily="2" charset="0"/>
                <a:ea typeface="Roboto" panose="02000000000000000000" pitchFamily="2" charset="0"/>
              </a:rPr>
              <a:t> performance </a:t>
            </a:r>
          </a:p>
        </p:txBody>
      </p:sp>
    </p:spTree>
    <p:extLst>
      <p:ext uri="{BB962C8B-B14F-4D97-AF65-F5344CB8AC3E}">
        <p14:creationId xmlns:p14="http://schemas.microsoft.com/office/powerpoint/2010/main" val="365977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F821B9D-0B34-48D3-AEFD-0F3F28025B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/>
              <a:t>TEEPTRAK </a:t>
            </a:r>
            <a:r>
              <a:rPr lang="fr-FR" dirty="0" err="1">
                <a:solidFill>
                  <a:schemeClr val="tx1"/>
                </a:solidFill>
              </a:rPr>
              <a:t>today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8BCAB2-AB61-4431-AF62-E26C2494E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F315A-A0BC-5B42-ACD2-EBC7A1C04A0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6" name="Graphic 322">
            <a:extLst>
              <a:ext uri="{FF2B5EF4-FFF2-40B4-BE49-F238E27FC236}">
                <a16:creationId xmlns:a16="http://schemas.microsoft.com/office/drawing/2014/main" id="{9D9B9E08-AB70-4880-A8DD-3B33992AF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5515" y="1479082"/>
            <a:ext cx="9090830" cy="4901009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D7E28E32-3A04-439A-A0BE-5F43A6CABA83}"/>
              </a:ext>
            </a:extLst>
          </p:cNvPr>
          <p:cNvSpPr txBox="1"/>
          <p:nvPr/>
        </p:nvSpPr>
        <p:spPr>
          <a:xfrm>
            <a:off x="432799" y="3952033"/>
            <a:ext cx="26528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Founded in 2014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On the market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since 2016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8B7A59C-8D07-4E81-A3FA-785F9CB9A319}"/>
              </a:ext>
            </a:extLst>
          </p:cNvPr>
          <p:cNvSpPr txBox="1"/>
          <p:nvPr/>
        </p:nvSpPr>
        <p:spPr>
          <a:xfrm>
            <a:off x="3067568" y="3948003"/>
            <a:ext cx="321444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35 employees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4 offices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Open Sans" panose="020B0604020202020204" charset="0"/>
            </a:endParaRPr>
          </a:p>
          <a:p>
            <a:pPr marL="285750" marR="0" lvl="0" indent="-19843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France (2016)</a:t>
            </a:r>
          </a:p>
          <a:p>
            <a:pPr marL="285750" marR="0" lvl="0" indent="-19843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China (2019)</a:t>
            </a:r>
          </a:p>
          <a:p>
            <a:pPr marL="285750" marR="0" lvl="0" indent="-19843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Belgium (2022)</a:t>
            </a:r>
          </a:p>
          <a:p>
            <a:pPr marL="285750" marR="0" lvl="0" indent="-19843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Netherlands</a:t>
            </a:r>
            <a:r>
              <a:rPr lang="en-US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(2022)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Open Sans" panose="020B0604020202020204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1E3B978B-1FF2-4028-B223-4063EF993486}"/>
              </a:ext>
            </a:extLst>
          </p:cNvPr>
          <p:cNvSpPr txBox="1"/>
          <p:nvPr/>
        </p:nvSpPr>
        <p:spPr>
          <a:xfrm>
            <a:off x="6532780" y="3954276"/>
            <a:ext cx="20260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Growth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Open Sans" panose="020B060402020202020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200% YOY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F0D5D68-B8D6-4D16-8A29-6A2B9948A581}"/>
              </a:ext>
            </a:extLst>
          </p:cNvPr>
          <p:cNvSpPr txBox="1"/>
          <p:nvPr/>
        </p:nvSpPr>
        <p:spPr>
          <a:xfrm>
            <a:off x="9060381" y="3954276"/>
            <a:ext cx="2652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Over 3.5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million raised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9CAD446E-6FD5-4547-8AAA-A27B9E5FD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647" y="1700672"/>
            <a:ext cx="1571170" cy="157117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CADAA8BC-FE1D-46B3-A5DA-BE9EAD5AC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6979" y="1601069"/>
            <a:ext cx="1843951" cy="1843951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363569F6-1198-4B33-B308-533A7645B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5111" y="1599965"/>
            <a:ext cx="1766261" cy="1766261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F008EEAE-CFB3-4D69-ADA1-4F70ACD9D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3158" y="1665895"/>
            <a:ext cx="1700331" cy="1700331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E6BC3015-9201-42EB-972C-869D12804D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7800" y="1771266"/>
            <a:ext cx="178430" cy="1700331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3E2FDE4A-DBCC-456D-90DC-28F8FC57C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5656" y="1771266"/>
            <a:ext cx="178430" cy="1700331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77F27CCE-1E72-4FD6-9A6F-7080BE6D1E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3512" y="1771266"/>
            <a:ext cx="178430" cy="1700331"/>
          </a:xfrm>
          <a:prstGeom prst="rect">
            <a:avLst/>
          </a:prstGeom>
        </p:spPr>
      </p:pic>
      <p:sp>
        <p:nvSpPr>
          <p:cNvPr id="58" name="Ellipse 57">
            <a:extLst>
              <a:ext uri="{FF2B5EF4-FFF2-40B4-BE49-F238E27FC236}">
                <a16:creationId xmlns:a16="http://schemas.microsoft.com/office/drawing/2014/main" id="{7013B2B6-9CE3-4BF1-8448-6B578D861CBA}"/>
              </a:ext>
            </a:extLst>
          </p:cNvPr>
          <p:cNvSpPr/>
          <p:nvPr/>
        </p:nvSpPr>
        <p:spPr>
          <a:xfrm>
            <a:off x="7339614" y="3572599"/>
            <a:ext cx="289165" cy="289165"/>
          </a:xfrm>
          <a:prstGeom prst="ellipse">
            <a:avLst/>
          </a:prstGeom>
          <a:solidFill>
            <a:srgbClr val="EC34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3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B8A96924-ECDD-49BC-8A82-E009EB619605}"/>
              </a:ext>
            </a:extLst>
          </p:cNvPr>
          <p:cNvSpPr/>
          <p:nvPr/>
        </p:nvSpPr>
        <p:spPr>
          <a:xfrm>
            <a:off x="10245207" y="3572599"/>
            <a:ext cx="289165" cy="289165"/>
          </a:xfrm>
          <a:prstGeom prst="ellipse">
            <a:avLst/>
          </a:prstGeom>
          <a:solidFill>
            <a:srgbClr val="EC34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4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E646BA12-DF27-435B-9725-CFC6B87D9560}"/>
              </a:ext>
            </a:extLst>
          </p:cNvPr>
          <p:cNvSpPr/>
          <p:nvPr/>
        </p:nvSpPr>
        <p:spPr>
          <a:xfrm>
            <a:off x="1619725" y="3572599"/>
            <a:ext cx="289165" cy="289165"/>
          </a:xfrm>
          <a:prstGeom prst="ellipse">
            <a:avLst/>
          </a:prstGeom>
          <a:solidFill>
            <a:srgbClr val="EC34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1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C382AB3B-6CEB-4C83-A35D-37B83AA0EFE9}"/>
              </a:ext>
            </a:extLst>
          </p:cNvPr>
          <p:cNvSpPr/>
          <p:nvPr/>
        </p:nvSpPr>
        <p:spPr>
          <a:xfrm>
            <a:off x="4618555" y="3572599"/>
            <a:ext cx="289165" cy="289165"/>
          </a:xfrm>
          <a:prstGeom prst="ellipse">
            <a:avLst/>
          </a:prstGeom>
          <a:solidFill>
            <a:srgbClr val="EC34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2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951265B7-11E3-41F6-AFC3-9C6EC3F40C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328" y="4619387"/>
            <a:ext cx="1715995" cy="941932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3FD3FFAC-EAA6-4168-9FB4-61769A6910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0" b="19247"/>
          <a:stretch/>
        </p:blipFill>
        <p:spPr>
          <a:xfrm>
            <a:off x="10575965" y="4741274"/>
            <a:ext cx="1309780" cy="69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5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D1E78F-857D-4437-9AF8-E563B45B70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Overview of </a:t>
            </a:r>
            <a:r>
              <a:rPr lang="en-US" dirty="0"/>
              <a:t>funding rounds</a:t>
            </a:r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1D74B9-3373-45D0-9777-EEC0D5AFC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6</a:t>
            </a:fld>
            <a:endParaRPr lang="fr-FR" dirty="0"/>
          </a:p>
        </p:txBody>
      </p:sp>
      <p:cxnSp>
        <p:nvCxnSpPr>
          <p:cNvPr id="6" name="Connecteur droit 44">
            <a:extLst>
              <a:ext uri="{FF2B5EF4-FFF2-40B4-BE49-F238E27FC236}">
                <a16:creationId xmlns:a16="http://schemas.microsoft.com/office/drawing/2014/main" id="{C97EE057-AD42-492C-9781-74F9699E5E60}"/>
              </a:ext>
            </a:extLst>
          </p:cNvPr>
          <p:cNvCxnSpPr>
            <a:cxnSpLocks/>
          </p:cNvCxnSpPr>
          <p:nvPr/>
        </p:nvCxnSpPr>
        <p:spPr>
          <a:xfrm>
            <a:off x="1314922" y="3662583"/>
            <a:ext cx="709017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èche : virage 2">
            <a:extLst>
              <a:ext uri="{FF2B5EF4-FFF2-40B4-BE49-F238E27FC236}">
                <a16:creationId xmlns:a16="http://schemas.microsoft.com/office/drawing/2014/main" id="{AF35774F-8BAC-4EE8-96D6-F345DFFF4A8B}"/>
              </a:ext>
            </a:extLst>
          </p:cNvPr>
          <p:cNvSpPr/>
          <p:nvPr/>
        </p:nvSpPr>
        <p:spPr>
          <a:xfrm rot="10800000" flipH="1">
            <a:off x="6962699" y="2553137"/>
            <a:ext cx="971467" cy="948511"/>
          </a:xfrm>
          <a:prstGeom prst="bentArrow">
            <a:avLst>
              <a:gd name="adj1" fmla="val 25000"/>
              <a:gd name="adj2" fmla="val 21817"/>
              <a:gd name="adj3" fmla="val 25000"/>
              <a:gd name="adj4" fmla="val 4375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8" name="Connecteur droit 55">
            <a:extLst>
              <a:ext uri="{FF2B5EF4-FFF2-40B4-BE49-F238E27FC236}">
                <a16:creationId xmlns:a16="http://schemas.microsoft.com/office/drawing/2014/main" id="{15C24BCB-9D73-42F2-8568-8CF4D9A7A715}"/>
              </a:ext>
            </a:extLst>
          </p:cNvPr>
          <p:cNvCxnSpPr>
            <a:cxnSpLocks/>
          </p:cNvCxnSpPr>
          <p:nvPr/>
        </p:nvCxnSpPr>
        <p:spPr>
          <a:xfrm>
            <a:off x="1314922" y="4349037"/>
            <a:ext cx="6619244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56">
            <a:extLst>
              <a:ext uri="{FF2B5EF4-FFF2-40B4-BE49-F238E27FC236}">
                <a16:creationId xmlns:a16="http://schemas.microsoft.com/office/drawing/2014/main" id="{D68FB125-E51F-43A5-8348-CA733C2244B1}"/>
              </a:ext>
            </a:extLst>
          </p:cNvPr>
          <p:cNvCxnSpPr>
            <a:cxnSpLocks/>
          </p:cNvCxnSpPr>
          <p:nvPr/>
        </p:nvCxnSpPr>
        <p:spPr>
          <a:xfrm>
            <a:off x="1314922" y="5035491"/>
            <a:ext cx="973883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4">
            <a:extLst>
              <a:ext uri="{FF2B5EF4-FFF2-40B4-BE49-F238E27FC236}">
                <a16:creationId xmlns:a16="http://schemas.microsoft.com/office/drawing/2014/main" id="{A0A6ABFD-9F8C-422D-A3F3-5FF13BD3C64C}"/>
              </a:ext>
            </a:extLst>
          </p:cNvPr>
          <p:cNvCxnSpPr>
            <a:cxnSpLocks/>
          </p:cNvCxnSpPr>
          <p:nvPr/>
        </p:nvCxnSpPr>
        <p:spPr>
          <a:xfrm>
            <a:off x="1314922" y="2976129"/>
            <a:ext cx="7886875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8">
            <a:extLst>
              <a:ext uri="{FF2B5EF4-FFF2-40B4-BE49-F238E27FC236}">
                <a16:creationId xmlns:a16="http://schemas.microsoft.com/office/drawing/2014/main" id="{77BC0997-48CA-4DB8-B323-67AED36B821E}"/>
              </a:ext>
            </a:extLst>
          </p:cNvPr>
          <p:cNvSpPr txBox="1"/>
          <p:nvPr/>
        </p:nvSpPr>
        <p:spPr>
          <a:xfrm>
            <a:off x="1831150" y="2344646"/>
            <a:ext cx="4012122" cy="5765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Cores products development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F74E553-0ECB-44B8-9D03-3E5BFEFF5B31}"/>
              </a:ext>
            </a:extLst>
          </p:cNvPr>
          <p:cNvSpPr txBox="1"/>
          <p:nvPr/>
        </p:nvSpPr>
        <p:spPr>
          <a:xfrm>
            <a:off x="1831150" y="3033942"/>
            <a:ext cx="5051812" cy="5765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Grow the France market, profitable excl. R&amp;D 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B3D75AF8-BB3F-4A00-8CC5-136C435FAF6F}"/>
              </a:ext>
            </a:extLst>
          </p:cNvPr>
          <p:cNvSpPr txBox="1"/>
          <p:nvPr/>
        </p:nvSpPr>
        <p:spPr>
          <a:xfrm>
            <a:off x="1831149" y="3723238"/>
            <a:ext cx="4896089" cy="5765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Enter the Chinese Market, make it profitable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2643758F-D6D4-44D7-91B7-942A31393E10}"/>
              </a:ext>
            </a:extLst>
          </p:cNvPr>
          <p:cNvSpPr txBox="1"/>
          <p:nvPr/>
        </p:nvSpPr>
        <p:spPr>
          <a:xfrm>
            <a:off x="1831150" y="5101828"/>
            <a:ext cx="4335498" cy="5765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Advanced analytics (Machine Learning)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Rectangle : coins arrondis 20">
            <a:extLst>
              <a:ext uri="{FF2B5EF4-FFF2-40B4-BE49-F238E27FC236}">
                <a16:creationId xmlns:a16="http://schemas.microsoft.com/office/drawing/2014/main" id="{DCA7AE0C-186B-4CA7-AB4F-B7979F510BEA}"/>
              </a:ext>
            </a:extLst>
          </p:cNvPr>
          <p:cNvSpPr/>
          <p:nvPr/>
        </p:nvSpPr>
        <p:spPr>
          <a:xfrm>
            <a:off x="6305233" y="2289675"/>
            <a:ext cx="1593396" cy="686451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Seed A</a:t>
            </a:r>
          </a:p>
        </p:txBody>
      </p:sp>
      <p:sp>
        <p:nvSpPr>
          <p:cNvPr id="16" name="Rectangle : coins arrondis 21">
            <a:extLst>
              <a:ext uri="{FF2B5EF4-FFF2-40B4-BE49-F238E27FC236}">
                <a16:creationId xmlns:a16="http://schemas.microsoft.com/office/drawing/2014/main" id="{9323B186-D095-4779-8FD2-008FA971E6AA}"/>
              </a:ext>
            </a:extLst>
          </p:cNvPr>
          <p:cNvSpPr/>
          <p:nvPr/>
        </p:nvSpPr>
        <p:spPr>
          <a:xfrm>
            <a:off x="8013903" y="2289675"/>
            <a:ext cx="1593396" cy="201082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Seed B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BAC0F709-3E6E-4DFD-A49F-4F31EEEFEC9B}"/>
              </a:ext>
            </a:extLst>
          </p:cNvPr>
          <p:cNvSpPr txBox="1"/>
          <p:nvPr/>
        </p:nvSpPr>
        <p:spPr>
          <a:xfrm>
            <a:off x="1831150" y="4412534"/>
            <a:ext cx="4012122" cy="57651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Global scale-up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Flèche : virage 41">
            <a:extLst>
              <a:ext uri="{FF2B5EF4-FFF2-40B4-BE49-F238E27FC236}">
                <a16:creationId xmlns:a16="http://schemas.microsoft.com/office/drawing/2014/main" id="{44184E6D-EDB1-4917-AF46-E4D94DCC4147}"/>
              </a:ext>
            </a:extLst>
          </p:cNvPr>
          <p:cNvSpPr/>
          <p:nvPr/>
        </p:nvSpPr>
        <p:spPr>
          <a:xfrm rot="16200000" flipH="1" flipV="1">
            <a:off x="9621480" y="3150162"/>
            <a:ext cx="1021646" cy="1040914"/>
          </a:xfrm>
          <a:prstGeom prst="ben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 : coins arrondis 22">
            <a:extLst>
              <a:ext uri="{FF2B5EF4-FFF2-40B4-BE49-F238E27FC236}">
                <a16:creationId xmlns:a16="http://schemas.microsoft.com/office/drawing/2014/main" id="{3F217848-48D2-4C37-AD2D-F932F411D7E9}"/>
              </a:ext>
            </a:extLst>
          </p:cNvPr>
          <p:cNvSpPr/>
          <p:nvPr/>
        </p:nvSpPr>
        <p:spPr>
          <a:xfrm>
            <a:off x="9599601" y="4289226"/>
            <a:ext cx="1593396" cy="145352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</a:rPr>
              <a:t>Serie A</a:t>
            </a:r>
          </a:p>
        </p:txBody>
      </p:sp>
      <p:cxnSp>
        <p:nvCxnSpPr>
          <p:cNvPr id="20" name="Connecteur droit 47">
            <a:extLst>
              <a:ext uri="{FF2B5EF4-FFF2-40B4-BE49-F238E27FC236}">
                <a16:creationId xmlns:a16="http://schemas.microsoft.com/office/drawing/2014/main" id="{DCB910E6-3C94-44A2-9A6E-F34F4A98A41E}"/>
              </a:ext>
            </a:extLst>
          </p:cNvPr>
          <p:cNvCxnSpPr>
            <a:cxnSpLocks/>
          </p:cNvCxnSpPr>
          <p:nvPr/>
        </p:nvCxnSpPr>
        <p:spPr>
          <a:xfrm>
            <a:off x="1258203" y="5721943"/>
            <a:ext cx="939455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que 58" descr="Coche avec un remplissage uni">
            <a:extLst>
              <a:ext uri="{FF2B5EF4-FFF2-40B4-BE49-F238E27FC236}">
                <a16:creationId xmlns:a16="http://schemas.microsoft.com/office/drawing/2014/main" id="{0813616A-7657-43E3-AFE2-53A6671D1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8203" y="2425582"/>
            <a:ext cx="449615" cy="463523"/>
          </a:xfrm>
          <a:prstGeom prst="rect">
            <a:avLst/>
          </a:prstGeom>
        </p:spPr>
      </p:pic>
      <p:pic>
        <p:nvPicPr>
          <p:cNvPr id="22" name="Graphique 59" descr="Coche avec un remplissage uni">
            <a:extLst>
              <a:ext uri="{FF2B5EF4-FFF2-40B4-BE49-F238E27FC236}">
                <a16:creationId xmlns:a16="http://schemas.microsoft.com/office/drawing/2014/main" id="{EEEEF079-BDB5-4BB0-87F4-52F1722CF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8203" y="3087205"/>
            <a:ext cx="449615" cy="463523"/>
          </a:xfrm>
          <a:prstGeom prst="rect">
            <a:avLst/>
          </a:prstGeom>
        </p:spPr>
      </p:pic>
      <p:pic>
        <p:nvPicPr>
          <p:cNvPr id="23" name="Graphique 60" descr="Coche avec un remplissage uni">
            <a:extLst>
              <a:ext uri="{FF2B5EF4-FFF2-40B4-BE49-F238E27FC236}">
                <a16:creationId xmlns:a16="http://schemas.microsoft.com/office/drawing/2014/main" id="{2D062A5F-3D00-47A9-AAF9-7056FF224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8203" y="3753784"/>
            <a:ext cx="449615" cy="463523"/>
          </a:xfrm>
          <a:prstGeom prst="rect">
            <a:avLst/>
          </a:prstGeom>
        </p:spPr>
      </p:pic>
      <p:pic>
        <p:nvPicPr>
          <p:cNvPr id="24" name="Graphique 62" descr="Liste de contrôle avec un remplissage uni">
            <a:extLst>
              <a:ext uri="{FF2B5EF4-FFF2-40B4-BE49-F238E27FC236}">
                <a16:creationId xmlns:a16="http://schemas.microsoft.com/office/drawing/2014/main" id="{6466D918-34A8-42CD-AEB2-620E2E270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1764" y="4467520"/>
            <a:ext cx="499888" cy="499888"/>
          </a:xfrm>
          <a:prstGeom prst="rect">
            <a:avLst/>
          </a:prstGeom>
        </p:spPr>
      </p:pic>
      <p:pic>
        <p:nvPicPr>
          <p:cNvPr id="25" name="Graphique 64" descr="Flèches de chevron avec un remplissage uni">
            <a:extLst>
              <a:ext uri="{FF2B5EF4-FFF2-40B4-BE49-F238E27FC236}">
                <a16:creationId xmlns:a16="http://schemas.microsoft.com/office/drawing/2014/main" id="{7C04D0CD-02FC-40C8-A39D-C54F057BE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8247" y="5153974"/>
            <a:ext cx="472219" cy="472219"/>
          </a:xfrm>
          <a:prstGeom prst="rect">
            <a:avLst/>
          </a:prstGeom>
        </p:spPr>
      </p:pic>
      <p:cxnSp>
        <p:nvCxnSpPr>
          <p:cNvPr id="26" name="Connecteur droit 26">
            <a:extLst>
              <a:ext uri="{FF2B5EF4-FFF2-40B4-BE49-F238E27FC236}">
                <a16:creationId xmlns:a16="http://schemas.microsoft.com/office/drawing/2014/main" id="{A64303F3-3F61-4F32-A722-2C4D615F820D}"/>
              </a:ext>
            </a:extLst>
          </p:cNvPr>
          <p:cNvCxnSpPr>
            <a:cxnSpLocks/>
          </p:cNvCxnSpPr>
          <p:nvPr/>
        </p:nvCxnSpPr>
        <p:spPr>
          <a:xfrm>
            <a:off x="1314922" y="2289675"/>
            <a:ext cx="6619244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row: Left-Right 35">
            <a:extLst>
              <a:ext uri="{FF2B5EF4-FFF2-40B4-BE49-F238E27FC236}">
                <a16:creationId xmlns:a16="http://schemas.microsoft.com/office/drawing/2014/main" id="{6568E975-D6DB-4032-A698-94FF68028308}"/>
              </a:ext>
            </a:extLst>
          </p:cNvPr>
          <p:cNvSpPr/>
          <p:nvPr/>
        </p:nvSpPr>
        <p:spPr>
          <a:xfrm>
            <a:off x="8013903" y="1431110"/>
            <a:ext cx="1585698" cy="539518"/>
          </a:xfrm>
          <a:prstGeom prst="leftRightArrow">
            <a:avLst>
              <a:gd name="adj1" fmla="val 59033"/>
              <a:gd name="adj2" fmla="val 5451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Roboto" panose="02000000000000000000" pitchFamily="2" charset="0"/>
                <a:ea typeface="Roboto" panose="02000000000000000000" pitchFamily="2" charset="0"/>
              </a:rPr>
              <a:t>COVID</a:t>
            </a:r>
          </a:p>
        </p:txBody>
      </p:sp>
    </p:spTree>
    <p:extLst>
      <p:ext uri="{BB962C8B-B14F-4D97-AF65-F5344CB8AC3E}">
        <p14:creationId xmlns:p14="http://schemas.microsoft.com/office/powerpoint/2010/main" val="4868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BC2C0C-82A7-4FD8-8FDE-8493D99CAF06}"/>
              </a:ext>
            </a:extLst>
          </p:cNvPr>
          <p:cNvSpPr/>
          <p:nvPr/>
        </p:nvSpPr>
        <p:spPr>
          <a:xfrm>
            <a:off x="557762" y="1372470"/>
            <a:ext cx="1145448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D72229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Open offices / build or strengthen internal and external sales team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in North America, Europe and Asia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D72229"/>
              </a:buClr>
              <a:buSzPct val="110000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 Benelux (ongoing), Spain (ongoing), Germany &amp; Eastern/Central Europe (Q3 2022) and USA (Q3 2022)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D72229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Continue developing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key partnerships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and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distribution networks (Middle East)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D72229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Continue developing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products portfolio: leverage growth and upselling opportunities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D72229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Launch marketing campaigns, invest in communication: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get known globally!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D72229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Ability to grab new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investment/development opportunities</a:t>
            </a:r>
          </a:p>
          <a:p>
            <a:pPr marL="285750" indent="-285750">
              <a:spcBef>
                <a:spcPts val="500"/>
              </a:spcBef>
              <a:spcAft>
                <a:spcPts val="500"/>
              </a:spcAft>
              <a:buClr>
                <a:srgbClr val="D72229"/>
              </a:buClr>
              <a:buSzPct val="110000"/>
              <a:buFont typeface="Wingdings" panose="05000000000000000000" pitchFamily="2" charset="2"/>
              <a:buChar char="ü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Increase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</a:rPr>
              <a:t>Data Science, R&amp;D and Development teams: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Improve current products, launch energy monitoring</a:t>
            </a:r>
          </a:p>
        </p:txBody>
      </p:sp>
      <p:pic>
        <p:nvPicPr>
          <p:cNvPr id="4098" name="Picture 2" descr="RÃ©sultat de recherche d'images pour &quot;industry 4.0&quot;">
            <a:extLst>
              <a:ext uri="{FF2B5EF4-FFF2-40B4-BE49-F238E27FC236}">
                <a16:creationId xmlns:a16="http://schemas.microsoft.com/office/drawing/2014/main" id="{5356B9DA-09C7-4791-A6A6-E353D9C4B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" b="36058"/>
          <a:stretch/>
        </p:blipFill>
        <p:spPr bwMode="auto">
          <a:xfrm>
            <a:off x="3392415" y="4295996"/>
            <a:ext cx="5407170" cy="1913828"/>
          </a:xfrm>
          <a:prstGeom prst="roundRect">
            <a:avLst>
              <a:gd name="adj" fmla="val 6686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19">
            <a:extLst>
              <a:ext uri="{FF2B5EF4-FFF2-40B4-BE49-F238E27FC236}">
                <a16:creationId xmlns:a16="http://schemas.microsoft.com/office/drawing/2014/main" id="{5D4121BA-706E-469F-8B79-FB52EEC3B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20" y="6548117"/>
            <a:ext cx="1117600" cy="203962"/>
          </a:xfrm>
          <a:prstGeom prst="rect">
            <a:avLst/>
          </a:prstGeom>
        </p:spPr>
      </p:pic>
      <p:sp>
        <p:nvSpPr>
          <p:cNvPr id="8" name="ZoneTexte 38">
            <a:extLst>
              <a:ext uri="{FF2B5EF4-FFF2-40B4-BE49-F238E27FC236}">
                <a16:creationId xmlns:a16="http://schemas.microsoft.com/office/drawing/2014/main" id="{B484A38D-A6C8-4899-BD5A-5D8EEDD893DB}"/>
              </a:ext>
            </a:extLst>
          </p:cNvPr>
          <p:cNvSpPr txBox="1"/>
          <p:nvPr/>
        </p:nvSpPr>
        <p:spPr>
          <a:xfrm>
            <a:off x="1666240" y="6529793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" pitchFamily="2" charset="0"/>
                <a:ea typeface="Roboto" pitchFamily="2" charset="0"/>
              </a:rPr>
              <a:t>Connect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to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your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industrial</a:t>
            </a:r>
            <a:r>
              <a:rPr lang="fr-FR" sz="1200" dirty="0">
                <a:latin typeface="Roboto" pitchFamily="2" charset="0"/>
                <a:ea typeface="Roboto" pitchFamily="2" charset="0"/>
              </a:rPr>
              <a:t> </a:t>
            </a:r>
            <a:r>
              <a:rPr lang="fr-FR" sz="1200" dirty="0" err="1">
                <a:latin typeface="Roboto" pitchFamily="2" charset="0"/>
                <a:ea typeface="Roboto" pitchFamily="2" charset="0"/>
              </a:rPr>
              <a:t>potential</a:t>
            </a:r>
            <a:endParaRPr lang="fr-FR" sz="1200" dirty="0">
              <a:latin typeface="Roboto" pitchFamily="2" charset="0"/>
              <a:ea typeface="Roboto" pitchFamily="2" charset="0"/>
            </a:endParaRPr>
          </a:p>
          <a:p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C270E-C8C5-4D25-8E1A-FEB49A1A3E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Objectives of this </a:t>
            </a:r>
            <a:r>
              <a:rPr lang="en-US" dirty="0"/>
              <a:t>€5.0M A Series round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EF253185-1805-4AE8-AD40-C22DC3B9F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95" y="646074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F315A-A0BC-5B42-ACD2-EBC7A1C04A0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92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FE4452E-8C7A-406E-9B60-79AABA3CA2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4000" b="1" spc="30" dirty="0" err="1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Current</a:t>
            </a:r>
            <a:r>
              <a:rPr lang="fr-FR" sz="4000" b="1" spc="30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fr-FR" sz="4000" b="1" spc="30" dirty="0" err="1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Products</a:t>
            </a:r>
            <a:endParaRPr lang="fr-FR" sz="4000" b="1" spc="30" dirty="0">
              <a:solidFill>
                <a:srgbClr val="FF0000"/>
              </a:solidFill>
              <a:latin typeface="Roboto" pitchFamily="2" charset="0"/>
              <a:ea typeface="Roboto" pitchFamily="2" charset="0"/>
            </a:endParaRPr>
          </a:p>
          <a:p>
            <a:pPr marL="0" indent="0">
              <a:buNone/>
            </a:pPr>
            <a:r>
              <a:rPr lang="fr-FR" sz="4000" b="1" spc="30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and</a:t>
            </a:r>
            <a:r>
              <a:rPr lang="fr-FR" sz="4000" b="1" spc="30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 Technologies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4BEACD97-5620-4AF6-BCF6-8C34E1A5A32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8909" r="28909"/>
          <a:stretch>
            <a:fillRect/>
          </a:stretch>
        </p:blipFill>
        <p:spPr/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DB6C6B-179F-455E-9E8C-4D164360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150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3DED7631-C90B-4BBC-8ECD-FB36F69B0A11}"/>
              </a:ext>
            </a:extLst>
          </p:cNvPr>
          <p:cNvSpPr/>
          <p:nvPr/>
        </p:nvSpPr>
        <p:spPr>
          <a:xfrm>
            <a:off x="2724285" y="1144823"/>
            <a:ext cx="2161769" cy="5138987"/>
          </a:xfrm>
          <a:prstGeom prst="rect">
            <a:avLst/>
          </a:prstGeom>
          <a:solidFill>
            <a:srgbClr val="ECEBEC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B17720C-F1F2-42D5-83C7-B1DFC390FEE0}"/>
              </a:ext>
            </a:extLst>
          </p:cNvPr>
          <p:cNvSpPr/>
          <p:nvPr/>
        </p:nvSpPr>
        <p:spPr>
          <a:xfrm>
            <a:off x="5844908" y="1164356"/>
            <a:ext cx="2161769" cy="5143031"/>
          </a:xfrm>
          <a:prstGeom prst="rect">
            <a:avLst/>
          </a:prstGeom>
          <a:solidFill>
            <a:srgbClr val="ECEBEC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8C2602E-9DA9-4F8E-B87F-E1C8F4BD3F43}"/>
              </a:ext>
            </a:extLst>
          </p:cNvPr>
          <p:cNvSpPr/>
          <p:nvPr/>
        </p:nvSpPr>
        <p:spPr>
          <a:xfrm>
            <a:off x="9356672" y="1164356"/>
            <a:ext cx="2161769" cy="5119454"/>
          </a:xfrm>
          <a:prstGeom prst="rect">
            <a:avLst/>
          </a:prstGeom>
          <a:solidFill>
            <a:srgbClr val="ECEBEC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EDEA0B2-FF7A-4176-B6EE-0484338EAB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b="1" spc="30" dirty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>4 </a:t>
            </a:r>
            <a:r>
              <a:rPr lang="fr-FR" b="1" spc="30" dirty="0" err="1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>core</a:t>
            </a:r>
            <a:r>
              <a:rPr lang="fr-FR" b="1" spc="30" dirty="0">
                <a:solidFill>
                  <a:srgbClr val="000000"/>
                </a:solidFill>
                <a:latin typeface="Roboto" pitchFamily="2" charset="0"/>
                <a:ea typeface="Roboto" pitchFamily="2" charset="0"/>
              </a:rPr>
              <a:t> Performance Monitoring </a:t>
            </a:r>
            <a:r>
              <a:rPr lang="fr-FR" b="1" spc="30" dirty="0">
                <a:latin typeface="Roboto" pitchFamily="2" charset="0"/>
                <a:ea typeface="Roboto" pitchFamily="2" charset="0"/>
              </a:rPr>
              <a:t>S</a:t>
            </a:r>
            <a:r>
              <a:rPr lang="fr-FR" b="1" spc="30" dirty="0">
                <a:solidFill>
                  <a:srgbClr val="EC342C"/>
                </a:solidFill>
                <a:latin typeface="Roboto" pitchFamily="2" charset="0"/>
                <a:ea typeface="Roboto" pitchFamily="2" charset="0"/>
              </a:rPr>
              <a:t>olutions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378E5D-4A51-4703-A81A-F2305B64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F315A-A0BC-5B42-ACD2-EBC7A1C04A0B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64CDCA-EEB8-4066-92DC-9699DCB30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27" y="2479394"/>
            <a:ext cx="1562209" cy="2900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D44C40-581A-4CB7-94F8-8F39896E7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15" y="3433203"/>
            <a:ext cx="1648775" cy="2900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1238CCC-07F2-467C-971C-DCE1945CD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18" y="4457184"/>
            <a:ext cx="1550783" cy="2900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AB6E6B-A02B-4E92-849C-22EDFA848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53" y="5448849"/>
            <a:ext cx="2059652" cy="29002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4BE7E7D-675D-4543-9023-0834A29555FB}"/>
              </a:ext>
            </a:extLst>
          </p:cNvPr>
          <p:cNvSpPr txBox="1"/>
          <p:nvPr/>
        </p:nvSpPr>
        <p:spPr>
          <a:xfrm>
            <a:off x="2938948" y="3071838"/>
            <a:ext cx="1732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Roboto" panose="02000000000000000000" pitchFamily="2" charset="0"/>
                <a:ea typeface="Roboto" panose="02000000000000000000" pitchFamily="2" charset="0"/>
              </a:rPr>
              <a:t>Performance machine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FE486E-C6D5-4044-9857-91ECB1CC6490}"/>
              </a:ext>
            </a:extLst>
          </p:cNvPr>
          <p:cNvSpPr txBox="1"/>
          <p:nvPr/>
        </p:nvSpPr>
        <p:spPr>
          <a:xfrm>
            <a:off x="3226287" y="4071210"/>
            <a:ext cx="1732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Roboto" panose="02000000000000000000" pitchFamily="2" charset="0"/>
                <a:ea typeface="Roboto" panose="02000000000000000000" pitchFamily="2" charset="0"/>
              </a:rPr>
              <a:t>Manual tasks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7EF75-9FE6-4316-82B3-BA146FCBCB31}"/>
              </a:ext>
            </a:extLst>
          </p:cNvPr>
          <p:cNvSpPr txBox="1"/>
          <p:nvPr/>
        </p:nvSpPr>
        <p:spPr>
          <a:xfrm>
            <a:off x="3462001" y="4890762"/>
            <a:ext cx="1732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Roboto" panose="02000000000000000000" pitchFamily="2" charset="0"/>
                <a:ea typeface="Roboto" panose="02000000000000000000" pitchFamily="2" charset="0"/>
              </a:rPr>
              <a:t>Quality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F5BD07-4CCD-4F9B-BBDE-AF7F9E9FAE15}"/>
              </a:ext>
            </a:extLst>
          </p:cNvPr>
          <p:cNvSpPr/>
          <p:nvPr/>
        </p:nvSpPr>
        <p:spPr>
          <a:xfrm>
            <a:off x="5901614" y="1779325"/>
            <a:ext cx="2105063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4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Rugged industrial tablets</a:t>
            </a:r>
            <a:endParaRPr lang="fr-FR" sz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A451A6-D93E-45D4-862C-9A4085305E8E}"/>
              </a:ext>
            </a:extLst>
          </p:cNvPr>
          <p:cNvSpPr/>
          <p:nvPr/>
        </p:nvSpPr>
        <p:spPr>
          <a:xfrm>
            <a:off x="9170835" y="1775742"/>
            <a:ext cx="2533442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Web-</a:t>
            </a:r>
            <a:r>
              <a:rPr lang="fr-FR" sz="1400" b="1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based</a:t>
            </a:r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 platform</a:t>
            </a:r>
          </a:p>
          <a:p>
            <a:pPr algn="ctr"/>
            <a:r>
              <a:rPr lang="fr-FR" sz="1400" b="1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Data </a:t>
            </a:r>
            <a:r>
              <a:rPr lang="fr-FR" sz="1400" b="1" dirty="0" err="1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analysis</a:t>
            </a:r>
            <a:endParaRPr lang="en-SG" sz="1200" dirty="0">
              <a:latin typeface="Roboto" panose="02000000000000000000" pitchFamily="2" charset="0"/>
              <a:ea typeface="Roboto" panose="02000000000000000000" pitchFamily="2" charset="0"/>
              <a:cs typeface="Open Sans" panose="020B060402020202020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934ECF-86E4-4972-9A79-7E4D97C311E2}"/>
              </a:ext>
            </a:extLst>
          </p:cNvPr>
          <p:cNvSpPr/>
          <p:nvPr/>
        </p:nvSpPr>
        <p:spPr>
          <a:xfrm>
            <a:off x="10176792" y="1122013"/>
            <a:ext cx="502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endParaRPr lang="fr-FR" sz="3600" b="1" dirty="0">
              <a:solidFill>
                <a:srgbClr val="EC342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722142-FFC1-40E4-9BE7-E3D22310FEB8}"/>
              </a:ext>
            </a:extLst>
          </p:cNvPr>
          <p:cNvSpPr/>
          <p:nvPr/>
        </p:nvSpPr>
        <p:spPr>
          <a:xfrm>
            <a:off x="6667361" y="1165166"/>
            <a:ext cx="4796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</a:t>
            </a:r>
            <a:endParaRPr lang="fr-FR" sz="3600" b="1" dirty="0">
              <a:solidFill>
                <a:srgbClr val="EC342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59">
            <a:extLst>
              <a:ext uri="{FF2B5EF4-FFF2-40B4-BE49-F238E27FC236}">
                <a16:creationId xmlns:a16="http://schemas.microsoft.com/office/drawing/2014/main" id="{EDC40E17-EE2C-4DF9-A94A-BA3B56FA1396}"/>
              </a:ext>
            </a:extLst>
          </p:cNvPr>
          <p:cNvSpPr txBox="1"/>
          <p:nvPr/>
        </p:nvSpPr>
        <p:spPr>
          <a:xfrm>
            <a:off x="8170958" y="4263566"/>
            <a:ext cx="1021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SSL </a:t>
            </a:r>
            <a:r>
              <a:rPr lang="fr-FR" sz="1000" b="1" dirty="0" err="1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Encrypted</a:t>
            </a:r>
            <a:endParaRPr lang="fr-FR" sz="1000" b="1" dirty="0">
              <a:solidFill>
                <a:srgbClr val="EC342C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3" name="Google Shape;258;p28">
            <a:extLst>
              <a:ext uri="{FF2B5EF4-FFF2-40B4-BE49-F238E27FC236}">
                <a16:creationId xmlns:a16="http://schemas.microsoft.com/office/drawing/2014/main" id="{2679E33C-F380-4F92-95C5-8E6030E23E48}"/>
              </a:ext>
            </a:extLst>
          </p:cNvPr>
          <p:cNvSpPr txBox="1"/>
          <p:nvPr/>
        </p:nvSpPr>
        <p:spPr>
          <a:xfrm>
            <a:off x="2592770" y="1703718"/>
            <a:ext cx="2472921" cy="66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Data acquisition </a:t>
            </a:r>
          </a:p>
          <a:p>
            <a:pPr algn="ctr"/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Open Sans" panose="020B0604020202020204" charset="0"/>
              </a:rPr>
              <a:t>with our module</a:t>
            </a:r>
            <a:endParaRPr lang="fr-FR" sz="1400" b="1" dirty="0">
              <a:latin typeface="Roboto" panose="02000000000000000000" pitchFamily="2" charset="0"/>
              <a:ea typeface="Roboto" panose="02000000000000000000" pitchFamily="2" charset="0"/>
              <a:cs typeface="Open Sans" panose="020B060402020202020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0D2F93-B4ED-43BF-91BD-BB56C9232F2E}"/>
              </a:ext>
            </a:extLst>
          </p:cNvPr>
          <p:cNvSpPr/>
          <p:nvPr/>
        </p:nvSpPr>
        <p:spPr>
          <a:xfrm>
            <a:off x="3531047" y="1166757"/>
            <a:ext cx="4956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EC342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endParaRPr lang="fr-FR" sz="3600" b="1" dirty="0">
              <a:solidFill>
                <a:srgbClr val="EC342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42C5E876-283D-4A8D-AE6C-1A3BA9F35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107" y="4263566"/>
            <a:ext cx="966126" cy="992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18BE515-0E42-4343-8837-1FC305A20A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107" y="3239583"/>
            <a:ext cx="966126" cy="992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B7B0FCF-C4BE-4DBF-AE8F-7332E7652B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107" y="2285774"/>
            <a:ext cx="966126" cy="992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C04C8AA-6DAE-4D25-A521-575068A0A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2177" y="3508332"/>
            <a:ext cx="1608283" cy="1447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236D562-5DDA-40B0-B993-F38A104825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0569" y="2252800"/>
            <a:ext cx="936606" cy="936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B1F9772-0BF5-4727-BDE0-8DB483A03C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0144" y="3206184"/>
            <a:ext cx="937456" cy="937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E1B42F6-0F34-4FAA-88D3-7BCA39B60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8727" y="4097470"/>
            <a:ext cx="1040291" cy="1040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BBED17C-402B-4654-8F59-EC5CAF6140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6581" y="5127788"/>
            <a:ext cx="1064582" cy="1064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23ED459-75E7-4357-8BCA-AAF1F14981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97243" y="3431192"/>
            <a:ext cx="1168862" cy="1184472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8C7207FE-43EC-41DA-A6B6-D82FBE174E80}"/>
              </a:ext>
            </a:extLst>
          </p:cNvPr>
          <p:cNvSpPr txBox="1"/>
          <p:nvPr/>
        </p:nvSpPr>
        <p:spPr>
          <a:xfrm>
            <a:off x="3167298" y="5976042"/>
            <a:ext cx="1732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Roboto" panose="02000000000000000000" pitchFamily="2" charset="0"/>
                <a:ea typeface="Roboto" panose="02000000000000000000" pitchFamily="2" charset="0"/>
              </a:rPr>
              <a:t>Process control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188A8E82-27AB-4285-847C-D9CF439EF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107" y="5255230"/>
            <a:ext cx="966126" cy="992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C9491BCA-6262-4F9C-84F8-F79F9FAC040F}"/>
              </a:ext>
            </a:extLst>
          </p:cNvPr>
          <p:cNvSpPr/>
          <p:nvPr/>
        </p:nvSpPr>
        <p:spPr>
          <a:xfrm>
            <a:off x="5121462" y="1939891"/>
            <a:ext cx="465376" cy="153767"/>
          </a:xfrm>
          <a:prstGeom prst="rightArrow">
            <a:avLst/>
          </a:prstGeom>
          <a:solidFill>
            <a:srgbClr val="EC342C"/>
          </a:solidFill>
          <a:ln>
            <a:solidFill>
              <a:srgbClr val="EC3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E5316E2B-A70D-45F8-B10B-C15D2CA39F4F}"/>
              </a:ext>
            </a:extLst>
          </p:cNvPr>
          <p:cNvSpPr/>
          <p:nvPr/>
        </p:nvSpPr>
        <p:spPr>
          <a:xfrm>
            <a:off x="8438126" y="1960469"/>
            <a:ext cx="465376" cy="153767"/>
          </a:xfrm>
          <a:prstGeom prst="rightArrow">
            <a:avLst/>
          </a:prstGeom>
          <a:solidFill>
            <a:srgbClr val="EC342C"/>
          </a:solidFill>
          <a:ln>
            <a:solidFill>
              <a:srgbClr val="EC3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4" name="Image 33">
            <a:extLst>
              <a:ext uri="{FF2B5EF4-FFF2-40B4-BE49-F238E27FC236}">
                <a16:creationId xmlns:a16="http://schemas.microsoft.com/office/drawing/2014/main" id="{174AD7ED-FFF8-4A87-888B-07EC459040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54345" y="3389157"/>
            <a:ext cx="1422273" cy="14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9" grpId="0"/>
      <p:bldP spid="10" grpId="0"/>
      <p:bldP spid="11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37" grpId="0"/>
      <p:bldP spid="15" grpId="0" animBg="1"/>
      <p:bldP spid="5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1759</Words>
  <Application>Microsoft Office PowerPoint</Application>
  <PresentationFormat>Grand écran</PresentationFormat>
  <Paragraphs>383</Paragraphs>
  <Slides>32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3" baseType="lpstr">
      <vt:lpstr>Arial</vt:lpstr>
      <vt:lpstr>Calibri</vt:lpstr>
      <vt:lpstr>Graphik</vt:lpstr>
      <vt:lpstr>Open Sans</vt:lpstr>
      <vt:lpstr>Roboto</vt:lpstr>
      <vt:lpstr>Roboto Black</vt:lpstr>
      <vt:lpstr>Roboto Light</vt:lpstr>
      <vt:lpstr>Roboto Medium</vt:lpstr>
      <vt:lpstr>Webdings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TEEPTRAK16</dc:creator>
  <cp:lastModifiedBy>TEEPTRAK25</cp:lastModifiedBy>
  <cp:revision>1270</cp:revision>
  <dcterms:created xsi:type="dcterms:W3CDTF">2020-09-16T13:00:52Z</dcterms:created>
  <dcterms:modified xsi:type="dcterms:W3CDTF">2022-04-01T14:00:44Z</dcterms:modified>
</cp:coreProperties>
</file>