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82" r:id="rId5"/>
  </p:sldMasterIdLst>
  <p:notesMasterIdLst>
    <p:notesMasterId r:id="rId16"/>
  </p:notesMasterIdLst>
  <p:handoutMasterIdLst>
    <p:handoutMasterId r:id="rId17"/>
  </p:handoutMasterIdLst>
  <p:sldIdLst>
    <p:sldId id="563" r:id="rId6"/>
    <p:sldId id="535" r:id="rId7"/>
    <p:sldId id="564" r:id="rId8"/>
    <p:sldId id="538" r:id="rId9"/>
    <p:sldId id="557" r:id="rId10"/>
    <p:sldId id="565" r:id="rId11"/>
    <p:sldId id="558" r:id="rId12"/>
    <p:sldId id="540" r:id="rId13"/>
    <p:sldId id="566" r:id="rId14"/>
    <p:sldId id="553" r:id="rId15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D643AF-CE0F-C3F0-BBBC-F9D49E67180D}" name="Richard Lemaire" initials="RL" userId="S::rlemaire@niiwaa.com::4bc72eef-127a-45f1-8c9f-92553f26d91a" providerId="AD"/>
  <p188:author id="{7C6821E4-BAC4-C5D5-030B-963CDB415BE0}" name="Paul Lemaire" initials="PL" userId="S::plemaire@niiwaa.com::9088b2f1-c5ba-4b94-8f42-40e4812b6f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C39"/>
    <a:srgbClr val="110B6B"/>
    <a:srgbClr val="001F60"/>
    <a:srgbClr val="55FFDF"/>
    <a:srgbClr val="E2E0FF"/>
    <a:srgbClr val="002060"/>
    <a:srgbClr val="FFACE0"/>
    <a:srgbClr val="1D8FFF"/>
    <a:srgbClr val="C0194C"/>
    <a:srgbClr val="0392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5B4C543-EA3E-4322-9A8F-F5AFC4C13F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8B2049B-BCFD-4904-925A-6D7ED63051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F321154-362A-43FC-BC81-3D049995440F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4CFC3E-42DD-4424-AC97-92B99E88FA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FD0554A-D15A-4BA0-92C4-D007AC9E3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149BCED-7249-4658-8663-C70A5D9E33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780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F08649E-FBC2-411A-A60D-AF22A5AE97F3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A847084-6E09-4BD0-A1C3-CF4ED17DE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49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L’IA ouvre des portes, trop souvent sur des fantasmes.</a:t>
            </a:r>
          </a:p>
          <a:p>
            <a:endParaRPr lang="fr-FR"/>
          </a:p>
          <a:p>
            <a:r>
              <a:rPr lang="fr-FR"/>
              <a:t>Les quelques minutes que nous allons partager vous montrerons que, partant de certains de nos besoins fonctionnels fondamentaux du domaine de l’intelligence, nous tirerons le meilleur de l’IA, Factuellement:</a:t>
            </a:r>
          </a:p>
          <a:p>
            <a:r>
              <a:rPr lang="fr-FR"/>
              <a:t>1, Avec quelle rapidité nous pourrons démarrer des veilles « complexes »</a:t>
            </a:r>
          </a:p>
          <a:p>
            <a:r>
              <a:rPr lang="fr-FR"/>
              <a:t>2, combien de temps elle nous fera gagner dans le processus quotidien de veille</a:t>
            </a:r>
          </a:p>
          <a:p>
            <a:r>
              <a:rPr lang="fr-FR"/>
              <a:t>3, quelle qualité de pertinence nous pourrons atteindre</a:t>
            </a:r>
          </a:p>
          <a:p>
            <a:r>
              <a:rPr lang="fr-FR"/>
              <a:t>4, en quoi elle nous permettra de pouvoir, ENFIN, inclure toutes les langues évidentes</a:t>
            </a:r>
          </a:p>
          <a:p>
            <a:r>
              <a:rPr lang="fr-FR"/>
              <a:t>Veilleuses, veilleurs, analystes, vous êtes toutes et tous des personnes clés dans le grand rouage de la stratégie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412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A7C7F-E978-94A1-064A-DB5E80D38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B718DB2-963B-5208-6569-6BEEA46753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6AA86CD-A9E3-DA14-F035-3884F89173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Expliquer pourquoi faire et la valeur ajoutée des analystes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43B267-16B8-1E03-7B0C-93FD65BE3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919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286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FF35-75A4-347E-9256-7D0802B23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1A33E1B-29BE-B577-FE28-84CAC2EC0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52EAF36-4C5D-DD3A-CEDE-9D84AE46C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r>
              <a:rPr lang="fr-FR"/>
              <a:t>Appels d’offre nécessaires mais pas suffisants, il faut ajouter les signaux faibles</a:t>
            </a:r>
          </a:p>
          <a:p>
            <a:pPr defTabSz="990752">
              <a:defRPr/>
            </a:pP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6296BC-CA1A-E1C4-170D-1B5681350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453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FF35-75A4-347E-9256-7D0802B23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1A33E1B-29BE-B577-FE28-84CAC2EC0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52EAF36-4C5D-DD3A-CEDE-9D84AE46C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r>
              <a:rPr lang="fr-FR"/>
              <a:t>Appels d’offre nécessaires mais pas suffisants, il faut ajouter les signaux faibles</a:t>
            </a:r>
          </a:p>
          <a:p>
            <a:pPr defTabSz="990752">
              <a:defRPr/>
            </a:pP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6296BC-CA1A-E1C4-170D-1B5681350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125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FEC73-3B01-5D5F-2204-6A0B3C44A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456577E-4183-798C-00AD-EB1121E85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CF19437-DE09-204D-42E9-121FF09F7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Être au courant des évènements potentiellement impactant pour anticiper leurs effets</a:t>
            </a:r>
          </a:p>
          <a:p>
            <a:r>
              <a:rPr lang="fr-FR"/>
              <a:t>Normes pour mes produits, mais aussi celles des produits amonts et avals</a:t>
            </a:r>
          </a:p>
          <a:p>
            <a:r>
              <a:rPr lang="fr-FR"/>
              <a:t>Acteurs amonts et aval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DD7E00-A9D7-A6E9-3924-1698071CD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998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Expliquer le principe suivi par niiwaa et en quoi il est totalement original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528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Ici on explique que l’apport de l’IA générative va permettre la découverte et le traitement très rapide de termes par facteur de x 10 ou x 1000  en quelques années</a:t>
            </a:r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8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Ici on explique que certes le nombre de renseignement remonté va croitre, mais qu’en parallèle des réponses synthétiques et fidèles à des questions en langage naturel seront fourni de sorte que la volumétrie effectivement reçue va décroitre et la valeur du contenu va croitre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847084-6E09-4BD0-A1C3-CF4ED17DE0C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78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4261282"/>
            <a:ext cx="4944123" cy="1752184"/>
          </a:xfrm>
        </p:spPr>
        <p:txBody>
          <a:bodyPr anchor="ctr">
            <a:normAutofit/>
          </a:bodyPr>
          <a:lstStyle>
            <a:lvl1pPr algn="r">
              <a:defRPr sz="4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09678" y="4261282"/>
            <a:ext cx="4258322" cy="1752184"/>
          </a:xfrm>
        </p:spPr>
        <p:txBody>
          <a:bodyPr anchor="ctr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548F8D4-D31D-4F26-8118-711B1F01D5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03" b="29368"/>
          <a:stretch/>
        </p:blipFill>
        <p:spPr>
          <a:xfrm>
            <a:off x="3015549" y="2230710"/>
            <a:ext cx="6160901" cy="200151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8D6124C-0DF5-4419-84A8-2E0870C6154F}"/>
              </a:ext>
            </a:extLst>
          </p:cNvPr>
          <p:cNvSpPr/>
          <p:nvPr userDrawn="1"/>
        </p:nvSpPr>
        <p:spPr>
          <a:xfrm>
            <a:off x="6104665" y="4689052"/>
            <a:ext cx="28388" cy="89664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6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02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solidFill>
          <a:srgbClr val="100D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6BF7E6D-04C1-C0D8-9131-7806D2B2CE0A}"/>
              </a:ext>
            </a:extLst>
          </p:cNvPr>
          <p:cNvSpPr txBox="1"/>
          <p:nvPr userDrawn="1"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65598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32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BC1B4F-1AF6-41D6-8826-E05F3CB9D33E}"/>
              </a:ext>
            </a:extLst>
          </p:cNvPr>
          <p:cNvSpPr/>
          <p:nvPr userDrawn="1"/>
        </p:nvSpPr>
        <p:spPr>
          <a:xfrm>
            <a:off x="5457195" y="6171402"/>
            <a:ext cx="5899175" cy="21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73937F-6FBE-4D8A-84AA-1FA60031D656}"/>
              </a:ext>
            </a:extLst>
          </p:cNvPr>
          <p:cNvSpPr/>
          <p:nvPr userDrawn="1"/>
        </p:nvSpPr>
        <p:spPr>
          <a:xfrm>
            <a:off x="838200" y="6118256"/>
            <a:ext cx="4657078" cy="78004"/>
          </a:xfrm>
          <a:prstGeom prst="rect">
            <a:avLst/>
          </a:prstGeom>
          <a:solidFill>
            <a:srgbClr val="A0F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12C7E56-D09F-4036-87D0-4B9076B3A9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86" b="31559"/>
          <a:stretch/>
        </p:blipFill>
        <p:spPr>
          <a:xfrm>
            <a:off x="10099685" y="6363529"/>
            <a:ext cx="1254115" cy="35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24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50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792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pour une image  13"/>
          <p:cNvSpPr>
            <a:spLocks noGrp="1"/>
          </p:cNvSpPr>
          <p:nvPr>
            <p:ph type="pic" sz="quarter" idx="13"/>
          </p:nvPr>
        </p:nvSpPr>
        <p:spPr>
          <a:xfrm>
            <a:off x="8942388" y="0"/>
            <a:ext cx="3249612" cy="6858000"/>
          </a:xfrm>
        </p:spPr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378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80EA-CF36-4CE9-B66A-1F1C04FA6B4E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1E0A30-7F22-4BC9-94DF-7EF1671C6F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86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497263" cy="6858000"/>
          </a:xfrm>
        </p:spPr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378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80EA-CF36-4CE9-B66A-1F1C04FA6B4E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1E0A30-7F22-4BC9-94DF-7EF1671C6F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077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DA19-C388-CD48-815A-0CDFD8231A8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0955D0-7098-EF40-8092-EE65C38FF24D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50" y="72231"/>
            <a:ext cx="11921118" cy="6286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4068474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5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DA19-C388-CD48-815A-0CDFD8231A8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0955D0-7098-EF40-8092-EE65C38FF24D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50" y="72231"/>
            <a:ext cx="11921118" cy="6286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9156028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5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45D913-7CA0-44C7-88CC-926C898B0053}"/>
              </a:ext>
            </a:extLst>
          </p:cNvPr>
          <p:cNvSpPr/>
          <p:nvPr userDrawn="1"/>
        </p:nvSpPr>
        <p:spPr>
          <a:xfrm>
            <a:off x="-124287" y="0"/>
            <a:ext cx="12597413" cy="7022237"/>
          </a:xfrm>
          <a:prstGeom prst="rect">
            <a:avLst/>
          </a:prstGeom>
          <a:solidFill>
            <a:srgbClr val="100D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4261282"/>
            <a:ext cx="3838577" cy="1752184"/>
          </a:xfrm>
        </p:spPr>
        <p:txBody>
          <a:bodyPr anchor="ctr">
            <a:normAutofit/>
          </a:bodyPr>
          <a:lstStyle>
            <a:lvl1pPr algn="r">
              <a:defRPr sz="4400">
                <a:solidFill>
                  <a:schemeClr val="bg1"/>
                </a:solidFill>
                <a:latin typeface="Selawik" panose="020B0502040204020203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84893" y="4261282"/>
            <a:ext cx="4983107" cy="1752184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Selawik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D6124C-0DF5-4419-84A8-2E0870C6154F}"/>
              </a:ext>
            </a:extLst>
          </p:cNvPr>
          <p:cNvSpPr/>
          <p:nvPr userDrawn="1"/>
        </p:nvSpPr>
        <p:spPr>
          <a:xfrm>
            <a:off x="5199915" y="4689052"/>
            <a:ext cx="28388" cy="8966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5ABA578-0F00-41BC-9AD7-80B5234B9970}"/>
              </a:ext>
            </a:extLst>
          </p:cNvPr>
          <p:cNvSpPr/>
          <p:nvPr userDrawn="1"/>
        </p:nvSpPr>
        <p:spPr>
          <a:xfrm>
            <a:off x="3633365" y="2552584"/>
            <a:ext cx="1380119" cy="14243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494612A2-805D-48D1-B522-C65A208CEDF0}"/>
              </a:ext>
            </a:extLst>
          </p:cNvPr>
          <p:cNvSpPr/>
          <p:nvPr userDrawn="1"/>
        </p:nvSpPr>
        <p:spPr>
          <a:xfrm>
            <a:off x="5405727" y="2552584"/>
            <a:ext cx="1380119" cy="14243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46D67484-E8A5-4816-8603-A316143BEA46}"/>
              </a:ext>
            </a:extLst>
          </p:cNvPr>
          <p:cNvSpPr/>
          <p:nvPr userDrawn="1"/>
        </p:nvSpPr>
        <p:spPr>
          <a:xfrm>
            <a:off x="7178518" y="2554643"/>
            <a:ext cx="1380119" cy="14243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E2F58D3-9F83-4E94-B5F5-C128419C1B23}"/>
              </a:ext>
            </a:extLst>
          </p:cNvPr>
          <p:cNvSpPr txBox="1"/>
          <p:nvPr userDrawn="1"/>
        </p:nvSpPr>
        <p:spPr>
          <a:xfrm>
            <a:off x="8343805" y="6290588"/>
            <a:ext cx="23241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>
                <a:solidFill>
                  <a:schemeClr val="bg1"/>
                </a:solidFill>
              </a:rPr>
              <a:t>Tous droits réservés. </a:t>
            </a:r>
            <a:br>
              <a:rPr lang="fr-FR" sz="1100">
                <a:solidFill>
                  <a:schemeClr val="bg1"/>
                </a:solidFill>
              </a:rPr>
            </a:br>
            <a:r>
              <a:rPr lang="fr-FR" sz="1100">
                <a:solidFill>
                  <a:schemeClr val="bg1"/>
                </a:solidFill>
              </a:rPr>
              <a:t>Reproduction et diffusion interdites.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6252187A-5118-461C-8B3D-9AA59AFBCE3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53550" y="5882600"/>
            <a:ext cx="1314450" cy="407988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26907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08E2D-6207-0067-60AD-5E869529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908348-634E-290F-C81B-B4B1336C89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190F3B-5FD9-ACEF-82CF-2179755A9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F2BBD2-E79A-BAC3-79F6-56870A44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BF0017-6F54-DBBE-BCF3-354636B0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2597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938DC-0B69-D09D-2861-EC893C20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46FF69-4DF7-4CAD-C9EC-D93E4733F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EE3C42-7CB8-AB9F-195F-D4D9FBEE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AF1098-47C5-3493-4526-24BF25355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804654-6127-A07C-8E97-C33F30F1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006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20B15C-1F24-4071-73DE-C182BF45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284DC3-BF27-DC55-1240-096C5E5D2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03961F-5AAB-DF64-96A2-A8BD7D6A2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915CF7-CEE0-BEF1-0B55-69F084AF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1A770C-9897-13B9-7116-93EC8CE9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694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007635-921B-39FD-F226-97D8C1F0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EA4CB8-82B4-43BE-7EC6-DF81C7EA6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6B13BC-DD6D-DDE4-B80F-91D03312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4EE6C2-7A18-8DCB-F1BD-ACCAA505D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0EC262-407B-7504-C8D7-7EFA0F4A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59E57C-9E1B-1A7F-9D64-C0584A14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694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14C5C-431E-5A8A-A23F-6AB3F72F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776731-21A1-60AB-78ED-4628EC22B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84CE00-42E2-29AD-C6A2-0B3785A60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80B2636-EB6A-BEC0-F5BA-52B95327F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0DBAA6-962F-BDCE-F968-84CB22426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0C88339-438F-884A-6317-971A8A4E6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6F9C88-392F-8C35-A1C7-036D460D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0E3053-FF99-A67F-02CB-18AD0C7A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725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EAADE-FB4D-9960-1D06-9FAF84A4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EFBCE9-FDDB-8B9F-C1CF-DCF7E8C7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860F8C2-E482-3A58-C6A5-21C37FDC3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5066B9-1AD9-3405-A1BE-45405257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8301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A983B7-5BA1-8A27-742E-B4E06A1A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2729B7D-D368-4A69-92F1-2E343902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EDD6F0-F30F-B66C-FC0D-6EFBC24E8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2794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206E3-29D4-6352-0A27-80376F50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AECAE-CB02-3B2F-EDCC-31293032F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F0854D-3E90-EE6A-62E9-8C03C76CA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ED91FB-1A4B-6E1D-6508-42E9A2B1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CF01BB-A4E2-26F5-8357-18081245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B0250B-8F93-7733-D76F-CE92B343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2345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258B2D-5F36-97BA-2D2B-C49F6019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A6C732F-DA76-7E49-6A97-32FB39EB7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49254B8-AF5A-0A1E-FAC2-8BEEB4338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5C1723-F551-175F-704E-AA8D6F87F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4A9C59-8837-9F87-18E5-72E26CDBF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40A602-E0BE-94A3-A339-463FA5BD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4686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A25311-0C34-9250-3970-EA9FC63FF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ACC647-148C-A6BF-F45B-9E8EF213C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7C25C4-F451-D97D-B662-A7C9F39D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92340A-23DB-F70E-C3B6-01E7C14D4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72A3F5-3005-0A79-2705-AC7E9FE12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39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3B6817F-4993-46F6-B11A-A473AB0E1A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" y="-342900"/>
            <a:ext cx="12177559" cy="754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193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AA74884-B477-8A92-6E0C-AC4FC0609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A00F3D-B927-4F86-75C8-56BB6ABA7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8B2C31-25C8-4112-11D6-776B9809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787FF1-00CF-003D-0435-03C62575C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1ABBF8-B7B6-697F-4B66-6AA22333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3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C6B2E23-70F7-4E17-8C1D-49A9324AC30A}"/>
              </a:ext>
            </a:extLst>
          </p:cNvPr>
          <p:cNvSpPr/>
          <p:nvPr userDrawn="1"/>
        </p:nvSpPr>
        <p:spPr>
          <a:xfrm>
            <a:off x="-124287" y="0"/>
            <a:ext cx="12597413" cy="7022237"/>
          </a:xfrm>
          <a:prstGeom prst="rect">
            <a:avLst/>
          </a:prstGeom>
          <a:solidFill>
            <a:srgbClr val="100D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0C5B0D-DD1F-47B2-9CD6-9DA36FD8E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Selawik" panose="020B0502040204020203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205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015CC1-0796-491A-98DD-1FC07DD056A9}"/>
              </a:ext>
            </a:extLst>
          </p:cNvPr>
          <p:cNvSpPr/>
          <p:nvPr userDrawn="1"/>
        </p:nvSpPr>
        <p:spPr>
          <a:xfrm>
            <a:off x="5457195" y="6171402"/>
            <a:ext cx="5899175" cy="21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100D39"/>
                </a:solidFill>
                <a:latin typeface="Selawik" panose="020B0502040204020203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67378"/>
            <a:ext cx="10515600" cy="4220004"/>
          </a:xfrm>
        </p:spPr>
        <p:txBody>
          <a:bodyPr/>
          <a:lstStyle>
            <a:lvl1pPr>
              <a:defRPr>
                <a:solidFill>
                  <a:srgbClr val="100D39"/>
                </a:solidFill>
              </a:defRPr>
            </a:lvl1pPr>
            <a:lvl2pPr>
              <a:defRPr>
                <a:solidFill>
                  <a:srgbClr val="100D39"/>
                </a:solidFill>
              </a:defRPr>
            </a:lvl2pPr>
            <a:lvl3pPr>
              <a:defRPr>
                <a:solidFill>
                  <a:srgbClr val="100D39"/>
                </a:solidFill>
              </a:defRPr>
            </a:lvl3pPr>
            <a:lvl4pPr>
              <a:defRPr>
                <a:solidFill>
                  <a:srgbClr val="100D39"/>
                </a:solidFill>
              </a:defRPr>
            </a:lvl4pPr>
            <a:lvl5pPr>
              <a:defRPr>
                <a:solidFill>
                  <a:srgbClr val="100D39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59AEBB-83DE-4DC7-8AD0-89D93166DF39}"/>
              </a:ext>
            </a:extLst>
          </p:cNvPr>
          <p:cNvSpPr/>
          <p:nvPr userDrawn="1"/>
        </p:nvSpPr>
        <p:spPr>
          <a:xfrm>
            <a:off x="838200" y="6118256"/>
            <a:ext cx="4657078" cy="78004"/>
          </a:xfrm>
          <a:prstGeom prst="rect">
            <a:avLst/>
          </a:prstGeom>
          <a:solidFill>
            <a:srgbClr val="100D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23EB0E-AD26-4E40-9C52-2FF24EE9FE8E}"/>
              </a:ext>
            </a:extLst>
          </p:cNvPr>
          <p:cNvSpPr/>
          <p:nvPr userDrawn="1"/>
        </p:nvSpPr>
        <p:spPr>
          <a:xfrm>
            <a:off x="8731800" y="1680617"/>
            <a:ext cx="2628799" cy="273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FDA13DF-3CCD-47A9-A059-890387C63290}"/>
              </a:ext>
            </a:extLst>
          </p:cNvPr>
          <p:cNvSpPr txBox="1"/>
          <p:nvPr userDrawn="1"/>
        </p:nvSpPr>
        <p:spPr>
          <a:xfrm>
            <a:off x="838200" y="6334790"/>
            <a:ext cx="34053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>
                <a:solidFill>
                  <a:schemeClr val="bg1">
                    <a:lumMod val="75000"/>
                  </a:schemeClr>
                </a:solidFill>
              </a:rPr>
              <a:t>Tous droits réservés.</a:t>
            </a:r>
            <a:br>
              <a:rPr lang="fr-FR" sz="1050">
                <a:solidFill>
                  <a:schemeClr val="bg1">
                    <a:lumMod val="75000"/>
                  </a:schemeClr>
                </a:solidFill>
              </a:rPr>
            </a:br>
            <a:r>
              <a:rPr lang="fr-FR" sz="1050">
                <a:solidFill>
                  <a:schemeClr val="bg1">
                    <a:lumMod val="75000"/>
                  </a:schemeClr>
                </a:solidFill>
              </a:rPr>
              <a:t>Reproduction et diffusion interdite.</a:t>
            </a:r>
          </a:p>
        </p:txBody>
      </p:sp>
      <p:pic>
        <p:nvPicPr>
          <p:cNvPr id="11" name="Image 10" descr="Une image contenant cercle, capture d’écran, Graphique&#10;&#10;Description générée automatiquement">
            <a:extLst>
              <a:ext uri="{FF2B5EF4-FFF2-40B4-BE49-F238E27FC236}">
                <a16:creationId xmlns:a16="http://schemas.microsoft.com/office/drawing/2014/main" id="{9292617B-195B-162B-8EF6-878FACDB36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31" r="1988" b="26211"/>
          <a:stretch/>
        </p:blipFill>
        <p:spPr>
          <a:xfrm>
            <a:off x="10370538" y="6228764"/>
            <a:ext cx="1007012" cy="52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1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bg>
      <p:bgPr>
        <a:solidFill>
          <a:srgbClr val="100D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015CC1-0796-491A-98DD-1FC07DD056A9}"/>
              </a:ext>
            </a:extLst>
          </p:cNvPr>
          <p:cNvSpPr/>
          <p:nvPr userDrawn="1"/>
        </p:nvSpPr>
        <p:spPr>
          <a:xfrm>
            <a:off x="5457195" y="6171402"/>
            <a:ext cx="5899175" cy="21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36044"/>
            <a:ext cx="10515600" cy="4351338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59AEBB-83DE-4DC7-8AD0-89D93166DF39}"/>
              </a:ext>
            </a:extLst>
          </p:cNvPr>
          <p:cNvSpPr/>
          <p:nvPr userDrawn="1"/>
        </p:nvSpPr>
        <p:spPr>
          <a:xfrm>
            <a:off x="838200" y="6118256"/>
            <a:ext cx="4657078" cy="78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 descr="Une image contenant cercle&#10;&#10;Description générée automatiquement">
            <a:extLst>
              <a:ext uri="{FF2B5EF4-FFF2-40B4-BE49-F238E27FC236}">
                <a16:creationId xmlns:a16="http://schemas.microsoft.com/office/drawing/2014/main" id="{F1AC9CFF-80E8-8017-9EC7-E3F98D0D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242" y="6359981"/>
            <a:ext cx="961722" cy="26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02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1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962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A1C92-2AE0-4151-8D88-FD39F2FF2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85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CE8F1-F479-4B5D-B389-B166F33A2AEA}" type="datetimeFigureOut">
              <a:rPr lang="fr-FR" smtClean="0"/>
              <a:t>15/12/2024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95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9" r:id="rId2"/>
    <p:sldLayoutId id="2147483680" r:id="rId3"/>
    <p:sldLayoutId id="2147483681" r:id="rId4"/>
    <p:sldLayoutId id="2147483668" r:id="rId5"/>
    <p:sldLayoutId id="214748367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54" r:id="rId16"/>
    <p:sldLayoutId id="2147483660" r:id="rId17"/>
    <p:sldLayoutId id="2147483661" r:id="rId18"/>
    <p:sldLayoutId id="2147483664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AE9EB25-6E56-D0BD-0AF8-CEAC04A7A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8A9D8A-A7D4-AE16-7AB0-8E3BB9671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27E864-6E55-1148-E2DA-5A6FB23ED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B29766-B518-4DA5-BF89-1F32D9500E2D}" type="datetimeFigureOut">
              <a:rPr lang="fr-FR" smtClean="0"/>
              <a:t>15/12/2024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487662-D653-7D75-860D-B4FC5434C9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9A68F8-388C-618C-E604-8261F4045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F85B60-AE2D-4700-A5B9-66679192CF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70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C3E1AB0-ED0B-610D-3360-3BB9C726A4F6}"/>
              </a:ext>
            </a:extLst>
          </p:cNvPr>
          <p:cNvSpPr/>
          <p:nvPr/>
        </p:nvSpPr>
        <p:spPr>
          <a:xfrm>
            <a:off x="1258572" y="4985705"/>
            <a:ext cx="3561966" cy="255370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F534CD6-7D0B-D75D-800F-FFE3B107EADA}"/>
              </a:ext>
            </a:extLst>
          </p:cNvPr>
          <p:cNvSpPr/>
          <p:nvPr/>
        </p:nvSpPr>
        <p:spPr>
          <a:xfrm>
            <a:off x="3025625" y="5301014"/>
            <a:ext cx="1926294" cy="24879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1DDC05-E91E-9FEA-7A41-215CD3767ADB}"/>
              </a:ext>
            </a:extLst>
          </p:cNvPr>
          <p:cNvSpPr/>
          <p:nvPr/>
        </p:nvSpPr>
        <p:spPr>
          <a:xfrm>
            <a:off x="6963103" y="0"/>
            <a:ext cx="522889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869015C-347F-D132-5314-2B23921A231A}"/>
              </a:ext>
            </a:extLst>
          </p:cNvPr>
          <p:cNvSpPr txBox="1">
            <a:spLocks/>
          </p:cNvSpPr>
          <p:nvPr/>
        </p:nvSpPr>
        <p:spPr>
          <a:xfrm>
            <a:off x="7451945" y="3707826"/>
            <a:ext cx="3997531" cy="210851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b="1" dirty="0">
                <a:latin typeface="Selawik"/>
              </a:rPr>
              <a:t>CAS D'USAGE</a:t>
            </a:r>
            <a:r>
              <a:rPr lang="fr-FR" sz="3200" dirty="0">
                <a:latin typeface="Selawik"/>
              </a:rPr>
              <a:t> </a:t>
            </a:r>
            <a:endParaRPr lang="fr-FR" sz="3200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dirty="0">
                <a:latin typeface="Selawik"/>
              </a:rPr>
              <a:t>DANS LE </a:t>
            </a:r>
            <a:endParaRPr lang="fr-FR" sz="3200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b="1" dirty="0">
                <a:latin typeface="Selawik"/>
              </a:rPr>
              <a:t>RENSEIGNEMENT D'AFFAIRE</a:t>
            </a:r>
            <a:endParaRPr lang="fr-FR" sz="3200" dirty="0">
              <a:cs typeface="Calibri"/>
            </a:endParaRPr>
          </a:p>
        </p:txBody>
      </p:sp>
      <p:pic>
        <p:nvPicPr>
          <p:cNvPr id="6" name="Image 5" descr="Une image contenant mollusque, invertébré&#10;&#10;Description générée automatiquement">
            <a:extLst>
              <a:ext uri="{FF2B5EF4-FFF2-40B4-BE49-F238E27FC236}">
                <a16:creationId xmlns:a16="http://schemas.microsoft.com/office/drawing/2014/main" id="{2A752A66-DEFD-5C8B-9129-D1EC1A36F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823" y="4330911"/>
            <a:ext cx="2419350" cy="40957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FB0881C-8B50-EEF0-DAD2-517A1348A3AC}"/>
              </a:ext>
            </a:extLst>
          </p:cNvPr>
          <p:cNvSpPr txBox="1"/>
          <p:nvPr/>
        </p:nvSpPr>
        <p:spPr>
          <a:xfrm>
            <a:off x="1006365" y="4895193"/>
            <a:ext cx="439201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>
                <a:solidFill>
                  <a:srgbClr val="FFFFFF"/>
                </a:solidFill>
                <a:latin typeface="Selawik"/>
              </a:rPr>
              <a:t>L'</a:t>
            </a:r>
            <a:r>
              <a:rPr lang="fr-FR" sz="2000" b="1">
                <a:solidFill>
                  <a:srgbClr val="0F0C39"/>
                </a:solidFill>
                <a:latin typeface="Selawik"/>
              </a:rPr>
              <a:t>INTELLIGENCE ECONOMIQUE </a:t>
            </a:r>
            <a:r>
              <a:rPr lang="fr-FR" sz="2000">
                <a:latin typeface="Selawik"/>
              </a:rPr>
              <a:t>​</a:t>
            </a:r>
            <a:endParaRPr lang="fr-FR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fr-FR" sz="2000">
                <a:solidFill>
                  <a:srgbClr val="FFFFFF"/>
                </a:solidFill>
                <a:latin typeface="Selawik"/>
              </a:rPr>
              <a:t>DANS L'ERE DE L'</a:t>
            </a:r>
            <a:r>
              <a:rPr lang="fr-FR" sz="2000" b="1">
                <a:solidFill>
                  <a:srgbClr val="0F0C39"/>
                </a:solidFill>
                <a:latin typeface="Selawik"/>
              </a:rPr>
              <a:t>IA GENERATIVE</a:t>
            </a:r>
            <a:endParaRPr lang="fr-FR" b="1">
              <a:solidFill>
                <a:srgbClr val="0F0C39"/>
              </a:solidFill>
              <a:cs typeface="Calibri"/>
            </a:endParaRPr>
          </a:p>
        </p:txBody>
      </p:sp>
      <p:pic>
        <p:nvPicPr>
          <p:cNvPr id="10" name="Image 9" descr="Une image contenant Graphique, cercle, conception&#10;&#10;Description générée automatiquement">
            <a:extLst>
              <a:ext uri="{FF2B5EF4-FFF2-40B4-BE49-F238E27FC236}">
                <a16:creationId xmlns:a16="http://schemas.microsoft.com/office/drawing/2014/main" id="{B19BF7AA-B47D-8023-11E6-52B089ADB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609396" y="3707827"/>
            <a:ext cx="1412328" cy="361999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41620EDA-AB61-AC86-0088-2EBB742434EE}"/>
              </a:ext>
            </a:extLst>
          </p:cNvPr>
          <p:cNvSpPr txBox="1">
            <a:spLocks/>
          </p:cNvSpPr>
          <p:nvPr/>
        </p:nvSpPr>
        <p:spPr>
          <a:xfrm>
            <a:off x="7403146" y="165636"/>
            <a:ext cx="3997531" cy="72991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200" b="1" dirty="0">
                <a:latin typeface="Selawik"/>
              </a:rPr>
              <a:t>MOTEUR DE VEILLE</a:t>
            </a:r>
            <a:endParaRPr lang="fr-FR" sz="3200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195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llipse 28">
            <a:extLst>
              <a:ext uri="{FF2B5EF4-FFF2-40B4-BE49-F238E27FC236}">
                <a16:creationId xmlns:a16="http://schemas.microsoft.com/office/drawing/2014/main" id="{D87243DC-EA3A-9760-6A75-C7435BA6E6FA}"/>
              </a:ext>
            </a:extLst>
          </p:cNvPr>
          <p:cNvSpPr/>
          <p:nvPr/>
        </p:nvSpPr>
        <p:spPr>
          <a:xfrm>
            <a:off x="6379403" y="1655072"/>
            <a:ext cx="4785400" cy="4711973"/>
          </a:xfrm>
          <a:prstGeom prst="ellipse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ED2ABF8-2BF7-C44D-9AAA-1574EB8E4E8A}"/>
              </a:ext>
            </a:extLst>
          </p:cNvPr>
          <p:cNvSpPr/>
          <p:nvPr/>
        </p:nvSpPr>
        <p:spPr>
          <a:xfrm>
            <a:off x="6334581" y="1635150"/>
            <a:ext cx="4785400" cy="471197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62F45A7-75F0-A26C-EB5F-89902EE2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>
                <a:latin typeface="Selawik"/>
              </a:rPr>
              <a:t>Des réponses fiables et personnalisées</a:t>
            </a:r>
            <a:endParaRPr lang="fr-FR" sz="3200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9EA03A9-4536-0D1A-1B20-F4578D43E61C}"/>
              </a:ext>
            </a:extLst>
          </p:cNvPr>
          <p:cNvSpPr/>
          <p:nvPr/>
        </p:nvSpPr>
        <p:spPr>
          <a:xfrm>
            <a:off x="3964119" y="2587211"/>
            <a:ext cx="1321424" cy="43715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2023</a:t>
            </a:r>
            <a:endParaRPr lang="fr-FR">
              <a:latin typeface="Calibri"/>
              <a:ea typeface="Calibri"/>
              <a:cs typeface="Calibri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B0C1BA09-9EE6-411C-8CC6-F3C4D390E461}"/>
              </a:ext>
            </a:extLst>
          </p:cNvPr>
          <p:cNvSpPr/>
          <p:nvPr/>
        </p:nvSpPr>
        <p:spPr>
          <a:xfrm>
            <a:off x="3971510" y="3420888"/>
            <a:ext cx="1315126" cy="43715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2024</a:t>
            </a:r>
            <a:endParaRPr lang="fr-FR">
              <a:latin typeface="Calibri"/>
              <a:ea typeface="Calibri"/>
              <a:cs typeface="Calibri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E31520B8-30E8-F70F-6983-60A790BB75C0}"/>
              </a:ext>
            </a:extLst>
          </p:cNvPr>
          <p:cNvSpPr/>
          <p:nvPr/>
        </p:nvSpPr>
        <p:spPr>
          <a:xfrm>
            <a:off x="3976671" y="4318625"/>
            <a:ext cx="1321424" cy="43715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2025-2026</a:t>
            </a:r>
            <a:endParaRPr lang="fr-FR">
              <a:latin typeface="Calibri"/>
              <a:ea typeface="Calibri"/>
              <a:cs typeface="Calibri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617402E3-0A49-2635-F71A-F6D425AF63E5}"/>
              </a:ext>
            </a:extLst>
          </p:cNvPr>
          <p:cNvSpPr/>
          <p:nvPr/>
        </p:nvSpPr>
        <p:spPr>
          <a:xfrm>
            <a:off x="3980451" y="2607423"/>
            <a:ext cx="1473024" cy="444626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err="1">
                <a:solidFill>
                  <a:schemeClr val="bg1"/>
                </a:solidFill>
                <a:latin typeface="Calibri"/>
                <a:cs typeface="Calibri"/>
              </a:rPr>
              <a:t>niiwaa</a:t>
            </a:r>
            <a:endParaRPr lang="fr-FR" err="1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AB7D97D-D734-55E6-F797-3FA4D34F9559}"/>
              </a:ext>
            </a:extLst>
          </p:cNvPr>
          <p:cNvSpPr/>
          <p:nvPr/>
        </p:nvSpPr>
        <p:spPr>
          <a:xfrm>
            <a:off x="3991433" y="3445789"/>
            <a:ext cx="1315126" cy="437156"/>
          </a:xfrm>
          <a:prstGeom prst="roundRect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synthèses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1F00B7DE-1E44-6DBB-8AA1-74E78127F5FD}"/>
              </a:ext>
            </a:extLst>
          </p:cNvPr>
          <p:cNvSpPr/>
          <p:nvPr/>
        </p:nvSpPr>
        <p:spPr>
          <a:xfrm>
            <a:off x="4001572" y="4358468"/>
            <a:ext cx="1321424" cy="437156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Newsletter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7BB2B4B-0F2B-5095-EDF6-A74546D83FEB}"/>
              </a:ext>
            </a:extLst>
          </p:cNvPr>
          <p:cNvCxnSpPr>
            <a:cxnSpLocks/>
          </p:cNvCxnSpPr>
          <p:nvPr/>
        </p:nvCxnSpPr>
        <p:spPr>
          <a:xfrm flipV="1">
            <a:off x="5314474" y="3551842"/>
            <a:ext cx="1281492" cy="8239"/>
          </a:xfrm>
          <a:prstGeom prst="straightConnector1">
            <a:avLst/>
          </a:prstGeom>
          <a:ln w="28575">
            <a:solidFill>
              <a:srgbClr val="55F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5C4F133A-20A5-C7CF-D8B7-60EE4025D81E}"/>
              </a:ext>
            </a:extLst>
          </p:cNvPr>
          <p:cNvCxnSpPr>
            <a:cxnSpLocks/>
          </p:cNvCxnSpPr>
          <p:nvPr/>
        </p:nvCxnSpPr>
        <p:spPr>
          <a:xfrm flipV="1">
            <a:off x="5312630" y="4516912"/>
            <a:ext cx="1113814" cy="4005"/>
          </a:xfrm>
          <a:prstGeom prst="straightConnector1">
            <a:avLst/>
          </a:prstGeom>
          <a:ln w="28575">
            <a:solidFill>
              <a:srgbClr val="55F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>
            <a:extLst>
              <a:ext uri="{FF2B5EF4-FFF2-40B4-BE49-F238E27FC236}">
                <a16:creationId xmlns:a16="http://schemas.microsoft.com/office/drawing/2014/main" id="{C8E76142-FAEF-D527-726E-F6A9337EDFAE}"/>
              </a:ext>
            </a:extLst>
          </p:cNvPr>
          <p:cNvSpPr/>
          <p:nvPr/>
        </p:nvSpPr>
        <p:spPr>
          <a:xfrm>
            <a:off x="6659495" y="2192771"/>
            <a:ext cx="2494421" cy="2460837"/>
          </a:xfrm>
          <a:prstGeom prst="ellipse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A842AB5-43E1-9CCA-0D91-7DF8B6066AD6}"/>
              </a:ext>
            </a:extLst>
          </p:cNvPr>
          <p:cNvSpPr/>
          <p:nvPr/>
        </p:nvSpPr>
        <p:spPr>
          <a:xfrm>
            <a:off x="6619653" y="2152928"/>
            <a:ext cx="2494421" cy="2460837"/>
          </a:xfrm>
          <a:prstGeom prst="ellipse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62AA5973-EBED-882D-6385-7162C6E21832}"/>
              </a:ext>
            </a:extLst>
          </p:cNvPr>
          <p:cNvSpPr/>
          <p:nvPr/>
        </p:nvSpPr>
        <p:spPr>
          <a:xfrm>
            <a:off x="6898876" y="2455772"/>
            <a:ext cx="890734" cy="887034"/>
          </a:xfrm>
          <a:prstGeom prst="ellipse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79A22E9E-2D62-38EC-C668-C817FEA49F37}"/>
              </a:ext>
            </a:extLst>
          </p:cNvPr>
          <p:cNvSpPr/>
          <p:nvPr/>
        </p:nvSpPr>
        <p:spPr>
          <a:xfrm>
            <a:off x="6878954" y="2435851"/>
            <a:ext cx="890734" cy="887034"/>
          </a:xfrm>
          <a:prstGeom prst="ellipse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B4387A-4F0D-9CAE-0E71-9AF205884E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5406" y="2574052"/>
            <a:ext cx="605087" cy="610273"/>
          </a:xfrm>
          <a:prstGeom prst="rect">
            <a:avLst/>
          </a:prstGeom>
        </p:spPr>
      </p:pic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340EDE5B-6F65-2494-A96F-0A7189BBF680}"/>
              </a:ext>
            </a:extLst>
          </p:cNvPr>
          <p:cNvCxnSpPr/>
          <p:nvPr/>
        </p:nvCxnSpPr>
        <p:spPr>
          <a:xfrm flipV="1">
            <a:off x="5314709" y="2911471"/>
            <a:ext cx="1562071" cy="1689"/>
          </a:xfrm>
          <a:prstGeom prst="straightConnector1">
            <a:avLst/>
          </a:prstGeom>
          <a:ln w="28575">
            <a:solidFill>
              <a:srgbClr val="55F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6E7A3CDC-379E-4BFD-A28E-E9B487FE498E}"/>
              </a:ext>
            </a:extLst>
          </p:cNvPr>
          <p:cNvSpPr txBox="1"/>
          <p:nvPr/>
        </p:nvSpPr>
        <p:spPr>
          <a:xfrm>
            <a:off x="8035521" y="4797020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rgbClr val="9CC3E5"/>
                </a:solidFill>
                <a:cs typeface="Calibri"/>
              </a:rPr>
              <a:t>Informations </a:t>
            </a:r>
            <a:br>
              <a:rPr lang="fr-FR">
                <a:solidFill>
                  <a:srgbClr val="9CC3E5"/>
                </a:solidFill>
                <a:cs typeface="Calibri"/>
              </a:rPr>
            </a:br>
            <a:r>
              <a:rPr lang="fr-FR">
                <a:solidFill>
                  <a:srgbClr val="9CC3E5"/>
                </a:solidFill>
                <a:cs typeface="Calibri"/>
              </a:rPr>
              <a:t>non personnalisées</a:t>
            </a:r>
            <a:endParaRPr lang="fr-FR">
              <a:solidFill>
                <a:srgbClr val="9CC3E5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0ABBFEC-DCA9-909E-B282-99D7BFDEBD45}"/>
              </a:ext>
            </a:extLst>
          </p:cNvPr>
          <p:cNvSpPr txBox="1"/>
          <p:nvPr/>
        </p:nvSpPr>
        <p:spPr>
          <a:xfrm>
            <a:off x="6914758" y="3458097"/>
            <a:ext cx="199433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rgbClr val="9CC3E5"/>
                </a:solidFill>
                <a:cs typeface="Calibri"/>
              </a:rPr>
              <a:t>Informations </a:t>
            </a:r>
          </a:p>
          <a:p>
            <a:r>
              <a:rPr lang="fr-FR">
                <a:solidFill>
                  <a:srgbClr val="9CC3E5"/>
                </a:solidFill>
                <a:cs typeface="Calibri"/>
              </a:rPr>
              <a:t>diffuses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DF7F6ECF-CD4A-FC5C-0645-6CB9BD6C1421}"/>
              </a:ext>
            </a:extLst>
          </p:cNvPr>
          <p:cNvSpPr txBox="1"/>
          <p:nvPr/>
        </p:nvSpPr>
        <p:spPr>
          <a:xfrm>
            <a:off x="837081" y="1652318"/>
            <a:ext cx="47779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Quantité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d'informations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livrées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vs </a:t>
            </a:r>
            <a:r>
              <a:rPr lang="en-US" dirty="0" err="1">
                <a:solidFill>
                  <a:schemeClr val="bg1"/>
                </a:solidFill>
              </a:rPr>
              <a:t>nombre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d'informations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actionnables</a:t>
            </a:r>
            <a:endParaRPr lang="fr-FR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9D0820A-A523-E297-B76F-C114A91B58D0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04593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70142-922E-0697-4AF4-C282FAEA8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latin typeface="Selawik"/>
                <a:ea typeface="Calibri Light"/>
                <a:cs typeface="Calibri Light"/>
              </a:rPr>
              <a:t>Attentes actuelles d’un outil de veille</a:t>
            </a:r>
            <a:endParaRPr lang="fr-FR" sz="3200" dirty="0">
              <a:latin typeface="Selawik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CD19CCC-EE52-5DA7-1980-1161099E5C8B}"/>
              </a:ext>
            </a:extLst>
          </p:cNvPr>
          <p:cNvSpPr/>
          <p:nvPr/>
        </p:nvSpPr>
        <p:spPr>
          <a:xfrm>
            <a:off x="1314609" y="3725022"/>
            <a:ext cx="4592731" cy="1074834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Réponses pertinentes et actionnables</a:t>
            </a:r>
            <a:endParaRPr lang="fr-FR" b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522C3D0-E9C0-C1B0-F889-ABEB95258484}"/>
              </a:ext>
            </a:extLst>
          </p:cNvPr>
          <p:cNvSpPr/>
          <p:nvPr/>
        </p:nvSpPr>
        <p:spPr>
          <a:xfrm>
            <a:off x="6201721" y="2592071"/>
            <a:ext cx="4701589" cy="943059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OPEX limité</a:t>
            </a:r>
            <a:endParaRPr lang="en-US" b="1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D8B0386E-DB98-9387-37BA-440B82AD2186}"/>
              </a:ext>
            </a:extLst>
          </p:cNvPr>
          <p:cNvSpPr/>
          <p:nvPr/>
        </p:nvSpPr>
        <p:spPr>
          <a:xfrm>
            <a:off x="6200021" y="3728863"/>
            <a:ext cx="4692995" cy="1074833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Inclusivité linguistique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5C46E2C8-B35E-45D8-ABC2-B32A57104151}"/>
              </a:ext>
            </a:extLst>
          </p:cNvPr>
          <p:cNvSpPr/>
          <p:nvPr/>
        </p:nvSpPr>
        <p:spPr>
          <a:xfrm>
            <a:off x="1314609" y="2590615"/>
            <a:ext cx="4592731" cy="937330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Démarrage rapide et intuitif</a:t>
            </a:r>
            <a:endParaRPr lang="fr-FR" b="1">
              <a:solidFill>
                <a:schemeClr val="tx1"/>
              </a:solidFill>
              <a:ea typeface="Calibri"/>
              <a:cs typeface="Calibri" panose="020F0502020204030204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2241A5E-A805-F20C-7389-C45699287097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862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DD9FB-0ED5-F356-FC35-53958146A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0B8EE0B9-A5BE-CC46-06EA-6F072695F78D}"/>
              </a:ext>
            </a:extLst>
          </p:cNvPr>
          <p:cNvSpPr/>
          <p:nvPr/>
        </p:nvSpPr>
        <p:spPr>
          <a:xfrm rot="5400000">
            <a:off x="5190099" y="3373020"/>
            <a:ext cx="2852519" cy="977952"/>
          </a:xfrm>
          <a:prstGeom prst="roundRect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D1638FE-5025-7076-DB8C-7CADD86E29C2}"/>
              </a:ext>
            </a:extLst>
          </p:cNvPr>
          <p:cNvSpPr/>
          <p:nvPr/>
        </p:nvSpPr>
        <p:spPr>
          <a:xfrm rot="5400000">
            <a:off x="53168" y="3366451"/>
            <a:ext cx="2852519" cy="977952"/>
          </a:xfrm>
          <a:prstGeom prst="roundRect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E1D8BD7-4449-5243-EBD2-CEF0C7FEAAB5}"/>
              </a:ext>
            </a:extLst>
          </p:cNvPr>
          <p:cNvSpPr/>
          <p:nvPr/>
        </p:nvSpPr>
        <p:spPr>
          <a:xfrm>
            <a:off x="3157004" y="2923047"/>
            <a:ext cx="1972277" cy="386748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46CD9DEB-C2FE-3473-BCDF-7E1AEF2D49F3}"/>
              </a:ext>
            </a:extLst>
          </p:cNvPr>
          <p:cNvSpPr/>
          <p:nvPr/>
        </p:nvSpPr>
        <p:spPr>
          <a:xfrm>
            <a:off x="2871527" y="3671071"/>
            <a:ext cx="1620812" cy="388428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FD5E31E8-5F96-13F0-FBD8-E64D374BE158}"/>
              </a:ext>
            </a:extLst>
          </p:cNvPr>
          <p:cNvSpPr/>
          <p:nvPr/>
        </p:nvSpPr>
        <p:spPr>
          <a:xfrm>
            <a:off x="3076794" y="4487152"/>
            <a:ext cx="2063946" cy="375291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58496A20-6F52-DE14-1636-652F689E5AF7}"/>
              </a:ext>
            </a:extLst>
          </p:cNvPr>
          <p:cNvSpPr/>
          <p:nvPr/>
        </p:nvSpPr>
        <p:spPr>
          <a:xfrm>
            <a:off x="6656584" y="2871187"/>
            <a:ext cx="2888968" cy="375291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858D7E6F-FF8D-4D98-FD48-FB13C3C3151D}"/>
              </a:ext>
            </a:extLst>
          </p:cNvPr>
          <p:cNvSpPr/>
          <p:nvPr/>
        </p:nvSpPr>
        <p:spPr>
          <a:xfrm>
            <a:off x="7685174" y="3671071"/>
            <a:ext cx="2681190" cy="386749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09C0AE-1800-6317-0903-9D9B1129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latin typeface="Selawik"/>
                <a:ea typeface="Calibri Light"/>
                <a:cs typeface="Calibri Light"/>
              </a:rPr>
              <a:t>Notre raison d’être : restituer le renseignement décisif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23A6A683-94EE-C6EE-8D5F-37C3548B4C1E}"/>
              </a:ext>
            </a:extLst>
          </p:cNvPr>
          <p:cNvSpPr txBox="1"/>
          <p:nvPr/>
        </p:nvSpPr>
        <p:spPr>
          <a:xfrm>
            <a:off x="1574561" y="2909126"/>
            <a:ext cx="361397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Émis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dans </a:t>
            </a:r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une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langue non </a:t>
            </a:r>
            <a:r>
              <a:rPr lang="en-US" sz="2000" b="1" err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suivie</a:t>
            </a:r>
            <a:endParaRPr lang="fr-FR" sz="2000" b="1">
              <a:solidFill>
                <a:srgbClr val="0F0C39"/>
              </a:solidFill>
              <a:ea typeface="Calibri"/>
              <a:cs typeface="Calibri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2C24E5D-AF05-1A6F-1FE4-7E71ECB2D5EE}"/>
              </a:ext>
            </a:extLst>
          </p:cNvPr>
          <p:cNvSpPr txBox="1"/>
          <p:nvPr/>
        </p:nvSpPr>
        <p:spPr>
          <a:xfrm>
            <a:off x="1574561" y="3657757"/>
            <a:ext cx="361397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Incluant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les </a:t>
            </a:r>
            <a:r>
              <a:rPr lang="en-US" sz="2000" b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mots inconnus</a:t>
            </a:r>
            <a:endParaRPr lang="fr-FR" sz="2000" b="1">
              <a:solidFill>
                <a:srgbClr val="0F0C39"/>
              </a:solidFill>
              <a:ea typeface="Calibri"/>
              <a:cs typeface="Calibri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FE1C3E7-B3C8-A7B3-9752-7A5D86809E7F}"/>
              </a:ext>
            </a:extLst>
          </p:cNvPr>
          <p:cNvSpPr txBox="1"/>
          <p:nvPr/>
        </p:nvSpPr>
        <p:spPr>
          <a:xfrm>
            <a:off x="1574561" y="4466864"/>
            <a:ext cx="395773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Venant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d'une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source </a:t>
            </a:r>
            <a:r>
              <a:rPr lang="en-US" sz="2000" b="1" err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inhabituelle</a:t>
            </a:r>
            <a:endParaRPr lang="fr-FR" sz="2000" b="1">
              <a:solidFill>
                <a:srgbClr val="0F0C39"/>
              </a:solidFill>
              <a:latin typeface="Calibri"/>
              <a:cs typeface="Calibri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F725C22-C1BC-F179-B268-D5E2E4964A36}"/>
              </a:ext>
            </a:extLst>
          </p:cNvPr>
          <p:cNvSpPr txBox="1"/>
          <p:nvPr/>
        </p:nvSpPr>
        <p:spPr>
          <a:xfrm>
            <a:off x="6630045" y="2845861"/>
            <a:ext cx="323968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b="1" err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Noyé</a:t>
            </a:r>
            <a:r>
              <a:rPr lang="en-US" sz="2000" b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 dans le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bruit de fond</a:t>
            </a:r>
            <a:endParaRPr lang="fr-FR" sz="2000" err="1">
              <a:solidFill>
                <a:srgbClr val="F2F2F2"/>
              </a:solidFill>
              <a:latin typeface="Calibri"/>
              <a:cs typeface="Calibri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862C0D3-4EAA-D2BA-DFEE-A3EE22ECE92C}"/>
              </a:ext>
            </a:extLst>
          </p:cNvPr>
          <p:cNvSpPr txBox="1"/>
          <p:nvPr/>
        </p:nvSpPr>
        <p:spPr>
          <a:xfrm>
            <a:off x="6616907" y="4460636"/>
            <a:ext cx="491264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Eliminé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car vu </a:t>
            </a:r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comme</a:t>
            </a:r>
            <a:r>
              <a:rPr lang="en-US" sz="20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un </a:t>
            </a:r>
            <a:r>
              <a:rPr lang="en-US" sz="20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doublon</a:t>
            </a:r>
            <a:endParaRPr lang="en-US" sz="2000">
              <a:solidFill>
                <a:schemeClr val="bg1">
                  <a:lumMod val="9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66F5461-DC18-2F4C-1CE3-95B65370BEA2}"/>
              </a:ext>
            </a:extLst>
          </p:cNvPr>
          <p:cNvSpPr txBox="1"/>
          <p:nvPr/>
        </p:nvSpPr>
        <p:spPr>
          <a:xfrm>
            <a:off x="6616358" y="3681746"/>
            <a:ext cx="415794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Parmi les </a:t>
            </a:r>
            <a:r>
              <a:rPr lang="en-US" sz="2000" b="1" dirty="0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premiers </a:t>
            </a:r>
            <a:r>
              <a:rPr lang="en-US" sz="2000" b="1" dirty="0" err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signaux</a:t>
            </a:r>
            <a:r>
              <a:rPr lang="en-US" sz="2000" b="1" dirty="0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F0C39"/>
                </a:solidFill>
                <a:latin typeface="Calibri"/>
                <a:ea typeface="Calibri"/>
                <a:cs typeface="Calibri"/>
              </a:rPr>
              <a:t>faibles</a:t>
            </a:r>
            <a:endParaRPr lang="en-US" sz="2000" b="1" dirty="0">
              <a:solidFill>
                <a:srgbClr val="0F0C39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73457BB-F4AA-9B81-ACBA-8224922719A4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22103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BF9F04A-C587-50E0-0D17-2DACC598E1E4}"/>
              </a:ext>
            </a:extLst>
          </p:cNvPr>
          <p:cNvSpPr/>
          <p:nvPr/>
        </p:nvSpPr>
        <p:spPr>
          <a:xfrm>
            <a:off x="7899044" y="1740665"/>
            <a:ext cx="3684427" cy="3557565"/>
          </a:xfrm>
          <a:prstGeom prst="roundRect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0040" tIns="45720" rIns="3200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niiwaa</a:t>
            </a:r>
            <a:r>
              <a:rPr lang="fr-FR" sz="2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remplit une variété d'objectifs </a:t>
            </a:r>
          </a:p>
          <a:p>
            <a:pPr algn="ctr"/>
            <a:r>
              <a:rPr lang="fr-FR" sz="2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 veille</a:t>
            </a:r>
            <a:endParaRPr lang="fr-FR" sz="240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BA5B55-5F18-D026-2ED4-CA90171D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r-FR" sz="3200">
                <a:latin typeface="Selawik"/>
                <a:ea typeface="+mj-lt"/>
                <a:cs typeface="+mj-lt"/>
              </a:rPr>
              <a:t>Cas d’usages représentatifs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973846A8-A30E-ADC5-B6D9-C75FAA37E306}"/>
              </a:ext>
            </a:extLst>
          </p:cNvPr>
          <p:cNvSpPr/>
          <p:nvPr/>
        </p:nvSpPr>
        <p:spPr>
          <a:xfrm>
            <a:off x="1533952" y="3336902"/>
            <a:ext cx="6647603" cy="672570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DÉTECTION DE SIGNES PRÉCURSEURS D’AFFAIRES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00B63907-5E7F-49C4-910B-8A7E7C9CCCC4}"/>
              </a:ext>
            </a:extLst>
          </p:cNvPr>
          <p:cNvSpPr/>
          <p:nvPr/>
        </p:nvSpPr>
        <p:spPr>
          <a:xfrm>
            <a:off x="1534930" y="4368476"/>
            <a:ext cx="6629420" cy="672570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EVÉNEMENT CONNEXES : ÉVOLUTION DES RÉGLEMENTATIONS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3C346B9-25DE-7D9D-D468-933F19C1F90E}"/>
              </a:ext>
            </a:extLst>
          </p:cNvPr>
          <p:cNvSpPr/>
          <p:nvPr/>
        </p:nvSpPr>
        <p:spPr>
          <a:xfrm>
            <a:off x="1521563" y="2315116"/>
            <a:ext cx="6647603" cy="672570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SUIVI D’UN ÉCOSYSTÈME MINIER MONDIAL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ADAC9CD-2B27-BD48-4E3B-65F58A0E34AC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31153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EE1E2-DF7D-92F2-46FB-8A4DC8C4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6140120B-CC8E-D194-07DE-82BFC84211D0}"/>
              </a:ext>
            </a:extLst>
          </p:cNvPr>
          <p:cNvSpPr/>
          <p:nvPr/>
        </p:nvSpPr>
        <p:spPr>
          <a:xfrm>
            <a:off x="3652370" y="4057116"/>
            <a:ext cx="3966502" cy="278858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000" b="1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03776F5C-1DC7-8AC8-D721-A12B8E0588E5}"/>
              </a:ext>
            </a:extLst>
          </p:cNvPr>
          <p:cNvSpPr/>
          <p:nvPr/>
        </p:nvSpPr>
        <p:spPr>
          <a:xfrm>
            <a:off x="3666351" y="4896014"/>
            <a:ext cx="3966502" cy="278858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000" b="1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6FB0656-B69D-15BA-9366-5F0F5CF30AD9}"/>
              </a:ext>
            </a:extLst>
          </p:cNvPr>
          <p:cNvSpPr/>
          <p:nvPr/>
        </p:nvSpPr>
        <p:spPr>
          <a:xfrm>
            <a:off x="890271" y="2025199"/>
            <a:ext cx="4052983" cy="264455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A2A329-362F-0DD1-CEE5-E176D2183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r-FR" sz="3200">
                <a:latin typeface="Selawik"/>
                <a:ea typeface="+mj-lt"/>
                <a:cs typeface="+mj-lt"/>
              </a:rPr>
              <a:t>Suivre un écosystème minier mondial très dynamique</a:t>
            </a:r>
            <a:endParaRPr lang="en-US" sz="3200">
              <a:latin typeface="Selawik"/>
              <a:ea typeface="+mj-lt"/>
              <a:cs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32DD690-AAC9-C199-640E-C84955B0508B}"/>
              </a:ext>
            </a:extLst>
          </p:cNvPr>
          <p:cNvSpPr txBox="1"/>
          <p:nvPr/>
        </p:nvSpPr>
        <p:spPr>
          <a:xfrm>
            <a:off x="3668645" y="3446539"/>
            <a:ext cx="378283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rgbClr val="FFFFFF"/>
                </a:solidFill>
                <a:cs typeface="Arial"/>
              </a:rPr>
              <a:t>KPIs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prospects/clients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b="1" dirty="0">
                <a:solidFill>
                  <a:srgbClr val="0F0C39"/>
                </a:solidFill>
                <a:cs typeface="Arial"/>
              </a:rPr>
              <a:t>mots métiers</a:t>
            </a:r>
            <a:endParaRPr lang="fr-FR" b="1" dirty="0">
              <a:solidFill>
                <a:srgbClr val="0F0C39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ea typeface="Calibri"/>
                <a:cs typeface="Arial"/>
              </a:rPr>
              <a:t>Noms d'exploitant</a:t>
            </a:r>
            <a:br>
              <a:rPr lang="en-US" dirty="0"/>
            </a:br>
            <a:endParaRPr lang="fr-FR" dirty="0">
              <a:solidFill>
                <a:srgbClr val="FFFFFF"/>
              </a:solidFill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b="1" dirty="0">
                <a:solidFill>
                  <a:srgbClr val="0F0C39"/>
                </a:solidFill>
                <a:cs typeface="Arial"/>
              </a:rPr>
              <a:t>adresses </a:t>
            </a:r>
            <a:r>
              <a:rPr lang="fr-FR" b="1" dirty="0" err="1">
                <a:solidFill>
                  <a:srgbClr val="0F0C39"/>
                </a:solidFill>
                <a:cs typeface="Arial"/>
              </a:rPr>
              <a:t>urls</a:t>
            </a:r>
            <a:r>
              <a:rPr lang="fr-FR" b="1" dirty="0">
                <a:solidFill>
                  <a:srgbClr val="0F0C39"/>
                </a:solidFill>
                <a:cs typeface="Arial"/>
              </a:rPr>
              <a:t> suivies</a:t>
            </a:r>
            <a:endParaRPr lang="fr-FR" b="1" dirty="0">
              <a:solidFill>
                <a:srgbClr val="0F0C39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mots clés gérés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langues incluses</a:t>
            </a:r>
            <a:r>
              <a:rPr lang="fr-FR" dirty="0">
                <a:cs typeface="Arial"/>
              </a:rPr>
              <a:t>​</a:t>
            </a:r>
            <a:endParaRPr lang="fr-FR" dirty="0">
              <a:ea typeface="Calibri"/>
              <a:cs typeface="Arial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3164BF-65F7-4976-B6AE-6C6378199F08}"/>
              </a:ext>
            </a:extLst>
          </p:cNvPr>
          <p:cNvSpPr txBox="1"/>
          <p:nvPr/>
        </p:nvSpPr>
        <p:spPr>
          <a:xfrm>
            <a:off x="862780" y="1702978"/>
            <a:ext cx="526867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rgbClr val="FFFFFF"/>
                </a:solidFill>
                <a:cs typeface="Arial"/>
              </a:rPr>
              <a:t>Les problèmes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r-FR" b="1" dirty="0">
                <a:solidFill>
                  <a:srgbClr val="0F0C39"/>
                </a:solidFill>
                <a:ea typeface="+mn-lt"/>
                <a:cs typeface="+mn-lt"/>
              </a:rPr>
              <a:t>Mettre à jour les équations de collecte</a:t>
            </a:r>
            <a:endParaRPr lang="fr-FR" dirty="0">
              <a:solidFill>
                <a:srgbClr val="FFFFFF"/>
              </a:solidFill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rgbClr val="FFFFFF"/>
                </a:solidFill>
                <a:ea typeface="+mn-lt"/>
                <a:cs typeface="+mn-lt"/>
              </a:rPr>
              <a:t>Suivre un </a:t>
            </a:r>
            <a:r>
              <a:rPr lang="fr-FR" dirty="0">
                <a:solidFill>
                  <a:schemeClr val="bg1"/>
                </a:solidFill>
                <a:ea typeface="+mn-lt"/>
                <a:cs typeface="+mn-lt"/>
              </a:rPr>
              <a:t>écosystème vaste</a:t>
            </a: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fr-FR" dirty="0">
                <a:solidFill>
                  <a:schemeClr val="bg1"/>
                </a:solidFill>
                <a:ea typeface="+mn-lt"/>
                <a:cs typeface="+mn-lt"/>
              </a:rPr>
              <a:t>Intégrer toutes les langues nécessaires</a:t>
            </a: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33670DE-7168-8943-9C9F-F7F0AC5D973D}"/>
              </a:ext>
            </a:extLst>
          </p:cNvPr>
          <p:cNvSpPr/>
          <p:nvPr/>
        </p:nvSpPr>
        <p:spPr>
          <a:xfrm>
            <a:off x="6343837" y="3769770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2 300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4F99479-4435-D4A2-DA0E-DF2C3AC32219}"/>
              </a:ext>
            </a:extLst>
          </p:cNvPr>
          <p:cNvSpPr/>
          <p:nvPr/>
        </p:nvSpPr>
        <p:spPr>
          <a:xfrm>
            <a:off x="6343837" y="4057117"/>
            <a:ext cx="1261053" cy="271867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1 500</a:t>
            </a:r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E30C5F0-BE1A-602C-048C-07B387C96621}"/>
              </a:ext>
            </a:extLst>
          </p:cNvPr>
          <p:cNvSpPr/>
          <p:nvPr/>
        </p:nvSpPr>
        <p:spPr>
          <a:xfrm>
            <a:off x="6343837" y="4898789"/>
            <a:ext cx="1261053" cy="271867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250 000 +</a:t>
            </a:r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2203F45-42BF-4833-DC74-21EF41693495}"/>
              </a:ext>
            </a:extLst>
          </p:cNvPr>
          <p:cNvSpPr/>
          <p:nvPr/>
        </p:nvSpPr>
        <p:spPr>
          <a:xfrm>
            <a:off x="6343837" y="5172997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75 000 +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48A57EE-F8D3-915A-C07A-D3774034E503}"/>
              </a:ext>
            </a:extLst>
          </p:cNvPr>
          <p:cNvSpPr/>
          <p:nvPr/>
        </p:nvSpPr>
        <p:spPr>
          <a:xfrm>
            <a:off x="6343837" y="5433224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14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CAAB694-EC19-742C-8796-AECDB96DBA15}"/>
              </a:ext>
            </a:extLst>
          </p:cNvPr>
          <p:cNvSpPr/>
          <p:nvPr/>
        </p:nvSpPr>
        <p:spPr>
          <a:xfrm>
            <a:off x="6343837" y="4351876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375</a:t>
            </a:r>
            <a:endParaRPr lang="fr-FR">
              <a:solidFill>
                <a:srgbClr val="FFFFFF"/>
              </a:solidFill>
            </a:endParaRPr>
          </a:p>
        </p:txBody>
      </p:sp>
      <p:pic>
        <p:nvPicPr>
          <p:cNvPr id="16" name="Image 15" descr="Une image contenant Monde, Terre, planète, cercle&#10;&#10;Description générée automatiquement">
            <a:extLst>
              <a:ext uri="{FF2B5EF4-FFF2-40B4-BE49-F238E27FC236}">
                <a16:creationId xmlns:a16="http://schemas.microsoft.com/office/drawing/2014/main" id="{A25BB6E5-73E1-DEDD-E1D3-EE46FC7BC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9638" y="1366513"/>
            <a:ext cx="5336448" cy="392089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7F790FF-A8BC-9A47-E0C1-69EBDE30E2D9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70900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EE1E2-DF7D-92F2-46FB-8A4DC8C4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0F30302-39FE-0A31-4AB8-5E2D216668EF}"/>
              </a:ext>
            </a:extLst>
          </p:cNvPr>
          <p:cNvSpPr/>
          <p:nvPr/>
        </p:nvSpPr>
        <p:spPr>
          <a:xfrm>
            <a:off x="2331105" y="3916578"/>
            <a:ext cx="3945529" cy="285847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2000" b="1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6FB0656-B69D-15BA-9366-5F0F5CF30AD9}"/>
              </a:ext>
            </a:extLst>
          </p:cNvPr>
          <p:cNvSpPr/>
          <p:nvPr/>
        </p:nvSpPr>
        <p:spPr>
          <a:xfrm>
            <a:off x="841338" y="2046172"/>
            <a:ext cx="3402833" cy="27843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4A2A329-362F-0DD1-CEE5-E176D218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601051" cy="13325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FR" sz="3200">
                <a:solidFill>
                  <a:srgbClr val="FFFFFF"/>
                </a:solidFill>
                <a:latin typeface="Selawik"/>
                <a:ea typeface="Calibri Light"/>
                <a:cs typeface="Calibri Light"/>
              </a:rPr>
              <a:t>Détection des signes précurseurs d'affaires</a:t>
            </a:r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32DD690-AAC9-C199-640E-C84955B0508B}"/>
              </a:ext>
            </a:extLst>
          </p:cNvPr>
          <p:cNvSpPr txBox="1"/>
          <p:nvPr/>
        </p:nvSpPr>
        <p:spPr>
          <a:xfrm>
            <a:off x="2326407" y="3586356"/>
            <a:ext cx="378283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rgbClr val="FFFFFF"/>
                </a:solidFill>
                <a:cs typeface="Arial"/>
              </a:rPr>
              <a:t>KPIs</a:t>
            </a:r>
          </a:p>
          <a:p>
            <a:pPr marL="228600" indent="-228600">
              <a:buFont typeface=""/>
              <a:buChar char="•"/>
            </a:pPr>
            <a:r>
              <a:rPr lang="fr-FR" b="1" dirty="0">
                <a:solidFill>
                  <a:srgbClr val="0F0C39"/>
                </a:solidFill>
                <a:cs typeface="Arial"/>
              </a:rPr>
              <a:t>prospects/clients</a:t>
            </a:r>
            <a:endParaRPr lang="fr-FR" b="1" dirty="0">
              <a:solidFill>
                <a:srgbClr val="0F0C39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mots métiers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endParaRPr lang="fr-FR" dirty="0">
              <a:solidFill>
                <a:srgbClr val="FFFFFF"/>
              </a:solidFill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domaines </a:t>
            </a:r>
            <a:r>
              <a:rPr lang="fr-FR" dirty="0" err="1">
                <a:solidFill>
                  <a:srgbClr val="FFFFFF"/>
                </a:solidFill>
                <a:cs typeface="Arial"/>
              </a:rPr>
              <a:t>urls</a:t>
            </a:r>
            <a:r>
              <a:rPr lang="fr-FR" dirty="0">
                <a:solidFill>
                  <a:srgbClr val="FFFFFF"/>
                </a:solidFill>
                <a:cs typeface="Arial"/>
              </a:rPr>
              <a:t> suivis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Autres mots clés gérés</a:t>
            </a:r>
            <a:endParaRPr lang="fr-FR" dirty="0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dirty="0">
                <a:solidFill>
                  <a:srgbClr val="FFFFFF"/>
                </a:solidFill>
                <a:cs typeface="Arial"/>
              </a:rPr>
              <a:t>langues incluses</a:t>
            </a:r>
            <a:r>
              <a:rPr lang="fr-FR" dirty="0">
                <a:cs typeface="Arial"/>
              </a:rPr>
              <a:t>​</a:t>
            </a:r>
            <a:endParaRPr lang="fr-FR" dirty="0">
              <a:ea typeface="Calibri"/>
              <a:cs typeface="Arial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3164BF-65F7-4976-B6AE-6C6378199F08}"/>
              </a:ext>
            </a:extLst>
          </p:cNvPr>
          <p:cNvSpPr txBox="1"/>
          <p:nvPr/>
        </p:nvSpPr>
        <p:spPr>
          <a:xfrm>
            <a:off x="838200" y="1704669"/>
            <a:ext cx="658063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rgbClr val="FFFFFF"/>
                </a:solidFill>
                <a:cs typeface="Arial"/>
              </a:rPr>
              <a:t>Les problèmes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r-FR" b="1">
                <a:solidFill>
                  <a:srgbClr val="0F0C39"/>
                </a:solidFill>
                <a:ea typeface="Calibri"/>
                <a:cs typeface="Calibri"/>
              </a:rPr>
              <a:t>Multiplier les parties-prenantes</a:t>
            </a:r>
            <a:r>
              <a:rPr lang="fr-FR">
                <a:solidFill>
                  <a:srgbClr val="FFFFFF"/>
                </a:solidFill>
                <a:ea typeface="Calibri"/>
                <a:cs typeface="Calibri"/>
              </a:rPr>
              <a:t> (notamment prospects)</a:t>
            </a:r>
          </a:p>
          <a:p>
            <a:pPr marL="285750" indent="-285750">
              <a:buFontTx/>
              <a:buChar char="-"/>
            </a:pPr>
            <a:r>
              <a:rPr lang="fr-FR">
                <a:solidFill>
                  <a:srgbClr val="FFFFFF"/>
                </a:solidFill>
                <a:cs typeface="Arial"/>
              </a:rPr>
              <a:t>Ajouter les signaux faibles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r-FR">
                <a:solidFill>
                  <a:srgbClr val="FFFFFF"/>
                </a:solidFill>
                <a:cs typeface="Arial"/>
              </a:rPr>
              <a:t>Inclure toutes les langues ad hoc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Tx/>
              <a:buChar char="-"/>
            </a:pPr>
            <a:endParaRPr lang="fr-FR">
              <a:solidFill>
                <a:srgbClr val="FFFFFF"/>
              </a:solidFill>
              <a:cs typeface="Arial"/>
            </a:endParaRPr>
          </a:p>
          <a:p>
            <a:pPr marL="285750" indent="-285750">
              <a:buFontTx/>
              <a:buChar char="-"/>
            </a:pPr>
            <a:endParaRPr lang="fr-FR">
              <a:cs typeface="Arial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33670DE-7168-8943-9C9F-F7F0AC5D973D}"/>
              </a:ext>
            </a:extLst>
          </p:cNvPr>
          <p:cNvSpPr/>
          <p:nvPr/>
        </p:nvSpPr>
        <p:spPr>
          <a:xfrm>
            <a:off x="4987617" y="3923568"/>
            <a:ext cx="1261053" cy="271867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23 000</a:t>
            </a:r>
            <a:endParaRPr lang="fr-FR" sz="2000">
              <a:ea typeface="Calibri"/>
              <a:cs typeface="Calibri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4F99479-4435-D4A2-DA0E-DF2C3AC32219}"/>
              </a:ext>
            </a:extLst>
          </p:cNvPr>
          <p:cNvSpPr/>
          <p:nvPr/>
        </p:nvSpPr>
        <p:spPr>
          <a:xfrm>
            <a:off x="4987617" y="4197776"/>
            <a:ext cx="1261053" cy="243904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2 430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E30C5F0-BE1A-602C-048C-07B387C96621}"/>
              </a:ext>
            </a:extLst>
          </p:cNvPr>
          <p:cNvSpPr/>
          <p:nvPr/>
        </p:nvSpPr>
        <p:spPr>
          <a:xfrm>
            <a:off x="4987617" y="4719920"/>
            <a:ext cx="1261053" cy="2718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25 000 +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2203F45-42BF-4833-DC74-21EF41693495}"/>
              </a:ext>
            </a:extLst>
          </p:cNvPr>
          <p:cNvSpPr/>
          <p:nvPr/>
        </p:nvSpPr>
        <p:spPr>
          <a:xfrm>
            <a:off x="4987617" y="5008954"/>
            <a:ext cx="1261053" cy="2718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7 700 +</a:t>
            </a:r>
            <a:endParaRPr lang="fr-FR" sz="200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48A57EE-F8D3-915A-C07A-D3774034E503}"/>
              </a:ext>
            </a:extLst>
          </p:cNvPr>
          <p:cNvSpPr/>
          <p:nvPr/>
        </p:nvSpPr>
        <p:spPr>
          <a:xfrm>
            <a:off x="4987617" y="5297988"/>
            <a:ext cx="1261053" cy="2718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27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19" name="Image 18" descr="Une image contenant capture d’écran, ligne, Tracé, diagramme&#10;&#10;Description générée automatiquement">
            <a:extLst>
              <a:ext uri="{FF2B5EF4-FFF2-40B4-BE49-F238E27FC236}">
                <a16:creationId xmlns:a16="http://schemas.microsoft.com/office/drawing/2014/main" id="{F6AB195D-C4C3-1C68-AA95-E25D4D8EE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165" y="2175564"/>
            <a:ext cx="5483060" cy="3556001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3F1C0E6-00D2-90C8-CAAA-81675E1A1923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864411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B92DC-3B49-F839-EA28-CEB357F95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1C3EC950-8D98-3397-B521-58EE19DD3526}"/>
              </a:ext>
            </a:extLst>
          </p:cNvPr>
          <p:cNvSpPr/>
          <p:nvPr/>
        </p:nvSpPr>
        <p:spPr>
          <a:xfrm>
            <a:off x="5683724" y="4258429"/>
            <a:ext cx="4183268" cy="284581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47CB0D9-5DE4-EB3B-4728-4FE15052C24E}"/>
              </a:ext>
            </a:extLst>
          </p:cNvPr>
          <p:cNvSpPr/>
          <p:nvPr/>
        </p:nvSpPr>
        <p:spPr>
          <a:xfrm>
            <a:off x="835193" y="2021591"/>
            <a:ext cx="4717897" cy="278436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b="1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497F09-9ACB-16F5-C642-6C4A8972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r-FR" sz="3200" dirty="0">
                <a:latin typeface="Selawik"/>
                <a:ea typeface="+mj-lt"/>
                <a:cs typeface="+mj-lt"/>
              </a:rPr>
              <a:t>Anticiper l’évolution des réglementations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124AC76-6074-23C8-44B4-4D3DAC3ECF3A}"/>
              </a:ext>
            </a:extLst>
          </p:cNvPr>
          <p:cNvSpPr txBox="1"/>
          <p:nvPr/>
        </p:nvSpPr>
        <p:spPr>
          <a:xfrm>
            <a:off x="5676841" y="3670308"/>
            <a:ext cx="3782835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rgbClr val="FFFFFF"/>
                </a:solidFill>
                <a:cs typeface="Arial"/>
              </a:rPr>
              <a:t>KPIs</a:t>
            </a:r>
          </a:p>
          <a:p>
            <a:pPr marL="228600" indent="-228600">
              <a:buFont typeface=""/>
              <a:buChar char="•"/>
            </a:pPr>
            <a:r>
              <a:rPr lang="fr-FR">
                <a:solidFill>
                  <a:srgbClr val="FFFFFF"/>
                </a:solidFill>
                <a:cs typeface="Arial"/>
              </a:rPr>
              <a:t>Langues 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 b="1">
                <a:solidFill>
                  <a:srgbClr val="0F0C39"/>
                </a:solidFill>
                <a:cs typeface="Arial"/>
              </a:rPr>
              <a:t>Mots clés produits / marché</a:t>
            </a:r>
            <a:r>
              <a:rPr lang="fr-FR">
                <a:solidFill>
                  <a:srgbClr val="FFFFFF"/>
                </a:solidFill>
                <a:cs typeface="Arial"/>
              </a:rPr>
              <a:t> 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>
                <a:solidFill>
                  <a:srgbClr val="FFFFFF"/>
                </a:solidFill>
                <a:cs typeface="Arial"/>
              </a:rPr>
              <a:t>Mots clés liées aux lois 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fr-FR">
                <a:solidFill>
                  <a:srgbClr val="FFFFFF"/>
                </a:solidFill>
                <a:cs typeface="Arial"/>
              </a:rPr>
              <a:t>Mots connexes 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endParaRPr lang="fr-FR">
              <a:solidFill>
                <a:srgbClr val="FFFFFF"/>
              </a:solidFill>
              <a:cs typeface="Arial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67E7A7-BF28-61BE-2CD1-76576FFDAEE5}"/>
              </a:ext>
            </a:extLst>
          </p:cNvPr>
          <p:cNvSpPr txBox="1"/>
          <p:nvPr/>
        </p:nvSpPr>
        <p:spPr>
          <a:xfrm>
            <a:off x="838200" y="1690688"/>
            <a:ext cx="5336273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rgbClr val="FFFFFF"/>
                </a:solidFill>
                <a:cs typeface="Arial"/>
              </a:rPr>
              <a:t>Les problèmes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r-FR" b="1">
                <a:solidFill>
                  <a:srgbClr val="0F0C39"/>
                </a:solidFill>
                <a:ea typeface="Calibri"/>
                <a:cs typeface="Calibri"/>
              </a:rPr>
              <a:t>Inclure tous les marchés et usages concernés</a:t>
            </a:r>
            <a:endParaRPr lang="fr-FR" b="1">
              <a:solidFill>
                <a:srgbClr val="0F0C39"/>
              </a:solidFill>
              <a:ea typeface="Calibri" panose="020F0502020204030204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r-FR">
                <a:solidFill>
                  <a:srgbClr val="FFFFFF"/>
                </a:solidFill>
                <a:cs typeface="Arial"/>
              </a:rPr>
              <a:t>Avoir toutes les références de normes</a:t>
            </a:r>
            <a:endParaRPr lang="fr-FR"/>
          </a:p>
          <a:p>
            <a:pPr marL="285750" indent="-285750">
              <a:buFontTx/>
              <a:buChar char="-"/>
            </a:pPr>
            <a:r>
              <a:rPr lang="fr-FR">
                <a:solidFill>
                  <a:srgbClr val="FFFFFF"/>
                </a:solidFill>
                <a:cs typeface="Arial"/>
              </a:rPr>
              <a:t>Suivre les acteurs impliqués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r-FR">
                <a:solidFill>
                  <a:srgbClr val="FFFFFF"/>
                </a:solidFill>
                <a:cs typeface="Arial"/>
              </a:rPr>
              <a:t>Tenir compte des caractéristiques des produits</a:t>
            </a:r>
            <a:endParaRPr lang="fr-FR">
              <a:solidFill>
                <a:srgbClr val="FFFFFF"/>
              </a:solidFill>
              <a:ea typeface="Calibri"/>
              <a:cs typeface="Arial"/>
            </a:endParaRPr>
          </a:p>
          <a:p>
            <a:pPr marL="285750" indent="-285750">
              <a:buFontTx/>
              <a:buChar char="-"/>
            </a:pPr>
            <a:endParaRPr lang="fr-FR">
              <a:solidFill>
                <a:srgbClr val="FFFFFF"/>
              </a:solidFill>
              <a:cs typeface="Arial"/>
            </a:endParaRPr>
          </a:p>
          <a:p>
            <a:pPr marL="285750" indent="-285750">
              <a:buFontTx/>
              <a:buChar char="-"/>
            </a:pPr>
            <a:endParaRPr lang="fr-FR">
              <a:cs typeface="Arial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AC6074B-7FC9-80E2-4BD4-E718C95BC47E}"/>
              </a:ext>
            </a:extLst>
          </p:cNvPr>
          <p:cNvSpPr/>
          <p:nvPr/>
        </p:nvSpPr>
        <p:spPr>
          <a:xfrm>
            <a:off x="8605256" y="3966415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8</a:t>
            </a:r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D52ED58-F693-E74C-5EFA-8BD13190C444}"/>
              </a:ext>
            </a:extLst>
          </p:cNvPr>
          <p:cNvSpPr/>
          <p:nvPr/>
        </p:nvSpPr>
        <p:spPr>
          <a:xfrm>
            <a:off x="8838772" y="4259908"/>
            <a:ext cx="1027537" cy="284157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1 900 +</a:t>
            </a:r>
            <a:endParaRPr lang="fr-FR" dirty="0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0392E2B-6E5C-7845-E795-257AC77F2212}"/>
              </a:ext>
            </a:extLst>
          </p:cNvPr>
          <p:cNvSpPr/>
          <p:nvPr/>
        </p:nvSpPr>
        <p:spPr>
          <a:xfrm>
            <a:off x="8605256" y="4548521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240</a:t>
            </a:r>
            <a:endParaRPr lang="fr-FR"/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F1BACD19-E6E4-F21A-FCF1-66D34E3C9BBE}"/>
              </a:ext>
            </a:extLst>
          </p:cNvPr>
          <p:cNvSpPr/>
          <p:nvPr/>
        </p:nvSpPr>
        <p:spPr>
          <a:xfrm>
            <a:off x="8605255" y="4825053"/>
            <a:ext cx="1261053" cy="27186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1 600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0095F0-26A8-A386-9FA3-93759729AAD2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436179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EC16E-68B7-A742-0154-80B1E7564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latin typeface="Selawik"/>
                <a:ea typeface="Calibri Light"/>
                <a:cs typeface="Calibri Light"/>
              </a:rPr>
              <a:t>Notre secret c’est de vous éviter le risque de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8435568-BD63-B163-D759-1AAF48135792}"/>
              </a:ext>
            </a:extLst>
          </p:cNvPr>
          <p:cNvGrpSpPr/>
          <p:nvPr/>
        </p:nvGrpSpPr>
        <p:grpSpPr>
          <a:xfrm>
            <a:off x="2379287" y="2393264"/>
            <a:ext cx="624190" cy="643407"/>
            <a:chOff x="1719983" y="2256555"/>
            <a:chExt cx="624190" cy="643407"/>
          </a:xfrm>
        </p:grpSpPr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4AC95F97-4754-2D0A-08C8-B0E3756F6EEE}"/>
                </a:ext>
              </a:extLst>
            </p:cNvPr>
            <p:cNvSpPr/>
            <p:nvPr/>
          </p:nvSpPr>
          <p:spPr>
            <a:xfrm>
              <a:off x="1739905" y="2276476"/>
              <a:ext cx="604268" cy="623486"/>
            </a:xfrm>
            <a:prstGeom prst="ellipse">
              <a:avLst/>
            </a:prstGeom>
            <a:solidFill>
              <a:srgbClr val="55F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F685A0B5-9568-B9D6-16BD-05232FC31A37}"/>
                </a:ext>
              </a:extLst>
            </p:cNvPr>
            <p:cNvSpPr/>
            <p:nvPr/>
          </p:nvSpPr>
          <p:spPr>
            <a:xfrm>
              <a:off x="1719983" y="2256555"/>
              <a:ext cx="604268" cy="623486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Graphique 10">
              <a:extLst>
                <a:ext uri="{FF2B5EF4-FFF2-40B4-BE49-F238E27FC236}">
                  <a16:creationId xmlns:a16="http://schemas.microsoft.com/office/drawing/2014/main" id="{C4220E83-DEC1-46CA-A9EF-01D028B8D1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54328" y="2393393"/>
              <a:ext cx="339322" cy="387797"/>
            </a:xfrm>
            <a:prstGeom prst="rect">
              <a:avLst/>
            </a:prstGeom>
          </p:spPr>
        </p:pic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6C48576-6109-A0D6-1F4D-33CD00F4FB16}"/>
              </a:ext>
            </a:extLst>
          </p:cNvPr>
          <p:cNvGrpSpPr/>
          <p:nvPr/>
        </p:nvGrpSpPr>
        <p:grpSpPr>
          <a:xfrm>
            <a:off x="2379287" y="3407547"/>
            <a:ext cx="624190" cy="643407"/>
            <a:chOff x="1719983" y="2256555"/>
            <a:chExt cx="624190" cy="643407"/>
          </a:xfrm>
        </p:grpSpPr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2ED922A9-B12B-37D6-D241-6817F8E45AA7}"/>
                </a:ext>
              </a:extLst>
            </p:cNvPr>
            <p:cNvSpPr/>
            <p:nvPr/>
          </p:nvSpPr>
          <p:spPr>
            <a:xfrm>
              <a:off x="1739905" y="2276476"/>
              <a:ext cx="604268" cy="623486"/>
            </a:xfrm>
            <a:prstGeom prst="ellipse">
              <a:avLst/>
            </a:prstGeom>
            <a:solidFill>
              <a:srgbClr val="55F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0AE33222-307E-BCA4-F0C9-2AEAA4B4BE09}"/>
                </a:ext>
              </a:extLst>
            </p:cNvPr>
            <p:cNvSpPr/>
            <p:nvPr/>
          </p:nvSpPr>
          <p:spPr>
            <a:xfrm>
              <a:off x="1719983" y="2256555"/>
              <a:ext cx="604268" cy="623486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6" name="Graphique 15">
              <a:extLst>
                <a:ext uri="{FF2B5EF4-FFF2-40B4-BE49-F238E27FC236}">
                  <a16:creationId xmlns:a16="http://schemas.microsoft.com/office/drawing/2014/main" id="{F9BCD926-E713-C671-DC85-18F084F0FC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54328" y="2393393"/>
              <a:ext cx="339322" cy="387797"/>
            </a:xfrm>
            <a:prstGeom prst="rect">
              <a:avLst/>
            </a:prstGeom>
          </p:spPr>
        </p:pic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BACE5A1C-E88E-47DC-A0DA-62D7699F95E5}"/>
              </a:ext>
            </a:extLst>
          </p:cNvPr>
          <p:cNvGrpSpPr/>
          <p:nvPr/>
        </p:nvGrpSpPr>
        <p:grpSpPr>
          <a:xfrm>
            <a:off x="2379287" y="4470847"/>
            <a:ext cx="624190" cy="643407"/>
            <a:chOff x="1719983" y="2256555"/>
            <a:chExt cx="624190" cy="643407"/>
          </a:xfrm>
        </p:grpSpPr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A4FAF294-0E24-B25F-C756-4B9F540FE27B}"/>
                </a:ext>
              </a:extLst>
            </p:cNvPr>
            <p:cNvSpPr/>
            <p:nvPr/>
          </p:nvSpPr>
          <p:spPr>
            <a:xfrm>
              <a:off x="1739905" y="2276476"/>
              <a:ext cx="604268" cy="623486"/>
            </a:xfrm>
            <a:prstGeom prst="ellipse">
              <a:avLst/>
            </a:prstGeom>
            <a:solidFill>
              <a:srgbClr val="55F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4B010C16-36D2-1CF9-E21E-C915CB242204}"/>
                </a:ext>
              </a:extLst>
            </p:cNvPr>
            <p:cNvSpPr/>
            <p:nvPr/>
          </p:nvSpPr>
          <p:spPr>
            <a:xfrm>
              <a:off x="1719983" y="2256555"/>
              <a:ext cx="604268" cy="623486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Graphique 19">
              <a:extLst>
                <a:ext uri="{FF2B5EF4-FFF2-40B4-BE49-F238E27FC236}">
                  <a16:creationId xmlns:a16="http://schemas.microsoft.com/office/drawing/2014/main" id="{18DDB7D0-B042-DE91-99B8-BC5C69B93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54328" y="2393393"/>
              <a:ext cx="339322" cy="387797"/>
            </a:xfrm>
            <a:prstGeom prst="rect">
              <a:avLst/>
            </a:prstGeom>
          </p:spPr>
        </p:pic>
      </p:grpSp>
      <p:sp>
        <p:nvSpPr>
          <p:cNvPr id="29" name="ZoneTexte 28">
            <a:extLst>
              <a:ext uri="{FF2B5EF4-FFF2-40B4-BE49-F238E27FC236}">
                <a16:creationId xmlns:a16="http://schemas.microsoft.com/office/drawing/2014/main" id="{1F4071B0-3F1E-ED3C-FE63-1786B68A9233}"/>
              </a:ext>
            </a:extLst>
          </p:cNvPr>
          <p:cNvSpPr txBox="1"/>
          <p:nvPr/>
        </p:nvSpPr>
        <p:spPr>
          <a:xfrm>
            <a:off x="3525493" y="2485986"/>
            <a:ext cx="792123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vous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laisser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emporter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par le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biais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cognitif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​</a:t>
            </a:r>
            <a:endParaRPr lang="fr-FR" dirty="0">
              <a:solidFill>
                <a:schemeClr val="bg1">
                  <a:lumMod val="95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7948316-4E63-0A4D-82D3-7C91D1DCE7A6}"/>
              </a:ext>
            </a:extLst>
          </p:cNvPr>
          <p:cNvSpPr txBox="1"/>
          <p:nvPr/>
        </p:nvSpPr>
        <p:spPr>
          <a:xfrm>
            <a:off x="3525492" y="3500269"/>
            <a:ext cx="792123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Ne plus </a:t>
            </a:r>
            <a:r>
              <a:rPr lang="en-US" sz="24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avoir</a:t>
            </a:r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le temps </a:t>
            </a:r>
            <a:r>
              <a:rPr lang="en-US" sz="24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d'approfondir</a:t>
            </a:r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err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une</a:t>
            </a:r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 recherche </a:t>
            </a:r>
            <a:endParaRPr lang="fr-FR">
              <a:solidFill>
                <a:schemeClr val="bg1">
                  <a:lumMod val="95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26AB29D-FBE9-1625-F8D5-52C8B7401C9D}"/>
              </a:ext>
            </a:extLst>
          </p:cNvPr>
          <p:cNvSpPr txBox="1"/>
          <p:nvPr/>
        </p:nvSpPr>
        <p:spPr>
          <a:xfrm>
            <a:off x="3525492" y="4575859"/>
            <a:ext cx="404978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Rater les mots inconnus</a:t>
            </a:r>
            <a:endParaRPr lang="fr-FR" err="1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FF5683D-C771-FC93-C2AB-D8DD50027327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1198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0B08FD-381B-FE96-51F6-D2CDBD16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6175" cy="1343682"/>
          </a:xfrm>
        </p:spPr>
        <p:txBody>
          <a:bodyPr>
            <a:normAutofit/>
          </a:bodyPr>
          <a:lstStyle/>
          <a:p>
            <a:r>
              <a:rPr lang="fr-FR" sz="3200">
                <a:latin typeface="Selawik"/>
                <a:ea typeface="Calibri Light"/>
                <a:cs typeface="Calibri Light"/>
              </a:rPr>
              <a:t>L’apport quantitatif de l’IA générative</a:t>
            </a:r>
            <a:endParaRPr lang="fr-FR" sz="3200">
              <a:latin typeface="Selawik"/>
            </a:endParaRP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AD47F8DC-0B72-55A4-B356-A66B20B38AF4}"/>
              </a:ext>
            </a:extLst>
          </p:cNvPr>
          <p:cNvSpPr txBox="1"/>
          <p:nvPr/>
        </p:nvSpPr>
        <p:spPr>
          <a:xfrm>
            <a:off x="6238061" y="3597135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</a:rPr>
              <a:t>2023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1FD56073-5F82-C040-25D8-0E6294734FAA}"/>
              </a:ext>
            </a:extLst>
          </p:cNvPr>
          <p:cNvSpPr txBox="1"/>
          <p:nvPr/>
        </p:nvSpPr>
        <p:spPr>
          <a:xfrm>
            <a:off x="6238061" y="4495089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</a:rPr>
              <a:t>2020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6D0E9F82-E30F-02BC-FD85-33D48A139C55}"/>
              </a:ext>
            </a:extLst>
          </p:cNvPr>
          <p:cNvSpPr txBox="1"/>
          <p:nvPr/>
        </p:nvSpPr>
        <p:spPr>
          <a:xfrm>
            <a:off x="847274" y="1615543"/>
            <a:ext cx="534042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bg1"/>
                </a:solidFill>
              </a:rPr>
              <a:t>Evolution </a:t>
            </a:r>
            <a:r>
              <a:rPr lang="en-US" sz="2000" err="1">
                <a:solidFill>
                  <a:schemeClr val="bg1"/>
                </a:solidFill>
              </a:rPr>
              <a:t>nombre</a:t>
            </a:r>
            <a:r>
              <a:rPr lang="en-US" sz="2000">
                <a:solidFill>
                  <a:schemeClr val="bg1"/>
                </a:solidFill>
              </a:rPr>
              <a:t> de </a:t>
            </a:r>
            <a:r>
              <a:rPr lang="en-US" sz="2000" err="1">
                <a:solidFill>
                  <a:schemeClr val="bg1"/>
                </a:solidFill>
              </a:rPr>
              <a:t>termes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traités</a:t>
            </a:r>
            <a:r>
              <a:rPr lang="en-US" sz="2000">
                <a:solidFill>
                  <a:schemeClr val="bg1"/>
                </a:solidFill>
              </a:rPr>
              <a:t> par </a:t>
            </a:r>
            <a:r>
              <a:rPr lang="en-US" sz="2000" err="1">
                <a:solidFill>
                  <a:schemeClr val="bg1"/>
                </a:solidFill>
              </a:rPr>
              <a:t>niiwaa</a:t>
            </a:r>
            <a:endParaRPr lang="fr-FR" sz="200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222BE0-7EF3-6BB5-63D1-7E36F347C4DE}"/>
              </a:ext>
            </a:extLst>
          </p:cNvPr>
          <p:cNvSpPr txBox="1"/>
          <p:nvPr/>
        </p:nvSpPr>
        <p:spPr>
          <a:xfrm>
            <a:off x="8000437" y="3732486"/>
            <a:ext cx="2743200" cy="80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Tx Croissance</a:t>
            </a:r>
            <a:r>
              <a:rPr lang="fr-FR">
                <a:latin typeface="Calibri"/>
                <a:ea typeface="Calibri"/>
                <a:cs typeface="Calibri"/>
              </a:rPr>
              <a:t>​</a:t>
            </a:r>
          </a:p>
          <a:p>
            <a:pPr algn="ctr"/>
            <a:r>
              <a:rPr lang="fr-FR" sz="28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+12 %</a:t>
            </a:r>
            <a:r>
              <a:rPr lang="en-US" sz="2800">
                <a:latin typeface="Calibri"/>
                <a:ea typeface="Calibri"/>
                <a:cs typeface="Calibri"/>
              </a:rPr>
              <a:t>​</a:t>
            </a:r>
          </a:p>
        </p:txBody>
      </p:sp>
      <p:cxnSp>
        <p:nvCxnSpPr>
          <p:cNvPr id="14" name="Straight Connector 22">
            <a:extLst>
              <a:ext uri="{FF2B5EF4-FFF2-40B4-BE49-F238E27FC236}">
                <a16:creationId xmlns:a16="http://schemas.microsoft.com/office/drawing/2014/main" id="{8190EC67-2E73-F312-D5FC-3C6C733FDC42}"/>
              </a:ext>
            </a:extLst>
          </p:cNvPr>
          <p:cNvCxnSpPr>
            <a:cxnSpLocks/>
          </p:cNvCxnSpPr>
          <p:nvPr/>
        </p:nvCxnSpPr>
        <p:spPr>
          <a:xfrm flipV="1">
            <a:off x="3881171" y="4713764"/>
            <a:ext cx="2134038" cy="11458"/>
          </a:xfrm>
          <a:prstGeom prst="line">
            <a:avLst/>
          </a:prstGeom>
          <a:ln w="19050">
            <a:solidFill>
              <a:srgbClr val="FFACE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riangle rectangle 4">
            <a:extLst>
              <a:ext uri="{FF2B5EF4-FFF2-40B4-BE49-F238E27FC236}">
                <a16:creationId xmlns:a16="http://schemas.microsoft.com/office/drawing/2014/main" id="{36BDF6D7-1593-0F38-FEB2-8697ED6D2175}"/>
              </a:ext>
            </a:extLst>
          </p:cNvPr>
          <p:cNvSpPr/>
          <p:nvPr/>
        </p:nvSpPr>
        <p:spPr>
          <a:xfrm rot="16200000">
            <a:off x="3934809" y="-1550276"/>
            <a:ext cx="4460328" cy="10359256"/>
          </a:xfrm>
          <a:prstGeom prst="rtTriangle">
            <a:avLst/>
          </a:prstGeom>
          <a:solidFill>
            <a:srgbClr val="110B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BF6ECCA-4F07-76B0-03C0-BEA65B6B9B0B}"/>
              </a:ext>
            </a:extLst>
          </p:cNvPr>
          <p:cNvSpPr/>
          <p:nvPr/>
        </p:nvSpPr>
        <p:spPr>
          <a:xfrm>
            <a:off x="3429618" y="4148159"/>
            <a:ext cx="277483" cy="1891037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73AA6E3-441F-2702-9836-1A79C9E8850C}"/>
              </a:ext>
            </a:extLst>
          </p:cNvPr>
          <p:cNvSpPr/>
          <p:nvPr/>
        </p:nvSpPr>
        <p:spPr>
          <a:xfrm>
            <a:off x="6700962" y="3057710"/>
            <a:ext cx="330035" cy="2955211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678299D4-6420-B215-3081-C873AAE6F2EB}"/>
              </a:ext>
            </a:extLst>
          </p:cNvPr>
          <p:cNvSpPr/>
          <p:nvPr/>
        </p:nvSpPr>
        <p:spPr>
          <a:xfrm>
            <a:off x="10373013" y="1605967"/>
            <a:ext cx="139535" cy="4439799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D9E1F80E-60B1-A973-D6B7-4182A46E444A}"/>
              </a:ext>
            </a:extLst>
          </p:cNvPr>
          <p:cNvSpPr/>
          <p:nvPr/>
        </p:nvSpPr>
        <p:spPr>
          <a:xfrm>
            <a:off x="10642341" y="1224967"/>
            <a:ext cx="185518" cy="4787952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75444315-B968-C46B-0396-4E574220FE03}"/>
              </a:ext>
            </a:extLst>
          </p:cNvPr>
          <p:cNvSpPr/>
          <p:nvPr/>
        </p:nvSpPr>
        <p:spPr>
          <a:xfrm>
            <a:off x="10878825" y="1231538"/>
            <a:ext cx="218362" cy="4814228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A274A128-3590-6B52-CA9D-F7D3A05D0E6F}"/>
              </a:ext>
            </a:extLst>
          </p:cNvPr>
          <p:cNvSpPr/>
          <p:nvPr/>
        </p:nvSpPr>
        <p:spPr>
          <a:xfrm>
            <a:off x="11115307" y="1362915"/>
            <a:ext cx="625639" cy="4735402"/>
          </a:xfrm>
          <a:prstGeom prst="roundRect">
            <a:avLst/>
          </a:prstGeom>
          <a:solidFill>
            <a:srgbClr val="0F0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2" name="TextBox 15">
            <a:extLst>
              <a:ext uri="{FF2B5EF4-FFF2-40B4-BE49-F238E27FC236}">
                <a16:creationId xmlns:a16="http://schemas.microsoft.com/office/drawing/2014/main" id="{0CB61098-5CD6-4242-3D09-FAA1002E8C8A}"/>
              </a:ext>
            </a:extLst>
          </p:cNvPr>
          <p:cNvSpPr txBox="1"/>
          <p:nvPr/>
        </p:nvSpPr>
        <p:spPr>
          <a:xfrm>
            <a:off x="10056329" y="5603999"/>
            <a:ext cx="768434" cy="4066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</a:rPr>
              <a:t>2024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BFDBC14E-671E-9E60-9DDB-13C415409699}"/>
              </a:ext>
            </a:extLst>
          </p:cNvPr>
          <p:cNvSpPr txBox="1"/>
          <p:nvPr/>
        </p:nvSpPr>
        <p:spPr>
          <a:xfrm>
            <a:off x="6528794" y="5656550"/>
            <a:ext cx="768434" cy="4066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rgbClr val="FFFFFF"/>
                </a:solidFill>
              </a:rPr>
              <a:t>2023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F7C56AA5-677C-0292-2A22-07138F0CCE3C}"/>
              </a:ext>
            </a:extLst>
          </p:cNvPr>
          <p:cNvSpPr txBox="1"/>
          <p:nvPr/>
        </p:nvSpPr>
        <p:spPr>
          <a:xfrm>
            <a:off x="3172052" y="5656550"/>
            <a:ext cx="768434" cy="4066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rgbClr val="FFFFFF"/>
                </a:solidFill>
              </a:rPr>
              <a:t>2022</a:t>
            </a:r>
          </a:p>
        </p:txBody>
      </p:sp>
      <p:sp>
        <p:nvSpPr>
          <p:cNvPr id="26" name="TextBox 15">
            <a:extLst>
              <a:ext uri="{FF2B5EF4-FFF2-40B4-BE49-F238E27FC236}">
                <a16:creationId xmlns:a16="http://schemas.microsoft.com/office/drawing/2014/main" id="{B2A5D94C-15ED-E003-7C94-1083870A9915}"/>
              </a:ext>
            </a:extLst>
          </p:cNvPr>
          <p:cNvSpPr txBox="1"/>
          <p:nvPr/>
        </p:nvSpPr>
        <p:spPr>
          <a:xfrm>
            <a:off x="9537381" y="1524670"/>
            <a:ext cx="16683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55FFDF"/>
                </a:solidFill>
              </a:rPr>
              <a:t>100 000</a:t>
            </a:r>
            <a:endParaRPr lang="en-US" sz="3200">
              <a:solidFill>
                <a:srgbClr val="55FFDF"/>
              </a:solidFill>
              <a:ea typeface="Calibri"/>
              <a:cs typeface="Calibri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A9472CC9-A46C-9F49-01E6-BAD09717BF0D}"/>
              </a:ext>
            </a:extLst>
          </p:cNvPr>
          <p:cNvSpPr/>
          <p:nvPr/>
        </p:nvSpPr>
        <p:spPr>
          <a:xfrm>
            <a:off x="9372974" y="1525534"/>
            <a:ext cx="1773432" cy="547762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100 000</a:t>
            </a:r>
            <a:endParaRPr lang="fr-FR" sz="2400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92E27E0C-3EDC-C473-C0B8-689C095090B8}"/>
              </a:ext>
            </a:extLst>
          </p:cNvPr>
          <p:cNvSpPr/>
          <p:nvPr/>
        </p:nvSpPr>
        <p:spPr>
          <a:xfrm>
            <a:off x="9819661" y="5591723"/>
            <a:ext cx="1109968" cy="416382"/>
          </a:xfrm>
          <a:prstGeom prst="roundRect">
            <a:avLst/>
          </a:prstGeom>
          <a:solidFill>
            <a:srgbClr val="55F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2024</a:t>
            </a:r>
            <a:endParaRPr lang="fr-FR" sz="1400"/>
          </a:p>
        </p:txBody>
      </p:sp>
      <p:sp>
        <p:nvSpPr>
          <p:cNvPr id="32" name="Flèche : gauche 31">
            <a:extLst>
              <a:ext uri="{FF2B5EF4-FFF2-40B4-BE49-F238E27FC236}">
                <a16:creationId xmlns:a16="http://schemas.microsoft.com/office/drawing/2014/main" id="{F318000B-F52A-A2EF-7390-D2DD9AC4E27B}"/>
              </a:ext>
            </a:extLst>
          </p:cNvPr>
          <p:cNvSpPr/>
          <p:nvPr/>
        </p:nvSpPr>
        <p:spPr>
          <a:xfrm rot="9420000">
            <a:off x="344602" y="3714707"/>
            <a:ext cx="9334500" cy="275896"/>
          </a:xfrm>
          <a:prstGeom prst="leftArrow">
            <a:avLst/>
          </a:prstGeom>
          <a:solidFill>
            <a:srgbClr val="001F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2A6FDFAD-6096-C77C-1E71-CADC8BA10BA3}"/>
              </a:ext>
            </a:extLst>
          </p:cNvPr>
          <p:cNvSpPr/>
          <p:nvPr/>
        </p:nvSpPr>
        <p:spPr>
          <a:xfrm>
            <a:off x="2672628" y="4199102"/>
            <a:ext cx="1773432" cy="5477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1000</a:t>
            </a:r>
            <a:endParaRPr lang="fr-FR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EE0C0B3A-BE92-FCC4-06D2-7F459C98C471}"/>
              </a:ext>
            </a:extLst>
          </p:cNvPr>
          <p:cNvSpPr/>
          <p:nvPr/>
        </p:nvSpPr>
        <p:spPr>
          <a:xfrm>
            <a:off x="5976818" y="2780205"/>
            <a:ext cx="1773432" cy="5477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10 000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1983FDA-5D60-9FBA-09C6-7C76C958F3B5}"/>
              </a:ext>
            </a:extLst>
          </p:cNvPr>
          <p:cNvSpPr txBox="1"/>
          <p:nvPr/>
        </p:nvSpPr>
        <p:spPr>
          <a:xfrm>
            <a:off x="381000" y="6356350"/>
            <a:ext cx="1819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</a:rPr>
              <a:t>Tech&amp;Fest</a:t>
            </a:r>
            <a:r>
              <a:rPr lang="fr-FR" sz="1200" dirty="0">
                <a:solidFill>
                  <a:schemeClr val="bg1"/>
                </a:solidFill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6310909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8A9E13389B6E49B1DA9F9D18A8F44C" ma:contentTypeVersion="11" ma:contentTypeDescription="Crée un document." ma:contentTypeScope="" ma:versionID="e8d3e6ff3840e832d7660b86f8b5340f">
  <xsd:schema xmlns:xsd="http://www.w3.org/2001/XMLSchema" xmlns:xs="http://www.w3.org/2001/XMLSchema" xmlns:p="http://schemas.microsoft.com/office/2006/metadata/properties" xmlns:ns3="60f45b9e-02fd-4c4c-80e2-9d79b16008bf" xmlns:ns4="e5d77cf0-1ffd-4f50-b878-5b9bb61c3035" targetNamespace="http://schemas.microsoft.com/office/2006/metadata/properties" ma:root="true" ma:fieldsID="609432cdef6fc649ba614f302cab52c4" ns3:_="" ns4:_="">
    <xsd:import namespace="60f45b9e-02fd-4c4c-80e2-9d79b16008bf"/>
    <xsd:import namespace="e5d77cf0-1ffd-4f50-b878-5b9bb61c303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f45b9e-02fd-4c4c-80e2-9d79b16008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d77cf0-1ffd-4f50-b878-5b9bb61c30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BECB76-AFEB-4FED-A8F2-43FCABD31B60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e5d77cf0-1ffd-4f50-b878-5b9bb61c3035"/>
    <ds:schemaRef ds:uri="http://schemas.microsoft.com/office/2006/metadata/properties"/>
    <ds:schemaRef ds:uri="http://schemas.openxmlformats.org/package/2006/metadata/core-properties"/>
    <ds:schemaRef ds:uri="60f45b9e-02fd-4c4c-80e2-9d79b16008bf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C6ACA2-94A9-4E19-AA72-D1A9D4211B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7F5A20-EC20-4862-B700-7A7390CBC6F1}">
  <ds:schemaRefs>
    <ds:schemaRef ds:uri="60f45b9e-02fd-4c4c-80e2-9d79b16008bf"/>
    <ds:schemaRef ds:uri="e5d77cf0-1ffd-4f50-b878-5b9bb61c30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Words>656</Words>
  <Application>Microsoft Office PowerPoint</Application>
  <PresentationFormat>Grand écran</PresentationFormat>
  <Paragraphs>139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Calibri Light</vt:lpstr>
      <vt:lpstr>Selawik</vt:lpstr>
      <vt:lpstr>Verdana</vt:lpstr>
      <vt:lpstr>1_Thème Office</vt:lpstr>
      <vt:lpstr>Conception personnalisée</vt:lpstr>
      <vt:lpstr>Présentation PowerPoint</vt:lpstr>
      <vt:lpstr>Attentes actuelles d’un outil de veille</vt:lpstr>
      <vt:lpstr>Notre raison d’être : restituer le renseignement décisif</vt:lpstr>
      <vt:lpstr>Cas d’usages représentatifs</vt:lpstr>
      <vt:lpstr>Suivre un écosystème minier mondial très dynamique</vt:lpstr>
      <vt:lpstr>Détection des signes précurseurs d'affaires</vt:lpstr>
      <vt:lpstr>Anticiper l’évolution des réglementations</vt:lpstr>
      <vt:lpstr>Notre secret c’est de vous éviter le risque de</vt:lpstr>
      <vt:lpstr>L’apport quantitatif de l’IA générative</vt:lpstr>
      <vt:lpstr>Des réponses fiables et personnalisées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Développer votre politique RSE en soutenant des reportages Humanitaires</dc:title>
  <dc:creator>Toulouse lemaire</dc:creator>
  <cp:lastModifiedBy>Richard Lemaire</cp:lastModifiedBy>
  <cp:revision>36</cp:revision>
  <cp:lastPrinted>2024-11-19T06:17:11Z</cp:lastPrinted>
  <dcterms:created xsi:type="dcterms:W3CDTF">2019-10-14T10:03:58Z</dcterms:created>
  <dcterms:modified xsi:type="dcterms:W3CDTF">2024-12-15T07:35:14Z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0x010100098A9E13389B6E49B1DA9F9D18A8F44C</vt:lpwstr>
  </property>
</Properties>
</file>