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A29"/>
    <a:srgbClr val="004492"/>
    <a:srgbClr val="FFFFFF"/>
    <a:srgbClr val="5E514D"/>
    <a:srgbClr val="FFD500"/>
    <a:srgbClr val="4B3D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38" autoAdjust="0"/>
    <p:restoredTop sz="94648"/>
  </p:normalViewPr>
  <p:slideViewPr>
    <p:cSldViewPr snapToGrid="0">
      <p:cViewPr>
        <p:scale>
          <a:sx n="100" d="100"/>
          <a:sy n="100" d="100"/>
        </p:scale>
        <p:origin x="29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078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5930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1532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678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926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69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4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5419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335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484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43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116B1-7EAB-FC41-9CC8-7FDB35732767}" type="datetimeFigureOut">
              <a:rPr lang="fr-FR" smtClean="0"/>
              <a:t>04/07/2023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56366-3770-B24D-83C6-73EE8171DF0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495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0">
            <a:extLst>
              <a:ext uri="{FF2B5EF4-FFF2-40B4-BE49-F238E27FC236}">
                <a16:creationId xmlns:a16="http://schemas.microsoft.com/office/drawing/2014/main" id="{79B7B141-B955-4297-9A09-055B912FCE17}"/>
              </a:ext>
            </a:extLst>
          </p:cNvPr>
          <p:cNvSpPr txBox="1"/>
          <p:nvPr/>
        </p:nvSpPr>
        <p:spPr>
          <a:xfrm>
            <a:off x="1949118" y="9664536"/>
            <a:ext cx="5077077" cy="6668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just"/>
            <a:r>
              <a:rPr lang="fr-FR" sz="850" b="1" spc="-35" dirty="0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Xavier ROLLAND </a:t>
            </a:r>
            <a:r>
              <a:rPr lang="fr-FR" sz="850" i="1" spc="-35" dirty="0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 expert-comptable et commissaire aux comptes depuis plus de 20 ans. Il exerce dans un cabinet parisien à taille humaine depuis 2016 au sein du département audit financier et M&amp;A. Auparavant, Xavier Rolland a débuté sa carrière chez KPMG en qualité d’auditeur financier de grandes sociétés, en particulier dans les domaines de la défense, de la distribution </a:t>
            </a:r>
            <a:r>
              <a:rPr lang="fr-FR" sz="850" i="1" spc="-35" dirty="0" err="1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BtoB</a:t>
            </a:r>
            <a:r>
              <a:rPr lang="fr-FR" sz="850" i="1" spc="-35" dirty="0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/BtoC et de l’industrie automobile. Xavier a également eu l’opportunité d’accompagner différentes structures publiques ou </a:t>
            </a:r>
            <a:r>
              <a:rPr lang="fr-FR" sz="850" i="1" spc="-35" dirty="0" err="1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para-publiques</a:t>
            </a:r>
            <a:r>
              <a:rPr lang="fr-FR" sz="850" i="1" spc="-35" dirty="0">
                <a:solidFill>
                  <a:srgbClr val="4A3D3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leurs projets de réorganisation.</a:t>
            </a: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333A7B7A-1A15-76C5-F3C5-0C7755B14347}"/>
              </a:ext>
            </a:extLst>
          </p:cNvPr>
          <p:cNvSpPr/>
          <p:nvPr/>
        </p:nvSpPr>
        <p:spPr>
          <a:xfrm>
            <a:off x="1095547" y="9631962"/>
            <a:ext cx="731998" cy="731998"/>
          </a:xfrm>
          <a:prstGeom prst="ellipse">
            <a:avLst/>
          </a:prstGeom>
          <a:solidFill>
            <a:srgbClr val="FFD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E930C006-7DC8-1742-4094-C9D61B13B4EB}"/>
              </a:ext>
            </a:extLst>
          </p:cNvPr>
          <p:cNvSpPr/>
          <p:nvPr/>
        </p:nvSpPr>
        <p:spPr>
          <a:xfrm>
            <a:off x="-1171696" y="7365523"/>
            <a:ext cx="2352569" cy="2354400"/>
          </a:xfrm>
          <a:prstGeom prst="ellipse">
            <a:avLst/>
          </a:prstGeom>
          <a:noFill/>
          <a:ln w="317500">
            <a:solidFill>
              <a:srgbClr val="4AAA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9E289332-5425-CE21-968F-DA89BE3FAFC4}"/>
              </a:ext>
            </a:extLst>
          </p:cNvPr>
          <p:cNvSpPr/>
          <p:nvPr/>
        </p:nvSpPr>
        <p:spPr>
          <a:xfrm>
            <a:off x="377084" y="10171779"/>
            <a:ext cx="1079183" cy="1079183"/>
          </a:xfrm>
          <a:prstGeom prst="ellipse">
            <a:avLst/>
          </a:prstGeom>
          <a:solidFill>
            <a:srgbClr val="4B3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bject 4">
            <a:extLst>
              <a:ext uri="{FF2B5EF4-FFF2-40B4-BE49-F238E27FC236}">
                <a16:creationId xmlns:a16="http://schemas.microsoft.com/office/drawing/2014/main" id="{B59A3787-CAC4-D289-BA9E-551A10C84261}"/>
              </a:ext>
            </a:extLst>
          </p:cNvPr>
          <p:cNvSpPr txBox="1"/>
          <p:nvPr/>
        </p:nvSpPr>
        <p:spPr>
          <a:xfrm>
            <a:off x="275485" y="4769412"/>
            <a:ext cx="1466908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50" b="1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 PRATIQUE</a:t>
            </a:r>
            <a:endParaRPr sz="105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r-FR"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Déjeuner pris </a:t>
            </a:r>
          </a:p>
          <a:p>
            <a:pPr marL="12700">
              <a:lnSpc>
                <a:spcPct val="100000"/>
              </a:lnSpc>
            </a:pPr>
            <a:r>
              <a:rPr lang="fr-FR"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commun </a:t>
            </a:r>
            <a:r>
              <a:rPr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12h</a:t>
            </a:r>
            <a:r>
              <a:rPr lang="fr-FR"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105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sz="105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</a:t>
            </a:r>
            <a:r>
              <a:rPr sz="1050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1050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3h30</a:t>
            </a:r>
            <a:endParaRPr sz="105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5">
            <a:extLst>
              <a:ext uri="{FF2B5EF4-FFF2-40B4-BE49-F238E27FC236}">
                <a16:creationId xmlns:a16="http://schemas.microsoft.com/office/drawing/2014/main" id="{1301BC31-73FD-4E90-976E-3636A1B84C21}"/>
              </a:ext>
            </a:extLst>
          </p:cNvPr>
          <p:cNvSpPr txBox="1"/>
          <p:nvPr/>
        </p:nvSpPr>
        <p:spPr>
          <a:xfrm>
            <a:off x="275485" y="3186244"/>
            <a:ext cx="1569654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r-FR" sz="1050" b="1" spc="-2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</a:t>
            </a:r>
            <a:endParaRPr sz="105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r-FR" sz="1050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Comet Meetings - Ternes  </a:t>
            </a:r>
          </a:p>
          <a:p>
            <a:pPr marL="12700">
              <a:lnSpc>
                <a:spcPct val="100000"/>
              </a:lnSpc>
            </a:pPr>
            <a:r>
              <a:rPr lang="fr-FR" sz="1050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rue Torricelli</a:t>
            </a:r>
          </a:p>
          <a:p>
            <a:pPr marL="12700">
              <a:lnSpc>
                <a:spcPct val="100000"/>
              </a:lnSpc>
            </a:pPr>
            <a:r>
              <a:rPr lang="fr-FR" sz="1050" spc="-1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75017 Paris</a:t>
            </a:r>
          </a:p>
        </p:txBody>
      </p:sp>
      <p:sp>
        <p:nvSpPr>
          <p:cNvPr id="14" name="object 2">
            <a:extLst>
              <a:ext uri="{FF2B5EF4-FFF2-40B4-BE49-F238E27FC236}">
                <a16:creationId xmlns:a16="http://schemas.microsoft.com/office/drawing/2014/main" id="{7DCE2605-B3B6-3ADF-9E39-B48F1CB4E7BB}"/>
              </a:ext>
            </a:extLst>
          </p:cNvPr>
          <p:cNvSpPr txBox="1">
            <a:spLocks/>
          </p:cNvSpPr>
          <p:nvPr/>
        </p:nvSpPr>
        <p:spPr>
          <a:xfrm>
            <a:off x="1920093" y="1319482"/>
            <a:ext cx="5106102" cy="382156"/>
          </a:xfrm>
          <a:prstGeom prst="rect">
            <a:avLst/>
          </a:prstGeom>
        </p:spPr>
        <p:txBody>
          <a:bodyPr vert="horz" wrap="square" lIns="0" tIns="73660" rIns="0" bIns="0" rtlCol="0" anchor="b">
            <a:spAutoFit/>
          </a:bodyPr>
          <a:lstStyle>
            <a:lvl1pPr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1301750" algn="l">
              <a:lnSpc>
                <a:spcPts val="2400"/>
              </a:lnSpc>
              <a:spcBef>
                <a:spcPts val="580"/>
              </a:spcBef>
            </a:pPr>
            <a:r>
              <a:rPr lang="fr-FR" sz="2400" dirty="0">
                <a:solidFill>
                  <a:srgbClr val="4AAA29"/>
                </a:solidFill>
                <a:latin typeface="Impact" panose="020B0806030902050204" pitchFamily="34" charset="0"/>
              </a:rPr>
              <a:t>Séminaire 3</a:t>
            </a:r>
            <a:endParaRPr lang="fr-FR" sz="2400" spc="-10" dirty="0">
              <a:solidFill>
                <a:srgbClr val="4AAA29"/>
              </a:solidFill>
              <a:latin typeface="Impact" panose="020B0806030902050204" pitchFamily="34" charset="0"/>
            </a:endParaRPr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id="{DD8A81E5-EEFA-88CC-6F13-455BDCB1DD15}"/>
              </a:ext>
            </a:extLst>
          </p:cNvPr>
          <p:cNvSpPr txBox="1"/>
          <p:nvPr/>
        </p:nvSpPr>
        <p:spPr>
          <a:xfrm>
            <a:off x="1920093" y="2632107"/>
            <a:ext cx="2574756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Parmi les points </a:t>
            </a:r>
            <a:r>
              <a:rPr sz="1100" b="1" spc="-10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abordés</a:t>
            </a:r>
            <a:endParaRPr sz="1100" dirty="0">
              <a:solidFill>
                <a:srgbClr val="FFD5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8">
            <a:extLst>
              <a:ext uri="{FF2B5EF4-FFF2-40B4-BE49-F238E27FC236}">
                <a16:creationId xmlns:a16="http://schemas.microsoft.com/office/drawing/2014/main" id="{90463C4B-DF75-E503-26F6-B17A932A070F}"/>
              </a:ext>
            </a:extLst>
          </p:cNvPr>
          <p:cNvSpPr txBox="1"/>
          <p:nvPr/>
        </p:nvSpPr>
        <p:spPr>
          <a:xfrm>
            <a:off x="1920093" y="3875817"/>
            <a:ext cx="2574756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MARDI 26 SEPTEMBRE</a:t>
            </a:r>
            <a:endParaRPr sz="1100" b="1" dirty="0">
              <a:solidFill>
                <a:srgbClr val="FFD5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FD7D31D4-1C4E-BD3C-529E-9CE3146DA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0" y="32169"/>
            <a:ext cx="2222095" cy="1165037"/>
          </a:xfrm>
          <a:prstGeom prst="rect">
            <a:avLst/>
          </a:prstGeom>
        </p:spPr>
      </p:pic>
      <p:sp>
        <p:nvSpPr>
          <p:cNvPr id="33" name="object 23">
            <a:extLst>
              <a:ext uri="{FF2B5EF4-FFF2-40B4-BE49-F238E27FC236}">
                <a16:creationId xmlns:a16="http://schemas.microsoft.com/office/drawing/2014/main" id="{42367AE4-2180-556F-70EC-DE6AB7156A1F}"/>
              </a:ext>
            </a:extLst>
          </p:cNvPr>
          <p:cNvSpPr/>
          <p:nvPr/>
        </p:nvSpPr>
        <p:spPr>
          <a:xfrm>
            <a:off x="6362700" y="1082318"/>
            <a:ext cx="1196569" cy="2862699"/>
          </a:xfrm>
          <a:custGeom>
            <a:avLst/>
            <a:gdLst/>
            <a:ahLst/>
            <a:cxnLst/>
            <a:rect l="l" t="t" r="r" b="b"/>
            <a:pathLst>
              <a:path w="1003300" h="2626360">
                <a:moveTo>
                  <a:pt x="1003302" y="0"/>
                </a:moveTo>
                <a:lnTo>
                  <a:pt x="947794" y="16192"/>
                </a:lnTo>
                <a:lnTo>
                  <a:pt x="904722" y="30691"/>
                </a:lnTo>
                <a:lnTo>
                  <a:pt x="862307" y="46574"/>
                </a:lnTo>
                <a:lnTo>
                  <a:pt x="820575" y="63816"/>
                </a:lnTo>
                <a:lnTo>
                  <a:pt x="779553" y="82388"/>
                </a:lnTo>
                <a:lnTo>
                  <a:pt x="739269" y="102264"/>
                </a:lnTo>
                <a:lnTo>
                  <a:pt x="699748" y="123417"/>
                </a:lnTo>
                <a:lnTo>
                  <a:pt x="661019" y="145819"/>
                </a:lnTo>
                <a:lnTo>
                  <a:pt x="623107" y="169444"/>
                </a:lnTo>
                <a:lnTo>
                  <a:pt x="586041" y="194265"/>
                </a:lnTo>
                <a:lnTo>
                  <a:pt x="549847" y="220255"/>
                </a:lnTo>
                <a:lnTo>
                  <a:pt x="514551" y="247387"/>
                </a:lnTo>
                <a:lnTo>
                  <a:pt x="480182" y="275634"/>
                </a:lnTo>
                <a:lnTo>
                  <a:pt x="446766" y="304968"/>
                </a:lnTo>
                <a:lnTo>
                  <a:pt x="414330" y="335364"/>
                </a:lnTo>
                <a:lnTo>
                  <a:pt x="382900" y="366793"/>
                </a:lnTo>
                <a:lnTo>
                  <a:pt x="352505" y="399229"/>
                </a:lnTo>
                <a:lnTo>
                  <a:pt x="323170" y="432646"/>
                </a:lnTo>
                <a:lnTo>
                  <a:pt x="294924" y="467015"/>
                </a:lnTo>
                <a:lnTo>
                  <a:pt x="267792" y="502310"/>
                </a:lnTo>
                <a:lnTo>
                  <a:pt x="241802" y="538504"/>
                </a:lnTo>
                <a:lnTo>
                  <a:pt x="216981" y="575571"/>
                </a:lnTo>
                <a:lnTo>
                  <a:pt x="193356" y="613482"/>
                </a:lnTo>
                <a:lnTo>
                  <a:pt x="170953" y="652211"/>
                </a:lnTo>
                <a:lnTo>
                  <a:pt x="149801" y="691732"/>
                </a:lnTo>
                <a:lnTo>
                  <a:pt x="129925" y="732017"/>
                </a:lnTo>
                <a:lnTo>
                  <a:pt x="111353" y="773039"/>
                </a:lnTo>
                <a:lnTo>
                  <a:pt x="94111" y="814770"/>
                </a:lnTo>
                <a:lnTo>
                  <a:pt x="78227" y="857186"/>
                </a:lnTo>
                <a:lnTo>
                  <a:pt x="63728" y="900257"/>
                </a:lnTo>
                <a:lnTo>
                  <a:pt x="50641" y="943957"/>
                </a:lnTo>
                <a:lnTo>
                  <a:pt x="38992" y="988260"/>
                </a:lnTo>
                <a:lnTo>
                  <a:pt x="28809" y="1033138"/>
                </a:lnTo>
                <a:lnTo>
                  <a:pt x="20119" y="1078565"/>
                </a:lnTo>
                <a:lnTo>
                  <a:pt x="12948" y="1124512"/>
                </a:lnTo>
                <a:lnTo>
                  <a:pt x="7323" y="1170954"/>
                </a:lnTo>
                <a:lnTo>
                  <a:pt x="3273" y="1217863"/>
                </a:lnTo>
                <a:lnTo>
                  <a:pt x="822" y="1265213"/>
                </a:lnTo>
                <a:lnTo>
                  <a:pt x="0" y="1312976"/>
                </a:lnTo>
                <a:lnTo>
                  <a:pt x="822" y="1360739"/>
                </a:lnTo>
                <a:lnTo>
                  <a:pt x="3273" y="1408090"/>
                </a:lnTo>
                <a:lnTo>
                  <a:pt x="7323" y="1455000"/>
                </a:lnTo>
                <a:lnTo>
                  <a:pt x="12948" y="1501442"/>
                </a:lnTo>
                <a:lnTo>
                  <a:pt x="20119" y="1547390"/>
                </a:lnTo>
                <a:lnTo>
                  <a:pt x="28809" y="1592817"/>
                </a:lnTo>
                <a:lnTo>
                  <a:pt x="38992" y="1637695"/>
                </a:lnTo>
                <a:lnTo>
                  <a:pt x="50641" y="1681998"/>
                </a:lnTo>
                <a:lnTo>
                  <a:pt x="63728" y="1725699"/>
                </a:lnTo>
                <a:lnTo>
                  <a:pt x="78227" y="1768771"/>
                </a:lnTo>
                <a:lnTo>
                  <a:pt x="94111" y="1811186"/>
                </a:lnTo>
                <a:lnTo>
                  <a:pt x="111353" y="1852918"/>
                </a:lnTo>
                <a:lnTo>
                  <a:pt x="129925" y="1893940"/>
                </a:lnTo>
                <a:lnTo>
                  <a:pt x="149801" y="1934225"/>
                </a:lnTo>
                <a:lnTo>
                  <a:pt x="170953" y="1973746"/>
                </a:lnTo>
                <a:lnTo>
                  <a:pt x="193356" y="2012475"/>
                </a:lnTo>
                <a:lnTo>
                  <a:pt x="216981" y="2050386"/>
                </a:lnTo>
                <a:lnTo>
                  <a:pt x="241802" y="2087453"/>
                </a:lnTo>
                <a:lnTo>
                  <a:pt x="267792" y="2123647"/>
                </a:lnTo>
                <a:lnTo>
                  <a:pt x="294924" y="2158942"/>
                </a:lnTo>
                <a:lnTo>
                  <a:pt x="323170" y="2193311"/>
                </a:lnTo>
                <a:lnTo>
                  <a:pt x="352505" y="2226727"/>
                </a:lnTo>
                <a:lnTo>
                  <a:pt x="382900" y="2259163"/>
                </a:lnTo>
                <a:lnTo>
                  <a:pt x="414330" y="2290593"/>
                </a:lnTo>
                <a:lnTo>
                  <a:pt x="446766" y="2320988"/>
                </a:lnTo>
                <a:lnTo>
                  <a:pt x="480182" y="2350322"/>
                </a:lnTo>
                <a:lnTo>
                  <a:pt x="514551" y="2378568"/>
                </a:lnTo>
                <a:lnTo>
                  <a:pt x="549847" y="2405700"/>
                </a:lnTo>
                <a:lnTo>
                  <a:pt x="586041" y="2431689"/>
                </a:lnTo>
                <a:lnTo>
                  <a:pt x="623107" y="2456510"/>
                </a:lnTo>
                <a:lnTo>
                  <a:pt x="661019" y="2480135"/>
                </a:lnTo>
                <a:lnTo>
                  <a:pt x="699748" y="2502537"/>
                </a:lnTo>
                <a:lnTo>
                  <a:pt x="739269" y="2523690"/>
                </a:lnTo>
                <a:lnTo>
                  <a:pt x="779553" y="2543565"/>
                </a:lnTo>
                <a:lnTo>
                  <a:pt x="820575" y="2562137"/>
                </a:lnTo>
                <a:lnTo>
                  <a:pt x="862307" y="2579379"/>
                </a:lnTo>
                <a:lnTo>
                  <a:pt x="904722" y="2595262"/>
                </a:lnTo>
                <a:lnTo>
                  <a:pt x="947794" y="2609761"/>
                </a:lnTo>
                <a:lnTo>
                  <a:pt x="991494" y="2622848"/>
                </a:lnTo>
                <a:lnTo>
                  <a:pt x="1003302" y="2625953"/>
                </a:lnTo>
                <a:lnTo>
                  <a:pt x="1003302" y="0"/>
                </a:lnTo>
                <a:close/>
              </a:path>
            </a:pathLst>
          </a:custGeom>
          <a:solidFill>
            <a:srgbClr val="FFD6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C4F52A7B-6DC3-6ABF-F463-D92E0F9A999A}"/>
              </a:ext>
            </a:extLst>
          </p:cNvPr>
          <p:cNvSpPr txBox="1">
            <a:spLocks/>
          </p:cNvSpPr>
          <p:nvPr/>
        </p:nvSpPr>
        <p:spPr>
          <a:xfrm>
            <a:off x="1920093" y="1819185"/>
            <a:ext cx="5106102" cy="689932"/>
          </a:xfrm>
          <a:prstGeom prst="rect">
            <a:avLst/>
          </a:prstGeom>
        </p:spPr>
        <p:txBody>
          <a:bodyPr vert="horz" wrap="square" lIns="0" tIns="73660" rIns="0" bIns="0" rtlCol="0" anchor="b">
            <a:spAutoFit/>
          </a:bodyPr>
          <a:lstStyle>
            <a:lvl1pPr algn="ctr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9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1301750" algn="l">
              <a:lnSpc>
                <a:spcPts val="2400"/>
              </a:lnSpc>
              <a:spcBef>
                <a:spcPts val="580"/>
              </a:spcBef>
            </a:pPr>
            <a:r>
              <a:rPr lang="fr-FR" sz="2800" spc="-10" dirty="0">
                <a:solidFill>
                  <a:srgbClr val="5E514D"/>
                </a:solidFill>
                <a:latin typeface="Impact" panose="020B0806030902050204" pitchFamily="34" charset="0"/>
              </a:rPr>
              <a:t>Financer son développement</a:t>
            </a:r>
          </a:p>
        </p:txBody>
      </p:sp>
      <p:sp>
        <p:nvSpPr>
          <p:cNvPr id="16" name="object 11">
            <a:extLst>
              <a:ext uri="{FF2B5EF4-FFF2-40B4-BE49-F238E27FC236}">
                <a16:creationId xmlns:a16="http://schemas.microsoft.com/office/drawing/2014/main" id="{6F19102D-CDF6-DC7A-8A0A-E7CE2B3C7ACC}"/>
              </a:ext>
            </a:extLst>
          </p:cNvPr>
          <p:cNvSpPr txBox="1"/>
          <p:nvPr/>
        </p:nvSpPr>
        <p:spPr>
          <a:xfrm>
            <a:off x="5857250" y="1655838"/>
            <a:ext cx="1581791" cy="1430263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2700" algn="r">
              <a:lnSpc>
                <a:spcPct val="90000"/>
              </a:lnSpc>
            </a:pPr>
            <a:r>
              <a:rPr lang="fr-FR" sz="3200" dirty="0">
                <a:solidFill>
                  <a:srgbClr val="5E514D"/>
                </a:solidFill>
                <a:latin typeface="Impact" panose="020B0806030902050204" pitchFamily="34" charset="0"/>
                <a:cs typeface="Arial"/>
              </a:rPr>
              <a:t>26</a:t>
            </a:r>
          </a:p>
          <a:p>
            <a:pPr marL="12700" algn="r">
              <a:lnSpc>
                <a:spcPct val="90000"/>
              </a:lnSpc>
            </a:pPr>
            <a:r>
              <a:rPr lang="fr-FR" sz="3200" dirty="0">
                <a:solidFill>
                  <a:srgbClr val="5E514D"/>
                </a:solidFill>
                <a:latin typeface="Impact" panose="020B0806030902050204" pitchFamily="34" charset="0"/>
                <a:cs typeface="Arial"/>
              </a:rPr>
              <a:t>sept</a:t>
            </a:r>
          </a:p>
          <a:p>
            <a:pPr marL="12700" algn="r">
              <a:lnSpc>
                <a:spcPct val="90000"/>
              </a:lnSpc>
            </a:pPr>
            <a:r>
              <a:rPr lang="fr-FR" sz="3200" dirty="0">
                <a:solidFill>
                  <a:srgbClr val="5E514D"/>
                </a:solidFill>
                <a:latin typeface="Impact" panose="020B0806030902050204" pitchFamily="34" charset="0"/>
                <a:cs typeface="Arial"/>
              </a:rPr>
              <a:t>2023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30D59E2-1575-5410-00E4-A02003931288}"/>
              </a:ext>
            </a:extLst>
          </p:cNvPr>
          <p:cNvSpPr txBox="1"/>
          <p:nvPr/>
        </p:nvSpPr>
        <p:spPr>
          <a:xfrm>
            <a:off x="141328" y="2627343"/>
            <a:ext cx="1601064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>
              <a:lnSpc>
                <a:spcPct val="90000"/>
              </a:lnSpc>
            </a:pPr>
            <a:r>
              <a:rPr lang="fr-FR" sz="2800" dirty="0">
                <a:solidFill>
                  <a:srgbClr val="5E514D"/>
                </a:solidFill>
                <a:latin typeface="Impact" panose="020B0806030902050204" pitchFamily="34" charset="0"/>
                <a:cs typeface="Arial"/>
              </a:rPr>
              <a:t>Paris</a:t>
            </a:r>
          </a:p>
        </p:txBody>
      </p:sp>
      <p:sp>
        <p:nvSpPr>
          <p:cNvPr id="27" name="object 19">
            <a:extLst>
              <a:ext uri="{FF2B5EF4-FFF2-40B4-BE49-F238E27FC236}">
                <a16:creationId xmlns:a16="http://schemas.microsoft.com/office/drawing/2014/main" id="{67181CDE-D6CE-4356-B6CC-3498013FE169}"/>
              </a:ext>
            </a:extLst>
          </p:cNvPr>
          <p:cNvSpPr txBox="1">
            <a:spLocks/>
          </p:cNvSpPr>
          <p:nvPr/>
        </p:nvSpPr>
        <p:spPr>
          <a:xfrm>
            <a:off x="1920093" y="4166098"/>
            <a:ext cx="5204607" cy="51757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marL="0" indent="0" algn="ctr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7967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55934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33902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11869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9836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7803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45771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23738" indent="0" algn="ctr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None/>
              <a:defRPr sz="1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8h30┃</a:t>
            </a:r>
            <a:r>
              <a:rPr lang="fr-FR" sz="11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Accueil autour d’un petit-déjeuner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endParaRPr lang="fr-FR" sz="1100" b="1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9h à 12h15┃</a:t>
            </a:r>
            <a:r>
              <a:rPr lang="fr-FR" sz="11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Financer sa croissance interne et externe : risques, opportunités, outils, points de vigilance (1/2)</a:t>
            </a:r>
          </a:p>
          <a:p>
            <a:pPr marL="12700" algn="l">
              <a:lnSpc>
                <a:spcPct val="100000"/>
              </a:lnSpc>
              <a:spcBef>
                <a:spcPts val="100"/>
              </a:spcBef>
            </a:pPr>
            <a:endParaRPr lang="fr-FR" sz="1100" b="1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Tour de table : les principales difficultés rencontrées pour financer la croissance de vos entreprises ? </a:t>
            </a: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Quels outils pour quels besoins ? Dette, capital, instruments hybrides, aides publiques,…</a:t>
            </a: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Financement bancaire/ouverture du capital : opportunités, risques et points de vigilance</a:t>
            </a: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endParaRPr lang="fr-FR" sz="1100" b="1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13h30 à 17h┃</a:t>
            </a:r>
            <a:r>
              <a:rPr lang="fr-FR" sz="11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Financer sa croissance interne et externe : risques, opportunités, outils, points de vigilance (2/2)</a:t>
            </a: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endParaRPr lang="fr-FR" sz="11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 comprendre ses comptes pour faire écho aux besoins d’informations des financeurs</a:t>
            </a: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Réflexion en sous-groupe : quels sont les éléments de valorisation de mon entreprise ? </a:t>
            </a: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Quelles méthodes de valorisation possibles pour évaluer son entreprise ou une cible ? </a:t>
            </a:r>
          </a:p>
          <a:p>
            <a:pPr marL="183515" marR="770255" indent="-1714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Réflexion en sous-groupes : cas pratique autour d’une problématique de croissance d’un participant du sous-groupe</a:t>
            </a:r>
            <a:br>
              <a:rPr lang="fr-FR" sz="1100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1100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17h à 17h45┃</a:t>
            </a:r>
            <a:r>
              <a:rPr lang="fr-FR" sz="11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Clôture du séminaire et présentation des dispositifs de financement Bpifrance</a:t>
            </a: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endParaRPr lang="fr-FR" sz="1100" b="1" dirty="0">
              <a:solidFill>
                <a:srgbClr val="5E514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770255" algn="l">
              <a:lnSpc>
                <a:spcPct val="100000"/>
              </a:lnSpc>
              <a:spcBef>
                <a:spcPts val="0"/>
              </a:spcBef>
            </a:pPr>
            <a:r>
              <a:rPr lang="fr-FR" sz="1100" b="1" dirty="0">
                <a:solidFill>
                  <a:srgbClr val="FFD5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19h┃</a:t>
            </a:r>
            <a:r>
              <a:rPr lang="fr-FR" sz="1100" b="1" dirty="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Dîner de promotion</a:t>
            </a:r>
            <a:endParaRPr lang="fr-FR" sz="1100" b="1" dirty="0">
              <a:solidFill>
                <a:srgbClr val="FFD5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B5ECA2A-3BA3-9D49-9AAD-D757A55B59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2598" y="1371545"/>
            <a:ext cx="754217" cy="330089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5883121E-BF11-B0B4-616A-3124491CD189}"/>
              </a:ext>
            </a:extLst>
          </p:cNvPr>
          <p:cNvSpPr txBox="1"/>
          <p:nvPr/>
        </p:nvSpPr>
        <p:spPr>
          <a:xfrm>
            <a:off x="1920093" y="2869049"/>
            <a:ext cx="50191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183515" marR="770255" indent="-171450" defTabSz="755934">
              <a:spcAft>
                <a:spcPts val="600"/>
              </a:spcAft>
              <a:buFont typeface="Arial" panose="020B0604020202020204" pitchFamily="34" charset="0"/>
              <a:buChar char="•"/>
              <a:defRPr sz="1100">
                <a:solidFill>
                  <a:srgbClr val="5E51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Découvrir le </a:t>
            </a:r>
            <a:r>
              <a:rPr lang="fr-FR" dirty="0" err="1"/>
              <a:t>panaroma</a:t>
            </a:r>
            <a:r>
              <a:rPr lang="fr-FR" dirty="0"/>
              <a:t> des outils de financement</a:t>
            </a:r>
          </a:p>
          <a:p>
            <a:r>
              <a:rPr lang="fr-FR" dirty="0"/>
              <a:t>Maîtriser les fondamentaux financiers pour étayer son dossier de financement </a:t>
            </a:r>
          </a:p>
          <a:p>
            <a:r>
              <a:rPr lang="fr-FR" dirty="0"/>
              <a:t>Examiner quelques exemples concrets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6071794-C1F3-58A8-1120-60A6C40DBDB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019" t="2263" r="9085" b="10380"/>
          <a:stretch/>
        </p:blipFill>
        <p:spPr>
          <a:xfrm>
            <a:off x="5023175" y="73528"/>
            <a:ext cx="2222095" cy="1082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8938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1542</TotalTime>
  <Words>325</Words>
  <Application>Microsoft Office PowerPoint</Application>
  <PresentationFormat>Personnalisé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Impact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Chloé Barria</dc:creator>
  <cp:lastModifiedBy>Romain COCQUEBERT</cp:lastModifiedBy>
  <cp:revision>27</cp:revision>
  <cp:lastPrinted>2023-02-02T13:31:13Z</cp:lastPrinted>
  <dcterms:created xsi:type="dcterms:W3CDTF">2023-02-01T15:34:35Z</dcterms:created>
  <dcterms:modified xsi:type="dcterms:W3CDTF">2023-07-04T08:50:50Z</dcterms:modified>
</cp:coreProperties>
</file>