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4" r:id="rId5"/>
  </p:sldMasterIdLst>
  <p:notesMasterIdLst>
    <p:notesMasterId r:id="rId7"/>
  </p:notesMasterIdLst>
  <p:sldIdLst>
    <p:sldId id="299" r:id="rId6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orient="horz" pos="6127">
          <p15:clr>
            <a:srgbClr val="A4A3A4"/>
          </p15:clr>
        </p15:guide>
        <p15:guide id="3" orient="horz" pos="4627">
          <p15:clr>
            <a:srgbClr val="A4A3A4"/>
          </p15:clr>
        </p15:guide>
        <p15:guide id="4" orient="horz" pos="1613">
          <p15:clr>
            <a:srgbClr val="A4A3A4"/>
          </p15:clr>
        </p15:guide>
        <p15:guide id="5" orient="horz" pos="402">
          <p15:clr>
            <a:srgbClr val="A4A3A4"/>
          </p15:clr>
        </p15:guide>
        <p15:guide id="6" pos="2160">
          <p15:clr>
            <a:srgbClr val="A4A3A4"/>
          </p15:clr>
        </p15:guide>
        <p15:guide id="7" pos="1072">
          <p15:clr>
            <a:srgbClr val="A4A3A4"/>
          </p15:clr>
        </p15:guide>
        <p15:guide id="8" pos="324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H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6E64"/>
    <a:srgbClr val="50B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41" autoAdjust="0"/>
    <p:restoredTop sz="89542" autoAdjust="0"/>
  </p:normalViewPr>
  <p:slideViewPr>
    <p:cSldViewPr>
      <p:cViewPr varScale="1">
        <p:scale>
          <a:sx n="71" d="100"/>
          <a:sy n="71" d="100"/>
        </p:scale>
        <p:origin x="3648" y="78"/>
      </p:cViewPr>
      <p:guideLst>
        <p:guide orient="horz" pos="3120"/>
        <p:guide orient="horz" pos="6127"/>
        <p:guide orient="horz" pos="4627"/>
        <p:guide orient="horz" pos="1613"/>
        <p:guide orient="horz" pos="402"/>
        <p:guide pos="2160"/>
        <p:guide pos="1072"/>
        <p:guide pos="32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45659" cy="496333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7" y="1"/>
            <a:ext cx="2945659" cy="496333"/>
          </a:xfrm>
          <a:prstGeom prst="rect">
            <a:avLst/>
          </a:prstGeom>
        </p:spPr>
        <p:txBody>
          <a:bodyPr vert="horz" lIns="95544" tIns="47772" rIns="95544" bIns="47772" rtlCol="0"/>
          <a:lstStyle>
            <a:lvl1pPr algn="r">
              <a:defRPr sz="1300"/>
            </a:lvl1pPr>
          </a:lstStyle>
          <a:p>
            <a:fld id="{D3408DD4-2848-4130-91D2-DA279B566371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6125"/>
            <a:ext cx="25749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44" tIns="47772" rIns="95544" bIns="4777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5544" tIns="47772" rIns="95544" bIns="47772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3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7" y="9428585"/>
            <a:ext cx="2945659" cy="496333"/>
          </a:xfrm>
          <a:prstGeom prst="rect">
            <a:avLst/>
          </a:prstGeom>
        </p:spPr>
        <p:txBody>
          <a:bodyPr vert="horz" lIns="95544" tIns="47772" rIns="95544" bIns="47772" rtlCol="0" anchor="b"/>
          <a:lstStyle>
            <a:lvl1pPr algn="r">
              <a:defRPr sz="1300"/>
            </a:lvl1pPr>
          </a:lstStyle>
          <a:p>
            <a:fld id="{5686E92E-1CC9-49FE-85F2-4F6117653B4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sz="1000" dirty="0">
              <a:solidFill>
                <a:schemeClr val="bg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86E92E-1CC9-49FE-85F2-4F6117653B4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054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ave th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9345488"/>
            <a:ext cx="90872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 rotWithShape="1">
          <a:blip r:embed="rId2"/>
          <a:srcRect r="27267"/>
          <a:stretch/>
        </p:blipFill>
        <p:spPr>
          <a:xfrm>
            <a:off x="455826" y="994890"/>
            <a:ext cx="6429558" cy="883996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9129464"/>
            <a:ext cx="6885384" cy="77653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sp>
        <p:nvSpPr>
          <p:cNvPr id="6" name="Ellipse 5"/>
          <p:cNvSpPr/>
          <p:nvPr userDrawn="1"/>
        </p:nvSpPr>
        <p:spPr>
          <a:xfrm>
            <a:off x="188640" y="2000672"/>
            <a:ext cx="2160240" cy="2160240"/>
          </a:xfrm>
          <a:prstGeom prst="ellipse">
            <a:avLst/>
          </a:prstGeom>
          <a:solidFill>
            <a:srgbClr val="50B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680FA5FD-2971-B32B-40E9-CB5AE767682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81" y="128464"/>
            <a:ext cx="2429605" cy="113650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F239F4C-CE28-E644-B38B-006742CF78F6}"/>
              </a:ext>
            </a:extLst>
          </p:cNvPr>
          <p:cNvSpPr/>
          <p:nvPr userDrawn="1"/>
        </p:nvSpPr>
        <p:spPr>
          <a:xfrm>
            <a:off x="4653136" y="7058"/>
            <a:ext cx="2204865" cy="98783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pic>
        <p:nvPicPr>
          <p:cNvPr id="1026" name="Picture 2" descr="logo-bpifrance-le-hub-yellow-hd - Toulouse Tech Transfer">
            <a:extLst>
              <a:ext uri="{FF2B5EF4-FFF2-40B4-BE49-F238E27FC236}">
                <a16:creationId xmlns:a16="http://schemas.microsoft.com/office/drawing/2014/main" id="{3E55C453-847D-E6AB-8D8C-B845C3F15F1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404" y="38181"/>
            <a:ext cx="1002045" cy="101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29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ave th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029" y="-2242014"/>
            <a:ext cx="1874940" cy="1553221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6867081" y="-933306"/>
            <a:ext cx="18362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-100" normalizeH="0" baseline="0" noProof="0" dirty="0">
                <a:ln>
                  <a:noFill/>
                </a:ln>
                <a:solidFill>
                  <a:srgbClr val="FFCD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SAVE THE DATE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9345488"/>
            <a:ext cx="908720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 rotWithShape="1">
          <a:blip r:embed="rId3"/>
          <a:srcRect r="27267"/>
          <a:stretch/>
        </p:blipFill>
        <p:spPr>
          <a:xfrm>
            <a:off x="455826" y="994890"/>
            <a:ext cx="6429558" cy="8839966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8769424"/>
            <a:ext cx="6885384" cy="11365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Ellipse 5"/>
          <p:cNvSpPr/>
          <p:nvPr userDrawn="1"/>
        </p:nvSpPr>
        <p:spPr>
          <a:xfrm>
            <a:off x="188640" y="2000672"/>
            <a:ext cx="2160240" cy="2160240"/>
          </a:xfrm>
          <a:prstGeom prst="ellipse">
            <a:avLst/>
          </a:prstGeom>
          <a:solidFill>
            <a:srgbClr val="50B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628DA3A-A97F-4705-ADA8-058CE83902F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9431" y="-402278"/>
            <a:ext cx="4032448" cy="216967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B5239EA-B543-4D51-AFC4-B798754581D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11" b="12097"/>
          <a:stretch/>
        </p:blipFill>
        <p:spPr>
          <a:xfrm>
            <a:off x="3140968" y="0"/>
            <a:ext cx="1114461" cy="99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26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53500" y="0"/>
            <a:ext cx="6048000" cy="68384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256500" y="1898002"/>
            <a:ext cx="6345000" cy="670095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  <a:p>
            <a:pPr lvl="6"/>
            <a:r>
              <a:rPr lang="fr-FR" dirty="0"/>
              <a:t>Septième niveau</a:t>
            </a:r>
          </a:p>
          <a:p>
            <a:pPr lvl="7"/>
            <a:r>
              <a:rPr lang="fr-FR" dirty="0"/>
              <a:t>Huitième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674694" y="9727145"/>
            <a:ext cx="404664" cy="16846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fld id="{121F5AB3-A377-4667-B84E-E4C429C77C9B}" type="datetime1">
              <a:rPr lang="fr-FR" smtClean="0"/>
              <a:pPr/>
              <a:t>04/07/2023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0" y="9737532"/>
            <a:ext cx="620688" cy="1684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582778" y="9321489"/>
            <a:ext cx="275223" cy="45090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9858401-1896-4F80-9B2B-186795E41C27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 bwMode="gray">
          <a:xfrm flipV="1">
            <a:off x="6523414" y="9411739"/>
            <a:ext cx="0" cy="31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 descr="logo_tex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gray">
          <a:xfrm>
            <a:off x="1" y="9386000"/>
            <a:ext cx="806582" cy="520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160" y="55423"/>
            <a:ext cx="1884209" cy="8839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1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3000"/>
        </a:spcAft>
        <a:buFont typeface="Arial" pitchFamily="34" charset="0"/>
        <a:buNone/>
        <a:defRPr sz="3200" b="0" kern="1200">
          <a:solidFill>
            <a:schemeClr val="accent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120000"/>
        </a:lnSpc>
        <a:spcBef>
          <a:spcPts val="0"/>
        </a:spcBef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895350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25730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6pPr>
      <a:lvl7pPr marL="161925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7pPr>
      <a:lvl8pPr marL="1971675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553500" y="0"/>
            <a:ext cx="6048000" cy="68384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256500" y="1898002"/>
            <a:ext cx="6345000" cy="670095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dirty="0"/>
              <a:t>Sixième niveau</a:t>
            </a:r>
          </a:p>
          <a:p>
            <a:pPr lvl="6"/>
            <a:r>
              <a:rPr lang="fr-FR" dirty="0"/>
              <a:t>Septième niveau</a:t>
            </a:r>
          </a:p>
          <a:p>
            <a:pPr lvl="7"/>
            <a:r>
              <a:rPr lang="fr-FR" dirty="0"/>
              <a:t>Huitième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674694" y="9727145"/>
            <a:ext cx="404664" cy="16846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F5AB3-A377-4667-B84E-E4C429C77C9B}" type="datetime1">
              <a:rPr kumimoji="0" lang="fr-FR" sz="5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04/07/2023</a:t>
            </a:fld>
            <a:endParaRPr kumimoji="0" lang="fr-FR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0" y="9737532"/>
            <a:ext cx="620688" cy="16846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500">
                <a:solidFill>
                  <a:schemeClr val="bg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Titre de la présentation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582778" y="9321489"/>
            <a:ext cx="275223" cy="45090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858401-1896-4F80-9B2B-186795E41C2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mpac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mpact"/>
              <a:ea typeface="+mn-ea"/>
              <a:cs typeface="+mn-cs"/>
            </a:endParaRPr>
          </a:p>
        </p:txBody>
      </p:sp>
      <p:cxnSp>
        <p:nvCxnSpPr>
          <p:cNvPr id="9" name="Connecteur droit 8"/>
          <p:cNvCxnSpPr/>
          <p:nvPr/>
        </p:nvCxnSpPr>
        <p:spPr bwMode="gray">
          <a:xfrm flipV="1">
            <a:off x="6523414" y="9411739"/>
            <a:ext cx="0" cy="31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 descr="logo_text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gray">
          <a:xfrm>
            <a:off x="1" y="9386000"/>
            <a:ext cx="806582" cy="52000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160" y="55423"/>
            <a:ext cx="1884209" cy="88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47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14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85000"/>
        </a:lnSpc>
        <a:spcBef>
          <a:spcPts val="0"/>
        </a:spcBef>
        <a:spcAft>
          <a:spcPts val="3000"/>
        </a:spcAft>
        <a:buFont typeface="Arial" pitchFamily="34" charset="0"/>
        <a:buNone/>
        <a:defRPr sz="3200" b="0" kern="1200">
          <a:solidFill>
            <a:schemeClr val="accent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lnSpc>
          <a:spcPct val="120000"/>
        </a:lnSpc>
        <a:spcBef>
          <a:spcPts val="0"/>
        </a:spcBef>
        <a:buFont typeface="Arial" pitchFamily="34" charset="0"/>
        <a:buNone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120000"/>
        </a:lnSpc>
        <a:spcBef>
          <a:spcPts val="0"/>
        </a:spcBef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542925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895350" indent="-180975" algn="l" defTabSz="91440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25730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6pPr>
      <a:lvl7pPr marL="1619250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accent1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7pPr>
      <a:lvl8pPr marL="1971675" indent="-180975" algn="l" defTabSz="895350" rtl="0" eaLnBrk="1" latinLnBrk="0" hangingPunct="1">
        <a:lnSpc>
          <a:spcPct val="120000"/>
        </a:lnSpc>
        <a:spcBef>
          <a:spcPts val="0"/>
        </a:spcBef>
        <a:buClr>
          <a:schemeClr val="tx2"/>
        </a:buClr>
        <a:buFont typeface="Wingdings" pitchFamily="2" charset="2"/>
        <a:buChar char="l"/>
        <a:defRPr sz="1400" b="0" kern="1200">
          <a:solidFill>
            <a:schemeClr val="accent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5A3CF6D-8D3C-4028-A066-E854A1252E0C}"/>
              </a:ext>
            </a:extLst>
          </p:cNvPr>
          <p:cNvSpPr/>
          <p:nvPr/>
        </p:nvSpPr>
        <p:spPr>
          <a:xfrm>
            <a:off x="2403568" y="1873681"/>
            <a:ext cx="4365151" cy="6319679"/>
          </a:xfrm>
          <a:prstGeom prst="rect">
            <a:avLst/>
          </a:prstGeom>
        </p:spPr>
        <p:txBody>
          <a:bodyPr wrap="square" numCol="1" spcCol="360000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Objectifs de la journée</a:t>
            </a:r>
          </a:p>
          <a:p>
            <a:r>
              <a:rPr lang="fr-FR" sz="1000" dirty="0">
                <a:solidFill>
                  <a:srgbClr val="786E64"/>
                </a:solidFill>
              </a:rPr>
              <a:t>Développer une approche stratégique des négociations pour les aborder en toute confiance,</a:t>
            </a:r>
          </a:p>
          <a:p>
            <a:r>
              <a:rPr lang="fr-FR" sz="1000" dirty="0">
                <a:solidFill>
                  <a:srgbClr val="786E64"/>
                </a:solidFill>
              </a:rPr>
              <a:t>Créer un climat favorable,</a:t>
            </a:r>
          </a:p>
          <a:p>
            <a:r>
              <a:rPr lang="fr-FR" sz="1000" dirty="0">
                <a:solidFill>
                  <a:srgbClr val="786E64"/>
                </a:solidFill>
              </a:rPr>
              <a:t>Sortir des guerres de positions,</a:t>
            </a:r>
          </a:p>
          <a:p>
            <a:r>
              <a:rPr lang="fr-FR" sz="1000" dirty="0">
                <a:solidFill>
                  <a:srgbClr val="786E64"/>
                </a:solidFill>
              </a:rPr>
              <a:t>Inventer des solutions créatives, </a:t>
            </a:r>
          </a:p>
          <a:p>
            <a:r>
              <a:rPr lang="fr-FR" sz="1000" dirty="0">
                <a:solidFill>
                  <a:srgbClr val="786E64"/>
                </a:solidFill>
              </a:rPr>
              <a:t>Gérer ses émotions et celles des autres,</a:t>
            </a:r>
          </a:p>
          <a:p>
            <a:r>
              <a:rPr lang="fr-FR" sz="1000" dirty="0">
                <a:solidFill>
                  <a:srgbClr val="786E64"/>
                </a:solidFill>
              </a:rPr>
              <a:t>Déjouer la mauvaise foi, </a:t>
            </a:r>
          </a:p>
          <a:p>
            <a:r>
              <a:rPr lang="fr-FR" sz="1000" dirty="0">
                <a:solidFill>
                  <a:srgbClr val="786E64"/>
                </a:solidFill>
              </a:rPr>
              <a:t>Accroître son pouvoir,</a:t>
            </a:r>
          </a:p>
          <a:p>
            <a:r>
              <a:rPr lang="fr-FR" sz="1000" dirty="0">
                <a:solidFill>
                  <a:srgbClr val="786E64"/>
                </a:solidFill>
              </a:rPr>
              <a:t>Diagnostiquer son style de négociation</a:t>
            </a:r>
          </a:p>
          <a:p>
            <a:endParaRPr lang="fr-FR" sz="1000" b="1" dirty="0">
              <a:solidFill>
                <a:srgbClr val="50B329"/>
              </a:solidFill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8h30- 9h00 Accueil café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9h00 Introduction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Objectifs de la Formation,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Présentation des participants et de l'animateur,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Attentes des participants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9h30 Découverte de la méthode</a:t>
            </a:r>
            <a:endParaRPr lang="fr-FR" sz="1000" dirty="0">
              <a:solidFill>
                <a:srgbClr val="786E64"/>
              </a:solidFill>
            </a:endParaRP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Les Principes de Base de la "Stratégie des Gains Mutuels",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L’objet de la négociation – Une définition,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Mise en situation commerciale « filière déchets »,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Analyse des processus utilisés, 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Les stratégies jouées en négociation,</a:t>
            </a:r>
          </a:p>
          <a:p>
            <a:pPr marL="171450" indent="-171450" algn="just">
              <a:lnSpc>
                <a:spcPct val="10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Zone d’Accord Possible et Ancrage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12h15- 13h15 Déjeuner en commun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13h30 Préparation des négociations et utilisation des outils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7 éléments clés pour préparer vos négociations,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Mise en situation de négociation « filière déchets »,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L’écoute active en négociation,</a:t>
            </a:r>
          </a:p>
          <a:p>
            <a:pPr marL="171450" indent="-171450" algn="just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rgbClr val="786E64"/>
                </a:solidFill>
              </a:rPr>
              <a:t>Les éléments clés dans le détail</a:t>
            </a:r>
          </a:p>
          <a:p>
            <a:pPr algn="just">
              <a:spcBef>
                <a:spcPts val="600"/>
              </a:spcBef>
              <a:spcAft>
                <a:spcPts val="400"/>
              </a:spcAft>
            </a:pPr>
            <a:r>
              <a:rPr lang="fr-FR" sz="1000" b="1" dirty="0">
                <a:solidFill>
                  <a:srgbClr val="50B329"/>
                </a:solidFill>
              </a:rPr>
              <a:t>17h00 : Bilan et clôture de la journée</a:t>
            </a:r>
          </a:p>
          <a:p>
            <a:pPr marL="171450" indent="-171450">
              <a:buFontTx/>
              <a:buChar char="-"/>
            </a:pPr>
            <a:endParaRPr lang="fr-FR" sz="700" b="1" dirty="0">
              <a:solidFill>
                <a:srgbClr val="50B329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E64BD8E6-1AF1-43A1-9476-4E645232CB21}"/>
              </a:ext>
            </a:extLst>
          </p:cNvPr>
          <p:cNvSpPr txBox="1">
            <a:spLocks/>
          </p:cNvSpPr>
          <p:nvPr/>
        </p:nvSpPr>
        <p:spPr>
          <a:xfrm>
            <a:off x="2463468" y="1346893"/>
            <a:ext cx="4394532" cy="509763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1400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dirty="0"/>
              <a:t>NEGOCIATION COMPLEXE</a:t>
            </a:r>
          </a:p>
          <a:p>
            <a:pPr algn="ctr"/>
            <a:endParaRPr lang="fr-FR" sz="180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405A289-54DF-4C89-A4F4-CCE916F1F99B}"/>
              </a:ext>
            </a:extLst>
          </p:cNvPr>
          <p:cNvSpPr txBox="1"/>
          <p:nvPr/>
        </p:nvSpPr>
        <p:spPr>
          <a:xfrm>
            <a:off x="0" y="2504728"/>
            <a:ext cx="2569070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+mj-lt"/>
              </a:rPr>
              <a:t>Journée Filière</a:t>
            </a:r>
          </a:p>
          <a:p>
            <a:pPr algn="ctr">
              <a:spcBef>
                <a:spcPts val="600"/>
              </a:spcBef>
            </a:pPr>
            <a:r>
              <a:rPr lang="fr-FR" sz="2200" dirty="0">
                <a:solidFill>
                  <a:schemeClr val="bg1"/>
                </a:solidFill>
                <a:latin typeface="+mj-lt"/>
              </a:rPr>
              <a:t>Mercredi 27 Septembre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36F2AB-0B1D-AB95-1114-D6402E25FBE8}"/>
              </a:ext>
            </a:extLst>
          </p:cNvPr>
          <p:cNvSpPr/>
          <p:nvPr/>
        </p:nvSpPr>
        <p:spPr>
          <a:xfrm>
            <a:off x="0" y="8136448"/>
            <a:ext cx="6858000" cy="17695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F27BB4C-B28E-B4A6-FC0D-2DCB13BD953F}"/>
              </a:ext>
            </a:extLst>
          </p:cNvPr>
          <p:cNvSpPr/>
          <p:nvPr/>
        </p:nvSpPr>
        <p:spPr>
          <a:xfrm>
            <a:off x="199440" y="8136448"/>
            <a:ext cx="64591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fr-FR" sz="1000" b="1" i="1" dirty="0">
                <a:solidFill>
                  <a:schemeClr val="accent2"/>
                </a:solidFill>
              </a:rPr>
              <a:t>A PROPOS DU CENEGO</a:t>
            </a:r>
          </a:p>
          <a:p>
            <a:pPr algn="just">
              <a:lnSpc>
                <a:spcPct val="100000"/>
              </a:lnSpc>
            </a:pPr>
            <a:r>
              <a:rPr lang="fr-FR" sz="1000" b="1" i="1" dirty="0">
                <a:solidFill>
                  <a:schemeClr val="accent2"/>
                </a:solidFill>
              </a:rPr>
              <a:t>Le Centre Européen de la Négociation est un acteur majeur dans le domaine de la formation, du conseil et de l'accompagnement à la négociation, au leadership et à la communication.</a:t>
            </a:r>
          </a:p>
          <a:p>
            <a:pPr algn="just">
              <a:lnSpc>
                <a:spcPct val="100000"/>
              </a:lnSpc>
            </a:pPr>
            <a:endParaRPr lang="fr-FR" sz="1000" b="1" i="1" dirty="0">
              <a:solidFill>
                <a:schemeClr val="accent2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fr-FR" sz="1000" b="1" i="1" dirty="0">
                <a:solidFill>
                  <a:schemeClr val="accent2"/>
                </a:solidFill>
              </a:rPr>
              <a:t>LES INTERVENANTS</a:t>
            </a:r>
          </a:p>
          <a:p>
            <a:pPr algn="just">
              <a:lnSpc>
                <a:spcPct val="100000"/>
              </a:lnSpc>
            </a:pPr>
            <a:endParaRPr lang="fr-FR" sz="1000" b="1" i="1" dirty="0">
              <a:solidFill>
                <a:schemeClr val="accent2"/>
              </a:solidFill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09F8DF84-826E-063D-6269-2C658349F90B}"/>
              </a:ext>
            </a:extLst>
          </p:cNvPr>
          <p:cNvSpPr/>
          <p:nvPr/>
        </p:nvSpPr>
        <p:spPr>
          <a:xfrm>
            <a:off x="836712" y="3900465"/>
            <a:ext cx="1224136" cy="1224136"/>
          </a:xfrm>
          <a:prstGeom prst="ellipse">
            <a:avLst/>
          </a:prstGeom>
          <a:solidFill>
            <a:srgbClr val="786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err="1">
              <a:solidFill>
                <a:schemeClr val="tx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98432EB-F862-46DF-AEF4-6687CD082C8E}"/>
              </a:ext>
            </a:extLst>
          </p:cNvPr>
          <p:cNvSpPr txBox="1">
            <a:spLocks/>
          </p:cNvSpPr>
          <p:nvPr/>
        </p:nvSpPr>
        <p:spPr bwMode="gray">
          <a:xfrm>
            <a:off x="506186" y="4009417"/>
            <a:ext cx="1885188" cy="100623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 lang="fr-FR" sz="1400" b="0" kern="1200" baseline="0" dirty="0" smtClean="0">
                <a:solidFill>
                  <a:schemeClr val="accent2"/>
                </a:solidFill>
                <a:latin typeface="Helvetica" pitchFamily="34" charset="0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Arial" pitchFamily="34" charset="0"/>
              <a:buNone/>
              <a:defRPr sz="1400" kern="1200" baseline="0">
                <a:solidFill>
                  <a:schemeClr val="accent2"/>
                </a:solidFill>
                <a:latin typeface="Helvetica" pitchFamily="34" charset="0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l"/>
              <a:defRPr sz="1400" kern="1200" baseline="0">
                <a:solidFill>
                  <a:schemeClr val="accent2"/>
                </a:solidFill>
                <a:latin typeface="Helvetica" pitchFamily="34" charset="0"/>
                <a:ea typeface="+mn-ea"/>
                <a:cs typeface="+mn-cs"/>
              </a:defRPr>
            </a:lvl3pPr>
            <a:lvl4pPr marL="542925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kern="1200" baseline="0">
                <a:solidFill>
                  <a:schemeClr val="accent2"/>
                </a:solidFill>
                <a:latin typeface="Helvetica" pitchFamily="34" charset="0"/>
                <a:ea typeface="+mn-ea"/>
                <a:cs typeface="+mn-cs"/>
              </a:defRPr>
            </a:lvl4pPr>
            <a:lvl5pPr marL="895350" indent="-180975" algn="l" defTabSz="91440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kern="1200" baseline="0">
                <a:solidFill>
                  <a:schemeClr val="accent2"/>
                </a:solidFill>
                <a:latin typeface="Helvetica" pitchFamily="34" charset="0"/>
                <a:ea typeface="+mn-ea"/>
                <a:cs typeface="+mn-cs"/>
              </a:defRPr>
            </a:lvl5pPr>
            <a:lvl6pPr marL="125730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9250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1971675" indent="-180975" algn="l" defTabSz="895350" rtl="0" eaLnBrk="1" latinLnBrk="0" hangingPunct="1">
              <a:lnSpc>
                <a:spcPct val="120000"/>
              </a:lnSpc>
              <a:spcBef>
                <a:spcPts val="0"/>
              </a:spcBef>
              <a:buClr>
                <a:schemeClr val="tx2"/>
              </a:buClr>
              <a:buFont typeface="Wingdings" pitchFamily="2" charset="2"/>
              <a:buChar char="l"/>
              <a:defRPr sz="14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600" dirty="0">
                <a:solidFill>
                  <a:schemeClr val="bg1"/>
                </a:solidFill>
                <a:latin typeface="+mj-lt"/>
              </a:rPr>
              <a:t>LIEU</a:t>
            </a:r>
            <a:endParaRPr lang="fr-FR" sz="1000" dirty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+mn-lt"/>
              </a:rPr>
              <a:t>COMET Ternes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+mn-lt"/>
              </a:rPr>
              <a:t>8 rue Torricelli</a:t>
            </a:r>
          </a:p>
          <a:p>
            <a:pPr algn="ctr"/>
            <a:r>
              <a:rPr lang="fr-FR" sz="1000" b="1" dirty="0">
                <a:solidFill>
                  <a:schemeClr val="bg1"/>
                </a:solidFill>
                <a:latin typeface="+mn-lt"/>
              </a:rPr>
              <a:t>75017 Paris</a:t>
            </a:r>
            <a:endParaRPr lang="en-US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5373062"/>
      </p:ext>
    </p:extLst>
  </p:cSld>
  <p:clrMapOvr>
    <a:masterClrMapping/>
  </p:clrMapOvr>
</p:sld>
</file>

<file path=ppt/theme/theme1.xml><?xml version="1.0" encoding="utf-8"?>
<a:theme xmlns:a="http://schemas.openxmlformats.org/drawingml/2006/main" name="Bpifrance_masqueInvitation">
  <a:themeElements>
    <a:clrScheme name="BPI PPT">
      <a:dk1>
        <a:srgbClr val="000000"/>
      </a:dk1>
      <a:lt1>
        <a:srgbClr val="FFFFFF"/>
      </a:lt1>
      <a:dk2>
        <a:srgbClr val="C5C7C8"/>
      </a:dk2>
      <a:lt2>
        <a:srgbClr val="FFFFFF"/>
      </a:lt2>
      <a:accent1>
        <a:srgbClr val="FFCD00"/>
      </a:accent1>
      <a:accent2>
        <a:srgbClr val="786E64"/>
      </a:accent2>
      <a:accent3>
        <a:srgbClr val="C83764"/>
      </a:accent3>
      <a:accent4>
        <a:srgbClr val="FFA000"/>
      </a:accent4>
      <a:accent5>
        <a:srgbClr val="AF282D"/>
      </a:accent5>
      <a:accent6>
        <a:srgbClr val="EB7800"/>
      </a:accent6>
      <a:hlink>
        <a:srgbClr val="000000"/>
      </a:hlink>
      <a:folHlink>
        <a:srgbClr val="000000"/>
      </a:folHlink>
    </a:clrScheme>
    <a:fontScheme name="BPI PPT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Bpifrance_masqueInvitation">
  <a:themeElements>
    <a:clrScheme name="BPI PPT">
      <a:dk1>
        <a:srgbClr val="000000"/>
      </a:dk1>
      <a:lt1>
        <a:srgbClr val="FFFFFF"/>
      </a:lt1>
      <a:dk2>
        <a:srgbClr val="C5C7C8"/>
      </a:dk2>
      <a:lt2>
        <a:srgbClr val="FFFFFF"/>
      </a:lt2>
      <a:accent1>
        <a:srgbClr val="FFCD00"/>
      </a:accent1>
      <a:accent2>
        <a:srgbClr val="786E64"/>
      </a:accent2>
      <a:accent3>
        <a:srgbClr val="C83764"/>
      </a:accent3>
      <a:accent4>
        <a:srgbClr val="FFA000"/>
      </a:accent4>
      <a:accent5>
        <a:srgbClr val="AF282D"/>
      </a:accent5>
      <a:accent6>
        <a:srgbClr val="EB7800"/>
      </a:accent6>
      <a:hlink>
        <a:srgbClr val="000000"/>
      </a:hlink>
      <a:folHlink>
        <a:srgbClr val="000000"/>
      </a:folHlink>
    </a:clrScheme>
    <a:fontScheme name="BPI PPT Arial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as_Teacher_Only_SectionGroup xmlns="11eb2be5-6748-4220-bce2-ed1149f9c2dd" xsi:nil="true"/>
    <Member_Groups xmlns="11eb2be5-6748-4220-bce2-ed1149f9c2dd">
      <UserInfo>
        <DisplayName/>
        <AccountId xsi:nil="true"/>
        <AccountType/>
      </UserInfo>
    </Member_Groups>
    <NotebookType xmlns="11eb2be5-6748-4220-bce2-ed1149f9c2dd" xsi:nil="true"/>
    <Leaders xmlns="11eb2be5-6748-4220-bce2-ed1149f9c2dd">
      <UserInfo>
        <DisplayName/>
        <AccountId xsi:nil="true"/>
        <AccountType/>
      </UserInfo>
    </Leaders>
    <Invited_Students xmlns="11eb2be5-6748-4220-bce2-ed1149f9c2dd" xsi:nil="true"/>
    <Invited_Members xmlns="11eb2be5-6748-4220-bce2-ed1149f9c2dd" xsi:nil="true"/>
    <FolderType xmlns="11eb2be5-6748-4220-bce2-ed1149f9c2dd" xsi:nil="true"/>
    <Owner xmlns="11eb2be5-6748-4220-bce2-ed1149f9c2dd">
      <UserInfo>
        <DisplayName/>
        <AccountId xsi:nil="true"/>
        <AccountType/>
      </UserInfo>
    </Owner>
    <CultureName xmlns="11eb2be5-6748-4220-bce2-ed1149f9c2dd" xsi:nil="true"/>
    <AppVersion xmlns="11eb2be5-6748-4220-bce2-ed1149f9c2dd" xsi:nil="true"/>
    <IMAddress xmlns="http://schemas.microsoft.com/sharepoint/v3" xsi:nil="true"/>
    <Templates xmlns="11eb2be5-6748-4220-bce2-ed1149f9c2dd" xsi:nil="true"/>
    <Members xmlns="11eb2be5-6748-4220-bce2-ed1149f9c2dd">
      <UserInfo>
        <DisplayName/>
        <AccountId xsi:nil="true"/>
        <AccountType/>
      </UserInfo>
    </Members>
    <Has_Leaders_Only_SectionGroup xmlns="11eb2be5-6748-4220-bce2-ed1149f9c2dd" xsi:nil="true"/>
    <Math_Settings xmlns="11eb2be5-6748-4220-bce2-ed1149f9c2dd" xsi:nil="true"/>
    <Invited_Teachers xmlns="11eb2be5-6748-4220-bce2-ed1149f9c2dd" xsi:nil="true"/>
    <TeamsChannelId xmlns="11eb2be5-6748-4220-bce2-ed1149f9c2dd" xsi:nil="true"/>
    <IsNotebookLocked xmlns="11eb2be5-6748-4220-bce2-ed1149f9c2dd" xsi:nil="true"/>
    <Self_Registration_Enabled xmlns="11eb2be5-6748-4220-bce2-ed1149f9c2dd" xsi:nil="true"/>
    <Invited_Leaders xmlns="11eb2be5-6748-4220-bce2-ed1149f9c2dd" xsi:nil="true"/>
    <DefaultSectionNames xmlns="11eb2be5-6748-4220-bce2-ed1149f9c2dd" xsi:nil="true"/>
    <Is_Collaboration_Space_Locked xmlns="11eb2be5-6748-4220-bce2-ed1149f9c2dd" xsi:nil="true"/>
    <Teachers xmlns="11eb2be5-6748-4220-bce2-ed1149f9c2dd">
      <UserInfo>
        <DisplayName/>
        <AccountId xsi:nil="true"/>
        <AccountType/>
      </UserInfo>
    </Teachers>
    <Students xmlns="11eb2be5-6748-4220-bce2-ed1149f9c2dd">
      <UserInfo>
        <DisplayName/>
        <AccountId xsi:nil="true"/>
        <AccountType/>
      </UserInfo>
    </Students>
    <Student_Groups xmlns="11eb2be5-6748-4220-bce2-ed1149f9c2dd">
      <UserInfo>
        <DisplayName/>
        <AccountId xsi:nil="true"/>
        <AccountType/>
      </UserInfo>
    </Student_Group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F2612340202645B0A246F6113B43A1" ma:contentTypeVersion="36" ma:contentTypeDescription="Crée un document." ma:contentTypeScope="" ma:versionID="75c878c39c65c94240fba95985f6248a">
  <xsd:schema xmlns:xsd="http://www.w3.org/2001/XMLSchema" xmlns:xs="http://www.w3.org/2001/XMLSchema" xmlns:p="http://schemas.microsoft.com/office/2006/metadata/properties" xmlns:ns1="http://schemas.microsoft.com/sharepoint/v3" xmlns:ns3="4fefaefb-edf0-4080-854a-812b9f454d8f" xmlns:ns4="11eb2be5-6748-4220-bce2-ed1149f9c2dd" targetNamespace="http://schemas.microsoft.com/office/2006/metadata/properties" ma:root="true" ma:fieldsID="b0fda530a9d0af3dcfbf4c464fcce238" ns1:_="" ns3:_="" ns4:_="">
    <xsd:import namespace="http://schemas.microsoft.com/sharepoint/v3"/>
    <xsd:import namespace="4fefaefb-edf0-4080-854a-812b9f454d8f"/>
    <xsd:import namespace="11eb2be5-6748-4220-bce2-ed1149f9c2d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1:IMAddres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TeamsChannelId" minOccurs="0"/>
                <xsd:element ref="ns4:Leaders" minOccurs="0"/>
                <xsd:element ref="ns4:Members" minOccurs="0"/>
                <xsd:element ref="ns4:Member_Groups" minOccurs="0"/>
                <xsd:element ref="ns4:Invited_Leaders" minOccurs="0"/>
                <xsd:element ref="ns4:Invited_Members" minOccurs="0"/>
                <xsd:element ref="ns4:Has_Leaders_Only_SectionGroup" minOccurs="0"/>
                <xsd:element ref="ns4:IsNotebookLocked" minOccurs="0"/>
                <xsd:element ref="ns4:Math_Setting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ddress" ma:index="9" nillable="true" ma:displayName="Messagerie instantanée" ma:description="" ma:internalName="IMAddres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efaefb-edf0-4080-854a-812b9f454d8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Partage du hachage d’indicateur" ma:description="" ma:internalName="SharingHintHash" ma:readOnly="true">
      <xsd:simpleType>
        <xsd:restriction base="dms:Text"/>
      </xsd:simpleType>
    </xsd:element>
    <xsd:element name="SharedWithDetails" ma:index="11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eb2be5-6748-4220-bce2-ed1149f9c2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NotebookType" ma:index="14" nillable="true" ma:displayName="Notebook Type" ma:internalName="NotebookType">
      <xsd:simpleType>
        <xsd:restriction base="dms:Text"/>
      </xsd:simpleType>
    </xsd:element>
    <xsd:element name="FolderType" ma:index="15" nillable="true" ma:displayName="Folder Type" ma:internalName="FolderType">
      <xsd:simpleType>
        <xsd:restriction base="dms:Text"/>
      </xsd:simpleType>
    </xsd:element>
    <xsd:element name="Owner" ma:index="1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9" nillable="true" ma:displayName="Culture Name" ma:internalName="CultureName">
      <xsd:simpleType>
        <xsd:restriction base="dms:Text"/>
      </xsd:simpleType>
    </xsd:element>
    <xsd:element name="AppVersion" ma:index="20" nillable="true" ma:displayName="App Version" ma:internalName="AppVersion">
      <xsd:simpleType>
        <xsd:restriction base="dms:Text"/>
      </xsd:simpleType>
    </xsd:element>
    <xsd:element name="Teachers" ma:index="21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2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3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4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5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3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2" nillable="true" ma:displayName="MediaServiceLocation" ma:internalName="MediaServiceLocation" ma:readOnly="true">
      <xsd:simpleType>
        <xsd:restriction base="dms:Text"/>
      </xsd:simpleType>
    </xsd:element>
    <xsd:element name="TeamsChannelId" ma:index="33" nillable="true" ma:displayName="Teams Channel Id" ma:internalName="TeamsChannelId">
      <xsd:simpleType>
        <xsd:restriction base="dms:Text"/>
      </xsd:simpleType>
    </xsd:element>
    <xsd:element name="Leaders" ma:index="34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35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36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Leaders" ma:index="37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38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Has_Leaders_Only_SectionGroup" ma:index="39" nillable="true" ma:displayName="Has Leaders Only SectionGroup" ma:internalName="Has_Leaders_Only_SectionGroup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  <xsd:element name="Math_Settings" ma:index="41" nillable="true" ma:displayName="Math Settings" ma:internalName="Math_Settings">
      <xsd:simpleType>
        <xsd:restriction base="dms:Text"/>
      </xsd:simpleType>
    </xsd:element>
    <xsd:element name="MediaServiceGenerationTime" ma:index="4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60597E6-F195-428A-854E-6B905C250D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BF1024-F98C-4EAD-A0DF-9BBB3EDBE2D2}">
  <ds:schemaRefs>
    <ds:schemaRef ds:uri="4fefaefb-edf0-4080-854a-812b9f454d8f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infopath/2007/PartnerControls"/>
    <ds:schemaRef ds:uri="11eb2be5-6748-4220-bce2-ed1149f9c2dd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2EFDABC-CC93-4A79-B6B3-991ADA657B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efaefb-edf0-4080-854a-812b9f454d8f"/>
    <ds:schemaRef ds:uri="11eb2be5-6748-4220-bce2-ed1149f9c2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Bpifrance_masqueInvitation</Template>
  <TotalTime>7863</TotalTime>
  <Words>229</Words>
  <Application>Microsoft Office PowerPoint</Application>
  <PresentationFormat>Format A4 (210 x 297 mm)</PresentationFormat>
  <Paragraphs>41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Impact</vt:lpstr>
      <vt:lpstr>Wingdings</vt:lpstr>
      <vt:lpstr>Bpifrance_masqueInvitation</vt:lpstr>
      <vt:lpstr>1_Bpifrance_masqueInvitation</vt:lpstr>
      <vt:lpstr>Présentation PowerPoint</vt:lpstr>
    </vt:vector>
  </TitlesOfParts>
  <Company>OSEO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BPI</dc:subject>
  <dc:creator>Jeanne BOORTEEL</dc:creator>
  <cp:lastModifiedBy>Thibault TEISSIERE</cp:lastModifiedBy>
  <cp:revision>321</cp:revision>
  <cp:lastPrinted>2018-07-10T08:06:02Z</cp:lastPrinted>
  <dcterms:created xsi:type="dcterms:W3CDTF">2013-12-13T08:46:36Z</dcterms:created>
  <dcterms:modified xsi:type="dcterms:W3CDTF">2023-07-04T13:53:14Z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0x01010004F2612340202645B0A246F6113B43A1</vt:lpwstr>
  </property>
</Properties>
</file>