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271C"/>
    <a:srgbClr val="F7A643"/>
    <a:srgbClr val="F7A037"/>
    <a:srgbClr val="EF3A68"/>
    <a:srgbClr val="F6921B"/>
    <a:srgbClr val="764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1" d="100"/>
          <a:sy n="51" d="100"/>
        </p:scale>
        <p:origin x="257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23021AC-776A-4C4F-8B5A-485980DC2700}" type="datetimeFigureOut">
              <a:rPr lang="fr-FR" smtClean="0"/>
              <a:t>29/02/2024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7D3788D-CF1B-41CB-94EC-1CEFA8CE29D8}" type="slidenum">
              <a:rPr lang="fr-FR" smtClean="0"/>
              <a:t>‹N°›</a:t>
            </a:fld>
            <a:endParaRPr lang="fr-FR"/>
          </a:p>
        </p:txBody>
      </p:sp>
    </p:spTree>
    <p:extLst>
      <p:ext uri="{BB962C8B-B14F-4D97-AF65-F5344CB8AC3E}">
        <p14:creationId xmlns:p14="http://schemas.microsoft.com/office/powerpoint/2010/main" val="2401437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23021AC-776A-4C4F-8B5A-485980DC2700}" type="datetimeFigureOut">
              <a:rPr lang="fr-FR" smtClean="0"/>
              <a:t>29/02/2024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7D3788D-CF1B-41CB-94EC-1CEFA8CE29D8}" type="slidenum">
              <a:rPr lang="fr-FR" smtClean="0"/>
              <a:t>‹N°›</a:t>
            </a:fld>
            <a:endParaRPr lang="fr-FR"/>
          </a:p>
        </p:txBody>
      </p:sp>
    </p:spTree>
    <p:extLst>
      <p:ext uri="{BB962C8B-B14F-4D97-AF65-F5344CB8AC3E}">
        <p14:creationId xmlns:p14="http://schemas.microsoft.com/office/powerpoint/2010/main" val="2899211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23021AC-776A-4C4F-8B5A-485980DC2700}" type="datetimeFigureOut">
              <a:rPr lang="fr-FR" smtClean="0"/>
              <a:t>29/02/2024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7D3788D-CF1B-41CB-94EC-1CEFA8CE29D8}" type="slidenum">
              <a:rPr lang="fr-FR" smtClean="0"/>
              <a:t>‹N°›</a:t>
            </a:fld>
            <a:endParaRPr lang="fr-FR"/>
          </a:p>
        </p:txBody>
      </p:sp>
    </p:spTree>
    <p:extLst>
      <p:ext uri="{BB962C8B-B14F-4D97-AF65-F5344CB8AC3E}">
        <p14:creationId xmlns:p14="http://schemas.microsoft.com/office/powerpoint/2010/main" val="1868621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23021AC-776A-4C4F-8B5A-485980DC2700}" type="datetimeFigureOut">
              <a:rPr lang="fr-FR" smtClean="0"/>
              <a:t>29/02/2024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7D3788D-CF1B-41CB-94EC-1CEFA8CE29D8}" type="slidenum">
              <a:rPr lang="fr-FR" smtClean="0"/>
              <a:t>‹N°›</a:t>
            </a:fld>
            <a:endParaRPr lang="fr-FR"/>
          </a:p>
        </p:txBody>
      </p:sp>
    </p:spTree>
    <p:extLst>
      <p:ext uri="{BB962C8B-B14F-4D97-AF65-F5344CB8AC3E}">
        <p14:creationId xmlns:p14="http://schemas.microsoft.com/office/powerpoint/2010/main" val="2700985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23021AC-776A-4C4F-8B5A-485980DC2700}" type="datetimeFigureOut">
              <a:rPr lang="fr-FR" smtClean="0"/>
              <a:t>29/02/2024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7D3788D-CF1B-41CB-94EC-1CEFA8CE29D8}" type="slidenum">
              <a:rPr lang="fr-FR" smtClean="0"/>
              <a:t>‹N°›</a:t>
            </a:fld>
            <a:endParaRPr lang="fr-FR"/>
          </a:p>
        </p:txBody>
      </p:sp>
    </p:spTree>
    <p:extLst>
      <p:ext uri="{BB962C8B-B14F-4D97-AF65-F5344CB8AC3E}">
        <p14:creationId xmlns:p14="http://schemas.microsoft.com/office/powerpoint/2010/main" val="225212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23021AC-776A-4C4F-8B5A-485980DC2700}" type="datetimeFigureOut">
              <a:rPr lang="fr-FR" smtClean="0"/>
              <a:t>29/02/2024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7D3788D-CF1B-41CB-94EC-1CEFA8CE29D8}" type="slidenum">
              <a:rPr lang="fr-FR" smtClean="0"/>
              <a:t>‹N°›</a:t>
            </a:fld>
            <a:endParaRPr lang="fr-FR"/>
          </a:p>
        </p:txBody>
      </p:sp>
    </p:spTree>
    <p:extLst>
      <p:ext uri="{BB962C8B-B14F-4D97-AF65-F5344CB8AC3E}">
        <p14:creationId xmlns:p14="http://schemas.microsoft.com/office/powerpoint/2010/main" val="351349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23021AC-776A-4C4F-8B5A-485980DC2700}" type="datetimeFigureOut">
              <a:rPr lang="fr-FR" smtClean="0"/>
              <a:t>29/02/2024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7D3788D-CF1B-41CB-94EC-1CEFA8CE29D8}" type="slidenum">
              <a:rPr lang="fr-FR" smtClean="0"/>
              <a:t>‹N°›</a:t>
            </a:fld>
            <a:endParaRPr lang="fr-FR"/>
          </a:p>
        </p:txBody>
      </p:sp>
    </p:spTree>
    <p:extLst>
      <p:ext uri="{BB962C8B-B14F-4D97-AF65-F5344CB8AC3E}">
        <p14:creationId xmlns:p14="http://schemas.microsoft.com/office/powerpoint/2010/main" val="1323357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23021AC-776A-4C4F-8B5A-485980DC2700}" type="datetimeFigureOut">
              <a:rPr lang="fr-FR" smtClean="0"/>
              <a:t>29/02/2024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7D3788D-CF1B-41CB-94EC-1CEFA8CE29D8}" type="slidenum">
              <a:rPr lang="fr-FR" smtClean="0"/>
              <a:t>‹N°›</a:t>
            </a:fld>
            <a:endParaRPr lang="fr-FR"/>
          </a:p>
        </p:txBody>
      </p:sp>
    </p:spTree>
    <p:extLst>
      <p:ext uri="{BB962C8B-B14F-4D97-AF65-F5344CB8AC3E}">
        <p14:creationId xmlns:p14="http://schemas.microsoft.com/office/powerpoint/2010/main" val="3126240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3021AC-776A-4C4F-8B5A-485980DC2700}" type="datetimeFigureOut">
              <a:rPr lang="fr-FR" smtClean="0"/>
              <a:t>29/02/2024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7D3788D-CF1B-41CB-94EC-1CEFA8CE29D8}" type="slidenum">
              <a:rPr lang="fr-FR" smtClean="0"/>
              <a:t>‹N°›</a:t>
            </a:fld>
            <a:endParaRPr lang="fr-FR"/>
          </a:p>
        </p:txBody>
      </p:sp>
    </p:spTree>
    <p:extLst>
      <p:ext uri="{BB962C8B-B14F-4D97-AF65-F5344CB8AC3E}">
        <p14:creationId xmlns:p14="http://schemas.microsoft.com/office/powerpoint/2010/main" val="1343337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a:t>
            </a:r>
          </a:p>
        </p:txBody>
      </p:sp>
      <p:sp>
        <p:nvSpPr>
          <p:cNvPr id="5" name="Date Placeholder 4"/>
          <p:cNvSpPr>
            <a:spLocks noGrp="1"/>
          </p:cNvSpPr>
          <p:nvPr>
            <p:ph type="dt" sz="half" idx="10"/>
          </p:nvPr>
        </p:nvSpPr>
        <p:spPr/>
        <p:txBody>
          <a:bodyPr/>
          <a:lstStyle/>
          <a:p>
            <a:fld id="{E23021AC-776A-4C4F-8B5A-485980DC2700}" type="datetimeFigureOut">
              <a:rPr lang="fr-FR" smtClean="0"/>
              <a:t>29/02/2024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7D3788D-CF1B-41CB-94EC-1CEFA8CE29D8}" type="slidenum">
              <a:rPr lang="fr-FR" smtClean="0"/>
              <a:t>‹N°›</a:t>
            </a:fld>
            <a:endParaRPr lang="fr-FR"/>
          </a:p>
        </p:txBody>
      </p:sp>
    </p:spTree>
    <p:extLst>
      <p:ext uri="{BB962C8B-B14F-4D97-AF65-F5344CB8AC3E}">
        <p14:creationId xmlns:p14="http://schemas.microsoft.com/office/powerpoint/2010/main" val="1909719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a:t>
            </a:r>
          </a:p>
        </p:txBody>
      </p:sp>
      <p:sp>
        <p:nvSpPr>
          <p:cNvPr id="5" name="Date Placeholder 4"/>
          <p:cNvSpPr>
            <a:spLocks noGrp="1"/>
          </p:cNvSpPr>
          <p:nvPr>
            <p:ph type="dt" sz="half" idx="10"/>
          </p:nvPr>
        </p:nvSpPr>
        <p:spPr/>
        <p:txBody>
          <a:bodyPr/>
          <a:lstStyle/>
          <a:p>
            <a:fld id="{E23021AC-776A-4C4F-8B5A-485980DC2700}" type="datetimeFigureOut">
              <a:rPr lang="fr-FR" smtClean="0"/>
              <a:t>29/02/2024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7D3788D-CF1B-41CB-94EC-1CEFA8CE29D8}" type="slidenum">
              <a:rPr lang="fr-FR" smtClean="0"/>
              <a:t>‹N°›</a:t>
            </a:fld>
            <a:endParaRPr lang="fr-FR"/>
          </a:p>
        </p:txBody>
      </p:sp>
    </p:spTree>
    <p:extLst>
      <p:ext uri="{BB962C8B-B14F-4D97-AF65-F5344CB8AC3E}">
        <p14:creationId xmlns:p14="http://schemas.microsoft.com/office/powerpoint/2010/main" val="1602661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E23021AC-776A-4C4F-8B5A-485980DC2700}" type="datetimeFigureOut">
              <a:rPr lang="fr-FR" smtClean="0"/>
              <a:t>29/02/2024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7D3788D-CF1B-41CB-94EC-1CEFA8CE29D8}" type="slidenum">
              <a:rPr lang="fr-FR" smtClean="0"/>
              <a:t>‹N°›</a:t>
            </a:fld>
            <a:endParaRPr lang="fr-FR"/>
          </a:p>
        </p:txBody>
      </p:sp>
    </p:spTree>
    <p:extLst>
      <p:ext uri="{BB962C8B-B14F-4D97-AF65-F5344CB8AC3E}">
        <p14:creationId xmlns:p14="http://schemas.microsoft.com/office/powerpoint/2010/main" val="438746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3.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3.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e 38">
            <a:extLst>
              <a:ext uri="{FF2B5EF4-FFF2-40B4-BE49-F238E27FC236}">
                <a16:creationId xmlns:a16="http://schemas.microsoft.com/office/drawing/2014/main" id="{438BAA4B-9691-41CF-8FA5-6FCBB47D1363}"/>
              </a:ext>
            </a:extLst>
          </p:cNvPr>
          <p:cNvGrpSpPr/>
          <p:nvPr/>
        </p:nvGrpSpPr>
        <p:grpSpPr>
          <a:xfrm>
            <a:off x="1" y="3269417"/>
            <a:ext cx="7622680" cy="5128786"/>
            <a:chOff x="7696515" y="3224586"/>
            <a:chExt cx="7432975" cy="5128786"/>
          </a:xfrm>
        </p:grpSpPr>
        <p:pic>
          <p:nvPicPr>
            <p:cNvPr id="40" name="Image 39">
              <a:extLst>
                <a:ext uri="{FF2B5EF4-FFF2-40B4-BE49-F238E27FC236}">
                  <a16:creationId xmlns:a16="http://schemas.microsoft.com/office/drawing/2014/main" id="{D07BD9E6-ABE9-457F-B6D3-C1D1D8019548}"/>
                </a:ext>
              </a:extLst>
            </p:cNvPr>
            <p:cNvPicPr>
              <a:picLocks noChangeAspect="1"/>
            </p:cNvPicPr>
            <p:nvPr/>
          </p:nvPicPr>
          <p:blipFill rotWithShape="1">
            <a:blip r:embed="rId2">
              <a:extLst>
                <a:ext uri="{28A0092B-C50C-407E-A947-70E740481C1C}">
                  <a14:useLocalDpi xmlns:a14="http://schemas.microsoft.com/office/drawing/2010/main" val="0"/>
                </a:ext>
              </a:extLst>
            </a:blip>
            <a:srcRect b="5033"/>
            <a:stretch/>
          </p:blipFill>
          <p:spPr>
            <a:xfrm>
              <a:off x="7696515" y="3224586"/>
              <a:ext cx="7326353" cy="5128786"/>
            </a:xfrm>
            <a:custGeom>
              <a:avLst/>
              <a:gdLst>
                <a:gd name="connsiteX0" fmla="*/ 6451285 w 7326353"/>
                <a:gd name="connsiteY0" fmla="*/ 2185614 h 5128786"/>
                <a:gd name="connsiteX1" fmla="*/ 6286185 w 7326353"/>
                <a:gd name="connsiteY1" fmla="*/ 2223714 h 5128786"/>
                <a:gd name="connsiteX2" fmla="*/ 6267135 w 7326353"/>
                <a:gd name="connsiteY2" fmla="*/ 2274514 h 5128786"/>
                <a:gd name="connsiteX3" fmla="*/ 6286185 w 7326353"/>
                <a:gd name="connsiteY3" fmla="*/ 2344364 h 5128786"/>
                <a:gd name="connsiteX4" fmla="*/ 6286185 w 7326353"/>
                <a:gd name="connsiteY4" fmla="*/ 2414214 h 5128786"/>
                <a:gd name="connsiteX5" fmla="*/ 6286185 w 7326353"/>
                <a:gd name="connsiteY5" fmla="*/ 2490414 h 5128786"/>
                <a:gd name="connsiteX6" fmla="*/ 6273485 w 7326353"/>
                <a:gd name="connsiteY6" fmla="*/ 2585664 h 5128786"/>
                <a:gd name="connsiteX7" fmla="*/ 6267135 w 7326353"/>
                <a:gd name="connsiteY7" fmla="*/ 2642814 h 5128786"/>
                <a:gd name="connsiteX8" fmla="*/ 6273485 w 7326353"/>
                <a:gd name="connsiteY8" fmla="*/ 2731714 h 5128786"/>
                <a:gd name="connsiteX9" fmla="*/ 6286185 w 7326353"/>
                <a:gd name="connsiteY9" fmla="*/ 2871414 h 5128786"/>
                <a:gd name="connsiteX10" fmla="*/ 6305235 w 7326353"/>
                <a:gd name="connsiteY10" fmla="*/ 3017464 h 5128786"/>
                <a:gd name="connsiteX11" fmla="*/ 6248085 w 7326353"/>
                <a:gd name="connsiteY11" fmla="*/ 3017464 h 5128786"/>
                <a:gd name="connsiteX12" fmla="*/ 6108385 w 7326353"/>
                <a:gd name="connsiteY12" fmla="*/ 3061914 h 5128786"/>
                <a:gd name="connsiteX13" fmla="*/ 6000435 w 7326353"/>
                <a:gd name="connsiteY13" fmla="*/ 3207964 h 5128786"/>
                <a:gd name="connsiteX14" fmla="*/ 6006785 w 7326353"/>
                <a:gd name="connsiteY14" fmla="*/ 3328614 h 5128786"/>
                <a:gd name="connsiteX15" fmla="*/ 6095685 w 7326353"/>
                <a:gd name="connsiteY15" fmla="*/ 3436564 h 5128786"/>
                <a:gd name="connsiteX16" fmla="*/ 6248085 w 7326353"/>
                <a:gd name="connsiteY16" fmla="*/ 3474664 h 5128786"/>
                <a:gd name="connsiteX17" fmla="*/ 6400485 w 7326353"/>
                <a:gd name="connsiteY17" fmla="*/ 3423864 h 5128786"/>
                <a:gd name="connsiteX18" fmla="*/ 6470335 w 7326353"/>
                <a:gd name="connsiteY18" fmla="*/ 3341314 h 5128786"/>
                <a:gd name="connsiteX19" fmla="*/ 6470335 w 7326353"/>
                <a:gd name="connsiteY19" fmla="*/ 3290514 h 5128786"/>
                <a:gd name="connsiteX20" fmla="*/ 6495735 w 7326353"/>
                <a:gd name="connsiteY20" fmla="*/ 3284164 h 5128786"/>
                <a:gd name="connsiteX21" fmla="*/ 6698935 w 7326353"/>
                <a:gd name="connsiteY21" fmla="*/ 3271464 h 5128786"/>
                <a:gd name="connsiteX22" fmla="*/ 6794185 w 7326353"/>
                <a:gd name="connsiteY22" fmla="*/ 3227014 h 5128786"/>
                <a:gd name="connsiteX23" fmla="*/ 6794185 w 7326353"/>
                <a:gd name="connsiteY23" fmla="*/ 3163514 h 5128786"/>
                <a:gd name="connsiteX24" fmla="*/ 6781485 w 7326353"/>
                <a:gd name="connsiteY24" fmla="*/ 3093664 h 5128786"/>
                <a:gd name="connsiteX25" fmla="*/ 6781485 w 7326353"/>
                <a:gd name="connsiteY25" fmla="*/ 2998414 h 5128786"/>
                <a:gd name="connsiteX26" fmla="*/ 6800535 w 7326353"/>
                <a:gd name="connsiteY26" fmla="*/ 2941264 h 5128786"/>
                <a:gd name="connsiteX27" fmla="*/ 6813235 w 7326353"/>
                <a:gd name="connsiteY27" fmla="*/ 2903164 h 5128786"/>
                <a:gd name="connsiteX28" fmla="*/ 6806885 w 7326353"/>
                <a:gd name="connsiteY28" fmla="*/ 2846014 h 5128786"/>
                <a:gd name="connsiteX29" fmla="*/ 6787835 w 7326353"/>
                <a:gd name="connsiteY29" fmla="*/ 2712664 h 5128786"/>
                <a:gd name="connsiteX30" fmla="*/ 6787835 w 7326353"/>
                <a:gd name="connsiteY30" fmla="*/ 2585664 h 5128786"/>
                <a:gd name="connsiteX31" fmla="*/ 6832285 w 7326353"/>
                <a:gd name="connsiteY31" fmla="*/ 2477714 h 5128786"/>
                <a:gd name="connsiteX32" fmla="*/ 6838635 w 7326353"/>
                <a:gd name="connsiteY32" fmla="*/ 2230064 h 5128786"/>
                <a:gd name="connsiteX33" fmla="*/ 6667185 w 7326353"/>
                <a:gd name="connsiteY33" fmla="*/ 2198314 h 5128786"/>
                <a:gd name="connsiteX34" fmla="*/ 6451285 w 7326353"/>
                <a:gd name="connsiteY34" fmla="*/ 2185614 h 5128786"/>
                <a:gd name="connsiteX35" fmla="*/ 0 w 7326353"/>
                <a:gd name="connsiteY35" fmla="*/ 0 h 5128786"/>
                <a:gd name="connsiteX36" fmla="*/ 7326353 w 7326353"/>
                <a:gd name="connsiteY36" fmla="*/ 0 h 5128786"/>
                <a:gd name="connsiteX37" fmla="*/ 7326353 w 7326353"/>
                <a:gd name="connsiteY37" fmla="*/ 5128786 h 5128786"/>
                <a:gd name="connsiteX38" fmla="*/ 0 w 7326353"/>
                <a:gd name="connsiteY38" fmla="*/ 5128786 h 512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26353" h="5128786">
                  <a:moveTo>
                    <a:pt x="6451285" y="2185614"/>
                  </a:moveTo>
                  <a:cubicBezTo>
                    <a:pt x="6387785" y="2189847"/>
                    <a:pt x="6316877" y="2208897"/>
                    <a:pt x="6286185" y="2223714"/>
                  </a:cubicBezTo>
                  <a:cubicBezTo>
                    <a:pt x="6255493" y="2238531"/>
                    <a:pt x="6267135" y="2254406"/>
                    <a:pt x="6267135" y="2274514"/>
                  </a:cubicBezTo>
                  <a:cubicBezTo>
                    <a:pt x="6267135" y="2294622"/>
                    <a:pt x="6281952" y="2322139"/>
                    <a:pt x="6286185" y="2344364"/>
                  </a:cubicBezTo>
                  <a:cubicBezTo>
                    <a:pt x="6290418" y="2366589"/>
                    <a:pt x="6286185" y="2389872"/>
                    <a:pt x="6286185" y="2414214"/>
                  </a:cubicBezTo>
                  <a:cubicBezTo>
                    <a:pt x="6286185" y="2414214"/>
                    <a:pt x="6288302" y="2461839"/>
                    <a:pt x="6286185" y="2490414"/>
                  </a:cubicBezTo>
                  <a:cubicBezTo>
                    <a:pt x="6284068" y="2518989"/>
                    <a:pt x="6276660" y="2560264"/>
                    <a:pt x="6273485" y="2585664"/>
                  </a:cubicBezTo>
                  <a:cubicBezTo>
                    <a:pt x="6270310" y="2611064"/>
                    <a:pt x="6267135" y="2618472"/>
                    <a:pt x="6267135" y="2642814"/>
                  </a:cubicBezTo>
                  <a:cubicBezTo>
                    <a:pt x="6267135" y="2667156"/>
                    <a:pt x="6270310" y="2693614"/>
                    <a:pt x="6273485" y="2731714"/>
                  </a:cubicBezTo>
                  <a:cubicBezTo>
                    <a:pt x="6276660" y="2769814"/>
                    <a:pt x="6280893" y="2823789"/>
                    <a:pt x="6286185" y="2871414"/>
                  </a:cubicBezTo>
                  <a:cubicBezTo>
                    <a:pt x="6291477" y="2919039"/>
                    <a:pt x="6311585" y="2993122"/>
                    <a:pt x="6305235" y="3017464"/>
                  </a:cubicBezTo>
                  <a:cubicBezTo>
                    <a:pt x="6298885" y="3041806"/>
                    <a:pt x="6280893" y="3010056"/>
                    <a:pt x="6248085" y="3017464"/>
                  </a:cubicBezTo>
                  <a:cubicBezTo>
                    <a:pt x="6215277" y="3024872"/>
                    <a:pt x="6149660" y="3030164"/>
                    <a:pt x="6108385" y="3061914"/>
                  </a:cubicBezTo>
                  <a:cubicBezTo>
                    <a:pt x="6067110" y="3093664"/>
                    <a:pt x="6017368" y="3163514"/>
                    <a:pt x="6000435" y="3207964"/>
                  </a:cubicBezTo>
                  <a:cubicBezTo>
                    <a:pt x="5983502" y="3252414"/>
                    <a:pt x="5990910" y="3290514"/>
                    <a:pt x="6006785" y="3328614"/>
                  </a:cubicBezTo>
                  <a:cubicBezTo>
                    <a:pt x="6022660" y="3366714"/>
                    <a:pt x="6055468" y="3412222"/>
                    <a:pt x="6095685" y="3436564"/>
                  </a:cubicBezTo>
                  <a:cubicBezTo>
                    <a:pt x="6135902" y="3460906"/>
                    <a:pt x="6197285" y="3476781"/>
                    <a:pt x="6248085" y="3474664"/>
                  </a:cubicBezTo>
                  <a:cubicBezTo>
                    <a:pt x="6298885" y="3472547"/>
                    <a:pt x="6363444" y="3446089"/>
                    <a:pt x="6400485" y="3423864"/>
                  </a:cubicBezTo>
                  <a:cubicBezTo>
                    <a:pt x="6437526" y="3401639"/>
                    <a:pt x="6458693" y="3363539"/>
                    <a:pt x="6470335" y="3341314"/>
                  </a:cubicBezTo>
                  <a:cubicBezTo>
                    <a:pt x="6481977" y="3319089"/>
                    <a:pt x="6466102" y="3300039"/>
                    <a:pt x="6470335" y="3290514"/>
                  </a:cubicBezTo>
                  <a:cubicBezTo>
                    <a:pt x="6474568" y="3280989"/>
                    <a:pt x="6457635" y="3287339"/>
                    <a:pt x="6495735" y="3284164"/>
                  </a:cubicBezTo>
                  <a:cubicBezTo>
                    <a:pt x="6495735" y="3284164"/>
                    <a:pt x="6649193" y="3280989"/>
                    <a:pt x="6698935" y="3271464"/>
                  </a:cubicBezTo>
                  <a:cubicBezTo>
                    <a:pt x="6748677" y="3261939"/>
                    <a:pt x="6778310" y="3245006"/>
                    <a:pt x="6794185" y="3227014"/>
                  </a:cubicBezTo>
                  <a:cubicBezTo>
                    <a:pt x="6810060" y="3209022"/>
                    <a:pt x="6796302" y="3185739"/>
                    <a:pt x="6794185" y="3163514"/>
                  </a:cubicBezTo>
                  <a:cubicBezTo>
                    <a:pt x="6792068" y="3141289"/>
                    <a:pt x="6783602" y="3121181"/>
                    <a:pt x="6781485" y="3093664"/>
                  </a:cubicBezTo>
                  <a:cubicBezTo>
                    <a:pt x="6779368" y="3066147"/>
                    <a:pt x="6778310" y="3023814"/>
                    <a:pt x="6781485" y="2998414"/>
                  </a:cubicBezTo>
                  <a:cubicBezTo>
                    <a:pt x="6784660" y="2973014"/>
                    <a:pt x="6795243" y="2957139"/>
                    <a:pt x="6800535" y="2941264"/>
                  </a:cubicBezTo>
                  <a:cubicBezTo>
                    <a:pt x="6800535" y="2941264"/>
                    <a:pt x="6812177" y="2919039"/>
                    <a:pt x="6813235" y="2903164"/>
                  </a:cubicBezTo>
                  <a:cubicBezTo>
                    <a:pt x="6814293" y="2887289"/>
                    <a:pt x="6811118" y="2877764"/>
                    <a:pt x="6806885" y="2846014"/>
                  </a:cubicBezTo>
                  <a:cubicBezTo>
                    <a:pt x="6802652" y="2814264"/>
                    <a:pt x="6791010" y="2756056"/>
                    <a:pt x="6787835" y="2712664"/>
                  </a:cubicBezTo>
                  <a:cubicBezTo>
                    <a:pt x="6784660" y="2669272"/>
                    <a:pt x="6780427" y="2624822"/>
                    <a:pt x="6787835" y="2585664"/>
                  </a:cubicBezTo>
                  <a:cubicBezTo>
                    <a:pt x="6795243" y="2546506"/>
                    <a:pt x="6823818" y="2536981"/>
                    <a:pt x="6832285" y="2477714"/>
                  </a:cubicBezTo>
                  <a:cubicBezTo>
                    <a:pt x="6840752" y="2418447"/>
                    <a:pt x="6866152" y="2276631"/>
                    <a:pt x="6838635" y="2230064"/>
                  </a:cubicBezTo>
                  <a:cubicBezTo>
                    <a:pt x="6811118" y="2183497"/>
                    <a:pt x="6731743" y="2205722"/>
                    <a:pt x="6667185" y="2198314"/>
                  </a:cubicBezTo>
                  <a:cubicBezTo>
                    <a:pt x="6602627" y="2190906"/>
                    <a:pt x="6514785" y="2181381"/>
                    <a:pt x="6451285" y="2185614"/>
                  </a:cubicBezTo>
                  <a:close/>
                  <a:moveTo>
                    <a:pt x="0" y="0"/>
                  </a:moveTo>
                  <a:lnTo>
                    <a:pt x="7326353" y="0"/>
                  </a:lnTo>
                  <a:lnTo>
                    <a:pt x="7326353" y="5128786"/>
                  </a:lnTo>
                  <a:lnTo>
                    <a:pt x="0" y="5128786"/>
                  </a:lnTo>
                  <a:close/>
                </a:path>
              </a:pathLst>
            </a:custGeom>
          </p:spPr>
        </p:pic>
        <p:sp>
          <p:nvSpPr>
            <p:cNvPr id="41" name="Rectangle 40">
              <a:extLst>
                <a:ext uri="{FF2B5EF4-FFF2-40B4-BE49-F238E27FC236}">
                  <a16:creationId xmlns:a16="http://schemas.microsoft.com/office/drawing/2014/main" id="{ED0757BE-172A-48E1-BE83-3778B9059547}"/>
                </a:ext>
              </a:extLst>
            </p:cNvPr>
            <p:cNvSpPr/>
            <p:nvPr/>
          </p:nvSpPr>
          <p:spPr>
            <a:xfrm rot="20667747">
              <a:off x="10187061" y="6589825"/>
              <a:ext cx="95501" cy="283045"/>
            </a:xfrm>
            <a:prstGeom prst="rect">
              <a:avLst/>
            </a:prstGeom>
            <a:solidFill>
              <a:srgbClr val="047D85"/>
            </a:solidFill>
            <a:ln>
              <a:solidFill>
                <a:srgbClr val="047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34BD6ABF-E62A-49EC-9918-EDBB22DE0B04}"/>
                </a:ext>
              </a:extLst>
            </p:cNvPr>
            <p:cNvSpPr/>
            <p:nvPr/>
          </p:nvSpPr>
          <p:spPr>
            <a:xfrm rot="20667747">
              <a:off x="10126497" y="6652419"/>
              <a:ext cx="95501" cy="138363"/>
            </a:xfrm>
            <a:prstGeom prst="rect">
              <a:avLst/>
            </a:prstGeom>
            <a:solidFill>
              <a:srgbClr val="047D85"/>
            </a:solidFill>
            <a:ln>
              <a:solidFill>
                <a:srgbClr val="047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8F87482F-80FC-46F8-9CE4-44EA1952C7A2}"/>
                </a:ext>
              </a:extLst>
            </p:cNvPr>
            <p:cNvSpPr/>
            <p:nvPr/>
          </p:nvSpPr>
          <p:spPr>
            <a:xfrm rot="20667747">
              <a:off x="10167681" y="6754395"/>
              <a:ext cx="95501" cy="138363"/>
            </a:xfrm>
            <a:prstGeom prst="rect">
              <a:avLst/>
            </a:prstGeom>
            <a:solidFill>
              <a:srgbClr val="047D85"/>
            </a:solidFill>
            <a:ln>
              <a:solidFill>
                <a:srgbClr val="047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a:extLst>
                <a:ext uri="{FF2B5EF4-FFF2-40B4-BE49-F238E27FC236}">
                  <a16:creationId xmlns:a16="http://schemas.microsoft.com/office/drawing/2014/main" id="{22E0DB4D-2E34-435F-B069-B86B32F44232}"/>
                </a:ext>
              </a:extLst>
            </p:cNvPr>
            <p:cNvSpPr/>
            <p:nvPr/>
          </p:nvSpPr>
          <p:spPr>
            <a:xfrm>
              <a:off x="14133118" y="6476562"/>
              <a:ext cx="65472" cy="10564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a:extLst>
                <a:ext uri="{FF2B5EF4-FFF2-40B4-BE49-F238E27FC236}">
                  <a16:creationId xmlns:a16="http://schemas.microsoft.com/office/drawing/2014/main" id="{F8DF3340-9501-49CA-BAD4-23CC6ED5B68C}"/>
                </a:ext>
              </a:extLst>
            </p:cNvPr>
            <p:cNvSpPr/>
            <p:nvPr/>
          </p:nvSpPr>
          <p:spPr>
            <a:xfrm>
              <a:off x="13955762" y="5339290"/>
              <a:ext cx="95241" cy="8769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0CB684B4-A2BC-4607-9669-D73242F9F849}"/>
                </a:ext>
              </a:extLst>
            </p:cNvPr>
            <p:cNvSpPr/>
            <p:nvPr/>
          </p:nvSpPr>
          <p:spPr>
            <a:xfrm>
              <a:off x="14058126" y="5712289"/>
              <a:ext cx="964735" cy="1031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 forme 46">
              <a:extLst>
                <a:ext uri="{FF2B5EF4-FFF2-40B4-BE49-F238E27FC236}">
                  <a16:creationId xmlns:a16="http://schemas.microsoft.com/office/drawing/2014/main" id="{2B18CB00-C888-4B79-A333-FD1CC25734B0}"/>
                </a:ext>
              </a:extLst>
            </p:cNvPr>
            <p:cNvSpPr/>
            <p:nvPr/>
          </p:nvSpPr>
          <p:spPr>
            <a:xfrm>
              <a:off x="13802914" y="5688154"/>
              <a:ext cx="428051" cy="723548"/>
            </a:xfrm>
            <a:custGeom>
              <a:avLst/>
              <a:gdLst>
                <a:gd name="connsiteX0" fmla="*/ 180246 w 412305"/>
                <a:gd name="connsiteY0" fmla="*/ 17264 h 739366"/>
                <a:gd name="connsiteX1" fmla="*/ 46896 w 412305"/>
                <a:gd name="connsiteY1" fmla="*/ 55364 h 739366"/>
                <a:gd name="connsiteX2" fmla="*/ 2446 w 412305"/>
                <a:gd name="connsiteY2" fmla="*/ 220464 h 739366"/>
                <a:gd name="connsiteX3" fmla="*/ 110396 w 412305"/>
                <a:gd name="connsiteY3" fmla="*/ 404614 h 739366"/>
                <a:gd name="connsiteX4" fmla="*/ 167546 w 412305"/>
                <a:gd name="connsiteY4" fmla="*/ 499864 h 739366"/>
                <a:gd name="connsiteX5" fmla="*/ 91346 w 412305"/>
                <a:gd name="connsiteY5" fmla="*/ 588764 h 739366"/>
                <a:gd name="connsiteX6" fmla="*/ 402496 w 412305"/>
                <a:gd name="connsiteY6" fmla="*/ 715764 h 739366"/>
                <a:gd name="connsiteX7" fmla="*/ 319946 w 412305"/>
                <a:gd name="connsiteY7" fmla="*/ 68064 h 739366"/>
                <a:gd name="connsiteX8" fmla="*/ 180246 w 412305"/>
                <a:gd name="connsiteY8" fmla="*/ 17264 h 73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305" h="739366">
                  <a:moveTo>
                    <a:pt x="180246" y="17264"/>
                  </a:moveTo>
                  <a:cubicBezTo>
                    <a:pt x="134738" y="15147"/>
                    <a:pt x="76529" y="21497"/>
                    <a:pt x="46896" y="55364"/>
                  </a:cubicBezTo>
                  <a:cubicBezTo>
                    <a:pt x="17263" y="89231"/>
                    <a:pt x="-8137" y="162256"/>
                    <a:pt x="2446" y="220464"/>
                  </a:cubicBezTo>
                  <a:cubicBezTo>
                    <a:pt x="13029" y="278672"/>
                    <a:pt x="82879" y="358047"/>
                    <a:pt x="110396" y="404614"/>
                  </a:cubicBezTo>
                  <a:cubicBezTo>
                    <a:pt x="137913" y="451181"/>
                    <a:pt x="170721" y="469172"/>
                    <a:pt x="167546" y="499864"/>
                  </a:cubicBezTo>
                  <a:cubicBezTo>
                    <a:pt x="164371" y="530556"/>
                    <a:pt x="52188" y="552781"/>
                    <a:pt x="91346" y="588764"/>
                  </a:cubicBezTo>
                  <a:cubicBezTo>
                    <a:pt x="130504" y="624747"/>
                    <a:pt x="364396" y="802547"/>
                    <a:pt x="402496" y="715764"/>
                  </a:cubicBezTo>
                  <a:cubicBezTo>
                    <a:pt x="440596" y="628981"/>
                    <a:pt x="358046" y="183422"/>
                    <a:pt x="319946" y="68064"/>
                  </a:cubicBezTo>
                  <a:cubicBezTo>
                    <a:pt x="281846" y="-47294"/>
                    <a:pt x="225754" y="19381"/>
                    <a:pt x="180246" y="17264"/>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orme libre : forme 47">
              <a:extLst>
                <a:ext uri="{FF2B5EF4-FFF2-40B4-BE49-F238E27FC236}">
                  <a16:creationId xmlns:a16="http://schemas.microsoft.com/office/drawing/2014/main" id="{B05ED162-AEAA-4708-98CA-C18654CE0BD9}"/>
                </a:ext>
              </a:extLst>
            </p:cNvPr>
            <p:cNvSpPr/>
            <p:nvPr/>
          </p:nvSpPr>
          <p:spPr>
            <a:xfrm>
              <a:off x="13563545" y="5812908"/>
              <a:ext cx="635045" cy="940939"/>
            </a:xfrm>
            <a:custGeom>
              <a:avLst/>
              <a:gdLst>
                <a:gd name="connsiteX0" fmla="*/ 9525 w 602942"/>
                <a:gd name="connsiteY0" fmla="*/ 36335 h 963448"/>
                <a:gd name="connsiteX1" fmla="*/ 38100 w 602942"/>
                <a:gd name="connsiteY1" fmla="*/ 226835 h 963448"/>
                <a:gd name="connsiteX2" fmla="*/ 38100 w 602942"/>
                <a:gd name="connsiteY2" fmla="*/ 341135 h 963448"/>
                <a:gd name="connsiteX3" fmla="*/ 9525 w 602942"/>
                <a:gd name="connsiteY3" fmla="*/ 417335 h 963448"/>
                <a:gd name="connsiteX4" fmla="*/ 0 w 602942"/>
                <a:gd name="connsiteY4" fmla="*/ 579260 h 963448"/>
                <a:gd name="connsiteX5" fmla="*/ 9525 w 602942"/>
                <a:gd name="connsiteY5" fmla="*/ 731660 h 963448"/>
                <a:gd name="connsiteX6" fmla="*/ 9525 w 602942"/>
                <a:gd name="connsiteY6" fmla="*/ 826910 h 963448"/>
                <a:gd name="connsiteX7" fmla="*/ 38100 w 602942"/>
                <a:gd name="connsiteY7" fmla="*/ 941210 h 963448"/>
                <a:gd name="connsiteX8" fmla="*/ 371475 w 602942"/>
                <a:gd name="connsiteY8" fmla="*/ 960260 h 963448"/>
                <a:gd name="connsiteX9" fmla="*/ 590550 w 602942"/>
                <a:gd name="connsiteY9" fmla="*/ 922160 h 963448"/>
                <a:gd name="connsiteX10" fmla="*/ 561975 w 602942"/>
                <a:gd name="connsiteY10" fmla="*/ 588785 h 963448"/>
                <a:gd name="connsiteX11" fmla="*/ 447675 w 602942"/>
                <a:gd name="connsiteY11" fmla="*/ 388760 h 963448"/>
                <a:gd name="connsiteX12" fmla="*/ 371475 w 602942"/>
                <a:gd name="connsiteY12" fmla="*/ 303035 h 963448"/>
                <a:gd name="connsiteX13" fmla="*/ 285750 w 602942"/>
                <a:gd name="connsiteY13" fmla="*/ 217310 h 963448"/>
                <a:gd name="connsiteX14" fmla="*/ 276225 w 602942"/>
                <a:gd name="connsiteY14" fmla="*/ 112535 h 963448"/>
                <a:gd name="connsiteX15" fmla="*/ 219075 w 602942"/>
                <a:gd name="connsiteY15" fmla="*/ 7760 h 963448"/>
                <a:gd name="connsiteX16" fmla="*/ 95250 w 602942"/>
                <a:gd name="connsiteY16" fmla="*/ 7760 h 963448"/>
                <a:gd name="connsiteX17" fmla="*/ 9525 w 602942"/>
                <a:gd name="connsiteY17" fmla="*/ 36335 h 96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942" h="963448">
                  <a:moveTo>
                    <a:pt x="9525" y="36335"/>
                  </a:moveTo>
                  <a:cubicBezTo>
                    <a:pt x="21431" y="106185"/>
                    <a:pt x="33338" y="176035"/>
                    <a:pt x="38100" y="226835"/>
                  </a:cubicBezTo>
                  <a:cubicBezTo>
                    <a:pt x="42862" y="277635"/>
                    <a:pt x="42862" y="309385"/>
                    <a:pt x="38100" y="341135"/>
                  </a:cubicBezTo>
                  <a:cubicBezTo>
                    <a:pt x="33338" y="372885"/>
                    <a:pt x="15875" y="377648"/>
                    <a:pt x="9525" y="417335"/>
                  </a:cubicBezTo>
                  <a:cubicBezTo>
                    <a:pt x="3175" y="457022"/>
                    <a:pt x="0" y="526873"/>
                    <a:pt x="0" y="579260"/>
                  </a:cubicBezTo>
                  <a:cubicBezTo>
                    <a:pt x="0" y="631647"/>
                    <a:pt x="7938" y="690385"/>
                    <a:pt x="9525" y="731660"/>
                  </a:cubicBezTo>
                  <a:cubicBezTo>
                    <a:pt x="11112" y="772935"/>
                    <a:pt x="4762" y="791985"/>
                    <a:pt x="9525" y="826910"/>
                  </a:cubicBezTo>
                  <a:cubicBezTo>
                    <a:pt x="14288" y="861835"/>
                    <a:pt x="-22225" y="918985"/>
                    <a:pt x="38100" y="941210"/>
                  </a:cubicBezTo>
                  <a:cubicBezTo>
                    <a:pt x="98425" y="963435"/>
                    <a:pt x="279400" y="963435"/>
                    <a:pt x="371475" y="960260"/>
                  </a:cubicBezTo>
                  <a:cubicBezTo>
                    <a:pt x="463550" y="957085"/>
                    <a:pt x="558800" y="984073"/>
                    <a:pt x="590550" y="922160"/>
                  </a:cubicBezTo>
                  <a:cubicBezTo>
                    <a:pt x="622300" y="860247"/>
                    <a:pt x="585788" y="677685"/>
                    <a:pt x="561975" y="588785"/>
                  </a:cubicBezTo>
                  <a:cubicBezTo>
                    <a:pt x="538163" y="499885"/>
                    <a:pt x="479425" y="436385"/>
                    <a:pt x="447675" y="388760"/>
                  </a:cubicBezTo>
                  <a:cubicBezTo>
                    <a:pt x="415925" y="341135"/>
                    <a:pt x="398463" y="331610"/>
                    <a:pt x="371475" y="303035"/>
                  </a:cubicBezTo>
                  <a:cubicBezTo>
                    <a:pt x="344488" y="274460"/>
                    <a:pt x="301625" y="249060"/>
                    <a:pt x="285750" y="217310"/>
                  </a:cubicBezTo>
                  <a:cubicBezTo>
                    <a:pt x="269875" y="185560"/>
                    <a:pt x="287338" y="147460"/>
                    <a:pt x="276225" y="112535"/>
                  </a:cubicBezTo>
                  <a:cubicBezTo>
                    <a:pt x="265113" y="77610"/>
                    <a:pt x="249237" y="25222"/>
                    <a:pt x="219075" y="7760"/>
                  </a:cubicBezTo>
                  <a:cubicBezTo>
                    <a:pt x="188913" y="-9702"/>
                    <a:pt x="95250" y="7760"/>
                    <a:pt x="95250" y="7760"/>
                  </a:cubicBezTo>
                  <a:lnTo>
                    <a:pt x="9525" y="3633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orme libre : forme 48">
              <a:extLst>
                <a:ext uri="{FF2B5EF4-FFF2-40B4-BE49-F238E27FC236}">
                  <a16:creationId xmlns:a16="http://schemas.microsoft.com/office/drawing/2014/main" id="{5BAFBC0D-71B8-49CB-A728-A7C06EFC2C41}"/>
                </a:ext>
              </a:extLst>
            </p:cNvPr>
            <p:cNvSpPr/>
            <p:nvPr/>
          </p:nvSpPr>
          <p:spPr>
            <a:xfrm>
              <a:off x="13381981" y="5326614"/>
              <a:ext cx="784919" cy="575495"/>
            </a:xfrm>
            <a:custGeom>
              <a:avLst/>
              <a:gdLst>
                <a:gd name="connsiteX0" fmla="*/ 3819 w 784919"/>
                <a:gd name="connsiteY0" fmla="*/ 102636 h 575495"/>
                <a:gd name="connsiteX1" fmla="*/ 130819 w 784919"/>
                <a:gd name="connsiteY1" fmla="*/ 255036 h 575495"/>
                <a:gd name="connsiteX2" fmla="*/ 213369 w 784919"/>
                <a:gd name="connsiteY2" fmla="*/ 458236 h 575495"/>
                <a:gd name="connsiteX3" fmla="*/ 270519 w 784919"/>
                <a:gd name="connsiteY3" fmla="*/ 572536 h 575495"/>
                <a:gd name="connsiteX4" fmla="*/ 556269 w 784919"/>
                <a:gd name="connsiteY4" fmla="*/ 528086 h 575495"/>
                <a:gd name="connsiteX5" fmla="*/ 784869 w 784919"/>
                <a:gd name="connsiteY5" fmla="*/ 382036 h 575495"/>
                <a:gd name="connsiteX6" fmla="*/ 537219 w 784919"/>
                <a:gd name="connsiteY6" fmla="*/ 235986 h 575495"/>
                <a:gd name="connsiteX7" fmla="*/ 461019 w 784919"/>
                <a:gd name="connsiteY7" fmla="*/ 134386 h 575495"/>
                <a:gd name="connsiteX8" fmla="*/ 295919 w 784919"/>
                <a:gd name="connsiteY8" fmla="*/ 70886 h 575495"/>
                <a:gd name="connsiteX9" fmla="*/ 207019 w 784919"/>
                <a:gd name="connsiteY9" fmla="*/ 1036 h 575495"/>
                <a:gd name="connsiteX10" fmla="*/ 48269 w 784919"/>
                <a:gd name="connsiteY10" fmla="*/ 32786 h 575495"/>
                <a:gd name="connsiteX11" fmla="*/ 3819 w 784919"/>
                <a:gd name="connsiteY11" fmla="*/ 102636 h 57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4919" h="575495">
                  <a:moveTo>
                    <a:pt x="3819" y="102636"/>
                  </a:moveTo>
                  <a:cubicBezTo>
                    <a:pt x="17577" y="139678"/>
                    <a:pt x="95894" y="195769"/>
                    <a:pt x="130819" y="255036"/>
                  </a:cubicBezTo>
                  <a:cubicBezTo>
                    <a:pt x="165744" y="314303"/>
                    <a:pt x="190086" y="405319"/>
                    <a:pt x="213369" y="458236"/>
                  </a:cubicBezTo>
                  <a:cubicBezTo>
                    <a:pt x="236652" y="511153"/>
                    <a:pt x="213369" y="560894"/>
                    <a:pt x="270519" y="572536"/>
                  </a:cubicBezTo>
                  <a:cubicBezTo>
                    <a:pt x="327669" y="584178"/>
                    <a:pt x="470544" y="559836"/>
                    <a:pt x="556269" y="528086"/>
                  </a:cubicBezTo>
                  <a:cubicBezTo>
                    <a:pt x="641994" y="496336"/>
                    <a:pt x="788044" y="430719"/>
                    <a:pt x="784869" y="382036"/>
                  </a:cubicBezTo>
                  <a:cubicBezTo>
                    <a:pt x="781694" y="333353"/>
                    <a:pt x="591194" y="277261"/>
                    <a:pt x="537219" y="235986"/>
                  </a:cubicBezTo>
                  <a:cubicBezTo>
                    <a:pt x="483244" y="194711"/>
                    <a:pt x="501236" y="161903"/>
                    <a:pt x="461019" y="134386"/>
                  </a:cubicBezTo>
                  <a:cubicBezTo>
                    <a:pt x="420802" y="106869"/>
                    <a:pt x="338252" y="93111"/>
                    <a:pt x="295919" y="70886"/>
                  </a:cubicBezTo>
                  <a:cubicBezTo>
                    <a:pt x="253586" y="48661"/>
                    <a:pt x="248294" y="7386"/>
                    <a:pt x="207019" y="1036"/>
                  </a:cubicBezTo>
                  <a:cubicBezTo>
                    <a:pt x="165744" y="-5314"/>
                    <a:pt x="81077" y="19028"/>
                    <a:pt x="48269" y="32786"/>
                  </a:cubicBezTo>
                  <a:cubicBezTo>
                    <a:pt x="15461" y="46544"/>
                    <a:pt x="-9939" y="65594"/>
                    <a:pt x="3819" y="10263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0" name="Image 49">
              <a:extLst>
                <a:ext uri="{FF2B5EF4-FFF2-40B4-BE49-F238E27FC236}">
                  <a16:creationId xmlns:a16="http://schemas.microsoft.com/office/drawing/2014/main" id="{598E713C-D826-40E9-990E-959A2CD4B52D}"/>
                </a:ext>
              </a:extLst>
            </p:cNvPr>
            <p:cNvPicPr>
              <a:picLocks noChangeAspect="1"/>
            </p:cNvPicPr>
            <p:nvPr/>
          </p:nvPicPr>
          <p:blipFill rotWithShape="1">
            <a:blip r:embed="rId2">
              <a:extLst>
                <a:ext uri="{28A0092B-C50C-407E-A947-70E740481C1C}">
                  <a14:useLocalDpi xmlns:a14="http://schemas.microsoft.com/office/drawing/2010/main" val="0"/>
                </a:ext>
              </a:extLst>
            </a:blip>
            <a:srcRect l="84430" t="28741" r="11891" b="65434"/>
            <a:stretch/>
          </p:blipFill>
          <p:spPr>
            <a:xfrm>
              <a:off x="13565708" y="5474412"/>
              <a:ext cx="269628" cy="314567"/>
            </a:xfrm>
            <a:custGeom>
              <a:avLst/>
              <a:gdLst>
                <a:gd name="connsiteX0" fmla="*/ 6451285 w 7326353"/>
                <a:gd name="connsiteY0" fmla="*/ 2185614 h 5128786"/>
                <a:gd name="connsiteX1" fmla="*/ 6286185 w 7326353"/>
                <a:gd name="connsiteY1" fmla="*/ 2223714 h 5128786"/>
                <a:gd name="connsiteX2" fmla="*/ 6267135 w 7326353"/>
                <a:gd name="connsiteY2" fmla="*/ 2274514 h 5128786"/>
                <a:gd name="connsiteX3" fmla="*/ 6286185 w 7326353"/>
                <a:gd name="connsiteY3" fmla="*/ 2344364 h 5128786"/>
                <a:gd name="connsiteX4" fmla="*/ 6286185 w 7326353"/>
                <a:gd name="connsiteY4" fmla="*/ 2414214 h 5128786"/>
                <a:gd name="connsiteX5" fmla="*/ 6286185 w 7326353"/>
                <a:gd name="connsiteY5" fmla="*/ 2490414 h 5128786"/>
                <a:gd name="connsiteX6" fmla="*/ 6273485 w 7326353"/>
                <a:gd name="connsiteY6" fmla="*/ 2585664 h 5128786"/>
                <a:gd name="connsiteX7" fmla="*/ 6267135 w 7326353"/>
                <a:gd name="connsiteY7" fmla="*/ 2642814 h 5128786"/>
                <a:gd name="connsiteX8" fmla="*/ 6273485 w 7326353"/>
                <a:gd name="connsiteY8" fmla="*/ 2731714 h 5128786"/>
                <a:gd name="connsiteX9" fmla="*/ 6286185 w 7326353"/>
                <a:gd name="connsiteY9" fmla="*/ 2871414 h 5128786"/>
                <a:gd name="connsiteX10" fmla="*/ 6305235 w 7326353"/>
                <a:gd name="connsiteY10" fmla="*/ 3017464 h 5128786"/>
                <a:gd name="connsiteX11" fmla="*/ 6248085 w 7326353"/>
                <a:gd name="connsiteY11" fmla="*/ 3017464 h 5128786"/>
                <a:gd name="connsiteX12" fmla="*/ 6108385 w 7326353"/>
                <a:gd name="connsiteY12" fmla="*/ 3061914 h 5128786"/>
                <a:gd name="connsiteX13" fmla="*/ 6000435 w 7326353"/>
                <a:gd name="connsiteY13" fmla="*/ 3207964 h 5128786"/>
                <a:gd name="connsiteX14" fmla="*/ 6006785 w 7326353"/>
                <a:gd name="connsiteY14" fmla="*/ 3328614 h 5128786"/>
                <a:gd name="connsiteX15" fmla="*/ 6095685 w 7326353"/>
                <a:gd name="connsiteY15" fmla="*/ 3436564 h 5128786"/>
                <a:gd name="connsiteX16" fmla="*/ 6248085 w 7326353"/>
                <a:gd name="connsiteY16" fmla="*/ 3474664 h 5128786"/>
                <a:gd name="connsiteX17" fmla="*/ 6400485 w 7326353"/>
                <a:gd name="connsiteY17" fmla="*/ 3423864 h 5128786"/>
                <a:gd name="connsiteX18" fmla="*/ 6470335 w 7326353"/>
                <a:gd name="connsiteY18" fmla="*/ 3341314 h 5128786"/>
                <a:gd name="connsiteX19" fmla="*/ 6470335 w 7326353"/>
                <a:gd name="connsiteY19" fmla="*/ 3290514 h 5128786"/>
                <a:gd name="connsiteX20" fmla="*/ 6495735 w 7326353"/>
                <a:gd name="connsiteY20" fmla="*/ 3284164 h 5128786"/>
                <a:gd name="connsiteX21" fmla="*/ 6698935 w 7326353"/>
                <a:gd name="connsiteY21" fmla="*/ 3271464 h 5128786"/>
                <a:gd name="connsiteX22" fmla="*/ 6794185 w 7326353"/>
                <a:gd name="connsiteY22" fmla="*/ 3227014 h 5128786"/>
                <a:gd name="connsiteX23" fmla="*/ 6794185 w 7326353"/>
                <a:gd name="connsiteY23" fmla="*/ 3163514 h 5128786"/>
                <a:gd name="connsiteX24" fmla="*/ 6781485 w 7326353"/>
                <a:gd name="connsiteY24" fmla="*/ 3093664 h 5128786"/>
                <a:gd name="connsiteX25" fmla="*/ 6781485 w 7326353"/>
                <a:gd name="connsiteY25" fmla="*/ 2998414 h 5128786"/>
                <a:gd name="connsiteX26" fmla="*/ 6800535 w 7326353"/>
                <a:gd name="connsiteY26" fmla="*/ 2941264 h 5128786"/>
                <a:gd name="connsiteX27" fmla="*/ 6813235 w 7326353"/>
                <a:gd name="connsiteY27" fmla="*/ 2903164 h 5128786"/>
                <a:gd name="connsiteX28" fmla="*/ 6806885 w 7326353"/>
                <a:gd name="connsiteY28" fmla="*/ 2846014 h 5128786"/>
                <a:gd name="connsiteX29" fmla="*/ 6787835 w 7326353"/>
                <a:gd name="connsiteY29" fmla="*/ 2712664 h 5128786"/>
                <a:gd name="connsiteX30" fmla="*/ 6787835 w 7326353"/>
                <a:gd name="connsiteY30" fmla="*/ 2585664 h 5128786"/>
                <a:gd name="connsiteX31" fmla="*/ 6832285 w 7326353"/>
                <a:gd name="connsiteY31" fmla="*/ 2477714 h 5128786"/>
                <a:gd name="connsiteX32" fmla="*/ 6838635 w 7326353"/>
                <a:gd name="connsiteY32" fmla="*/ 2230064 h 5128786"/>
                <a:gd name="connsiteX33" fmla="*/ 6667185 w 7326353"/>
                <a:gd name="connsiteY33" fmla="*/ 2198314 h 5128786"/>
                <a:gd name="connsiteX34" fmla="*/ 6451285 w 7326353"/>
                <a:gd name="connsiteY34" fmla="*/ 2185614 h 5128786"/>
                <a:gd name="connsiteX35" fmla="*/ 0 w 7326353"/>
                <a:gd name="connsiteY35" fmla="*/ 0 h 5128786"/>
                <a:gd name="connsiteX36" fmla="*/ 7326353 w 7326353"/>
                <a:gd name="connsiteY36" fmla="*/ 0 h 5128786"/>
                <a:gd name="connsiteX37" fmla="*/ 7326353 w 7326353"/>
                <a:gd name="connsiteY37" fmla="*/ 5128786 h 5128786"/>
                <a:gd name="connsiteX38" fmla="*/ 0 w 7326353"/>
                <a:gd name="connsiteY38" fmla="*/ 5128786 h 512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26353" h="5128786">
                  <a:moveTo>
                    <a:pt x="6451285" y="2185614"/>
                  </a:moveTo>
                  <a:cubicBezTo>
                    <a:pt x="6387785" y="2189847"/>
                    <a:pt x="6316877" y="2208897"/>
                    <a:pt x="6286185" y="2223714"/>
                  </a:cubicBezTo>
                  <a:cubicBezTo>
                    <a:pt x="6255493" y="2238531"/>
                    <a:pt x="6267135" y="2254406"/>
                    <a:pt x="6267135" y="2274514"/>
                  </a:cubicBezTo>
                  <a:cubicBezTo>
                    <a:pt x="6267135" y="2294622"/>
                    <a:pt x="6281952" y="2322139"/>
                    <a:pt x="6286185" y="2344364"/>
                  </a:cubicBezTo>
                  <a:cubicBezTo>
                    <a:pt x="6290418" y="2366589"/>
                    <a:pt x="6286185" y="2389872"/>
                    <a:pt x="6286185" y="2414214"/>
                  </a:cubicBezTo>
                  <a:cubicBezTo>
                    <a:pt x="6286185" y="2414214"/>
                    <a:pt x="6288302" y="2461839"/>
                    <a:pt x="6286185" y="2490414"/>
                  </a:cubicBezTo>
                  <a:cubicBezTo>
                    <a:pt x="6284068" y="2518989"/>
                    <a:pt x="6276660" y="2560264"/>
                    <a:pt x="6273485" y="2585664"/>
                  </a:cubicBezTo>
                  <a:cubicBezTo>
                    <a:pt x="6270310" y="2611064"/>
                    <a:pt x="6267135" y="2618472"/>
                    <a:pt x="6267135" y="2642814"/>
                  </a:cubicBezTo>
                  <a:cubicBezTo>
                    <a:pt x="6267135" y="2667156"/>
                    <a:pt x="6270310" y="2693614"/>
                    <a:pt x="6273485" y="2731714"/>
                  </a:cubicBezTo>
                  <a:cubicBezTo>
                    <a:pt x="6276660" y="2769814"/>
                    <a:pt x="6280893" y="2823789"/>
                    <a:pt x="6286185" y="2871414"/>
                  </a:cubicBezTo>
                  <a:cubicBezTo>
                    <a:pt x="6291477" y="2919039"/>
                    <a:pt x="6311585" y="2993122"/>
                    <a:pt x="6305235" y="3017464"/>
                  </a:cubicBezTo>
                  <a:cubicBezTo>
                    <a:pt x="6298885" y="3041806"/>
                    <a:pt x="6280893" y="3010056"/>
                    <a:pt x="6248085" y="3017464"/>
                  </a:cubicBezTo>
                  <a:cubicBezTo>
                    <a:pt x="6215277" y="3024872"/>
                    <a:pt x="6149660" y="3030164"/>
                    <a:pt x="6108385" y="3061914"/>
                  </a:cubicBezTo>
                  <a:cubicBezTo>
                    <a:pt x="6067110" y="3093664"/>
                    <a:pt x="6017368" y="3163514"/>
                    <a:pt x="6000435" y="3207964"/>
                  </a:cubicBezTo>
                  <a:cubicBezTo>
                    <a:pt x="5983502" y="3252414"/>
                    <a:pt x="5990910" y="3290514"/>
                    <a:pt x="6006785" y="3328614"/>
                  </a:cubicBezTo>
                  <a:cubicBezTo>
                    <a:pt x="6022660" y="3366714"/>
                    <a:pt x="6055468" y="3412222"/>
                    <a:pt x="6095685" y="3436564"/>
                  </a:cubicBezTo>
                  <a:cubicBezTo>
                    <a:pt x="6135902" y="3460906"/>
                    <a:pt x="6197285" y="3476781"/>
                    <a:pt x="6248085" y="3474664"/>
                  </a:cubicBezTo>
                  <a:cubicBezTo>
                    <a:pt x="6298885" y="3472547"/>
                    <a:pt x="6363444" y="3446089"/>
                    <a:pt x="6400485" y="3423864"/>
                  </a:cubicBezTo>
                  <a:cubicBezTo>
                    <a:pt x="6437526" y="3401639"/>
                    <a:pt x="6458693" y="3363539"/>
                    <a:pt x="6470335" y="3341314"/>
                  </a:cubicBezTo>
                  <a:cubicBezTo>
                    <a:pt x="6481977" y="3319089"/>
                    <a:pt x="6466102" y="3300039"/>
                    <a:pt x="6470335" y="3290514"/>
                  </a:cubicBezTo>
                  <a:cubicBezTo>
                    <a:pt x="6474568" y="3280989"/>
                    <a:pt x="6457635" y="3287339"/>
                    <a:pt x="6495735" y="3284164"/>
                  </a:cubicBezTo>
                  <a:cubicBezTo>
                    <a:pt x="6495735" y="3284164"/>
                    <a:pt x="6649193" y="3280989"/>
                    <a:pt x="6698935" y="3271464"/>
                  </a:cubicBezTo>
                  <a:cubicBezTo>
                    <a:pt x="6748677" y="3261939"/>
                    <a:pt x="6778310" y="3245006"/>
                    <a:pt x="6794185" y="3227014"/>
                  </a:cubicBezTo>
                  <a:cubicBezTo>
                    <a:pt x="6810060" y="3209022"/>
                    <a:pt x="6796302" y="3185739"/>
                    <a:pt x="6794185" y="3163514"/>
                  </a:cubicBezTo>
                  <a:cubicBezTo>
                    <a:pt x="6792068" y="3141289"/>
                    <a:pt x="6783602" y="3121181"/>
                    <a:pt x="6781485" y="3093664"/>
                  </a:cubicBezTo>
                  <a:cubicBezTo>
                    <a:pt x="6779368" y="3066147"/>
                    <a:pt x="6778310" y="3023814"/>
                    <a:pt x="6781485" y="2998414"/>
                  </a:cubicBezTo>
                  <a:cubicBezTo>
                    <a:pt x="6784660" y="2973014"/>
                    <a:pt x="6795243" y="2957139"/>
                    <a:pt x="6800535" y="2941264"/>
                  </a:cubicBezTo>
                  <a:cubicBezTo>
                    <a:pt x="6800535" y="2941264"/>
                    <a:pt x="6812177" y="2919039"/>
                    <a:pt x="6813235" y="2903164"/>
                  </a:cubicBezTo>
                  <a:cubicBezTo>
                    <a:pt x="6814293" y="2887289"/>
                    <a:pt x="6811118" y="2877764"/>
                    <a:pt x="6806885" y="2846014"/>
                  </a:cubicBezTo>
                  <a:cubicBezTo>
                    <a:pt x="6802652" y="2814264"/>
                    <a:pt x="6791010" y="2756056"/>
                    <a:pt x="6787835" y="2712664"/>
                  </a:cubicBezTo>
                  <a:cubicBezTo>
                    <a:pt x="6784660" y="2669272"/>
                    <a:pt x="6780427" y="2624822"/>
                    <a:pt x="6787835" y="2585664"/>
                  </a:cubicBezTo>
                  <a:cubicBezTo>
                    <a:pt x="6795243" y="2546506"/>
                    <a:pt x="6823818" y="2536981"/>
                    <a:pt x="6832285" y="2477714"/>
                  </a:cubicBezTo>
                  <a:cubicBezTo>
                    <a:pt x="6840752" y="2418447"/>
                    <a:pt x="6866152" y="2276631"/>
                    <a:pt x="6838635" y="2230064"/>
                  </a:cubicBezTo>
                  <a:cubicBezTo>
                    <a:pt x="6811118" y="2183497"/>
                    <a:pt x="6731743" y="2205722"/>
                    <a:pt x="6667185" y="2198314"/>
                  </a:cubicBezTo>
                  <a:cubicBezTo>
                    <a:pt x="6602627" y="2190906"/>
                    <a:pt x="6514785" y="2181381"/>
                    <a:pt x="6451285" y="2185614"/>
                  </a:cubicBezTo>
                  <a:close/>
                  <a:moveTo>
                    <a:pt x="0" y="0"/>
                  </a:moveTo>
                  <a:lnTo>
                    <a:pt x="7326353" y="0"/>
                  </a:lnTo>
                  <a:lnTo>
                    <a:pt x="7326353" y="5128786"/>
                  </a:lnTo>
                  <a:lnTo>
                    <a:pt x="0" y="5128786"/>
                  </a:lnTo>
                  <a:close/>
                </a:path>
              </a:pathLst>
            </a:custGeom>
          </p:spPr>
        </p:pic>
        <p:sp>
          <p:nvSpPr>
            <p:cNvPr id="51" name="Forme libre : forme 50">
              <a:extLst>
                <a:ext uri="{FF2B5EF4-FFF2-40B4-BE49-F238E27FC236}">
                  <a16:creationId xmlns:a16="http://schemas.microsoft.com/office/drawing/2014/main" id="{A6CEEF87-5C14-4FEA-BEBB-7A0809670B38}"/>
                </a:ext>
              </a:extLst>
            </p:cNvPr>
            <p:cNvSpPr/>
            <p:nvPr/>
          </p:nvSpPr>
          <p:spPr>
            <a:xfrm>
              <a:off x="13506858" y="6435765"/>
              <a:ext cx="1549212" cy="393831"/>
            </a:xfrm>
            <a:custGeom>
              <a:avLst/>
              <a:gdLst>
                <a:gd name="connsiteX0" fmla="*/ 33882 w 1549212"/>
                <a:gd name="connsiteY0" fmla="*/ 71715 h 393831"/>
                <a:gd name="connsiteX1" fmla="*/ 483462 w 1549212"/>
                <a:gd name="connsiteY1" fmla="*/ 3135 h 393831"/>
                <a:gd name="connsiteX2" fmla="*/ 994002 w 1549212"/>
                <a:gd name="connsiteY2" fmla="*/ 10755 h 393831"/>
                <a:gd name="connsiteX3" fmla="*/ 1352142 w 1549212"/>
                <a:gd name="connsiteY3" fmla="*/ 10755 h 393831"/>
                <a:gd name="connsiteX4" fmla="*/ 1542642 w 1549212"/>
                <a:gd name="connsiteY4" fmla="*/ 132675 h 393831"/>
                <a:gd name="connsiteX5" fmla="*/ 1458822 w 1549212"/>
                <a:gd name="connsiteY5" fmla="*/ 346035 h 393831"/>
                <a:gd name="connsiteX6" fmla="*/ 1024482 w 1549212"/>
                <a:gd name="connsiteY6" fmla="*/ 376515 h 393831"/>
                <a:gd name="connsiteX7" fmla="*/ 552042 w 1549212"/>
                <a:gd name="connsiteY7" fmla="*/ 391755 h 393831"/>
                <a:gd name="connsiteX8" fmla="*/ 506322 w 1549212"/>
                <a:gd name="connsiteY8" fmla="*/ 330795 h 393831"/>
                <a:gd name="connsiteX9" fmla="*/ 323442 w 1549212"/>
                <a:gd name="connsiteY9" fmla="*/ 330795 h 393831"/>
                <a:gd name="connsiteX10" fmla="*/ 125322 w 1549212"/>
                <a:gd name="connsiteY10" fmla="*/ 315555 h 393831"/>
                <a:gd name="connsiteX11" fmla="*/ 41502 w 1549212"/>
                <a:gd name="connsiteY11" fmla="*/ 246975 h 393831"/>
                <a:gd name="connsiteX12" fmla="*/ 33882 w 1549212"/>
                <a:gd name="connsiteY12" fmla="*/ 71715 h 39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9212" h="393831">
                  <a:moveTo>
                    <a:pt x="33882" y="71715"/>
                  </a:moveTo>
                  <a:cubicBezTo>
                    <a:pt x="107542" y="31075"/>
                    <a:pt x="323442" y="13295"/>
                    <a:pt x="483462" y="3135"/>
                  </a:cubicBezTo>
                  <a:cubicBezTo>
                    <a:pt x="643482" y="-7025"/>
                    <a:pt x="994002" y="10755"/>
                    <a:pt x="994002" y="10755"/>
                  </a:cubicBezTo>
                  <a:cubicBezTo>
                    <a:pt x="1138782" y="12025"/>
                    <a:pt x="1260702" y="-9565"/>
                    <a:pt x="1352142" y="10755"/>
                  </a:cubicBezTo>
                  <a:cubicBezTo>
                    <a:pt x="1443582" y="31075"/>
                    <a:pt x="1524862" y="76795"/>
                    <a:pt x="1542642" y="132675"/>
                  </a:cubicBezTo>
                  <a:cubicBezTo>
                    <a:pt x="1560422" y="188555"/>
                    <a:pt x="1545182" y="305395"/>
                    <a:pt x="1458822" y="346035"/>
                  </a:cubicBezTo>
                  <a:cubicBezTo>
                    <a:pt x="1372462" y="386675"/>
                    <a:pt x="1175612" y="368895"/>
                    <a:pt x="1024482" y="376515"/>
                  </a:cubicBezTo>
                  <a:cubicBezTo>
                    <a:pt x="873352" y="384135"/>
                    <a:pt x="638402" y="399375"/>
                    <a:pt x="552042" y="391755"/>
                  </a:cubicBezTo>
                  <a:cubicBezTo>
                    <a:pt x="465682" y="384135"/>
                    <a:pt x="544422" y="340955"/>
                    <a:pt x="506322" y="330795"/>
                  </a:cubicBezTo>
                  <a:cubicBezTo>
                    <a:pt x="468222" y="320635"/>
                    <a:pt x="386942" y="333335"/>
                    <a:pt x="323442" y="330795"/>
                  </a:cubicBezTo>
                  <a:cubicBezTo>
                    <a:pt x="259942" y="328255"/>
                    <a:pt x="172312" y="329525"/>
                    <a:pt x="125322" y="315555"/>
                  </a:cubicBezTo>
                  <a:cubicBezTo>
                    <a:pt x="78332" y="301585"/>
                    <a:pt x="55472" y="282535"/>
                    <a:pt x="41502" y="246975"/>
                  </a:cubicBezTo>
                  <a:cubicBezTo>
                    <a:pt x="27532" y="211415"/>
                    <a:pt x="-39778" y="112355"/>
                    <a:pt x="33882" y="71715"/>
                  </a:cubicBezTo>
                  <a:close/>
                </a:path>
              </a:pathLst>
            </a:custGeom>
            <a:solidFill>
              <a:srgbClr val="ECF6FF"/>
            </a:solidFill>
            <a:ln>
              <a:solidFill>
                <a:srgbClr val="EC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Bulle narrative : ronde 51">
              <a:extLst>
                <a:ext uri="{FF2B5EF4-FFF2-40B4-BE49-F238E27FC236}">
                  <a16:creationId xmlns:a16="http://schemas.microsoft.com/office/drawing/2014/main" id="{16198F1D-D018-4284-8356-4A605DA0470D}"/>
                </a:ext>
              </a:extLst>
            </p:cNvPr>
            <p:cNvSpPr/>
            <p:nvPr/>
          </p:nvSpPr>
          <p:spPr>
            <a:xfrm rot="182391">
              <a:off x="13811172" y="5333772"/>
              <a:ext cx="1121149" cy="818670"/>
            </a:xfrm>
            <a:prstGeom prst="wedgeEllipseCallout">
              <a:avLst>
                <a:gd name="adj1" fmla="val -64072"/>
                <a:gd name="adj2" fmla="val 55996"/>
              </a:avLst>
            </a:prstGeom>
            <a:solidFill>
              <a:srgbClr val="AFDBDC"/>
            </a:solidFill>
            <a:ln>
              <a:solidFill>
                <a:srgbClr val="AFD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Forme libre : forme 52">
              <a:extLst>
                <a:ext uri="{FF2B5EF4-FFF2-40B4-BE49-F238E27FC236}">
                  <a16:creationId xmlns:a16="http://schemas.microsoft.com/office/drawing/2014/main" id="{D7C47A18-F81E-478B-8D7A-A0A57A9E9FFF}"/>
                </a:ext>
              </a:extLst>
            </p:cNvPr>
            <p:cNvSpPr/>
            <p:nvPr/>
          </p:nvSpPr>
          <p:spPr>
            <a:xfrm>
              <a:off x="13563258" y="6155557"/>
              <a:ext cx="45719" cy="48722"/>
            </a:xfrm>
            <a:custGeom>
              <a:avLst/>
              <a:gdLst>
                <a:gd name="connsiteX0" fmla="*/ 2218 w 49089"/>
                <a:gd name="connsiteY0" fmla="*/ 79933 h 80899"/>
                <a:gd name="connsiteX1" fmla="*/ 43493 w 49089"/>
                <a:gd name="connsiteY1" fmla="*/ 45008 h 80899"/>
                <a:gd name="connsiteX2" fmla="*/ 46668 w 49089"/>
                <a:gd name="connsiteY2" fmla="*/ 19608 h 80899"/>
                <a:gd name="connsiteX3" fmla="*/ 24443 w 49089"/>
                <a:gd name="connsiteY3" fmla="*/ 3733 h 80899"/>
                <a:gd name="connsiteX4" fmla="*/ 8568 w 49089"/>
                <a:gd name="connsiteY4" fmla="*/ 3733 h 80899"/>
                <a:gd name="connsiteX5" fmla="*/ 2218 w 49089"/>
                <a:gd name="connsiteY5" fmla="*/ 79933 h 8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89" h="80899">
                  <a:moveTo>
                    <a:pt x="2218" y="79933"/>
                  </a:moveTo>
                  <a:cubicBezTo>
                    <a:pt x="8039" y="86812"/>
                    <a:pt x="36085" y="55062"/>
                    <a:pt x="43493" y="45008"/>
                  </a:cubicBezTo>
                  <a:cubicBezTo>
                    <a:pt x="50901" y="34954"/>
                    <a:pt x="49843" y="26487"/>
                    <a:pt x="46668" y="19608"/>
                  </a:cubicBezTo>
                  <a:cubicBezTo>
                    <a:pt x="43493" y="12729"/>
                    <a:pt x="30793" y="6379"/>
                    <a:pt x="24443" y="3733"/>
                  </a:cubicBezTo>
                  <a:cubicBezTo>
                    <a:pt x="18093" y="1087"/>
                    <a:pt x="13860" y="-3146"/>
                    <a:pt x="8568" y="3733"/>
                  </a:cubicBezTo>
                  <a:cubicBezTo>
                    <a:pt x="3276" y="10612"/>
                    <a:pt x="-3603" y="73054"/>
                    <a:pt x="2218" y="79933"/>
                  </a:cubicBezTo>
                  <a:close/>
                </a:path>
              </a:pathLst>
            </a:custGeom>
            <a:solidFill>
              <a:srgbClr val="FFB223"/>
            </a:solidFill>
            <a:ln>
              <a:solidFill>
                <a:srgbClr val="FFB2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Forme libre : forme 53">
              <a:extLst>
                <a:ext uri="{FF2B5EF4-FFF2-40B4-BE49-F238E27FC236}">
                  <a16:creationId xmlns:a16="http://schemas.microsoft.com/office/drawing/2014/main" id="{A339BDC3-FB4B-461F-95F9-955A6BD8CED7}"/>
                </a:ext>
              </a:extLst>
            </p:cNvPr>
            <p:cNvSpPr/>
            <p:nvPr/>
          </p:nvSpPr>
          <p:spPr>
            <a:xfrm>
              <a:off x="13560425" y="6167350"/>
              <a:ext cx="53578" cy="62206"/>
            </a:xfrm>
            <a:custGeom>
              <a:avLst/>
              <a:gdLst>
                <a:gd name="connsiteX0" fmla="*/ 0 w 53578"/>
                <a:gd name="connsiteY0" fmla="*/ 62000 h 62206"/>
                <a:gd name="connsiteX1" fmla="*/ 47625 w 53578"/>
                <a:gd name="connsiteY1" fmla="*/ 20725 h 62206"/>
                <a:gd name="connsiteX2" fmla="*/ 47625 w 53578"/>
                <a:gd name="connsiteY2" fmla="*/ 1675 h 62206"/>
                <a:gd name="connsiteX3" fmla="*/ 0 w 53578"/>
                <a:gd name="connsiteY3" fmla="*/ 62000 h 62206"/>
              </a:gdLst>
              <a:ahLst/>
              <a:cxnLst>
                <a:cxn ang="0">
                  <a:pos x="connsiteX0" y="connsiteY0"/>
                </a:cxn>
                <a:cxn ang="0">
                  <a:pos x="connsiteX1" y="connsiteY1"/>
                </a:cxn>
                <a:cxn ang="0">
                  <a:pos x="connsiteX2" y="connsiteY2"/>
                </a:cxn>
                <a:cxn ang="0">
                  <a:pos x="connsiteX3" y="connsiteY3"/>
                </a:cxn>
              </a:cxnLst>
              <a:rect l="l" t="t" r="r" b="b"/>
              <a:pathLst>
                <a:path w="53578" h="62206">
                  <a:moveTo>
                    <a:pt x="0" y="62000"/>
                  </a:moveTo>
                  <a:cubicBezTo>
                    <a:pt x="0" y="65175"/>
                    <a:pt x="39688" y="30779"/>
                    <a:pt x="47625" y="20725"/>
                  </a:cubicBezTo>
                  <a:cubicBezTo>
                    <a:pt x="55562" y="10671"/>
                    <a:pt x="55563" y="-5204"/>
                    <a:pt x="47625" y="1675"/>
                  </a:cubicBezTo>
                  <a:cubicBezTo>
                    <a:pt x="39687" y="8554"/>
                    <a:pt x="0" y="58825"/>
                    <a:pt x="0" y="62000"/>
                  </a:cubicBezTo>
                  <a:close/>
                </a:path>
              </a:pathLst>
            </a:custGeom>
            <a:solidFill>
              <a:srgbClr val="FFB51C"/>
            </a:solidFill>
            <a:ln>
              <a:solidFill>
                <a:srgbClr val="FFB5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5" name="Image 54">
              <a:extLst>
                <a:ext uri="{FF2B5EF4-FFF2-40B4-BE49-F238E27FC236}">
                  <a16:creationId xmlns:a16="http://schemas.microsoft.com/office/drawing/2014/main" id="{6301A986-1998-410A-BA65-FDA2AC53F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3401" y="4601266"/>
              <a:ext cx="1306089" cy="1306089"/>
            </a:xfrm>
            <a:prstGeom prst="rect">
              <a:avLst/>
            </a:prstGeom>
          </p:spPr>
        </p:pic>
        <p:sp>
          <p:nvSpPr>
            <p:cNvPr id="56" name="Rectangle 55">
              <a:extLst>
                <a:ext uri="{FF2B5EF4-FFF2-40B4-BE49-F238E27FC236}">
                  <a16:creationId xmlns:a16="http://schemas.microsoft.com/office/drawing/2014/main" id="{0065A087-6C38-4E60-BE55-7F96ACB8B538}"/>
                </a:ext>
              </a:extLst>
            </p:cNvPr>
            <p:cNvSpPr/>
            <p:nvPr/>
          </p:nvSpPr>
          <p:spPr>
            <a:xfrm>
              <a:off x="14358938" y="4783177"/>
              <a:ext cx="314326" cy="326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56970A1E-3AF4-4BAB-987F-2C291C5C0FBA}"/>
                </a:ext>
              </a:extLst>
            </p:cNvPr>
            <p:cNvSpPr/>
            <p:nvPr/>
          </p:nvSpPr>
          <p:spPr>
            <a:xfrm>
              <a:off x="14472919" y="5278371"/>
              <a:ext cx="135148" cy="826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a:extLst>
                <a:ext uri="{FF2B5EF4-FFF2-40B4-BE49-F238E27FC236}">
                  <a16:creationId xmlns:a16="http://schemas.microsoft.com/office/drawing/2014/main" id="{17ABD130-41DC-49A4-B4A8-0C83683725D9}"/>
                </a:ext>
              </a:extLst>
            </p:cNvPr>
            <p:cNvSpPr/>
            <p:nvPr/>
          </p:nvSpPr>
          <p:spPr>
            <a:xfrm>
              <a:off x="14415381" y="5298381"/>
              <a:ext cx="87787" cy="689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a:extLst>
                <a:ext uri="{FF2B5EF4-FFF2-40B4-BE49-F238E27FC236}">
                  <a16:creationId xmlns:a16="http://schemas.microsoft.com/office/drawing/2014/main" id="{75830206-710D-4B72-BF05-869D966D6ADD}"/>
                </a:ext>
              </a:extLst>
            </p:cNvPr>
            <p:cNvSpPr/>
            <p:nvPr/>
          </p:nvSpPr>
          <p:spPr>
            <a:xfrm>
              <a:off x="14439114" y="5319682"/>
              <a:ext cx="23415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a:extLst>
                <a:ext uri="{FF2B5EF4-FFF2-40B4-BE49-F238E27FC236}">
                  <a16:creationId xmlns:a16="http://schemas.microsoft.com/office/drawing/2014/main" id="{CD6E038A-60EF-4211-988C-4BB8395C1F04}"/>
                </a:ext>
              </a:extLst>
            </p:cNvPr>
            <p:cNvSpPr/>
            <p:nvPr/>
          </p:nvSpPr>
          <p:spPr>
            <a:xfrm>
              <a:off x="14422498" y="5377695"/>
              <a:ext cx="187206" cy="45719"/>
            </a:xfrm>
            <a:prstGeom prst="rect">
              <a:avLst/>
            </a:prstGeom>
            <a:solidFill>
              <a:srgbClr val="3F3F3F"/>
            </a:solidFill>
            <a:ln>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a:extLst>
                <a:ext uri="{FF2B5EF4-FFF2-40B4-BE49-F238E27FC236}">
                  <a16:creationId xmlns:a16="http://schemas.microsoft.com/office/drawing/2014/main" id="{44E32BA0-8E6A-4149-88FE-B79EC2D644A1}"/>
                </a:ext>
              </a:extLst>
            </p:cNvPr>
            <p:cNvSpPr/>
            <p:nvPr/>
          </p:nvSpPr>
          <p:spPr>
            <a:xfrm>
              <a:off x="14469232" y="5376055"/>
              <a:ext cx="187206" cy="45719"/>
            </a:xfrm>
            <a:prstGeom prst="rect">
              <a:avLst/>
            </a:prstGeom>
            <a:solidFill>
              <a:srgbClr val="3F3F3F"/>
            </a:solidFill>
            <a:ln>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a:extLst>
                <a:ext uri="{FF2B5EF4-FFF2-40B4-BE49-F238E27FC236}">
                  <a16:creationId xmlns:a16="http://schemas.microsoft.com/office/drawing/2014/main" id="{1D240BA5-F8FD-4D25-9B7F-47ED9F2A5CBD}"/>
                </a:ext>
              </a:extLst>
            </p:cNvPr>
            <p:cNvSpPr/>
            <p:nvPr/>
          </p:nvSpPr>
          <p:spPr>
            <a:xfrm flipH="1">
              <a:off x="14419683" y="5319681"/>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BABFDA49-6EA3-41CB-9F52-6EFCF46E2607}"/>
                </a:ext>
              </a:extLst>
            </p:cNvPr>
            <p:cNvSpPr/>
            <p:nvPr/>
          </p:nvSpPr>
          <p:spPr>
            <a:xfrm>
              <a:off x="14133118" y="5621548"/>
              <a:ext cx="339801" cy="289240"/>
            </a:xfrm>
            <a:prstGeom prst="rect">
              <a:avLst/>
            </a:prstGeom>
            <a:solidFill>
              <a:srgbClr val="FFA922"/>
            </a:solidFill>
            <a:ln>
              <a:solidFill>
                <a:srgbClr val="FFA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4" name="Connecteur droit 63">
              <a:extLst>
                <a:ext uri="{FF2B5EF4-FFF2-40B4-BE49-F238E27FC236}">
                  <a16:creationId xmlns:a16="http://schemas.microsoft.com/office/drawing/2014/main" id="{4B76F720-41D3-459B-AE80-D116893398ED}"/>
                </a:ext>
              </a:extLst>
            </p:cNvPr>
            <p:cNvCxnSpPr>
              <a:cxnSpLocks/>
            </p:cNvCxnSpPr>
            <p:nvPr/>
          </p:nvCxnSpPr>
          <p:spPr>
            <a:xfrm>
              <a:off x="14422498" y="5609583"/>
              <a:ext cx="5579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5" name="Triangle rectangle 64">
              <a:extLst>
                <a:ext uri="{FF2B5EF4-FFF2-40B4-BE49-F238E27FC236}">
                  <a16:creationId xmlns:a16="http://schemas.microsoft.com/office/drawing/2014/main" id="{16F04093-705B-41D2-9AC9-C19ED773DFEB}"/>
                </a:ext>
              </a:extLst>
            </p:cNvPr>
            <p:cNvSpPr/>
            <p:nvPr/>
          </p:nvSpPr>
          <p:spPr>
            <a:xfrm>
              <a:off x="14131746" y="5557341"/>
              <a:ext cx="283635" cy="52242"/>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Triangle rectangle 65">
              <a:extLst>
                <a:ext uri="{FF2B5EF4-FFF2-40B4-BE49-F238E27FC236}">
                  <a16:creationId xmlns:a16="http://schemas.microsoft.com/office/drawing/2014/main" id="{A1EC2898-41F7-468F-9F72-BC81076B1F2A}"/>
                </a:ext>
              </a:extLst>
            </p:cNvPr>
            <p:cNvSpPr/>
            <p:nvPr/>
          </p:nvSpPr>
          <p:spPr>
            <a:xfrm>
              <a:off x="14131746" y="5545974"/>
              <a:ext cx="307368" cy="52123"/>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a:extLst>
                <a:ext uri="{FF2B5EF4-FFF2-40B4-BE49-F238E27FC236}">
                  <a16:creationId xmlns:a16="http://schemas.microsoft.com/office/drawing/2014/main" id="{0D7AA8C9-BBB0-4BC6-8A1D-7CAF7DD29B8F}"/>
                </a:ext>
              </a:extLst>
            </p:cNvPr>
            <p:cNvSpPr/>
            <p:nvPr/>
          </p:nvSpPr>
          <p:spPr>
            <a:xfrm>
              <a:off x="14620492" y="5578333"/>
              <a:ext cx="86214" cy="45719"/>
            </a:xfrm>
            <a:prstGeom prst="rect">
              <a:avLst/>
            </a:prstGeom>
            <a:solidFill>
              <a:srgbClr val="AFDBDC"/>
            </a:solidFill>
            <a:ln>
              <a:solidFill>
                <a:srgbClr val="AFD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8" name="Rectangle 67">
            <a:extLst>
              <a:ext uri="{FF2B5EF4-FFF2-40B4-BE49-F238E27FC236}">
                <a16:creationId xmlns:a16="http://schemas.microsoft.com/office/drawing/2014/main" id="{5E92F0C5-80B4-40E7-ADCF-34E0FEFB6CD3}"/>
              </a:ext>
            </a:extLst>
          </p:cNvPr>
          <p:cNvSpPr/>
          <p:nvPr/>
        </p:nvSpPr>
        <p:spPr>
          <a:xfrm>
            <a:off x="3614958" y="1213475"/>
            <a:ext cx="1663700" cy="436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0" name="ZoneTexte 69">
            <a:extLst>
              <a:ext uri="{FF2B5EF4-FFF2-40B4-BE49-F238E27FC236}">
                <a16:creationId xmlns:a16="http://schemas.microsoft.com/office/drawing/2014/main" id="{6F44644F-3FFD-4494-B7A1-23BEDB95D60E}"/>
              </a:ext>
            </a:extLst>
          </p:cNvPr>
          <p:cNvSpPr txBox="1"/>
          <p:nvPr/>
        </p:nvSpPr>
        <p:spPr>
          <a:xfrm>
            <a:off x="420658" y="2523851"/>
            <a:ext cx="6856186" cy="539635"/>
          </a:xfrm>
          <a:prstGeom prst="rect">
            <a:avLst/>
          </a:prstGeom>
          <a:noFill/>
        </p:spPr>
        <p:txBody>
          <a:bodyPr wrap="square" rtlCol="0">
            <a:spAutoFit/>
          </a:bodyPr>
          <a:lstStyle/>
          <a:p>
            <a:pPr defTabSz="914400">
              <a:lnSpc>
                <a:spcPct val="90000"/>
              </a:lnSpc>
              <a:spcBef>
                <a:spcPct val="0"/>
              </a:spcBef>
            </a:pPr>
            <a:r>
              <a:rPr lang="fr-FR" sz="3200" b="1" dirty="0">
                <a:solidFill>
                  <a:srgbClr val="59271C"/>
                </a:solidFill>
                <a:latin typeface="Poppins Bold"/>
                <a:ea typeface="+mj-ea"/>
                <a:cs typeface="Poppins Bold"/>
              </a:rPr>
              <a:t>Transformons le service public</a:t>
            </a:r>
          </a:p>
        </p:txBody>
      </p:sp>
      <p:sp>
        <p:nvSpPr>
          <p:cNvPr id="4" name="Rectangle 3">
            <a:extLst>
              <a:ext uri="{FF2B5EF4-FFF2-40B4-BE49-F238E27FC236}">
                <a16:creationId xmlns:a16="http://schemas.microsoft.com/office/drawing/2014/main" id="{850A0F89-5B1D-5132-A9A5-161C81C393B4}"/>
              </a:ext>
            </a:extLst>
          </p:cNvPr>
          <p:cNvSpPr/>
          <p:nvPr/>
        </p:nvSpPr>
        <p:spPr>
          <a:xfrm>
            <a:off x="0" y="8139659"/>
            <a:ext cx="7559674" cy="2552154"/>
          </a:xfrm>
          <a:prstGeom prst="rect">
            <a:avLst/>
          </a:prstGeom>
          <a:solidFill>
            <a:srgbClr val="EF3A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ZoneTexte 70">
            <a:extLst>
              <a:ext uri="{FF2B5EF4-FFF2-40B4-BE49-F238E27FC236}">
                <a16:creationId xmlns:a16="http://schemas.microsoft.com/office/drawing/2014/main" id="{CB0EC66D-11C7-4C99-B7FF-3035988E8F3F}"/>
              </a:ext>
            </a:extLst>
          </p:cNvPr>
          <p:cNvSpPr txBox="1"/>
          <p:nvPr/>
        </p:nvSpPr>
        <p:spPr>
          <a:xfrm>
            <a:off x="464614" y="8747770"/>
            <a:ext cx="6856186" cy="760208"/>
          </a:xfrm>
          <a:prstGeom prst="rect">
            <a:avLst/>
          </a:prstGeom>
          <a:noFill/>
        </p:spPr>
        <p:txBody>
          <a:bodyPr wrap="square" rtlCol="0">
            <a:spAutoFit/>
          </a:bodyPr>
          <a:lstStyle/>
          <a:p>
            <a:pPr algn="ctr" defTabSz="914400">
              <a:lnSpc>
                <a:spcPct val="90000"/>
              </a:lnSpc>
              <a:spcBef>
                <a:spcPct val="0"/>
              </a:spcBef>
            </a:pPr>
            <a:r>
              <a:rPr lang="fr-FR" sz="2400" dirty="0">
                <a:solidFill>
                  <a:schemeClr val="bg1"/>
                </a:solidFill>
                <a:latin typeface="Poppins" panose="00000500000000000000" pitchFamily="2" charset="0"/>
                <a:ea typeface="+mj-ea"/>
                <a:cs typeface="Poppins" panose="00000500000000000000" pitchFamily="2" charset="0"/>
              </a:rPr>
              <a:t>Conseil en transformation des organisations et stratégie numérique</a:t>
            </a:r>
          </a:p>
        </p:txBody>
      </p:sp>
      <p:pic>
        <p:nvPicPr>
          <p:cNvPr id="3" name="Image 2" descr="Une image contenant Police, Graphique, logo, graphisme&#10;&#10;Description générée automatiquement">
            <a:extLst>
              <a:ext uri="{FF2B5EF4-FFF2-40B4-BE49-F238E27FC236}">
                <a16:creationId xmlns:a16="http://schemas.microsoft.com/office/drawing/2014/main" id="{EF2D7F10-8497-C64D-4364-78F33C5DDE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0589" y="363008"/>
            <a:ext cx="3452159" cy="1828958"/>
          </a:xfrm>
          <a:prstGeom prst="rect">
            <a:avLst/>
          </a:prstGeom>
        </p:spPr>
      </p:pic>
    </p:spTree>
    <p:extLst>
      <p:ext uri="{BB962C8B-B14F-4D97-AF65-F5344CB8AC3E}">
        <p14:creationId xmlns:p14="http://schemas.microsoft.com/office/powerpoint/2010/main" val="313906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7650B8A1-56A4-4081-A95F-B90E1B88A60F}"/>
              </a:ext>
            </a:extLst>
          </p:cNvPr>
          <p:cNvSpPr/>
          <p:nvPr/>
        </p:nvSpPr>
        <p:spPr>
          <a:xfrm>
            <a:off x="-11503" y="9355753"/>
            <a:ext cx="3773565" cy="1336060"/>
          </a:xfrm>
          <a:prstGeom prst="rect">
            <a:avLst/>
          </a:prstGeom>
          <a:solidFill>
            <a:srgbClr val="F69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59271C"/>
              </a:solidFill>
              <a:latin typeface="Poppins" panose="00000500000000000000" pitchFamily="2" charset="0"/>
              <a:cs typeface="Poppins" panose="00000500000000000000" pitchFamily="2" charset="0"/>
            </a:endParaRPr>
          </a:p>
        </p:txBody>
      </p:sp>
      <p:sp>
        <p:nvSpPr>
          <p:cNvPr id="63" name="Rectangle 62">
            <a:extLst>
              <a:ext uri="{FF2B5EF4-FFF2-40B4-BE49-F238E27FC236}">
                <a16:creationId xmlns:a16="http://schemas.microsoft.com/office/drawing/2014/main" id="{E75839C1-E042-432C-B46A-B1DB3D2BC0F9}"/>
              </a:ext>
            </a:extLst>
          </p:cNvPr>
          <p:cNvSpPr/>
          <p:nvPr/>
        </p:nvSpPr>
        <p:spPr>
          <a:xfrm>
            <a:off x="3763897" y="8117463"/>
            <a:ext cx="3795777" cy="1242000"/>
          </a:xfrm>
          <a:prstGeom prst="rect">
            <a:avLst/>
          </a:prstGeom>
          <a:solidFill>
            <a:srgbClr val="F69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59271C"/>
              </a:solidFill>
              <a:latin typeface="Poppins" panose="00000500000000000000" pitchFamily="2" charset="0"/>
              <a:cs typeface="Poppins" panose="00000500000000000000" pitchFamily="2" charset="0"/>
            </a:endParaRPr>
          </a:p>
        </p:txBody>
      </p:sp>
      <p:pic>
        <p:nvPicPr>
          <p:cNvPr id="64" name="Image 63">
            <a:extLst>
              <a:ext uri="{FF2B5EF4-FFF2-40B4-BE49-F238E27FC236}">
                <a16:creationId xmlns:a16="http://schemas.microsoft.com/office/drawing/2014/main" id="{48E2CD86-AA7D-4981-99FB-B6B4D9824BC1}"/>
              </a:ext>
            </a:extLst>
          </p:cNvPr>
          <p:cNvPicPr>
            <a:picLocks noChangeAspect="1"/>
          </p:cNvPicPr>
          <p:nvPr/>
        </p:nvPicPr>
        <p:blipFill rotWithShape="1">
          <a:blip r:embed="rId2">
            <a:extLst>
              <a:ext uri="{28A0092B-C50C-407E-A947-70E740481C1C}">
                <a14:useLocalDpi xmlns:a14="http://schemas.microsoft.com/office/drawing/2010/main" val="0"/>
              </a:ext>
            </a:extLst>
          </a:blip>
          <a:srcRect t="30044"/>
          <a:stretch/>
        </p:blipFill>
        <p:spPr>
          <a:xfrm>
            <a:off x="129289" y="82025"/>
            <a:ext cx="7425781" cy="1728434"/>
          </a:xfrm>
          <a:prstGeom prst="rect">
            <a:avLst/>
          </a:prstGeom>
        </p:spPr>
      </p:pic>
      <p:sp>
        <p:nvSpPr>
          <p:cNvPr id="65" name="ZoneTexte 64">
            <a:extLst>
              <a:ext uri="{FF2B5EF4-FFF2-40B4-BE49-F238E27FC236}">
                <a16:creationId xmlns:a16="http://schemas.microsoft.com/office/drawing/2014/main" id="{DAD0B595-1FFC-4596-AC11-791C239B7EA8}"/>
              </a:ext>
            </a:extLst>
          </p:cNvPr>
          <p:cNvSpPr txBox="1"/>
          <p:nvPr/>
        </p:nvSpPr>
        <p:spPr>
          <a:xfrm>
            <a:off x="4852363" y="222711"/>
            <a:ext cx="1138903" cy="307777"/>
          </a:xfrm>
          <a:prstGeom prst="rect">
            <a:avLst/>
          </a:prstGeom>
          <a:noFill/>
        </p:spPr>
        <p:txBody>
          <a:bodyPr wrap="square" rtlCol="0">
            <a:spAutoFit/>
          </a:bodyPr>
          <a:lstStyle/>
          <a:p>
            <a:r>
              <a:rPr lang="fr-FR" sz="1400" dirty="0">
                <a:solidFill>
                  <a:srgbClr val="59271C"/>
                </a:solidFill>
                <a:latin typeface="Poppins" panose="00000500000000000000" pitchFamily="2" charset="0"/>
                <a:ea typeface="Microsoft JhengHei UI" panose="020B0604030504040204" pitchFamily="34" charset="-120"/>
                <a:cs typeface="Poppins" panose="00000500000000000000" pitchFamily="2" charset="0"/>
              </a:rPr>
              <a:t>Efficience</a:t>
            </a:r>
          </a:p>
        </p:txBody>
      </p:sp>
      <p:sp>
        <p:nvSpPr>
          <p:cNvPr id="66" name="Rectangle 65">
            <a:extLst>
              <a:ext uri="{FF2B5EF4-FFF2-40B4-BE49-F238E27FC236}">
                <a16:creationId xmlns:a16="http://schemas.microsoft.com/office/drawing/2014/main" id="{BD48EF37-4E33-4461-9351-C7461B7C04FE}"/>
              </a:ext>
            </a:extLst>
          </p:cNvPr>
          <p:cNvSpPr/>
          <p:nvPr/>
        </p:nvSpPr>
        <p:spPr>
          <a:xfrm>
            <a:off x="-11503" y="8117463"/>
            <a:ext cx="3773565" cy="1242000"/>
          </a:xfrm>
          <a:prstGeom prst="rect">
            <a:avLst/>
          </a:prstGeom>
          <a:solidFill>
            <a:srgbClr val="EF3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59271C"/>
              </a:solidFill>
              <a:latin typeface="Poppins" panose="00000500000000000000" pitchFamily="2" charset="0"/>
              <a:cs typeface="Poppins" panose="00000500000000000000" pitchFamily="2" charset="0"/>
            </a:endParaRPr>
          </a:p>
        </p:txBody>
      </p:sp>
      <p:sp>
        <p:nvSpPr>
          <p:cNvPr id="67" name="Rectangle 66">
            <a:extLst>
              <a:ext uri="{FF2B5EF4-FFF2-40B4-BE49-F238E27FC236}">
                <a16:creationId xmlns:a16="http://schemas.microsoft.com/office/drawing/2014/main" id="{9E2E18E9-E0B0-4155-8471-F3556E80EB3F}"/>
              </a:ext>
            </a:extLst>
          </p:cNvPr>
          <p:cNvSpPr/>
          <p:nvPr/>
        </p:nvSpPr>
        <p:spPr>
          <a:xfrm>
            <a:off x="3764527" y="9356578"/>
            <a:ext cx="3795147" cy="1358969"/>
          </a:xfrm>
          <a:prstGeom prst="rect">
            <a:avLst/>
          </a:prstGeom>
          <a:solidFill>
            <a:srgbClr val="EF3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59271C"/>
              </a:solidFill>
              <a:latin typeface="Poppins" panose="00000500000000000000" pitchFamily="2" charset="0"/>
              <a:cs typeface="Poppins" panose="00000500000000000000" pitchFamily="2" charset="0"/>
            </a:endParaRPr>
          </a:p>
        </p:txBody>
      </p:sp>
      <p:grpSp>
        <p:nvGrpSpPr>
          <p:cNvPr id="68" name="Groupe 67">
            <a:extLst>
              <a:ext uri="{FF2B5EF4-FFF2-40B4-BE49-F238E27FC236}">
                <a16:creationId xmlns:a16="http://schemas.microsoft.com/office/drawing/2014/main" id="{C182635B-388B-48B1-90C2-C65E4223B133}"/>
              </a:ext>
            </a:extLst>
          </p:cNvPr>
          <p:cNvGrpSpPr/>
          <p:nvPr/>
        </p:nvGrpSpPr>
        <p:grpSpPr>
          <a:xfrm>
            <a:off x="677475" y="9418688"/>
            <a:ext cx="2332690" cy="1296910"/>
            <a:chOff x="666843" y="9418688"/>
            <a:chExt cx="2332690" cy="1296910"/>
          </a:xfrm>
        </p:grpSpPr>
        <p:pic>
          <p:nvPicPr>
            <p:cNvPr id="69" name="Graphique 68" descr="Verrou">
              <a:extLst>
                <a:ext uri="{FF2B5EF4-FFF2-40B4-BE49-F238E27FC236}">
                  <a16:creationId xmlns:a16="http://schemas.microsoft.com/office/drawing/2014/main" id="{FEE0208E-3F84-4B4D-9060-866DFA8F05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5187" y="9419598"/>
              <a:ext cx="1296000" cy="1296000"/>
            </a:xfrm>
            <a:prstGeom prst="rect">
              <a:avLst/>
            </a:prstGeom>
          </p:spPr>
        </p:pic>
        <p:sp>
          <p:nvSpPr>
            <p:cNvPr id="70" name="ZoneTexte 69">
              <a:extLst>
                <a:ext uri="{FF2B5EF4-FFF2-40B4-BE49-F238E27FC236}">
                  <a16:creationId xmlns:a16="http://schemas.microsoft.com/office/drawing/2014/main" id="{4DE6919A-4E14-4E73-B40D-9FF8428CFC02}"/>
                </a:ext>
              </a:extLst>
            </p:cNvPr>
            <p:cNvSpPr txBox="1"/>
            <p:nvPr/>
          </p:nvSpPr>
          <p:spPr>
            <a:xfrm>
              <a:off x="1018337" y="9418688"/>
              <a:ext cx="1629700" cy="769441"/>
            </a:xfrm>
            <a:prstGeom prst="rect">
              <a:avLst/>
            </a:prstGeom>
            <a:noFill/>
          </p:spPr>
          <p:txBody>
            <a:bodyPr wrap="square" rtlCol="0" anchor="t">
              <a:spAutoFit/>
            </a:bodyPr>
            <a:lstStyle/>
            <a:p>
              <a:pPr algn="ctr"/>
              <a:r>
                <a:rPr lang="fr-FR" sz="4400" b="1"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100%</a:t>
              </a:r>
              <a:endParaRPr lang="fr-FR" sz="4000" b="1"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endParaRPr>
            </a:p>
          </p:txBody>
        </p:sp>
        <p:sp>
          <p:nvSpPr>
            <p:cNvPr id="71" name="Rectangle 70">
              <a:extLst>
                <a:ext uri="{FF2B5EF4-FFF2-40B4-BE49-F238E27FC236}">
                  <a16:creationId xmlns:a16="http://schemas.microsoft.com/office/drawing/2014/main" id="{72AAF081-F66D-4E4B-ABB4-7FE1943A85AC}"/>
                </a:ext>
              </a:extLst>
            </p:cNvPr>
            <p:cNvSpPr/>
            <p:nvPr/>
          </p:nvSpPr>
          <p:spPr>
            <a:xfrm>
              <a:off x="996259" y="9973203"/>
              <a:ext cx="1673856" cy="369332"/>
            </a:xfrm>
            <a:prstGeom prst="rect">
              <a:avLst/>
            </a:prstGeom>
          </p:spPr>
          <p:txBody>
            <a:bodyPr wrap="none" anchor="t">
              <a:spAutoFit/>
            </a:bodyPr>
            <a:lstStyle/>
            <a:p>
              <a:pPr algn="ctr"/>
              <a:r>
                <a:rPr lang="fr-FR"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indépendant</a:t>
              </a:r>
            </a:p>
          </p:txBody>
        </p:sp>
        <p:sp>
          <p:nvSpPr>
            <p:cNvPr id="72" name="Rectangle 71">
              <a:extLst>
                <a:ext uri="{FF2B5EF4-FFF2-40B4-BE49-F238E27FC236}">
                  <a16:creationId xmlns:a16="http://schemas.microsoft.com/office/drawing/2014/main" id="{BFFD760D-74F8-4363-A70B-C9BCD2F4F9A7}"/>
                </a:ext>
              </a:extLst>
            </p:cNvPr>
            <p:cNvSpPr/>
            <p:nvPr/>
          </p:nvSpPr>
          <p:spPr>
            <a:xfrm>
              <a:off x="666843" y="10269399"/>
              <a:ext cx="2332690" cy="276999"/>
            </a:xfrm>
            <a:prstGeom prst="rect">
              <a:avLst/>
            </a:prstGeom>
          </p:spPr>
          <p:txBody>
            <a:bodyPr wrap="none" anchor="t">
              <a:spAutoFit/>
            </a:bodyPr>
            <a:lstStyle/>
            <a:p>
              <a:pPr algn="ctr"/>
              <a:r>
                <a:rPr lang="fr-FR" sz="12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des fournisseurs du marché</a:t>
              </a:r>
            </a:p>
          </p:txBody>
        </p:sp>
      </p:grpSp>
      <p:grpSp>
        <p:nvGrpSpPr>
          <p:cNvPr id="73" name="Groupe 72">
            <a:extLst>
              <a:ext uri="{FF2B5EF4-FFF2-40B4-BE49-F238E27FC236}">
                <a16:creationId xmlns:a16="http://schemas.microsoft.com/office/drawing/2014/main" id="{46CD5E1B-97BA-4B92-8176-37A4325FB01C}"/>
              </a:ext>
            </a:extLst>
          </p:cNvPr>
          <p:cNvGrpSpPr/>
          <p:nvPr/>
        </p:nvGrpSpPr>
        <p:grpSpPr>
          <a:xfrm>
            <a:off x="4313249" y="9363996"/>
            <a:ext cx="2736577" cy="1340584"/>
            <a:chOff x="4408434" y="9363996"/>
            <a:chExt cx="2736577" cy="1340584"/>
          </a:xfrm>
        </p:grpSpPr>
        <p:pic>
          <p:nvPicPr>
            <p:cNvPr id="74" name="Graphique 73" descr="Puzzle">
              <a:extLst>
                <a:ext uri="{FF2B5EF4-FFF2-40B4-BE49-F238E27FC236}">
                  <a16:creationId xmlns:a16="http://schemas.microsoft.com/office/drawing/2014/main" id="{2D7C790A-0456-4B5D-91FD-FB131AC93B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8722" y="9408580"/>
              <a:ext cx="1296000" cy="1296000"/>
            </a:xfrm>
            <a:prstGeom prst="rect">
              <a:avLst/>
            </a:prstGeom>
          </p:spPr>
        </p:pic>
        <p:sp>
          <p:nvSpPr>
            <p:cNvPr id="75" name="ZoneTexte 74">
              <a:extLst>
                <a:ext uri="{FF2B5EF4-FFF2-40B4-BE49-F238E27FC236}">
                  <a16:creationId xmlns:a16="http://schemas.microsoft.com/office/drawing/2014/main" id="{D8FF175F-23DB-4568-804F-10AD1713C3E9}"/>
                </a:ext>
              </a:extLst>
            </p:cNvPr>
            <p:cNvSpPr txBox="1"/>
            <p:nvPr/>
          </p:nvSpPr>
          <p:spPr>
            <a:xfrm>
              <a:off x="4961872" y="9363996"/>
              <a:ext cx="1629700" cy="769441"/>
            </a:xfrm>
            <a:prstGeom prst="rect">
              <a:avLst/>
            </a:prstGeom>
            <a:noFill/>
          </p:spPr>
          <p:txBody>
            <a:bodyPr wrap="square" rtlCol="0">
              <a:spAutoFit/>
            </a:bodyPr>
            <a:lstStyle/>
            <a:p>
              <a:r>
                <a:rPr lang="fr-FR" sz="4400" b="1"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100%</a:t>
              </a:r>
              <a:endParaRPr lang="fr-FR" sz="4000" b="1"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endParaRPr>
            </a:p>
          </p:txBody>
        </p:sp>
        <p:sp>
          <p:nvSpPr>
            <p:cNvPr id="76" name="Rectangle 75">
              <a:extLst>
                <a:ext uri="{FF2B5EF4-FFF2-40B4-BE49-F238E27FC236}">
                  <a16:creationId xmlns:a16="http://schemas.microsoft.com/office/drawing/2014/main" id="{AD7F09DC-E0B3-4466-8B61-002247A3B674}"/>
                </a:ext>
              </a:extLst>
            </p:cNvPr>
            <p:cNvSpPr/>
            <p:nvPr/>
          </p:nvSpPr>
          <p:spPr>
            <a:xfrm>
              <a:off x="5141773" y="9938879"/>
              <a:ext cx="1476686" cy="369332"/>
            </a:xfrm>
            <a:prstGeom prst="rect">
              <a:avLst/>
            </a:prstGeom>
          </p:spPr>
          <p:txBody>
            <a:bodyPr wrap="none">
              <a:spAutoFit/>
            </a:bodyPr>
            <a:lstStyle/>
            <a:p>
              <a:r>
                <a:rPr lang="fr-FR"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sur mesure</a:t>
              </a:r>
            </a:p>
          </p:txBody>
        </p:sp>
        <p:sp>
          <p:nvSpPr>
            <p:cNvPr id="77" name="Rectangle 76">
              <a:extLst>
                <a:ext uri="{FF2B5EF4-FFF2-40B4-BE49-F238E27FC236}">
                  <a16:creationId xmlns:a16="http://schemas.microsoft.com/office/drawing/2014/main" id="{0E179A0E-9BFC-4F09-8277-787173339B9B}"/>
                </a:ext>
              </a:extLst>
            </p:cNvPr>
            <p:cNvSpPr/>
            <p:nvPr/>
          </p:nvSpPr>
          <p:spPr>
            <a:xfrm>
              <a:off x="4408434" y="10202750"/>
              <a:ext cx="2736577" cy="461665"/>
            </a:xfrm>
            <a:prstGeom prst="rect">
              <a:avLst/>
            </a:prstGeom>
          </p:spPr>
          <p:txBody>
            <a:bodyPr wrap="square">
              <a:spAutoFit/>
            </a:bodyPr>
            <a:lstStyle/>
            <a:p>
              <a:pPr algn="ctr"/>
              <a:r>
                <a:rPr lang="fr-FR" sz="12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grâce à une approche personnalisée</a:t>
              </a:r>
            </a:p>
          </p:txBody>
        </p:sp>
      </p:grpSp>
      <p:grpSp>
        <p:nvGrpSpPr>
          <p:cNvPr id="78" name="Groupe 77">
            <a:extLst>
              <a:ext uri="{FF2B5EF4-FFF2-40B4-BE49-F238E27FC236}">
                <a16:creationId xmlns:a16="http://schemas.microsoft.com/office/drawing/2014/main" id="{FB48E66C-5AEE-4233-BFE5-337CB79400FE}"/>
              </a:ext>
            </a:extLst>
          </p:cNvPr>
          <p:cNvGrpSpPr/>
          <p:nvPr/>
        </p:nvGrpSpPr>
        <p:grpSpPr>
          <a:xfrm>
            <a:off x="4451429" y="8080584"/>
            <a:ext cx="3013967" cy="1296000"/>
            <a:chOff x="4546614" y="8080584"/>
            <a:chExt cx="3013967" cy="1296000"/>
          </a:xfrm>
        </p:grpSpPr>
        <p:pic>
          <p:nvPicPr>
            <p:cNvPr id="79" name="Graphique 78" descr="Groupe">
              <a:extLst>
                <a:ext uri="{FF2B5EF4-FFF2-40B4-BE49-F238E27FC236}">
                  <a16:creationId xmlns:a16="http://schemas.microsoft.com/office/drawing/2014/main" id="{40FE0E38-9CF0-47D8-90FD-CCF75E4A57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31676" y="8080584"/>
              <a:ext cx="1296000" cy="1296000"/>
            </a:xfrm>
            <a:prstGeom prst="rect">
              <a:avLst/>
            </a:prstGeom>
          </p:spPr>
        </p:pic>
        <p:sp>
          <p:nvSpPr>
            <p:cNvPr id="80" name="Rectangle 79">
              <a:extLst>
                <a:ext uri="{FF2B5EF4-FFF2-40B4-BE49-F238E27FC236}">
                  <a16:creationId xmlns:a16="http://schemas.microsoft.com/office/drawing/2014/main" id="{6EAC9FB9-625C-4D74-94A1-12A66BEABFFB}"/>
                </a:ext>
              </a:extLst>
            </p:cNvPr>
            <p:cNvSpPr/>
            <p:nvPr/>
          </p:nvSpPr>
          <p:spPr>
            <a:xfrm>
              <a:off x="5114493" y="8711310"/>
              <a:ext cx="1410964" cy="369332"/>
            </a:xfrm>
            <a:prstGeom prst="rect">
              <a:avLst/>
            </a:prstGeom>
          </p:spPr>
          <p:txBody>
            <a:bodyPr wrap="none">
              <a:spAutoFit/>
            </a:bodyPr>
            <a:lstStyle/>
            <a:p>
              <a:r>
                <a:rPr lang="fr-FR"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références</a:t>
              </a:r>
            </a:p>
          </p:txBody>
        </p:sp>
        <p:sp>
          <p:nvSpPr>
            <p:cNvPr id="81" name="Rectangle 80">
              <a:extLst>
                <a:ext uri="{FF2B5EF4-FFF2-40B4-BE49-F238E27FC236}">
                  <a16:creationId xmlns:a16="http://schemas.microsoft.com/office/drawing/2014/main" id="{4D7B3D28-6713-4AFF-A68E-3C0C2BAAFE4F}"/>
                </a:ext>
              </a:extLst>
            </p:cNvPr>
            <p:cNvSpPr/>
            <p:nvPr/>
          </p:nvSpPr>
          <p:spPr>
            <a:xfrm>
              <a:off x="4546614" y="9025177"/>
              <a:ext cx="3013967" cy="276999"/>
            </a:xfrm>
            <a:prstGeom prst="rect">
              <a:avLst/>
            </a:prstGeom>
          </p:spPr>
          <p:txBody>
            <a:bodyPr wrap="none">
              <a:spAutoFit/>
            </a:bodyPr>
            <a:lstStyle/>
            <a:p>
              <a:r>
                <a:rPr lang="fr-FR" sz="12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au sein de collectivités de tous types</a:t>
              </a:r>
            </a:p>
          </p:txBody>
        </p:sp>
        <p:sp>
          <p:nvSpPr>
            <p:cNvPr id="82" name="ZoneTexte 81">
              <a:extLst>
                <a:ext uri="{FF2B5EF4-FFF2-40B4-BE49-F238E27FC236}">
                  <a16:creationId xmlns:a16="http://schemas.microsoft.com/office/drawing/2014/main" id="{E68C5FEE-E206-412D-AB3E-ECDEB991017D}"/>
                </a:ext>
              </a:extLst>
            </p:cNvPr>
            <p:cNvSpPr txBox="1"/>
            <p:nvPr/>
          </p:nvSpPr>
          <p:spPr>
            <a:xfrm>
              <a:off x="5648855" y="8185535"/>
              <a:ext cx="1629700" cy="769441"/>
            </a:xfrm>
            <a:prstGeom prst="rect">
              <a:avLst/>
            </a:prstGeom>
            <a:noFill/>
          </p:spPr>
          <p:txBody>
            <a:bodyPr wrap="square" rtlCol="0">
              <a:spAutoFit/>
            </a:bodyPr>
            <a:lstStyle/>
            <a:p>
              <a:r>
                <a:rPr lang="fr-FR" sz="44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100</a:t>
              </a:r>
              <a:endParaRPr lang="fr-FR" sz="40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endParaRPr>
            </a:p>
          </p:txBody>
        </p:sp>
        <p:sp>
          <p:nvSpPr>
            <p:cNvPr id="83" name="Rectangle 82">
              <a:extLst>
                <a:ext uri="{FF2B5EF4-FFF2-40B4-BE49-F238E27FC236}">
                  <a16:creationId xmlns:a16="http://schemas.microsoft.com/office/drawing/2014/main" id="{08A71F30-109A-47A0-9932-B7039E99BBEE}"/>
                </a:ext>
              </a:extLst>
            </p:cNvPr>
            <p:cNvSpPr/>
            <p:nvPr/>
          </p:nvSpPr>
          <p:spPr>
            <a:xfrm>
              <a:off x="4688388" y="8269953"/>
              <a:ext cx="1106393" cy="584775"/>
            </a:xfrm>
            <a:prstGeom prst="rect">
              <a:avLst/>
            </a:prstGeom>
          </p:spPr>
          <p:txBody>
            <a:bodyPr wrap="none">
              <a:spAutoFit/>
            </a:bodyPr>
            <a:lstStyle/>
            <a:p>
              <a:r>
                <a:rPr lang="fr-FR" sz="32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 de</a:t>
              </a:r>
            </a:p>
          </p:txBody>
        </p:sp>
      </p:grpSp>
      <p:grpSp>
        <p:nvGrpSpPr>
          <p:cNvPr id="84" name="Groupe 83">
            <a:extLst>
              <a:ext uri="{FF2B5EF4-FFF2-40B4-BE49-F238E27FC236}">
                <a16:creationId xmlns:a16="http://schemas.microsoft.com/office/drawing/2014/main" id="{682E544C-CD19-43E8-9495-5815F0C02DA8}"/>
              </a:ext>
            </a:extLst>
          </p:cNvPr>
          <p:cNvGrpSpPr/>
          <p:nvPr/>
        </p:nvGrpSpPr>
        <p:grpSpPr>
          <a:xfrm>
            <a:off x="763505" y="8080584"/>
            <a:ext cx="2648482" cy="1296000"/>
            <a:chOff x="752873" y="8080584"/>
            <a:chExt cx="2648482" cy="1296000"/>
          </a:xfrm>
        </p:grpSpPr>
        <p:pic>
          <p:nvPicPr>
            <p:cNvPr id="85" name="Graphique 84" descr="Gâteau">
              <a:extLst>
                <a:ext uri="{FF2B5EF4-FFF2-40B4-BE49-F238E27FC236}">
                  <a16:creationId xmlns:a16="http://schemas.microsoft.com/office/drawing/2014/main" id="{F6C1F91C-C2DA-4288-97D8-DC8369A8DB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92414" y="8080584"/>
              <a:ext cx="1296000" cy="1296000"/>
            </a:xfrm>
            <a:prstGeom prst="rect">
              <a:avLst/>
            </a:prstGeom>
          </p:spPr>
        </p:pic>
        <p:sp>
          <p:nvSpPr>
            <p:cNvPr id="86" name="Rectangle 85">
              <a:extLst>
                <a:ext uri="{FF2B5EF4-FFF2-40B4-BE49-F238E27FC236}">
                  <a16:creationId xmlns:a16="http://schemas.microsoft.com/office/drawing/2014/main" id="{F8F7B195-B363-41BD-86EC-120AF69FA72A}"/>
                </a:ext>
              </a:extLst>
            </p:cNvPr>
            <p:cNvSpPr/>
            <p:nvPr/>
          </p:nvSpPr>
          <p:spPr>
            <a:xfrm>
              <a:off x="752873" y="8928918"/>
              <a:ext cx="2648482" cy="276999"/>
            </a:xfrm>
            <a:prstGeom prst="rect">
              <a:avLst/>
            </a:prstGeom>
          </p:spPr>
          <p:txBody>
            <a:bodyPr wrap="none">
              <a:spAutoFit/>
            </a:bodyPr>
            <a:lstStyle/>
            <a:p>
              <a:r>
                <a:rPr lang="fr-FR" sz="12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d’antériorité et de capitalisation</a:t>
              </a:r>
            </a:p>
          </p:txBody>
        </p:sp>
        <p:sp>
          <p:nvSpPr>
            <p:cNvPr id="87" name="ZoneTexte 86">
              <a:extLst>
                <a:ext uri="{FF2B5EF4-FFF2-40B4-BE49-F238E27FC236}">
                  <a16:creationId xmlns:a16="http://schemas.microsoft.com/office/drawing/2014/main" id="{82CB7078-4E85-4823-8A9B-F635E00FED1F}"/>
                </a:ext>
              </a:extLst>
            </p:cNvPr>
            <p:cNvSpPr txBox="1"/>
            <p:nvPr/>
          </p:nvSpPr>
          <p:spPr>
            <a:xfrm>
              <a:off x="1135273" y="8274657"/>
              <a:ext cx="914178" cy="769441"/>
            </a:xfrm>
            <a:prstGeom prst="rect">
              <a:avLst/>
            </a:prstGeom>
            <a:noFill/>
          </p:spPr>
          <p:txBody>
            <a:bodyPr wrap="square" rtlCol="0">
              <a:spAutoFit/>
            </a:bodyPr>
            <a:lstStyle/>
            <a:p>
              <a:r>
                <a:rPr lang="fr-FR" sz="44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10</a:t>
              </a:r>
              <a:endParaRPr lang="fr-FR" sz="40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endParaRPr>
            </a:p>
          </p:txBody>
        </p:sp>
        <p:sp>
          <p:nvSpPr>
            <p:cNvPr id="88" name="Rectangle 87">
              <a:extLst>
                <a:ext uri="{FF2B5EF4-FFF2-40B4-BE49-F238E27FC236}">
                  <a16:creationId xmlns:a16="http://schemas.microsoft.com/office/drawing/2014/main" id="{B7D201D4-7E9F-49CD-8017-D71546BD0E56}"/>
                </a:ext>
              </a:extLst>
            </p:cNvPr>
            <p:cNvSpPr/>
            <p:nvPr/>
          </p:nvSpPr>
          <p:spPr>
            <a:xfrm>
              <a:off x="1853241" y="8410019"/>
              <a:ext cx="939681" cy="584775"/>
            </a:xfrm>
            <a:prstGeom prst="rect">
              <a:avLst/>
            </a:prstGeom>
          </p:spPr>
          <p:txBody>
            <a:bodyPr wrap="none">
              <a:spAutoFit/>
            </a:bodyPr>
            <a:lstStyle/>
            <a:p>
              <a:r>
                <a:rPr lang="fr-FR" sz="32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ans</a:t>
              </a:r>
            </a:p>
          </p:txBody>
        </p:sp>
      </p:grpSp>
      <p:sp>
        <p:nvSpPr>
          <p:cNvPr id="89" name="Rectangle 88">
            <a:extLst>
              <a:ext uri="{FF2B5EF4-FFF2-40B4-BE49-F238E27FC236}">
                <a16:creationId xmlns:a16="http://schemas.microsoft.com/office/drawing/2014/main" id="{0479E5F5-1500-4251-B17D-CA20F0968934}"/>
              </a:ext>
            </a:extLst>
          </p:cNvPr>
          <p:cNvSpPr/>
          <p:nvPr/>
        </p:nvSpPr>
        <p:spPr>
          <a:xfrm>
            <a:off x="273002" y="5184574"/>
            <a:ext cx="3209291" cy="1277273"/>
          </a:xfrm>
          <a:prstGeom prst="rect">
            <a:avLst/>
          </a:prstGeom>
        </p:spPr>
        <p:txBody>
          <a:bodyPr wrap="square">
            <a:spAutoFit/>
          </a:bodyPr>
          <a:lstStyle/>
          <a:p>
            <a:pPr algn="just"/>
            <a:r>
              <a:rPr lang="fr-FR" sz="11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SYNEOR apporte une méthodologie intégrée et des outils rodés sur l’ensemble des problématiques de transformation (stratégie, offre, management, RH, structures, processus, SI et numérique…) permettant de se concentrer sur les enjeux spécifiques du client.</a:t>
            </a:r>
          </a:p>
        </p:txBody>
      </p:sp>
      <p:sp>
        <p:nvSpPr>
          <p:cNvPr id="90" name="Rectangle 89">
            <a:extLst>
              <a:ext uri="{FF2B5EF4-FFF2-40B4-BE49-F238E27FC236}">
                <a16:creationId xmlns:a16="http://schemas.microsoft.com/office/drawing/2014/main" id="{B7280425-DC24-4A3F-85A1-4857DEF1BBDE}"/>
              </a:ext>
            </a:extLst>
          </p:cNvPr>
          <p:cNvSpPr/>
          <p:nvPr/>
        </p:nvSpPr>
        <p:spPr>
          <a:xfrm>
            <a:off x="4028735" y="4605180"/>
            <a:ext cx="3206133" cy="1615827"/>
          </a:xfrm>
          <a:prstGeom prst="rect">
            <a:avLst/>
          </a:prstGeom>
        </p:spPr>
        <p:txBody>
          <a:bodyPr wrap="square">
            <a:spAutoFit/>
          </a:bodyPr>
          <a:lstStyle/>
          <a:p>
            <a:pPr algn="just"/>
            <a:r>
              <a:rPr lang="fr-FR" sz="11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La démarche de SYNEOR est fortement participative et s’appuie notamment sur les techniques de Design de service impliquant largement les citoyens/usagers  comme les agents en interne. Des itérations rapides et agiles couplant réflexion et  action sur le terrain permettent de  délivrer des résultats concrets et réguliers adaptés aux attentes des acteurs.</a:t>
            </a:r>
          </a:p>
        </p:txBody>
      </p:sp>
      <p:sp>
        <p:nvSpPr>
          <p:cNvPr id="91" name="Rectangle 90">
            <a:extLst>
              <a:ext uri="{FF2B5EF4-FFF2-40B4-BE49-F238E27FC236}">
                <a16:creationId xmlns:a16="http://schemas.microsoft.com/office/drawing/2014/main" id="{965595EE-46AD-4CA0-9982-D7600B2B979C}"/>
              </a:ext>
            </a:extLst>
          </p:cNvPr>
          <p:cNvSpPr/>
          <p:nvPr/>
        </p:nvSpPr>
        <p:spPr>
          <a:xfrm>
            <a:off x="273002" y="2762032"/>
            <a:ext cx="3341286" cy="2123658"/>
          </a:xfrm>
          <a:prstGeom prst="rect">
            <a:avLst/>
          </a:prstGeom>
        </p:spPr>
        <p:txBody>
          <a:bodyPr wrap="square">
            <a:spAutoFit/>
          </a:bodyPr>
          <a:lstStyle/>
          <a:p>
            <a:pPr algn="just"/>
            <a:r>
              <a:rPr lang="fr-FR" sz="11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SYNEOR accompagne le secteur public local dans ses transformations depuis plus de 10 ans. L’équipe, constituée de consultants tous expérimentés (5 à 25 ans d’expérience), amène une excellente connaissance des politiques publiques, des métiers, de la règlementation et de la culture propre au service public. Fortement impliqués pour atteindre les résultats, ils sont sans a priori et en capacité d’intervenir efficacement à tous les niveaux de l’organisation, de la direction générale et du politique jusque sur le terrain.</a:t>
            </a:r>
          </a:p>
        </p:txBody>
      </p:sp>
      <p:sp>
        <p:nvSpPr>
          <p:cNvPr id="92" name="ZoneTexte 91">
            <a:extLst>
              <a:ext uri="{FF2B5EF4-FFF2-40B4-BE49-F238E27FC236}">
                <a16:creationId xmlns:a16="http://schemas.microsoft.com/office/drawing/2014/main" id="{9571D595-BE1B-4CDE-A0FB-66990F76E965}"/>
              </a:ext>
            </a:extLst>
          </p:cNvPr>
          <p:cNvSpPr txBox="1"/>
          <p:nvPr/>
        </p:nvSpPr>
        <p:spPr>
          <a:xfrm>
            <a:off x="4028735" y="6347595"/>
            <a:ext cx="3168181" cy="276999"/>
          </a:xfrm>
          <a:prstGeom prst="rect">
            <a:avLst/>
          </a:prstGeom>
          <a:noFill/>
        </p:spPr>
        <p:txBody>
          <a:bodyPr wrap="square" rtlCol="0">
            <a:spAutoFit/>
          </a:bodyPr>
          <a:lstStyle/>
          <a:p>
            <a:pPr algn="ctr"/>
            <a:r>
              <a:rPr lang="fr-FR" sz="1200" b="1"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Conduite de projet et du changement</a:t>
            </a:r>
          </a:p>
        </p:txBody>
      </p:sp>
      <p:sp>
        <p:nvSpPr>
          <p:cNvPr id="93" name="ZoneTexte 92">
            <a:extLst>
              <a:ext uri="{FF2B5EF4-FFF2-40B4-BE49-F238E27FC236}">
                <a16:creationId xmlns:a16="http://schemas.microsoft.com/office/drawing/2014/main" id="{A1EF6826-4B12-4D2F-9C1F-A52B89448864}"/>
              </a:ext>
            </a:extLst>
          </p:cNvPr>
          <p:cNvSpPr txBox="1"/>
          <p:nvPr/>
        </p:nvSpPr>
        <p:spPr>
          <a:xfrm>
            <a:off x="4028735" y="4343903"/>
            <a:ext cx="2490206" cy="276999"/>
          </a:xfrm>
          <a:prstGeom prst="rect">
            <a:avLst/>
          </a:prstGeom>
          <a:noFill/>
        </p:spPr>
        <p:txBody>
          <a:bodyPr wrap="square" rtlCol="0">
            <a:spAutoFit/>
          </a:bodyPr>
          <a:lstStyle/>
          <a:p>
            <a:pPr algn="ctr"/>
            <a:r>
              <a:rPr lang="fr-FR" sz="1200" b="1"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Co-construction agile</a:t>
            </a:r>
          </a:p>
        </p:txBody>
      </p:sp>
      <p:sp>
        <p:nvSpPr>
          <p:cNvPr id="94" name="ZoneTexte 93">
            <a:extLst>
              <a:ext uri="{FF2B5EF4-FFF2-40B4-BE49-F238E27FC236}">
                <a16:creationId xmlns:a16="http://schemas.microsoft.com/office/drawing/2014/main" id="{721AE39F-44AF-4B4C-ACE0-EC10B8F4B992}"/>
              </a:ext>
            </a:extLst>
          </p:cNvPr>
          <p:cNvSpPr txBox="1"/>
          <p:nvPr/>
        </p:nvSpPr>
        <p:spPr>
          <a:xfrm>
            <a:off x="273002" y="4922079"/>
            <a:ext cx="3110655" cy="276999"/>
          </a:xfrm>
          <a:prstGeom prst="rect">
            <a:avLst/>
          </a:prstGeom>
          <a:noFill/>
        </p:spPr>
        <p:txBody>
          <a:bodyPr wrap="square" rtlCol="0">
            <a:spAutoFit/>
          </a:bodyPr>
          <a:lstStyle/>
          <a:p>
            <a:pPr algn="ctr"/>
            <a:r>
              <a:rPr lang="fr-FR" sz="1200" b="1"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Démarche 360° sur mesure</a:t>
            </a:r>
          </a:p>
        </p:txBody>
      </p:sp>
      <p:sp>
        <p:nvSpPr>
          <p:cNvPr id="95" name="ZoneTexte 94">
            <a:extLst>
              <a:ext uri="{FF2B5EF4-FFF2-40B4-BE49-F238E27FC236}">
                <a16:creationId xmlns:a16="http://schemas.microsoft.com/office/drawing/2014/main" id="{7B2C7F71-DC45-4F5C-9512-A63FFC5556BA}"/>
              </a:ext>
            </a:extLst>
          </p:cNvPr>
          <p:cNvSpPr txBox="1"/>
          <p:nvPr/>
        </p:nvSpPr>
        <p:spPr>
          <a:xfrm>
            <a:off x="273002" y="6499994"/>
            <a:ext cx="3168181" cy="276999"/>
          </a:xfrm>
          <a:prstGeom prst="rect">
            <a:avLst/>
          </a:prstGeom>
          <a:noFill/>
        </p:spPr>
        <p:txBody>
          <a:bodyPr wrap="square" rtlCol="0">
            <a:spAutoFit/>
          </a:bodyPr>
          <a:lstStyle/>
          <a:p>
            <a:pPr algn="ctr"/>
            <a:r>
              <a:rPr lang="fr-FR" sz="1200" b="1"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Impulseur d’innovation</a:t>
            </a:r>
          </a:p>
        </p:txBody>
      </p:sp>
      <p:sp>
        <p:nvSpPr>
          <p:cNvPr id="96" name="Rectangle 95">
            <a:extLst>
              <a:ext uri="{FF2B5EF4-FFF2-40B4-BE49-F238E27FC236}">
                <a16:creationId xmlns:a16="http://schemas.microsoft.com/office/drawing/2014/main" id="{94189E6D-AB29-4102-B697-11E7946F446C}"/>
              </a:ext>
            </a:extLst>
          </p:cNvPr>
          <p:cNvSpPr/>
          <p:nvPr/>
        </p:nvSpPr>
        <p:spPr>
          <a:xfrm>
            <a:off x="273002" y="6758762"/>
            <a:ext cx="3280215" cy="1446550"/>
          </a:xfrm>
          <a:prstGeom prst="rect">
            <a:avLst/>
          </a:prstGeom>
        </p:spPr>
        <p:txBody>
          <a:bodyPr wrap="square">
            <a:spAutoFit/>
          </a:bodyPr>
          <a:lstStyle/>
          <a:p>
            <a:pPr algn="just"/>
            <a:r>
              <a:rPr lang="fr-FR" sz="11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SYNEOR s’appuie sur une veille permanente de l’environnement de ses clients sur les plans métier, réglementaire, innovation publique ou  numérique. Cette veille appuyée par des benchmark réguliers permet à SYNEOR d’être un véritable « impulseur » d’innovation auprès de ses clients.</a:t>
            </a:r>
          </a:p>
        </p:txBody>
      </p:sp>
      <p:sp>
        <p:nvSpPr>
          <p:cNvPr id="97" name="Rectangle 96">
            <a:extLst>
              <a:ext uri="{FF2B5EF4-FFF2-40B4-BE49-F238E27FC236}">
                <a16:creationId xmlns:a16="http://schemas.microsoft.com/office/drawing/2014/main" id="{122C8E16-F7A7-4596-9B9F-8363B9521864}"/>
              </a:ext>
            </a:extLst>
          </p:cNvPr>
          <p:cNvSpPr/>
          <p:nvPr/>
        </p:nvSpPr>
        <p:spPr>
          <a:xfrm>
            <a:off x="4028735" y="6606363"/>
            <a:ext cx="3168181" cy="1615827"/>
          </a:xfrm>
          <a:prstGeom prst="rect">
            <a:avLst/>
          </a:prstGeom>
        </p:spPr>
        <p:txBody>
          <a:bodyPr wrap="square">
            <a:spAutoFit/>
          </a:bodyPr>
          <a:lstStyle/>
          <a:p>
            <a:pPr algn="just"/>
            <a:r>
              <a:rPr lang="fr-FR" sz="11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Implication des usagers et agilité sont des éléments clés de la conduite du changement de SYNEOR. Celle-ci, structurée et intégrée avec la conduite de projet de SYNEOR, permet de garantir l’atteinte de résultats conformes aux attentes de l’ensemble des parties prenantes, usagers, élus, managers et agents.</a:t>
            </a:r>
          </a:p>
        </p:txBody>
      </p:sp>
      <p:sp>
        <p:nvSpPr>
          <p:cNvPr id="98" name="ZoneTexte 97">
            <a:extLst>
              <a:ext uri="{FF2B5EF4-FFF2-40B4-BE49-F238E27FC236}">
                <a16:creationId xmlns:a16="http://schemas.microsoft.com/office/drawing/2014/main" id="{73873BFB-EB41-4B25-95CF-E0F1769FE4A6}"/>
              </a:ext>
            </a:extLst>
          </p:cNvPr>
          <p:cNvSpPr txBox="1"/>
          <p:nvPr/>
        </p:nvSpPr>
        <p:spPr>
          <a:xfrm>
            <a:off x="273002" y="2449289"/>
            <a:ext cx="3597700" cy="276999"/>
          </a:xfrm>
          <a:prstGeom prst="rect">
            <a:avLst/>
          </a:prstGeom>
          <a:noFill/>
        </p:spPr>
        <p:txBody>
          <a:bodyPr wrap="square" rtlCol="0">
            <a:spAutoFit/>
          </a:bodyPr>
          <a:lstStyle/>
          <a:p>
            <a:pPr algn="ctr"/>
            <a:r>
              <a:rPr lang="fr-FR" sz="1200" b="1"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Engagement fort auprès du secteur public</a:t>
            </a:r>
          </a:p>
        </p:txBody>
      </p:sp>
      <p:sp>
        <p:nvSpPr>
          <p:cNvPr id="99" name="Rectangle 98">
            <a:extLst>
              <a:ext uri="{FF2B5EF4-FFF2-40B4-BE49-F238E27FC236}">
                <a16:creationId xmlns:a16="http://schemas.microsoft.com/office/drawing/2014/main" id="{E12CDCB5-11B8-4E6F-8E52-83926545672B}"/>
              </a:ext>
            </a:extLst>
          </p:cNvPr>
          <p:cNvSpPr/>
          <p:nvPr/>
        </p:nvSpPr>
        <p:spPr>
          <a:xfrm>
            <a:off x="4028735" y="2734600"/>
            <a:ext cx="3207969" cy="1446550"/>
          </a:xfrm>
          <a:prstGeom prst="rect">
            <a:avLst/>
          </a:prstGeom>
        </p:spPr>
        <p:txBody>
          <a:bodyPr wrap="square">
            <a:spAutoFit/>
          </a:bodyPr>
          <a:lstStyle/>
          <a:p>
            <a:pPr algn="just"/>
            <a:r>
              <a:rPr lang="fr-FR" sz="11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L’approche de SYNEOR est résolument centrée sur les citoyens et les usagers des services publics. Elle met au cœur de la méthodologie la « voix de l’usager » et des agents qui la portent, en se focalisant également en permanence sur les usages et en privilégiant l’inclusion et l’e-inclusion  à toutes les étapes de la démarche.</a:t>
            </a:r>
          </a:p>
        </p:txBody>
      </p:sp>
      <p:sp>
        <p:nvSpPr>
          <p:cNvPr id="100" name="ZoneTexte 99">
            <a:extLst>
              <a:ext uri="{FF2B5EF4-FFF2-40B4-BE49-F238E27FC236}">
                <a16:creationId xmlns:a16="http://schemas.microsoft.com/office/drawing/2014/main" id="{32647A64-0841-4837-B7BB-471ACEF2D840}"/>
              </a:ext>
            </a:extLst>
          </p:cNvPr>
          <p:cNvSpPr txBox="1"/>
          <p:nvPr/>
        </p:nvSpPr>
        <p:spPr>
          <a:xfrm>
            <a:off x="4028735" y="2450744"/>
            <a:ext cx="3086007" cy="276999"/>
          </a:xfrm>
          <a:prstGeom prst="rect">
            <a:avLst/>
          </a:prstGeom>
          <a:noFill/>
        </p:spPr>
        <p:txBody>
          <a:bodyPr wrap="square" rtlCol="0">
            <a:spAutoFit/>
          </a:bodyPr>
          <a:lstStyle/>
          <a:p>
            <a:pPr algn="ctr"/>
            <a:r>
              <a:rPr lang="fr-FR" sz="1200" b="1"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Orientation usager et inclusion</a:t>
            </a:r>
          </a:p>
        </p:txBody>
      </p:sp>
      <p:sp>
        <p:nvSpPr>
          <p:cNvPr id="101" name="ZoneTexte 100">
            <a:extLst>
              <a:ext uri="{FF2B5EF4-FFF2-40B4-BE49-F238E27FC236}">
                <a16:creationId xmlns:a16="http://schemas.microsoft.com/office/drawing/2014/main" id="{CA35490F-5F20-42F5-9721-491CA680A7AF}"/>
              </a:ext>
            </a:extLst>
          </p:cNvPr>
          <p:cNvSpPr txBox="1"/>
          <p:nvPr/>
        </p:nvSpPr>
        <p:spPr>
          <a:xfrm>
            <a:off x="-11503" y="1965555"/>
            <a:ext cx="7711354" cy="338554"/>
          </a:xfrm>
          <a:prstGeom prst="rect">
            <a:avLst/>
          </a:prstGeom>
          <a:noFill/>
        </p:spPr>
        <p:txBody>
          <a:bodyPr wrap="square" rtlCol="0">
            <a:spAutoFit/>
          </a:bodyPr>
          <a:lstStyle/>
          <a:p>
            <a:pPr algn="ctr"/>
            <a:r>
              <a:rPr lang="fr-FR" sz="1600" b="1" dirty="0">
                <a:solidFill>
                  <a:srgbClr val="59271C"/>
                </a:solidFill>
                <a:latin typeface="Poppins" panose="00000500000000000000" pitchFamily="2" charset="0"/>
                <a:ea typeface="Tahoma" panose="020B0604030504040204" pitchFamily="34" charset="0"/>
                <a:cs typeface="Poppins" panose="00000500000000000000" pitchFamily="2" charset="0"/>
              </a:rPr>
              <a:t>SYNEOR ACCOMPAGNE EFFICACEMENT VOS TRANSFORMATIONS</a:t>
            </a:r>
          </a:p>
        </p:txBody>
      </p:sp>
      <p:sp>
        <p:nvSpPr>
          <p:cNvPr id="102" name="Rectangle 101">
            <a:extLst>
              <a:ext uri="{FF2B5EF4-FFF2-40B4-BE49-F238E27FC236}">
                <a16:creationId xmlns:a16="http://schemas.microsoft.com/office/drawing/2014/main" id="{D64D1D5B-D27C-4B4A-BF76-530BF2DD9736}"/>
              </a:ext>
            </a:extLst>
          </p:cNvPr>
          <p:cNvSpPr/>
          <p:nvPr/>
        </p:nvSpPr>
        <p:spPr>
          <a:xfrm>
            <a:off x="-11503" y="87013"/>
            <a:ext cx="7566573" cy="172800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271C"/>
              </a:solidFill>
              <a:latin typeface="Poppins" panose="00000500000000000000" pitchFamily="2" charset="0"/>
              <a:cs typeface="Poppins" panose="00000500000000000000" pitchFamily="2" charset="0"/>
            </a:endParaRPr>
          </a:p>
        </p:txBody>
      </p:sp>
      <p:sp>
        <p:nvSpPr>
          <p:cNvPr id="103" name="Rectangle 102">
            <a:extLst>
              <a:ext uri="{FF2B5EF4-FFF2-40B4-BE49-F238E27FC236}">
                <a16:creationId xmlns:a16="http://schemas.microsoft.com/office/drawing/2014/main" id="{DED479B0-2AA9-4C75-9272-939479777887}"/>
              </a:ext>
            </a:extLst>
          </p:cNvPr>
          <p:cNvSpPr/>
          <p:nvPr/>
        </p:nvSpPr>
        <p:spPr>
          <a:xfrm>
            <a:off x="4605" y="90438"/>
            <a:ext cx="6539471" cy="172800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271C"/>
              </a:solidFill>
              <a:latin typeface="Poppins" panose="00000500000000000000" pitchFamily="2" charset="0"/>
              <a:cs typeface="Poppins" panose="00000500000000000000" pitchFamily="2" charset="0"/>
            </a:endParaRPr>
          </a:p>
        </p:txBody>
      </p:sp>
      <p:sp>
        <p:nvSpPr>
          <p:cNvPr id="104" name="Rectangle 103">
            <a:extLst>
              <a:ext uri="{FF2B5EF4-FFF2-40B4-BE49-F238E27FC236}">
                <a16:creationId xmlns:a16="http://schemas.microsoft.com/office/drawing/2014/main" id="{70783B5A-1444-411F-88EE-117688B44DA9}"/>
              </a:ext>
            </a:extLst>
          </p:cNvPr>
          <p:cNvSpPr/>
          <p:nvPr/>
        </p:nvSpPr>
        <p:spPr>
          <a:xfrm>
            <a:off x="43555" y="14617"/>
            <a:ext cx="5738133" cy="1750157"/>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Poppins" panose="00000500000000000000" pitchFamily="2" charset="0"/>
              <a:cs typeface="Poppins" panose="00000500000000000000" pitchFamily="2" charset="0"/>
            </a:endParaRPr>
          </a:p>
        </p:txBody>
      </p:sp>
      <p:sp>
        <p:nvSpPr>
          <p:cNvPr id="105" name="Rectangle 104">
            <a:extLst>
              <a:ext uri="{FF2B5EF4-FFF2-40B4-BE49-F238E27FC236}">
                <a16:creationId xmlns:a16="http://schemas.microsoft.com/office/drawing/2014/main" id="{B7E7B30B-7A3A-46B4-A5A1-FAFBA12FC572}"/>
              </a:ext>
            </a:extLst>
          </p:cNvPr>
          <p:cNvSpPr/>
          <p:nvPr/>
        </p:nvSpPr>
        <p:spPr>
          <a:xfrm>
            <a:off x="0" y="-13256"/>
            <a:ext cx="3570310" cy="1834863"/>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Poppins" panose="00000500000000000000" pitchFamily="2" charset="0"/>
              <a:cs typeface="Poppins" panose="00000500000000000000" pitchFamily="2" charset="0"/>
            </a:endParaRPr>
          </a:p>
        </p:txBody>
      </p:sp>
      <p:sp>
        <p:nvSpPr>
          <p:cNvPr id="106" name="ZoneTexte 105">
            <a:extLst>
              <a:ext uri="{FF2B5EF4-FFF2-40B4-BE49-F238E27FC236}">
                <a16:creationId xmlns:a16="http://schemas.microsoft.com/office/drawing/2014/main" id="{AB3AA9D1-F522-4715-8DBE-FF07B77F5703}"/>
              </a:ext>
            </a:extLst>
          </p:cNvPr>
          <p:cNvSpPr txBox="1"/>
          <p:nvPr/>
        </p:nvSpPr>
        <p:spPr>
          <a:xfrm>
            <a:off x="-107257" y="290493"/>
            <a:ext cx="3374570" cy="369332"/>
          </a:xfrm>
          <a:prstGeom prst="rect">
            <a:avLst/>
          </a:prstGeom>
          <a:noFill/>
        </p:spPr>
        <p:txBody>
          <a:bodyPr wrap="square" rtlCol="0">
            <a:spAutoFit/>
          </a:bodyPr>
          <a:lstStyle/>
          <a:p>
            <a:pPr algn="ctr"/>
            <a:r>
              <a:rPr lang="fr-FR" dirty="0">
                <a:solidFill>
                  <a:srgbClr val="59271C"/>
                </a:solidFill>
                <a:latin typeface="Poppins" panose="00000500000000000000" pitchFamily="2" charset="0"/>
                <a:ea typeface="Microsoft JhengHei UI" panose="020B0604030504040204" pitchFamily="34" charset="-120"/>
                <a:cs typeface="Poppins" panose="00000500000000000000" pitchFamily="2" charset="0"/>
              </a:rPr>
              <a:t>Relation usager</a:t>
            </a:r>
          </a:p>
        </p:txBody>
      </p:sp>
      <p:sp>
        <p:nvSpPr>
          <p:cNvPr id="107" name="ZoneTexte 106">
            <a:extLst>
              <a:ext uri="{FF2B5EF4-FFF2-40B4-BE49-F238E27FC236}">
                <a16:creationId xmlns:a16="http://schemas.microsoft.com/office/drawing/2014/main" id="{56D9B5D0-1073-488A-98CA-8444A2B5B857}"/>
              </a:ext>
            </a:extLst>
          </p:cNvPr>
          <p:cNvSpPr txBox="1"/>
          <p:nvPr/>
        </p:nvSpPr>
        <p:spPr>
          <a:xfrm>
            <a:off x="649569" y="786854"/>
            <a:ext cx="3374570" cy="307777"/>
          </a:xfrm>
          <a:prstGeom prst="rect">
            <a:avLst/>
          </a:prstGeom>
          <a:noFill/>
        </p:spPr>
        <p:txBody>
          <a:bodyPr wrap="square" rtlCol="0">
            <a:spAutoFit/>
          </a:bodyPr>
          <a:lstStyle/>
          <a:p>
            <a:r>
              <a:rPr lang="fr-FR" sz="1400" dirty="0">
                <a:solidFill>
                  <a:srgbClr val="59271C"/>
                </a:solidFill>
                <a:latin typeface="Poppins" panose="00000500000000000000" pitchFamily="2" charset="0"/>
                <a:ea typeface="Microsoft JhengHei UI" panose="020B0604030504040204" pitchFamily="34" charset="-120"/>
                <a:cs typeface="Poppins" panose="00000500000000000000" pitchFamily="2" charset="0"/>
              </a:rPr>
              <a:t>Dématérialisation</a:t>
            </a:r>
          </a:p>
        </p:txBody>
      </p:sp>
      <p:sp>
        <p:nvSpPr>
          <p:cNvPr id="108" name="ZoneTexte 107">
            <a:extLst>
              <a:ext uri="{FF2B5EF4-FFF2-40B4-BE49-F238E27FC236}">
                <a16:creationId xmlns:a16="http://schemas.microsoft.com/office/drawing/2014/main" id="{7476107B-8FE4-46F5-92B5-DE23023F8B08}"/>
              </a:ext>
            </a:extLst>
          </p:cNvPr>
          <p:cNvSpPr txBox="1"/>
          <p:nvPr/>
        </p:nvSpPr>
        <p:spPr>
          <a:xfrm>
            <a:off x="1443082" y="1106595"/>
            <a:ext cx="3541355" cy="307777"/>
          </a:xfrm>
          <a:prstGeom prst="rect">
            <a:avLst/>
          </a:prstGeom>
          <a:noFill/>
        </p:spPr>
        <p:txBody>
          <a:bodyPr wrap="square" rtlCol="0">
            <a:spAutoFit/>
          </a:bodyPr>
          <a:lstStyle/>
          <a:p>
            <a:r>
              <a:rPr lang="fr-FR" sz="1400" dirty="0">
                <a:solidFill>
                  <a:srgbClr val="59271C"/>
                </a:solidFill>
                <a:latin typeface="Poppins" panose="00000500000000000000" pitchFamily="2" charset="0"/>
                <a:ea typeface="Microsoft JhengHei UI" panose="020B0604030504040204" pitchFamily="34" charset="-120"/>
                <a:cs typeface="Poppins" panose="00000500000000000000" pitchFamily="2" charset="0"/>
              </a:rPr>
              <a:t>E-administration</a:t>
            </a:r>
          </a:p>
        </p:txBody>
      </p:sp>
      <p:sp>
        <p:nvSpPr>
          <p:cNvPr id="109" name="ZoneTexte 108">
            <a:extLst>
              <a:ext uri="{FF2B5EF4-FFF2-40B4-BE49-F238E27FC236}">
                <a16:creationId xmlns:a16="http://schemas.microsoft.com/office/drawing/2014/main" id="{648A755A-0045-4835-B462-073B68B5521F}"/>
              </a:ext>
            </a:extLst>
          </p:cNvPr>
          <p:cNvSpPr txBox="1"/>
          <p:nvPr/>
        </p:nvSpPr>
        <p:spPr>
          <a:xfrm>
            <a:off x="-201879" y="1324111"/>
            <a:ext cx="3374570" cy="369332"/>
          </a:xfrm>
          <a:prstGeom prst="rect">
            <a:avLst/>
          </a:prstGeom>
          <a:noFill/>
        </p:spPr>
        <p:txBody>
          <a:bodyPr wrap="square" rtlCol="0">
            <a:spAutoFit/>
          </a:bodyPr>
          <a:lstStyle/>
          <a:p>
            <a:pPr algn="ctr"/>
            <a:r>
              <a:rPr lang="fr-FR" dirty="0">
                <a:solidFill>
                  <a:srgbClr val="59271C"/>
                </a:solidFill>
                <a:latin typeface="Poppins" panose="00000500000000000000" pitchFamily="2" charset="0"/>
                <a:ea typeface="Microsoft JhengHei UI" panose="020B0604030504040204" pitchFamily="34" charset="-120"/>
                <a:cs typeface="Poppins" panose="00000500000000000000" pitchFamily="2" charset="0"/>
              </a:rPr>
              <a:t>Mutualisation</a:t>
            </a:r>
          </a:p>
        </p:txBody>
      </p:sp>
      <p:sp>
        <p:nvSpPr>
          <p:cNvPr id="110" name="ZoneTexte 109">
            <a:extLst>
              <a:ext uri="{FF2B5EF4-FFF2-40B4-BE49-F238E27FC236}">
                <a16:creationId xmlns:a16="http://schemas.microsoft.com/office/drawing/2014/main" id="{300FB51C-F9ED-441F-949A-DF95995B3822}"/>
              </a:ext>
            </a:extLst>
          </p:cNvPr>
          <p:cNvSpPr txBox="1"/>
          <p:nvPr/>
        </p:nvSpPr>
        <p:spPr>
          <a:xfrm>
            <a:off x="2268839" y="682817"/>
            <a:ext cx="3541355" cy="338554"/>
          </a:xfrm>
          <a:prstGeom prst="rect">
            <a:avLst/>
          </a:prstGeom>
          <a:noFill/>
        </p:spPr>
        <p:txBody>
          <a:bodyPr wrap="square" rtlCol="0">
            <a:spAutoFit/>
          </a:bodyPr>
          <a:lstStyle/>
          <a:p>
            <a:r>
              <a:rPr lang="fr-FR" sz="1600" dirty="0">
                <a:solidFill>
                  <a:srgbClr val="59271C"/>
                </a:solidFill>
                <a:latin typeface="Poppins" panose="00000500000000000000" pitchFamily="2" charset="0"/>
                <a:ea typeface="Microsoft JhengHei UI" panose="020B0604030504040204" pitchFamily="34" charset="-120"/>
                <a:cs typeface="Poppins" panose="00000500000000000000" pitchFamily="2" charset="0"/>
              </a:rPr>
              <a:t>Digital</a:t>
            </a:r>
          </a:p>
        </p:txBody>
      </p:sp>
      <p:sp>
        <p:nvSpPr>
          <p:cNvPr id="111" name="ZoneTexte 110">
            <a:extLst>
              <a:ext uri="{FF2B5EF4-FFF2-40B4-BE49-F238E27FC236}">
                <a16:creationId xmlns:a16="http://schemas.microsoft.com/office/drawing/2014/main" id="{13832243-09E2-4F9E-99D5-8EB90C8C8F3F}"/>
              </a:ext>
            </a:extLst>
          </p:cNvPr>
          <p:cNvSpPr txBox="1"/>
          <p:nvPr/>
        </p:nvSpPr>
        <p:spPr>
          <a:xfrm>
            <a:off x="2645315" y="334218"/>
            <a:ext cx="1614234" cy="307777"/>
          </a:xfrm>
          <a:prstGeom prst="rect">
            <a:avLst/>
          </a:prstGeom>
          <a:noFill/>
        </p:spPr>
        <p:txBody>
          <a:bodyPr wrap="square" rtlCol="0">
            <a:spAutoFit/>
          </a:bodyPr>
          <a:lstStyle/>
          <a:p>
            <a:r>
              <a:rPr lang="fr-FR" sz="1400" dirty="0">
                <a:solidFill>
                  <a:srgbClr val="59271C"/>
                </a:solidFill>
                <a:latin typeface="Poppins" panose="00000500000000000000" pitchFamily="2" charset="0"/>
                <a:ea typeface="Microsoft JhengHei UI" panose="020B0604030504040204" pitchFamily="34" charset="-120"/>
                <a:cs typeface="Poppins" panose="00000500000000000000" pitchFamily="2" charset="0"/>
              </a:rPr>
              <a:t>Guichet unique</a:t>
            </a:r>
          </a:p>
        </p:txBody>
      </p:sp>
      <p:sp>
        <p:nvSpPr>
          <p:cNvPr id="112" name="ZoneTexte 111">
            <a:extLst>
              <a:ext uri="{FF2B5EF4-FFF2-40B4-BE49-F238E27FC236}">
                <a16:creationId xmlns:a16="http://schemas.microsoft.com/office/drawing/2014/main" id="{F11F2ADA-F332-45DB-B96C-DB60EF33A36F}"/>
              </a:ext>
            </a:extLst>
          </p:cNvPr>
          <p:cNvSpPr txBox="1"/>
          <p:nvPr/>
        </p:nvSpPr>
        <p:spPr>
          <a:xfrm>
            <a:off x="2887664" y="963481"/>
            <a:ext cx="3374570" cy="307777"/>
          </a:xfrm>
          <a:prstGeom prst="rect">
            <a:avLst/>
          </a:prstGeom>
          <a:noFill/>
        </p:spPr>
        <p:txBody>
          <a:bodyPr wrap="square" rtlCol="0">
            <a:spAutoFit/>
          </a:bodyPr>
          <a:lstStyle/>
          <a:p>
            <a:r>
              <a:rPr lang="fr-FR" sz="1400" dirty="0">
                <a:solidFill>
                  <a:srgbClr val="59271C"/>
                </a:solidFill>
                <a:latin typeface="Poppins" panose="00000500000000000000" pitchFamily="2" charset="0"/>
                <a:ea typeface="Microsoft JhengHei UI" panose="020B0604030504040204" pitchFamily="34" charset="-120"/>
                <a:cs typeface="Poppins" panose="00000500000000000000" pitchFamily="2" charset="0"/>
              </a:rPr>
              <a:t>Gouvernance numérique</a:t>
            </a:r>
          </a:p>
        </p:txBody>
      </p:sp>
      <p:sp>
        <p:nvSpPr>
          <p:cNvPr id="113" name="ZoneTexte 112">
            <a:extLst>
              <a:ext uri="{FF2B5EF4-FFF2-40B4-BE49-F238E27FC236}">
                <a16:creationId xmlns:a16="http://schemas.microsoft.com/office/drawing/2014/main" id="{9FC2612D-698F-4A1A-A813-A174ADFBA398}"/>
              </a:ext>
            </a:extLst>
          </p:cNvPr>
          <p:cNvSpPr txBox="1"/>
          <p:nvPr/>
        </p:nvSpPr>
        <p:spPr>
          <a:xfrm>
            <a:off x="3016470" y="1299895"/>
            <a:ext cx="3035904" cy="338554"/>
          </a:xfrm>
          <a:prstGeom prst="rect">
            <a:avLst/>
          </a:prstGeom>
          <a:noFill/>
        </p:spPr>
        <p:txBody>
          <a:bodyPr wrap="square" rtlCol="0">
            <a:spAutoFit/>
          </a:bodyPr>
          <a:lstStyle/>
          <a:p>
            <a:r>
              <a:rPr lang="fr-FR" sz="1600" dirty="0">
                <a:solidFill>
                  <a:srgbClr val="59271C"/>
                </a:solidFill>
                <a:latin typeface="Poppins" panose="00000500000000000000" pitchFamily="2" charset="0"/>
                <a:ea typeface="Microsoft JhengHei UI" panose="020B0604030504040204" pitchFamily="34" charset="-120"/>
                <a:cs typeface="Poppins" panose="00000500000000000000" pitchFamily="2" charset="0"/>
              </a:rPr>
              <a:t>Transformation</a:t>
            </a:r>
          </a:p>
        </p:txBody>
      </p:sp>
      <p:sp>
        <p:nvSpPr>
          <p:cNvPr id="114" name="ZoneTexte 113">
            <a:extLst>
              <a:ext uri="{FF2B5EF4-FFF2-40B4-BE49-F238E27FC236}">
                <a16:creationId xmlns:a16="http://schemas.microsoft.com/office/drawing/2014/main" id="{D2DD31E5-108C-40C2-8A7B-DFF1E1C43450}"/>
              </a:ext>
            </a:extLst>
          </p:cNvPr>
          <p:cNvSpPr txBox="1"/>
          <p:nvPr/>
        </p:nvSpPr>
        <p:spPr>
          <a:xfrm>
            <a:off x="3959512" y="408246"/>
            <a:ext cx="3374570" cy="369332"/>
          </a:xfrm>
          <a:prstGeom prst="rect">
            <a:avLst/>
          </a:prstGeom>
          <a:noFill/>
        </p:spPr>
        <p:txBody>
          <a:bodyPr wrap="square" rtlCol="0">
            <a:spAutoFit/>
          </a:bodyPr>
          <a:lstStyle/>
          <a:p>
            <a:pPr algn="ctr"/>
            <a:r>
              <a:rPr lang="fr-FR" dirty="0">
                <a:solidFill>
                  <a:srgbClr val="59271C"/>
                </a:solidFill>
                <a:latin typeface="Poppins" panose="00000500000000000000" pitchFamily="2" charset="0"/>
                <a:ea typeface="Microsoft JhengHei UI" panose="020B0604030504040204" pitchFamily="34" charset="-120"/>
                <a:cs typeface="Poppins" panose="00000500000000000000" pitchFamily="2" charset="0"/>
              </a:rPr>
              <a:t>Stratégie numérique</a:t>
            </a:r>
          </a:p>
        </p:txBody>
      </p:sp>
      <p:sp>
        <p:nvSpPr>
          <p:cNvPr id="115" name="ZoneTexte 114">
            <a:extLst>
              <a:ext uri="{FF2B5EF4-FFF2-40B4-BE49-F238E27FC236}">
                <a16:creationId xmlns:a16="http://schemas.microsoft.com/office/drawing/2014/main" id="{62220434-0D63-4750-BE1D-57EDC13E02B8}"/>
              </a:ext>
            </a:extLst>
          </p:cNvPr>
          <p:cNvSpPr txBox="1"/>
          <p:nvPr/>
        </p:nvSpPr>
        <p:spPr>
          <a:xfrm>
            <a:off x="3982442" y="611281"/>
            <a:ext cx="3541355" cy="307777"/>
          </a:xfrm>
          <a:prstGeom prst="rect">
            <a:avLst/>
          </a:prstGeom>
          <a:noFill/>
        </p:spPr>
        <p:txBody>
          <a:bodyPr wrap="square" rtlCol="0">
            <a:spAutoFit/>
          </a:bodyPr>
          <a:lstStyle/>
          <a:p>
            <a:r>
              <a:rPr lang="fr-FR" sz="1400" dirty="0">
                <a:solidFill>
                  <a:srgbClr val="59271C"/>
                </a:solidFill>
                <a:latin typeface="Poppins" panose="00000500000000000000" pitchFamily="2" charset="0"/>
                <a:ea typeface="Microsoft JhengHei UI" panose="020B0604030504040204" pitchFamily="34" charset="-120"/>
                <a:cs typeface="Poppins" panose="00000500000000000000" pitchFamily="2" charset="0"/>
              </a:rPr>
              <a:t>Data</a:t>
            </a:r>
          </a:p>
        </p:txBody>
      </p:sp>
      <p:sp>
        <p:nvSpPr>
          <p:cNvPr id="116" name="ZoneTexte 115">
            <a:extLst>
              <a:ext uri="{FF2B5EF4-FFF2-40B4-BE49-F238E27FC236}">
                <a16:creationId xmlns:a16="http://schemas.microsoft.com/office/drawing/2014/main" id="{66312E28-59C7-41DC-A0D9-6D750DC435E0}"/>
              </a:ext>
            </a:extLst>
          </p:cNvPr>
          <p:cNvSpPr txBox="1"/>
          <p:nvPr/>
        </p:nvSpPr>
        <p:spPr>
          <a:xfrm>
            <a:off x="140781" y="1124894"/>
            <a:ext cx="3541355" cy="307777"/>
          </a:xfrm>
          <a:prstGeom prst="rect">
            <a:avLst/>
          </a:prstGeom>
          <a:noFill/>
        </p:spPr>
        <p:txBody>
          <a:bodyPr wrap="square" rtlCol="0">
            <a:spAutoFit/>
          </a:bodyPr>
          <a:lstStyle/>
          <a:p>
            <a:r>
              <a:rPr lang="fr-FR" sz="1400" dirty="0">
                <a:solidFill>
                  <a:srgbClr val="59271C"/>
                </a:solidFill>
                <a:latin typeface="Poppins" panose="00000500000000000000" pitchFamily="2" charset="0"/>
                <a:ea typeface="Microsoft JhengHei UI" panose="020B0604030504040204" pitchFamily="34" charset="-120"/>
                <a:cs typeface="Poppins" panose="00000500000000000000" pitchFamily="2" charset="0"/>
              </a:rPr>
              <a:t>RGPD</a:t>
            </a:r>
          </a:p>
        </p:txBody>
      </p:sp>
      <p:sp>
        <p:nvSpPr>
          <p:cNvPr id="117" name="ZoneTexte 116">
            <a:extLst>
              <a:ext uri="{FF2B5EF4-FFF2-40B4-BE49-F238E27FC236}">
                <a16:creationId xmlns:a16="http://schemas.microsoft.com/office/drawing/2014/main" id="{572BC206-5C3B-4A97-8EB9-8256275521BA}"/>
              </a:ext>
            </a:extLst>
          </p:cNvPr>
          <p:cNvSpPr txBox="1"/>
          <p:nvPr/>
        </p:nvSpPr>
        <p:spPr>
          <a:xfrm>
            <a:off x="2279283" y="1507090"/>
            <a:ext cx="3541355" cy="307777"/>
          </a:xfrm>
          <a:prstGeom prst="rect">
            <a:avLst/>
          </a:prstGeom>
          <a:noFill/>
        </p:spPr>
        <p:txBody>
          <a:bodyPr wrap="square" rtlCol="0">
            <a:spAutoFit/>
          </a:bodyPr>
          <a:lstStyle/>
          <a:p>
            <a:r>
              <a:rPr lang="fr-FR" sz="1400" dirty="0">
                <a:solidFill>
                  <a:srgbClr val="59271C"/>
                </a:solidFill>
                <a:latin typeface="Poppins" panose="00000500000000000000" pitchFamily="2" charset="0"/>
                <a:ea typeface="Microsoft JhengHei UI" panose="020B0604030504040204" pitchFamily="34" charset="-120"/>
                <a:cs typeface="Poppins" panose="00000500000000000000" pitchFamily="2" charset="0"/>
              </a:rPr>
              <a:t>E-inclusion</a:t>
            </a:r>
          </a:p>
        </p:txBody>
      </p:sp>
      <p:sp>
        <p:nvSpPr>
          <p:cNvPr id="118" name="Rectangle 117">
            <a:extLst>
              <a:ext uri="{FF2B5EF4-FFF2-40B4-BE49-F238E27FC236}">
                <a16:creationId xmlns:a16="http://schemas.microsoft.com/office/drawing/2014/main" id="{6AB25DEA-8CD5-461B-A733-DCB7A238E0D5}"/>
              </a:ext>
            </a:extLst>
          </p:cNvPr>
          <p:cNvSpPr/>
          <p:nvPr/>
        </p:nvSpPr>
        <p:spPr>
          <a:xfrm>
            <a:off x="2651513" y="342251"/>
            <a:ext cx="1387153" cy="210183"/>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271C"/>
              </a:solidFill>
              <a:latin typeface="Poppins" panose="00000500000000000000" pitchFamily="2" charset="0"/>
              <a:cs typeface="Poppins" panose="00000500000000000000" pitchFamily="2" charset="0"/>
            </a:endParaRPr>
          </a:p>
        </p:txBody>
      </p:sp>
      <p:sp>
        <p:nvSpPr>
          <p:cNvPr id="119" name="Rectangle 118">
            <a:extLst>
              <a:ext uri="{FF2B5EF4-FFF2-40B4-BE49-F238E27FC236}">
                <a16:creationId xmlns:a16="http://schemas.microsoft.com/office/drawing/2014/main" id="{C099A8FA-153E-41D2-AC37-D6DFDA36EDEE}"/>
              </a:ext>
            </a:extLst>
          </p:cNvPr>
          <p:cNvSpPr/>
          <p:nvPr/>
        </p:nvSpPr>
        <p:spPr>
          <a:xfrm>
            <a:off x="2755261" y="999727"/>
            <a:ext cx="2248468" cy="23553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271C"/>
              </a:solidFill>
              <a:latin typeface="Poppins" panose="00000500000000000000" pitchFamily="2" charset="0"/>
              <a:cs typeface="Poppins" panose="00000500000000000000" pitchFamily="2" charset="0"/>
            </a:endParaRPr>
          </a:p>
        </p:txBody>
      </p:sp>
      <p:sp>
        <p:nvSpPr>
          <p:cNvPr id="120" name="Rectangle 119">
            <a:extLst>
              <a:ext uri="{FF2B5EF4-FFF2-40B4-BE49-F238E27FC236}">
                <a16:creationId xmlns:a16="http://schemas.microsoft.com/office/drawing/2014/main" id="{EC1EA7CE-047F-44ED-BBC2-AF90BC3F9D8A}"/>
              </a:ext>
            </a:extLst>
          </p:cNvPr>
          <p:cNvSpPr/>
          <p:nvPr/>
        </p:nvSpPr>
        <p:spPr>
          <a:xfrm>
            <a:off x="5458348" y="804840"/>
            <a:ext cx="1929661" cy="174064"/>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9271C"/>
              </a:solidFill>
              <a:latin typeface="Poppins" panose="00000500000000000000" pitchFamily="2" charset="0"/>
              <a:cs typeface="Poppins" panose="00000500000000000000" pitchFamily="2" charset="0"/>
            </a:endParaRPr>
          </a:p>
        </p:txBody>
      </p:sp>
      <p:sp>
        <p:nvSpPr>
          <p:cNvPr id="61" name="Rectangle 60">
            <a:extLst>
              <a:ext uri="{FF2B5EF4-FFF2-40B4-BE49-F238E27FC236}">
                <a16:creationId xmlns:a16="http://schemas.microsoft.com/office/drawing/2014/main" id="{A184F4D0-6A2D-4929-ADDE-05913B29ECD3}"/>
              </a:ext>
            </a:extLst>
          </p:cNvPr>
          <p:cNvSpPr/>
          <p:nvPr/>
        </p:nvSpPr>
        <p:spPr>
          <a:xfrm>
            <a:off x="5610748" y="957240"/>
            <a:ext cx="1929661" cy="174064"/>
          </a:xfrm>
          <a:prstGeom prst="rect">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rgbClr val="59271C"/>
              </a:solidFill>
              <a:latin typeface="Poppins" panose="00000500000000000000" pitchFamily="2" charset="0"/>
              <a:cs typeface="Poppins" panose="00000500000000000000" pitchFamily="2" charset="0"/>
            </a:endParaRPr>
          </a:p>
        </p:txBody>
      </p:sp>
      <p:sp>
        <p:nvSpPr>
          <p:cNvPr id="121" name="ZoneTexte 120">
            <a:extLst>
              <a:ext uri="{FF2B5EF4-FFF2-40B4-BE49-F238E27FC236}">
                <a16:creationId xmlns:a16="http://schemas.microsoft.com/office/drawing/2014/main" id="{F97E3228-412F-4615-A0EF-892665408B13}"/>
              </a:ext>
            </a:extLst>
          </p:cNvPr>
          <p:cNvSpPr txBox="1"/>
          <p:nvPr/>
        </p:nvSpPr>
        <p:spPr>
          <a:xfrm>
            <a:off x="6080897" y="707136"/>
            <a:ext cx="3374570" cy="307777"/>
          </a:xfrm>
          <a:prstGeom prst="rect">
            <a:avLst/>
          </a:prstGeom>
          <a:noFill/>
        </p:spPr>
        <p:txBody>
          <a:bodyPr wrap="square" rtlCol="0">
            <a:spAutoFit/>
          </a:bodyPr>
          <a:lstStyle/>
          <a:p>
            <a:r>
              <a:rPr lang="fr-FR" sz="1400" dirty="0">
                <a:solidFill>
                  <a:srgbClr val="59271C"/>
                </a:solidFill>
                <a:latin typeface="VAGRounded" pitchFamily="50" charset="0"/>
                <a:ea typeface="Microsoft JhengHei UI" panose="020B0604030504040204" pitchFamily="34" charset="-120"/>
              </a:rPr>
              <a:t>Collaboratif</a:t>
            </a:r>
          </a:p>
        </p:txBody>
      </p:sp>
      <p:sp>
        <p:nvSpPr>
          <p:cNvPr id="122" name="ZoneTexte 121">
            <a:extLst>
              <a:ext uri="{FF2B5EF4-FFF2-40B4-BE49-F238E27FC236}">
                <a16:creationId xmlns:a16="http://schemas.microsoft.com/office/drawing/2014/main" id="{E2208331-4D9C-4E4E-9A50-D6660E9982DE}"/>
              </a:ext>
            </a:extLst>
          </p:cNvPr>
          <p:cNvSpPr txBox="1"/>
          <p:nvPr/>
        </p:nvSpPr>
        <p:spPr>
          <a:xfrm>
            <a:off x="5458348" y="837139"/>
            <a:ext cx="3541355" cy="338554"/>
          </a:xfrm>
          <a:prstGeom prst="rect">
            <a:avLst/>
          </a:prstGeom>
          <a:noFill/>
        </p:spPr>
        <p:txBody>
          <a:bodyPr wrap="square" rtlCol="0">
            <a:spAutoFit/>
          </a:bodyPr>
          <a:lstStyle/>
          <a:p>
            <a:r>
              <a:rPr lang="fr-FR" sz="1600" dirty="0">
                <a:solidFill>
                  <a:srgbClr val="59271C"/>
                </a:solidFill>
                <a:latin typeface="VAGRounded" pitchFamily="50" charset="0"/>
                <a:ea typeface="Microsoft JhengHei UI" panose="020B0604030504040204" pitchFamily="34" charset="-120"/>
              </a:rPr>
              <a:t>Efficience</a:t>
            </a:r>
          </a:p>
        </p:txBody>
      </p:sp>
      <p:sp>
        <p:nvSpPr>
          <p:cNvPr id="123" name="ZoneTexte 122">
            <a:extLst>
              <a:ext uri="{FF2B5EF4-FFF2-40B4-BE49-F238E27FC236}">
                <a16:creationId xmlns:a16="http://schemas.microsoft.com/office/drawing/2014/main" id="{C0CF54F3-C2D0-4BC3-8D43-4102DA2EE23C}"/>
              </a:ext>
            </a:extLst>
          </p:cNvPr>
          <p:cNvSpPr txBox="1"/>
          <p:nvPr/>
        </p:nvSpPr>
        <p:spPr>
          <a:xfrm>
            <a:off x="4626249" y="1438367"/>
            <a:ext cx="3374570" cy="307777"/>
          </a:xfrm>
          <a:prstGeom prst="rect">
            <a:avLst/>
          </a:prstGeom>
          <a:noFill/>
        </p:spPr>
        <p:txBody>
          <a:bodyPr wrap="square" rtlCol="0">
            <a:spAutoFit/>
          </a:bodyPr>
          <a:lstStyle/>
          <a:p>
            <a:r>
              <a:rPr lang="fr-FR" sz="1400" dirty="0">
                <a:solidFill>
                  <a:srgbClr val="59271C"/>
                </a:solidFill>
                <a:latin typeface="Poppins" panose="00000500000000000000" pitchFamily="2" charset="0"/>
                <a:ea typeface="Microsoft JhengHei UI" panose="020B0604030504040204" pitchFamily="34" charset="-120"/>
                <a:cs typeface="Poppins" panose="00000500000000000000" pitchFamily="2" charset="0"/>
              </a:rPr>
              <a:t>Organisation</a:t>
            </a:r>
          </a:p>
        </p:txBody>
      </p:sp>
      <p:pic>
        <p:nvPicPr>
          <p:cNvPr id="3" name="Image 2" descr="Une image contenant Police, Graphique, logo, graphisme&#10;&#10;Description générée automatiquement">
            <a:extLst>
              <a:ext uri="{FF2B5EF4-FFF2-40B4-BE49-F238E27FC236}">
                <a16:creationId xmlns:a16="http://schemas.microsoft.com/office/drawing/2014/main" id="{EB2F8F4C-B5E4-B29A-DE0C-E328990A9BD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878" y="34216"/>
            <a:ext cx="717175" cy="379960"/>
          </a:xfrm>
          <a:prstGeom prst="rect">
            <a:avLst/>
          </a:prstGeom>
        </p:spPr>
      </p:pic>
      <p:sp>
        <p:nvSpPr>
          <p:cNvPr id="4" name="ZoneTexte 3">
            <a:extLst>
              <a:ext uri="{FF2B5EF4-FFF2-40B4-BE49-F238E27FC236}">
                <a16:creationId xmlns:a16="http://schemas.microsoft.com/office/drawing/2014/main" id="{A766ADC8-9609-03D8-4778-691A7682F9CF}"/>
              </a:ext>
            </a:extLst>
          </p:cNvPr>
          <p:cNvSpPr txBox="1"/>
          <p:nvPr/>
        </p:nvSpPr>
        <p:spPr>
          <a:xfrm>
            <a:off x="5150342" y="1120502"/>
            <a:ext cx="3374570" cy="307777"/>
          </a:xfrm>
          <a:prstGeom prst="rect">
            <a:avLst/>
          </a:prstGeom>
          <a:noFill/>
        </p:spPr>
        <p:txBody>
          <a:bodyPr wrap="square" rtlCol="0">
            <a:spAutoFit/>
          </a:bodyPr>
          <a:lstStyle/>
          <a:p>
            <a:r>
              <a:rPr lang="fr-FR" sz="1400" dirty="0">
                <a:solidFill>
                  <a:srgbClr val="59271C"/>
                </a:solidFill>
                <a:latin typeface="VAGRounded" pitchFamily="50" charset="0"/>
                <a:ea typeface="Microsoft JhengHei UI" panose="020B0604030504040204" pitchFamily="34" charset="-120"/>
              </a:rPr>
              <a:t>Conduite du changement</a:t>
            </a:r>
          </a:p>
        </p:txBody>
      </p:sp>
    </p:spTree>
    <p:extLst>
      <p:ext uri="{BB962C8B-B14F-4D97-AF65-F5344CB8AC3E}">
        <p14:creationId xmlns:p14="http://schemas.microsoft.com/office/powerpoint/2010/main" val="6007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7E3333E-7605-41CB-970F-B11D1A986C87}"/>
              </a:ext>
            </a:extLst>
          </p:cNvPr>
          <p:cNvSpPr txBox="1"/>
          <p:nvPr/>
        </p:nvSpPr>
        <p:spPr>
          <a:xfrm>
            <a:off x="4251281" y="1931364"/>
            <a:ext cx="3132819" cy="307777"/>
          </a:xfrm>
          <a:prstGeom prst="rect">
            <a:avLst/>
          </a:prstGeom>
          <a:noFill/>
        </p:spPr>
        <p:txBody>
          <a:bodyPr wrap="square" rtlCol="0">
            <a:spAutoFit/>
          </a:bodyPr>
          <a:lstStyle>
            <a:defPPr>
              <a:defRPr lang="en-US"/>
            </a:defPPr>
            <a:lvl1pPr>
              <a:defRPr sz="1600">
                <a:solidFill>
                  <a:srgbClr val="F58020"/>
                </a:solidFill>
                <a:latin typeface="Microsoft YaHei UI Light" panose="020B0502040204020203" pitchFamily="34" charset="-122"/>
                <a:ea typeface="Microsoft YaHei UI Light" panose="020B0502040204020203" pitchFamily="34" charset="-122"/>
                <a:cs typeface="Aharoni" panose="02010803020104030203" pitchFamily="2" charset="-79"/>
              </a:defRPr>
            </a:lvl1pPr>
          </a:lstStyle>
          <a:p>
            <a:pPr algn="ctr"/>
            <a:r>
              <a:rPr lang="fr-FR" sz="1400" dirty="0">
                <a:solidFill>
                  <a:srgbClr val="59271C"/>
                </a:solidFill>
                <a:latin typeface="Poppins" panose="00000500000000000000" pitchFamily="2" charset="0"/>
                <a:cs typeface="Poppins" panose="00000500000000000000" pitchFamily="2" charset="0"/>
              </a:rPr>
              <a:t>QUELQUES REFERENCES</a:t>
            </a:r>
          </a:p>
        </p:txBody>
      </p:sp>
      <p:sp>
        <p:nvSpPr>
          <p:cNvPr id="6" name="Rectangle 5">
            <a:extLst>
              <a:ext uri="{FF2B5EF4-FFF2-40B4-BE49-F238E27FC236}">
                <a16:creationId xmlns:a16="http://schemas.microsoft.com/office/drawing/2014/main" id="{B6DF47EA-4C10-43B9-9DA2-FA65A558FC4B}"/>
              </a:ext>
            </a:extLst>
          </p:cNvPr>
          <p:cNvSpPr/>
          <p:nvPr/>
        </p:nvSpPr>
        <p:spPr>
          <a:xfrm>
            <a:off x="4428782" y="2478167"/>
            <a:ext cx="2852767" cy="1477328"/>
          </a:xfrm>
          <a:prstGeom prst="rect">
            <a:avLst/>
          </a:prstGeom>
        </p:spPr>
        <p:txBody>
          <a:bodyPr wrap="square">
            <a:spAutoFit/>
          </a:bodyPr>
          <a:lstStyle/>
          <a:p>
            <a:pPr marL="171450" indent="-171450">
              <a:buFont typeface="Wingdings" panose="05000000000000000000" pitchFamily="2" charset="2"/>
              <a:buChar char="Ø"/>
            </a:pPr>
            <a:r>
              <a:rPr lang="fr-FR" sz="10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Métropoles de Lyon, Bordeaux, Lille, Marseille, Montpellier, CU Le Havre Seine Métropole, Grand Roannais, Communauté du Pays d’Aix en Provence, Toulon Provence Méditerranée, Pau Béarn Pyrénées, Grenoble Alpes Métropole, Montélimar Sésame, Valence-Romans-Agglo, Portes de l’Isère, …</a:t>
            </a:r>
          </a:p>
        </p:txBody>
      </p:sp>
      <p:sp>
        <p:nvSpPr>
          <p:cNvPr id="7" name="Rectangle 6">
            <a:extLst>
              <a:ext uri="{FF2B5EF4-FFF2-40B4-BE49-F238E27FC236}">
                <a16:creationId xmlns:a16="http://schemas.microsoft.com/office/drawing/2014/main" id="{0D0FD680-8974-4F11-BF64-A1AC472B5279}"/>
              </a:ext>
            </a:extLst>
          </p:cNvPr>
          <p:cNvSpPr/>
          <p:nvPr/>
        </p:nvSpPr>
        <p:spPr>
          <a:xfrm>
            <a:off x="4428782" y="5265521"/>
            <a:ext cx="2675503" cy="1015663"/>
          </a:xfrm>
          <a:prstGeom prst="rect">
            <a:avLst/>
          </a:prstGeom>
        </p:spPr>
        <p:txBody>
          <a:bodyPr wrap="square">
            <a:spAutoFit/>
          </a:bodyPr>
          <a:lstStyle/>
          <a:p>
            <a:pPr marL="171450" indent="-171450">
              <a:buFont typeface="Wingdings" panose="05000000000000000000" pitchFamily="2" charset="2"/>
              <a:buChar char="Ø"/>
            </a:pPr>
            <a:r>
              <a:rPr lang="fr-FR" sz="10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Conseils départementaux de l’Isère,  de Corse du Sud,  de la Drôme, de  la Gironde, d’Ille et Vilaine, de Saône-et-Loire , Conseils régionaux PACA, Languedoc Roussillon, Rhône-Alpes – Collectivité de Corse …</a:t>
            </a:r>
          </a:p>
        </p:txBody>
      </p:sp>
      <p:sp>
        <p:nvSpPr>
          <p:cNvPr id="8" name="Rectangle 7">
            <a:extLst>
              <a:ext uri="{FF2B5EF4-FFF2-40B4-BE49-F238E27FC236}">
                <a16:creationId xmlns:a16="http://schemas.microsoft.com/office/drawing/2014/main" id="{56CB42F5-A644-4F42-ABCA-FF002853536B}"/>
              </a:ext>
            </a:extLst>
          </p:cNvPr>
          <p:cNvSpPr/>
          <p:nvPr/>
        </p:nvSpPr>
        <p:spPr>
          <a:xfrm>
            <a:off x="4428782" y="6533113"/>
            <a:ext cx="2758186" cy="1477328"/>
          </a:xfrm>
          <a:prstGeom prst="rect">
            <a:avLst/>
          </a:prstGeom>
        </p:spPr>
        <p:txBody>
          <a:bodyPr wrap="square">
            <a:spAutoFit/>
          </a:bodyPr>
          <a:lstStyle/>
          <a:p>
            <a:pPr marL="171450" indent="-171450">
              <a:buFont typeface="Wingdings" panose="05000000000000000000" pitchFamily="2" charset="2"/>
              <a:buChar char="Ø"/>
            </a:pPr>
            <a:r>
              <a:rPr lang="fr-FR" sz="10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Assistance Publique des Hôpitaux de Marseille -  Centre Hospitalier Universitaire de Nîmes  - CTI de la Branche Maladie PACAC – Agence Technique pour l’Information Hospitalière - CDC Habitat – EPCC Le Moco – GIE EPL Occitanie – Université Dauphine –Communauté d’Université de Grenoble Alpes…</a:t>
            </a:r>
          </a:p>
        </p:txBody>
      </p:sp>
      <p:sp>
        <p:nvSpPr>
          <p:cNvPr id="9" name="Rectangle 8">
            <a:extLst>
              <a:ext uri="{FF2B5EF4-FFF2-40B4-BE49-F238E27FC236}">
                <a16:creationId xmlns:a16="http://schemas.microsoft.com/office/drawing/2014/main" id="{6DBA8E54-9A92-4285-B555-755F8561DCC9}"/>
              </a:ext>
            </a:extLst>
          </p:cNvPr>
          <p:cNvSpPr/>
          <p:nvPr/>
        </p:nvSpPr>
        <p:spPr>
          <a:xfrm>
            <a:off x="4428782" y="8153638"/>
            <a:ext cx="2910359" cy="415498"/>
          </a:xfrm>
          <a:prstGeom prst="rect">
            <a:avLst/>
          </a:prstGeom>
        </p:spPr>
        <p:txBody>
          <a:bodyPr wrap="square">
            <a:spAutoFit/>
          </a:bodyPr>
          <a:lstStyle/>
          <a:p>
            <a:pPr marL="171450" indent="-171450">
              <a:buFont typeface="Wingdings" panose="05000000000000000000" pitchFamily="2" charset="2"/>
              <a:buChar char="Ø"/>
            </a:pPr>
            <a:r>
              <a:rPr lang="fr-FR" sz="10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 Syndicats: SITIV, SICTIAM, SI 17, Société du Canal de Provence, BRL, IDEFHI …</a:t>
            </a:r>
          </a:p>
        </p:txBody>
      </p:sp>
      <p:sp>
        <p:nvSpPr>
          <p:cNvPr id="10" name="ZoneTexte 9">
            <a:extLst>
              <a:ext uri="{FF2B5EF4-FFF2-40B4-BE49-F238E27FC236}">
                <a16:creationId xmlns:a16="http://schemas.microsoft.com/office/drawing/2014/main" id="{3A0E7241-A902-4834-9330-96A7AEA7D1D2}"/>
              </a:ext>
            </a:extLst>
          </p:cNvPr>
          <p:cNvSpPr txBox="1"/>
          <p:nvPr/>
        </p:nvSpPr>
        <p:spPr>
          <a:xfrm>
            <a:off x="4244536" y="8759829"/>
            <a:ext cx="3139564" cy="523220"/>
          </a:xfrm>
          <a:prstGeom prst="rect">
            <a:avLst/>
          </a:prstGeom>
          <a:noFill/>
        </p:spPr>
        <p:txBody>
          <a:bodyPr wrap="square" rtlCol="0">
            <a:spAutoFit/>
          </a:bodyPr>
          <a:lstStyle/>
          <a:p>
            <a:pPr algn="ctr"/>
            <a:r>
              <a:rPr lang="fr-FR" sz="14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NOTRE ENGAGEMENT AUX CÔTES DU SERVICE PUBLIC</a:t>
            </a:r>
          </a:p>
        </p:txBody>
      </p:sp>
      <p:sp>
        <p:nvSpPr>
          <p:cNvPr id="11" name="Rectangle 10">
            <a:extLst>
              <a:ext uri="{FF2B5EF4-FFF2-40B4-BE49-F238E27FC236}">
                <a16:creationId xmlns:a16="http://schemas.microsoft.com/office/drawing/2014/main" id="{5CB72660-2DFB-4E5E-8FFC-108379874619}"/>
              </a:ext>
            </a:extLst>
          </p:cNvPr>
          <p:cNvSpPr/>
          <p:nvPr/>
        </p:nvSpPr>
        <p:spPr>
          <a:xfrm>
            <a:off x="4428782" y="9316230"/>
            <a:ext cx="2955319" cy="1111458"/>
          </a:xfrm>
          <a:prstGeom prst="rect">
            <a:avLst/>
          </a:prstGeom>
        </p:spPr>
        <p:txBody>
          <a:bodyPr wrap="square">
            <a:spAutoFit/>
          </a:bodyPr>
          <a:lstStyle/>
          <a:p>
            <a:pPr marL="171450" indent="-171450">
              <a:lnSpc>
                <a:spcPct val="150000"/>
              </a:lnSpc>
              <a:buFont typeface="Wingdings" panose="05000000000000000000" pitchFamily="2" charset="2"/>
              <a:buChar char="Ø"/>
            </a:pPr>
            <a:r>
              <a:rPr lang="fr-FR" sz="9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Les Formations La Gazette</a:t>
            </a:r>
          </a:p>
          <a:p>
            <a:pPr marL="171450" indent="-171450">
              <a:lnSpc>
                <a:spcPct val="150000"/>
              </a:lnSpc>
              <a:buFont typeface="Wingdings" panose="05000000000000000000" pitchFamily="2" charset="2"/>
              <a:buChar char="Ø"/>
            </a:pPr>
            <a:r>
              <a:rPr lang="fr-FR" sz="9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Centre d’étude des progiciels (CXP)</a:t>
            </a:r>
          </a:p>
          <a:p>
            <a:pPr marL="171450" indent="-171450">
              <a:lnSpc>
                <a:spcPct val="150000"/>
              </a:lnSpc>
              <a:buFont typeface="Wingdings" panose="05000000000000000000" pitchFamily="2" charset="2"/>
              <a:buChar char="Ø"/>
            </a:pPr>
            <a:r>
              <a:rPr lang="fr-FR" sz="9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COTER CLUB</a:t>
            </a:r>
          </a:p>
          <a:p>
            <a:pPr marL="171450" indent="-171450">
              <a:lnSpc>
                <a:spcPct val="150000"/>
              </a:lnSpc>
              <a:buFont typeface="Wingdings" panose="05000000000000000000" pitchFamily="2" charset="2"/>
              <a:buChar char="Ø"/>
            </a:pPr>
            <a:r>
              <a:rPr lang="fr-FR" sz="9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IDEAL Connaissances</a:t>
            </a:r>
          </a:p>
          <a:p>
            <a:pPr marL="171450" indent="-171450">
              <a:lnSpc>
                <a:spcPct val="150000"/>
              </a:lnSpc>
              <a:buFont typeface="Wingdings" panose="05000000000000000000" pitchFamily="2" charset="2"/>
              <a:buChar char="Ø"/>
            </a:pPr>
            <a:r>
              <a:rPr lang="fr-FR" sz="9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INTERCONNECTÉS</a:t>
            </a:r>
          </a:p>
        </p:txBody>
      </p:sp>
      <p:sp>
        <p:nvSpPr>
          <p:cNvPr id="12" name="Rectangle 11">
            <a:extLst>
              <a:ext uri="{FF2B5EF4-FFF2-40B4-BE49-F238E27FC236}">
                <a16:creationId xmlns:a16="http://schemas.microsoft.com/office/drawing/2014/main" id="{53A00B92-FCA3-4204-B04B-D848E503B1CB}"/>
              </a:ext>
            </a:extLst>
          </p:cNvPr>
          <p:cNvSpPr/>
          <p:nvPr/>
        </p:nvSpPr>
        <p:spPr>
          <a:xfrm>
            <a:off x="-33562" y="1677759"/>
            <a:ext cx="4274590" cy="9011676"/>
          </a:xfrm>
          <a:prstGeom prst="rect">
            <a:avLst/>
          </a:prstGeom>
          <a:solidFill>
            <a:srgbClr val="F7A643"/>
          </a:solidFill>
          <a:ln>
            <a:solidFill>
              <a:srgbClr val="D6DC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Poppins" panose="00000500000000000000" pitchFamily="2" charset="0"/>
              <a:cs typeface="Poppins" panose="00000500000000000000" pitchFamily="2" charset="0"/>
            </a:endParaRPr>
          </a:p>
        </p:txBody>
      </p:sp>
      <p:sp>
        <p:nvSpPr>
          <p:cNvPr id="13" name="ZoneTexte 12">
            <a:extLst>
              <a:ext uri="{FF2B5EF4-FFF2-40B4-BE49-F238E27FC236}">
                <a16:creationId xmlns:a16="http://schemas.microsoft.com/office/drawing/2014/main" id="{CED8280C-5E57-4D00-9CFF-3ACBE9515864}"/>
              </a:ext>
            </a:extLst>
          </p:cNvPr>
          <p:cNvSpPr txBox="1"/>
          <p:nvPr/>
        </p:nvSpPr>
        <p:spPr>
          <a:xfrm>
            <a:off x="0" y="1948670"/>
            <a:ext cx="4251281" cy="307777"/>
          </a:xfrm>
          <a:prstGeom prst="rect">
            <a:avLst/>
          </a:prstGeom>
          <a:noFill/>
        </p:spPr>
        <p:txBody>
          <a:bodyPr wrap="square" rtlCol="0">
            <a:spAutoFit/>
          </a:bodyPr>
          <a:lstStyle>
            <a:defPPr>
              <a:defRPr lang="en-US"/>
            </a:defPPr>
            <a:lvl1pPr>
              <a:defRPr sz="1600">
                <a:solidFill>
                  <a:srgbClr val="F58020"/>
                </a:solidFill>
                <a:latin typeface="Microsoft YaHei UI Light" panose="020B0502040204020203" pitchFamily="34" charset="-122"/>
                <a:ea typeface="Microsoft YaHei UI Light" panose="020B0502040204020203" pitchFamily="34" charset="-122"/>
                <a:cs typeface="Aharoni" panose="02010803020104030203" pitchFamily="2" charset="-79"/>
              </a:defRPr>
            </a:lvl1pPr>
          </a:lstStyle>
          <a:p>
            <a:pPr algn="ctr"/>
            <a:r>
              <a:rPr lang="fr-FR" sz="1400" dirty="0">
                <a:solidFill>
                  <a:srgbClr val="59271C"/>
                </a:solidFill>
                <a:latin typeface="Poppins" panose="00000500000000000000" pitchFamily="2" charset="0"/>
                <a:ea typeface="Tahoma" panose="020B0604030504040204" pitchFamily="34" charset="0"/>
                <a:cs typeface="Poppins" panose="00000500000000000000" pitchFamily="2" charset="0"/>
              </a:rPr>
              <a:t>DES PRESTATIONS A FORTE VALEUR AJOUTEE</a:t>
            </a:r>
          </a:p>
        </p:txBody>
      </p:sp>
      <p:sp>
        <p:nvSpPr>
          <p:cNvPr id="14" name="ZoneTexte 13">
            <a:extLst>
              <a:ext uri="{FF2B5EF4-FFF2-40B4-BE49-F238E27FC236}">
                <a16:creationId xmlns:a16="http://schemas.microsoft.com/office/drawing/2014/main" id="{5E0DD7B8-5283-442F-9B49-C2F01BE75DDD}"/>
              </a:ext>
            </a:extLst>
          </p:cNvPr>
          <p:cNvSpPr txBox="1"/>
          <p:nvPr/>
        </p:nvSpPr>
        <p:spPr>
          <a:xfrm>
            <a:off x="944773" y="5040731"/>
            <a:ext cx="3306508" cy="276999"/>
          </a:xfrm>
          <a:prstGeom prst="rect">
            <a:avLst/>
          </a:prstGeom>
          <a:noFill/>
        </p:spPr>
        <p:txBody>
          <a:bodyPr wrap="square" rtlCol="0">
            <a:spAutoFit/>
          </a:bodyPr>
          <a:lstStyle/>
          <a:p>
            <a:pPr algn="ctr"/>
            <a:r>
              <a:rPr lang="fr-FR" sz="1200" b="1"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La transformation de l’organisation</a:t>
            </a:r>
          </a:p>
        </p:txBody>
      </p:sp>
      <p:sp>
        <p:nvSpPr>
          <p:cNvPr id="15" name="ZoneTexte 14">
            <a:extLst>
              <a:ext uri="{FF2B5EF4-FFF2-40B4-BE49-F238E27FC236}">
                <a16:creationId xmlns:a16="http://schemas.microsoft.com/office/drawing/2014/main" id="{A6E6DFAE-753E-4C7C-9A5F-BE290CB3A535}"/>
              </a:ext>
            </a:extLst>
          </p:cNvPr>
          <p:cNvSpPr txBox="1"/>
          <p:nvPr/>
        </p:nvSpPr>
        <p:spPr>
          <a:xfrm>
            <a:off x="944773" y="9281681"/>
            <a:ext cx="3306508" cy="461665"/>
          </a:xfrm>
          <a:prstGeom prst="rect">
            <a:avLst/>
          </a:prstGeom>
          <a:noFill/>
        </p:spPr>
        <p:txBody>
          <a:bodyPr wrap="square" rtlCol="0">
            <a:spAutoFit/>
          </a:bodyPr>
          <a:lstStyle/>
          <a:p>
            <a:pPr algn="ctr"/>
            <a:r>
              <a:rPr lang="fr-FR" sz="1200" b="1"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L’accompagnement agile des projets de transformation</a:t>
            </a:r>
          </a:p>
        </p:txBody>
      </p:sp>
      <p:sp>
        <p:nvSpPr>
          <p:cNvPr id="16" name="ZoneTexte 15">
            <a:extLst>
              <a:ext uri="{FF2B5EF4-FFF2-40B4-BE49-F238E27FC236}">
                <a16:creationId xmlns:a16="http://schemas.microsoft.com/office/drawing/2014/main" id="{86E4D462-6CF8-4F1C-9EB4-204D403E60FC}"/>
              </a:ext>
            </a:extLst>
          </p:cNvPr>
          <p:cNvSpPr txBox="1"/>
          <p:nvPr/>
        </p:nvSpPr>
        <p:spPr>
          <a:xfrm>
            <a:off x="944773" y="6459134"/>
            <a:ext cx="3306508" cy="461665"/>
          </a:xfrm>
          <a:prstGeom prst="rect">
            <a:avLst/>
          </a:prstGeom>
          <a:noFill/>
        </p:spPr>
        <p:txBody>
          <a:bodyPr wrap="square" rtlCol="0">
            <a:spAutoFit/>
          </a:bodyPr>
          <a:lstStyle/>
          <a:p>
            <a:pPr algn="ctr"/>
            <a:r>
              <a:rPr lang="fr-FR" sz="1200" b="1"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Les stratégies numériques et la smart city</a:t>
            </a:r>
          </a:p>
        </p:txBody>
      </p:sp>
      <p:sp>
        <p:nvSpPr>
          <p:cNvPr id="17" name="ZoneTexte 16">
            <a:extLst>
              <a:ext uri="{FF2B5EF4-FFF2-40B4-BE49-F238E27FC236}">
                <a16:creationId xmlns:a16="http://schemas.microsoft.com/office/drawing/2014/main" id="{C68D8036-FA14-4052-B898-3DD4E0CE0430}"/>
              </a:ext>
            </a:extLst>
          </p:cNvPr>
          <p:cNvSpPr txBox="1"/>
          <p:nvPr/>
        </p:nvSpPr>
        <p:spPr>
          <a:xfrm>
            <a:off x="944773" y="7877538"/>
            <a:ext cx="3306508" cy="461665"/>
          </a:xfrm>
          <a:prstGeom prst="rect">
            <a:avLst/>
          </a:prstGeom>
          <a:noFill/>
        </p:spPr>
        <p:txBody>
          <a:bodyPr wrap="square" rtlCol="0">
            <a:spAutoFit/>
          </a:bodyPr>
          <a:lstStyle/>
          <a:p>
            <a:pPr algn="ctr"/>
            <a:r>
              <a:rPr lang="fr-FR" sz="12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 </a:t>
            </a:r>
            <a:r>
              <a:rPr lang="fr-FR" sz="1200" b="1"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L’organisation de la fonction SI et numérique</a:t>
            </a:r>
          </a:p>
        </p:txBody>
      </p:sp>
      <p:grpSp>
        <p:nvGrpSpPr>
          <p:cNvPr id="18" name="Groupe 17">
            <a:extLst>
              <a:ext uri="{FF2B5EF4-FFF2-40B4-BE49-F238E27FC236}">
                <a16:creationId xmlns:a16="http://schemas.microsoft.com/office/drawing/2014/main" id="{96F0A3F3-9FE2-4D41-A565-BE40CC5B6363}"/>
              </a:ext>
            </a:extLst>
          </p:cNvPr>
          <p:cNvGrpSpPr/>
          <p:nvPr/>
        </p:nvGrpSpPr>
        <p:grpSpPr>
          <a:xfrm>
            <a:off x="109600" y="6608032"/>
            <a:ext cx="842400" cy="842400"/>
            <a:chOff x="7813427" y="5631983"/>
            <a:chExt cx="842400" cy="842400"/>
          </a:xfrm>
        </p:grpSpPr>
        <p:sp>
          <p:nvSpPr>
            <p:cNvPr id="19" name="Ellipse 18">
              <a:extLst>
                <a:ext uri="{FF2B5EF4-FFF2-40B4-BE49-F238E27FC236}">
                  <a16:creationId xmlns:a16="http://schemas.microsoft.com/office/drawing/2014/main" id="{DDC397BD-985E-4439-83D9-963829B0889A}"/>
                </a:ext>
              </a:extLst>
            </p:cNvPr>
            <p:cNvSpPr/>
            <p:nvPr/>
          </p:nvSpPr>
          <p:spPr>
            <a:xfrm>
              <a:off x="7813427" y="5631983"/>
              <a:ext cx="842400" cy="84240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solidFill>
                  <a:srgbClr val="59271C"/>
                </a:solidFill>
                <a:latin typeface="Poppins" panose="00000500000000000000" pitchFamily="2" charset="0"/>
                <a:cs typeface="Poppins" panose="00000500000000000000" pitchFamily="2" charset="0"/>
              </a:endParaRPr>
            </a:p>
          </p:txBody>
        </p:sp>
        <p:pic>
          <p:nvPicPr>
            <p:cNvPr id="20" name="Graphique 19" descr="Ville">
              <a:extLst>
                <a:ext uri="{FF2B5EF4-FFF2-40B4-BE49-F238E27FC236}">
                  <a16:creationId xmlns:a16="http://schemas.microsoft.com/office/drawing/2014/main" id="{6E80CF16-3CF1-4F3A-ADF0-ABD7AE8215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3361" y="5999397"/>
              <a:ext cx="446400" cy="446400"/>
            </a:xfrm>
            <a:prstGeom prst="rect">
              <a:avLst/>
            </a:prstGeom>
          </p:spPr>
        </p:pic>
        <p:pic>
          <p:nvPicPr>
            <p:cNvPr id="21" name="Graphique 20" descr="Sans fil">
              <a:extLst>
                <a:ext uri="{FF2B5EF4-FFF2-40B4-BE49-F238E27FC236}">
                  <a16:creationId xmlns:a16="http://schemas.microsoft.com/office/drawing/2014/main" id="{E362A762-65A9-4839-B7A4-02AAD604FB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1603" y="5653077"/>
              <a:ext cx="360000" cy="360000"/>
            </a:xfrm>
            <a:prstGeom prst="rect">
              <a:avLst/>
            </a:prstGeom>
          </p:spPr>
        </p:pic>
      </p:grpSp>
      <p:sp>
        <p:nvSpPr>
          <p:cNvPr id="22" name="ZoneTexte 21">
            <a:extLst>
              <a:ext uri="{FF2B5EF4-FFF2-40B4-BE49-F238E27FC236}">
                <a16:creationId xmlns:a16="http://schemas.microsoft.com/office/drawing/2014/main" id="{6FC3F485-B85B-462F-B490-4E26D0010F7B}"/>
              </a:ext>
            </a:extLst>
          </p:cNvPr>
          <p:cNvSpPr txBox="1"/>
          <p:nvPr/>
        </p:nvSpPr>
        <p:spPr>
          <a:xfrm>
            <a:off x="944773" y="3770425"/>
            <a:ext cx="3306508" cy="861774"/>
          </a:xfrm>
          <a:prstGeom prst="rect">
            <a:avLst/>
          </a:prstGeom>
          <a:noFill/>
        </p:spPr>
        <p:txBody>
          <a:bodyPr wrap="square" rtlCol="0">
            <a:spAutoFit/>
          </a:bodyPr>
          <a:lstStyle/>
          <a:p>
            <a:pPr algn="ctr"/>
            <a:r>
              <a:rPr lang="fr-FR" sz="10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Garantir la qualité de service à l’usager et faciliter le dialogue citoyen à travers tous les leviers d’intervention : stratégie multicanale, offre de service, transformation interne, système d’information et digitalisation du service.</a:t>
            </a:r>
          </a:p>
        </p:txBody>
      </p:sp>
      <p:sp>
        <p:nvSpPr>
          <p:cNvPr id="23" name="ZoneTexte 22">
            <a:extLst>
              <a:ext uri="{FF2B5EF4-FFF2-40B4-BE49-F238E27FC236}">
                <a16:creationId xmlns:a16="http://schemas.microsoft.com/office/drawing/2014/main" id="{1BE020A4-3EF2-4E1D-8489-B8F67AEF0A0F}"/>
              </a:ext>
            </a:extLst>
          </p:cNvPr>
          <p:cNvSpPr txBox="1"/>
          <p:nvPr/>
        </p:nvSpPr>
        <p:spPr>
          <a:xfrm>
            <a:off x="944773" y="3511896"/>
            <a:ext cx="3306508" cy="276999"/>
          </a:xfrm>
          <a:prstGeom prst="rect">
            <a:avLst/>
          </a:prstGeom>
          <a:noFill/>
        </p:spPr>
        <p:txBody>
          <a:bodyPr wrap="square" rtlCol="0">
            <a:spAutoFit/>
          </a:bodyPr>
          <a:lstStyle/>
          <a:p>
            <a:pPr algn="ctr"/>
            <a:r>
              <a:rPr lang="fr-FR" sz="1200" b="1"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La relation usager à 360°</a:t>
            </a:r>
          </a:p>
        </p:txBody>
      </p:sp>
      <p:sp>
        <p:nvSpPr>
          <p:cNvPr id="24" name="ZoneTexte 23">
            <a:extLst>
              <a:ext uri="{FF2B5EF4-FFF2-40B4-BE49-F238E27FC236}">
                <a16:creationId xmlns:a16="http://schemas.microsoft.com/office/drawing/2014/main" id="{86A7E896-E811-456B-8BFD-57C0A8CA9C66}"/>
              </a:ext>
            </a:extLst>
          </p:cNvPr>
          <p:cNvSpPr txBox="1"/>
          <p:nvPr/>
        </p:nvSpPr>
        <p:spPr>
          <a:xfrm>
            <a:off x="944773" y="5296219"/>
            <a:ext cx="3306508" cy="861774"/>
          </a:xfrm>
          <a:prstGeom prst="rect">
            <a:avLst/>
          </a:prstGeom>
          <a:noFill/>
        </p:spPr>
        <p:txBody>
          <a:bodyPr wrap="square" rtlCol="0">
            <a:spAutoFit/>
          </a:bodyPr>
          <a:lstStyle/>
          <a:p>
            <a:pPr algn="ctr"/>
            <a:r>
              <a:rPr lang="fr-FR" sz="10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Repenser les organigrammes,  les processus, les postes de travail et le pilotage pour mieux répondre aux différents enjeux d’aujourd’hui et de demain  et construire une performance gagnante pour l’ensemble des acteurs.</a:t>
            </a:r>
          </a:p>
        </p:txBody>
      </p:sp>
      <p:sp>
        <p:nvSpPr>
          <p:cNvPr id="25" name="ZoneTexte 24">
            <a:extLst>
              <a:ext uri="{FF2B5EF4-FFF2-40B4-BE49-F238E27FC236}">
                <a16:creationId xmlns:a16="http://schemas.microsoft.com/office/drawing/2014/main" id="{108482D2-B4CE-4B3C-AB1A-1ABC8697BAF9}"/>
              </a:ext>
            </a:extLst>
          </p:cNvPr>
          <p:cNvSpPr txBox="1"/>
          <p:nvPr/>
        </p:nvSpPr>
        <p:spPr>
          <a:xfrm>
            <a:off x="944773" y="6737677"/>
            <a:ext cx="3306508" cy="861774"/>
          </a:xfrm>
          <a:prstGeom prst="rect">
            <a:avLst/>
          </a:prstGeom>
          <a:noFill/>
        </p:spPr>
        <p:txBody>
          <a:bodyPr wrap="square" rtlCol="0">
            <a:spAutoFit/>
          </a:bodyPr>
          <a:lstStyle/>
          <a:p>
            <a:pPr algn="ctr"/>
            <a:r>
              <a:rPr lang="fr-FR" sz="10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Construire une stratégie numérique innovante, durable  et inclusive, une feuille de route , un plan de ressources et une gouvernance forte et cohérente au service de l’ensemble des politiques publiques du territoire. </a:t>
            </a:r>
          </a:p>
        </p:txBody>
      </p:sp>
      <p:sp>
        <p:nvSpPr>
          <p:cNvPr id="26" name="ZoneTexte 25">
            <a:extLst>
              <a:ext uri="{FF2B5EF4-FFF2-40B4-BE49-F238E27FC236}">
                <a16:creationId xmlns:a16="http://schemas.microsoft.com/office/drawing/2014/main" id="{C25E14CB-4AB2-433D-A90C-19EFA52AF990}"/>
              </a:ext>
            </a:extLst>
          </p:cNvPr>
          <p:cNvSpPr txBox="1"/>
          <p:nvPr/>
        </p:nvSpPr>
        <p:spPr>
          <a:xfrm>
            <a:off x="944773" y="8351330"/>
            <a:ext cx="3306508" cy="861774"/>
          </a:xfrm>
          <a:prstGeom prst="rect">
            <a:avLst/>
          </a:prstGeom>
          <a:noFill/>
        </p:spPr>
        <p:txBody>
          <a:bodyPr wrap="square" rtlCol="0">
            <a:spAutoFit/>
          </a:bodyPr>
          <a:lstStyle/>
          <a:p>
            <a:pPr algn="ctr"/>
            <a:r>
              <a:rPr lang="fr-FR" sz="10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Définir la gouvernance et les responsabilités de façon claire et efficace entre tous les acteurs (DG, métiers, DSI, communication, digital, numérique, RSSI, DPO,…), aligner l’organisation de la DSI.</a:t>
            </a:r>
          </a:p>
        </p:txBody>
      </p:sp>
      <p:sp>
        <p:nvSpPr>
          <p:cNvPr id="27" name="ZoneTexte 26">
            <a:extLst>
              <a:ext uri="{FF2B5EF4-FFF2-40B4-BE49-F238E27FC236}">
                <a16:creationId xmlns:a16="http://schemas.microsoft.com/office/drawing/2014/main" id="{2A0C21FB-0C73-4634-B867-816A67450195}"/>
              </a:ext>
            </a:extLst>
          </p:cNvPr>
          <p:cNvSpPr txBox="1"/>
          <p:nvPr/>
        </p:nvSpPr>
        <p:spPr>
          <a:xfrm>
            <a:off x="944773" y="9765941"/>
            <a:ext cx="3306508" cy="861774"/>
          </a:xfrm>
          <a:prstGeom prst="rect">
            <a:avLst/>
          </a:prstGeom>
          <a:noFill/>
        </p:spPr>
        <p:txBody>
          <a:bodyPr wrap="square" rtlCol="0">
            <a:spAutoFit/>
          </a:bodyPr>
          <a:lstStyle/>
          <a:p>
            <a:pPr algn="ctr"/>
            <a:r>
              <a:rPr lang="fr-FR" sz="10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Aider à la construction d’une démarche projet efficace et sécurisée pour maitriser la complexité.</a:t>
            </a:r>
          </a:p>
          <a:p>
            <a:pPr algn="ctr"/>
            <a:r>
              <a:rPr lang="fr-FR" sz="10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 Être en soutien tout au long du déroulement pour assurer la réussite des transformations.</a:t>
            </a:r>
          </a:p>
        </p:txBody>
      </p:sp>
      <p:sp>
        <p:nvSpPr>
          <p:cNvPr id="28" name="ZoneTexte 27">
            <a:extLst>
              <a:ext uri="{FF2B5EF4-FFF2-40B4-BE49-F238E27FC236}">
                <a16:creationId xmlns:a16="http://schemas.microsoft.com/office/drawing/2014/main" id="{DE1D94B8-D4E7-4BE4-8E12-F04040C6A942}"/>
              </a:ext>
            </a:extLst>
          </p:cNvPr>
          <p:cNvSpPr txBox="1"/>
          <p:nvPr/>
        </p:nvSpPr>
        <p:spPr>
          <a:xfrm>
            <a:off x="-1" y="2478759"/>
            <a:ext cx="4244535" cy="646331"/>
          </a:xfrm>
          <a:prstGeom prst="rect">
            <a:avLst/>
          </a:prstGeom>
          <a:noFill/>
        </p:spPr>
        <p:txBody>
          <a:bodyPr wrap="square" rtlCol="0">
            <a:spAutoFit/>
          </a:bodyPr>
          <a:lstStyle/>
          <a:p>
            <a:pPr algn="ctr"/>
            <a:r>
              <a:rPr lang="fr-FR" sz="1200" b="1"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SYNEOR se concentre sur les sujets clés pour le secteur public pour apporter une valeur maximale lors de ses interventions</a:t>
            </a:r>
          </a:p>
        </p:txBody>
      </p:sp>
      <p:grpSp>
        <p:nvGrpSpPr>
          <p:cNvPr id="29" name="Groupe 28">
            <a:extLst>
              <a:ext uri="{FF2B5EF4-FFF2-40B4-BE49-F238E27FC236}">
                <a16:creationId xmlns:a16="http://schemas.microsoft.com/office/drawing/2014/main" id="{B8A63823-6B4E-4184-A24B-18BAEB0069F4}"/>
              </a:ext>
            </a:extLst>
          </p:cNvPr>
          <p:cNvGrpSpPr/>
          <p:nvPr/>
        </p:nvGrpSpPr>
        <p:grpSpPr>
          <a:xfrm>
            <a:off x="109600" y="8061680"/>
            <a:ext cx="842400" cy="842400"/>
            <a:chOff x="7779415" y="7561322"/>
            <a:chExt cx="842400" cy="842400"/>
          </a:xfrm>
        </p:grpSpPr>
        <p:sp>
          <p:nvSpPr>
            <p:cNvPr id="30" name="Ellipse 29">
              <a:extLst>
                <a:ext uri="{FF2B5EF4-FFF2-40B4-BE49-F238E27FC236}">
                  <a16:creationId xmlns:a16="http://schemas.microsoft.com/office/drawing/2014/main" id="{4CDAF2C0-71DE-4D78-B06B-606BC84ED269}"/>
                </a:ext>
              </a:extLst>
            </p:cNvPr>
            <p:cNvSpPr/>
            <p:nvPr/>
          </p:nvSpPr>
          <p:spPr>
            <a:xfrm>
              <a:off x="7779415" y="7561322"/>
              <a:ext cx="842400" cy="84240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rgbClr val="59271C"/>
                </a:solidFill>
                <a:latin typeface="Poppins" panose="00000500000000000000" pitchFamily="2" charset="0"/>
                <a:cs typeface="Poppins" panose="00000500000000000000" pitchFamily="2" charset="0"/>
              </a:endParaRPr>
            </a:p>
          </p:txBody>
        </p:sp>
        <p:pic>
          <p:nvPicPr>
            <p:cNvPr id="31" name="Graphique 30" descr="Réunion">
              <a:extLst>
                <a:ext uri="{FF2B5EF4-FFF2-40B4-BE49-F238E27FC236}">
                  <a16:creationId xmlns:a16="http://schemas.microsoft.com/office/drawing/2014/main" id="{958EB3B0-3123-4594-9571-606D619785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93367" y="7651444"/>
              <a:ext cx="601200" cy="601200"/>
            </a:xfrm>
            <a:prstGeom prst="rect">
              <a:avLst/>
            </a:prstGeom>
          </p:spPr>
        </p:pic>
      </p:grpSp>
      <p:sp>
        <p:nvSpPr>
          <p:cNvPr id="32" name="Rectangle 31">
            <a:extLst>
              <a:ext uri="{FF2B5EF4-FFF2-40B4-BE49-F238E27FC236}">
                <a16:creationId xmlns:a16="http://schemas.microsoft.com/office/drawing/2014/main" id="{CA40FAB5-27DD-4096-BFC0-AB21B537EAF1}"/>
              </a:ext>
            </a:extLst>
          </p:cNvPr>
          <p:cNvSpPr/>
          <p:nvPr/>
        </p:nvSpPr>
        <p:spPr>
          <a:xfrm>
            <a:off x="4428782" y="3967342"/>
            <a:ext cx="2852767" cy="1169551"/>
          </a:xfrm>
          <a:prstGeom prst="rect">
            <a:avLst/>
          </a:prstGeom>
        </p:spPr>
        <p:txBody>
          <a:bodyPr wrap="square">
            <a:spAutoFit/>
          </a:bodyPr>
          <a:lstStyle/>
          <a:p>
            <a:pPr marL="171450" indent="-171450">
              <a:buFont typeface="Wingdings" panose="05000000000000000000" pitchFamily="2" charset="2"/>
              <a:buChar char="Ø"/>
            </a:pPr>
            <a:r>
              <a:rPr lang="fr-FR" sz="10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Villes de Lyon, Le Havre, Avignon, Narbonne, Montreuil, Grenoble ,Montpellier, Pau Villeurbanne, Vénissieux, Saint Etienne, Chambéry, Mérignac, Pau, Bourgoin-Jallieu, Romans-sur-Isère,, Joinville-le-Pont, Clamart, L’Hay les Roses…</a:t>
            </a:r>
          </a:p>
        </p:txBody>
      </p:sp>
      <p:grpSp>
        <p:nvGrpSpPr>
          <p:cNvPr id="33" name="Groupe 32">
            <a:extLst>
              <a:ext uri="{FF2B5EF4-FFF2-40B4-BE49-F238E27FC236}">
                <a16:creationId xmlns:a16="http://schemas.microsoft.com/office/drawing/2014/main" id="{13394234-C438-431F-8317-56B37BD0C74A}"/>
              </a:ext>
            </a:extLst>
          </p:cNvPr>
          <p:cNvGrpSpPr/>
          <p:nvPr/>
        </p:nvGrpSpPr>
        <p:grpSpPr>
          <a:xfrm>
            <a:off x="109600" y="5184622"/>
            <a:ext cx="842400" cy="842400"/>
            <a:chOff x="7779415" y="4726521"/>
            <a:chExt cx="842400" cy="842400"/>
          </a:xfrm>
        </p:grpSpPr>
        <p:grpSp>
          <p:nvGrpSpPr>
            <p:cNvPr id="34" name="Groupe 33">
              <a:extLst>
                <a:ext uri="{FF2B5EF4-FFF2-40B4-BE49-F238E27FC236}">
                  <a16:creationId xmlns:a16="http://schemas.microsoft.com/office/drawing/2014/main" id="{DB9FC4FF-4A01-47C4-97EA-1326600F84A2}"/>
                </a:ext>
              </a:extLst>
            </p:cNvPr>
            <p:cNvGrpSpPr/>
            <p:nvPr/>
          </p:nvGrpSpPr>
          <p:grpSpPr>
            <a:xfrm>
              <a:off x="7779415" y="4726521"/>
              <a:ext cx="842400" cy="842400"/>
              <a:chOff x="7816064" y="3931495"/>
              <a:chExt cx="842400" cy="842400"/>
            </a:xfrm>
          </p:grpSpPr>
          <p:sp>
            <p:nvSpPr>
              <p:cNvPr id="36" name="Ellipse 35">
                <a:extLst>
                  <a:ext uri="{FF2B5EF4-FFF2-40B4-BE49-F238E27FC236}">
                    <a16:creationId xmlns:a16="http://schemas.microsoft.com/office/drawing/2014/main" id="{35F1AF18-8719-4AD4-8A72-B4E9C33B6D0E}"/>
                  </a:ext>
                </a:extLst>
              </p:cNvPr>
              <p:cNvSpPr/>
              <p:nvPr/>
            </p:nvSpPr>
            <p:spPr>
              <a:xfrm>
                <a:off x="7816064" y="3931495"/>
                <a:ext cx="842400" cy="84240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rgbClr val="59271C"/>
                  </a:solidFill>
                  <a:latin typeface="Poppins" panose="00000500000000000000" pitchFamily="2" charset="0"/>
                  <a:cs typeface="Poppins" panose="00000500000000000000" pitchFamily="2" charset="0"/>
                </a:endParaRPr>
              </a:p>
            </p:txBody>
          </p:sp>
          <p:sp>
            <p:nvSpPr>
              <p:cNvPr id="37" name="Rectangle 36">
                <a:extLst>
                  <a:ext uri="{FF2B5EF4-FFF2-40B4-BE49-F238E27FC236}">
                    <a16:creationId xmlns:a16="http://schemas.microsoft.com/office/drawing/2014/main" id="{CD01A9BD-7C1A-43E9-AC05-186E7A4E90F1}"/>
                  </a:ext>
                </a:extLst>
              </p:cNvPr>
              <p:cNvSpPr/>
              <p:nvPr/>
            </p:nvSpPr>
            <p:spPr>
              <a:xfrm>
                <a:off x="8222436" y="4111682"/>
                <a:ext cx="181636" cy="144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rgbClr val="59271C"/>
                  </a:solidFill>
                  <a:latin typeface="Poppins" panose="00000500000000000000" pitchFamily="2" charset="0"/>
                  <a:cs typeface="Poppins" panose="00000500000000000000" pitchFamily="2" charset="0"/>
                </a:endParaRPr>
              </a:p>
            </p:txBody>
          </p:sp>
        </p:grpSp>
        <p:pic>
          <p:nvPicPr>
            <p:cNvPr id="35" name="Graphique 34" descr="Hiérarchie">
              <a:extLst>
                <a:ext uri="{FF2B5EF4-FFF2-40B4-BE49-F238E27FC236}">
                  <a16:creationId xmlns:a16="http://schemas.microsoft.com/office/drawing/2014/main" id="{2D9B8818-90DB-4552-A1D4-4D2EA677E19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09018" y="4859170"/>
              <a:ext cx="601200" cy="601200"/>
            </a:xfrm>
            <a:prstGeom prst="rect">
              <a:avLst/>
            </a:prstGeom>
          </p:spPr>
        </p:pic>
      </p:grpSp>
      <p:grpSp>
        <p:nvGrpSpPr>
          <p:cNvPr id="38" name="Groupe 37">
            <a:extLst>
              <a:ext uri="{FF2B5EF4-FFF2-40B4-BE49-F238E27FC236}">
                <a16:creationId xmlns:a16="http://schemas.microsoft.com/office/drawing/2014/main" id="{DC29901D-CFEE-43D7-A268-424B63ED72AD}"/>
              </a:ext>
            </a:extLst>
          </p:cNvPr>
          <p:cNvGrpSpPr/>
          <p:nvPr/>
        </p:nvGrpSpPr>
        <p:grpSpPr>
          <a:xfrm>
            <a:off x="109600" y="3670969"/>
            <a:ext cx="842400" cy="841243"/>
            <a:chOff x="7831133" y="3634393"/>
            <a:chExt cx="842400" cy="841243"/>
          </a:xfrm>
        </p:grpSpPr>
        <p:sp>
          <p:nvSpPr>
            <p:cNvPr id="39" name="Ellipse 38">
              <a:extLst>
                <a:ext uri="{FF2B5EF4-FFF2-40B4-BE49-F238E27FC236}">
                  <a16:creationId xmlns:a16="http://schemas.microsoft.com/office/drawing/2014/main" id="{F59C2A51-7C07-4988-B00D-642F1CB8E0D3}"/>
                </a:ext>
              </a:extLst>
            </p:cNvPr>
            <p:cNvSpPr/>
            <p:nvPr/>
          </p:nvSpPr>
          <p:spPr>
            <a:xfrm>
              <a:off x="7831133" y="3634393"/>
              <a:ext cx="842400" cy="841243"/>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solidFill>
                  <a:srgbClr val="59271C"/>
                </a:solidFill>
                <a:latin typeface="Poppins" panose="00000500000000000000" pitchFamily="2" charset="0"/>
                <a:cs typeface="Poppins" panose="00000500000000000000" pitchFamily="2" charset="0"/>
              </a:endParaRPr>
            </a:p>
          </p:txBody>
        </p:sp>
        <p:grpSp>
          <p:nvGrpSpPr>
            <p:cNvPr id="40" name="Groupe 39">
              <a:extLst>
                <a:ext uri="{FF2B5EF4-FFF2-40B4-BE49-F238E27FC236}">
                  <a16:creationId xmlns:a16="http://schemas.microsoft.com/office/drawing/2014/main" id="{07AECF6D-190B-4C67-8123-411461EF07FB}"/>
                </a:ext>
              </a:extLst>
            </p:cNvPr>
            <p:cNvGrpSpPr/>
            <p:nvPr/>
          </p:nvGrpSpPr>
          <p:grpSpPr>
            <a:xfrm>
              <a:off x="7951733" y="3743055"/>
              <a:ext cx="601200" cy="601200"/>
              <a:chOff x="7883529" y="3552679"/>
              <a:chExt cx="601200" cy="601200"/>
            </a:xfrm>
            <a:solidFill>
              <a:schemeClr val="bg1"/>
            </a:solidFill>
          </p:grpSpPr>
          <p:pic>
            <p:nvPicPr>
              <p:cNvPr id="41" name="Graphique 40" descr="Questions">
                <a:extLst>
                  <a:ext uri="{FF2B5EF4-FFF2-40B4-BE49-F238E27FC236}">
                    <a16:creationId xmlns:a16="http://schemas.microsoft.com/office/drawing/2014/main" id="{8E3695C9-947D-46FE-A48C-9D928EBC22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83529" y="3552679"/>
                <a:ext cx="601200" cy="601200"/>
              </a:xfrm>
              <a:prstGeom prst="rect">
                <a:avLst/>
              </a:prstGeom>
            </p:spPr>
          </p:pic>
          <p:sp>
            <p:nvSpPr>
              <p:cNvPr id="42" name="Rectangle 41">
                <a:extLst>
                  <a:ext uri="{FF2B5EF4-FFF2-40B4-BE49-F238E27FC236}">
                    <a16:creationId xmlns:a16="http://schemas.microsoft.com/office/drawing/2014/main" id="{D8119828-7C3A-4984-AC54-854D47BAFDBD}"/>
                  </a:ext>
                </a:extLst>
              </p:cNvPr>
              <p:cNvSpPr/>
              <p:nvPr/>
            </p:nvSpPr>
            <p:spPr>
              <a:xfrm>
                <a:off x="8206157" y="3604260"/>
                <a:ext cx="148692" cy="169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rgbClr val="59271C"/>
                  </a:solidFill>
                  <a:latin typeface="Poppins" panose="00000500000000000000" pitchFamily="2" charset="0"/>
                  <a:cs typeface="Poppins" panose="00000500000000000000" pitchFamily="2" charset="0"/>
                </a:endParaRPr>
              </a:p>
            </p:txBody>
          </p:sp>
        </p:grpSp>
      </p:grpSp>
      <p:grpSp>
        <p:nvGrpSpPr>
          <p:cNvPr id="43" name="Groupe 42">
            <a:extLst>
              <a:ext uri="{FF2B5EF4-FFF2-40B4-BE49-F238E27FC236}">
                <a16:creationId xmlns:a16="http://schemas.microsoft.com/office/drawing/2014/main" id="{5588BA49-3342-473F-A456-F3A39A006783}"/>
              </a:ext>
            </a:extLst>
          </p:cNvPr>
          <p:cNvGrpSpPr/>
          <p:nvPr/>
        </p:nvGrpSpPr>
        <p:grpSpPr>
          <a:xfrm>
            <a:off x="109600" y="9506182"/>
            <a:ext cx="842400" cy="842400"/>
            <a:chOff x="7707019" y="9104975"/>
            <a:chExt cx="842400" cy="842400"/>
          </a:xfrm>
        </p:grpSpPr>
        <p:sp>
          <p:nvSpPr>
            <p:cNvPr id="44" name="Ellipse 43">
              <a:extLst>
                <a:ext uri="{FF2B5EF4-FFF2-40B4-BE49-F238E27FC236}">
                  <a16:creationId xmlns:a16="http://schemas.microsoft.com/office/drawing/2014/main" id="{09F63B4D-598E-442E-B980-748BF9621909}"/>
                </a:ext>
              </a:extLst>
            </p:cNvPr>
            <p:cNvSpPr/>
            <p:nvPr/>
          </p:nvSpPr>
          <p:spPr>
            <a:xfrm>
              <a:off x="7707019" y="9104975"/>
              <a:ext cx="842400" cy="84240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rgbClr val="59271C"/>
                </a:solidFill>
                <a:latin typeface="Poppins" panose="00000500000000000000" pitchFamily="2" charset="0"/>
                <a:cs typeface="Poppins" panose="00000500000000000000" pitchFamily="2" charset="0"/>
              </a:endParaRPr>
            </a:p>
          </p:txBody>
        </p:sp>
        <p:pic>
          <p:nvPicPr>
            <p:cNvPr id="45" name="Graphique 44" descr="Connexions">
              <a:extLst>
                <a:ext uri="{FF2B5EF4-FFF2-40B4-BE49-F238E27FC236}">
                  <a16:creationId xmlns:a16="http://schemas.microsoft.com/office/drawing/2014/main" id="{19D793DC-7B20-4274-8274-FD8B584AFA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20971" y="9234264"/>
              <a:ext cx="601200" cy="601200"/>
            </a:xfrm>
            <a:prstGeom prst="rect">
              <a:avLst/>
            </a:prstGeom>
          </p:spPr>
        </p:pic>
      </p:grpSp>
      <p:pic>
        <p:nvPicPr>
          <p:cNvPr id="46" name="Image 45">
            <a:extLst>
              <a:ext uri="{FF2B5EF4-FFF2-40B4-BE49-F238E27FC236}">
                <a16:creationId xmlns:a16="http://schemas.microsoft.com/office/drawing/2014/main" id="{FF52B0C7-D693-4CAA-B436-075F550B48AB}"/>
              </a:ext>
            </a:extLst>
          </p:cNvPr>
          <p:cNvPicPr>
            <a:picLocks noChangeAspect="1"/>
          </p:cNvPicPr>
          <p:nvPr/>
        </p:nvPicPr>
        <p:blipFill rotWithShape="1">
          <a:blip r:embed="rId14">
            <a:extLst>
              <a:ext uri="{28A0092B-C50C-407E-A947-70E740481C1C}">
                <a14:useLocalDpi xmlns:a14="http://schemas.microsoft.com/office/drawing/2010/main" val="0"/>
              </a:ext>
            </a:extLst>
          </a:blip>
          <a:srcRect t="30044"/>
          <a:stretch/>
        </p:blipFill>
        <p:spPr>
          <a:xfrm>
            <a:off x="0" y="0"/>
            <a:ext cx="7559675" cy="1810459"/>
          </a:xfrm>
          <a:prstGeom prst="rect">
            <a:avLst/>
          </a:prstGeom>
        </p:spPr>
      </p:pic>
      <p:cxnSp>
        <p:nvCxnSpPr>
          <p:cNvPr id="47" name="Connecteur droit 46">
            <a:extLst>
              <a:ext uri="{FF2B5EF4-FFF2-40B4-BE49-F238E27FC236}">
                <a16:creationId xmlns:a16="http://schemas.microsoft.com/office/drawing/2014/main" id="{7CD6D403-2F6F-4781-8651-E4EA9F4161C1}"/>
              </a:ext>
            </a:extLst>
          </p:cNvPr>
          <p:cNvCxnSpPr>
            <a:cxnSpLocks/>
          </p:cNvCxnSpPr>
          <p:nvPr/>
        </p:nvCxnSpPr>
        <p:spPr>
          <a:xfrm>
            <a:off x="4484977" y="3880010"/>
            <a:ext cx="27466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851CBE5D-0C39-4ECE-9B6C-EFE4CD49CFDA}"/>
              </a:ext>
            </a:extLst>
          </p:cNvPr>
          <p:cNvCxnSpPr>
            <a:cxnSpLocks/>
          </p:cNvCxnSpPr>
          <p:nvPr/>
        </p:nvCxnSpPr>
        <p:spPr>
          <a:xfrm>
            <a:off x="4484977" y="5173743"/>
            <a:ext cx="27466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539A2461-E890-42BD-A9E4-40891A0DA31F}"/>
              </a:ext>
            </a:extLst>
          </p:cNvPr>
          <p:cNvCxnSpPr>
            <a:cxnSpLocks/>
          </p:cNvCxnSpPr>
          <p:nvPr/>
        </p:nvCxnSpPr>
        <p:spPr>
          <a:xfrm>
            <a:off x="4484977" y="6456878"/>
            <a:ext cx="27466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3243AE6F-4581-44A5-9703-43742E2FDDBB}"/>
              </a:ext>
            </a:extLst>
          </p:cNvPr>
          <p:cNvCxnSpPr>
            <a:cxnSpLocks/>
          </p:cNvCxnSpPr>
          <p:nvPr/>
        </p:nvCxnSpPr>
        <p:spPr>
          <a:xfrm>
            <a:off x="4484977" y="8057896"/>
            <a:ext cx="27466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1" name="Image 50" descr="Une image contenant Police, Graphique, logo, graphisme&#10;&#10;Description générée automatiquement">
            <a:extLst>
              <a:ext uri="{FF2B5EF4-FFF2-40B4-BE49-F238E27FC236}">
                <a16:creationId xmlns:a16="http://schemas.microsoft.com/office/drawing/2014/main" id="{D1717ACC-1232-3284-7B8B-42BDA4F8001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 y="0"/>
            <a:ext cx="717175" cy="379960"/>
          </a:xfrm>
          <a:prstGeom prst="rect">
            <a:avLst/>
          </a:prstGeom>
        </p:spPr>
      </p:pic>
    </p:spTree>
    <p:extLst>
      <p:ext uri="{BB962C8B-B14F-4D97-AF65-F5344CB8AC3E}">
        <p14:creationId xmlns:p14="http://schemas.microsoft.com/office/powerpoint/2010/main" val="767208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FC732E-8594-A05B-1D76-F94C24D29BCD}"/>
              </a:ext>
            </a:extLst>
          </p:cNvPr>
          <p:cNvSpPr/>
          <p:nvPr/>
        </p:nvSpPr>
        <p:spPr>
          <a:xfrm>
            <a:off x="0" y="8139659"/>
            <a:ext cx="7559674" cy="2552154"/>
          </a:xfrm>
          <a:prstGeom prst="rect">
            <a:avLst/>
          </a:prstGeom>
          <a:solidFill>
            <a:srgbClr val="EF3A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Poppins" panose="00000500000000000000" pitchFamily="2" charset="0"/>
              <a:cs typeface="Poppins" panose="00000500000000000000" pitchFamily="2" charset="0"/>
            </a:endParaRPr>
          </a:p>
        </p:txBody>
      </p:sp>
      <p:sp>
        <p:nvSpPr>
          <p:cNvPr id="5" name="ZoneTexte 4">
            <a:extLst>
              <a:ext uri="{FF2B5EF4-FFF2-40B4-BE49-F238E27FC236}">
                <a16:creationId xmlns:a16="http://schemas.microsoft.com/office/drawing/2014/main" id="{480F851B-881A-404B-939C-58633366334C}"/>
              </a:ext>
            </a:extLst>
          </p:cNvPr>
          <p:cNvSpPr txBox="1"/>
          <p:nvPr/>
        </p:nvSpPr>
        <p:spPr>
          <a:xfrm>
            <a:off x="1648995" y="142200"/>
            <a:ext cx="4757971" cy="338554"/>
          </a:xfrm>
          <a:prstGeom prst="rect">
            <a:avLst/>
          </a:prstGeom>
          <a:noFill/>
        </p:spPr>
        <p:txBody>
          <a:bodyPr wrap="square" rtlCol="0">
            <a:spAutoFit/>
          </a:bodyPr>
          <a:lstStyle/>
          <a:p>
            <a:pPr algn="ctr"/>
            <a:r>
              <a:rPr lang="fr-FR" sz="1600" dirty="0">
                <a:solidFill>
                  <a:srgbClr val="59271C"/>
                </a:solidFill>
                <a:latin typeface="Poppins" panose="00000500000000000000" pitchFamily="2" charset="0"/>
                <a:ea typeface="Tahoma" panose="020B0604030504040204" pitchFamily="34" charset="0"/>
                <a:cs typeface="Poppins" panose="00000500000000000000" pitchFamily="2" charset="0"/>
              </a:rPr>
              <a:t>EXEMPLES DE MISSIONS</a:t>
            </a:r>
          </a:p>
        </p:txBody>
      </p:sp>
      <p:sp>
        <p:nvSpPr>
          <p:cNvPr id="6" name="ZoneTexte 5">
            <a:extLst>
              <a:ext uri="{FF2B5EF4-FFF2-40B4-BE49-F238E27FC236}">
                <a16:creationId xmlns:a16="http://schemas.microsoft.com/office/drawing/2014/main" id="{DECEB8EB-5478-4651-AAE3-DACDD0F527EE}"/>
              </a:ext>
            </a:extLst>
          </p:cNvPr>
          <p:cNvSpPr txBox="1"/>
          <p:nvPr/>
        </p:nvSpPr>
        <p:spPr>
          <a:xfrm>
            <a:off x="240292" y="1362943"/>
            <a:ext cx="2023605" cy="307777"/>
          </a:xfrm>
          <a:prstGeom prst="rect">
            <a:avLst/>
          </a:prstGeom>
          <a:noFill/>
        </p:spPr>
        <p:txBody>
          <a:bodyPr wrap="square" rtlCol="0">
            <a:spAutoFit/>
          </a:bodyPr>
          <a:lstStyle/>
          <a:p>
            <a:r>
              <a:rPr lang="fr-FR" sz="1400" dirty="0">
                <a:solidFill>
                  <a:srgbClr val="F6921B"/>
                </a:solidFill>
                <a:latin typeface="Poppins" panose="00000500000000000000" pitchFamily="2" charset="0"/>
                <a:ea typeface="Microsoft YaHei UI Light" panose="020B0502040204020203" pitchFamily="34" charset="-122"/>
                <a:cs typeface="Poppins" panose="00000500000000000000" pitchFamily="2" charset="0"/>
              </a:rPr>
              <a:t>VILLE DE CHAMBERY</a:t>
            </a:r>
          </a:p>
        </p:txBody>
      </p:sp>
      <p:sp>
        <p:nvSpPr>
          <p:cNvPr id="7" name="ZoneTexte 6">
            <a:extLst>
              <a:ext uri="{FF2B5EF4-FFF2-40B4-BE49-F238E27FC236}">
                <a16:creationId xmlns:a16="http://schemas.microsoft.com/office/drawing/2014/main" id="{304F1ACA-1BC0-42B4-B375-841D60846902}"/>
              </a:ext>
            </a:extLst>
          </p:cNvPr>
          <p:cNvSpPr txBox="1"/>
          <p:nvPr/>
        </p:nvSpPr>
        <p:spPr>
          <a:xfrm>
            <a:off x="240292" y="620774"/>
            <a:ext cx="2052374" cy="523220"/>
          </a:xfrm>
          <a:prstGeom prst="rect">
            <a:avLst/>
          </a:prstGeom>
          <a:noFill/>
        </p:spPr>
        <p:txBody>
          <a:bodyPr wrap="square" rtlCol="0">
            <a:spAutoFit/>
          </a:bodyPr>
          <a:lstStyle/>
          <a:p>
            <a:r>
              <a:rPr lang="fr-FR" sz="1400" dirty="0">
                <a:solidFill>
                  <a:srgbClr val="F6921B"/>
                </a:solidFill>
                <a:latin typeface="Poppins" panose="00000500000000000000" pitchFamily="2" charset="0"/>
                <a:ea typeface="Microsoft YaHei UI Light" panose="020B0502040204020203" pitchFamily="34" charset="-122"/>
                <a:cs typeface="Poppins" panose="00000500000000000000" pitchFamily="2" charset="0"/>
              </a:rPr>
              <a:t>LE HAVRE SEINE METROPOLE</a:t>
            </a:r>
          </a:p>
        </p:txBody>
      </p:sp>
      <p:sp>
        <p:nvSpPr>
          <p:cNvPr id="8" name="ZoneTexte 7">
            <a:extLst>
              <a:ext uri="{FF2B5EF4-FFF2-40B4-BE49-F238E27FC236}">
                <a16:creationId xmlns:a16="http://schemas.microsoft.com/office/drawing/2014/main" id="{A215ACD4-F5A5-4D31-8F13-E6D4983BBA5F}"/>
              </a:ext>
            </a:extLst>
          </p:cNvPr>
          <p:cNvSpPr txBox="1"/>
          <p:nvPr/>
        </p:nvSpPr>
        <p:spPr>
          <a:xfrm>
            <a:off x="240292" y="3420562"/>
            <a:ext cx="2092744" cy="523220"/>
          </a:xfrm>
          <a:prstGeom prst="rect">
            <a:avLst/>
          </a:prstGeom>
          <a:noFill/>
        </p:spPr>
        <p:txBody>
          <a:bodyPr wrap="square" rtlCol="0">
            <a:spAutoFit/>
          </a:bodyPr>
          <a:lstStyle/>
          <a:p>
            <a:r>
              <a:rPr lang="fr-FR" sz="1400" dirty="0">
                <a:solidFill>
                  <a:srgbClr val="F6921B"/>
                </a:solidFill>
                <a:latin typeface="Poppins" panose="00000500000000000000" pitchFamily="2" charset="0"/>
                <a:ea typeface="Microsoft YaHei UI Light" panose="020B0502040204020203" pitchFamily="34" charset="-122"/>
                <a:cs typeface="Poppins" panose="00000500000000000000" pitchFamily="2" charset="0"/>
              </a:rPr>
              <a:t>METROPOLE AIX-MARSEILLE PROVENCE</a:t>
            </a:r>
          </a:p>
        </p:txBody>
      </p:sp>
      <p:sp>
        <p:nvSpPr>
          <p:cNvPr id="9" name="ZoneTexte 8">
            <a:extLst>
              <a:ext uri="{FF2B5EF4-FFF2-40B4-BE49-F238E27FC236}">
                <a16:creationId xmlns:a16="http://schemas.microsoft.com/office/drawing/2014/main" id="{D40EA0C4-94E4-4464-98EB-26DA27D0AED8}"/>
              </a:ext>
            </a:extLst>
          </p:cNvPr>
          <p:cNvSpPr txBox="1"/>
          <p:nvPr/>
        </p:nvSpPr>
        <p:spPr>
          <a:xfrm>
            <a:off x="240292" y="4147139"/>
            <a:ext cx="1674250" cy="738664"/>
          </a:xfrm>
          <a:prstGeom prst="rect">
            <a:avLst/>
          </a:prstGeom>
          <a:noFill/>
        </p:spPr>
        <p:txBody>
          <a:bodyPr wrap="square" rtlCol="0">
            <a:spAutoFit/>
          </a:bodyPr>
          <a:lstStyle/>
          <a:p>
            <a:r>
              <a:rPr lang="fr-FR" sz="1400" dirty="0">
                <a:solidFill>
                  <a:srgbClr val="F6921B"/>
                </a:solidFill>
                <a:latin typeface="Poppins" panose="00000500000000000000" pitchFamily="2" charset="0"/>
                <a:ea typeface="Microsoft YaHei UI Light" panose="020B0502040204020203" pitchFamily="34" charset="-122"/>
                <a:cs typeface="Poppins" panose="00000500000000000000" pitchFamily="2" charset="0"/>
              </a:rPr>
              <a:t>CONSEIL DEPARTEMENTAL DE LA DRÔME</a:t>
            </a:r>
          </a:p>
        </p:txBody>
      </p:sp>
      <p:sp>
        <p:nvSpPr>
          <p:cNvPr id="10" name="Rectangle 9">
            <a:extLst>
              <a:ext uri="{FF2B5EF4-FFF2-40B4-BE49-F238E27FC236}">
                <a16:creationId xmlns:a16="http://schemas.microsoft.com/office/drawing/2014/main" id="{FCD47D31-7EF4-47CE-8C06-6EE4E67828E6}"/>
              </a:ext>
            </a:extLst>
          </p:cNvPr>
          <p:cNvSpPr/>
          <p:nvPr/>
        </p:nvSpPr>
        <p:spPr>
          <a:xfrm>
            <a:off x="2292666" y="545619"/>
            <a:ext cx="4897943" cy="707886"/>
          </a:xfrm>
          <a:prstGeom prst="rect">
            <a:avLst/>
          </a:prstGeom>
        </p:spPr>
        <p:txBody>
          <a:bodyPr wrap="square">
            <a:spAutoFit/>
          </a:bodyPr>
          <a:lstStyle/>
          <a:p>
            <a:pPr algn="just"/>
            <a:r>
              <a:rPr lang="fr-FR" sz="10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Accompagnement à la mise en place d’un Guichet unique multicanal : conception de l’offre de service numérique, organisation des guichets et centre de service, simplification prestations et processus, e-inclusion, conduite du changement</a:t>
            </a:r>
          </a:p>
        </p:txBody>
      </p:sp>
      <p:sp>
        <p:nvSpPr>
          <p:cNvPr id="11" name="ZoneTexte 10">
            <a:extLst>
              <a:ext uri="{FF2B5EF4-FFF2-40B4-BE49-F238E27FC236}">
                <a16:creationId xmlns:a16="http://schemas.microsoft.com/office/drawing/2014/main" id="{ECFD5B7A-6DBD-45D8-9E8C-AF9DD58F2985}"/>
              </a:ext>
            </a:extLst>
          </p:cNvPr>
          <p:cNvSpPr txBox="1"/>
          <p:nvPr/>
        </p:nvSpPr>
        <p:spPr>
          <a:xfrm>
            <a:off x="240292" y="5184975"/>
            <a:ext cx="1924480" cy="307777"/>
          </a:xfrm>
          <a:prstGeom prst="rect">
            <a:avLst/>
          </a:prstGeom>
          <a:noFill/>
        </p:spPr>
        <p:txBody>
          <a:bodyPr wrap="square" rtlCol="0">
            <a:spAutoFit/>
          </a:bodyPr>
          <a:lstStyle/>
          <a:p>
            <a:r>
              <a:rPr lang="fr-FR" sz="1400" dirty="0">
                <a:solidFill>
                  <a:srgbClr val="F6921B"/>
                </a:solidFill>
                <a:latin typeface="Poppins" panose="00000500000000000000" pitchFamily="2" charset="0"/>
                <a:ea typeface="Microsoft YaHei UI Light" panose="020B0502040204020203" pitchFamily="34" charset="-122"/>
                <a:cs typeface="Poppins" panose="00000500000000000000" pitchFamily="2" charset="0"/>
              </a:rPr>
              <a:t>VILLE DE MACON</a:t>
            </a:r>
          </a:p>
        </p:txBody>
      </p:sp>
      <p:sp>
        <p:nvSpPr>
          <p:cNvPr id="12" name="ZoneTexte 11">
            <a:extLst>
              <a:ext uri="{FF2B5EF4-FFF2-40B4-BE49-F238E27FC236}">
                <a16:creationId xmlns:a16="http://schemas.microsoft.com/office/drawing/2014/main" id="{FD8DFBD4-451B-4D59-A139-19D828F1B99F}"/>
              </a:ext>
            </a:extLst>
          </p:cNvPr>
          <p:cNvSpPr txBox="1"/>
          <p:nvPr/>
        </p:nvSpPr>
        <p:spPr>
          <a:xfrm>
            <a:off x="240292" y="5920433"/>
            <a:ext cx="1924480" cy="307777"/>
          </a:xfrm>
          <a:prstGeom prst="rect">
            <a:avLst/>
          </a:prstGeom>
          <a:noFill/>
        </p:spPr>
        <p:txBody>
          <a:bodyPr wrap="square" rtlCol="0">
            <a:spAutoFit/>
          </a:bodyPr>
          <a:lstStyle/>
          <a:p>
            <a:r>
              <a:rPr lang="fr-FR" sz="1400" dirty="0">
                <a:solidFill>
                  <a:srgbClr val="F6921B"/>
                </a:solidFill>
                <a:latin typeface="Poppins" panose="00000500000000000000" pitchFamily="2" charset="0"/>
                <a:ea typeface="Microsoft YaHei UI Light" panose="020B0502040204020203" pitchFamily="34" charset="-122"/>
                <a:cs typeface="Poppins" panose="00000500000000000000" pitchFamily="2" charset="0"/>
              </a:rPr>
              <a:t>CDC HABITAT</a:t>
            </a:r>
          </a:p>
        </p:txBody>
      </p:sp>
      <p:sp>
        <p:nvSpPr>
          <p:cNvPr id="13" name="ZoneTexte 12">
            <a:extLst>
              <a:ext uri="{FF2B5EF4-FFF2-40B4-BE49-F238E27FC236}">
                <a16:creationId xmlns:a16="http://schemas.microsoft.com/office/drawing/2014/main" id="{039BDDF8-6F05-4833-86FE-B8496BE71B46}"/>
              </a:ext>
            </a:extLst>
          </p:cNvPr>
          <p:cNvSpPr txBox="1"/>
          <p:nvPr/>
        </p:nvSpPr>
        <p:spPr>
          <a:xfrm>
            <a:off x="240292" y="6608011"/>
            <a:ext cx="1924480" cy="523220"/>
          </a:xfrm>
          <a:prstGeom prst="rect">
            <a:avLst/>
          </a:prstGeom>
          <a:noFill/>
        </p:spPr>
        <p:txBody>
          <a:bodyPr wrap="square" rtlCol="0">
            <a:spAutoFit/>
          </a:bodyPr>
          <a:lstStyle/>
          <a:p>
            <a:r>
              <a:rPr lang="fr-FR" sz="1400" dirty="0">
                <a:solidFill>
                  <a:srgbClr val="F6921B"/>
                </a:solidFill>
                <a:latin typeface="Poppins" panose="00000500000000000000" pitchFamily="2" charset="0"/>
                <a:ea typeface="Microsoft YaHei UI Light" panose="020B0502040204020203" pitchFamily="34" charset="-122"/>
                <a:cs typeface="Poppins" panose="00000500000000000000" pitchFamily="2" charset="0"/>
              </a:rPr>
              <a:t>UNIVERSITE DAUPHINE</a:t>
            </a:r>
          </a:p>
        </p:txBody>
      </p:sp>
      <p:sp>
        <p:nvSpPr>
          <p:cNvPr id="14" name="ZoneTexte 13">
            <a:extLst>
              <a:ext uri="{FF2B5EF4-FFF2-40B4-BE49-F238E27FC236}">
                <a16:creationId xmlns:a16="http://schemas.microsoft.com/office/drawing/2014/main" id="{A651F39F-1C2B-47DA-96AF-F277BE508045}"/>
              </a:ext>
            </a:extLst>
          </p:cNvPr>
          <p:cNvSpPr txBox="1"/>
          <p:nvPr/>
        </p:nvSpPr>
        <p:spPr>
          <a:xfrm>
            <a:off x="240292" y="1965258"/>
            <a:ext cx="1924480" cy="523220"/>
          </a:xfrm>
          <a:prstGeom prst="rect">
            <a:avLst/>
          </a:prstGeom>
          <a:noFill/>
        </p:spPr>
        <p:txBody>
          <a:bodyPr wrap="square" rtlCol="0">
            <a:spAutoFit/>
          </a:bodyPr>
          <a:lstStyle/>
          <a:p>
            <a:r>
              <a:rPr lang="fr-FR" sz="1400" dirty="0">
                <a:solidFill>
                  <a:srgbClr val="F6921B"/>
                </a:solidFill>
                <a:latin typeface="Poppins" panose="00000500000000000000" pitchFamily="2" charset="0"/>
                <a:ea typeface="Microsoft YaHei UI Light" panose="020B0502040204020203" pitchFamily="34" charset="-122"/>
                <a:cs typeface="Poppins" panose="00000500000000000000" pitchFamily="2" charset="0"/>
              </a:rPr>
              <a:t>VILLE DE LHAY-LES-ROSES</a:t>
            </a:r>
          </a:p>
        </p:txBody>
      </p:sp>
      <p:sp>
        <p:nvSpPr>
          <p:cNvPr id="15" name="Rectangle 14">
            <a:extLst>
              <a:ext uri="{FF2B5EF4-FFF2-40B4-BE49-F238E27FC236}">
                <a16:creationId xmlns:a16="http://schemas.microsoft.com/office/drawing/2014/main" id="{BDA3BAC2-5862-4014-8394-3332BBF74A73}"/>
              </a:ext>
            </a:extLst>
          </p:cNvPr>
          <p:cNvSpPr/>
          <p:nvPr/>
        </p:nvSpPr>
        <p:spPr>
          <a:xfrm>
            <a:off x="2292666" y="1172261"/>
            <a:ext cx="4897943" cy="861774"/>
          </a:xfrm>
          <a:prstGeom prst="rect">
            <a:avLst/>
          </a:prstGeom>
        </p:spPr>
        <p:txBody>
          <a:bodyPr wrap="square">
            <a:spAutoFit/>
          </a:bodyPr>
          <a:lstStyle/>
          <a:p>
            <a:pPr algn="just"/>
            <a:r>
              <a:rPr lang="fr-FR" sz="10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Réorganisation de l’ensemble de la DGA des Services Techniques dans le cadre de la mutualisation de certaines compétences avec la Communauté d’Agglomération et d’une recherche d’amélioration de l’efficience interne; optimisation des processus de maintenance/ entretien du patrimoine</a:t>
            </a:r>
          </a:p>
        </p:txBody>
      </p:sp>
      <p:sp>
        <p:nvSpPr>
          <p:cNvPr id="16" name="Rectangle 15">
            <a:extLst>
              <a:ext uri="{FF2B5EF4-FFF2-40B4-BE49-F238E27FC236}">
                <a16:creationId xmlns:a16="http://schemas.microsoft.com/office/drawing/2014/main" id="{15A6D692-0A14-4DD8-8540-D6E8A72201B9}"/>
              </a:ext>
            </a:extLst>
          </p:cNvPr>
          <p:cNvSpPr/>
          <p:nvPr/>
        </p:nvSpPr>
        <p:spPr>
          <a:xfrm>
            <a:off x="2292666" y="1914920"/>
            <a:ext cx="4897943" cy="553998"/>
          </a:xfrm>
          <a:prstGeom prst="rect">
            <a:avLst/>
          </a:prstGeom>
        </p:spPr>
        <p:txBody>
          <a:bodyPr wrap="square">
            <a:spAutoFit/>
          </a:bodyPr>
          <a:lstStyle/>
          <a:p>
            <a:pPr algn="just"/>
            <a:r>
              <a:rPr lang="fr-FR" sz="10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Accompagnement à la conception, à l’organisation et à la mise en place d’un Guichet Unique multicanal (accueil physique et espace libre service,  accueils téléphonique, courrier et numérique) </a:t>
            </a:r>
          </a:p>
        </p:txBody>
      </p:sp>
      <p:sp>
        <p:nvSpPr>
          <p:cNvPr id="17" name="Rectangle 16">
            <a:extLst>
              <a:ext uri="{FF2B5EF4-FFF2-40B4-BE49-F238E27FC236}">
                <a16:creationId xmlns:a16="http://schemas.microsoft.com/office/drawing/2014/main" id="{3442223A-EA46-4D2F-842D-7A787B3399C7}"/>
              </a:ext>
            </a:extLst>
          </p:cNvPr>
          <p:cNvSpPr/>
          <p:nvPr/>
        </p:nvSpPr>
        <p:spPr>
          <a:xfrm>
            <a:off x="2292666" y="4114536"/>
            <a:ext cx="4897943" cy="707886"/>
          </a:xfrm>
          <a:prstGeom prst="rect">
            <a:avLst/>
          </a:prstGeom>
        </p:spPr>
        <p:txBody>
          <a:bodyPr wrap="square">
            <a:spAutoFit/>
          </a:bodyPr>
          <a:lstStyle/>
          <a:p>
            <a:pPr algn="just"/>
            <a:r>
              <a:rPr lang="fr-FR" sz="10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Elaboration de la feuille de route numérique du département sur son territoire : définition d’une vision stratégique sous l’angle numérique, parangonnage, définition de la stratégie et de la gouvernance numérique, définition du portefeuille d’initiatives numériques et de ressources associé</a:t>
            </a:r>
          </a:p>
        </p:txBody>
      </p:sp>
      <p:sp>
        <p:nvSpPr>
          <p:cNvPr id="18" name="Rectangle 17">
            <a:extLst>
              <a:ext uri="{FF2B5EF4-FFF2-40B4-BE49-F238E27FC236}">
                <a16:creationId xmlns:a16="http://schemas.microsoft.com/office/drawing/2014/main" id="{7F19E1AE-E523-4C3C-BB30-704F56395527}"/>
              </a:ext>
            </a:extLst>
          </p:cNvPr>
          <p:cNvSpPr/>
          <p:nvPr/>
        </p:nvSpPr>
        <p:spPr>
          <a:xfrm>
            <a:off x="2292666" y="4951115"/>
            <a:ext cx="4897943" cy="707886"/>
          </a:xfrm>
          <a:prstGeom prst="rect">
            <a:avLst/>
          </a:prstGeom>
        </p:spPr>
        <p:txBody>
          <a:bodyPr wrap="square">
            <a:spAutoFit/>
          </a:bodyPr>
          <a:lstStyle/>
          <a:p>
            <a:pPr algn="just"/>
            <a:r>
              <a:rPr lang="fr-FR" sz="10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Définition de la stratégie Smart City de la Ville de Macon dans le cadre du projet Cœur de Ville : diagnostic du territoire, parangonnage,  analyse des besoins des acteurs, implication des partenaires, définition de la cible, du portefeuille d’actions et de ressources et gouvernance</a:t>
            </a:r>
          </a:p>
        </p:txBody>
      </p:sp>
      <p:sp>
        <p:nvSpPr>
          <p:cNvPr id="19" name="Rectangle 18">
            <a:extLst>
              <a:ext uri="{FF2B5EF4-FFF2-40B4-BE49-F238E27FC236}">
                <a16:creationId xmlns:a16="http://schemas.microsoft.com/office/drawing/2014/main" id="{8052125C-78F6-43CF-B5E1-CA20AD1B1BE9}"/>
              </a:ext>
            </a:extLst>
          </p:cNvPr>
          <p:cNvSpPr/>
          <p:nvPr/>
        </p:nvSpPr>
        <p:spPr>
          <a:xfrm>
            <a:off x="2292666" y="5788979"/>
            <a:ext cx="4897943" cy="707886"/>
          </a:xfrm>
          <a:prstGeom prst="rect">
            <a:avLst/>
          </a:prstGeom>
        </p:spPr>
        <p:txBody>
          <a:bodyPr wrap="square">
            <a:spAutoFit/>
          </a:bodyPr>
          <a:lstStyle/>
          <a:p>
            <a:pPr algn="just"/>
            <a:r>
              <a:rPr lang="fr-FR" sz="10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Audit du SI et du plan numérique, définition des grands axes d’évolution, définition du programme de transformation, assistance à la conduite du programme et du changement, animation de la refonte des processus opérationnels du GIE SI</a:t>
            </a:r>
          </a:p>
        </p:txBody>
      </p:sp>
      <p:sp>
        <p:nvSpPr>
          <p:cNvPr id="20" name="Rectangle 19">
            <a:extLst>
              <a:ext uri="{FF2B5EF4-FFF2-40B4-BE49-F238E27FC236}">
                <a16:creationId xmlns:a16="http://schemas.microsoft.com/office/drawing/2014/main" id="{54657560-A734-4C06-8784-F25F609DF295}"/>
              </a:ext>
            </a:extLst>
          </p:cNvPr>
          <p:cNvSpPr/>
          <p:nvPr/>
        </p:nvSpPr>
        <p:spPr>
          <a:xfrm>
            <a:off x="2292666" y="6406099"/>
            <a:ext cx="4897943" cy="707886"/>
          </a:xfrm>
          <a:prstGeom prst="rect">
            <a:avLst/>
          </a:prstGeom>
        </p:spPr>
        <p:txBody>
          <a:bodyPr wrap="square">
            <a:spAutoFit/>
          </a:bodyPr>
          <a:lstStyle/>
          <a:p>
            <a:pPr algn="just"/>
            <a:r>
              <a:rPr lang="fr-FR" sz="10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Définition du plan de transformation numérique des processus de l’Université: définition de la gouvernance numérique, définition de la gestion du portefeuille et de la méthode agile de conduite des projets numériques, définition de la gouvernance des données</a:t>
            </a:r>
          </a:p>
        </p:txBody>
      </p:sp>
      <p:sp>
        <p:nvSpPr>
          <p:cNvPr id="22" name="ZoneTexte 21">
            <a:extLst>
              <a:ext uri="{FF2B5EF4-FFF2-40B4-BE49-F238E27FC236}">
                <a16:creationId xmlns:a16="http://schemas.microsoft.com/office/drawing/2014/main" id="{587E6E5D-AF26-403C-95E0-21987DC75A4D}"/>
              </a:ext>
            </a:extLst>
          </p:cNvPr>
          <p:cNvSpPr txBox="1"/>
          <p:nvPr/>
        </p:nvSpPr>
        <p:spPr>
          <a:xfrm>
            <a:off x="1406666" y="8188558"/>
            <a:ext cx="4757971" cy="369332"/>
          </a:xfrm>
          <a:prstGeom prst="rect">
            <a:avLst/>
          </a:prstGeom>
          <a:noFill/>
        </p:spPr>
        <p:txBody>
          <a:bodyPr wrap="square" rtlCol="0">
            <a:spAutoFit/>
          </a:bodyPr>
          <a:lstStyle/>
          <a:p>
            <a:pPr algn="ctr"/>
            <a:r>
              <a:rPr lang="fr-FR" dirty="0">
                <a:solidFill>
                  <a:schemeClr val="bg1"/>
                </a:solidFill>
                <a:latin typeface="Poppins" panose="00000500000000000000" pitchFamily="2" charset="0"/>
                <a:ea typeface="Microsoft YaHei UI Light" panose="020B0502040204020203" pitchFamily="34" charset="-122"/>
                <a:cs typeface="Poppins" panose="00000500000000000000" pitchFamily="2" charset="0"/>
              </a:rPr>
              <a:t>NOUS CONTACTER</a:t>
            </a:r>
          </a:p>
        </p:txBody>
      </p:sp>
      <p:pic>
        <p:nvPicPr>
          <p:cNvPr id="23" name="Image 22">
            <a:extLst>
              <a:ext uri="{FF2B5EF4-FFF2-40B4-BE49-F238E27FC236}">
                <a16:creationId xmlns:a16="http://schemas.microsoft.com/office/drawing/2014/main" id="{0621C869-827F-489F-B23D-D61560D9C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8958" y="8732883"/>
            <a:ext cx="360000" cy="360000"/>
          </a:xfrm>
          <a:prstGeom prst="rect">
            <a:avLst/>
          </a:prstGeom>
        </p:spPr>
      </p:pic>
      <p:sp>
        <p:nvSpPr>
          <p:cNvPr id="24" name="ZoneTexte 23">
            <a:extLst>
              <a:ext uri="{FF2B5EF4-FFF2-40B4-BE49-F238E27FC236}">
                <a16:creationId xmlns:a16="http://schemas.microsoft.com/office/drawing/2014/main" id="{E10EFC60-BDBA-41A2-9131-994143D66B86}"/>
              </a:ext>
            </a:extLst>
          </p:cNvPr>
          <p:cNvSpPr txBox="1"/>
          <p:nvPr/>
        </p:nvSpPr>
        <p:spPr>
          <a:xfrm>
            <a:off x="5154743" y="8807001"/>
            <a:ext cx="1705580" cy="307777"/>
          </a:xfrm>
          <a:prstGeom prst="rect">
            <a:avLst/>
          </a:prstGeom>
          <a:noFill/>
        </p:spPr>
        <p:txBody>
          <a:bodyPr wrap="square" rtlCol="0">
            <a:spAutoFit/>
          </a:bodyPr>
          <a:lstStyle/>
          <a:p>
            <a:r>
              <a:rPr lang="fr-FR" sz="1400" dirty="0" err="1">
                <a:solidFill>
                  <a:schemeClr val="bg1"/>
                </a:solidFill>
                <a:latin typeface="Poppins" panose="00000500000000000000" pitchFamily="2" charset="0"/>
                <a:cs typeface="Poppins" panose="00000500000000000000" pitchFamily="2" charset="0"/>
              </a:rPr>
              <a:t>Syneor</a:t>
            </a:r>
            <a:endParaRPr lang="fr-FR" sz="1400" dirty="0">
              <a:solidFill>
                <a:schemeClr val="bg1"/>
              </a:solidFill>
              <a:latin typeface="Poppins" panose="00000500000000000000" pitchFamily="2" charset="0"/>
              <a:cs typeface="Poppins" panose="00000500000000000000" pitchFamily="2" charset="0"/>
            </a:endParaRPr>
          </a:p>
        </p:txBody>
      </p:sp>
      <p:pic>
        <p:nvPicPr>
          <p:cNvPr id="25" name="Graphique 24" descr="E-mail">
            <a:extLst>
              <a:ext uri="{FF2B5EF4-FFF2-40B4-BE49-F238E27FC236}">
                <a16:creationId xmlns:a16="http://schemas.microsoft.com/office/drawing/2014/main" id="{B2D2C74D-8F88-40E2-BA36-F34CF9F6F7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8958" y="9316835"/>
            <a:ext cx="360000" cy="360000"/>
          </a:xfrm>
          <a:prstGeom prst="rect">
            <a:avLst/>
          </a:prstGeom>
        </p:spPr>
      </p:pic>
      <p:sp>
        <p:nvSpPr>
          <p:cNvPr id="26" name="ZoneTexte 25">
            <a:extLst>
              <a:ext uri="{FF2B5EF4-FFF2-40B4-BE49-F238E27FC236}">
                <a16:creationId xmlns:a16="http://schemas.microsoft.com/office/drawing/2014/main" id="{0BB486C0-0485-4669-9540-2553112161B9}"/>
              </a:ext>
            </a:extLst>
          </p:cNvPr>
          <p:cNvSpPr txBox="1"/>
          <p:nvPr/>
        </p:nvSpPr>
        <p:spPr>
          <a:xfrm>
            <a:off x="5154742" y="9355734"/>
            <a:ext cx="2404931" cy="523220"/>
          </a:xfrm>
          <a:prstGeom prst="rect">
            <a:avLst/>
          </a:prstGeom>
          <a:noFill/>
        </p:spPr>
        <p:txBody>
          <a:bodyPr wrap="square" rtlCol="0">
            <a:spAutoFit/>
          </a:bodyPr>
          <a:lstStyle/>
          <a:p>
            <a:r>
              <a:rPr lang="fr-FR" sz="1400" dirty="0">
                <a:solidFill>
                  <a:schemeClr val="bg1"/>
                </a:solidFill>
                <a:latin typeface="Poppins" panose="00000500000000000000" pitchFamily="2" charset="0"/>
                <a:cs typeface="Poppins" panose="00000500000000000000" pitchFamily="2" charset="0"/>
              </a:rPr>
              <a:t>contact@groupe-stedia.com</a:t>
            </a:r>
          </a:p>
        </p:txBody>
      </p:sp>
      <p:sp>
        <p:nvSpPr>
          <p:cNvPr id="27" name="ZoneTexte 26">
            <a:extLst>
              <a:ext uri="{FF2B5EF4-FFF2-40B4-BE49-F238E27FC236}">
                <a16:creationId xmlns:a16="http://schemas.microsoft.com/office/drawing/2014/main" id="{49217846-250B-45AF-B9BA-9FAA493C367E}"/>
              </a:ext>
            </a:extLst>
          </p:cNvPr>
          <p:cNvSpPr txBox="1"/>
          <p:nvPr/>
        </p:nvSpPr>
        <p:spPr>
          <a:xfrm>
            <a:off x="240292" y="7247206"/>
            <a:ext cx="1924480" cy="523220"/>
          </a:xfrm>
          <a:prstGeom prst="rect">
            <a:avLst/>
          </a:prstGeom>
          <a:noFill/>
        </p:spPr>
        <p:txBody>
          <a:bodyPr wrap="square" rtlCol="0">
            <a:spAutoFit/>
          </a:bodyPr>
          <a:lstStyle/>
          <a:p>
            <a:r>
              <a:rPr lang="fr-FR" sz="1400" dirty="0">
                <a:solidFill>
                  <a:srgbClr val="F6921B"/>
                </a:solidFill>
                <a:latin typeface="Poppins" panose="00000500000000000000" pitchFamily="2" charset="0"/>
                <a:ea typeface="Microsoft YaHei UI Light" panose="020B0502040204020203" pitchFamily="34" charset="-122"/>
                <a:cs typeface="Poppins" panose="00000500000000000000" pitchFamily="2" charset="0"/>
              </a:rPr>
              <a:t>REGIE DES EAUX DE MONTPELLIER</a:t>
            </a:r>
          </a:p>
        </p:txBody>
      </p:sp>
      <p:sp>
        <p:nvSpPr>
          <p:cNvPr id="28" name="Rectangle 27">
            <a:extLst>
              <a:ext uri="{FF2B5EF4-FFF2-40B4-BE49-F238E27FC236}">
                <a16:creationId xmlns:a16="http://schemas.microsoft.com/office/drawing/2014/main" id="{2C6B5E07-6C4F-48C1-8440-122E16D298A3}"/>
              </a:ext>
            </a:extLst>
          </p:cNvPr>
          <p:cNvSpPr/>
          <p:nvPr/>
        </p:nvSpPr>
        <p:spPr>
          <a:xfrm>
            <a:off x="2292666" y="7187304"/>
            <a:ext cx="4897943" cy="707886"/>
          </a:xfrm>
          <a:prstGeom prst="rect">
            <a:avLst/>
          </a:prstGeom>
        </p:spPr>
        <p:txBody>
          <a:bodyPr wrap="square">
            <a:spAutoFit/>
          </a:bodyPr>
          <a:lstStyle/>
          <a:p>
            <a:pPr algn="just"/>
            <a:r>
              <a:rPr lang="fr-FR" sz="10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Audit 360°de la relation usagers de la Régie, définition des scénarios de positionnement et de cible, définition du programme de transformation orienté usager, accompagnement au pilotage de la mise en œuvre du programme, conduite du changement et AMOA sur les projets clés</a:t>
            </a:r>
          </a:p>
        </p:txBody>
      </p:sp>
      <p:sp>
        <p:nvSpPr>
          <p:cNvPr id="29" name="Rectangle 28">
            <a:extLst>
              <a:ext uri="{FF2B5EF4-FFF2-40B4-BE49-F238E27FC236}">
                <a16:creationId xmlns:a16="http://schemas.microsoft.com/office/drawing/2014/main" id="{45103E18-43F1-41CF-95C1-45E20F9D33CB}"/>
              </a:ext>
            </a:extLst>
          </p:cNvPr>
          <p:cNvSpPr/>
          <p:nvPr/>
        </p:nvSpPr>
        <p:spPr>
          <a:xfrm>
            <a:off x="2292666" y="3296344"/>
            <a:ext cx="4897943" cy="861774"/>
          </a:xfrm>
          <a:prstGeom prst="rect">
            <a:avLst/>
          </a:prstGeom>
        </p:spPr>
        <p:txBody>
          <a:bodyPr wrap="square">
            <a:spAutoFit/>
          </a:bodyPr>
          <a:lstStyle/>
          <a:p>
            <a:pPr algn="just"/>
            <a:r>
              <a:rPr lang="fr-FR" sz="10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Définition de la stratégie et de la gouvernance numérique de la métropole sur son territoire : parangonnage, définition du positionnement, définition des axes stratégiques, co-construction avec l’écosystème du territoire, définition de la gouvernance et du plan de ressources adapté</a:t>
            </a:r>
          </a:p>
          <a:p>
            <a:pPr algn="just"/>
            <a:endParaRPr lang="fr-FR" sz="10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endParaRPr>
          </a:p>
        </p:txBody>
      </p:sp>
      <p:sp>
        <p:nvSpPr>
          <p:cNvPr id="30" name="ZoneTexte 29">
            <a:extLst>
              <a:ext uri="{FF2B5EF4-FFF2-40B4-BE49-F238E27FC236}">
                <a16:creationId xmlns:a16="http://schemas.microsoft.com/office/drawing/2014/main" id="{89242C50-CACB-40F9-A9AF-EFE976742691}"/>
              </a:ext>
            </a:extLst>
          </p:cNvPr>
          <p:cNvSpPr txBox="1"/>
          <p:nvPr/>
        </p:nvSpPr>
        <p:spPr>
          <a:xfrm>
            <a:off x="240292" y="2597151"/>
            <a:ext cx="1724394" cy="738664"/>
          </a:xfrm>
          <a:prstGeom prst="rect">
            <a:avLst/>
          </a:prstGeom>
          <a:noFill/>
        </p:spPr>
        <p:txBody>
          <a:bodyPr wrap="square" rtlCol="0">
            <a:spAutoFit/>
          </a:bodyPr>
          <a:lstStyle/>
          <a:p>
            <a:r>
              <a:rPr lang="fr-FR" sz="1400" dirty="0">
                <a:solidFill>
                  <a:srgbClr val="F6921B"/>
                </a:solidFill>
                <a:latin typeface="Poppins" panose="00000500000000000000" pitchFamily="2" charset="0"/>
                <a:ea typeface="Microsoft YaHei UI Light" panose="020B0502040204020203" pitchFamily="34" charset="-122"/>
                <a:cs typeface="Poppins" panose="00000500000000000000" pitchFamily="2" charset="0"/>
              </a:rPr>
              <a:t>CONSEIL DEPARTEMENTAL DE L’ISERE</a:t>
            </a:r>
          </a:p>
        </p:txBody>
      </p:sp>
      <p:sp>
        <p:nvSpPr>
          <p:cNvPr id="31" name="Rectangle 30">
            <a:extLst>
              <a:ext uri="{FF2B5EF4-FFF2-40B4-BE49-F238E27FC236}">
                <a16:creationId xmlns:a16="http://schemas.microsoft.com/office/drawing/2014/main" id="{91EA7685-CCE4-41C5-AC88-F5FB95B35DAC}"/>
              </a:ext>
            </a:extLst>
          </p:cNvPr>
          <p:cNvSpPr/>
          <p:nvPr/>
        </p:nvSpPr>
        <p:spPr>
          <a:xfrm>
            <a:off x="2292666" y="2508272"/>
            <a:ext cx="4897943" cy="861774"/>
          </a:xfrm>
          <a:prstGeom prst="rect">
            <a:avLst/>
          </a:prstGeom>
        </p:spPr>
        <p:txBody>
          <a:bodyPr wrap="square">
            <a:spAutoFit/>
          </a:bodyPr>
          <a:lstStyle/>
          <a:p>
            <a:pPr algn="just"/>
            <a:r>
              <a:rPr lang="fr-FR" sz="1000" dirty="0">
                <a:solidFill>
                  <a:srgbClr val="59271C"/>
                </a:solidFill>
                <a:latin typeface="Poppins" panose="00000500000000000000" pitchFamily="2" charset="0"/>
                <a:ea typeface="Microsoft YaHei UI Light" panose="020B0502040204020203" pitchFamily="34" charset="-122"/>
                <a:cs typeface="Poppins" panose="00000500000000000000" pitchFamily="2" charset="0"/>
              </a:rPr>
              <a:t>Accompagnement dans la définition d’une stratégie globale multicanale articulant développement du numérique et territorialisation de la relation usagers du département, du programme de mise en œuvre et de sa gouvernance et appui au choix du système d’information de la relation usagers</a:t>
            </a:r>
          </a:p>
        </p:txBody>
      </p:sp>
      <p:sp>
        <p:nvSpPr>
          <p:cNvPr id="32" name="ZoneTexte 31">
            <a:extLst>
              <a:ext uri="{FF2B5EF4-FFF2-40B4-BE49-F238E27FC236}">
                <a16:creationId xmlns:a16="http://schemas.microsoft.com/office/drawing/2014/main" id="{6410FF01-037C-48BB-8356-89146142DB3F}"/>
              </a:ext>
            </a:extLst>
          </p:cNvPr>
          <p:cNvSpPr txBox="1"/>
          <p:nvPr/>
        </p:nvSpPr>
        <p:spPr>
          <a:xfrm>
            <a:off x="876935" y="8535753"/>
            <a:ext cx="2175502" cy="338554"/>
          </a:xfrm>
          <a:prstGeom prst="rect">
            <a:avLst/>
          </a:prstGeom>
          <a:noFill/>
        </p:spPr>
        <p:txBody>
          <a:bodyPr wrap="square" rtlCol="0">
            <a:spAutoFit/>
          </a:bodyPr>
          <a:lstStyle/>
          <a:p>
            <a:pPr algn="ctr"/>
            <a:r>
              <a:rPr lang="fr-FR" sz="1600" dirty="0">
                <a:solidFill>
                  <a:schemeClr val="bg1"/>
                </a:solidFill>
                <a:latin typeface="Poppins" panose="00000500000000000000" pitchFamily="2" charset="0"/>
                <a:ea typeface="Microsoft YaHei UI Light" panose="020B0502040204020203" pitchFamily="34" charset="-122"/>
                <a:cs typeface="Poppins" panose="00000500000000000000" pitchFamily="2" charset="0"/>
              </a:rPr>
              <a:t>Siège social</a:t>
            </a:r>
          </a:p>
        </p:txBody>
      </p:sp>
      <p:sp>
        <p:nvSpPr>
          <p:cNvPr id="33" name="ZoneTexte 32">
            <a:extLst>
              <a:ext uri="{FF2B5EF4-FFF2-40B4-BE49-F238E27FC236}">
                <a16:creationId xmlns:a16="http://schemas.microsoft.com/office/drawing/2014/main" id="{CBC5444C-AB2E-4CDB-B7A3-139D27A95FDA}"/>
              </a:ext>
            </a:extLst>
          </p:cNvPr>
          <p:cNvSpPr txBox="1"/>
          <p:nvPr/>
        </p:nvSpPr>
        <p:spPr>
          <a:xfrm>
            <a:off x="1302822" y="8882374"/>
            <a:ext cx="3204417" cy="1077218"/>
          </a:xfrm>
          <a:prstGeom prst="rect">
            <a:avLst/>
          </a:prstGeom>
          <a:noFill/>
        </p:spPr>
        <p:txBody>
          <a:bodyPr wrap="square" rtlCol="0">
            <a:spAutoFit/>
          </a:bodyPr>
          <a:lstStyle/>
          <a:p>
            <a:r>
              <a:rPr lang="fr-FR" sz="1600" dirty="0">
                <a:solidFill>
                  <a:schemeClr val="bg1"/>
                </a:solidFill>
                <a:latin typeface="Poppins" panose="00000500000000000000" pitchFamily="2" charset="0"/>
                <a:ea typeface="Microsoft YaHei UI Light" panose="020B0502040204020203" pitchFamily="34" charset="-122"/>
                <a:cs typeface="Poppins" panose="00000500000000000000" pitchFamily="2" charset="0"/>
              </a:rPr>
              <a:t>CHÂTEAU DU PRIGNON </a:t>
            </a:r>
          </a:p>
          <a:p>
            <a:r>
              <a:rPr lang="fr-FR" sz="1600" dirty="0">
                <a:solidFill>
                  <a:schemeClr val="bg1"/>
                </a:solidFill>
                <a:latin typeface="Poppins" panose="00000500000000000000" pitchFamily="2" charset="0"/>
                <a:ea typeface="Microsoft YaHei UI Light" panose="020B0502040204020203" pitchFamily="34" charset="-122"/>
                <a:cs typeface="Poppins" panose="00000500000000000000" pitchFamily="2" charset="0"/>
              </a:rPr>
              <a:t>Chemin départemental 10</a:t>
            </a:r>
            <a:br>
              <a:rPr lang="fr-FR" sz="1600" dirty="0">
                <a:solidFill>
                  <a:schemeClr val="bg1"/>
                </a:solidFill>
                <a:latin typeface="Poppins" panose="00000500000000000000" pitchFamily="2" charset="0"/>
                <a:ea typeface="Microsoft YaHei UI Light" panose="020B0502040204020203" pitchFamily="34" charset="-122"/>
                <a:cs typeface="Poppins" panose="00000500000000000000" pitchFamily="2" charset="0"/>
              </a:rPr>
            </a:br>
            <a:r>
              <a:rPr lang="fr-FR" sz="1600" dirty="0">
                <a:solidFill>
                  <a:schemeClr val="bg1"/>
                </a:solidFill>
                <a:latin typeface="Poppins" panose="00000500000000000000" pitchFamily="2" charset="0"/>
                <a:ea typeface="Microsoft YaHei UI Light" panose="020B0502040204020203" pitchFamily="34" charset="-122"/>
                <a:cs typeface="Poppins" panose="00000500000000000000" pitchFamily="2" charset="0"/>
              </a:rPr>
              <a:t>13 100 SAINT MARC JAUMEGARDE </a:t>
            </a:r>
          </a:p>
        </p:txBody>
      </p:sp>
      <p:sp>
        <p:nvSpPr>
          <p:cNvPr id="34" name="Rectangle 33">
            <a:extLst>
              <a:ext uri="{FF2B5EF4-FFF2-40B4-BE49-F238E27FC236}">
                <a16:creationId xmlns:a16="http://schemas.microsoft.com/office/drawing/2014/main" id="{CAA5F85E-E1AD-4453-951B-3A651EFDE10B}"/>
              </a:ext>
            </a:extLst>
          </p:cNvPr>
          <p:cNvSpPr/>
          <p:nvPr/>
        </p:nvSpPr>
        <p:spPr>
          <a:xfrm>
            <a:off x="1286027" y="9843033"/>
            <a:ext cx="1664238" cy="307777"/>
          </a:xfrm>
          <a:prstGeom prst="rect">
            <a:avLst/>
          </a:prstGeom>
        </p:spPr>
        <p:txBody>
          <a:bodyPr wrap="none">
            <a:spAutoFit/>
          </a:bodyPr>
          <a:lstStyle/>
          <a:p>
            <a:r>
              <a:rPr lang="fr-FR" sz="1400" dirty="0">
                <a:solidFill>
                  <a:schemeClr val="bg1"/>
                </a:solidFill>
                <a:latin typeface="Poppins" panose="00000500000000000000" pitchFamily="2" charset="0"/>
                <a:ea typeface="Microsoft YaHei UI Light" panose="020B0502040204020203" pitchFamily="34" charset="-122"/>
                <a:cs typeface="Poppins" panose="00000500000000000000" pitchFamily="2" charset="0"/>
              </a:rPr>
              <a:t>+33 6 17 22 30 42</a:t>
            </a:r>
          </a:p>
        </p:txBody>
      </p:sp>
      <p:pic>
        <p:nvPicPr>
          <p:cNvPr id="35" name="Graphique 34" descr="Repère">
            <a:extLst>
              <a:ext uri="{FF2B5EF4-FFF2-40B4-BE49-F238E27FC236}">
                <a16:creationId xmlns:a16="http://schemas.microsoft.com/office/drawing/2014/main" id="{B8501A63-1C40-41AE-BA49-08ECBA6764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6263" y="8920854"/>
            <a:ext cx="360000" cy="360000"/>
          </a:xfrm>
          <a:prstGeom prst="rect">
            <a:avLst/>
          </a:prstGeom>
        </p:spPr>
      </p:pic>
      <p:cxnSp>
        <p:nvCxnSpPr>
          <p:cNvPr id="36" name="Connecteur droit 35">
            <a:extLst>
              <a:ext uri="{FF2B5EF4-FFF2-40B4-BE49-F238E27FC236}">
                <a16:creationId xmlns:a16="http://schemas.microsoft.com/office/drawing/2014/main" id="{0B8686FA-FE08-4BC5-A359-0481786AF0B6}"/>
              </a:ext>
            </a:extLst>
          </p:cNvPr>
          <p:cNvCxnSpPr>
            <a:cxnSpLocks/>
          </p:cNvCxnSpPr>
          <p:nvPr/>
        </p:nvCxnSpPr>
        <p:spPr>
          <a:xfrm flipV="1">
            <a:off x="365209" y="1886774"/>
            <a:ext cx="6825962" cy="7"/>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FE7C549E-03A5-403E-A426-9DB432CA1979}"/>
              </a:ext>
            </a:extLst>
          </p:cNvPr>
          <p:cNvCxnSpPr>
            <a:cxnSpLocks/>
          </p:cNvCxnSpPr>
          <p:nvPr/>
        </p:nvCxnSpPr>
        <p:spPr>
          <a:xfrm flipV="1">
            <a:off x="365209" y="1145178"/>
            <a:ext cx="6825962" cy="7"/>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C2C00E33-320C-4DCB-9EA5-0D1F13BFDDA9}"/>
              </a:ext>
            </a:extLst>
          </p:cNvPr>
          <p:cNvCxnSpPr>
            <a:cxnSpLocks/>
          </p:cNvCxnSpPr>
          <p:nvPr/>
        </p:nvCxnSpPr>
        <p:spPr>
          <a:xfrm flipV="1">
            <a:off x="365209" y="2474604"/>
            <a:ext cx="6825962" cy="7"/>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60A5162A-1F24-4FF0-898A-B621655B2931}"/>
              </a:ext>
            </a:extLst>
          </p:cNvPr>
          <p:cNvCxnSpPr>
            <a:cxnSpLocks/>
          </p:cNvCxnSpPr>
          <p:nvPr/>
        </p:nvCxnSpPr>
        <p:spPr>
          <a:xfrm flipV="1">
            <a:off x="346432" y="3303266"/>
            <a:ext cx="6825962" cy="7"/>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A48B4A69-5E9B-4B33-AE8F-322F830C4CEC}"/>
              </a:ext>
            </a:extLst>
          </p:cNvPr>
          <p:cNvCxnSpPr>
            <a:cxnSpLocks/>
          </p:cNvCxnSpPr>
          <p:nvPr/>
        </p:nvCxnSpPr>
        <p:spPr>
          <a:xfrm flipV="1">
            <a:off x="346432" y="4035642"/>
            <a:ext cx="6825962" cy="7"/>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E511021D-8F8C-4C70-9408-21C417F94983}"/>
              </a:ext>
            </a:extLst>
          </p:cNvPr>
          <p:cNvCxnSpPr>
            <a:cxnSpLocks/>
          </p:cNvCxnSpPr>
          <p:nvPr/>
        </p:nvCxnSpPr>
        <p:spPr>
          <a:xfrm flipV="1">
            <a:off x="346432" y="4929371"/>
            <a:ext cx="6825962" cy="7"/>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1254326A-7E97-4405-9B47-0A7BA592DECA}"/>
              </a:ext>
            </a:extLst>
          </p:cNvPr>
          <p:cNvCxnSpPr>
            <a:cxnSpLocks/>
          </p:cNvCxnSpPr>
          <p:nvPr/>
        </p:nvCxnSpPr>
        <p:spPr>
          <a:xfrm flipV="1">
            <a:off x="346432" y="5712289"/>
            <a:ext cx="6825962" cy="7"/>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53B83272-DF66-443E-B3BA-608FCBDE3103}"/>
              </a:ext>
            </a:extLst>
          </p:cNvPr>
          <p:cNvCxnSpPr>
            <a:cxnSpLocks/>
          </p:cNvCxnSpPr>
          <p:nvPr/>
        </p:nvCxnSpPr>
        <p:spPr>
          <a:xfrm flipV="1">
            <a:off x="333841" y="6407579"/>
            <a:ext cx="6825962" cy="7"/>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725F0D8C-A187-4D58-8A09-1A0921480585}"/>
              </a:ext>
            </a:extLst>
          </p:cNvPr>
          <p:cNvCxnSpPr>
            <a:cxnSpLocks/>
          </p:cNvCxnSpPr>
          <p:nvPr/>
        </p:nvCxnSpPr>
        <p:spPr>
          <a:xfrm flipV="1">
            <a:off x="333841" y="7112049"/>
            <a:ext cx="6825962" cy="7"/>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5" name="Graphique 44" descr="Téléphone">
            <a:extLst>
              <a:ext uri="{FF2B5EF4-FFF2-40B4-BE49-F238E27FC236}">
                <a16:creationId xmlns:a16="http://schemas.microsoft.com/office/drawing/2014/main" id="{6EE37571-6BD6-41FD-A0CB-6A599ABAD8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6263" y="9804641"/>
            <a:ext cx="360000" cy="360000"/>
          </a:xfrm>
          <a:prstGeom prst="rect">
            <a:avLst/>
          </a:prstGeom>
        </p:spPr>
      </p:pic>
      <p:grpSp>
        <p:nvGrpSpPr>
          <p:cNvPr id="46" name="Groupe 45">
            <a:extLst>
              <a:ext uri="{FF2B5EF4-FFF2-40B4-BE49-F238E27FC236}">
                <a16:creationId xmlns:a16="http://schemas.microsoft.com/office/drawing/2014/main" id="{474E5C08-A673-4F5E-8807-FFDED82D938F}"/>
              </a:ext>
            </a:extLst>
          </p:cNvPr>
          <p:cNvGrpSpPr/>
          <p:nvPr/>
        </p:nvGrpSpPr>
        <p:grpSpPr>
          <a:xfrm>
            <a:off x="4478900" y="9830120"/>
            <a:ext cx="840115" cy="423263"/>
            <a:chOff x="4478900" y="9863168"/>
            <a:chExt cx="840115" cy="423263"/>
          </a:xfrm>
        </p:grpSpPr>
        <p:grpSp>
          <p:nvGrpSpPr>
            <p:cNvPr id="47" name="Groupe 46">
              <a:extLst>
                <a:ext uri="{FF2B5EF4-FFF2-40B4-BE49-F238E27FC236}">
                  <a16:creationId xmlns:a16="http://schemas.microsoft.com/office/drawing/2014/main" id="{3C1DB742-5A01-4F38-B137-D66E0ACFDA1A}"/>
                </a:ext>
              </a:extLst>
            </p:cNvPr>
            <p:cNvGrpSpPr/>
            <p:nvPr/>
          </p:nvGrpSpPr>
          <p:grpSpPr>
            <a:xfrm>
              <a:off x="4680186" y="9863168"/>
              <a:ext cx="436855" cy="386413"/>
              <a:chOff x="4607026" y="9800436"/>
              <a:chExt cx="436855" cy="386413"/>
            </a:xfrm>
          </p:grpSpPr>
          <p:pic>
            <p:nvPicPr>
              <p:cNvPr id="49" name="Graphique 48" descr="Monde">
                <a:extLst>
                  <a:ext uri="{FF2B5EF4-FFF2-40B4-BE49-F238E27FC236}">
                    <a16:creationId xmlns:a16="http://schemas.microsoft.com/office/drawing/2014/main" id="{803F6D8A-7847-4CBC-A106-40F32D78BF4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18633" y="9800436"/>
                <a:ext cx="405614" cy="386413"/>
              </a:xfrm>
              <a:prstGeom prst="rect">
                <a:avLst/>
              </a:prstGeom>
            </p:spPr>
          </p:pic>
          <p:sp>
            <p:nvSpPr>
              <p:cNvPr id="50" name="Rectangle 49">
                <a:extLst>
                  <a:ext uri="{FF2B5EF4-FFF2-40B4-BE49-F238E27FC236}">
                    <a16:creationId xmlns:a16="http://schemas.microsoft.com/office/drawing/2014/main" id="{484DFAAD-973D-4B7A-8218-F87B53BE110E}"/>
                  </a:ext>
                </a:extLst>
              </p:cNvPr>
              <p:cNvSpPr/>
              <p:nvPr/>
            </p:nvSpPr>
            <p:spPr>
              <a:xfrm>
                <a:off x="4607026" y="9944100"/>
                <a:ext cx="436855" cy="111380"/>
              </a:xfrm>
              <a:prstGeom prst="rect">
                <a:avLst/>
              </a:prstGeom>
              <a:solidFill>
                <a:srgbClr val="288AC7"/>
              </a:solidFill>
              <a:ln>
                <a:solidFill>
                  <a:srgbClr val="288A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Poppins" panose="00000500000000000000" pitchFamily="2" charset="0"/>
                  <a:cs typeface="Poppins" panose="00000500000000000000" pitchFamily="2" charset="0"/>
                </a:endParaRPr>
              </a:p>
            </p:txBody>
          </p:sp>
        </p:grpSp>
        <p:sp>
          <p:nvSpPr>
            <p:cNvPr id="48" name="ZoneTexte 47">
              <a:extLst>
                <a:ext uri="{FF2B5EF4-FFF2-40B4-BE49-F238E27FC236}">
                  <a16:creationId xmlns:a16="http://schemas.microsoft.com/office/drawing/2014/main" id="{5FBFC5FA-090F-4EA6-9200-C8C36FDAC08D}"/>
                </a:ext>
              </a:extLst>
            </p:cNvPr>
            <p:cNvSpPr txBox="1"/>
            <p:nvPr/>
          </p:nvSpPr>
          <p:spPr>
            <a:xfrm>
              <a:off x="4478900" y="9932488"/>
              <a:ext cx="840115" cy="353943"/>
            </a:xfrm>
            <a:prstGeom prst="rect">
              <a:avLst/>
            </a:prstGeom>
            <a:noFill/>
          </p:spPr>
          <p:txBody>
            <a:bodyPr wrap="square" rtlCol="0">
              <a:spAutoFit/>
            </a:bodyPr>
            <a:lstStyle/>
            <a:p>
              <a:pPr algn="ctr"/>
              <a:r>
                <a:rPr lang="fr-FR" sz="1000" dirty="0">
                  <a:solidFill>
                    <a:schemeClr val="bg1"/>
                  </a:solidFill>
                  <a:latin typeface="Poppins" panose="00000500000000000000" pitchFamily="2" charset="0"/>
                  <a:cs typeface="Poppins" panose="00000500000000000000" pitchFamily="2" charset="0"/>
                </a:rPr>
                <a:t>www</a:t>
              </a:r>
              <a:endParaRPr lang="fr-FR" sz="700" dirty="0">
                <a:solidFill>
                  <a:schemeClr val="bg1"/>
                </a:solidFill>
                <a:latin typeface="Poppins" panose="00000500000000000000" pitchFamily="2" charset="0"/>
                <a:cs typeface="Poppins" panose="00000500000000000000" pitchFamily="2" charset="0"/>
              </a:endParaRPr>
            </a:p>
            <a:p>
              <a:pPr algn="ctr"/>
              <a:endParaRPr lang="fr-FR" sz="700" dirty="0">
                <a:latin typeface="Poppins" panose="00000500000000000000" pitchFamily="2" charset="0"/>
                <a:cs typeface="Poppins" panose="00000500000000000000" pitchFamily="2" charset="0"/>
              </a:endParaRPr>
            </a:p>
          </p:txBody>
        </p:sp>
      </p:grpSp>
      <p:sp>
        <p:nvSpPr>
          <p:cNvPr id="51" name="ZoneTexte 50">
            <a:extLst>
              <a:ext uri="{FF2B5EF4-FFF2-40B4-BE49-F238E27FC236}">
                <a16:creationId xmlns:a16="http://schemas.microsoft.com/office/drawing/2014/main" id="{4DD4909E-5BCE-4E52-AD33-520AEA5F606C}"/>
              </a:ext>
            </a:extLst>
          </p:cNvPr>
          <p:cNvSpPr txBox="1"/>
          <p:nvPr/>
        </p:nvSpPr>
        <p:spPr>
          <a:xfrm>
            <a:off x="5154743" y="9854973"/>
            <a:ext cx="2555898" cy="523220"/>
          </a:xfrm>
          <a:prstGeom prst="rect">
            <a:avLst/>
          </a:prstGeom>
          <a:noFill/>
        </p:spPr>
        <p:txBody>
          <a:bodyPr wrap="square" rtlCol="0">
            <a:spAutoFit/>
          </a:bodyPr>
          <a:lstStyle/>
          <a:p>
            <a:r>
              <a:rPr lang="fr-FR" sz="1400" dirty="0">
                <a:solidFill>
                  <a:schemeClr val="bg1"/>
                </a:solidFill>
                <a:latin typeface="Poppins" panose="00000500000000000000" pitchFamily="2" charset="0"/>
                <a:cs typeface="Poppins" panose="00000500000000000000" pitchFamily="2" charset="0"/>
              </a:rPr>
              <a:t>www.syneor.fr</a:t>
            </a:r>
          </a:p>
          <a:p>
            <a:endParaRPr lang="fr-FR" sz="1400" dirty="0">
              <a:solidFill>
                <a:schemeClr val="bg1"/>
              </a:solidFill>
              <a:latin typeface="Poppins" panose="00000500000000000000" pitchFamily="2" charset="0"/>
              <a:cs typeface="Poppins" panose="00000500000000000000" pitchFamily="2" charset="0"/>
            </a:endParaRPr>
          </a:p>
        </p:txBody>
      </p:sp>
      <p:pic>
        <p:nvPicPr>
          <p:cNvPr id="3" name="Image 2" descr="Une image contenant Police, Graphique, logo, graphisme&#10;&#10;Description générée automatiquement">
            <a:extLst>
              <a:ext uri="{FF2B5EF4-FFF2-40B4-BE49-F238E27FC236}">
                <a16:creationId xmlns:a16="http://schemas.microsoft.com/office/drawing/2014/main" id="{562CAD4B-C6D9-3B4A-75AF-45A80216E2F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0"/>
            <a:ext cx="717175" cy="379960"/>
          </a:xfrm>
          <a:prstGeom prst="rect">
            <a:avLst/>
          </a:prstGeom>
        </p:spPr>
      </p:pic>
    </p:spTree>
    <p:extLst>
      <p:ext uri="{BB962C8B-B14F-4D97-AF65-F5344CB8AC3E}">
        <p14:creationId xmlns:p14="http://schemas.microsoft.com/office/powerpoint/2010/main" val="27670765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1482</TotalTime>
  <Words>1377</Words>
  <Application>Microsoft Office PowerPoint</Application>
  <PresentationFormat>Personnalisé</PresentationFormat>
  <Paragraphs>100</Paragraphs>
  <Slides>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vt:i4>
      </vt:variant>
    </vt:vector>
  </HeadingPairs>
  <TitlesOfParts>
    <vt:vector size="12" baseType="lpstr">
      <vt:lpstr>Arial</vt:lpstr>
      <vt:lpstr>Calibri</vt:lpstr>
      <vt:lpstr>Calibri Light</vt:lpstr>
      <vt:lpstr>Poppins</vt:lpstr>
      <vt:lpstr>Poppins Bold</vt:lpstr>
      <vt:lpstr>VAGRounded</vt:lpstr>
      <vt:lpstr>Wingdings</vt:lpstr>
      <vt:lpstr>Thème Office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Camélia</dc:creator>
  <cp:lastModifiedBy>Iman BELLU</cp:lastModifiedBy>
  <cp:revision>10</cp:revision>
  <dcterms:created xsi:type="dcterms:W3CDTF">2019-06-28T10:21:52Z</dcterms:created>
  <dcterms:modified xsi:type="dcterms:W3CDTF">2024-02-29T10:23:49Z</dcterms:modified>
</cp:coreProperties>
</file>