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666" r:id="rId2"/>
    <p:sldId id="970" r:id="rId3"/>
    <p:sldId id="805" r:id="rId4"/>
    <p:sldId id="311" r:id="rId5"/>
    <p:sldId id="957" r:id="rId6"/>
    <p:sldId id="973" r:id="rId7"/>
    <p:sldId id="977" r:id="rId8"/>
    <p:sldId id="974" r:id="rId9"/>
    <p:sldId id="976" r:id="rId10"/>
    <p:sldId id="978" r:id="rId11"/>
  </p:sldIdLst>
  <p:sldSz cx="9144000" cy="5143500" type="screen16x9"/>
  <p:notesSz cx="6858000" cy="9144000"/>
  <p:embeddedFontLst>
    <p:embeddedFont>
      <p:font typeface="Aharoni" panose="02010803020104030203" pitchFamily="2" charset="-79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ira Sans Medium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4">
          <p15:clr>
            <a:srgbClr val="EA4335"/>
          </p15:clr>
        </p15:guide>
        <p15:guide id="5" orient="horz" pos="504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édéric MOSCA" initials="FM" lastIdx="1" clrIdx="0">
    <p:extLst>
      <p:ext uri="{19B8F6BF-5375-455C-9EA6-DF929625EA0E}">
        <p15:presenceInfo xmlns:p15="http://schemas.microsoft.com/office/powerpoint/2012/main" userId="Frédéric MOS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  <a:srgbClr val="0A5196"/>
    <a:srgbClr val="3C3C3C"/>
    <a:srgbClr val="555555"/>
    <a:srgbClr val="0564C9"/>
    <a:srgbClr val="0A60B9"/>
    <a:srgbClr val="0675EB"/>
    <a:srgbClr val="494949"/>
    <a:srgbClr val="C4C4C4"/>
    <a:srgbClr val="304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94376"/>
  </p:normalViewPr>
  <p:slideViewPr>
    <p:cSldViewPr snapToGrid="0">
      <p:cViewPr varScale="1">
        <p:scale>
          <a:sx n="83" d="100"/>
          <a:sy n="83" d="100"/>
        </p:scale>
        <p:origin x="764" y="52"/>
      </p:cViewPr>
      <p:guideLst>
        <p:guide orient="horz" pos="259"/>
        <p:guide pos="288"/>
        <p:guide pos="5472"/>
        <p:guide orient="horz" pos="2984"/>
        <p:guide orient="horz" pos="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a1ad211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2a1ad211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00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92929026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" name="Google Shape;1689;g929290261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9188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fr-FR" sz="1200" dirty="0">
              <a:solidFill>
                <a:srgbClr val="0066CC"/>
              </a:solidFill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4C7BF-2187-4A8A-863F-231B7029FC3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93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02675195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902675195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80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5095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5.tiff"/><Relationship Id="rId9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tiff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AC4C261-F988-4B7A-83B2-809BA5494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622" y="0"/>
            <a:ext cx="2915294" cy="194352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D9FEABF-1C19-C745-9059-1E32FF022A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069" y="3604517"/>
            <a:ext cx="2809602" cy="733108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B2B5CDD-B5FF-48C1-85B1-4B64EDB34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44" y="1867619"/>
            <a:ext cx="7069311" cy="11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6281EB-7AE7-4367-AA31-0FE4037D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F2E6B-1B5A-4662-8B3B-86733F51F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eau, extérieur, moulin à vent, objet&#10;&#10;Description générée automatiquement">
            <a:extLst>
              <a:ext uri="{FF2B5EF4-FFF2-40B4-BE49-F238E27FC236}">
                <a16:creationId xmlns:a16="http://schemas.microsoft.com/office/drawing/2014/main" id="{AABF453C-EDDA-4ECE-8B56-A3DE2C898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68" y="-192547"/>
            <a:ext cx="9356136" cy="5847586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D807DD4-BEA5-47AF-88A2-B41F8F5B4CC7}"/>
              </a:ext>
            </a:extLst>
          </p:cNvPr>
          <p:cNvSpPr txBox="1"/>
          <p:nvPr/>
        </p:nvSpPr>
        <p:spPr>
          <a:xfrm>
            <a:off x="311700" y="311927"/>
            <a:ext cx="4693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sym typeface="Fira Sans Medium"/>
              </a:rPr>
              <a:t>Prochaine étape, </a:t>
            </a:r>
            <a:r>
              <a:rPr lang="fr-FR" sz="20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sym typeface="Fira Sans Medium"/>
              </a:rPr>
              <a:t>PyWIND</a:t>
            </a:r>
            <a:r>
              <a:rPr lang="fr-FR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sym typeface="Fira Sans Medium"/>
              </a:rPr>
              <a:t> Project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64C8568-F774-4293-BFBB-4B7AF9322092}"/>
              </a:ext>
            </a:extLst>
          </p:cNvPr>
          <p:cNvSpPr txBox="1"/>
          <p:nvPr/>
        </p:nvSpPr>
        <p:spPr>
          <a:xfrm>
            <a:off x="311700" y="1107555"/>
            <a:ext cx="4693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sym typeface="Fira Sans Medium"/>
              </a:rPr>
              <a:t>En recherche de financements, de soutiens et de partenaires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342F79-0B70-4229-8F9F-28CB1389B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565" y="339000"/>
            <a:ext cx="1848878" cy="48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1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6CE1864-16AC-0041-96CE-E61EBCD9ACF6}"/>
              </a:ext>
            </a:extLst>
          </p:cNvPr>
          <p:cNvGrpSpPr/>
          <p:nvPr/>
        </p:nvGrpSpPr>
        <p:grpSpPr>
          <a:xfrm>
            <a:off x="4355513" y="1213496"/>
            <a:ext cx="2657922" cy="2559391"/>
            <a:chOff x="632391" y="1079095"/>
            <a:chExt cx="3521602" cy="3187400"/>
          </a:xfrm>
        </p:grpSpPr>
        <p:sp>
          <p:nvSpPr>
            <p:cNvPr id="51" name="Google Shape;1701;p21">
              <a:extLst>
                <a:ext uri="{FF2B5EF4-FFF2-40B4-BE49-F238E27FC236}">
                  <a16:creationId xmlns:a16="http://schemas.microsoft.com/office/drawing/2014/main" id="{F58A1A2C-9639-4846-A5E4-8CCC31AAA917}"/>
                </a:ext>
              </a:extLst>
            </p:cNvPr>
            <p:cNvSpPr/>
            <p:nvPr/>
          </p:nvSpPr>
          <p:spPr>
            <a:xfrm>
              <a:off x="726045" y="1079095"/>
              <a:ext cx="3335176" cy="3187400"/>
            </a:xfrm>
            <a:custGeom>
              <a:avLst/>
              <a:gdLst/>
              <a:ahLst/>
              <a:cxnLst/>
              <a:rect l="l" t="t" r="r" b="b"/>
              <a:pathLst>
                <a:path w="72650" h="72649" extrusionOk="0">
                  <a:moveTo>
                    <a:pt x="36325" y="0"/>
                  </a:moveTo>
                  <a:cubicBezTo>
                    <a:pt x="16278" y="0"/>
                    <a:pt x="0" y="16247"/>
                    <a:pt x="0" y="36325"/>
                  </a:cubicBezTo>
                  <a:cubicBezTo>
                    <a:pt x="0" y="56371"/>
                    <a:pt x="16278" y="72649"/>
                    <a:pt x="36325" y="72649"/>
                  </a:cubicBezTo>
                  <a:cubicBezTo>
                    <a:pt x="56403" y="72649"/>
                    <a:pt x="72649" y="56371"/>
                    <a:pt x="72649" y="36325"/>
                  </a:cubicBezTo>
                  <a:cubicBezTo>
                    <a:pt x="72649" y="16247"/>
                    <a:pt x="56403" y="0"/>
                    <a:pt x="3632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pic>
          <p:nvPicPr>
            <p:cNvPr id="52" name="Picture 2" descr="RH PARTNERS Provence-Alpes-Côte-d'Azur – Aix en Provence/Marseille - RH  Partners">
              <a:extLst>
                <a:ext uri="{FF2B5EF4-FFF2-40B4-BE49-F238E27FC236}">
                  <a16:creationId xmlns:a16="http://schemas.microsoft.com/office/drawing/2014/main" id="{88AC747A-E9FB-4C35-B84E-4B367DBD88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131" y="1552301"/>
              <a:ext cx="2151087" cy="243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22868B1-D243-8B4D-B478-73C425032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391" y="1533717"/>
              <a:ext cx="1274215" cy="2139245"/>
            </a:xfrm>
            <a:prstGeom prst="rect">
              <a:avLst/>
            </a:prstGeom>
          </p:spPr>
        </p:pic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F1EBE914-41C9-4424-85A0-22F509AA98C6}"/>
                </a:ext>
              </a:extLst>
            </p:cNvPr>
            <p:cNvSpPr/>
            <p:nvPr/>
          </p:nvSpPr>
          <p:spPr>
            <a:xfrm>
              <a:off x="1693452" y="1990939"/>
              <a:ext cx="46261" cy="45719"/>
            </a:xfrm>
            <a:prstGeom prst="ellipse">
              <a:avLst/>
            </a:prstGeom>
            <a:solidFill>
              <a:srgbClr val="494949"/>
            </a:solidFill>
            <a:ln>
              <a:solidFill>
                <a:srgbClr val="494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B2BDFEDB-9086-4737-BADB-CDEE512D5047}"/>
                </a:ext>
              </a:extLst>
            </p:cNvPr>
            <p:cNvSpPr/>
            <p:nvPr/>
          </p:nvSpPr>
          <p:spPr>
            <a:xfrm>
              <a:off x="3283661" y="3391019"/>
              <a:ext cx="46261" cy="45719"/>
            </a:xfrm>
            <a:prstGeom prst="ellipse">
              <a:avLst/>
            </a:prstGeom>
            <a:solidFill>
              <a:srgbClr val="494949"/>
            </a:solidFill>
            <a:ln>
              <a:solidFill>
                <a:srgbClr val="494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/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D0C21C8E-08CD-47C0-A722-12C3B691E467}"/>
                </a:ext>
              </a:extLst>
            </p:cNvPr>
            <p:cNvSpPr txBox="1"/>
            <p:nvPr/>
          </p:nvSpPr>
          <p:spPr>
            <a:xfrm>
              <a:off x="1674060" y="1859908"/>
              <a:ext cx="815970" cy="34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rgbClr val="3C3C3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Boston</a:t>
              </a:r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2BF3CCAC-02B7-42CC-AA01-4DF774FD1C3A}"/>
                </a:ext>
              </a:extLst>
            </p:cNvPr>
            <p:cNvSpPr/>
            <p:nvPr/>
          </p:nvSpPr>
          <p:spPr>
            <a:xfrm>
              <a:off x="3237942" y="3299935"/>
              <a:ext cx="46261" cy="45719"/>
            </a:xfrm>
            <a:prstGeom prst="ellipse">
              <a:avLst/>
            </a:prstGeom>
            <a:solidFill>
              <a:srgbClr val="494949"/>
            </a:solidFill>
            <a:ln>
              <a:solidFill>
                <a:srgbClr val="494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F78F6201-E4B3-4523-83EF-938D00B6717B}"/>
                </a:ext>
              </a:extLst>
            </p:cNvPr>
            <p:cNvSpPr txBox="1"/>
            <p:nvPr/>
          </p:nvSpPr>
          <p:spPr>
            <a:xfrm>
              <a:off x="2436116" y="3152122"/>
              <a:ext cx="889543" cy="34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 err="1">
                  <a:solidFill>
                    <a:srgbClr val="3C3C3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Meyreuil</a:t>
              </a:r>
              <a:endParaRPr lang="fr-FR" sz="900" b="1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A4A4CEC1-CA60-473C-8A63-5789D86EC62C}"/>
                </a:ext>
              </a:extLst>
            </p:cNvPr>
            <p:cNvSpPr txBox="1"/>
            <p:nvPr/>
          </p:nvSpPr>
          <p:spPr>
            <a:xfrm>
              <a:off x="3264451" y="3267494"/>
              <a:ext cx="889542" cy="34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rgbClr val="3C3C3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 Ciotat</a:t>
              </a:r>
            </a:p>
          </p:txBody>
        </p:sp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4B95FFB6-5E7F-466E-82CD-3DCA25042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085" y="19706"/>
            <a:ext cx="2412608" cy="16084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C2F482-5893-463B-BC95-A2132B861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5753" y="3384167"/>
            <a:ext cx="1963271" cy="6241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190429C-C4AD-4C57-90BB-0DE36A1CA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3986" y="2225573"/>
            <a:ext cx="1802602" cy="11653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CAFDDE4-E79B-44FC-8790-90BC96E7E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1032" y="3924840"/>
            <a:ext cx="2115556" cy="1165319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DD0356F-0BBF-49C0-A0A5-E706C5219C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28" y="438178"/>
            <a:ext cx="2809602" cy="733108"/>
          </a:xfrm>
          <a:prstGeom prst="rect">
            <a:avLst/>
          </a:prstGeom>
        </p:spPr>
      </p:pic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938818B1-86A4-4398-AAF1-753495639DF5}"/>
              </a:ext>
            </a:extLst>
          </p:cNvPr>
          <p:cNvSpPr txBox="1">
            <a:spLocks/>
          </p:cNvSpPr>
          <p:nvPr/>
        </p:nvSpPr>
        <p:spPr>
          <a:xfrm>
            <a:off x="274179" y="1711693"/>
            <a:ext cx="4788308" cy="207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ts val="860"/>
              </a:lnSpc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0"/>
              </a:lnSpc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Créée en 2015</a:t>
            </a:r>
          </a:p>
          <a:p>
            <a:pPr>
              <a:lnSpc>
                <a:spcPts val="860"/>
              </a:lnSpc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0"/>
              </a:lnSpc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0"/>
              </a:lnSpc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0"/>
              </a:lnSpc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21 personnes</a:t>
            </a:r>
          </a:p>
          <a:p>
            <a:pPr>
              <a:lnSpc>
                <a:spcPts val="860"/>
              </a:lnSpc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0"/>
              </a:lnSpc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0"/>
              </a:lnSpc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0"/>
              </a:lnSpc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Spécialiste de la piézoélectricité</a:t>
            </a:r>
          </a:p>
          <a:p>
            <a:pPr>
              <a:lnSpc>
                <a:spcPts val="860"/>
              </a:lnSpc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0"/>
              </a:lnSpc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0"/>
              </a:lnSpc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0"/>
              </a:lnSpc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40% de croissance par an</a:t>
            </a:r>
          </a:p>
          <a:p>
            <a:pPr>
              <a:lnSpc>
                <a:spcPts val="860"/>
              </a:lnSpc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0"/>
              </a:lnSpc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0"/>
              </a:lnSpc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0"/>
              </a:lnSpc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3 postes ouverts grâce au Plan de Relance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2FECB5-DA8D-4843-BCE2-A518E95E95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1076" y="1455893"/>
            <a:ext cx="1214215" cy="88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2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id="{CF42D3E4-E6F5-4998-8DF7-8451E82074D8}"/>
              </a:ext>
            </a:extLst>
          </p:cNvPr>
          <p:cNvSpPr txBox="1"/>
          <p:nvPr/>
        </p:nvSpPr>
        <p:spPr>
          <a:xfrm>
            <a:off x="1725561" y="3533170"/>
            <a:ext cx="2214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Energies renouvelables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213797B-AC15-46AF-BA22-ACFA8D905B58}"/>
              </a:ext>
            </a:extLst>
          </p:cNvPr>
          <p:cNvGrpSpPr/>
          <p:nvPr/>
        </p:nvGrpSpPr>
        <p:grpSpPr>
          <a:xfrm>
            <a:off x="1284564" y="3311427"/>
            <a:ext cx="6743803" cy="114748"/>
            <a:chOff x="1064568" y="2924944"/>
            <a:chExt cx="6885898" cy="0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FFA3F936-B90E-4025-A122-7C7AD85D01EA}"/>
                </a:ext>
              </a:extLst>
            </p:cNvPr>
            <p:cNvCxnSpPr/>
            <p:nvPr/>
          </p:nvCxnSpPr>
          <p:spPr bwMode="auto">
            <a:xfrm>
              <a:off x="1064568" y="2924944"/>
              <a:ext cx="280831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1841855E-6490-4BB4-8AA8-4BBD8EC72B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72775" y="2924944"/>
              <a:ext cx="1269379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6E760657-661E-43A9-B0C6-429AB4090E03}"/>
                </a:ext>
              </a:extLst>
            </p:cNvPr>
            <p:cNvCxnSpPr/>
            <p:nvPr/>
          </p:nvCxnSpPr>
          <p:spPr bwMode="auto">
            <a:xfrm>
              <a:off x="5142154" y="2924944"/>
              <a:ext cx="280831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19" name="Picture 12">
            <a:extLst>
              <a:ext uri="{FF2B5EF4-FFF2-40B4-BE49-F238E27FC236}">
                <a16:creationId xmlns:a16="http://schemas.microsoft.com/office/drawing/2014/main" id="{1E6AC83E-B9B4-4236-95C8-26A5329D9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94" y="1256258"/>
            <a:ext cx="1029175" cy="99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CB9F892C-D588-4F7B-B81A-12F4E31B0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93" y="1249399"/>
            <a:ext cx="960501" cy="99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4">
            <a:extLst>
              <a:ext uri="{FF2B5EF4-FFF2-40B4-BE49-F238E27FC236}">
                <a16:creationId xmlns:a16="http://schemas.microsoft.com/office/drawing/2014/main" id="{B6F1AD42-DC98-4443-87C8-5A154307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62" y="2257173"/>
            <a:ext cx="997622" cy="99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18714567-7CB6-44B0-AA64-F50BA9FA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89" y="2242109"/>
            <a:ext cx="991127" cy="99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93D7DB-82E8-49D9-9382-0B3BB21D662A}"/>
              </a:ext>
            </a:extLst>
          </p:cNvPr>
          <p:cNvSpPr/>
          <p:nvPr/>
        </p:nvSpPr>
        <p:spPr>
          <a:xfrm>
            <a:off x="3465760" y="3315777"/>
            <a:ext cx="80983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350" b="1" dirty="0">
                <a:solidFill>
                  <a:srgbClr val="0070C0"/>
                </a:solidFill>
                <a:cs typeface="Arial" pitchFamily="34" charset="0"/>
              </a:rPr>
              <a:t>30 RPM</a:t>
            </a:r>
            <a:endParaRPr lang="fr-FR" sz="1350" b="1" dirty="0">
              <a:solidFill>
                <a:srgbClr val="0070C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8A2753-8FED-4449-91FF-9F4933F68C02}"/>
              </a:ext>
            </a:extLst>
          </p:cNvPr>
          <p:cNvSpPr/>
          <p:nvPr/>
        </p:nvSpPr>
        <p:spPr>
          <a:xfrm>
            <a:off x="5109078" y="3315776"/>
            <a:ext cx="100219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350" b="1" dirty="0">
                <a:solidFill>
                  <a:srgbClr val="0070C0"/>
                </a:solidFill>
                <a:cs typeface="Arial" pitchFamily="34" charset="0"/>
              </a:rPr>
              <a:t>1000 RPM</a:t>
            </a:r>
            <a:endParaRPr lang="fr-FR" sz="1350" b="1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D0A2D6-70DA-4A14-9E60-6152C69FFAAA}"/>
              </a:ext>
            </a:extLst>
          </p:cNvPr>
          <p:cNvSpPr/>
          <p:nvPr/>
        </p:nvSpPr>
        <p:spPr>
          <a:xfrm>
            <a:off x="6657610" y="3073422"/>
            <a:ext cx="15921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900" i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RPM = Rotation Per Minute</a:t>
            </a:r>
            <a:endParaRPr lang="fr-FR" sz="9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D62AD5C4-9A64-427B-B2C0-EB8163FA7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734" y="3948640"/>
            <a:ext cx="2807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fr-FR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Faibles rendements</a:t>
            </a:r>
          </a:p>
          <a:p>
            <a:pPr eaLnBrk="1" hangingPunct="1"/>
            <a:r>
              <a:rPr lang="fr-FR" altLang="fr-FR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Coûts de maintenance élevés</a:t>
            </a:r>
          </a:p>
          <a:p>
            <a:pPr eaLnBrk="1" hangingPunct="1"/>
            <a:r>
              <a:rPr lang="fr-FR" altLang="fr-FR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Présence de terres-rares</a:t>
            </a:r>
          </a:p>
        </p:txBody>
      </p:sp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A6BEBA5-7D99-49CB-B9F5-57B1218531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8" t="38384" r="4598" b="25238"/>
          <a:stretch/>
        </p:blipFill>
        <p:spPr>
          <a:xfrm>
            <a:off x="5609770" y="2204571"/>
            <a:ext cx="1074258" cy="1069130"/>
          </a:xfrm>
          <a:prstGeom prst="rect">
            <a:avLst/>
          </a:prstGeom>
        </p:spPr>
      </p:pic>
      <p:pic>
        <p:nvPicPr>
          <p:cNvPr id="33" name="Image 3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0E876DF-2961-4F1E-8EE6-DC623C3815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8" t="2935" r="15148" b="60314"/>
          <a:stretch/>
        </p:blipFill>
        <p:spPr>
          <a:xfrm>
            <a:off x="5077346" y="1213230"/>
            <a:ext cx="1029175" cy="1080109"/>
          </a:xfrm>
          <a:prstGeom prst="rect">
            <a:avLst/>
          </a:prstGeom>
        </p:spPr>
      </p:pic>
      <p:sp>
        <p:nvSpPr>
          <p:cNvPr id="24" name="Google Shape;176;p14">
            <a:extLst>
              <a:ext uri="{FF2B5EF4-FFF2-40B4-BE49-F238E27FC236}">
                <a16:creationId xmlns:a16="http://schemas.microsoft.com/office/drawing/2014/main" id="{E290BDD3-1F78-D14E-B23E-C5CD3DE65967}"/>
              </a:ext>
            </a:extLst>
          </p:cNvPr>
          <p:cNvSpPr txBox="1"/>
          <p:nvPr/>
        </p:nvSpPr>
        <p:spPr>
          <a:xfrm>
            <a:off x="347771" y="316469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4E4F4C"/>
                </a:solidFill>
                <a:latin typeface="Aharoni" panose="02010803020104030203" pitchFamily="2" charset="-79"/>
                <a:ea typeface="Fira Sans Medium"/>
                <a:cs typeface="Aharoni" panose="02010803020104030203" pitchFamily="2" charset="-79"/>
                <a:sym typeface="Fira Sans Medium"/>
              </a:rPr>
              <a:t>PROBLÈME ET SOLUTION</a:t>
            </a:r>
            <a:endParaRPr sz="3200" dirty="0">
              <a:solidFill>
                <a:srgbClr val="4E4F4C"/>
              </a:solidFill>
              <a:latin typeface="Aharoni" panose="02010803020104030203" pitchFamily="2" charset="-79"/>
              <a:ea typeface="Fira Sans Medium"/>
              <a:cs typeface="Aharoni" panose="02010803020104030203" pitchFamily="2" charset="-79"/>
              <a:sym typeface="Fira Sans Medium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6CD8419-01EA-2143-B348-C3FB3D5C23EA}"/>
              </a:ext>
            </a:extLst>
          </p:cNvPr>
          <p:cNvSpPr txBox="1"/>
          <p:nvPr/>
        </p:nvSpPr>
        <p:spPr>
          <a:xfrm>
            <a:off x="5515301" y="3407853"/>
            <a:ext cx="2214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Energies conventionnelles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B8BA6D9-1C36-7949-876A-6F9AD9D37D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7737" y="4044369"/>
            <a:ext cx="609372" cy="60937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E39B9FA-C100-E34A-A51B-F8FC5E0628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558" y="4735309"/>
            <a:ext cx="1054883" cy="2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8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3">
            <a:extLst>
              <a:ext uri="{FF2B5EF4-FFF2-40B4-BE49-F238E27FC236}">
                <a16:creationId xmlns:a16="http://schemas.microsoft.com/office/drawing/2014/main" id="{569056C6-4D32-409F-A95C-E6AEB3F05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" y="2331273"/>
            <a:ext cx="974096" cy="9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6C9327BC-9862-4DC3-A930-CF60E37811D2}"/>
              </a:ext>
            </a:extLst>
          </p:cNvPr>
          <p:cNvSpPr txBox="1">
            <a:spLocks/>
          </p:cNvSpPr>
          <p:nvPr/>
        </p:nvSpPr>
        <p:spPr bwMode="auto">
          <a:xfrm>
            <a:off x="932690" y="1084194"/>
            <a:ext cx="729291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70C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70C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70C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70C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70C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2400" b="0" kern="0" dirty="0">
                <a:solidFill>
                  <a:srgbClr val="0A5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Qu’est-ce qu’un générateur de puissance ?</a:t>
            </a:r>
          </a:p>
        </p:txBody>
      </p:sp>
      <p:pic>
        <p:nvPicPr>
          <p:cNvPr id="45" name="Picture 12">
            <a:extLst>
              <a:ext uri="{FF2B5EF4-FFF2-40B4-BE49-F238E27FC236}">
                <a16:creationId xmlns:a16="http://schemas.microsoft.com/office/drawing/2014/main" id="{56E73541-6E20-40E3-9464-31125DBE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" y="3895958"/>
            <a:ext cx="1011492" cy="97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4">
            <a:extLst>
              <a:ext uri="{FF2B5EF4-FFF2-40B4-BE49-F238E27FC236}">
                <a16:creationId xmlns:a16="http://schemas.microsoft.com/office/drawing/2014/main" id="{CF126448-C193-4F34-BE19-D39362BB3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42" y="3087822"/>
            <a:ext cx="980481" cy="9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00AE3CC4-8C76-4BF9-9C58-60765DCBF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87" y="1755864"/>
            <a:ext cx="1008609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A5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Turbine</a:t>
            </a:r>
          </a:p>
        </p:txBody>
      </p:sp>
      <p:sp>
        <p:nvSpPr>
          <p:cNvPr id="57" name="Rectangle à coins arrondis 1">
            <a:extLst>
              <a:ext uri="{FF2B5EF4-FFF2-40B4-BE49-F238E27FC236}">
                <a16:creationId xmlns:a16="http://schemas.microsoft.com/office/drawing/2014/main" id="{536D9646-4759-46C8-8D28-EE3523684EEE}"/>
              </a:ext>
            </a:extLst>
          </p:cNvPr>
          <p:cNvSpPr/>
          <p:nvPr/>
        </p:nvSpPr>
        <p:spPr bwMode="auto">
          <a:xfrm>
            <a:off x="2076993" y="2176103"/>
            <a:ext cx="4985238" cy="2385388"/>
          </a:xfrm>
          <a:prstGeom prst="roundRect">
            <a:avLst>
              <a:gd name="adj" fmla="val 6403"/>
            </a:avLst>
          </a:prstGeom>
          <a:noFill/>
          <a:ln>
            <a:solidFill>
              <a:srgbClr val="0A519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894" tIns="47947" rIns="95894" bIns="47947"/>
          <a:lstStyle/>
          <a:p>
            <a:pPr algn="ctr">
              <a:defRPr/>
            </a:pPr>
            <a:endParaRPr lang="fr-FR" sz="1662" dirty="0">
              <a:solidFill>
                <a:srgbClr val="007DA9"/>
              </a:solidFill>
            </a:endParaRPr>
          </a:p>
        </p:txBody>
      </p:sp>
      <p:sp>
        <p:nvSpPr>
          <p:cNvPr id="58" name="Flèche droite 5">
            <a:extLst>
              <a:ext uri="{FF2B5EF4-FFF2-40B4-BE49-F238E27FC236}">
                <a16:creationId xmlns:a16="http://schemas.microsoft.com/office/drawing/2014/main" id="{D0C3E571-BBAD-45C5-8ED7-9F077D379174}"/>
              </a:ext>
            </a:extLst>
          </p:cNvPr>
          <p:cNvSpPr/>
          <p:nvPr/>
        </p:nvSpPr>
        <p:spPr bwMode="auto">
          <a:xfrm>
            <a:off x="2452144" y="3803087"/>
            <a:ext cx="4254011" cy="683168"/>
          </a:xfrm>
          <a:prstGeom prst="rightArrow">
            <a:avLst/>
          </a:prstGeom>
          <a:solidFill>
            <a:srgbClr val="0A51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894" tIns="47947" rIns="95894" bIns="47947" numCol="1" rtlCol="0" anchor="t" anchorCtr="0" compatLnSpc="1">
            <a:prstTxWarp prst="textNoShape">
              <a:avLst/>
            </a:prstTxWarp>
          </a:bodyPr>
          <a:lstStyle/>
          <a:p>
            <a:pPr defTabSz="958970"/>
            <a:endParaRPr lang="fr-FR" sz="1662" dirty="0"/>
          </a:p>
        </p:txBody>
      </p:sp>
      <p:pic>
        <p:nvPicPr>
          <p:cNvPr id="59" name="Picture 2" descr="Résultat de recherche d'images pour &quot;gearbox&quot;">
            <a:extLst>
              <a:ext uri="{FF2B5EF4-FFF2-40B4-BE49-F238E27FC236}">
                <a16:creationId xmlns:a16="http://schemas.microsoft.com/office/drawing/2014/main" id="{6E1F60FF-6424-401A-B07E-BE458F4E5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64" y="2251430"/>
            <a:ext cx="1534962" cy="115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Résultat de recherche d'images pour &quot;dfig&quot;">
            <a:extLst>
              <a:ext uri="{FF2B5EF4-FFF2-40B4-BE49-F238E27FC236}">
                <a16:creationId xmlns:a16="http://schemas.microsoft.com/office/drawing/2014/main" id="{331176CA-94FB-4303-89A7-04B3C2A21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381" y="2261566"/>
            <a:ext cx="2060538" cy="11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Résultat de recherche d'images pour &quot;wind turbine power converter&quot;">
            <a:extLst>
              <a:ext uri="{FF2B5EF4-FFF2-40B4-BE49-F238E27FC236}">
                <a16:creationId xmlns:a16="http://schemas.microsoft.com/office/drawing/2014/main" id="{16E1845E-B48C-44BE-9CF3-42E45737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73" y="2224492"/>
            <a:ext cx="1431548" cy="121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7B2A1FBF-EDCE-4F47-B47B-C29F07296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714" y="1755864"/>
            <a:ext cx="2839239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A5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Générateur de puissance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73F3973F-07C9-4B8F-AB9D-0E57BAB1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214" y="1810426"/>
            <a:ext cx="928459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A51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18A17FE6-352B-41E6-A79F-769102833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677" y="3377956"/>
            <a:ext cx="1156343" cy="48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Boite de vitesse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21EEC1BC-BE3A-4652-A90B-684D3CC1F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842" y="3374494"/>
            <a:ext cx="1534963" cy="4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Génératrice électrique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24E104E4-617B-4DAC-8CED-32910C660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371" y="3468897"/>
            <a:ext cx="1359668" cy="29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Convertisseur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0AC5B7A-B729-CB49-A133-A6CED7391B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558" y="4735309"/>
            <a:ext cx="1054883" cy="2752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C806FB-45BA-0D49-9BA3-29CDC2DE0C4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697" y="2676443"/>
            <a:ext cx="1388354" cy="1388354"/>
          </a:xfrm>
          <a:prstGeom prst="rect">
            <a:avLst/>
          </a:prstGeom>
        </p:spPr>
      </p:pic>
      <p:sp>
        <p:nvSpPr>
          <p:cNvPr id="23" name="Google Shape;176;p14">
            <a:extLst>
              <a:ext uri="{FF2B5EF4-FFF2-40B4-BE49-F238E27FC236}">
                <a16:creationId xmlns:a16="http://schemas.microsoft.com/office/drawing/2014/main" id="{7A5E0D67-B85C-5C4A-93A6-0532F5087ABE}"/>
              </a:ext>
            </a:extLst>
          </p:cNvPr>
          <p:cNvSpPr txBox="1"/>
          <p:nvPr/>
        </p:nvSpPr>
        <p:spPr>
          <a:xfrm>
            <a:off x="347771" y="411059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E4F4C"/>
                </a:solidFill>
                <a:latin typeface="Aharoni" panose="02010803020104030203" pitchFamily="2" charset="-79"/>
                <a:ea typeface="Fira Sans Medium"/>
                <a:cs typeface="Aharoni" panose="02010803020104030203" pitchFamily="2" charset="-79"/>
                <a:sym typeface="Fira Sans Medium"/>
              </a:rPr>
              <a:t>GÉNÉRATRICE PIÉZOÉLECTRIQUE POUR LES ÉNERGIES RENOUVELABLES</a:t>
            </a:r>
            <a:endParaRPr sz="1600" dirty="0">
              <a:solidFill>
                <a:srgbClr val="4E4F4C"/>
              </a:solidFill>
              <a:latin typeface="Aharoni" panose="02010803020104030203" pitchFamily="2" charset="-79"/>
              <a:ea typeface="Fira Sans Medium"/>
              <a:cs typeface="Aharoni" panose="02010803020104030203" pitchFamily="2" charset="-79"/>
              <a:sym typeface="Fira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392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86AF28A-AA4A-49BF-AC71-AB1540C3A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1" r="46147" b="12995"/>
          <a:stretch/>
        </p:blipFill>
        <p:spPr bwMode="auto">
          <a:xfrm>
            <a:off x="4606249" y="1839582"/>
            <a:ext cx="825818" cy="202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8A353F-994D-4261-8D7F-FB9A204120F4}"/>
              </a:ext>
            </a:extLst>
          </p:cNvPr>
          <p:cNvSpPr/>
          <p:nvPr/>
        </p:nvSpPr>
        <p:spPr>
          <a:xfrm>
            <a:off x="3424563" y="1313116"/>
            <a:ext cx="2294874" cy="583788"/>
          </a:xfrm>
          <a:prstGeom prst="rect">
            <a:avLst/>
          </a:prstGeom>
        </p:spPr>
        <p:txBody>
          <a:bodyPr wrap="none" lIns="71921" tIns="35960" rIns="71921" bIns="35960">
            <a:spAutoFit/>
          </a:bodyPr>
          <a:lstStyle/>
          <a:p>
            <a:pPr algn="ctr"/>
            <a:r>
              <a:rPr lang="fr-FR" altLang="fr-FR" sz="1661" b="1" dirty="0">
                <a:solidFill>
                  <a:srgbClr val="0A5196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Pour toutes les </a:t>
            </a:r>
            <a:r>
              <a:rPr lang="fr-FR" altLang="fr-FR" sz="1661" b="1" dirty="0" err="1">
                <a:solidFill>
                  <a:srgbClr val="0A5196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EnRs</a:t>
            </a:r>
            <a:r>
              <a:rPr lang="fr-FR" altLang="fr-FR" sz="1661" b="1" dirty="0">
                <a:solidFill>
                  <a:srgbClr val="0A5196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fr-FR" altLang="fr-FR" sz="1661" b="1" dirty="0">
                <a:solidFill>
                  <a:srgbClr val="0A5196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Vent, Courant et Vagues</a:t>
            </a:r>
            <a:endParaRPr lang="fr-FR" sz="1661" dirty="0">
              <a:solidFill>
                <a:srgbClr val="0A51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BEBCC8D-34F7-49EC-88BD-A1996676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20" y="1271598"/>
            <a:ext cx="1139465" cy="170873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5">
            <a:extLst>
              <a:ext uri="{FF2B5EF4-FFF2-40B4-BE49-F238E27FC236}">
                <a16:creationId xmlns:a16="http://schemas.microsoft.com/office/drawing/2014/main" id="{CA2B9B1D-6F54-4D79-9A5D-C42680A73EA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772" y="3134181"/>
            <a:ext cx="1826891" cy="1148439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sp>
        <p:nvSpPr>
          <p:cNvPr id="11" name="Google Shape;176;p14">
            <a:extLst>
              <a:ext uri="{FF2B5EF4-FFF2-40B4-BE49-F238E27FC236}">
                <a16:creationId xmlns:a16="http://schemas.microsoft.com/office/drawing/2014/main" id="{761C8AE8-5879-3F44-AA3E-46D167BAF999}"/>
              </a:ext>
            </a:extLst>
          </p:cNvPr>
          <p:cNvSpPr txBox="1"/>
          <p:nvPr/>
        </p:nvSpPr>
        <p:spPr>
          <a:xfrm>
            <a:off x="361391" y="519351"/>
            <a:ext cx="8484529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E4F4C"/>
                </a:solidFill>
                <a:latin typeface="Aharoni" panose="02010803020104030203" pitchFamily="2" charset="-79"/>
                <a:ea typeface="Fira Sans Medium"/>
                <a:cs typeface="Aharoni" panose="02010803020104030203" pitchFamily="2" charset="-79"/>
                <a:sym typeface="Fira Sans Medium"/>
              </a:rPr>
              <a:t>GÉNÉRATRICE PIÉZOÉLECTRIQUE</a:t>
            </a:r>
            <a:endParaRPr sz="2800" dirty="0">
              <a:solidFill>
                <a:srgbClr val="4E4F4C"/>
              </a:solidFill>
              <a:latin typeface="Aharoni" panose="02010803020104030203" pitchFamily="2" charset="-79"/>
              <a:ea typeface="Fira Sans Medium"/>
              <a:cs typeface="Aharoni" panose="02010803020104030203" pitchFamily="2" charset="-79"/>
              <a:sym typeface="Fira Sans Medium"/>
            </a:endParaRPr>
          </a:p>
        </p:txBody>
      </p:sp>
      <p:sp>
        <p:nvSpPr>
          <p:cNvPr id="13" name="Google Shape;1642;p20">
            <a:extLst>
              <a:ext uri="{FF2B5EF4-FFF2-40B4-BE49-F238E27FC236}">
                <a16:creationId xmlns:a16="http://schemas.microsoft.com/office/drawing/2014/main" id="{4EE97921-5FA5-1340-B33F-D610EFDF77B4}"/>
              </a:ext>
            </a:extLst>
          </p:cNvPr>
          <p:cNvSpPr/>
          <p:nvPr/>
        </p:nvSpPr>
        <p:spPr>
          <a:xfrm>
            <a:off x="6184623" y="1394654"/>
            <a:ext cx="2701639" cy="2299608"/>
          </a:xfrm>
          <a:custGeom>
            <a:avLst/>
            <a:gdLst/>
            <a:ahLst/>
            <a:cxnLst/>
            <a:rect l="l" t="t" r="r" b="b"/>
            <a:pathLst>
              <a:path w="52888" h="59032" fill="none" extrusionOk="0">
                <a:moveTo>
                  <a:pt x="50259" y="59032"/>
                </a:moveTo>
                <a:lnTo>
                  <a:pt x="2629" y="59032"/>
                </a:lnTo>
                <a:cubicBezTo>
                  <a:pt x="1172" y="59032"/>
                  <a:pt x="0" y="57860"/>
                  <a:pt x="0" y="56403"/>
                </a:cubicBezTo>
                <a:lnTo>
                  <a:pt x="0" y="2629"/>
                </a:lnTo>
                <a:cubicBezTo>
                  <a:pt x="0" y="1173"/>
                  <a:pt x="1172" y="1"/>
                  <a:pt x="2629" y="1"/>
                </a:cubicBezTo>
                <a:lnTo>
                  <a:pt x="50259" y="1"/>
                </a:lnTo>
                <a:cubicBezTo>
                  <a:pt x="51684" y="1"/>
                  <a:pt x="52888" y="1173"/>
                  <a:pt x="52888" y="2629"/>
                </a:cubicBezTo>
                <a:lnTo>
                  <a:pt x="52888" y="56403"/>
                </a:lnTo>
                <a:cubicBezTo>
                  <a:pt x="52888" y="57860"/>
                  <a:pt x="51716" y="59032"/>
                  <a:pt x="50259" y="59032"/>
                </a:cubicBezTo>
                <a:close/>
              </a:path>
            </a:pathLst>
          </a:custGeom>
          <a:noFill/>
          <a:ln w="10300" cap="flat" cmpd="sng">
            <a:solidFill>
              <a:srgbClr val="3C3C3C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684;p20">
            <a:extLst>
              <a:ext uri="{FF2B5EF4-FFF2-40B4-BE49-F238E27FC236}">
                <a16:creationId xmlns:a16="http://schemas.microsoft.com/office/drawing/2014/main" id="{06A79B1B-EEAB-9D4F-9147-E28BD701035E}"/>
              </a:ext>
            </a:extLst>
          </p:cNvPr>
          <p:cNvSpPr txBox="1"/>
          <p:nvPr/>
        </p:nvSpPr>
        <p:spPr>
          <a:xfrm>
            <a:off x="6393591" y="1415704"/>
            <a:ext cx="2283702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3C3C3C"/>
                </a:solidFill>
                <a:latin typeface="Aharoni" panose="02010803020104030203" pitchFamily="2" charset="-79"/>
                <a:ea typeface="Fira Sans Medium"/>
                <a:cs typeface="Aharoni" panose="02010803020104030203" pitchFamily="2" charset="-79"/>
                <a:sym typeface="Fira Sans Medium"/>
              </a:rPr>
              <a:t>AVANTAGES</a:t>
            </a:r>
            <a:endParaRPr sz="1800" dirty="0">
              <a:solidFill>
                <a:srgbClr val="3C3C3C"/>
              </a:solidFill>
              <a:latin typeface="Aharoni" panose="02010803020104030203" pitchFamily="2" charset="-79"/>
              <a:ea typeface="Fira Sans Medium"/>
              <a:cs typeface="Aharoni" panose="02010803020104030203" pitchFamily="2" charset="-79"/>
              <a:sym typeface="Fira Sans Medium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016748C7-B3AE-9549-A5C2-2E8DFE6AF8B6}"/>
              </a:ext>
            </a:extLst>
          </p:cNvPr>
          <p:cNvGrpSpPr/>
          <p:nvPr/>
        </p:nvGrpSpPr>
        <p:grpSpPr>
          <a:xfrm>
            <a:off x="8259517" y="1103824"/>
            <a:ext cx="731230" cy="668434"/>
            <a:chOff x="6045536" y="1020961"/>
            <a:chExt cx="731230" cy="668434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7C4D0663-42DE-2045-A8F1-3D0326FBCB74}"/>
                </a:ext>
              </a:extLst>
            </p:cNvPr>
            <p:cNvSpPr/>
            <p:nvPr/>
          </p:nvSpPr>
          <p:spPr>
            <a:xfrm>
              <a:off x="6045536" y="1038410"/>
              <a:ext cx="719158" cy="6298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DF445CD8-91F3-FF43-B8E3-C51C8F217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728198">
              <a:off x="6108332" y="1020961"/>
              <a:ext cx="668434" cy="668434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B2E35AEC-3F6E-C646-A828-60AB3B50B031}"/>
              </a:ext>
            </a:extLst>
          </p:cNvPr>
          <p:cNvSpPr txBox="1"/>
          <p:nvPr/>
        </p:nvSpPr>
        <p:spPr>
          <a:xfrm>
            <a:off x="6210119" y="1970967"/>
            <a:ext cx="2688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Rendement indépendant de la vitesse de rotation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Augmentation du productible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Réduction des coûts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Sans terres rares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CB7C9E6B-3783-654B-BCDE-9DB3EC3D3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2706" y="1686688"/>
            <a:ext cx="1459277" cy="1370567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8775C140-E8C6-154A-A96E-F703FDEC2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r="74311" b="12995"/>
          <a:stretch/>
        </p:blipFill>
        <p:spPr bwMode="auto">
          <a:xfrm>
            <a:off x="3600172" y="1868913"/>
            <a:ext cx="966446" cy="202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Résultat de recherche d'images pour &quot;ilab 19&quot;">
            <a:extLst>
              <a:ext uri="{FF2B5EF4-FFF2-40B4-BE49-F238E27FC236}">
                <a16:creationId xmlns:a16="http://schemas.microsoft.com/office/drawing/2014/main" id="{31FD9B62-625D-41FA-B9B9-3286E0D4C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51" y="4190133"/>
            <a:ext cx="1682328" cy="86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ésultat de recherche d'images pour &quot;us department of energy&quot;">
            <a:extLst>
              <a:ext uri="{FF2B5EF4-FFF2-40B4-BE49-F238E27FC236}">
                <a16:creationId xmlns:a16="http://schemas.microsoft.com/office/drawing/2014/main" id="{36AC12F5-EE88-4152-AE36-E03AE2570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t="25089" r="4947" b="29845"/>
          <a:stretch/>
        </p:blipFill>
        <p:spPr bwMode="auto">
          <a:xfrm>
            <a:off x="6393591" y="4409122"/>
            <a:ext cx="1490232" cy="4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Biocontrol Technologies obtains the Seal of Excellence from the European  Commission for its project INNOBIOPEST - Biocontrol Technologies">
            <a:extLst>
              <a:ext uri="{FF2B5EF4-FFF2-40B4-BE49-F238E27FC236}">
                <a16:creationId xmlns:a16="http://schemas.microsoft.com/office/drawing/2014/main" id="{445E21DA-557C-47BD-B422-5129CC49A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47361"/>
          <a:stretch/>
        </p:blipFill>
        <p:spPr bwMode="auto">
          <a:xfrm>
            <a:off x="5432067" y="4114800"/>
            <a:ext cx="708337" cy="92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2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4428D-962D-4FE8-93D3-3F45DD62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Une image contenant extérieur, ciel, eau, jaune&#10;&#10;Description générée automatiquement">
            <a:extLst>
              <a:ext uri="{FF2B5EF4-FFF2-40B4-BE49-F238E27FC236}">
                <a16:creationId xmlns:a16="http://schemas.microsoft.com/office/drawing/2014/main" id="{42640D00-7E27-47B7-8175-88E0B0B8E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85105"/>
            <a:ext cx="9144000" cy="6096000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5631E9E-8002-4D89-9661-9E3A672CBFF3}"/>
              </a:ext>
            </a:extLst>
          </p:cNvPr>
          <p:cNvSpPr txBox="1"/>
          <p:nvPr/>
        </p:nvSpPr>
        <p:spPr>
          <a:xfrm>
            <a:off x="421159" y="323391"/>
            <a:ext cx="4534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du SEMREV au large du Croisic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Flotteur houlomoteur WAVEGEM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1600" b="1" baseline="30000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1600" b="1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système houlomoteur installé en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PYTHEAS Technology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949C21F-AB1B-4FC3-A11D-F49990785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298" y="157163"/>
            <a:ext cx="1336506" cy="3487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19EE3B-B37D-44D0-83D5-2F79723E22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8683" y="559326"/>
            <a:ext cx="1274121" cy="768719"/>
          </a:xfrm>
          <a:prstGeom prst="rect">
            <a:avLst/>
          </a:prstGeom>
        </p:spPr>
      </p:pic>
      <p:pic>
        <p:nvPicPr>
          <p:cNvPr id="1026" name="Picture 2" descr="Résultat de recherche d'images pour &quot;semrev&quot;">
            <a:extLst>
              <a:ext uri="{FF2B5EF4-FFF2-40B4-BE49-F238E27FC236}">
                <a16:creationId xmlns:a16="http://schemas.microsoft.com/office/drawing/2014/main" id="{6354BFAD-FF10-4CD0-8181-86F47E6D6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09" y="1400609"/>
            <a:ext cx="1056995" cy="69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38809DC-AF97-4B25-BDC0-134389D9E66C}"/>
              </a:ext>
            </a:extLst>
          </p:cNvPr>
          <p:cNvSpPr txBox="1"/>
          <p:nvPr/>
        </p:nvSpPr>
        <p:spPr>
          <a:xfrm>
            <a:off x="3109633" y="3882361"/>
            <a:ext cx="4682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PYTHEAS Inside…</a:t>
            </a:r>
          </a:p>
        </p:txBody>
      </p:sp>
    </p:spTree>
    <p:extLst>
      <p:ext uri="{BB962C8B-B14F-4D97-AF65-F5344CB8AC3E}">
        <p14:creationId xmlns:p14="http://schemas.microsoft.com/office/powerpoint/2010/main" val="158601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" name="Image 1394">
            <a:extLst>
              <a:ext uri="{FF2B5EF4-FFF2-40B4-BE49-F238E27FC236}">
                <a16:creationId xmlns:a16="http://schemas.microsoft.com/office/drawing/2014/main" id="{22235744-35FF-3947-891B-135821FF4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756" y="4311789"/>
            <a:ext cx="1844177" cy="481200"/>
          </a:xfrm>
          <a:prstGeom prst="rect">
            <a:avLst/>
          </a:prstGeom>
        </p:spPr>
      </p:pic>
      <p:sp>
        <p:nvSpPr>
          <p:cNvPr id="1406" name="Google Shape;176;p14">
            <a:extLst>
              <a:ext uri="{FF2B5EF4-FFF2-40B4-BE49-F238E27FC236}">
                <a16:creationId xmlns:a16="http://schemas.microsoft.com/office/drawing/2014/main" id="{784DB66F-3990-904B-B415-9C35BB09D630}"/>
              </a:ext>
            </a:extLst>
          </p:cNvPr>
          <p:cNvSpPr txBox="1"/>
          <p:nvPr/>
        </p:nvSpPr>
        <p:spPr>
          <a:xfrm>
            <a:off x="361391" y="519351"/>
            <a:ext cx="8484529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E4F4C"/>
                </a:solidFill>
                <a:latin typeface="Aharoni" panose="02010803020104030203" pitchFamily="2" charset="-79"/>
                <a:ea typeface="Fira Sans Medium"/>
                <a:cs typeface="Aharoni" panose="02010803020104030203" pitchFamily="2" charset="-79"/>
                <a:sym typeface="Fira Sans Medium"/>
              </a:rPr>
              <a:t>DIGUE DE PROTECTION DU LITTORAL A RECUPERATION D’ENERGIE</a:t>
            </a:r>
            <a:endParaRPr sz="2800" dirty="0">
              <a:solidFill>
                <a:srgbClr val="4E4F4C"/>
              </a:solidFill>
              <a:latin typeface="Aharoni" panose="02010803020104030203" pitchFamily="2" charset="-79"/>
              <a:ea typeface="Fira Sans Medium"/>
              <a:cs typeface="Aharoni" panose="02010803020104030203" pitchFamily="2" charset="-79"/>
              <a:sym typeface="Fira Sans Medium"/>
            </a:endParaRPr>
          </a:p>
        </p:txBody>
      </p:sp>
      <p:pic>
        <p:nvPicPr>
          <p:cNvPr id="1421" name="Image 1420" descr="Une image contenant eau, bleu, assis, photo&#10;&#10;Description générée automatiquement">
            <a:extLst>
              <a:ext uri="{FF2B5EF4-FFF2-40B4-BE49-F238E27FC236}">
                <a16:creationId xmlns:a16="http://schemas.microsoft.com/office/drawing/2014/main" id="{3ACA03B0-C19F-4D42-A752-E446A0C28A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1" y="1400316"/>
            <a:ext cx="4491318" cy="3578374"/>
          </a:xfrm>
          <a:prstGeom prst="rect">
            <a:avLst/>
          </a:prstGeom>
        </p:spPr>
      </p:pic>
      <p:pic>
        <p:nvPicPr>
          <p:cNvPr id="1428" name="Image 9">
            <a:extLst>
              <a:ext uri="{FF2B5EF4-FFF2-40B4-BE49-F238E27FC236}">
                <a16:creationId xmlns:a16="http://schemas.microsoft.com/office/drawing/2014/main" id="{3EB3578C-A380-2043-AF27-5F968F4ED8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6" b="25490"/>
          <a:stretch/>
        </p:blipFill>
        <p:spPr>
          <a:xfrm>
            <a:off x="5920756" y="3437618"/>
            <a:ext cx="1368716" cy="641984"/>
          </a:xfrm>
          <a:prstGeom prst="rect">
            <a:avLst/>
          </a:prstGeom>
        </p:spPr>
      </p:pic>
      <p:pic>
        <p:nvPicPr>
          <p:cNvPr id="1429" name="Image 1428" descr="Une image contenant assis, signe, alimentation, sombre&#10;&#10;Description générée automatiquement">
            <a:extLst>
              <a:ext uri="{FF2B5EF4-FFF2-40B4-BE49-F238E27FC236}">
                <a16:creationId xmlns:a16="http://schemas.microsoft.com/office/drawing/2014/main" id="{3BC3568B-A5E5-CB42-84BF-304B6F24B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56" y="2724231"/>
            <a:ext cx="2273900" cy="4812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EBF2531-A22B-4DED-AF17-CA844A2B8820}"/>
              </a:ext>
            </a:extLst>
          </p:cNvPr>
          <p:cNvSpPr txBox="1"/>
          <p:nvPr/>
        </p:nvSpPr>
        <p:spPr>
          <a:xfrm>
            <a:off x="361391" y="361793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PYTHEAS </a:t>
            </a:r>
            <a:r>
              <a:rPr lang="fr-FR" sz="24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</a:t>
            </a:r>
            <a:r>
              <a:rPr lang="fr-FR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3114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6C41F3-2546-429D-9E92-0DBE4F99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5025"/>
            <a:ext cx="8915400" cy="5727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rgbClr val="4E4F4C"/>
                </a:solidFill>
                <a:latin typeface="Aharoni" panose="02010803020104030203" pitchFamily="2" charset="-79"/>
                <a:ea typeface="Fira Sans Medium"/>
                <a:cs typeface="Aharoni" panose="02010803020104030203" pitchFamily="2" charset="-79"/>
                <a:sym typeface="Fira Sans Medium"/>
              </a:rPr>
              <a:t>BORNES DE RECHARGE POUR DRONES MARINS ALIMENTE PAR LES VAGUES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BE78BB8-DFC3-4FE6-8C77-1C223E1B9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32" b="2377"/>
          <a:stretch/>
        </p:blipFill>
        <p:spPr>
          <a:xfrm>
            <a:off x="0" y="1979199"/>
            <a:ext cx="5939101" cy="3153336"/>
          </a:xfrm>
        </p:spPr>
      </p:pic>
      <p:pic>
        <p:nvPicPr>
          <p:cNvPr id="8" name="Picture 6" descr="Résultat de recherche d'images pour &quot;us department of energy&quot;">
            <a:extLst>
              <a:ext uri="{FF2B5EF4-FFF2-40B4-BE49-F238E27FC236}">
                <a16:creationId xmlns:a16="http://schemas.microsoft.com/office/drawing/2014/main" id="{DB7B484E-4981-45BA-B87B-C9D1DCB77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t="25089" r="4947" b="29845"/>
          <a:stretch/>
        </p:blipFill>
        <p:spPr bwMode="auto">
          <a:xfrm>
            <a:off x="6640239" y="2881459"/>
            <a:ext cx="2084376" cy="6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2F2DAD3-2097-4C36-8059-D80AD3ED89FE}"/>
              </a:ext>
            </a:extLst>
          </p:cNvPr>
          <p:cNvSpPr txBox="1"/>
          <p:nvPr/>
        </p:nvSpPr>
        <p:spPr>
          <a:xfrm>
            <a:off x="228600" y="1455538"/>
            <a:ext cx="2028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4E4F4C"/>
                </a:solidFill>
                <a:latin typeface="Aharoni" panose="02010803020104030203" pitchFamily="2" charset="-79"/>
                <a:ea typeface="Fira Sans Medium"/>
                <a:cs typeface="Aharoni" panose="02010803020104030203" pitchFamily="2" charset="-79"/>
                <a:sym typeface="Fira Sans Medium"/>
              </a:rPr>
              <a:t>Projet NEREUS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Résultat de recherche d'images pour &quot;resolute marine nereus&quot;">
            <a:extLst>
              <a:ext uri="{FF2B5EF4-FFF2-40B4-BE49-F238E27FC236}">
                <a16:creationId xmlns:a16="http://schemas.microsoft.com/office/drawing/2014/main" id="{08F90D46-E417-4655-970B-27DE0ECEE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54" y="3825882"/>
            <a:ext cx="1191745" cy="6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7CFD92A-71CE-4D39-9589-AD1127A53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366" y="4656862"/>
            <a:ext cx="2166120" cy="33422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87FE250-CA39-46D4-B0A1-622F142161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988" y="2029226"/>
            <a:ext cx="1848878" cy="482427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676CB178-6F2F-4CBA-B174-E460758432D4}"/>
              </a:ext>
            </a:extLst>
          </p:cNvPr>
          <p:cNvSpPr txBox="1"/>
          <p:nvPr/>
        </p:nvSpPr>
        <p:spPr>
          <a:xfrm>
            <a:off x="1957302" y="4444446"/>
            <a:ext cx="46829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PYTHEAS </a:t>
            </a:r>
            <a:r>
              <a:rPr lang="fr-FR" sz="32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</a:t>
            </a:r>
            <a:r>
              <a:rPr lang="fr-FR" sz="3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7063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6C41F3-2546-429D-9E92-0DBE4F99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5025"/>
            <a:ext cx="8915400" cy="5727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rgbClr val="4E4F4C"/>
                </a:solidFill>
                <a:latin typeface="Aharoni" panose="02010803020104030203" pitchFamily="2" charset="-79"/>
                <a:ea typeface="Fira Sans Medium"/>
                <a:cs typeface="Aharoni" panose="02010803020104030203" pitchFamily="2" charset="-79"/>
                <a:sym typeface="Fira Sans Medium"/>
              </a:rPr>
              <a:t>BORNES DE RECHARGE EMR POUR DRONES MARINS ALIMENTE PAR LES COURANTS MARINS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A87FE250-CA39-46D4-B0A1-622F142161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988" y="2029226"/>
            <a:ext cx="1848878" cy="4824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89EAC6A-A1A8-4644-B830-63B33BF7A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16" y="3465857"/>
            <a:ext cx="2840181" cy="160178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2" name="Image 11" descr="Une image contenant ciel, bleu&#10;&#10;Description générée automatiquement">
            <a:extLst>
              <a:ext uri="{FF2B5EF4-FFF2-40B4-BE49-F238E27FC236}">
                <a16:creationId xmlns:a16="http://schemas.microsoft.com/office/drawing/2014/main" id="{4C8B0490-5B5D-4666-A89E-243E98870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581" y="3465856"/>
            <a:ext cx="2402673" cy="160178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3" name="Picture 2" descr="Résultat de recherche d'images pour &quot;notilo plus seasam&quot;">
            <a:extLst>
              <a:ext uri="{FF2B5EF4-FFF2-40B4-BE49-F238E27FC236}">
                <a16:creationId xmlns:a16="http://schemas.microsoft.com/office/drawing/2014/main" id="{ECC63484-B5FB-4924-A51F-2DF82EA96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32273" r="5613" b="32339"/>
          <a:stretch/>
        </p:blipFill>
        <p:spPr bwMode="auto">
          <a:xfrm>
            <a:off x="6876838" y="2939851"/>
            <a:ext cx="1611175" cy="64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92B0AAB-EEEC-42F0-868D-13872D7F82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353" b="26529"/>
          <a:stretch/>
        </p:blipFill>
        <p:spPr>
          <a:xfrm>
            <a:off x="6954525" y="3807774"/>
            <a:ext cx="1455799" cy="642264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21150C3D-1986-44F9-ABFA-2C1911833AAF}"/>
              </a:ext>
            </a:extLst>
          </p:cNvPr>
          <p:cNvGrpSpPr/>
          <p:nvPr/>
        </p:nvGrpSpPr>
        <p:grpSpPr>
          <a:xfrm>
            <a:off x="2544803" y="1455538"/>
            <a:ext cx="1629410" cy="2001520"/>
            <a:chOff x="0" y="0"/>
            <a:chExt cx="1973580" cy="2502535"/>
          </a:xfrm>
        </p:grpSpPr>
        <p:pic>
          <p:nvPicPr>
            <p:cNvPr id="15" name="viv 2.mp4">
              <a:hlinkClick r:id="" action="ppaction://media"/>
              <a:extLst>
                <a:ext uri="{FF2B5EF4-FFF2-40B4-BE49-F238E27FC236}">
                  <a16:creationId xmlns:a16="http://schemas.microsoft.com/office/drawing/2014/main" id="{9D6DDA46-A356-4F2D-AE8D-C9379DBD4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65" b="50878"/>
            <a:stretch/>
          </p:blipFill>
          <p:spPr bwMode="auto">
            <a:xfrm>
              <a:off x="0" y="0"/>
              <a:ext cx="1973580" cy="21780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Zone de texte 1">
              <a:extLst>
                <a:ext uri="{FF2B5EF4-FFF2-40B4-BE49-F238E27FC236}">
                  <a16:creationId xmlns:a16="http://schemas.microsoft.com/office/drawing/2014/main" id="{283926A5-43E2-47BB-904A-0ED390FA7E1E}"/>
                </a:ext>
              </a:extLst>
            </p:cNvPr>
            <p:cNvSpPr txBox="1"/>
            <p:nvPr/>
          </p:nvSpPr>
          <p:spPr>
            <a:xfrm>
              <a:off x="0" y="2235835"/>
              <a:ext cx="1973580" cy="2667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endParaRPr lang="fr-FR" sz="9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214127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180</Words>
  <Application>Microsoft Office PowerPoint</Application>
  <PresentationFormat>Affichage à l'écran (16:9)</PresentationFormat>
  <Paragraphs>60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Fira Sans Medium</vt:lpstr>
      <vt:lpstr>Arial</vt:lpstr>
      <vt:lpstr>Calibri</vt:lpstr>
      <vt:lpstr>Aharoni</vt:lpstr>
      <vt:lpstr>Technology Infographics by Slidesgo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BORNES DE RECHARGE POUR DRONES MARINS ALIMENTE PAR LES VAGUES </vt:lpstr>
      <vt:lpstr>BORNES DE RECHARGE EMR POUR DRONES MARINS ALIMENTE PAR LES COURANTS MARINS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Rémi</dc:creator>
  <cp:lastModifiedBy>vincent alcaniz</cp:lastModifiedBy>
  <cp:revision>199</cp:revision>
  <dcterms:modified xsi:type="dcterms:W3CDTF">2021-04-02T08:06:24Z</dcterms:modified>
</cp:coreProperties>
</file>