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1" r:id="rId3"/>
  </p:sldIdLst>
  <p:sldSz cx="7561263" cy="10693400"/>
  <p:notesSz cx="6669088" cy="9926638"/>
  <p:defaultTextStyle>
    <a:defPPr>
      <a:defRPr lang="fr-FR"/>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p15:clr>
            <a:srgbClr val="A4A3A4"/>
          </p15:clr>
        </p15:guide>
        <p15:guide id="2" pos="238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EB8D1"/>
    <a:srgbClr val="4E5552"/>
    <a:srgbClr val="E0AE1F"/>
    <a:srgbClr val="AAB71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3" autoAdjust="0"/>
    <p:restoredTop sz="94955" autoAdjust="0"/>
  </p:normalViewPr>
  <p:slideViewPr>
    <p:cSldViewPr>
      <p:cViewPr>
        <p:scale>
          <a:sx n="99" d="100"/>
          <a:sy n="99" d="100"/>
        </p:scale>
        <p:origin x="1512" y="58"/>
      </p:cViewPr>
      <p:guideLst>
        <p:guide orient="horz" pos="3368"/>
        <p:guide pos="2381"/>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67095" y="3321887"/>
            <a:ext cx="6427074" cy="2292150"/>
          </a:xfrm>
        </p:spPr>
        <p:txBody>
          <a:bodyPr/>
          <a:lstStyle/>
          <a:p>
            <a:r>
              <a:rPr lang="fr-FR"/>
              <a:t>Modifiez le style du titre</a:t>
            </a:r>
          </a:p>
        </p:txBody>
      </p:sp>
      <p:sp>
        <p:nvSpPr>
          <p:cNvPr id="3" name="Sous-titre 2"/>
          <p:cNvSpPr>
            <a:spLocks noGrp="1"/>
          </p:cNvSpPr>
          <p:nvPr>
            <p:ph type="subTitle" idx="1"/>
          </p:nvPr>
        </p:nvSpPr>
        <p:spPr>
          <a:xfrm>
            <a:off x="1134190" y="6059593"/>
            <a:ext cx="5292884" cy="2732758"/>
          </a:xfrm>
        </p:spPr>
        <p:txBody>
          <a:bodyPr/>
          <a:lstStyle>
            <a:lvl1pPr marL="0" indent="0" algn="ctr">
              <a:buNone/>
              <a:defRPr>
                <a:solidFill>
                  <a:schemeClr val="tx1">
                    <a:tint val="75000"/>
                  </a:schemeClr>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E2FAE5FF-6917-4633-8D1C-9EDFD5A94826}" type="datetimeFigureOut">
              <a:rPr lang="fr-FR" smtClean="0"/>
              <a:t>27/07/2023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FFB777A-38B2-414C-8850-A006F00B098E}" type="slidenum">
              <a:rPr lang="fr-FR" smtClean="0"/>
              <a:t>‹N°›</a:t>
            </a:fld>
            <a:endParaRPr lang="fr-FR"/>
          </a:p>
        </p:txBody>
      </p:sp>
    </p:spTree>
    <p:extLst>
      <p:ext uri="{BB962C8B-B14F-4D97-AF65-F5344CB8AC3E}">
        <p14:creationId xmlns:p14="http://schemas.microsoft.com/office/powerpoint/2010/main" val="386870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2FAE5FF-6917-4633-8D1C-9EDFD5A94826}" type="datetimeFigureOut">
              <a:rPr lang="fr-FR" smtClean="0"/>
              <a:t>27/07/2023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FFB777A-38B2-414C-8850-A006F00B098E}" type="slidenum">
              <a:rPr lang="fr-FR" smtClean="0"/>
              <a:t>‹N°›</a:t>
            </a:fld>
            <a:endParaRPr lang="fr-FR"/>
          </a:p>
        </p:txBody>
      </p:sp>
    </p:spTree>
    <p:extLst>
      <p:ext uri="{BB962C8B-B14F-4D97-AF65-F5344CB8AC3E}">
        <p14:creationId xmlns:p14="http://schemas.microsoft.com/office/powerpoint/2010/main" val="3556399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5481916" y="428234"/>
            <a:ext cx="1701284" cy="9124044"/>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378063" y="428234"/>
            <a:ext cx="4977831" cy="912404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2FAE5FF-6917-4633-8D1C-9EDFD5A94826}" type="datetimeFigureOut">
              <a:rPr lang="fr-FR" smtClean="0"/>
              <a:t>27/07/2023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FFB777A-38B2-414C-8850-A006F00B098E}" type="slidenum">
              <a:rPr lang="fr-FR" smtClean="0"/>
              <a:t>‹N°›</a:t>
            </a:fld>
            <a:endParaRPr lang="fr-FR"/>
          </a:p>
        </p:txBody>
      </p:sp>
    </p:spTree>
    <p:extLst>
      <p:ext uri="{BB962C8B-B14F-4D97-AF65-F5344CB8AC3E}">
        <p14:creationId xmlns:p14="http://schemas.microsoft.com/office/powerpoint/2010/main" val="1704644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2FAE5FF-6917-4633-8D1C-9EDFD5A94826}" type="datetimeFigureOut">
              <a:rPr lang="fr-FR" smtClean="0"/>
              <a:t>27/07/2023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FFB777A-38B2-414C-8850-A006F00B098E}" type="slidenum">
              <a:rPr lang="fr-FR" smtClean="0"/>
              <a:t>‹N°›</a:t>
            </a:fld>
            <a:endParaRPr lang="fr-FR"/>
          </a:p>
        </p:txBody>
      </p:sp>
    </p:spTree>
    <p:extLst>
      <p:ext uri="{BB962C8B-B14F-4D97-AF65-F5344CB8AC3E}">
        <p14:creationId xmlns:p14="http://schemas.microsoft.com/office/powerpoint/2010/main" val="4124095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97288" y="6871500"/>
            <a:ext cx="6427074" cy="2123828"/>
          </a:xfrm>
        </p:spPr>
        <p:txBody>
          <a:bodyPr anchor="t"/>
          <a:lstStyle>
            <a:lvl1pPr algn="l">
              <a:defRPr sz="4600" b="1" cap="all"/>
            </a:lvl1pPr>
          </a:lstStyle>
          <a:p>
            <a:r>
              <a:rPr lang="fr-FR"/>
              <a:t>Modifiez le style du titre</a:t>
            </a:r>
          </a:p>
        </p:txBody>
      </p:sp>
      <p:sp>
        <p:nvSpPr>
          <p:cNvPr id="3" name="Espace réservé du texte 2"/>
          <p:cNvSpPr>
            <a:spLocks noGrp="1"/>
          </p:cNvSpPr>
          <p:nvPr>
            <p:ph type="body" idx="1"/>
          </p:nvPr>
        </p:nvSpPr>
        <p:spPr>
          <a:xfrm>
            <a:off x="597288" y="4532321"/>
            <a:ext cx="6427074" cy="2339180"/>
          </a:xfrm>
        </p:spPr>
        <p:txBody>
          <a:bodyPr anchor="b"/>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E2FAE5FF-6917-4633-8D1C-9EDFD5A94826}" type="datetimeFigureOut">
              <a:rPr lang="fr-FR" smtClean="0"/>
              <a:t>27/07/2023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FFB777A-38B2-414C-8850-A006F00B098E}" type="slidenum">
              <a:rPr lang="fr-FR" smtClean="0"/>
              <a:t>‹N°›</a:t>
            </a:fld>
            <a:endParaRPr lang="fr-FR"/>
          </a:p>
        </p:txBody>
      </p:sp>
    </p:spTree>
    <p:extLst>
      <p:ext uri="{BB962C8B-B14F-4D97-AF65-F5344CB8AC3E}">
        <p14:creationId xmlns:p14="http://schemas.microsoft.com/office/powerpoint/2010/main" val="2661946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378063" y="2495129"/>
            <a:ext cx="3339558" cy="705714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3843642" y="2495129"/>
            <a:ext cx="3339558" cy="705714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E2FAE5FF-6917-4633-8D1C-9EDFD5A94826}" type="datetimeFigureOut">
              <a:rPr lang="fr-FR" smtClean="0"/>
              <a:t>27/07/2023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FFB777A-38B2-414C-8850-A006F00B098E}" type="slidenum">
              <a:rPr lang="fr-FR" smtClean="0"/>
              <a:t>‹N°›</a:t>
            </a:fld>
            <a:endParaRPr lang="fr-FR"/>
          </a:p>
        </p:txBody>
      </p:sp>
    </p:spTree>
    <p:extLst>
      <p:ext uri="{BB962C8B-B14F-4D97-AF65-F5344CB8AC3E}">
        <p14:creationId xmlns:p14="http://schemas.microsoft.com/office/powerpoint/2010/main" val="21706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378064" y="2393639"/>
            <a:ext cx="3340871" cy="997555"/>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lang="fr-FR"/>
              <a:t>Modifiez les styles du texte du masque</a:t>
            </a:r>
          </a:p>
        </p:txBody>
      </p:sp>
      <p:sp>
        <p:nvSpPr>
          <p:cNvPr id="4" name="Espace réservé du contenu 3"/>
          <p:cNvSpPr>
            <a:spLocks noGrp="1"/>
          </p:cNvSpPr>
          <p:nvPr>
            <p:ph sz="half" idx="2"/>
          </p:nvPr>
        </p:nvSpPr>
        <p:spPr>
          <a:xfrm>
            <a:off x="378064" y="3391194"/>
            <a:ext cx="3340871"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841017" y="2393639"/>
            <a:ext cx="3342183" cy="997555"/>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lang="fr-FR"/>
              <a:t>Modifiez les styles du texte du masque</a:t>
            </a:r>
          </a:p>
        </p:txBody>
      </p:sp>
      <p:sp>
        <p:nvSpPr>
          <p:cNvPr id="6" name="Espace réservé du contenu 5"/>
          <p:cNvSpPr>
            <a:spLocks noGrp="1"/>
          </p:cNvSpPr>
          <p:nvPr>
            <p:ph sz="quarter" idx="4"/>
          </p:nvPr>
        </p:nvSpPr>
        <p:spPr>
          <a:xfrm>
            <a:off x="3841017" y="3391194"/>
            <a:ext cx="3342183"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E2FAE5FF-6917-4633-8D1C-9EDFD5A94826}" type="datetimeFigureOut">
              <a:rPr lang="fr-FR" smtClean="0"/>
              <a:t>27/07/2023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FFB777A-38B2-414C-8850-A006F00B098E}" type="slidenum">
              <a:rPr lang="fr-FR" smtClean="0"/>
              <a:t>‹N°›</a:t>
            </a:fld>
            <a:endParaRPr lang="fr-FR"/>
          </a:p>
        </p:txBody>
      </p:sp>
    </p:spTree>
    <p:extLst>
      <p:ext uri="{BB962C8B-B14F-4D97-AF65-F5344CB8AC3E}">
        <p14:creationId xmlns:p14="http://schemas.microsoft.com/office/powerpoint/2010/main" val="2296698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E2FAE5FF-6917-4633-8D1C-9EDFD5A94826}" type="datetimeFigureOut">
              <a:rPr lang="fr-FR" smtClean="0"/>
              <a:t>27/07/2023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FFB777A-38B2-414C-8850-A006F00B098E}" type="slidenum">
              <a:rPr lang="fr-FR" smtClean="0"/>
              <a:t>‹N°›</a:t>
            </a:fld>
            <a:endParaRPr lang="fr-FR"/>
          </a:p>
        </p:txBody>
      </p:sp>
    </p:spTree>
    <p:extLst>
      <p:ext uri="{BB962C8B-B14F-4D97-AF65-F5344CB8AC3E}">
        <p14:creationId xmlns:p14="http://schemas.microsoft.com/office/powerpoint/2010/main" val="2348556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2FAE5FF-6917-4633-8D1C-9EDFD5A94826}" type="datetimeFigureOut">
              <a:rPr lang="fr-FR" smtClean="0"/>
              <a:t>27/07/2023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FFB777A-38B2-414C-8850-A006F00B098E}" type="slidenum">
              <a:rPr lang="fr-FR" smtClean="0"/>
              <a:t>‹N°›</a:t>
            </a:fld>
            <a:endParaRPr lang="fr-FR"/>
          </a:p>
        </p:txBody>
      </p:sp>
    </p:spTree>
    <p:extLst>
      <p:ext uri="{BB962C8B-B14F-4D97-AF65-F5344CB8AC3E}">
        <p14:creationId xmlns:p14="http://schemas.microsoft.com/office/powerpoint/2010/main" val="1975218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78064" y="425756"/>
            <a:ext cx="2487604" cy="1811937"/>
          </a:xfrm>
        </p:spPr>
        <p:txBody>
          <a:bodyPr anchor="b"/>
          <a:lstStyle>
            <a:lvl1pPr algn="l">
              <a:defRPr sz="2300" b="1"/>
            </a:lvl1pPr>
          </a:lstStyle>
          <a:p>
            <a:r>
              <a:rPr lang="fr-FR"/>
              <a:t>Modifiez le style du titre</a:t>
            </a:r>
          </a:p>
        </p:txBody>
      </p:sp>
      <p:sp>
        <p:nvSpPr>
          <p:cNvPr id="3" name="Espace réservé du contenu 2"/>
          <p:cNvSpPr>
            <a:spLocks noGrp="1"/>
          </p:cNvSpPr>
          <p:nvPr>
            <p:ph idx="1"/>
          </p:nvPr>
        </p:nvSpPr>
        <p:spPr>
          <a:xfrm>
            <a:off x="2956244" y="425757"/>
            <a:ext cx="4226957" cy="9126521"/>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78064" y="2237694"/>
            <a:ext cx="2487604" cy="7314584"/>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E2FAE5FF-6917-4633-8D1C-9EDFD5A94826}" type="datetimeFigureOut">
              <a:rPr lang="fr-FR" smtClean="0"/>
              <a:t>27/07/2023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FFB777A-38B2-414C-8850-A006F00B098E}" type="slidenum">
              <a:rPr lang="fr-FR" smtClean="0"/>
              <a:t>‹N°›</a:t>
            </a:fld>
            <a:endParaRPr lang="fr-FR"/>
          </a:p>
        </p:txBody>
      </p:sp>
    </p:spTree>
    <p:extLst>
      <p:ext uri="{BB962C8B-B14F-4D97-AF65-F5344CB8AC3E}">
        <p14:creationId xmlns:p14="http://schemas.microsoft.com/office/powerpoint/2010/main" val="2797431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82060" y="7485381"/>
            <a:ext cx="4536758" cy="883692"/>
          </a:xfrm>
        </p:spPr>
        <p:txBody>
          <a:bodyPr anchor="b"/>
          <a:lstStyle>
            <a:lvl1pPr algn="l">
              <a:defRPr sz="2300" b="1"/>
            </a:lvl1pPr>
          </a:lstStyle>
          <a:p>
            <a:r>
              <a:rPr lang="fr-FR"/>
              <a:t>Modifiez le style du titre</a:t>
            </a:r>
          </a:p>
        </p:txBody>
      </p:sp>
      <p:sp>
        <p:nvSpPr>
          <p:cNvPr id="3" name="Espace réservé pour une image  2"/>
          <p:cNvSpPr>
            <a:spLocks noGrp="1"/>
          </p:cNvSpPr>
          <p:nvPr>
            <p:ph type="pic" idx="1"/>
          </p:nvPr>
        </p:nvSpPr>
        <p:spPr>
          <a:xfrm>
            <a:off x="1482060" y="955475"/>
            <a:ext cx="4536758" cy="6416040"/>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endParaRPr lang="fr-FR"/>
          </a:p>
        </p:txBody>
      </p:sp>
      <p:sp>
        <p:nvSpPr>
          <p:cNvPr id="4" name="Espace réservé du texte 3"/>
          <p:cNvSpPr>
            <a:spLocks noGrp="1"/>
          </p:cNvSpPr>
          <p:nvPr>
            <p:ph type="body" sz="half" idx="2"/>
          </p:nvPr>
        </p:nvSpPr>
        <p:spPr>
          <a:xfrm>
            <a:off x="1482060" y="8369073"/>
            <a:ext cx="4536758" cy="1254988"/>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E2FAE5FF-6917-4633-8D1C-9EDFD5A94826}" type="datetimeFigureOut">
              <a:rPr lang="fr-FR" smtClean="0"/>
              <a:t>27/07/2023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FFB777A-38B2-414C-8850-A006F00B098E}" type="slidenum">
              <a:rPr lang="fr-FR" smtClean="0"/>
              <a:t>‹N°›</a:t>
            </a:fld>
            <a:endParaRPr lang="fr-FR"/>
          </a:p>
        </p:txBody>
      </p:sp>
    </p:spTree>
    <p:extLst>
      <p:ext uri="{BB962C8B-B14F-4D97-AF65-F5344CB8AC3E}">
        <p14:creationId xmlns:p14="http://schemas.microsoft.com/office/powerpoint/2010/main" val="3517719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78063" y="428232"/>
            <a:ext cx="6805137" cy="1782233"/>
          </a:xfrm>
          <a:prstGeom prst="rect">
            <a:avLst/>
          </a:prstGeom>
        </p:spPr>
        <p:txBody>
          <a:bodyPr vert="horz" lIns="104306" tIns="52153" rIns="104306" bIns="52153" rtlCol="0" anchor="ctr">
            <a:normAutofit/>
          </a:bodyPr>
          <a:lstStyle/>
          <a:p>
            <a:r>
              <a:rPr lang="fr-FR"/>
              <a:t>Modifiez le style du titre</a:t>
            </a:r>
          </a:p>
        </p:txBody>
      </p:sp>
      <p:sp>
        <p:nvSpPr>
          <p:cNvPr id="3" name="Espace réservé du texte 2"/>
          <p:cNvSpPr>
            <a:spLocks noGrp="1"/>
          </p:cNvSpPr>
          <p:nvPr>
            <p:ph type="body" idx="1"/>
          </p:nvPr>
        </p:nvSpPr>
        <p:spPr>
          <a:xfrm>
            <a:off x="378063" y="2495129"/>
            <a:ext cx="6805137" cy="7057149"/>
          </a:xfrm>
          <a:prstGeom prst="rect">
            <a:avLst/>
          </a:prstGeom>
        </p:spPr>
        <p:txBody>
          <a:bodyPr vert="horz" lIns="104306" tIns="52153" rIns="104306" bIns="52153"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78063" y="9911199"/>
            <a:ext cx="1764295" cy="569324"/>
          </a:xfrm>
          <a:prstGeom prst="rect">
            <a:avLst/>
          </a:prstGeom>
        </p:spPr>
        <p:txBody>
          <a:bodyPr vert="horz" lIns="104306" tIns="52153" rIns="104306" bIns="52153" rtlCol="0" anchor="ctr"/>
          <a:lstStyle>
            <a:lvl1pPr algn="l">
              <a:defRPr sz="1400">
                <a:solidFill>
                  <a:schemeClr val="tx1">
                    <a:tint val="75000"/>
                  </a:schemeClr>
                </a:solidFill>
              </a:defRPr>
            </a:lvl1pPr>
          </a:lstStyle>
          <a:p>
            <a:fld id="{E2FAE5FF-6917-4633-8D1C-9EDFD5A94826}" type="datetimeFigureOut">
              <a:rPr lang="fr-FR" smtClean="0"/>
              <a:t>27/07/2023</a:t>
            </a:fld>
            <a:endParaRPr lang="fr-FR"/>
          </a:p>
        </p:txBody>
      </p:sp>
      <p:sp>
        <p:nvSpPr>
          <p:cNvPr id="5" name="Espace réservé du pied de page 4"/>
          <p:cNvSpPr>
            <a:spLocks noGrp="1"/>
          </p:cNvSpPr>
          <p:nvPr>
            <p:ph type="ftr" sz="quarter" idx="3"/>
          </p:nvPr>
        </p:nvSpPr>
        <p:spPr>
          <a:xfrm>
            <a:off x="2583432" y="9911199"/>
            <a:ext cx="2394400" cy="569324"/>
          </a:xfrm>
          <a:prstGeom prst="rect">
            <a:avLst/>
          </a:prstGeom>
        </p:spPr>
        <p:txBody>
          <a:bodyPr vert="horz" lIns="104306" tIns="52153" rIns="104306" bIns="52153" rtlCol="0" anchor="ctr"/>
          <a:lstStyle>
            <a:lvl1pPr algn="ctr">
              <a:defRPr sz="14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5418905" y="9911199"/>
            <a:ext cx="1764295" cy="569324"/>
          </a:xfrm>
          <a:prstGeom prst="rect">
            <a:avLst/>
          </a:prstGeom>
        </p:spPr>
        <p:txBody>
          <a:bodyPr vert="horz" lIns="104306" tIns="52153" rIns="104306" bIns="52153" rtlCol="0" anchor="ctr"/>
          <a:lstStyle>
            <a:lvl1pPr algn="r">
              <a:defRPr sz="1400">
                <a:solidFill>
                  <a:schemeClr val="tx1">
                    <a:tint val="75000"/>
                  </a:schemeClr>
                </a:solidFill>
              </a:defRPr>
            </a:lvl1pPr>
          </a:lstStyle>
          <a:p>
            <a:fld id="{AFFB777A-38B2-414C-8850-A006F00B098E}" type="slidenum">
              <a:rPr lang="fr-FR" smtClean="0"/>
              <a:t>‹N°›</a:t>
            </a:fld>
            <a:endParaRPr lang="fr-FR"/>
          </a:p>
        </p:txBody>
      </p:sp>
    </p:spTree>
    <p:extLst>
      <p:ext uri="{BB962C8B-B14F-4D97-AF65-F5344CB8AC3E}">
        <p14:creationId xmlns:p14="http://schemas.microsoft.com/office/powerpoint/2010/main" val="1817622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43056" rtl="0" eaLnBrk="1" latinLnBrk="0" hangingPunct="1">
        <a:spcBef>
          <a:spcPct val="0"/>
        </a:spcBef>
        <a:buNone/>
        <a:defRPr sz="5000" kern="1200">
          <a:solidFill>
            <a:schemeClr val="tx1"/>
          </a:solidFill>
          <a:latin typeface="+mj-lt"/>
          <a:ea typeface="+mj-ea"/>
          <a:cs typeface="+mj-cs"/>
        </a:defRPr>
      </a:lvl1pPr>
    </p:titleStyle>
    <p:bodyStyle>
      <a:lvl1pPr marL="391146" indent="-391146" algn="l" defTabSz="1043056" rtl="0" eaLnBrk="1" latinLnBrk="0" hangingPunct="1">
        <a:spcBef>
          <a:spcPct val="20000"/>
        </a:spcBef>
        <a:buFont typeface="Arial" panose="020B0604020202020204" pitchFamily="34" charset="0"/>
        <a:buChar char="•"/>
        <a:defRPr sz="3700" kern="1200">
          <a:solidFill>
            <a:schemeClr val="tx1"/>
          </a:solidFill>
          <a:latin typeface="+mn-lt"/>
          <a:ea typeface="+mn-ea"/>
          <a:cs typeface="+mn-cs"/>
        </a:defRPr>
      </a:lvl1pPr>
      <a:lvl2pPr marL="847483" indent="-325955" algn="l" defTabSz="1043056"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9pPr>
    </p:bodyStyle>
    <p:otherStyle>
      <a:defPPr>
        <a:defRPr lang="fr-FR"/>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38C8E89-803A-A997-59E4-8E2E6D7B9986}"/>
              </a:ext>
            </a:extLst>
          </p:cNvPr>
          <p:cNvSpPr/>
          <p:nvPr/>
        </p:nvSpPr>
        <p:spPr>
          <a:xfrm>
            <a:off x="108223" y="90116"/>
            <a:ext cx="7344816" cy="10513168"/>
          </a:xfrm>
          <a:prstGeom prst="rect">
            <a:avLst/>
          </a:prstGeom>
          <a:solidFill>
            <a:schemeClr val="bg1"/>
          </a:solidFill>
          <a:ln>
            <a:solidFill>
              <a:schemeClr val="accent3">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a:extLst>
              <a:ext uri="{FF2B5EF4-FFF2-40B4-BE49-F238E27FC236}">
                <a16:creationId xmlns:a16="http://schemas.microsoft.com/office/drawing/2014/main" id="{EC1DB290-05A1-0348-379C-6934AFB7F1DB}"/>
              </a:ext>
            </a:extLst>
          </p:cNvPr>
          <p:cNvSpPr txBox="1"/>
          <p:nvPr/>
        </p:nvSpPr>
        <p:spPr>
          <a:xfrm>
            <a:off x="301579" y="3546500"/>
            <a:ext cx="7151460" cy="2554545"/>
          </a:xfrm>
          <a:prstGeom prst="rect">
            <a:avLst/>
          </a:prstGeom>
          <a:noFill/>
        </p:spPr>
        <p:txBody>
          <a:bodyPr wrap="square" rtlCol="0">
            <a:spAutoFit/>
          </a:bodyPr>
          <a:lstStyle/>
          <a:p>
            <a:pPr marL="285750" indent="-285750">
              <a:buFontTx/>
              <a:buChar char="-"/>
            </a:pPr>
            <a:r>
              <a:rPr lang="en-GB" sz="1600" b="1" dirty="0"/>
              <a:t>1</a:t>
            </a:r>
            <a:r>
              <a:rPr lang="en-GB" sz="1600" b="1" baseline="30000" dirty="0"/>
              <a:t>st</a:t>
            </a:r>
            <a:r>
              <a:rPr lang="en-GB" sz="1600" b="1" dirty="0"/>
              <a:t> February 1993, </a:t>
            </a:r>
            <a:r>
              <a:rPr lang="en-GB" sz="1600" dirty="0"/>
              <a:t>Thierry sets up as a farmer taking on his parents-in-law’s farm of 22 Holstein cows and 28 ha of farmland</a:t>
            </a:r>
          </a:p>
          <a:p>
            <a:pPr marL="285750" indent="-285750">
              <a:buFontTx/>
              <a:buChar char="-"/>
            </a:pPr>
            <a:r>
              <a:rPr lang="en-GB" sz="1600" b="1" dirty="0"/>
              <a:t>1995, </a:t>
            </a:r>
            <a:r>
              <a:rPr lang="en-GB" sz="1600" dirty="0"/>
              <a:t>Increase in the farmland</a:t>
            </a:r>
          </a:p>
          <a:p>
            <a:pPr marL="285750" indent="-285750">
              <a:buFontTx/>
              <a:buChar char="-"/>
            </a:pPr>
            <a:r>
              <a:rPr lang="en-GB" sz="1600" b="1" dirty="0"/>
              <a:t>2000, </a:t>
            </a:r>
            <a:r>
              <a:rPr lang="en-GB" sz="1600" dirty="0"/>
              <a:t>Begins poultry production</a:t>
            </a:r>
          </a:p>
          <a:p>
            <a:pPr marL="285750" indent="-285750">
              <a:buFontTx/>
              <a:buChar char="-"/>
            </a:pPr>
            <a:r>
              <a:rPr lang="en-GB" sz="1600" b="1" dirty="0"/>
              <a:t>2009 : </a:t>
            </a:r>
            <a:r>
              <a:rPr lang="en-GB" sz="1600" dirty="0"/>
              <a:t>Conversion of the farm to organic and start of oil production with off-farm purchase of seeds</a:t>
            </a:r>
          </a:p>
          <a:p>
            <a:pPr marL="285750" indent="-285750">
              <a:buFontTx/>
              <a:buChar char="-"/>
            </a:pPr>
            <a:r>
              <a:rPr lang="en-GB" sz="1600" b="1" dirty="0"/>
              <a:t>2012, </a:t>
            </a:r>
            <a:r>
              <a:rPr lang="en-GB" sz="1600" dirty="0"/>
              <a:t>Purchase of first </a:t>
            </a:r>
            <a:r>
              <a:rPr lang="en-GB" sz="1600" dirty="0" err="1"/>
              <a:t>Bazadais</a:t>
            </a:r>
            <a:r>
              <a:rPr lang="en-GB" sz="1600" dirty="0"/>
              <a:t> heifers</a:t>
            </a:r>
          </a:p>
          <a:p>
            <a:pPr marL="285750" indent="-285750">
              <a:buFontTx/>
              <a:buChar char="-"/>
            </a:pPr>
            <a:r>
              <a:rPr lang="en-GB" sz="1600" b="1" dirty="0"/>
              <a:t>2013, </a:t>
            </a:r>
            <a:r>
              <a:rPr lang="en-GB" sz="1600" dirty="0"/>
              <a:t>Purchase of more </a:t>
            </a:r>
            <a:r>
              <a:rPr lang="en-GB" sz="1600" dirty="0" err="1"/>
              <a:t>Bazadais</a:t>
            </a:r>
            <a:r>
              <a:rPr lang="en-GB" sz="1600" dirty="0"/>
              <a:t> heifers, plus cows and a bull, becomes a member </a:t>
            </a:r>
            <a:r>
              <a:rPr lang="en-US" sz="1600" dirty="0"/>
              <a:t>of the Herd-Book </a:t>
            </a:r>
            <a:r>
              <a:rPr lang="en-US" sz="1600" dirty="0" err="1"/>
              <a:t>Bazadais</a:t>
            </a:r>
            <a:r>
              <a:rPr lang="en-US" sz="1600" dirty="0"/>
              <a:t>, signing up for Performance checking</a:t>
            </a:r>
            <a:endParaRPr lang="fr-FR" sz="1600" dirty="0"/>
          </a:p>
          <a:p>
            <a:pPr marL="285750" indent="-285750">
              <a:buFontTx/>
              <a:buChar char="-"/>
            </a:pPr>
            <a:r>
              <a:rPr lang="en-GB" sz="1600" b="1" dirty="0"/>
              <a:t>2014, </a:t>
            </a:r>
            <a:r>
              <a:rPr lang="en-GB" sz="1600" dirty="0"/>
              <a:t>Stops milk production</a:t>
            </a:r>
          </a:p>
        </p:txBody>
      </p:sp>
      <p:sp>
        <p:nvSpPr>
          <p:cNvPr id="5" name="ZoneTexte 4">
            <a:extLst>
              <a:ext uri="{FF2B5EF4-FFF2-40B4-BE49-F238E27FC236}">
                <a16:creationId xmlns:a16="http://schemas.microsoft.com/office/drawing/2014/main" id="{6B46D0C2-F44A-D67D-D6CA-F64317DD36EF}"/>
              </a:ext>
            </a:extLst>
          </p:cNvPr>
          <p:cNvSpPr txBox="1"/>
          <p:nvPr/>
        </p:nvSpPr>
        <p:spPr>
          <a:xfrm>
            <a:off x="310925" y="306140"/>
            <a:ext cx="6912768" cy="461665"/>
          </a:xfrm>
          <a:prstGeom prst="rect">
            <a:avLst/>
          </a:prstGeom>
          <a:solidFill>
            <a:schemeClr val="accent3">
              <a:lumMod val="60000"/>
              <a:lumOff val="40000"/>
            </a:schemeClr>
          </a:solidFill>
          <a:ln w="25400">
            <a:solidFill>
              <a:schemeClr val="accent3">
                <a:lumMod val="50000"/>
              </a:schemeClr>
            </a:solidFill>
          </a:ln>
        </p:spPr>
        <p:txBody>
          <a:bodyPr wrap="square" rtlCol="0">
            <a:spAutoFit/>
          </a:bodyPr>
          <a:lstStyle/>
          <a:p>
            <a:pPr algn="ctr"/>
            <a:r>
              <a:rPr lang="fr-FR" sz="2400" b="1" dirty="0"/>
              <a:t>BAZADAIS FARM VISIT – Thierry GARDON (42)</a:t>
            </a:r>
          </a:p>
        </p:txBody>
      </p:sp>
      <p:pic>
        <p:nvPicPr>
          <p:cNvPr id="6" name="Image 7">
            <a:extLst>
              <a:ext uri="{FF2B5EF4-FFF2-40B4-BE49-F238E27FC236}">
                <a16:creationId xmlns:a16="http://schemas.microsoft.com/office/drawing/2014/main" id="{59D4FA57-675D-2B87-6A42-C080222561BF}"/>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8263" y="1026220"/>
            <a:ext cx="3010169" cy="2006568"/>
          </a:xfrm>
          <a:prstGeom prst="rect">
            <a:avLst/>
          </a:prstGeom>
          <a:solidFill>
            <a:srgbClr val="FFFFFF">
              <a:shade val="85000"/>
            </a:srgbClr>
          </a:solidFill>
          <a:ln w="25400">
            <a:solidFill>
              <a:schemeClr val="tx1"/>
            </a:solidFill>
            <a:miter lim="800000"/>
            <a:headEnd/>
            <a:tailEnd/>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7" name="Image 1">
            <a:extLst>
              <a:ext uri="{FF2B5EF4-FFF2-40B4-BE49-F238E27FC236}">
                <a16:creationId xmlns:a16="http://schemas.microsoft.com/office/drawing/2014/main" id="{364D5574-C930-57AB-A9D4-073E63CB5ADA}"/>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02974" y="5946791"/>
            <a:ext cx="2880000" cy="1920189"/>
          </a:xfrm>
          <a:prstGeom prst="rect">
            <a:avLst/>
          </a:prstGeom>
          <a:solidFill>
            <a:srgbClr val="FFFFFF">
              <a:shade val="85000"/>
            </a:srgbClr>
          </a:solidFill>
          <a:ln w="25400">
            <a:solidFill>
              <a:schemeClr val="tx1"/>
            </a:solidFill>
            <a:miter lim="800000"/>
            <a:headEnd/>
            <a:tailEnd/>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0" name="ZoneTexte 9">
            <a:extLst>
              <a:ext uri="{FF2B5EF4-FFF2-40B4-BE49-F238E27FC236}">
                <a16:creationId xmlns:a16="http://schemas.microsoft.com/office/drawing/2014/main" id="{3EFF51CB-D661-466A-9642-402E6D783AF8}"/>
              </a:ext>
            </a:extLst>
          </p:cNvPr>
          <p:cNvSpPr txBox="1"/>
          <p:nvPr/>
        </p:nvSpPr>
        <p:spPr>
          <a:xfrm>
            <a:off x="3794538" y="810196"/>
            <a:ext cx="3672408" cy="415498"/>
          </a:xfrm>
          <a:prstGeom prst="rect">
            <a:avLst/>
          </a:prstGeom>
          <a:noFill/>
        </p:spPr>
        <p:txBody>
          <a:bodyPr wrap="square" rtlCol="0">
            <a:spAutoFit/>
          </a:bodyPr>
          <a:lstStyle/>
          <a:p>
            <a:r>
              <a:rPr lang="fr-FR" b="1" u="sng" dirty="0">
                <a:solidFill>
                  <a:schemeClr val="accent3">
                    <a:lumMod val="75000"/>
                  </a:schemeClr>
                </a:solidFill>
              </a:rPr>
              <a:t>Introduction to the </a:t>
            </a:r>
            <a:r>
              <a:rPr lang="fr-FR" b="1" u="sng" dirty="0" err="1">
                <a:solidFill>
                  <a:schemeClr val="accent3">
                    <a:lumMod val="75000"/>
                  </a:schemeClr>
                </a:solidFill>
              </a:rPr>
              <a:t>farm</a:t>
            </a:r>
            <a:endParaRPr lang="fr-FR" b="1" u="sng" dirty="0">
              <a:solidFill>
                <a:schemeClr val="accent3">
                  <a:lumMod val="75000"/>
                </a:schemeClr>
              </a:solidFill>
            </a:endParaRPr>
          </a:p>
        </p:txBody>
      </p:sp>
      <p:sp>
        <p:nvSpPr>
          <p:cNvPr id="11" name="ZoneTexte 10">
            <a:extLst>
              <a:ext uri="{FF2B5EF4-FFF2-40B4-BE49-F238E27FC236}">
                <a16:creationId xmlns:a16="http://schemas.microsoft.com/office/drawing/2014/main" id="{5483264C-4DA2-2CAE-C838-BB58376F8283}"/>
              </a:ext>
            </a:extLst>
          </p:cNvPr>
          <p:cNvSpPr txBox="1"/>
          <p:nvPr/>
        </p:nvSpPr>
        <p:spPr>
          <a:xfrm>
            <a:off x="3604377" y="1098228"/>
            <a:ext cx="3877194" cy="2308324"/>
          </a:xfrm>
          <a:prstGeom prst="rect">
            <a:avLst/>
          </a:prstGeom>
          <a:noFill/>
        </p:spPr>
        <p:txBody>
          <a:bodyPr wrap="square" rtlCol="0">
            <a:spAutoFit/>
          </a:bodyPr>
          <a:lstStyle/>
          <a:p>
            <a:pPr marL="285750" indent="-285750">
              <a:buFontTx/>
              <a:buChar char="-"/>
            </a:pPr>
            <a:r>
              <a:rPr lang="en-GB" sz="1600" dirty="0"/>
              <a:t>Location, </a:t>
            </a:r>
            <a:r>
              <a:rPr lang="en-GB" sz="1600" dirty="0" err="1"/>
              <a:t>Cremeaux</a:t>
            </a:r>
            <a:r>
              <a:rPr lang="en-GB" sz="1600" dirty="0"/>
              <a:t> in the  </a:t>
            </a:r>
            <a:r>
              <a:rPr lang="en-GB" sz="1600" dirty="0" err="1"/>
              <a:t>département</a:t>
            </a:r>
            <a:r>
              <a:rPr lang="en-GB" sz="1600" dirty="0"/>
              <a:t> of the Loire</a:t>
            </a:r>
          </a:p>
          <a:p>
            <a:pPr marL="285750" indent="-285750">
              <a:buFontTx/>
              <a:buChar char="-"/>
            </a:pPr>
            <a:r>
              <a:rPr lang="en-GB" sz="1600" dirty="0"/>
              <a:t>Height above sea-level, 560 m</a:t>
            </a:r>
          </a:p>
          <a:p>
            <a:pPr marL="285750" indent="-285750">
              <a:buFontTx/>
              <a:buChar char="-"/>
            </a:pPr>
            <a:r>
              <a:rPr lang="en-GB" sz="1600" dirty="0"/>
              <a:t>1 full-time farmer &amp; 45 ha of farmland - 10 ha of mixed forage cereals (rye, triticale, wheat), 20 ha of temporary pasture &amp; 15 ha of permanent pasture</a:t>
            </a:r>
          </a:p>
          <a:p>
            <a:pPr marL="285750" indent="-285750">
              <a:buFontTx/>
              <a:buChar char="-"/>
            </a:pPr>
            <a:r>
              <a:rPr lang="en-GB" sz="1600" dirty="0"/>
              <a:t>Rearing of </a:t>
            </a:r>
            <a:r>
              <a:rPr lang="en-GB" sz="1600" dirty="0" err="1"/>
              <a:t>Bazadais</a:t>
            </a:r>
            <a:r>
              <a:rPr lang="en-GB" sz="1600" dirty="0"/>
              <a:t> cattle, poultry and  oils</a:t>
            </a:r>
          </a:p>
        </p:txBody>
      </p:sp>
      <p:sp>
        <p:nvSpPr>
          <p:cNvPr id="12" name="ZoneTexte 11">
            <a:extLst>
              <a:ext uri="{FF2B5EF4-FFF2-40B4-BE49-F238E27FC236}">
                <a16:creationId xmlns:a16="http://schemas.microsoft.com/office/drawing/2014/main" id="{CC351112-4CC2-57E3-C47F-16E0B622F42A}"/>
              </a:ext>
            </a:extLst>
          </p:cNvPr>
          <p:cNvSpPr txBox="1"/>
          <p:nvPr/>
        </p:nvSpPr>
        <p:spPr>
          <a:xfrm>
            <a:off x="310924" y="3186460"/>
            <a:ext cx="3469707" cy="415498"/>
          </a:xfrm>
          <a:prstGeom prst="rect">
            <a:avLst/>
          </a:prstGeom>
          <a:noFill/>
        </p:spPr>
        <p:txBody>
          <a:bodyPr wrap="square" rtlCol="0">
            <a:spAutoFit/>
          </a:bodyPr>
          <a:lstStyle/>
          <a:p>
            <a:r>
              <a:rPr lang="fr-FR" b="1" u="sng" dirty="0">
                <a:solidFill>
                  <a:schemeClr val="accent3">
                    <a:lumMod val="75000"/>
                  </a:schemeClr>
                </a:solidFill>
              </a:rPr>
              <a:t>Background</a:t>
            </a:r>
          </a:p>
        </p:txBody>
      </p:sp>
      <p:sp>
        <p:nvSpPr>
          <p:cNvPr id="14" name="ZoneTexte 13">
            <a:extLst>
              <a:ext uri="{FF2B5EF4-FFF2-40B4-BE49-F238E27FC236}">
                <a16:creationId xmlns:a16="http://schemas.microsoft.com/office/drawing/2014/main" id="{F9C7ACCC-471C-38AC-EF72-860234254CAA}"/>
              </a:ext>
            </a:extLst>
          </p:cNvPr>
          <p:cNvSpPr txBox="1"/>
          <p:nvPr/>
        </p:nvSpPr>
        <p:spPr>
          <a:xfrm>
            <a:off x="310924" y="5994772"/>
            <a:ext cx="3469707" cy="415498"/>
          </a:xfrm>
          <a:prstGeom prst="rect">
            <a:avLst/>
          </a:prstGeom>
          <a:noFill/>
        </p:spPr>
        <p:txBody>
          <a:bodyPr wrap="square" rtlCol="0">
            <a:spAutoFit/>
          </a:bodyPr>
          <a:lstStyle/>
          <a:p>
            <a:r>
              <a:rPr lang="fr-FR" b="1" u="sng" dirty="0">
                <a:solidFill>
                  <a:schemeClr val="accent3">
                    <a:lumMod val="75000"/>
                  </a:schemeClr>
                </a:solidFill>
              </a:rPr>
              <a:t>Herd breakdown</a:t>
            </a:r>
          </a:p>
        </p:txBody>
      </p:sp>
      <p:sp>
        <p:nvSpPr>
          <p:cNvPr id="8" name="ZoneTexte 7">
            <a:extLst>
              <a:ext uri="{FF2B5EF4-FFF2-40B4-BE49-F238E27FC236}">
                <a16:creationId xmlns:a16="http://schemas.microsoft.com/office/drawing/2014/main" id="{AA07925B-00A1-CB28-FE10-874651D4FA3E}"/>
              </a:ext>
            </a:extLst>
          </p:cNvPr>
          <p:cNvSpPr txBox="1"/>
          <p:nvPr/>
        </p:nvSpPr>
        <p:spPr>
          <a:xfrm>
            <a:off x="682375" y="9912601"/>
            <a:ext cx="6169867" cy="646331"/>
          </a:xfrm>
          <a:prstGeom prst="rect">
            <a:avLst/>
          </a:prstGeom>
          <a:noFill/>
        </p:spPr>
        <p:txBody>
          <a:bodyPr wrap="square" rtlCol="0">
            <a:spAutoFit/>
          </a:bodyPr>
          <a:lstStyle/>
          <a:p>
            <a:pPr algn="ctr"/>
            <a:r>
              <a:rPr lang="fr-FR" sz="1200" b="1" dirty="0"/>
              <a:t>EXCELLENCE BAZADAISE </a:t>
            </a:r>
            <a:r>
              <a:rPr lang="fr-FR" sz="1200" dirty="0"/>
              <a:t>– Bazadais </a:t>
            </a:r>
            <a:r>
              <a:rPr lang="fr-FR" sz="1200" dirty="0" err="1"/>
              <a:t>breed</a:t>
            </a:r>
            <a:r>
              <a:rPr lang="fr-FR" sz="1200" dirty="0"/>
              <a:t> </a:t>
            </a:r>
            <a:r>
              <a:rPr lang="fr-FR" sz="1200" dirty="0" err="1"/>
              <a:t>selection</a:t>
            </a:r>
            <a:r>
              <a:rPr lang="fr-FR" sz="1200" dirty="0"/>
              <a:t> organisation</a:t>
            </a:r>
          </a:p>
          <a:p>
            <a:pPr algn="ctr"/>
            <a:r>
              <a:rPr lang="fr-FR" sz="1200" dirty="0"/>
              <a:t>2, La Jardiasse Est – 33430 BAZAS        Tél : +33 (0)5 56 25 11 67 </a:t>
            </a:r>
          </a:p>
          <a:p>
            <a:pPr algn="ctr"/>
            <a:r>
              <a:rPr lang="fr-FR" sz="1200" dirty="0"/>
              <a:t>excellence-bazadaise@orange.fr       </a:t>
            </a:r>
            <a:r>
              <a:rPr lang="fr-FR" sz="1200" b="1" dirty="0"/>
              <a:t>www.bazadaise.fr</a:t>
            </a:r>
          </a:p>
        </p:txBody>
      </p:sp>
      <p:sp>
        <p:nvSpPr>
          <p:cNvPr id="15" name="ZoneTexte 14">
            <a:extLst>
              <a:ext uri="{FF2B5EF4-FFF2-40B4-BE49-F238E27FC236}">
                <a16:creationId xmlns:a16="http://schemas.microsoft.com/office/drawing/2014/main" id="{571D30E2-3338-4530-55D7-EF71E6601526}"/>
              </a:ext>
            </a:extLst>
          </p:cNvPr>
          <p:cNvSpPr txBox="1"/>
          <p:nvPr/>
        </p:nvSpPr>
        <p:spPr>
          <a:xfrm>
            <a:off x="310924" y="6354812"/>
            <a:ext cx="3483029" cy="2693045"/>
          </a:xfrm>
          <a:prstGeom prst="rect">
            <a:avLst/>
          </a:prstGeom>
          <a:noFill/>
        </p:spPr>
        <p:txBody>
          <a:bodyPr wrap="square" rtlCol="0">
            <a:spAutoFit/>
          </a:bodyPr>
          <a:lstStyle/>
          <a:p>
            <a:r>
              <a:rPr lang="en-GB" sz="1600" b="1" dirty="0"/>
              <a:t>Males, </a:t>
            </a:r>
          </a:p>
          <a:p>
            <a:r>
              <a:rPr lang="en-GB" sz="1600" dirty="0"/>
              <a:t>1 </a:t>
            </a:r>
            <a:r>
              <a:rPr lang="en-GB" sz="1600" dirty="0" err="1"/>
              <a:t>Bazadais</a:t>
            </a:r>
            <a:r>
              <a:rPr lang="en-GB" sz="1600" dirty="0"/>
              <a:t> bull for natural service, replaced every 3 years</a:t>
            </a:r>
          </a:p>
          <a:p>
            <a:r>
              <a:rPr lang="en-GB" sz="1600" dirty="0"/>
              <a:t>2 bullocks in 2020</a:t>
            </a:r>
          </a:p>
          <a:p>
            <a:r>
              <a:rPr lang="en-GB" sz="1600" dirty="0"/>
              <a:t>6 bullocks in 2021            </a:t>
            </a:r>
          </a:p>
          <a:p>
            <a:r>
              <a:rPr lang="en-GB" sz="1600" dirty="0"/>
              <a:t>3 bullocks in 2022</a:t>
            </a:r>
          </a:p>
          <a:p>
            <a:endParaRPr lang="en-GB" sz="800" dirty="0"/>
          </a:p>
          <a:p>
            <a:r>
              <a:rPr lang="en-GB" sz="1600" b="1" dirty="0"/>
              <a:t>Females,</a:t>
            </a:r>
          </a:p>
          <a:p>
            <a:r>
              <a:rPr lang="en-GB" sz="1600" dirty="0"/>
              <a:t>15 cows</a:t>
            </a:r>
          </a:p>
          <a:p>
            <a:r>
              <a:rPr lang="en-GB" sz="1600" dirty="0"/>
              <a:t>4 heifers in 2021</a:t>
            </a:r>
          </a:p>
          <a:p>
            <a:r>
              <a:rPr lang="en-GB" sz="1600" dirty="0"/>
              <a:t>7 heifers in 2022</a:t>
            </a:r>
          </a:p>
        </p:txBody>
      </p:sp>
      <p:sp>
        <p:nvSpPr>
          <p:cNvPr id="16" name="Rectangle : coins arrondis 15">
            <a:extLst>
              <a:ext uri="{FF2B5EF4-FFF2-40B4-BE49-F238E27FC236}">
                <a16:creationId xmlns:a16="http://schemas.microsoft.com/office/drawing/2014/main" id="{6A7864EA-B8C2-BB21-D6C3-C2ED844973C1}"/>
              </a:ext>
            </a:extLst>
          </p:cNvPr>
          <p:cNvSpPr/>
          <p:nvPr/>
        </p:nvSpPr>
        <p:spPr>
          <a:xfrm>
            <a:off x="2340471" y="8167064"/>
            <a:ext cx="4660336" cy="708028"/>
          </a:xfrm>
          <a:prstGeom prst="roundRect">
            <a:avLst/>
          </a:prstGeom>
          <a:solidFill>
            <a:schemeClr val="accent3">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2000" b="1" u="sng" dirty="0">
                <a:solidFill>
                  <a:schemeClr val="bg1"/>
                </a:solidFill>
              </a:rPr>
              <a:t>The objective </a:t>
            </a:r>
            <a:r>
              <a:rPr lang="fr-FR" sz="2000" b="1" dirty="0" err="1">
                <a:solidFill>
                  <a:schemeClr val="bg1"/>
                </a:solidFill>
              </a:rPr>
              <a:t>is</a:t>
            </a:r>
            <a:r>
              <a:rPr lang="fr-FR" sz="2000" b="1" dirty="0">
                <a:solidFill>
                  <a:schemeClr val="bg1"/>
                </a:solidFill>
              </a:rPr>
              <a:t> to </a:t>
            </a:r>
            <a:r>
              <a:rPr lang="fr-FR" sz="2000" b="1" dirty="0" err="1">
                <a:solidFill>
                  <a:schemeClr val="bg1"/>
                </a:solidFill>
              </a:rPr>
              <a:t>increase</a:t>
            </a:r>
            <a:r>
              <a:rPr lang="fr-FR" sz="2000" b="1" dirty="0">
                <a:solidFill>
                  <a:schemeClr val="bg1"/>
                </a:solidFill>
              </a:rPr>
              <a:t> the </a:t>
            </a:r>
            <a:r>
              <a:rPr lang="fr-FR" sz="2000" b="1" dirty="0" err="1">
                <a:solidFill>
                  <a:schemeClr val="bg1"/>
                </a:solidFill>
              </a:rPr>
              <a:t>number</a:t>
            </a:r>
            <a:r>
              <a:rPr lang="fr-FR" sz="2000" b="1" dirty="0">
                <a:solidFill>
                  <a:schemeClr val="bg1"/>
                </a:solidFill>
              </a:rPr>
              <a:t> of </a:t>
            </a:r>
            <a:r>
              <a:rPr lang="fr-FR" sz="2000" b="1" dirty="0" err="1">
                <a:solidFill>
                  <a:schemeClr val="bg1"/>
                </a:solidFill>
              </a:rPr>
              <a:t>breeding</a:t>
            </a:r>
            <a:r>
              <a:rPr lang="fr-FR" sz="2000" b="1" dirty="0">
                <a:solidFill>
                  <a:schemeClr val="bg1"/>
                </a:solidFill>
              </a:rPr>
              <a:t> </a:t>
            </a:r>
            <a:r>
              <a:rPr lang="fr-FR" sz="2000" b="1" dirty="0" err="1">
                <a:solidFill>
                  <a:schemeClr val="bg1"/>
                </a:solidFill>
              </a:rPr>
              <a:t>cows</a:t>
            </a:r>
            <a:r>
              <a:rPr lang="fr-FR" sz="2000" b="1" dirty="0">
                <a:solidFill>
                  <a:schemeClr val="bg1"/>
                </a:solidFill>
              </a:rPr>
              <a:t> to </a:t>
            </a:r>
            <a:r>
              <a:rPr lang="fr-FR" sz="2000" b="1" dirty="0" err="1">
                <a:solidFill>
                  <a:schemeClr val="bg1"/>
                </a:solidFill>
              </a:rPr>
              <a:t>between</a:t>
            </a:r>
            <a:r>
              <a:rPr lang="fr-FR" sz="2000" b="1" dirty="0">
                <a:solidFill>
                  <a:schemeClr val="bg1"/>
                </a:solidFill>
              </a:rPr>
              <a:t> 15 and 20</a:t>
            </a:r>
          </a:p>
        </p:txBody>
      </p:sp>
      <p:sp>
        <p:nvSpPr>
          <p:cNvPr id="17" name="ZoneTexte 16">
            <a:extLst>
              <a:ext uri="{FF2B5EF4-FFF2-40B4-BE49-F238E27FC236}">
                <a16:creationId xmlns:a16="http://schemas.microsoft.com/office/drawing/2014/main" id="{FF88A27E-6DBF-F915-3FD0-83C792697922}"/>
              </a:ext>
            </a:extLst>
          </p:cNvPr>
          <p:cNvSpPr txBox="1"/>
          <p:nvPr/>
        </p:nvSpPr>
        <p:spPr>
          <a:xfrm>
            <a:off x="2066427" y="7074892"/>
            <a:ext cx="1831154" cy="738664"/>
          </a:xfrm>
          <a:prstGeom prst="rect">
            <a:avLst/>
          </a:prstGeom>
          <a:noFill/>
        </p:spPr>
        <p:txBody>
          <a:bodyPr wrap="square" rtlCol="0">
            <a:spAutoFit/>
          </a:bodyPr>
          <a:lstStyle/>
          <a:p>
            <a:pPr algn="ctr"/>
            <a:r>
              <a:rPr lang="fr-FR" b="1" i="1" u="sng" dirty="0">
                <a:solidFill>
                  <a:schemeClr val="accent3">
                    <a:lumMod val="75000"/>
                  </a:schemeClr>
                </a:solidFill>
              </a:rPr>
              <a:t>PEDIGREE ONLY</a:t>
            </a:r>
          </a:p>
        </p:txBody>
      </p:sp>
      <p:sp>
        <p:nvSpPr>
          <p:cNvPr id="18" name="ZoneTexte 17">
            <a:extLst>
              <a:ext uri="{FF2B5EF4-FFF2-40B4-BE49-F238E27FC236}">
                <a16:creationId xmlns:a16="http://schemas.microsoft.com/office/drawing/2014/main" id="{25643653-BFD7-F94F-75C7-0F782B172B40}"/>
              </a:ext>
            </a:extLst>
          </p:cNvPr>
          <p:cNvSpPr txBox="1"/>
          <p:nvPr/>
        </p:nvSpPr>
        <p:spPr>
          <a:xfrm>
            <a:off x="297602" y="8947100"/>
            <a:ext cx="3469707" cy="415498"/>
          </a:xfrm>
          <a:prstGeom prst="rect">
            <a:avLst/>
          </a:prstGeom>
          <a:noFill/>
        </p:spPr>
        <p:txBody>
          <a:bodyPr wrap="square" rtlCol="0">
            <a:spAutoFit/>
          </a:bodyPr>
          <a:lstStyle/>
          <a:p>
            <a:r>
              <a:rPr lang="fr-FR" b="1" u="sng" dirty="0">
                <a:solidFill>
                  <a:schemeClr val="accent3">
                    <a:lumMod val="75000"/>
                  </a:schemeClr>
                </a:solidFill>
              </a:rPr>
              <a:t>Herd Management</a:t>
            </a:r>
          </a:p>
        </p:txBody>
      </p:sp>
      <p:sp>
        <p:nvSpPr>
          <p:cNvPr id="19" name="ZoneTexte 18">
            <a:extLst>
              <a:ext uri="{FF2B5EF4-FFF2-40B4-BE49-F238E27FC236}">
                <a16:creationId xmlns:a16="http://schemas.microsoft.com/office/drawing/2014/main" id="{F00C76BC-06B7-7B7D-155B-C047A2BA979D}"/>
              </a:ext>
            </a:extLst>
          </p:cNvPr>
          <p:cNvSpPr txBox="1"/>
          <p:nvPr/>
        </p:nvSpPr>
        <p:spPr>
          <a:xfrm>
            <a:off x="301579" y="9307140"/>
            <a:ext cx="6439345" cy="584775"/>
          </a:xfrm>
          <a:prstGeom prst="rect">
            <a:avLst/>
          </a:prstGeom>
          <a:noFill/>
        </p:spPr>
        <p:txBody>
          <a:bodyPr wrap="square" rtlCol="0">
            <a:spAutoFit/>
          </a:bodyPr>
          <a:lstStyle/>
          <a:p>
            <a:r>
              <a:rPr lang="fr-FR" sz="1600" b="1" dirty="0"/>
              <a:t>Building, a loose </a:t>
            </a:r>
            <a:r>
              <a:rPr lang="fr-FR" sz="1600" b="1" dirty="0" err="1"/>
              <a:t>covered</a:t>
            </a:r>
            <a:r>
              <a:rPr lang="fr-FR" sz="1600" b="1" dirty="0"/>
              <a:t> yard </a:t>
            </a:r>
            <a:r>
              <a:rPr lang="fr-FR" sz="1600" dirty="0" err="1"/>
              <a:t>with</a:t>
            </a:r>
            <a:r>
              <a:rPr lang="fr-FR" sz="1600" dirty="0"/>
              <a:t> </a:t>
            </a:r>
            <a:r>
              <a:rPr lang="fr-FR" sz="1600" dirty="0" err="1"/>
              <a:t>straw-bedded</a:t>
            </a:r>
            <a:r>
              <a:rPr lang="fr-FR" sz="1600" dirty="0"/>
              <a:t> area</a:t>
            </a:r>
          </a:p>
          <a:p>
            <a:r>
              <a:rPr lang="fr-FR" sz="1600" b="1" dirty="0"/>
              <a:t>Ration, </a:t>
            </a:r>
            <a:r>
              <a:rPr lang="fr-FR" sz="1600" dirty="0"/>
              <a:t>haylage + 1kg of </a:t>
            </a:r>
            <a:r>
              <a:rPr lang="fr-FR" sz="1600" dirty="0" err="1"/>
              <a:t>cereals</a:t>
            </a:r>
            <a:r>
              <a:rPr lang="fr-FR" sz="1600" dirty="0"/>
              <a:t> in </a:t>
            </a:r>
            <a:r>
              <a:rPr lang="fr-FR" sz="1600" u="sng" dirty="0" err="1"/>
              <a:t>winter</a:t>
            </a:r>
            <a:r>
              <a:rPr lang="fr-FR" sz="1600" dirty="0"/>
              <a:t>, </a:t>
            </a:r>
            <a:r>
              <a:rPr lang="fr-FR" sz="1600" u="sng" dirty="0" err="1"/>
              <a:t>summer</a:t>
            </a:r>
            <a:r>
              <a:rPr lang="fr-FR" sz="1600" dirty="0"/>
              <a:t> </a:t>
            </a:r>
            <a:r>
              <a:rPr lang="fr-FR" sz="1600" dirty="0" err="1"/>
              <a:t>grazing</a:t>
            </a:r>
            <a:endParaRPr lang="fr-FR" sz="1600" u="sng" dirty="0"/>
          </a:p>
        </p:txBody>
      </p:sp>
      <p:pic>
        <p:nvPicPr>
          <p:cNvPr id="3" name="Image 2">
            <a:extLst>
              <a:ext uri="{FF2B5EF4-FFF2-40B4-BE49-F238E27FC236}">
                <a16:creationId xmlns:a16="http://schemas.microsoft.com/office/drawing/2014/main" id="{3300FE21-B5AB-736C-3B09-73B0A63E0A6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8263" y="9957640"/>
            <a:ext cx="745740" cy="550693"/>
          </a:xfrm>
          <a:prstGeom prst="rect">
            <a:avLst/>
          </a:prstGeom>
        </p:spPr>
      </p:pic>
    </p:spTree>
    <p:extLst>
      <p:ext uri="{BB962C8B-B14F-4D97-AF65-F5344CB8AC3E}">
        <p14:creationId xmlns:p14="http://schemas.microsoft.com/office/powerpoint/2010/main" val="595143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38C8E89-803A-A997-59E4-8E2E6D7B9986}"/>
              </a:ext>
            </a:extLst>
          </p:cNvPr>
          <p:cNvSpPr/>
          <p:nvPr/>
        </p:nvSpPr>
        <p:spPr>
          <a:xfrm>
            <a:off x="108223" y="90116"/>
            <a:ext cx="7344816" cy="10513168"/>
          </a:xfrm>
          <a:prstGeom prst="rect">
            <a:avLst/>
          </a:prstGeom>
          <a:solidFill>
            <a:schemeClr val="bg1"/>
          </a:solidFill>
          <a:ln>
            <a:solidFill>
              <a:schemeClr val="accent3">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a:extLst>
              <a:ext uri="{FF2B5EF4-FFF2-40B4-BE49-F238E27FC236}">
                <a16:creationId xmlns:a16="http://schemas.microsoft.com/office/drawing/2014/main" id="{6B46D0C2-F44A-D67D-D6CA-F64317DD36EF}"/>
              </a:ext>
            </a:extLst>
          </p:cNvPr>
          <p:cNvSpPr txBox="1"/>
          <p:nvPr/>
        </p:nvSpPr>
        <p:spPr>
          <a:xfrm>
            <a:off x="310925" y="306140"/>
            <a:ext cx="6912768" cy="461665"/>
          </a:xfrm>
          <a:prstGeom prst="rect">
            <a:avLst/>
          </a:prstGeom>
          <a:solidFill>
            <a:schemeClr val="accent3">
              <a:lumMod val="60000"/>
              <a:lumOff val="40000"/>
            </a:schemeClr>
          </a:solidFill>
          <a:ln w="25400">
            <a:solidFill>
              <a:schemeClr val="accent3">
                <a:lumMod val="50000"/>
              </a:schemeClr>
            </a:solidFill>
          </a:ln>
        </p:spPr>
        <p:txBody>
          <a:bodyPr wrap="square" rtlCol="0">
            <a:spAutoFit/>
          </a:bodyPr>
          <a:lstStyle/>
          <a:p>
            <a:pPr algn="ctr"/>
            <a:r>
              <a:rPr lang="fr-FR" sz="2400" b="1" dirty="0"/>
              <a:t>BAZADAIS FARM VISIT – Thierry GARDON (42)</a:t>
            </a:r>
          </a:p>
        </p:txBody>
      </p:sp>
      <p:sp>
        <p:nvSpPr>
          <p:cNvPr id="8" name="ZoneTexte 7">
            <a:extLst>
              <a:ext uri="{FF2B5EF4-FFF2-40B4-BE49-F238E27FC236}">
                <a16:creationId xmlns:a16="http://schemas.microsoft.com/office/drawing/2014/main" id="{AA07925B-00A1-CB28-FE10-874651D4FA3E}"/>
              </a:ext>
            </a:extLst>
          </p:cNvPr>
          <p:cNvSpPr txBox="1"/>
          <p:nvPr/>
        </p:nvSpPr>
        <p:spPr>
          <a:xfrm>
            <a:off x="682375" y="9912601"/>
            <a:ext cx="6169867" cy="646331"/>
          </a:xfrm>
          <a:prstGeom prst="rect">
            <a:avLst/>
          </a:prstGeom>
          <a:noFill/>
        </p:spPr>
        <p:txBody>
          <a:bodyPr wrap="square" rtlCol="0">
            <a:spAutoFit/>
          </a:bodyPr>
          <a:lstStyle/>
          <a:p>
            <a:pPr algn="ctr"/>
            <a:r>
              <a:rPr lang="fr-FR" sz="1200" b="1" dirty="0"/>
              <a:t>EXCELLENCE BAZADAISE </a:t>
            </a:r>
            <a:r>
              <a:rPr lang="fr-FR" sz="1200" dirty="0"/>
              <a:t>– Bazadais </a:t>
            </a:r>
            <a:r>
              <a:rPr lang="fr-FR" sz="1200" dirty="0" err="1"/>
              <a:t>breed</a:t>
            </a:r>
            <a:r>
              <a:rPr lang="fr-FR" sz="1200" dirty="0"/>
              <a:t> </a:t>
            </a:r>
            <a:r>
              <a:rPr lang="fr-FR" sz="1200" dirty="0" err="1"/>
              <a:t>selection</a:t>
            </a:r>
            <a:r>
              <a:rPr lang="fr-FR" sz="1200" dirty="0"/>
              <a:t> organisation</a:t>
            </a:r>
          </a:p>
          <a:p>
            <a:pPr algn="ctr"/>
            <a:r>
              <a:rPr lang="fr-FR" sz="1200" dirty="0"/>
              <a:t>2, La Jardiasse Est – 33430 BAZAS        Tél : +33 (0)5 56 25 11 67 </a:t>
            </a:r>
          </a:p>
          <a:p>
            <a:pPr algn="ctr"/>
            <a:r>
              <a:rPr lang="fr-FR" sz="1200" dirty="0"/>
              <a:t>excellence-bazadaise@orange.fr       </a:t>
            </a:r>
            <a:r>
              <a:rPr lang="fr-FR" sz="1200" b="1" dirty="0"/>
              <a:t>www.bazadaise.fr</a:t>
            </a:r>
          </a:p>
        </p:txBody>
      </p:sp>
      <p:sp>
        <p:nvSpPr>
          <p:cNvPr id="19" name="ZoneTexte 18">
            <a:extLst>
              <a:ext uri="{FF2B5EF4-FFF2-40B4-BE49-F238E27FC236}">
                <a16:creationId xmlns:a16="http://schemas.microsoft.com/office/drawing/2014/main" id="{F00C76BC-06B7-7B7D-155B-C047A2BA979D}"/>
              </a:ext>
            </a:extLst>
          </p:cNvPr>
          <p:cNvSpPr txBox="1"/>
          <p:nvPr/>
        </p:nvSpPr>
        <p:spPr>
          <a:xfrm>
            <a:off x="108223" y="1242244"/>
            <a:ext cx="3672407" cy="523220"/>
          </a:xfrm>
          <a:prstGeom prst="rect">
            <a:avLst/>
          </a:prstGeom>
          <a:noFill/>
        </p:spPr>
        <p:txBody>
          <a:bodyPr wrap="square" rtlCol="0">
            <a:spAutoFit/>
          </a:bodyPr>
          <a:lstStyle/>
          <a:p>
            <a:r>
              <a:rPr lang="en-US" sz="1400" b="1" u="sng" dirty="0"/>
              <a:t>Average maternal ancestry indexes of the </a:t>
            </a:r>
          </a:p>
          <a:p>
            <a:r>
              <a:rPr lang="en-US" sz="1400" b="1" u="sng" dirty="0"/>
              <a:t>herd for 2022 </a:t>
            </a:r>
            <a:r>
              <a:rPr lang="fr-FR" sz="1400" dirty="0"/>
              <a:t>(source : BGTA 2022)</a:t>
            </a:r>
            <a:endParaRPr lang="fr-FR" sz="1400" u="sng" dirty="0"/>
          </a:p>
        </p:txBody>
      </p:sp>
      <p:pic>
        <p:nvPicPr>
          <p:cNvPr id="3" name="Image 2">
            <a:extLst>
              <a:ext uri="{FF2B5EF4-FFF2-40B4-BE49-F238E27FC236}">
                <a16:creationId xmlns:a16="http://schemas.microsoft.com/office/drawing/2014/main" id="{3300FE21-B5AB-736C-3B09-73B0A63E0A6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8263" y="9957640"/>
            <a:ext cx="745740" cy="550693"/>
          </a:xfrm>
          <a:prstGeom prst="rect">
            <a:avLst/>
          </a:prstGeom>
        </p:spPr>
      </p:pic>
      <p:sp>
        <p:nvSpPr>
          <p:cNvPr id="2" name="ZoneTexte 1">
            <a:extLst>
              <a:ext uri="{FF2B5EF4-FFF2-40B4-BE49-F238E27FC236}">
                <a16:creationId xmlns:a16="http://schemas.microsoft.com/office/drawing/2014/main" id="{570654CA-C9AE-309A-021C-9BE42CFFBF28}"/>
              </a:ext>
            </a:extLst>
          </p:cNvPr>
          <p:cNvSpPr txBox="1"/>
          <p:nvPr/>
        </p:nvSpPr>
        <p:spPr>
          <a:xfrm>
            <a:off x="310923" y="882204"/>
            <a:ext cx="3469707" cy="415498"/>
          </a:xfrm>
          <a:prstGeom prst="rect">
            <a:avLst/>
          </a:prstGeom>
          <a:noFill/>
        </p:spPr>
        <p:txBody>
          <a:bodyPr wrap="square" rtlCol="0">
            <a:spAutoFit/>
          </a:bodyPr>
          <a:lstStyle/>
          <a:p>
            <a:r>
              <a:rPr lang="en-GB" b="1" u="sng" dirty="0">
                <a:solidFill>
                  <a:schemeClr val="accent3">
                    <a:lumMod val="75000"/>
                  </a:schemeClr>
                </a:solidFill>
              </a:rPr>
              <a:t>Selection</a:t>
            </a:r>
          </a:p>
        </p:txBody>
      </p:sp>
      <p:graphicFrame>
        <p:nvGraphicFramePr>
          <p:cNvPr id="9" name="Tableau 19">
            <a:extLst>
              <a:ext uri="{FF2B5EF4-FFF2-40B4-BE49-F238E27FC236}">
                <a16:creationId xmlns:a16="http://schemas.microsoft.com/office/drawing/2014/main" id="{04EEA7DF-3CAE-2236-35C9-AD5901E333E1}"/>
              </a:ext>
            </a:extLst>
          </p:cNvPr>
          <p:cNvGraphicFramePr>
            <a:graphicFrameLocks noGrp="1"/>
          </p:cNvGraphicFramePr>
          <p:nvPr>
            <p:extLst>
              <p:ext uri="{D42A27DB-BD31-4B8C-83A1-F6EECF244321}">
                <p14:modId xmlns:p14="http://schemas.microsoft.com/office/powerpoint/2010/main" val="588879200"/>
              </p:ext>
            </p:extLst>
          </p:nvPr>
        </p:nvGraphicFramePr>
        <p:xfrm>
          <a:off x="456372" y="1800953"/>
          <a:ext cx="2952975" cy="4185472"/>
        </p:xfrm>
        <a:graphic>
          <a:graphicData uri="http://schemas.openxmlformats.org/drawingml/2006/table">
            <a:tbl>
              <a:tblPr firstRow="1" bandRow="1">
                <a:tableStyleId>{F5AB1C69-6EDB-4FF4-983F-18BD219EF322}</a:tableStyleId>
              </a:tblPr>
              <a:tblGrid>
                <a:gridCol w="805412">
                  <a:extLst>
                    <a:ext uri="{9D8B030D-6E8A-4147-A177-3AD203B41FA5}">
                      <a16:colId xmlns:a16="http://schemas.microsoft.com/office/drawing/2014/main" val="4007857101"/>
                    </a:ext>
                  </a:extLst>
                </a:gridCol>
                <a:gridCol w="1283468">
                  <a:extLst>
                    <a:ext uri="{9D8B030D-6E8A-4147-A177-3AD203B41FA5}">
                      <a16:colId xmlns:a16="http://schemas.microsoft.com/office/drawing/2014/main" val="1725037111"/>
                    </a:ext>
                  </a:extLst>
                </a:gridCol>
                <a:gridCol w="864095">
                  <a:extLst>
                    <a:ext uri="{9D8B030D-6E8A-4147-A177-3AD203B41FA5}">
                      <a16:colId xmlns:a16="http://schemas.microsoft.com/office/drawing/2014/main" val="549027266"/>
                    </a:ext>
                  </a:extLst>
                </a:gridCol>
              </a:tblGrid>
              <a:tr h="349138">
                <a:tc>
                  <a:txBody>
                    <a:bodyPr/>
                    <a:lstStyle/>
                    <a:p>
                      <a:pPr algn="ctr"/>
                      <a:endParaRPr lang="fr-FR" dirty="0"/>
                    </a:p>
                  </a:txBody>
                  <a:tcPr anchor="ctr"/>
                </a:tc>
                <a:tc>
                  <a:txBody>
                    <a:bodyPr/>
                    <a:lstStyle/>
                    <a:p>
                      <a:pPr algn="ctr"/>
                      <a:r>
                        <a:rPr lang="fr-FR" sz="1050" dirty="0"/>
                        <a:t>Farm 2022</a:t>
                      </a:r>
                    </a:p>
                  </a:txBody>
                  <a:tcPr anchor="ctr"/>
                </a:tc>
                <a:tc>
                  <a:txBody>
                    <a:bodyPr/>
                    <a:lstStyle/>
                    <a:p>
                      <a:pPr algn="ctr"/>
                      <a:r>
                        <a:rPr lang="fr-FR" sz="1050" dirty="0" err="1"/>
                        <a:t>Breed</a:t>
                      </a:r>
                      <a:endParaRPr lang="fr-FR" sz="1050" dirty="0"/>
                    </a:p>
                  </a:txBody>
                  <a:tcPr anchor="ctr"/>
                </a:tc>
                <a:extLst>
                  <a:ext uri="{0D108BD9-81ED-4DB2-BD59-A6C34878D82A}">
                    <a16:rowId xmlns:a16="http://schemas.microsoft.com/office/drawing/2014/main" val="3426581520"/>
                  </a:ext>
                </a:extLst>
              </a:tr>
              <a:tr h="349138">
                <a:tc>
                  <a:txBody>
                    <a:bodyPr/>
                    <a:lstStyle/>
                    <a:p>
                      <a:pPr algn="l"/>
                      <a:r>
                        <a:rPr lang="fr-FR" sz="1000" dirty="0"/>
                        <a:t>Herd</a:t>
                      </a:r>
                    </a:p>
                  </a:txBody>
                  <a:tcPr anchor="ctr">
                    <a:solidFill>
                      <a:schemeClr val="accent3">
                        <a:lumMod val="60000"/>
                        <a:lumOff val="40000"/>
                      </a:schemeClr>
                    </a:solidFill>
                  </a:tcPr>
                </a:tc>
                <a:tc>
                  <a:txBody>
                    <a:bodyPr/>
                    <a:lstStyle/>
                    <a:p>
                      <a:pPr algn="l"/>
                      <a:r>
                        <a:rPr lang="fr-FR" sz="1000" dirty="0"/>
                        <a:t>13</a:t>
                      </a:r>
                    </a:p>
                  </a:txBody>
                  <a:tcPr anchor="ctr">
                    <a:solidFill>
                      <a:schemeClr val="accent3">
                        <a:lumMod val="60000"/>
                        <a:lumOff val="40000"/>
                      </a:schemeClr>
                    </a:solidFill>
                  </a:tcPr>
                </a:tc>
                <a:tc>
                  <a:txBody>
                    <a:bodyPr/>
                    <a:lstStyle/>
                    <a:p>
                      <a:pPr algn="l"/>
                      <a:r>
                        <a:rPr lang="fr-FR" sz="1000" dirty="0"/>
                        <a:t>2531</a:t>
                      </a:r>
                    </a:p>
                  </a:txBody>
                  <a:tcPr anchor="ctr">
                    <a:solidFill>
                      <a:schemeClr val="accent3">
                        <a:lumMod val="60000"/>
                        <a:lumOff val="40000"/>
                      </a:schemeClr>
                    </a:solidFill>
                  </a:tcPr>
                </a:tc>
                <a:extLst>
                  <a:ext uri="{0D108BD9-81ED-4DB2-BD59-A6C34878D82A}">
                    <a16:rowId xmlns:a16="http://schemas.microsoft.com/office/drawing/2014/main" val="2313787660"/>
                  </a:ext>
                </a:extLst>
              </a:tr>
              <a:tr h="349138">
                <a:tc>
                  <a:txBody>
                    <a:bodyPr/>
                    <a:lstStyle/>
                    <a:p>
                      <a:pPr algn="l"/>
                      <a:r>
                        <a:rPr lang="fr-FR" sz="1000" dirty="0" err="1"/>
                        <a:t>Easy-calve</a:t>
                      </a:r>
                      <a:endParaRPr lang="fr-FR" sz="1000" dirty="0"/>
                    </a:p>
                  </a:txBody>
                  <a:tcPr anchor="ctr">
                    <a:solidFill>
                      <a:schemeClr val="accent3">
                        <a:lumMod val="20000"/>
                        <a:lumOff val="80000"/>
                      </a:schemeClr>
                    </a:solidFill>
                  </a:tcPr>
                </a:tc>
                <a:tc>
                  <a:txBody>
                    <a:bodyPr/>
                    <a:lstStyle/>
                    <a:p>
                      <a:pPr algn="l"/>
                      <a:r>
                        <a:rPr lang="fr-FR" sz="900" dirty="0"/>
                        <a:t>98.0</a:t>
                      </a:r>
                    </a:p>
                  </a:txBody>
                  <a:tcPr anchor="ctr">
                    <a:solidFill>
                      <a:schemeClr val="accent3">
                        <a:lumMod val="20000"/>
                        <a:lumOff val="80000"/>
                      </a:schemeClr>
                    </a:solidFill>
                  </a:tcPr>
                </a:tc>
                <a:tc>
                  <a:txBody>
                    <a:bodyPr/>
                    <a:lstStyle/>
                    <a:p>
                      <a:pPr algn="l"/>
                      <a:r>
                        <a:rPr lang="fr-FR" sz="900" dirty="0"/>
                        <a:t>100.4</a:t>
                      </a:r>
                    </a:p>
                  </a:txBody>
                  <a:tcPr anchor="ctr">
                    <a:solidFill>
                      <a:schemeClr val="accent3">
                        <a:lumMod val="20000"/>
                        <a:lumOff val="80000"/>
                      </a:schemeClr>
                    </a:solidFill>
                  </a:tcPr>
                </a:tc>
                <a:extLst>
                  <a:ext uri="{0D108BD9-81ED-4DB2-BD59-A6C34878D82A}">
                    <a16:rowId xmlns:a16="http://schemas.microsoft.com/office/drawing/2014/main" val="1334186864"/>
                  </a:ext>
                </a:extLst>
              </a:tr>
              <a:tr h="349138">
                <a:tc>
                  <a:txBody>
                    <a:bodyPr/>
                    <a:lstStyle/>
                    <a:p>
                      <a:pPr algn="l"/>
                      <a:r>
                        <a:rPr lang="fr-FR" sz="1000" dirty="0" err="1"/>
                        <a:t>Growth</a:t>
                      </a:r>
                      <a:r>
                        <a:rPr lang="fr-FR" sz="1000" dirty="0"/>
                        <a:t> index</a:t>
                      </a:r>
                    </a:p>
                  </a:txBody>
                  <a:tcPr anchor="ctr">
                    <a:solidFill>
                      <a:schemeClr val="accent3">
                        <a:lumMod val="20000"/>
                        <a:lumOff val="80000"/>
                      </a:schemeClr>
                    </a:solidFill>
                  </a:tcPr>
                </a:tc>
                <a:tc>
                  <a:txBody>
                    <a:bodyPr/>
                    <a:lstStyle/>
                    <a:p>
                      <a:pPr algn="l"/>
                      <a:r>
                        <a:rPr lang="fr-FR" sz="900" dirty="0"/>
                        <a:t>100.1 (+0.1 kg)</a:t>
                      </a:r>
                    </a:p>
                  </a:txBody>
                  <a:tcPr anchor="ctr">
                    <a:solidFill>
                      <a:schemeClr val="accent3">
                        <a:lumMod val="20000"/>
                        <a:lumOff val="80000"/>
                      </a:schemeClr>
                    </a:solidFill>
                  </a:tcPr>
                </a:tc>
                <a:tc>
                  <a:txBody>
                    <a:bodyPr/>
                    <a:lstStyle/>
                    <a:p>
                      <a:pPr algn="l"/>
                      <a:r>
                        <a:rPr lang="fr-FR" sz="900" dirty="0"/>
                        <a:t>98.6</a:t>
                      </a:r>
                    </a:p>
                  </a:txBody>
                  <a:tcPr anchor="ctr">
                    <a:solidFill>
                      <a:schemeClr val="accent3">
                        <a:lumMod val="20000"/>
                        <a:lumOff val="80000"/>
                      </a:schemeClr>
                    </a:solidFill>
                  </a:tcPr>
                </a:tc>
                <a:extLst>
                  <a:ext uri="{0D108BD9-81ED-4DB2-BD59-A6C34878D82A}">
                    <a16:rowId xmlns:a16="http://schemas.microsoft.com/office/drawing/2014/main" val="4201931307"/>
                  </a:ext>
                </a:extLst>
              </a:tr>
              <a:tr h="349138">
                <a:tc>
                  <a:txBody>
                    <a:bodyPr/>
                    <a:lstStyle/>
                    <a:p>
                      <a:pPr algn="l"/>
                      <a:r>
                        <a:rPr lang="fr-FR" sz="1000" dirty="0"/>
                        <a:t>Muscle index</a:t>
                      </a:r>
                    </a:p>
                  </a:txBody>
                  <a:tcPr anchor="ctr">
                    <a:solidFill>
                      <a:schemeClr val="accent3">
                        <a:lumMod val="20000"/>
                        <a:lumOff val="80000"/>
                      </a:schemeClr>
                    </a:solidFill>
                  </a:tcPr>
                </a:tc>
                <a:tc>
                  <a:txBody>
                    <a:bodyPr/>
                    <a:lstStyle/>
                    <a:p>
                      <a:pPr algn="l"/>
                      <a:r>
                        <a:rPr lang="fr-FR" sz="900" dirty="0"/>
                        <a:t>97.8 (-1.0 pt)</a:t>
                      </a:r>
                    </a:p>
                  </a:txBody>
                  <a:tcPr anchor="ctr">
                    <a:solidFill>
                      <a:schemeClr val="accent3">
                        <a:lumMod val="20000"/>
                        <a:lumOff val="80000"/>
                      </a:schemeClr>
                    </a:solidFill>
                  </a:tcPr>
                </a:tc>
                <a:tc>
                  <a:txBody>
                    <a:bodyPr/>
                    <a:lstStyle/>
                    <a:p>
                      <a:pPr algn="l"/>
                      <a:r>
                        <a:rPr lang="fr-FR" sz="900" dirty="0"/>
                        <a:t>99.0</a:t>
                      </a:r>
                    </a:p>
                  </a:txBody>
                  <a:tcPr anchor="ctr">
                    <a:solidFill>
                      <a:schemeClr val="accent3">
                        <a:lumMod val="20000"/>
                        <a:lumOff val="80000"/>
                      </a:schemeClr>
                    </a:solidFill>
                  </a:tcPr>
                </a:tc>
                <a:extLst>
                  <a:ext uri="{0D108BD9-81ED-4DB2-BD59-A6C34878D82A}">
                    <a16:rowId xmlns:a16="http://schemas.microsoft.com/office/drawing/2014/main" val="4143479249"/>
                  </a:ext>
                </a:extLst>
              </a:tr>
              <a:tr h="349138">
                <a:tc>
                  <a:txBody>
                    <a:bodyPr/>
                    <a:lstStyle/>
                    <a:p>
                      <a:pPr algn="l"/>
                      <a:r>
                        <a:rPr lang="fr-FR" sz="1000" dirty="0" err="1"/>
                        <a:t>Skeletal</a:t>
                      </a:r>
                      <a:r>
                        <a:rPr lang="fr-FR" sz="1000" dirty="0"/>
                        <a:t> index </a:t>
                      </a:r>
                    </a:p>
                  </a:txBody>
                  <a:tcPr anchor="ctr">
                    <a:solidFill>
                      <a:schemeClr val="accent3">
                        <a:lumMod val="20000"/>
                        <a:lumOff val="80000"/>
                      </a:schemeClr>
                    </a:solidFill>
                  </a:tcPr>
                </a:tc>
                <a:tc>
                  <a:txBody>
                    <a:bodyPr/>
                    <a:lstStyle/>
                    <a:p>
                      <a:pPr algn="l"/>
                      <a:r>
                        <a:rPr lang="fr-FR" sz="900" dirty="0"/>
                        <a:t>99.3 (-0.3 pt)</a:t>
                      </a:r>
                    </a:p>
                  </a:txBody>
                  <a:tcPr anchor="ctr">
                    <a:solidFill>
                      <a:schemeClr val="accent3">
                        <a:lumMod val="20000"/>
                        <a:lumOff val="80000"/>
                      </a:schemeClr>
                    </a:solidFill>
                  </a:tcPr>
                </a:tc>
                <a:tc>
                  <a:txBody>
                    <a:bodyPr/>
                    <a:lstStyle/>
                    <a:p>
                      <a:pPr algn="l"/>
                      <a:r>
                        <a:rPr lang="fr-FR" sz="900" dirty="0"/>
                        <a:t>98.8</a:t>
                      </a:r>
                    </a:p>
                  </a:txBody>
                  <a:tcPr anchor="ctr">
                    <a:solidFill>
                      <a:schemeClr val="accent3">
                        <a:lumMod val="20000"/>
                        <a:lumOff val="80000"/>
                      </a:schemeClr>
                    </a:solidFill>
                  </a:tcPr>
                </a:tc>
                <a:extLst>
                  <a:ext uri="{0D108BD9-81ED-4DB2-BD59-A6C34878D82A}">
                    <a16:rowId xmlns:a16="http://schemas.microsoft.com/office/drawing/2014/main" val="1537337471"/>
                  </a:ext>
                </a:extLst>
              </a:tr>
              <a:tr h="349138">
                <a:tc>
                  <a:txBody>
                    <a:bodyPr/>
                    <a:lstStyle/>
                    <a:p>
                      <a:pPr algn="l"/>
                      <a:r>
                        <a:rPr lang="fr-FR" sz="1000" dirty="0"/>
                        <a:t>Fine </a:t>
                      </a:r>
                      <a:r>
                        <a:rPr lang="fr-FR" sz="1000" dirty="0" err="1"/>
                        <a:t>bone</a:t>
                      </a:r>
                      <a:r>
                        <a:rPr lang="fr-FR" sz="1000" dirty="0"/>
                        <a:t> index</a:t>
                      </a:r>
                    </a:p>
                  </a:txBody>
                  <a:tcPr anchor="ctr">
                    <a:solidFill>
                      <a:schemeClr val="accent3">
                        <a:lumMod val="20000"/>
                        <a:lumOff val="80000"/>
                      </a:schemeClr>
                    </a:solidFill>
                  </a:tcPr>
                </a:tc>
                <a:tc>
                  <a:txBody>
                    <a:bodyPr/>
                    <a:lstStyle/>
                    <a:p>
                      <a:pPr algn="l"/>
                      <a:r>
                        <a:rPr lang="fr-FR" sz="900" dirty="0"/>
                        <a:t>99.5</a:t>
                      </a:r>
                    </a:p>
                  </a:txBody>
                  <a:tcPr anchor="ctr">
                    <a:solidFill>
                      <a:schemeClr val="accent3">
                        <a:lumMod val="20000"/>
                        <a:lumOff val="80000"/>
                      </a:schemeClr>
                    </a:solidFill>
                  </a:tcPr>
                </a:tc>
                <a:tc>
                  <a:txBody>
                    <a:bodyPr/>
                    <a:lstStyle/>
                    <a:p>
                      <a:pPr algn="l"/>
                      <a:r>
                        <a:rPr lang="fr-FR" sz="900" dirty="0"/>
                        <a:t>100.0</a:t>
                      </a:r>
                    </a:p>
                  </a:txBody>
                  <a:tcPr anchor="ctr">
                    <a:solidFill>
                      <a:schemeClr val="accent3">
                        <a:lumMod val="20000"/>
                        <a:lumOff val="80000"/>
                      </a:schemeClr>
                    </a:solidFill>
                  </a:tcPr>
                </a:tc>
                <a:extLst>
                  <a:ext uri="{0D108BD9-81ED-4DB2-BD59-A6C34878D82A}">
                    <a16:rowId xmlns:a16="http://schemas.microsoft.com/office/drawing/2014/main" val="551928181"/>
                  </a:ext>
                </a:extLst>
              </a:tr>
              <a:tr h="349138">
                <a:tc>
                  <a:txBody>
                    <a:bodyPr/>
                    <a:lstStyle/>
                    <a:p>
                      <a:pPr algn="l"/>
                      <a:r>
                        <a:rPr lang="fr-FR" sz="1000" b="1" dirty="0" err="1"/>
                        <a:t>Wean</a:t>
                      </a:r>
                      <a:r>
                        <a:rPr lang="fr-FR" sz="1000" b="1" dirty="0"/>
                        <a:t> Index</a:t>
                      </a:r>
                    </a:p>
                  </a:txBody>
                  <a:tcPr anchor="ctr">
                    <a:solidFill>
                      <a:schemeClr val="accent3">
                        <a:lumMod val="60000"/>
                        <a:lumOff val="40000"/>
                      </a:schemeClr>
                    </a:solidFill>
                  </a:tcPr>
                </a:tc>
                <a:tc>
                  <a:txBody>
                    <a:bodyPr/>
                    <a:lstStyle/>
                    <a:p>
                      <a:pPr algn="l"/>
                      <a:r>
                        <a:rPr lang="fr-FR" sz="1000" b="1" dirty="0"/>
                        <a:t>96.6</a:t>
                      </a:r>
                    </a:p>
                  </a:txBody>
                  <a:tcPr anchor="ctr">
                    <a:solidFill>
                      <a:schemeClr val="accent3">
                        <a:lumMod val="60000"/>
                        <a:lumOff val="40000"/>
                      </a:schemeClr>
                    </a:solidFill>
                  </a:tcPr>
                </a:tc>
                <a:tc>
                  <a:txBody>
                    <a:bodyPr/>
                    <a:lstStyle/>
                    <a:p>
                      <a:pPr algn="l"/>
                      <a:r>
                        <a:rPr lang="fr-FR" sz="1000" b="1" dirty="0"/>
                        <a:t>98.0</a:t>
                      </a:r>
                    </a:p>
                  </a:txBody>
                  <a:tcPr anchor="ctr">
                    <a:solidFill>
                      <a:schemeClr val="accent3">
                        <a:lumMod val="60000"/>
                        <a:lumOff val="40000"/>
                      </a:schemeClr>
                    </a:solidFill>
                  </a:tcPr>
                </a:tc>
                <a:extLst>
                  <a:ext uri="{0D108BD9-81ED-4DB2-BD59-A6C34878D82A}">
                    <a16:rowId xmlns:a16="http://schemas.microsoft.com/office/drawing/2014/main" val="1970936077"/>
                  </a:ext>
                </a:extLst>
              </a:tr>
              <a:tr h="349138">
                <a:tc>
                  <a:txBody>
                    <a:bodyPr/>
                    <a:lstStyle/>
                    <a:p>
                      <a:pPr algn="l"/>
                      <a:r>
                        <a:rPr lang="fr-FR" sz="1000" dirty="0" err="1"/>
                        <a:t>Calving</a:t>
                      </a:r>
                      <a:r>
                        <a:rPr lang="fr-FR" sz="1000" dirty="0"/>
                        <a:t> index</a:t>
                      </a:r>
                    </a:p>
                  </a:txBody>
                  <a:tcPr anchor="ctr">
                    <a:solidFill>
                      <a:schemeClr val="accent3">
                        <a:lumMod val="20000"/>
                        <a:lumOff val="80000"/>
                      </a:schemeClr>
                    </a:solidFill>
                  </a:tcPr>
                </a:tc>
                <a:tc>
                  <a:txBody>
                    <a:bodyPr/>
                    <a:lstStyle/>
                    <a:p>
                      <a:pPr algn="l"/>
                      <a:r>
                        <a:rPr lang="fr-FR" sz="1000" dirty="0"/>
                        <a:t>97.8</a:t>
                      </a:r>
                    </a:p>
                  </a:txBody>
                  <a:tcPr anchor="ctr">
                    <a:solidFill>
                      <a:schemeClr val="accent3">
                        <a:lumMod val="20000"/>
                        <a:lumOff val="80000"/>
                      </a:schemeClr>
                    </a:solidFill>
                  </a:tcPr>
                </a:tc>
                <a:tc>
                  <a:txBody>
                    <a:bodyPr/>
                    <a:lstStyle/>
                    <a:p>
                      <a:pPr algn="l"/>
                      <a:r>
                        <a:rPr lang="fr-FR" sz="1000" dirty="0"/>
                        <a:t>100.4</a:t>
                      </a:r>
                    </a:p>
                  </a:txBody>
                  <a:tcPr anchor="ctr">
                    <a:solidFill>
                      <a:schemeClr val="accent3">
                        <a:lumMod val="20000"/>
                        <a:lumOff val="80000"/>
                      </a:schemeClr>
                    </a:solidFill>
                  </a:tcPr>
                </a:tc>
                <a:extLst>
                  <a:ext uri="{0D108BD9-81ED-4DB2-BD59-A6C34878D82A}">
                    <a16:rowId xmlns:a16="http://schemas.microsoft.com/office/drawing/2014/main" val="375537006"/>
                  </a:ext>
                </a:extLst>
              </a:tr>
              <a:tr h="349138">
                <a:tc>
                  <a:txBody>
                    <a:bodyPr/>
                    <a:lstStyle/>
                    <a:p>
                      <a:pPr algn="l"/>
                      <a:r>
                        <a:rPr lang="fr-FR" sz="1000" dirty="0"/>
                        <a:t>Milk index</a:t>
                      </a:r>
                    </a:p>
                  </a:txBody>
                  <a:tcPr anchor="ctr">
                    <a:solidFill>
                      <a:schemeClr val="accent3">
                        <a:lumMod val="20000"/>
                        <a:lumOff val="80000"/>
                      </a:schemeClr>
                    </a:solidFill>
                  </a:tcPr>
                </a:tc>
                <a:tc>
                  <a:txBody>
                    <a:bodyPr/>
                    <a:lstStyle/>
                    <a:p>
                      <a:pPr algn="l"/>
                      <a:r>
                        <a:rPr lang="fr-FR" sz="1000" dirty="0"/>
                        <a:t>99.3 (-0.9 kg)</a:t>
                      </a:r>
                    </a:p>
                  </a:txBody>
                  <a:tcPr anchor="ctr">
                    <a:solidFill>
                      <a:schemeClr val="accent3">
                        <a:lumMod val="20000"/>
                        <a:lumOff val="80000"/>
                      </a:schemeClr>
                    </a:solidFill>
                  </a:tcPr>
                </a:tc>
                <a:tc>
                  <a:txBody>
                    <a:bodyPr/>
                    <a:lstStyle/>
                    <a:p>
                      <a:pPr algn="l"/>
                      <a:r>
                        <a:rPr lang="fr-FR" sz="1000" dirty="0"/>
                        <a:t>100.3</a:t>
                      </a:r>
                    </a:p>
                  </a:txBody>
                  <a:tcPr anchor="ctr">
                    <a:solidFill>
                      <a:schemeClr val="accent3">
                        <a:lumMod val="20000"/>
                        <a:lumOff val="80000"/>
                      </a:schemeClr>
                    </a:solidFill>
                  </a:tcPr>
                </a:tc>
                <a:extLst>
                  <a:ext uri="{0D108BD9-81ED-4DB2-BD59-A6C34878D82A}">
                    <a16:rowId xmlns:a16="http://schemas.microsoft.com/office/drawing/2014/main" val="892526320"/>
                  </a:ext>
                </a:extLst>
              </a:tr>
              <a:tr h="349138">
                <a:tc>
                  <a:txBody>
                    <a:bodyPr/>
                    <a:lstStyle/>
                    <a:p>
                      <a:pPr algn="l"/>
                      <a:r>
                        <a:rPr lang="fr-FR" sz="800" b="1" dirty="0"/>
                        <a:t>MATERNAL index</a:t>
                      </a:r>
                    </a:p>
                  </a:txBody>
                  <a:tcPr anchor="ctr">
                    <a:solidFill>
                      <a:schemeClr val="accent3">
                        <a:lumMod val="60000"/>
                        <a:lumOff val="40000"/>
                      </a:schemeClr>
                    </a:solidFill>
                  </a:tcPr>
                </a:tc>
                <a:tc>
                  <a:txBody>
                    <a:bodyPr/>
                    <a:lstStyle/>
                    <a:p>
                      <a:pPr algn="l"/>
                      <a:r>
                        <a:rPr lang="fr-FR" sz="800" b="1" dirty="0"/>
                        <a:t>94,6</a:t>
                      </a:r>
                    </a:p>
                  </a:txBody>
                  <a:tcPr anchor="ctr">
                    <a:solidFill>
                      <a:schemeClr val="accent3">
                        <a:lumMod val="60000"/>
                        <a:lumOff val="40000"/>
                      </a:schemeClr>
                    </a:solidFill>
                  </a:tcPr>
                </a:tc>
                <a:tc>
                  <a:txBody>
                    <a:bodyPr/>
                    <a:lstStyle/>
                    <a:p>
                      <a:pPr algn="l"/>
                      <a:r>
                        <a:rPr lang="fr-FR" sz="800" b="1" dirty="0"/>
                        <a:t>98,6</a:t>
                      </a:r>
                    </a:p>
                  </a:txBody>
                  <a:tcPr anchor="ctr">
                    <a:solidFill>
                      <a:schemeClr val="accent3">
                        <a:lumMod val="60000"/>
                        <a:lumOff val="40000"/>
                      </a:schemeClr>
                    </a:solidFill>
                  </a:tcPr>
                </a:tc>
                <a:extLst>
                  <a:ext uri="{0D108BD9-81ED-4DB2-BD59-A6C34878D82A}">
                    <a16:rowId xmlns:a16="http://schemas.microsoft.com/office/drawing/2014/main" val="2426284006"/>
                  </a:ext>
                </a:extLst>
              </a:tr>
            </a:tbl>
          </a:graphicData>
        </a:graphic>
      </p:graphicFrame>
      <p:sp>
        <p:nvSpPr>
          <p:cNvPr id="20" name="ZoneTexte 19">
            <a:extLst>
              <a:ext uri="{FF2B5EF4-FFF2-40B4-BE49-F238E27FC236}">
                <a16:creationId xmlns:a16="http://schemas.microsoft.com/office/drawing/2014/main" id="{89230AC2-CA5A-2F70-C626-2200A984ACB0}"/>
              </a:ext>
            </a:extLst>
          </p:cNvPr>
          <p:cNvSpPr txBox="1"/>
          <p:nvPr/>
        </p:nvSpPr>
        <p:spPr>
          <a:xfrm>
            <a:off x="209573" y="5994772"/>
            <a:ext cx="3571058" cy="276999"/>
          </a:xfrm>
          <a:prstGeom prst="rect">
            <a:avLst/>
          </a:prstGeom>
          <a:noFill/>
        </p:spPr>
        <p:txBody>
          <a:bodyPr wrap="square" rtlCol="0">
            <a:spAutoFit/>
          </a:bodyPr>
          <a:lstStyle/>
          <a:p>
            <a:r>
              <a:rPr lang="en-GB" sz="1200" dirty="0"/>
              <a:t>In brackets, indexes expressed as physical values</a:t>
            </a:r>
            <a:endParaRPr lang="en-GB" sz="1200" u="sng" dirty="0"/>
          </a:p>
        </p:txBody>
      </p:sp>
      <p:sp>
        <p:nvSpPr>
          <p:cNvPr id="21" name="ZoneTexte 20">
            <a:extLst>
              <a:ext uri="{FF2B5EF4-FFF2-40B4-BE49-F238E27FC236}">
                <a16:creationId xmlns:a16="http://schemas.microsoft.com/office/drawing/2014/main" id="{1A48C057-8110-DD61-FD13-726A64C7329F}"/>
              </a:ext>
            </a:extLst>
          </p:cNvPr>
          <p:cNvSpPr txBox="1"/>
          <p:nvPr/>
        </p:nvSpPr>
        <p:spPr>
          <a:xfrm>
            <a:off x="310923" y="6282804"/>
            <a:ext cx="3469707" cy="415498"/>
          </a:xfrm>
          <a:prstGeom prst="rect">
            <a:avLst/>
          </a:prstGeom>
          <a:noFill/>
        </p:spPr>
        <p:txBody>
          <a:bodyPr wrap="square" rtlCol="0">
            <a:spAutoFit/>
          </a:bodyPr>
          <a:lstStyle/>
          <a:p>
            <a:r>
              <a:rPr lang="fr-FR" b="1" u="sng" dirty="0">
                <a:solidFill>
                  <a:schemeClr val="accent3">
                    <a:lumMod val="75000"/>
                  </a:schemeClr>
                </a:solidFill>
              </a:rPr>
              <a:t>Calf performance</a:t>
            </a:r>
          </a:p>
        </p:txBody>
      </p:sp>
      <p:sp>
        <p:nvSpPr>
          <p:cNvPr id="22" name="ZoneTexte 21">
            <a:extLst>
              <a:ext uri="{FF2B5EF4-FFF2-40B4-BE49-F238E27FC236}">
                <a16:creationId xmlns:a16="http://schemas.microsoft.com/office/drawing/2014/main" id="{95E0BDA3-C96B-CA06-FF24-4527B8595032}"/>
              </a:ext>
            </a:extLst>
          </p:cNvPr>
          <p:cNvSpPr txBox="1"/>
          <p:nvPr/>
        </p:nvSpPr>
        <p:spPr>
          <a:xfrm>
            <a:off x="108223" y="6642844"/>
            <a:ext cx="3672407" cy="523220"/>
          </a:xfrm>
          <a:prstGeom prst="rect">
            <a:avLst/>
          </a:prstGeom>
          <a:noFill/>
        </p:spPr>
        <p:txBody>
          <a:bodyPr wrap="square" rtlCol="0">
            <a:spAutoFit/>
          </a:bodyPr>
          <a:lstStyle/>
          <a:p>
            <a:r>
              <a:rPr lang="en-US" sz="1400" b="1" u="sng" dirty="0"/>
              <a:t>Calf performance accounted for in indexing</a:t>
            </a:r>
            <a:r>
              <a:rPr lang="fr-FR" sz="1400" b="1" dirty="0"/>
              <a:t> </a:t>
            </a:r>
            <a:r>
              <a:rPr lang="fr-FR" sz="1400" dirty="0"/>
              <a:t>(source : BGTA 2022)</a:t>
            </a:r>
            <a:endParaRPr lang="fr-FR" sz="1400" u="sng" dirty="0"/>
          </a:p>
        </p:txBody>
      </p:sp>
      <p:graphicFrame>
        <p:nvGraphicFramePr>
          <p:cNvPr id="23" name="Tableau 19">
            <a:extLst>
              <a:ext uri="{FF2B5EF4-FFF2-40B4-BE49-F238E27FC236}">
                <a16:creationId xmlns:a16="http://schemas.microsoft.com/office/drawing/2014/main" id="{8296D5EB-5111-5A38-2B40-9F9118ABA869}"/>
              </a:ext>
            </a:extLst>
          </p:cNvPr>
          <p:cNvGraphicFramePr>
            <a:graphicFrameLocks noGrp="1"/>
          </p:cNvGraphicFramePr>
          <p:nvPr>
            <p:extLst>
              <p:ext uri="{D42A27DB-BD31-4B8C-83A1-F6EECF244321}">
                <p14:modId xmlns:p14="http://schemas.microsoft.com/office/powerpoint/2010/main" val="2019119756"/>
              </p:ext>
            </p:extLst>
          </p:nvPr>
        </p:nvGraphicFramePr>
        <p:xfrm>
          <a:off x="205644" y="7218908"/>
          <a:ext cx="3477563" cy="2768152"/>
        </p:xfrm>
        <a:graphic>
          <a:graphicData uri="http://schemas.openxmlformats.org/drawingml/2006/table">
            <a:tbl>
              <a:tblPr firstRow="1" bandRow="1">
                <a:tableStyleId>{F5AB1C69-6EDB-4FF4-983F-18BD219EF322}</a:tableStyleId>
              </a:tblPr>
              <a:tblGrid>
                <a:gridCol w="1101301">
                  <a:extLst>
                    <a:ext uri="{9D8B030D-6E8A-4147-A177-3AD203B41FA5}">
                      <a16:colId xmlns:a16="http://schemas.microsoft.com/office/drawing/2014/main" val="4007857101"/>
                    </a:ext>
                  </a:extLst>
                </a:gridCol>
                <a:gridCol w="792088">
                  <a:extLst>
                    <a:ext uri="{9D8B030D-6E8A-4147-A177-3AD203B41FA5}">
                      <a16:colId xmlns:a16="http://schemas.microsoft.com/office/drawing/2014/main" val="1725037111"/>
                    </a:ext>
                  </a:extLst>
                </a:gridCol>
                <a:gridCol w="792088">
                  <a:extLst>
                    <a:ext uri="{9D8B030D-6E8A-4147-A177-3AD203B41FA5}">
                      <a16:colId xmlns:a16="http://schemas.microsoft.com/office/drawing/2014/main" val="549027266"/>
                    </a:ext>
                  </a:extLst>
                </a:gridCol>
                <a:gridCol w="792086">
                  <a:extLst>
                    <a:ext uri="{9D8B030D-6E8A-4147-A177-3AD203B41FA5}">
                      <a16:colId xmlns:a16="http://schemas.microsoft.com/office/drawing/2014/main" val="2429498006"/>
                    </a:ext>
                  </a:extLst>
                </a:gridCol>
              </a:tblGrid>
              <a:tr h="349138">
                <a:tc rowSpan="2">
                  <a:txBody>
                    <a:bodyPr/>
                    <a:lstStyle/>
                    <a:p>
                      <a:pPr algn="l"/>
                      <a:r>
                        <a:rPr lang="fr-FR" sz="1200" b="1" dirty="0"/>
                        <a:t>Performance</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fr-FR" sz="1400" dirty="0"/>
                        <a:t>Herd</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r>
                        <a:rPr lang="fr-FR" sz="1600" dirty="0"/>
                        <a:t>Race</a:t>
                      </a:r>
                    </a:p>
                  </a:txBody>
                  <a:tcPr anchor="ctr"/>
                </a:tc>
                <a:tc rowSpan="2">
                  <a:txBody>
                    <a:bodyPr/>
                    <a:lstStyle/>
                    <a:p>
                      <a:pPr algn="ctr"/>
                      <a:r>
                        <a:rPr lang="en-GB" sz="1400" b="1" noProof="0" dirty="0"/>
                        <a:t>Breed</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26581520"/>
                  </a:ext>
                </a:extLst>
              </a:tr>
              <a:tr h="349138">
                <a:tc vMerge="1">
                  <a:txBody>
                    <a:bodyPr/>
                    <a:lstStyle/>
                    <a:p>
                      <a:pPr algn="l"/>
                      <a:r>
                        <a:rPr lang="fr-FR" sz="1400" dirty="0"/>
                        <a:t>Effectif</a:t>
                      </a:r>
                    </a:p>
                  </a:txBody>
                  <a:tcPr anchor="ctr">
                    <a:solidFill>
                      <a:schemeClr val="accent3">
                        <a:lumMod val="60000"/>
                        <a:lumOff val="40000"/>
                      </a:schemeClr>
                    </a:solidFill>
                  </a:tcPr>
                </a:tc>
                <a:tc>
                  <a:txBody>
                    <a:bodyPr/>
                    <a:lstStyle/>
                    <a:p>
                      <a:pPr algn="l"/>
                      <a:r>
                        <a:rPr lang="fr-FR" sz="1200" b="1" dirty="0">
                          <a:solidFill>
                            <a:schemeClr val="bg1"/>
                          </a:solidFill>
                        </a:rPr>
                        <a:t>Numbers</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l"/>
                      <a:r>
                        <a:rPr lang="en-GB" sz="1200" b="1" noProof="0" dirty="0">
                          <a:solidFill>
                            <a:schemeClr val="bg1"/>
                          </a:solidFill>
                        </a:rPr>
                        <a:t>Average</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vMerge="1">
                  <a:txBody>
                    <a:bodyPr/>
                    <a:lstStyle/>
                    <a:p>
                      <a:pPr algn="l"/>
                      <a:endParaRPr lang="fr-FR" sz="1400" dirty="0"/>
                    </a:p>
                  </a:txBody>
                  <a:tcPr anchor="ctr">
                    <a:solidFill>
                      <a:schemeClr val="accent3">
                        <a:lumMod val="60000"/>
                        <a:lumOff val="40000"/>
                      </a:schemeClr>
                    </a:solidFill>
                  </a:tcPr>
                </a:tc>
                <a:extLst>
                  <a:ext uri="{0D108BD9-81ED-4DB2-BD59-A6C34878D82A}">
                    <a16:rowId xmlns:a16="http://schemas.microsoft.com/office/drawing/2014/main" val="2313787660"/>
                  </a:ext>
                </a:extLst>
              </a:tr>
              <a:tr h="349138">
                <a:tc>
                  <a:txBody>
                    <a:bodyPr/>
                    <a:lstStyle/>
                    <a:p>
                      <a:pPr algn="l"/>
                      <a:r>
                        <a:rPr lang="en-GB" sz="1200" b="1" noProof="0" dirty="0"/>
                        <a:t>Weight at birth</a:t>
                      </a:r>
                    </a:p>
                  </a:txBody>
                  <a:tcPr anchor="ctr">
                    <a:lnT w="38100" cap="flat" cmpd="sng" algn="ctr">
                      <a:solidFill>
                        <a:schemeClr val="bg1"/>
                      </a:solidFill>
                      <a:prstDash val="solid"/>
                      <a:round/>
                      <a:headEnd type="none" w="med" len="med"/>
                      <a:tailEnd type="none" w="med" len="med"/>
                    </a:lnT>
                    <a:solidFill>
                      <a:schemeClr val="accent3">
                        <a:lumMod val="20000"/>
                        <a:lumOff val="80000"/>
                      </a:schemeClr>
                    </a:solidFill>
                  </a:tcPr>
                </a:tc>
                <a:tc>
                  <a:txBody>
                    <a:bodyPr/>
                    <a:lstStyle/>
                    <a:p>
                      <a:pPr algn="r"/>
                      <a:r>
                        <a:rPr lang="fr-FR" sz="1400" dirty="0"/>
                        <a:t>13</a:t>
                      </a:r>
                    </a:p>
                  </a:txBody>
                  <a:tcPr anchor="ctr">
                    <a:lnT w="38100" cap="flat" cmpd="sng" algn="ctr">
                      <a:solidFill>
                        <a:schemeClr val="bg1"/>
                      </a:solidFill>
                      <a:prstDash val="solid"/>
                      <a:round/>
                      <a:headEnd type="none" w="med" len="med"/>
                      <a:tailEnd type="none" w="med" len="med"/>
                    </a:lnT>
                    <a:solidFill>
                      <a:schemeClr val="accent3">
                        <a:lumMod val="20000"/>
                        <a:lumOff val="80000"/>
                      </a:schemeClr>
                    </a:solidFill>
                  </a:tcPr>
                </a:tc>
                <a:tc>
                  <a:txBody>
                    <a:bodyPr/>
                    <a:lstStyle/>
                    <a:p>
                      <a:pPr algn="r"/>
                      <a:r>
                        <a:rPr lang="fr-FR" sz="1200" b="1" dirty="0"/>
                        <a:t>39.2 kg</a:t>
                      </a:r>
                    </a:p>
                  </a:txBody>
                  <a:tcPr anchor="ctr">
                    <a:lnT w="38100" cap="flat" cmpd="sng" algn="ctr">
                      <a:solidFill>
                        <a:schemeClr val="bg1"/>
                      </a:solidFill>
                      <a:prstDash val="solid"/>
                      <a:round/>
                      <a:headEnd type="none" w="med" len="med"/>
                      <a:tailEnd type="none" w="med" len="med"/>
                    </a:lnT>
                    <a:solidFill>
                      <a:schemeClr val="accent3">
                        <a:lumMod val="20000"/>
                        <a:lumOff val="80000"/>
                      </a:schemeClr>
                    </a:solidFill>
                  </a:tcPr>
                </a:tc>
                <a:tc>
                  <a:txBody>
                    <a:bodyPr/>
                    <a:lstStyle/>
                    <a:p>
                      <a:pPr algn="r"/>
                      <a:r>
                        <a:rPr lang="fr-FR" sz="1200" dirty="0"/>
                        <a:t>41.4 kg</a:t>
                      </a:r>
                    </a:p>
                  </a:txBody>
                  <a:tcPr anchor="ctr">
                    <a:lnT w="38100" cap="flat" cmpd="sng" algn="ctr">
                      <a:solidFill>
                        <a:schemeClr val="bg1"/>
                      </a:solidFill>
                      <a:prstDash val="solid"/>
                      <a:round/>
                      <a:headEnd type="none" w="med" len="med"/>
                      <a:tailEnd type="none" w="med" len="med"/>
                    </a:lnT>
                    <a:solidFill>
                      <a:schemeClr val="accent3">
                        <a:lumMod val="20000"/>
                        <a:lumOff val="80000"/>
                      </a:schemeClr>
                    </a:solidFill>
                  </a:tcPr>
                </a:tc>
                <a:extLst>
                  <a:ext uri="{0D108BD9-81ED-4DB2-BD59-A6C34878D82A}">
                    <a16:rowId xmlns:a16="http://schemas.microsoft.com/office/drawing/2014/main" val="1334186864"/>
                  </a:ext>
                </a:extLst>
              </a:tr>
              <a:tr h="349138">
                <a:tc>
                  <a:txBody>
                    <a:bodyPr/>
                    <a:lstStyle/>
                    <a:p>
                      <a:pPr algn="l"/>
                      <a:r>
                        <a:rPr lang="en-GB" sz="1200" b="1" noProof="0" dirty="0"/>
                        <a:t>120-day weight</a:t>
                      </a:r>
                    </a:p>
                  </a:txBody>
                  <a:tcPr anchor="ctr">
                    <a:solidFill>
                      <a:schemeClr val="accent3">
                        <a:lumMod val="20000"/>
                        <a:lumOff val="80000"/>
                      </a:schemeClr>
                    </a:solidFill>
                  </a:tcPr>
                </a:tc>
                <a:tc>
                  <a:txBody>
                    <a:bodyPr/>
                    <a:lstStyle/>
                    <a:p>
                      <a:pPr algn="r"/>
                      <a:r>
                        <a:rPr lang="fr-FR" sz="1400" dirty="0"/>
                        <a:t>9</a:t>
                      </a:r>
                    </a:p>
                  </a:txBody>
                  <a:tcPr anchor="ctr">
                    <a:solidFill>
                      <a:schemeClr val="accent3">
                        <a:lumMod val="20000"/>
                        <a:lumOff val="80000"/>
                      </a:schemeClr>
                    </a:solidFill>
                  </a:tcPr>
                </a:tc>
                <a:tc>
                  <a:txBody>
                    <a:bodyPr/>
                    <a:lstStyle/>
                    <a:p>
                      <a:pPr algn="r"/>
                      <a:r>
                        <a:rPr lang="fr-FR" sz="1200" b="1" dirty="0"/>
                        <a:t>153.6 kg</a:t>
                      </a:r>
                    </a:p>
                  </a:txBody>
                  <a:tcPr anchor="ctr">
                    <a:solidFill>
                      <a:schemeClr val="accent3">
                        <a:lumMod val="20000"/>
                        <a:lumOff val="80000"/>
                      </a:schemeClr>
                    </a:solidFill>
                  </a:tcPr>
                </a:tc>
                <a:tc>
                  <a:txBody>
                    <a:bodyPr/>
                    <a:lstStyle/>
                    <a:p>
                      <a:pPr algn="r"/>
                      <a:r>
                        <a:rPr lang="fr-FR" sz="1200" dirty="0"/>
                        <a:t>159.3 kg</a:t>
                      </a:r>
                    </a:p>
                  </a:txBody>
                  <a:tcPr anchor="ctr">
                    <a:solidFill>
                      <a:schemeClr val="accent3">
                        <a:lumMod val="20000"/>
                        <a:lumOff val="80000"/>
                      </a:schemeClr>
                    </a:solidFill>
                  </a:tcPr>
                </a:tc>
                <a:extLst>
                  <a:ext uri="{0D108BD9-81ED-4DB2-BD59-A6C34878D82A}">
                    <a16:rowId xmlns:a16="http://schemas.microsoft.com/office/drawing/2014/main" val="4201931307"/>
                  </a:ext>
                </a:extLst>
              </a:tr>
              <a:tr h="349138">
                <a:tc>
                  <a:txBody>
                    <a:bodyPr/>
                    <a:lstStyle/>
                    <a:p>
                      <a:pPr algn="l"/>
                      <a:r>
                        <a:rPr lang="en-GB" sz="1200" b="1" noProof="0" dirty="0"/>
                        <a:t>210-day weight</a:t>
                      </a:r>
                    </a:p>
                  </a:txBody>
                  <a:tcPr anchor="ctr">
                    <a:solidFill>
                      <a:schemeClr val="accent3">
                        <a:lumMod val="20000"/>
                        <a:lumOff val="80000"/>
                      </a:schemeClr>
                    </a:solidFill>
                  </a:tcPr>
                </a:tc>
                <a:tc>
                  <a:txBody>
                    <a:bodyPr/>
                    <a:lstStyle/>
                    <a:p>
                      <a:pPr algn="r"/>
                      <a:r>
                        <a:rPr lang="fr-FR" sz="1400" dirty="0"/>
                        <a:t>9</a:t>
                      </a:r>
                    </a:p>
                  </a:txBody>
                  <a:tcPr anchor="ctr">
                    <a:solidFill>
                      <a:schemeClr val="accent3">
                        <a:lumMod val="20000"/>
                        <a:lumOff val="80000"/>
                      </a:schemeClr>
                    </a:solidFill>
                  </a:tcPr>
                </a:tc>
                <a:tc>
                  <a:txBody>
                    <a:bodyPr/>
                    <a:lstStyle/>
                    <a:p>
                      <a:pPr algn="r"/>
                      <a:r>
                        <a:rPr lang="fr-FR" sz="1200" b="1" dirty="0"/>
                        <a:t>209.3 kg</a:t>
                      </a:r>
                    </a:p>
                  </a:txBody>
                  <a:tcPr anchor="ctr">
                    <a:solidFill>
                      <a:schemeClr val="accent3">
                        <a:lumMod val="20000"/>
                        <a:lumOff val="80000"/>
                      </a:schemeClr>
                    </a:solidFill>
                  </a:tcPr>
                </a:tc>
                <a:tc>
                  <a:txBody>
                    <a:bodyPr/>
                    <a:lstStyle/>
                    <a:p>
                      <a:pPr algn="r"/>
                      <a:r>
                        <a:rPr lang="fr-FR" sz="1200" dirty="0"/>
                        <a:t>247.6 kg</a:t>
                      </a:r>
                    </a:p>
                  </a:txBody>
                  <a:tcPr anchor="ctr">
                    <a:solidFill>
                      <a:schemeClr val="accent3">
                        <a:lumMod val="20000"/>
                        <a:lumOff val="80000"/>
                      </a:schemeClr>
                    </a:solidFill>
                  </a:tcPr>
                </a:tc>
                <a:extLst>
                  <a:ext uri="{0D108BD9-81ED-4DB2-BD59-A6C34878D82A}">
                    <a16:rowId xmlns:a16="http://schemas.microsoft.com/office/drawing/2014/main" val="4143479249"/>
                  </a:ext>
                </a:extLst>
              </a:tr>
              <a:tr h="349138">
                <a:tc>
                  <a:txBody>
                    <a:bodyPr/>
                    <a:lstStyle/>
                    <a:p>
                      <a:pPr algn="l"/>
                      <a:r>
                        <a:rPr lang="en-GB" sz="1200" b="1" noProof="0" dirty="0"/>
                        <a:t>Muscle Dev.</a:t>
                      </a:r>
                    </a:p>
                  </a:txBody>
                  <a:tcPr anchor="ctr">
                    <a:solidFill>
                      <a:schemeClr val="accent3">
                        <a:lumMod val="20000"/>
                        <a:lumOff val="80000"/>
                      </a:schemeClr>
                    </a:solidFill>
                  </a:tcPr>
                </a:tc>
                <a:tc>
                  <a:txBody>
                    <a:bodyPr/>
                    <a:lstStyle/>
                    <a:p>
                      <a:pPr algn="r"/>
                      <a:r>
                        <a:rPr lang="fr-FR" sz="1400" dirty="0"/>
                        <a:t>9</a:t>
                      </a:r>
                    </a:p>
                  </a:txBody>
                  <a:tcPr anchor="ctr">
                    <a:solidFill>
                      <a:schemeClr val="accent3">
                        <a:lumMod val="20000"/>
                        <a:lumOff val="80000"/>
                      </a:schemeClr>
                    </a:solidFill>
                  </a:tcPr>
                </a:tc>
                <a:tc>
                  <a:txBody>
                    <a:bodyPr/>
                    <a:lstStyle/>
                    <a:p>
                      <a:pPr algn="r"/>
                      <a:r>
                        <a:rPr lang="fr-FR" sz="1200" b="1" dirty="0"/>
                        <a:t>59.5 pt</a:t>
                      </a:r>
                    </a:p>
                  </a:txBody>
                  <a:tcPr anchor="ctr">
                    <a:solidFill>
                      <a:schemeClr val="accent3">
                        <a:lumMod val="20000"/>
                        <a:lumOff val="80000"/>
                      </a:schemeClr>
                    </a:solidFill>
                  </a:tcPr>
                </a:tc>
                <a:tc>
                  <a:txBody>
                    <a:bodyPr/>
                    <a:lstStyle/>
                    <a:p>
                      <a:pPr algn="r"/>
                      <a:r>
                        <a:rPr lang="fr-FR" sz="1200" dirty="0"/>
                        <a:t>60.3 pt</a:t>
                      </a:r>
                    </a:p>
                  </a:txBody>
                  <a:tcPr anchor="ctr">
                    <a:solidFill>
                      <a:schemeClr val="accent3">
                        <a:lumMod val="20000"/>
                        <a:lumOff val="80000"/>
                      </a:schemeClr>
                    </a:solidFill>
                  </a:tcPr>
                </a:tc>
                <a:extLst>
                  <a:ext uri="{0D108BD9-81ED-4DB2-BD59-A6C34878D82A}">
                    <a16:rowId xmlns:a16="http://schemas.microsoft.com/office/drawing/2014/main" val="1537337471"/>
                  </a:ext>
                </a:extLst>
              </a:tr>
              <a:tr h="349138">
                <a:tc>
                  <a:txBody>
                    <a:bodyPr/>
                    <a:lstStyle/>
                    <a:p>
                      <a:pPr algn="l"/>
                      <a:r>
                        <a:rPr lang="en-GB" sz="1200" b="1" noProof="0" dirty="0"/>
                        <a:t>Skeletal Dev.</a:t>
                      </a:r>
                    </a:p>
                  </a:txBody>
                  <a:tcPr anchor="ctr">
                    <a:solidFill>
                      <a:schemeClr val="accent3">
                        <a:lumMod val="20000"/>
                        <a:lumOff val="80000"/>
                      </a:schemeClr>
                    </a:solidFill>
                  </a:tcPr>
                </a:tc>
                <a:tc>
                  <a:txBody>
                    <a:bodyPr/>
                    <a:lstStyle/>
                    <a:p>
                      <a:pPr algn="r"/>
                      <a:r>
                        <a:rPr lang="fr-FR" sz="1400" dirty="0"/>
                        <a:t>9</a:t>
                      </a:r>
                    </a:p>
                  </a:txBody>
                  <a:tcPr anchor="ctr">
                    <a:solidFill>
                      <a:schemeClr val="accent3">
                        <a:lumMod val="20000"/>
                        <a:lumOff val="80000"/>
                      </a:schemeClr>
                    </a:solidFill>
                  </a:tcPr>
                </a:tc>
                <a:tc>
                  <a:txBody>
                    <a:bodyPr/>
                    <a:lstStyle/>
                    <a:p>
                      <a:pPr algn="r"/>
                      <a:r>
                        <a:rPr lang="fr-FR" sz="1200" b="1" dirty="0"/>
                        <a:t>64.0 pt</a:t>
                      </a:r>
                    </a:p>
                  </a:txBody>
                  <a:tcPr anchor="ctr">
                    <a:solidFill>
                      <a:schemeClr val="accent3">
                        <a:lumMod val="20000"/>
                        <a:lumOff val="80000"/>
                      </a:schemeClr>
                    </a:solidFill>
                  </a:tcPr>
                </a:tc>
                <a:tc>
                  <a:txBody>
                    <a:bodyPr/>
                    <a:lstStyle/>
                    <a:p>
                      <a:pPr algn="r"/>
                      <a:r>
                        <a:rPr lang="fr-FR" sz="1200" dirty="0"/>
                        <a:t>57.1 pt</a:t>
                      </a:r>
                    </a:p>
                  </a:txBody>
                  <a:tcPr anchor="ctr">
                    <a:solidFill>
                      <a:schemeClr val="accent3">
                        <a:lumMod val="20000"/>
                        <a:lumOff val="80000"/>
                      </a:schemeClr>
                    </a:solidFill>
                  </a:tcPr>
                </a:tc>
                <a:extLst>
                  <a:ext uri="{0D108BD9-81ED-4DB2-BD59-A6C34878D82A}">
                    <a16:rowId xmlns:a16="http://schemas.microsoft.com/office/drawing/2014/main" val="4131353531"/>
                  </a:ext>
                </a:extLst>
              </a:tr>
            </a:tbl>
          </a:graphicData>
        </a:graphic>
      </p:graphicFrame>
      <p:sp>
        <p:nvSpPr>
          <p:cNvPr id="24" name="ZoneTexte 23">
            <a:extLst>
              <a:ext uri="{FF2B5EF4-FFF2-40B4-BE49-F238E27FC236}">
                <a16:creationId xmlns:a16="http://schemas.microsoft.com/office/drawing/2014/main" id="{37C18516-F5F1-3622-7653-BCB6049F2E4A}"/>
              </a:ext>
            </a:extLst>
          </p:cNvPr>
          <p:cNvSpPr txBox="1"/>
          <p:nvPr/>
        </p:nvSpPr>
        <p:spPr>
          <a:xfrm>
            <a:off x="3564930" y="2250356"/>
            <a:ext cx="4032125" cy="415498"/>
          </a:xfrm>
          <a:prstGeom prst="rect">
            <a:avLst/>
          </a:prstGeom>
          <a:noFill/>
        </p:spPr>
        <p:txBody>
          <a:bodyPr wrap="square" rtlCol="0">
            <a:spAutoFit/>
          </a:bodyPr>
          <a:lstStyle/>
          <a:p>
            <a:r>
              <a:rPr lang="fr-FR" b="1" u="sng" dirty="0">
                <a:solidFill>
                  <a:schemeClr val="accent3">
                    <a:lumMod val="75000"/>
                  </a:schemeClr>
                </a:solidFill>
              </a:rPr>
              <a:t>Sales</a:t>
            </a:r>
          </a:p>
        </p:txBody>
      </p:sp>
      <p:sp>
        <p:nvSpPr>
          <p:cNvPr id="25" name="ZoneTexte 24">
            <a:extLst>
              <a:ext uri="{FF2B5EF4-FFF2-40B4-BE49-F238E27FC236}">
                <a16:creationId xmlns:a16="http://schemas.microsoft.com/office/drawing/2014/main" id="{89C7983A-3CBA-AFC8-B940-00650A827ACC}"/>
              </a:ext>
            </a:extLst>
          </p:cNvPr>
          <p:cNvSpPr txBox="1"/>
          <p:nvPr/>
        </p:nvSpPr>
        <p:spPr>
          <a:xfrm>
            <a:off x="3780625" y="2610396"/>
            <a:ext cx="3672413" cy="6063198"/>
          </a:xfrm>
          <a:prstGeom prst="rect">
            <a:avLst/>
          </a:prstGeom>
          <a:noFill/>
        </p:spPr>
        <p:txBody>
          <a:bodyPr wrap="square" rtlCol="0">
            <a:spAutoFit/>
          </a:bodyPr>
          <a:lstStyle/>
          <a:p>
            <a:pPr marL="285750" indent="-285750">
              <a:buFontTx/>
              <a:buChar char="-"/>
            </a:pPr>
            <a:r>
              <a:rPr lang="en-GB" sz="1500" dirty="0"/>
              <a:t>Several young stock sold as breeding stock</a:t>
            </a:r>
          </a:p>
          <a:p>
            <a:pPr marL="285750" indent="-285750">
              <a:buFontTx/>
              <a:buChar char="-"/>
            </a:pPr>
            <a:endParaRPr lang="en-GB" sz="800" dirty="0"/>
          </a:p>
          <a:p>
            <a:pPr marL="285750" indent="-285750">
              <a:buFontTx/>
              <a:buChar char="-"/>
            </a:pPr>
            <a:r>
              <a:rPr lang="en-GB" sz="1500" dirty="0"/>
              <a:t>Finishing of 6 to 8 bullocks/year, slaughtered at 3 years old (470 -480 kg average carcass weight)</a:t>
            </a:r>
          </a:p>
          <a:p>
            <a:pPr marL="285750" indent="-285750">
              <a:buFontTx/>
              <a:buChar char="-"/>
            </a:pPr>
            <a:r>
              <a:rPr lang="en-GB" sz="1500" dirty="0"/>
              <a:t>Finishing of 4 to 6 cull cows/year(400 – 420 kg average carcass weight)</a:t>
            </a:r>
          </a:p>
          <a:p>
            <a:endParaRPr lang="en-GB" sz="800" dirty="0"/>
          </a:p>
          <a:p>
            <a:pPr marL="285750" indent="-285750">
              <a:buFontTx/>
              <a:buChar char="-"/>
            </a:pPr>
            <a:r>
              <a:rPr lang="en-GB" sz="1500" dirty="0" err="1"/>
              <a:t>Slaughted</a:t>
            </a:r>
            <a:r>
              <a:rPr lang="en-GB" sz="1500" dirty="0"/>
              <a:t> at the abattoir in </a:t>
            </a:r>
            <a:r>
              <a:rPr lang="en-GB" sz="1500" dirty="0" err="1"/>
              <a:t>Charlieu</a:t>
            </a:r>
            <a:r>
              <a:rPr lang="en-GB" sz="1500" dirty="0"/>
              <a:t> (42) and sold direct to butchers in Lyon and Clermont-Ferrand mainly (at a price varying between 6.50 and 7.20 € kg)</a:t>
            </a:r>
          </a:p>
          <a:p>
            <a:pPr marL="285750" indent="-285750">
              <a:buFontTx/>
              <a:buChar char="-"/>
            </a:pPr>
            <a:endParaRPr lang="fr-FR" sz="800" dirty="0"/>
          </a:p>
          <a:p>
            <a:pPr marL="285750" indent="-285750">
              <a:buFontTx/>
              <a:buChar char="-"/>
            </a:pPr>
            <a:r>
              <a:rPr lang="fr-FR" sz="1500" dirty="0" err="1"/>
              <a:t>Other</a:t>
            </a:r>
            <a:r>
              <a:rPr lang="fr-FR" sz="1500" dirty="0"/>
              <a:t> production, </a:t>
            </a:r>
            <a:r>
              <a:rPr lang="fr-FR" sz="1500" dirty="0" err="1"/>
              <a:t>oils</a:t>
            </a:r>
            <a:r>
              <a:rPr lang="fr-FR" sz="1500" dirty="0"/>
              <a:t> </a:t>
            </a:r>
            <a:r>
              <a:rPr lang="fr-FR" sz="1500" dirty="0" err="1"/>
              <a:t>sold</a:t>
            </a:r>
            <a:r>
              <a:rPr lang="fr-FR" sz="1500" dirty="0"/>
              <a:t> in 75cl </a:t>
            </a:r>
            <a:r>
              <a:rPr lang="fr-FR" sz="1500" dirty="0" err="1"/>
              <a:t>bottles</a:t>
            </a:r>
            <a:r>
              <a:rPr lang="fr-FR" sz="1500" dirty="0"/>
              <a:t> or  5 litre cans and </a:t>
            </a:r>
            <a:r>
              <a:rPr lang="fr-FR" sz="1500" dirty="0" err="1"/>
              <a:t>sold</a:t>
            </a:r>
            <a:r>
              <a:rPr lang="fr-FR" sz="1500" dirty="0"/>
              <a:t> to AMAP, </a:t>
            </a:r>
            <a:r>
              <a:rPr lang="en-US" sz="1500" dirty="0"/>
              <a:t>Organic farmers' shops for direct sale</a:t>
            </a:r>
            <a:r>
              <a:rPr lang="fr-FR" sz="1500" dirty="0"/>
              <a:t>. </a:t>
            </a:r>
            <a:r>
              <a:rPr lang="fr-FR" sz="1500" dirty="0" err="1"/>
              <a:t>Poultry</a:t>
            </a:r>
            <a:r>
              <a:rPr lang="fr-FR" sz="1500" dirty="0"/>
              <a:t> </a:t>
            </a:r>
            <a:r>
              <a:rPr lang="en-GB" sz="1500" dirty="0"/>
              <a:t>(chicken, guineafowl, geese, turkeys, ducklings and old breeds of poultry) </a:t>
            </a:r>
            <a:r>
              <a:rPr lang="en-US" sz="1500" dirty="0"/>
              <a:t>are marketed in the same way, but also directly to butchers and restaurateurs. </a:t>
            </a:r>
            <a:r>
              <a:rPr lang="fr-FR" sz="1500" dirty="0"/>
              <a:t>All </a:t>
            </a:r>
            <a:r>
              <a:rPr lang="fr-FR" sz="1500" dirty="0" err="1"/>
              <a:t>other</a:t>
            </a:r>
            <a:r>
              <a:rPr lang="fr-FR" sz="1500" dirty="0"/>
              <a:t> males are </a:t>
            </a:r>
            <a:r>
              <a:rPr lang="fr-FR" sz="1500" dirty="0" err="1"/>
              <a:t>castrated</a:t>
            </a:r>
            <a:r>
              <a:rPr lang="fr-FR" sz="1500" dirty="0"/>
              <a:t> and </a:t>
            </a:r>
            <a:r>
              <a:rPr lang="fr-FR" sz="1500" dirty="0" err="1"/>
              <a:t>reared</a:t>
            </a:r>
            <a:r>
              <a:rPr lang="fr-FR" sz="1500" dirty="0"/>
              <a:t> as </a:t>
            </a:r>
            <a:r>
              <a:rPr lang="fr-FR" sz="1500" dirty="0" err="1"/>
              <a:t>bullocks</a:t>
            </a:r>
            <a:r>
              <a:rPr lang="fr-FR" sz="1500" dirty="0"/>
              <a:t>.</a:t>
            </a:r>
          </a:p>
          <a:p>
            <a:pPr marL="285750" indent="-285750">
              <a:buFontTx/>
              <a:buChar char="-"/>
            </a:pPr>
            <a:endParaRPr lang="fr-FR" sz="1600" dirty="0"/>
          </a:p>
          <a:p>
            <a:pPr marL="285750" indent="-285750">
              <a:buFontTx/>
              <a:buChar char="-"/>
            </a:pPr>
            <a:endParaRPr lang="fr-FR" sz="1600" dirty="0"/>
          </a:p>
          <a:p>
            <a:pPr marL="285750" indent="-285750">
              <a:buFontTx/>
              <a:buChar char="-"/>
            </a:pPr>
            <a:endParaRPr lang="fr-FR" sz="1600" dirty="0"/>
          </a:p>
          <a:p>
            <a:pPr marL="285750" indent="-285750">
              <a:buFontTx/>
              <a:buChar char="-"/>
            </a:pPr>
            <a:endParaRPr lang="fr-FR" sz="1600" dirty="0"/>
          </a:p>
        </p:txBody>
      </p:sp>
      <p:pic>
        <p:nvPicPr>
          <p:cNvPr id="26" name="Image 25">
            <a:extLst>
              <a:ext uri="{FF2B5EF4-FFF2-40B4-BE49-F238E27FC236}">
                <a16:creationId xmlns:a16="http://schemas.microsoft.com/office/drawing/2014/main" id="{FDD509A7-FD59-3211-2E6A-42DFC0DAFE5B}"/>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17620" b="18625"/>
          <a:stretch/>
        </p:blipFill>
        <p:spPr bwMode="auto">
          <a:xfrm>
            <a:off x="4151908" y="917118"/>
            <a:ext cx="2880000" cy="1224209"/>
          </a:xfrm>
          <a:prstGeom prst="rect">
            <a:avLst/>
          </a:prstGeom>
          <a:solidFill>
            <a:srgbClr val="FFFFFF">
              <a:shade val="85000"/>
            </a:srgbClr>
          </a:solidFill>
          <a:ln w="25400">
            <a:solidFill>
              <a:schemeClr val="tx1"/>
            </a:solidFill>
            <a:miter lim="800000"/>
            <a:headEnd/>
            <a:tailEnd/>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7" name="ZoneTexte 26">
            <a:extLst>
              <a:ext uri="{FF2B5EF4-FFF2-40B4-BE49-F238E27FC236}">
                <a16:creationId xmlns:a16="http://schemas.microsoft.com/office/drawing/2014/main" id="{13569E16-0291-4715-B219-398FD945397C}"/>
              </a:ext>
            </a:extLst>
          </p:cNvPr>
          <p:cNvSpPr txBox="1"/>
          <p:nvPr/>
        </p:nvSpPr>
        <p:spPr>
          <a:xfrm>
            <a:off x="3841408" y="8342941"/>
            <a:ext cx="3550846" cy="1569660"/>
          </a:xfrm>
          <a:prstGeom prst="rect">
            <a:avLst/>
          </a:prstGeom>
          <a:noFill/>
        </p:spPr>
        <p:txBody>
          <a:bodyPr wrap="square" rtlCol="0">
            <a:spAutoFit/>
          </a:bodyPr>
          <a:lstStyle/>
          <a:p>
            <a:pPr algn="ctr"/>
            <a:r>
              <a:rPr lang="en-US" sz="1600" dirty="0">
                <a:latin typeface="Freestyle Script" panose="030804020302050B0404" pitchFamily="66" charset="0"/>
              </a:rPr>
              <a:t>“I discovered the </a:t>
            </a:r>
            <a:r>
              <a:rPr lang="en-US" sz="1600" dirty="0" err="1">
                <a:latin typeface="Freestyle Script" panose="030804020302050B0404" pitchFamily="66" charset="0"/>
              </a:rPr>
              <a:t>Bazadais</a:t>
            </a:r>
            <a:r>
              <a:rPr lang="en-US" sz="1600" dirty="0">
                <a:latin typeface="Freestyle Script" panose="030804020302050B0404" pitchFamily="66" charset="0"/>
              </a:rPr>
              <a:t> while working as a farm manager near </a:t>
            </a:r>
            <a:r>
              <a:rPr lang="en-US" sz="1600" dirty="0" err="1">
                <a:latin typeface="Freestyle Script" panose="030804020302050B0404" pitchFamily="66" charset="0"/>
              </a:rPr>
              <a:t>Bazas</a:t>
            </a:r>
            <a:r>
              <a:rPr lang="en-US" sz="1600" dirty="0">
                <a:latin typeface="Freestyle Script" panose="030804020302050B0404" pitchFamily="66" charset="0"/>
              </a:rPr>
              <a:t> between 1989 and 1991. For me, it's the only breed adapted to climate change that can withstand hot, dry summers. My selection choices are based on the milking aptitudes of the dams, morphology and bone fineness” </a:t>
            </a:r>
            <a:r>
              <a:rPr lang="fr-FR" sz="1600" dirty="0">
                <a:latin typeface="Freestyle Script" panose="030804020302050B0404" pitchFamily="66" charset="0"/>
              </a:rPr>
              <a:t>Thierry GARDON</a:t>
            </a:r>
          </a:p>
        </p:txBody>
      </p:sp>
    </p:spTree>
    <p:extLst>
      <p:ext uri="{BB962C8B-B14F-4D97-AF65-F5344CB8AC3E}">
        <p14:creationId xmlns:p14="http://schemas.microsoft.com/office/powerpoint/2010/main" val="135725473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3094</TotalTime>
  <Words>663</Words>
  <Application>Microsoft Office PowerPoint</Application>
  <PresentationFormat>Personnalisé</PresentationFormat>
  <Paragraphs>112</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Freestyle Script</vt:lpstr>
      <vt:lpstr>Thème Office</vt:lpstr>
      <vt:lpstr>Présentation PowerPoint</vt:lpstr>
      <vt:lpstr>Présentation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Technicien</dc:creator>
  <cp:lastModifiedBy>David Wilson</cp:lastModifiedBy>
  <cp:revision>218</cp:revision>
  <cp:lastPrinted>2018-08-24T14:32:28Z</cp:lastPrinted>
  <dcterms:created xsi:type="dcterms:W3CDTF">2014-09-01T08:18:47Z</dcterms:created>
  <dcterms:modified xsi:type="dcterms:W3CDTF">2023-07-27T17:45:02Z</dcterms:modified>
</cp:coreProperties>
</file>