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3" r:id="rId4"/>
    <p:sldId id="261" r:id="rId5"/>
    <p:sldId id="264" r:id="rId6"/>
    <p:sldId id="272" r:id="rId7"/>
    <p:sldId id="275" r:id="rId8"/>
    <p:sldId id="284" r:id="rId9"/>
    <p:sldId id="271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e/SGZLfeiSmzSFHjMOz3Lyxw8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E9"/>
    <a:srgbClr val="00DFD3"/>
    <a:srgbClr val="00E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F55031-6D99-4862-A3C4-CD9B966BBDA6}">
  <a:tblStyle styleId="{38F55031-6D99-4862-A3C4-CD9B966BBDA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4"/>
    <p:restoredTop sz="94638"/>
  </p:normalViewPr>
  <p:slideViewPr>
    <p:cSldViewPr snapToGrid="0">
      <p:cViewPr varScale="1">
        <p:scale>
          <a:sx n="128" d="100"/>
          <a:sy n="128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3950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3983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9387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3" name="Google Shape;4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seul">
  <p:cSld name="1_Titre seul">
    <p:bg>
      <p:bgPr>
        <a:gradFill>
          <a:gsLst>
            <a:gs pos="0">
              <a:srgbClr val="0B268C"/>
            </a:gs>
            <a:gs pos="41000">
              <a:srgbClr val="0B268C"/>
            </a:gs>
            <a:gs pos="68000">
              <a:srgbClr val="2796E0"/>
            </a:gs>
            <a:gs pos="85000">
              <a:srgbClr val="11C4C4"/>
            </a:gs>
            <a:gs pos="100000">
              <a:srgbClr val="03ECAB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dirty="0"/>
              <a:t>© 2023 </a:t>
            </a:r>
            <a:r>
              <a:rPr lang="fr-FR" dirty="0" err="1"/>
              <a:t>Qbitsoft</a:t>
            </a:r>
            <a:r>
              <a:rPr lang="fr-FR" dirty="0"/>
              <a:t> </a:t>
            </a:r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9" name="Google Shape;1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5251" y="561825"/>
            <a:ext cx="4705544" cy="152554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3"/>
          <p:cNvSpPr txBox="1">
            <a:spLocks noGrp="1"/>
          </p:cNvSpPr>
          <p:nvPr>
            <p:ph type="body" idx="1"/>
          </p:nvPr>
        </p:nvSpPr>
        <p:spPr>
          <a:xfrm>
            <a:off x="838200" y="4293711"/>
            <a:ext cx="6598889" cy="159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title"/>
          </p:nvPr>
        </p:nvSpPr>
        <p:spPr>
          <a:xfrm>
            <a:off x="838199" y="2703036"/>
            <a:ext cx="6598889" cy="159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bg>
      <p:bgPr>
        <a:solidFill>
          <a:srgbClr val="3566F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7"/>
          <p:cNvPicPr preferRelativeResize="0"/>
          <p:nvPr/>
        </p:nvPicPr>
        <p:blipFill rotWithShape="1">
          <a:blip r:embed="rId2">
            <a:alphaModFix/>
          </a:blip>
          <a:srcRect t="4339" r="69004"/>
          <a:stretch/>
        </p:blipFill>
        <p:spPr>
          <a:xfrm>
            <a:off x="4058920" y="-958446"/>
            <a:ext cx="9311639" cy="931700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dirty="0"/>
              <a:t>© 2023 </a:t>
            </a:r>
            <a:r>
              <a:rPr lang="fr-FR" dirty="0" err="1"/>
              <a:t>Qbitsoft</a:t>
            </a:r>
            <a:endParaRPr dirty="0"/>
          </a:p>
        </p:txBody>
      </p:sp>
      <p:sp>
        <p:nvSpPr>
          <p:cNvPr id="133" name="Google Shape;13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et contenu">
  <p:cSld name="3_Titre et contenu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dirty="0"/>
              <a:t>© 2023 </a:t>
            </a:r>
            <a:r>
              <a:rPr lang="fr-FR" dirty="0" err="1"/>
              <a:t>Qbitsoft</a:t>
            </a:r>
            <a:endParaRPr dirty="0"/>
          </a:p>
        </p:txBody>
      </p:sp>
      <p:sp>
        <p:nvSpPr>
          <p:cNvPr id="139" name="Google Shape;13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40" name="Google Shape;140;p38"/>
          <p:cNvPicPr preferRelativeResize="0"/>
          <p:nvPr/>
        </p:nvPicPr>
        <p:blipFill rotWithShape="1">
          <a:blip r:embed="rId2">
            <a:alphaModFix/>
          </a:blip>
          <a:srcRect t="4339" r="69004"/>
          <a:stretch/>
        </p:blipFill>
        <p:spPr>
          <a:xfrm>
            <a:off x="10988039" y="230188"/>
            <a:ext cx="975361" cy="975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ux contenus">
  <p:cSld name="1_Deux contenu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9"/>
          <p:cNvSpPr txBox="1">
            <a:spLocks noGrp="1"/>
          </p:cNvSpPr>
          <p:nvPr>
            <p:ph type="title"/>
          </p:nvPr>
        </p:nvSpPr>
        <p:spPr>
          <a:xfrm>
            <a:off x="5588000" y="365125"/>
            <a:ext cx="5765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9"/>
          <p:cNvSpPr txBox="1">
            <a:spLocks noGrp="1"/>
          </p:cNvSpPr>
          <p:nvPr>
            <p:ph type="body" idx="1"/>
          </p:nvPr>
        </p:nvSpPr>
        <p:spPr>
          <a:xfrm>
            <a:off x="5588000" y="1825625"/>
            <a:ext cx="5765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dirty="0"/>
              <a:t>© 2023 </a:t>
            </a:r>
            <a:r>
              <a:rPr lang="fr-FR" dirty="0" err="1"/>
              <a:t>Qbitsoft</a:t>
            </a:r>
            <a:endParaRPr dirty="0"/>
          </a:p>
        </p:txBody>
      </p:sp>
      <p:sp>
        <p:nvSpPr>
          <p:cNvPr id="146" name="Google Shape;14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47" name="Google Shape;147;p39" descr="Une image contenant intérieur, ordinateur, équipement électroniqu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809"/>
            <a:ext cx="5215466" cy="6863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ison">
  <p:cSld name="1_Comparais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rgbClr val="0B268C"/>
              </a:gs>
              <a:gs pos="26000">
                <a:srgbClr val="0B268C"/>
              </a:gs>
              <a:gs pos="64000">
                <a:srgbClr val="2796E0"/>
              </a:gs>
              <a:gs pos="80000">
                <a:srgbClr val="11C4C4"/>
              </a:gs>
              <a:gs pos="100000">
                <a:srgbClr val="03ECA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0"/>
          <p:cNvSpPr txBox="1">
            <a:spLocks noGrp="1"/>
          </p:cNvSpPr>
          <p:nvPr>
            <p:ph type="title"/>
          </p:nvPr>
        </p:nvSpPr>
        <p:spPr>
          <a:xfrm>
            <a:off x="6319519" y="1970235"/>
            <a:ext cx="55266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0"/>
          <p:cNvSpPr txBox="1">
            <a:spLocks noGrp="1"/>
          </p:cNvSpPr>
          <p:nvPr>
            <p:ph type="body" idx="1"/>
          </p:nvPr>
        </p:nvSpPr>
        <p:spPr>
          <a:xfrm>
            <a:off x="6319519" y="3289190"/>
            <a:ext cx="552662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2" name="Google Shape;152;p40"/>
          <p:cNvSpPr txBox="1">
            <a:spLocks noGrp="1"/>
          </p:cNvSpPr>
          <p:nvPr>
            <p:ph type="body" idx="2"/>
          </p:nvPr>
        </p:nvSpPr>
        <p:spPr>
          <a:xfrm>
            <a:off x="6319519" y="4122738"/>
            <a:ext cx="5526623" cy="183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dirty="0"/>
              <a:t>© 2023 </a:t>
            </a:r>
            <a:r>
              <a:rPr lang="fr-FR" dirty="0" err="1"/>
              <a:t>Qbitsoft</a:t>
            </a:r>
            <a:endParaRPr dirty="0"/>
          </a:p>
        </p:txBody>
      </p:sp>
      <p:sp>
        <p:nvSpPr>
          <p:cNvPr id="155" name="Google Shape;15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56" name="Google Shape;15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55988" y="335719"/>
            <a:ext cx="2090157" cy="677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6" name="Google Shape;166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7" name="Google Shape;16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" name="Google Shape;17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de section">
  <p:cSld name="1_Titre de sec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5542736" y="1709738"/>
            <a:ext cx="5804713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5542736" y="4589463"/>
            <a:ext cx="580471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4"/>
          <p:cNvSpPr>
            <a:spLocks noGrp="1"/>
          </p:cNvSpPr>
          <p:nvPr>
            <p:ph type="pic" idx="2"/>
          </p:nvPr>
        </p:nvSpPr>
        <p:spPr>
          <a:xfrm>
            <a:off x="507392" y="0"/>
            <a:ext cx="395284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24"/>
          <p:cNvSpPr/>
          <p:nvPr/>
        </p:nvSpPr>
        <p:spPr>
          <a:xfrm>
            <a:off x="0" y="0"/>
            <a:ext cx="507392" cy="6858000"/>
          </a:xfrm>
          <a:prstGeom prst="rect">
            <a:avLst/>
          </a:prstGeom>
          <a:gradFill>
            <a:gsLst>
              <a:gs pos="0">
                <a:srgbClr val="0B268C"/>
              </a:gs>
              <a:gs pos="74000">
                <a:srgbClr val="2796E0"/>
              </a:gs>
              <a:gs pos="82000">
                <a:srgbClr val="11C4C4"/>
              </a:gs>
              <a:gs pos="100000">
                <a:srgbClr val="03ECA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55988" y="335719"/>
            <a:ext cx="2090157" cy="67763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dirty="0"/>
              <a:t>© 2023 </a:t>
            </a:r>
            <a:r>
              <a:rPr lang="fr-FR" dirty="0" err="1"/>
              <a:t>Qbitsoft</a:t>
            </a:r>
            <a:endParaRPr dirty="0"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>
  <p:cSld name="Compara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/>
          <p:nvPr/>
        </p:nvSpPr>
        <p:spPr>
          <a:xfrm>
            <a:off x="8798560" y="0"/>
            <a:ext cx="3432493" cy="6858000"/>
          </a:xfrm>
          <a:prstGeom prst="rect">
            <a:avLst/>
          </a:prstGeom>
          <a:gradFill>
            <a:gsLst>
              <a:gs pos="0">
                <a:srgbClr val="0B268C"/>
              </a:gs>
              <a:gs pos="31000">
                <a:srgbClr val="0B268C"/>
              </a:gs>
              <a:gs pos="74000">
                <a:srgbClr val="2796E0"/>
              </a:gs>
              <a:gs pos="82000">
                <a:srgbClr val="11C4C4"/>
              </a:gs>
              <a:gs pos="100000">
                <a:srgbClr val="03ECA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7313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731361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731361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3"/>
          </p:nvPr>
        </p:nvSpPr>
        <p:spPr>
          <a:xfrm>
            <a:off x="9102943" y="365125"/>
            <a:ext cx="2743200" cy="582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63" name="Google Shape;6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1757" y="5990547"/>
            <a:ext cx="2090157" cy="677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dirty="0"/>
              <a:t>© 2023 </a:t>
            </a:r>
            <a:r>
              <a:rPr lang="fr-FR" dirty="0" err="1"/>
              <a:t>Qbitsoft</a:t>
            </a:r>
            <a:endParaRPr dirty="0"/>
          </a:p>
        </p:txBody>
      </p:sp>
      <p:sp>
        <p:nvSpPr>
          <p:cNvPr id="78" name="Google Shape;7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79" name="Google Shape;7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55988" y="335719"/>
            <a:ext cx="2090157" cy="677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seul">
  <p:cSld name="2_Titre seul">
    <p:bg>
      <p:bgPr>
        <a:gradFill>
          <a:gsLst>
            <a:gs pos="0">
              <a:srgbClr val="0B268C"/>
            </a:gs>
            <a:gs pos="41000">
              <a:srgbClr val="0B268C"/>
            </a:gs>
            <a:gs pos="68000">
              <a:srgbClr val="2796E0"/>
            </a:gs>
            <a:gs pos="85000">
              <a:srgbClr val="11C4C4"/>
            </a:gs>
            <a:gs pos="100000">
              <a:srgbClr val="03ECAB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93" name="Google Shape;93;p32"/>
          <p:cNvSpPr/>
          <p:nvPr/>
        </p:nvSpPr>
        <p:spPr>
          <a:xfrm>
            <a:off x="1945640" y="2446629"/>
            <a:ext cx="8300720" cy="2453640"/>
          </a:xfrm>
          <a:prstGeom prst="roundRect">
            <a:avLst>
              <a:gd name="adj" fmla="val 1553"/>
            </a:avLst>
          </a:prstGeom>
          <a:solidFill>
            <a:schemeClr val="lt1">
              <a:alpha val="2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" name="Google Shape;94;p32"/>
          <p:cNvCxnSpPr/>
          <p:nvPr/>
        </p:nvCxnSpPr>
        <p:spPr>
          <a:xfrm>
            <a:off x="7331412" y="2755991"/>
            <a:ext cx="2526" cy="1834915"/>
          </a:xfrm>
          <a:prstGeom prst="straightConnector1">
            <a:avLst/>
          </a:prstGeom>
          <a:noFill/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07630" y="2691981"/>
            <a:ext cx="2356733" cy="76405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2"/>
          <p:cNvSpPr txBox="1">
            <a:spLocks noGrp="1"/>
          </p:cNvSpPr>
          <p:nvPr>
            <p:ph type="ctrTitle"/>
          </p:nvPr>
        </p:nvSpPr>
        <p:spPr>
          <a:xfrm>
            <a:off x="1945640" y="1544364"/>
            <a:ext cx="8300720" cy="71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subTitle" idx="1"/>
          </p:nvPr>
        </p:nvSpPr>
        <p:spPr>
          <a:xfrm>
            <a:off x="1945640" y="5084871"/>
            <a:ext cx="8300720" cy="43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2"/>
          </p:nvPr>
        </p:nvSpPr>
        <p:spPr>
          <a:xfrm>
            <a:off x="7521575" y="3540125"/>
            <a:ext cx="2460625" cy="105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3"/>
          </p:nvPr>
        </p:nvSpPr>
        <p:spPr>
          <a:xfrm>
            <a:off x="4248618" y="2875280"/>
            <a:ext cx="2818634" cy="171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ison">
  <p:cSld name="3_Comparais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/>
          <p:nvPr/>
        </p:nvSpPr>
        <p:spPr>
          <a:xfrm>
            <a:off x="0" y="0"/>
            <a:ext cx="3432493" cy="6858000"/>
          </a:xfrm>
          <a:prstGeom prst="rect">
            <a:avLst/>
          </a:prstGeom>
          <a:gradFill>
            <a:gsLst>
              <a:gs pos="0">
                <a:srgbClr val="0B268C"/>
              </a:gs>
              <a:gs pos="31000">
                <a:srgbClr val="0B268C"/>
              </a:gs>
              <a:gs pos="74000">
                <a:srgbClr val="2796E0"/>
              </a:gs>
              <a:gs pos="82000">
                <a:srgbClr val="11C4C4"/>
              </a:gs>
              <a:gs pos="100000">
                <a:srgbClr val="03ECA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3"/>
          <p:cNvSpPr txBox="1">
            <a:spLocks noGrp="1"/>
          </p:cNvSpPr>
          <p:nvPr>
            <p:ph type="title"/>
          </p:nvPr>
        </p:nvSpPr>
        <p:spPr>
          <a:xfrm>
            <a:off x="3761117" y="448469"/>
            <a:ext cx="77415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1"/>
          </p:nvPr>
        </p:nvSpPr>
        <p:spPr>
          <a:xfrm>
            <a:off x="3761118" y="1764506"/>
            <a:ext cx="77415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2"/>
          </p:nvPr>
        </p:nvSpPr>
        <p:spPr>
          <a:xfrm>
            <a:off x="3791796" y="2588418"/>
            <a:ext cx="77415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3"/>
          </p:nvPr>
        </p:nvSpPr>
        <p:spPr>
          <a:xfrm>
            <a:off x="344646" y="531812"/>
            <a:ext cx="2743200" cy="582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dirty="0"/>
              <a:t>© 2023 </a:t>
            </a:r>
            <a:r>
              <a:rPr lang="fr-FR" dirty="0" err="1"/>
              <a:t>Qbitsoft</a:t>
            </a:r>
            <a:endParaRPr dirty="0"/>
          </a:p>
        </p:txBody>
      </p:sp>
      <p:sp>
        <p:nvSpPr>
          <p:cNvPr id="108" name="Google Shape;10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dirty="0"/>
              <a:t>© 2023 </a:t>
            </a:r>
            <a:r>
              <a:rPr lang="fr-FR" dirty="0" err="1"/>
              <a:t>Qbitsoft</a:t>
            </a:r>
            <a:endParaRPr dirty="0"/>
          </a:p>
        </p:txBody>
      </p:sp>
      <p:sp>
        <p:nvSpPr>
          <p:cNvPr id="114" name="Google Shape;11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15" name="Google Shape;11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55988" y="335719"/>
            <a:ext cx="2090157" cy="677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seul">
  <p:cSld name="3_Titre seul">
    <p:bg>
      <p:bgPr>
        <a:gradFill>
          <a:gsLst>
            <a:gs pos="0">
              <a:schemeClr val="lt1"/>
            </a:gs>
            <a:gs pos="41000">
              <a:schemeClr val="lt1"/>
            </a:gs>
            <a:gs pos="68000">
              <a:schemeClr val="lt1"/>
            </a:gs>
            <a:gs pos="78000">
              <a:schemeClr val="lt1"/>
            </a:gs>
            <a:gs pos="93000">
              <a:srgbClr val="ECFBFB"/>
            </a:gs>
            <a:gs pos="100000">
              <a:srgbClr val="ECFBFB"/>
            </a:gs>
          </a:gsLst>
          <a:lin ang="2700000" scaled="0"/>
        </a:gra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20" name="Google Shape;12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5251" y="561825"/>
            <a:ext cx="4705544" cy="152554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5"/>
          <p:cNvSpPr txBox="1">
            <a:spLocks noGrp="1"/>
          </p:cNvSpPr>
          <p:nvPr>
            <p:ph type="body" idx="1"/>
          </p:nvPr>
        </p:nvSpPr>
        <p:spPr>
          <a:xfrm>
            <a:off x="838200" y="4293711"/>
            <a:ext cx="10515600" cy="159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5"/>
          <p:cNvSpPr txBox="1">
            <a:spLocks noGrp="1"/>
          </p:cNvSpPr>
          <p:nvPr>
            <p:ph type="title"/>
          </p:nvPr>
        </p:nvSpPr>
        <p:spPr>
          <a:xfrm>
            <a:off x="838199" y="2703036"/>
            <a:ext cx="10515600" cy="159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5"/>
          <p:cNvSpPr txBox="1"/>
          <p:nvPr/>
        </p:nvSpPr>
        <p:spPr>
          <a:xfrm>
            <a:off x="3972598" y="6352143"/>
            <a:ext cx="41147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https://</a:t>
            </a:r>
            <a:r>
              <a:rPr lang="fr-FR" sz="18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www.qbit-soft.com</a:t>
            </a:r>
            <a:r>
              <a:rPr lang="fr-FR" sz="1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Vide">
  <p:cSld name="3_Vide">
    <p:bg>
      <p:bgPr>
        <a:gradFill>
          <a:gsLst>
            <a:gs pos="0">
              <a:srgbClr val="0A2588"/>
            </a:gs>
            <a:gs pos="37000">
              <a:srgbClr val="0A2588"/>
            </a:gs>
            <a:gs pos="100000">
              <a:srgbClr val="4168F6"/>
            </a:gs>
          </a:gsLst>
          <a:lin ang="12600000" scaled="0"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dirty="0"/>
              <a:t>© 2023 </a:t>
            </a:r>
            <a:r>
              <a:rPr lang="fr-FR" dirty="0" err="1"/>
              <a:t>Qbitsoft</a:t>
            </a:r>
            <a:endParaRPr dirty="0"/>
          </a:p>
        </p:txBody>
      </p:sp>
      <p:sp>
        <p:nvSpPr>
          <p:cNvPr id="127" name="Google Shape;12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28" name="Google Shape;128;p36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Roboto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"/>
              <a:buNone/>
              <a:defRPr sz="4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dirty="0"/>
              <a:t>© 2023 </a:t>
            </a:r>
            <a:r>
              <a:rPr lang="fr-FR" dirty="0" err="1"/>
              <a:t>Qbitsoft</a:t>
            </a:r>
            <a:endParaRPr lang="fr-FR" dirty="0"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ionel.rigaud@qbit-soft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olivier@qbit-sof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"/>
          <p:cNvSpPr txBox="1">
            <a:spLocks noGrp="1"/>
          </p:cNvSpPr>
          <p:nvPr>
            <p:ph type="title"/>
          </p:nvPr>
        </p:nvSpPr>
        <p:spPr>
          <a:xfrm>
            <a:off x="950775" y="2988100"/>
            <a:ext cx="10951284" cy="15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rPr lang="fr-FR" sz="4000" b="1" i="1" dirty="0" err="1"/>
              <a:t>Facilitating</a:t>
            </a:r>
            <a:r>
              <a:rPr lang="fr-FR" sz="4000" b="1" i="1" dirty="0"/>
              <a:t> </a:t>
            </a:r>
            <a:r>
              <a:rPr lang="fr-FR" sz="4000" b="1" i="1" dirty="0" err="1"/>
              <a:t>access</a:t>
            </a:r>
            <a:r>
              <a:rPr lang="fr-FR" sz="4000" b="1" i="1" dirty="0"/>
              <a:t> to Quantum </a:t>
            </a:r>
            <a:r>
              <a:rPr lang="fr-FR" sz="4000" b="1" i="1" dirty="0" err="1"/>
              <a:t>Computing</a:t>
            </a:r>
            <a:r>
              <a:rPr lang="fr-FR" sz="4000" b="1" i="1" dirty="0"/>
              <a:t> ! </a:t>
            </a:r>
            <a:endParaRPr sz="5400" b="1" i="1" dirty="0"/>
          </a:p>
        </p:txBody>
      </p:sp>
      <p:sp>
        <p:nvSpPr>
          <p:cNvPr id="195" name="Google Shape;195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© 2023 </a:t>
            </a:r>
            <a:r>
              <a:rPr lang="fr-FR" dirty="0" err="1"/>
              <a:t>Qbitsoft</a:t>
            </a:r>
            <a:r>
              <a:rPr lang="fr-FR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"/>
          <p:cNvSpPr txBox="1">
            <a:spLocks noGrp="1"/>
          </p:cNvSpPr>
          <p:nvPr>
            <p:ph type="title"/>
          </p:nvPr>
        </p:nvSpPr>
        <p:spPr>
          <a:xfrm>
            <a:off x="5542735" y="1356625"/>
            <a:ext cx="2368813" cy="756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</a:pPr>
            <a:r>
              <a:rPr lang="fr-FR" dirty="0"/>
              <a:t>Synopsis</a:t>
            </a:r>
            <a:endParaRPr dirty="0"/>
          </a:p>
        </p:txBody>
      </p:sp>
      <p:sp>
        <p:nvSpPr>
          <p:cNvPr id="201" name="Google Shape;201;p2"/>
          <p:cNvSpPr txBox="1">
            <a:spLocks noGrp="1"/>
          </p:cNvSpPr>
          <p:nvPr>
            <p:ph type="body" idx="1"/>
          </p:nvPr>
        </p:nvSpPr>
        <p:spPr>
          <a:xfrm>
            <a:off x="5542735" y="2470214"/>
            <a:ext cx="6398893" cy="353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71500" indent="-571500">
              <a:spcBef>
                <a:spcPts val="0"/>
              </a:spcBef>
              <a:buClr>
                <a:srgbClr val="1CF5AB"/>
              </a:buClr>
              <a:buSzPct val="100000"/>
              <a:buFont typeface="Noto Sans Symbols"/>
              <a:buChar char="❑"/>
            </a:pPr>
            <a:r>
              <a:rPr lang="fr-FR" dirty="0">
                <a:solidFill>
                  <a:schemeClr val="dk1"/>
                </a:solidFill>
              </a:rPr>
              <a:t>Emergence of Quantum </a:t>
            </a:r>
            <a:r>
              <a:rPr lang="fr-FR" dirty="0" err="1">
                <a:solidFill>
                  <a:schemeClr val="dk1"/>
                </a:solidFill>
              </a:rPr>
              <a:t>Computing</a:t>
            </a:r>
            <a:r>
              <a:rPr lang="fr-FR" dirty="0">
                <a:solidFill>
                  <a:schemeClr val="dk1"/>
                </a:solidFill>
              </a:rPr>
              <a:t> (QC)</a:t>
            </a:r>
            <a:r>
              <a:rPr lang="fr-FR" b="1" dirty="0">
                <a:solidFill>
                  <a:schemeClr val="dk1"/>
                </a:solidFill>
              </a:rPr>
              <a:t> : disruptive </a:t>
            </a:r>
            <a:r>
              <a:rPr lang="fr-FR" b="1" dirty="0" err="1">
                <a:solidFill>
                  <a:schemeClr val="dk1"/>
                </a:solidFill>
              </a:rPr>
              <a:t>technology</a:t>
            </a:r>
            <a:endParaRPr lang="fr-FR" dirty="0">
              <a:solidFill>
                <a:schemeClr val="dk1"/>
              </a:solidFill>
            </a:endParaRPr>
          </a:p>
          <a:p>
            <a:pPr marL="571500" indent="-571500">
              <a:spcBef>
                <a:spcPts val="0"/>
              </a:spcBef>
              <a:buClr>
                <a:srgbClr val="1CF5AB"/>
              </a:buClr>
              <a:buSzPct val="100000"/>
              <a:buFont typeface="Noto Sans Symbols"/>
              <a:buChar char="❑"/>
            </a:pPr>
            <a:endParaRPr lang="fr-FR" dirty="0">
              <a:solidFill>
                <a:schemeClr val="dk1"/>
              </a:solidFill>
            </a:endParaRPr>
          </a:p>
          <a:p>
            <a:pPr marL="571500" indent="-571500">
              <a:spcBef>
                <a:spcPts val="0"/>
              </a:spcBef>
              <a:buClr>
                <a:srgbClr val="1CF5AB"/>
              </a:buClr>
              <a:buSzPct val="100000"/>
              <a:buFont typeface="Noto Sans Symbols"/>
              <a:buChar char="❑"/>
            </a:pPr>
            <a:r>
              <a:rPr lang="fr-FR" dirty="0">
                <a:solidFill>
                  <a:schemeClr val="dk1"/>
                </a:solidFill>
              </a:rPr>
              <a:t>QC </a:t>
            </a:r>
            <a:r>
              <a:rPr lang="fr-FR" dirty="0" err="1">
                <a:solidFill>
                  <a:schemeClr val="dk1"/>
                </a:solidFill>
              </a:rPr>
              <a:t>will</a:t>
            </a:r>
            <a:r>
              <a:rPr lang="fr-FR" dirty="0">
                <a:solidFill>
                  <a:schemeClr val="dk1"/>
                </a:solidFill>
              </a:rPr>
              <a:t> « augment » </a:t>
            </a:r>
            <a:r>
              <a:rPr lang="fr-FR" dirty="0" err="1">
                <a:solidFill>
                  <a:schemeClr val="dk1"/>
                </a:solidFill>
              </a:rPr>
              <a:t>traditional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computing</a:t>
            </a:r>
            <a:r>
              <a:rPr lang="fr-FR" dirty="0">
                <a:solidFill>
                  <a:schemeClr val="dk1"/>
                </a:solidFill>
              </a:rPr>
              <a:t> to solve  </a:t>
            </a:r>
            <a:r>
              <a:rPr lang="fr-FR" dirty="0" err="1">
                <a:solidFill>
                  <a:schemeClr val="dk1"/>
                </a:solidFill>
              </a:rPr>
              <a:t>very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complex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problems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that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were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previously</a:t>
            </a:r>
            <a:r>
              <a:rPr lang="fr-FR" dirty="0">
                <a:solidFill>
                  <a:schemeClr val="dk1"/>
                </a:solidFill>
              </a:rPr>
              <a:t> inaccessible</a:t>
            </a:r>
          </a:p>
          <a:p>
            <a:pPr marL="571500" indent="-571500">
              <a:spcBef>
                <a:spcPts val="0"/>
              </a:spcBef>
              <a:buClr>
                <a:srgbClr val="1CF5AB"/>
              </a:buClr>
              <a:buSzPct val="100000"/>
              <a:buFont typeface="Noto Sans Symbols"/>
              <a:buChar char="❑"/>
            </a:pPr>
            <a:endParaRPr lang="fr-FR" dirty="0">
              <a:solidFill>
                <a:schemeClr val="dk1"/>
              </a:solidFill>
            </a:endParaRPr>
          </a:p>
          <a:p>
            <a:pPr marL="571500" indent="-571500">
              <a:spcBef>
                <a:spcPts val="0"/>
              </a:spcBef>
              <a:buClr>
                <a:srgbClr val="1CF5AB"/>
              </a:buClr>
              <a:buSzPct val="100000"/>
              <a:buFont typeface="Noto Sans Symbols"/>
              <a:buChar char="❑"/>
            </a:pPr>
            <a:r>
              <a:rPr lang="fr-FR" dirty="0" err="1">
                <a:solidFill>
                  <a:schemeClr val="dk1"/>
                </a:solidFill>
              </a:rPr>
              <a:t>Numerous</a:t>
            </a:r>
            <a:r>
              <a:rPr lang="fr-FR" dirty="0">
                <a:solidFill>
                  <a:schemeClr val="dk1"/>
                </a:solidFill>
              </a:rPr>
              <a:t> use cases in </a:t>
            </a:r>
            <a:r>
              <a:rPr lang="fr-FR" dirty="0" err="1">
                <a:solidFill>
                  <a:schemeClr val="dk1"/>
                </a:solidFill>
              </a:rPr>
              <a:t>chemistry</a:t>
            </a:r>
            <a:r>
              <a:rPr lang="fr-FR" dirty="0">
                <a:solidFill>
                  <a:schemeClr val="dk1"/>
                </a:solidFill>
              </a:rPr>
              <a:t>, finance, </a:t>
            </a:r>
            <a:r>
              <a:rPr lang="fr-FR" dirty="0" err="1">
                <a:solidFill>
                  <a:schemeClr val="dk1"/>
                </a:solidFill>
              </a:rPr>
              <a:t>logistics</a:t>
            </a:r>
            <a:r>
              <a:rPr lang="fr-FR" dirty="0">
                <a:solidFill>
                  <a:schemeClr val="dk1"/>
                </a:solidFill>
              </a:rPr>
              <a:t>, </a:t>
            </a:r>
            <a:r>
              <a:rPr lang="fr-FR" dirty="0" err="1">
                <a:solidFill>
                  <a:schemeClr val="dk1"/>
                </a:solidFill>
              </a:rPr>
              <a:t>artificial</a:t>
            </a:r>
            <a:r>
              <a:rPr lang="fr-FR" dirty="0">
                <a:solidFill>
                  <a:schemeClr val="dk1"/>
                </a:solidFill>
              </a:rPr>
              <a:t> intelligence, ...</a:t>
            </a:r>
          </a:p>
          <a:p>
            <a:pPr marL="0" indent="0">
              <a:spcBef>
                <a:spcPts val="0"/>
              </a:spcBef>
              <a:buClr>
                <a:srgbClr val="1CF5AB"/>
              </a:buClr>
              <a:buSzPct val="100000"/>
            </a:pPr>
            <a:endParaRPr dirty="0">
              <a:solidFill>
                <a:schemeClr val="dk1"/>
              </a:solidFill>
            </a:endParaRPr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F5AB"/>
              </a:buClr>
              <a:buSzPct val="100000"/>
              <a:buFont typeface="Noto Sans Symbols"/>
              <a:buChar char="❑"/>
            </a:pPr>
            <a:r>
              <a:rPr lang="fr-FR" b="1" dirty="0" err="1">
                <a:solidFill>
                  <a:schemeClr val="dk1"/>
                </a:solidFill>
              </a:rPr>
              <a:t>Purpose</a:t>
            </a:r>
            <a:r>
              <a:rPr lang="fr-FR" b="1" dirty="0">
                <a:solidFill>
                  <a:schemeClr val="dk1"/>
                </a:solidFill>
              </a:rPr>
              <a:t> : </a:t>
            </a:r>
            <a:r>
              <a:rPr lang="fr-FR" dirty="0" err="1">
                <a:solidFill>
                  <a:schemeClr val="dk1"/>
                </a:solidFill>
              </a:rPr>
              <a:t>give</a:t>
            </a:r>
            <a:r>
              <a:rPr lang="fr-FR" dirty="0">
                <a:solidFill>
                  <a:schemeClr val="dk1"/>
                </a:solidFill>
              </a:rPr>
              <a:t> a simple </a:t>
            </a:r>
            <a:r>
              <a:rPr lang="fr-FR" dirty="0" err="1">
                <a:solidFill>
                  <a:schemeClr val="dk1"/>
                </a:solidFill>
              </a:rPr>
              <a:t>access</a:t>
            </a:r>
            <a:r>
              <a:rPr lang="fr-FR" dirty="0">
                <a:solidFill>
                  <a:schemeClr val="dk1"/>
                </a:solidFill>
              </a:rPr>
              <a:t> to quantum </a:t>
            </a:r>
            <a:r>
              <a:rPr lang="fr-FR" dirty="0" err="1">
                <a:solidFill>
                  <a:schemeClr val="dk1"/>
                </a:solidFill>
              </a:rPr>
              <a:t>technology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through</a:t>
            </a:r>
            <a:r>
              <a:rPr lang="fr-FR" dirty="0">
                <a:solidFill>
                  <a:schemeClr val="dk1"/>
                </a:solidFill>
              </a:rPr>
              <a:t> "business" use cases and </a:t>
            </a:r>
            <a:r>
              <a:rPr lang="fr-FR" dirty="0" err="1">
                <a:solidFill>
                  <a:schemeClr val="dk1"/>
                </a:solidFill>
              </a:rPr>
              <a:t>deliver</a:t>
            </a:r>
            <a:r>
              <a:rPr lang="fr-FR" dirty="0">
                <a:solidFill>
                  <a:schemeClr val="dk1"/>
                </a:solidFill>
              </a:rPr>
              <a:t> value as </a:t>
            </a:r>
            <a:r>
              <a:rPr lang="fr-FR" u="sng" dirty="0" err="1">
                <a:solidFill>
                  <a:schemeClr val="dk1"/>
                </a:solidFill>
              </a:rPr>
              <a:t>early</a:t>
            </a:r>
            <a:r>
              <a:rPr lang="fr-FR" u="sng" dirty="0">
                <a:solidFill>
                  <a:schemeClr val="dk1"/>
                </a:solidFill>
              </a:rPr>
              <a:t> as possible</a:t>
            </a:r>
            <a:endParaRPr dirty="0"/>
          </a:p>
        </p:txBody>
      </p:sp>
      <p:pic>
        <p:nvPicPr>
          <p:cNvPr id="202" name="Google Shape;202;p2" descr="Une image contenant intérieur, ordinateur, équipement électronique&#10;&#10;Description générée automatiquemen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506" r="11505"/>
          <a:stretch/>
        </p:blipFill>
        <p:spPr>
          <a:xfrm>
            <a:off x="502692" y="0"/>
            <a:ext cx="393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"/>
          <p:cNvSpPr txBox="1">
            <a:spLocks noGrp="1"/>
          </p:cNvSpPr>
          <p:nvPr>
            <p:ph type="ftr" idx="11"/>
          </p:nvPr>
        </p:nvSpPr>
        <p:spPr>
          <a:xfrm>
            <a:off x="4038600" y="63672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© 2023 </a:t>
            </a:r>
            <a:r>
              <a:rPr lang="fr-FR" dirty="0" err="1"/>
              <a:t>Qbitsoft</a:t>
            </a:r>
            <a:r>
              <a:rPr lang="fr-FR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B7A13-6666-589F-FAD0-360F19C6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09" y="176281"/>
            <a:ext cx="7272130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dirty="0"/>
              <a:t>Quantum </a:t>
            </a:r>
            <a:r>
              <a:rPr lang="fr-FR" sz="3200" dirty="0" err="1"/>
              <a:t>Computing</a:t>
            </a:r>
            <a:r>
              <a:rPr lang="fr-FR" sz="3200" dirty="0"/>
              <a:t> </a:t>
            </a:r>
            <a:r>
              <a:rPr lang="fr-FR" sz="3200" dirty="0" err="1"/>
              <a:t>is</a:t>
            </a:r>
            <a:r>
              <a:rPr lang="fr-FR" sz="3200" dirty="0"/>
              <a:t> a </a:t>
            </a:r>
            <a:r>
              <a:rPr lang="fr-FR" sz="3200" dirty="0" err="1"/>
              <a:t>revolution</a:t>
            </a:r>
            <a:endParaRPr lang="fr-FR" sz="32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8BBA4C-0227-4817-9751-70C51DA6A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5558" y="1913008"/>
            <a:ext cx="7966442" cy="4769747"/>
          </a:xfrm>
        </p:spPr>
        <p:txBody>
          <a:bodyPr/>
          <a:lstStyle/>
          <a:p>
            <a:r>
              <a:rPr lang="fr-FR" dirty="0" err="1"/>
              <a:t>Technology</a:t>
            </a:r>
            <a:r>
              <a:rPr lang="fr-FR" dirty="0"/>
              <a:t> </a:t>
            </a:r>
            <a:r>
              <a:rPr lang="fr-FR" dirty="0" err="1"/>
              <a:t>maturity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increasing</a:t>
            </a:r>
            <a:r>
              <a:rPr lang="fr-FR" dirty="0"/>
              <a:t> </a:t>
            </a:r>
            <a:r>
              <a:rPr lang="fr-FR" dirty="0" err="1"/>
              <a:t>rapidly</a:t>
            </a:r>
            <a:r>
              <a:rPr lang="fr-FR" dirty="0"/>
              <a:t>.</a:t>
            </a:r>
          </a:p>
          <a:p>
            <a:r>
              <a:rPr lang="fr-FR" dirty="0"/>
              <a:t>The commercial quantum </a:t>
            </a:r>
            <a:r>
              <a:rPr lang="fr-FR" dirty="0" err="1"/>
              <a:t>advantage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soon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demonstrated</a:t>
            </a:r>
            <a:r>
              <a:rPr lang="fr-FR" dirty="0"/>
              <a:t> on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concrete</a:t>
            </a:r>
            <a:r>
              <a:rPr lang="fr-FR" dirty="0"/>
              <a:t> business use cases.</a:t>
            </a:r>
          </a:p>
          <a:p>
            <a:r>
              <a:rPr lang="fr-FR" dirty="0"/>
              <a:t>This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achieved</a:t>
            </a:r>
            <a:r>
              <a:rPr lang="fr-FR" dirty="0"/>
              <a:t> </a:t>
            </a:r>
            <a:r>
              <a:rPr lang="fr-FR" dirty="0" err="1"/>
              <a:t>thanks</a:t>
            </a:r>
            <a:r>
              <a:rPr lang="fr-FR" dirty="0"/>
              <a:t> to </a:t>
            </a:r>
            <a:r>
              <a:rPr lang="fr-FR" dirty="0" err="1"/>
              <a:t>algorithms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take</a:t>
            </a:r>
            <a:r>
              <a:rPr lang="fr-FR" dirty="0"/>
              <a:t> </a:t>
            </a:r>
            <a:r>
              <a:rPr lang="fr-FR" dirty="0" err="1"/>
              <a:t>advantage</a:t>
            </a:r>
            <a:r>
              <a:rPr lang="fr-FR" dirty="0"/>
              <a:t> of </a:t>
            </a:r>
            <a:r>
              <a:rPr lang="fr-FR" dirty="0" err="1"/>
              <a:t>today's</a:t>
            </a:r>
            <a:r>
              <a:rPr lang="fr-FR" dirty="0"/>
              <a:t> and </a:t>
            </a:r>
            <a:r>
              <a:rPr lang="fr-FR" dirty="0" err="1"/>
              <a:t>tomorrow's</a:t>
            </a:r>
            <a:r>
              <a:rPr lang="fr-FR" dirty="0"/>
              <a:t> technologies.</a:t>
            </a:r>
          </a:p>
          <a:p>
            <a:r>
              <a:rPr lang="fr-FR" dirty="0"/>
              <a:t>There are 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promising</a:t>
            </a:r>
            <a:r>
              <a:rPr lang="fr-FR" dirty="0"/>
              <a:t> quantum technologies - </a:t>
            </a:r>
            <a:r>
              <a:rPr lang="fr-FR" dirty="0" err="1"/>
              <a:t>it's</a:t>
            </a:r>
            <a:r>
              <a:rPr lang="fr-FR" dirty="0"/>
              <a:t> time to start </a:t>
            </a:r>
            <a:r>
              <a:rPr lang="fr-FR" dirty="0" err="1"/>
              <a:t>your</a:t>
            </a:r>
            <a:r>
              <a:rPr lang="fr-FR" dirty="0"/>
              <a:t> quantum roadmap, </a:t>
            </a:r>
            <a:r>
              <a:rPr lang="fr-FR" dirty="0" err="1"/>
              <a:t>now</a:t>
            </a:r>
            <a:r>
              <a:rPr lang="fr-FR" dirty="0"/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7BA4E6-1E5A-B84E-BDE6-5A9EC8FE9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826565"/>
            <a:ext cx="4225559" cy="303143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7990C76-17A0-70EA-66A1-8538EA603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4225560" cy="256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0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 txBox="1">
            <a:spLocks noGrp="1"/>
          </p:cNvSpPr>
          <p:nvPr>
            <p:ph type="title"/>
          </p:nvPr>
        </p:nvSpPr>
        <p:spPr>
          <a:xfrm>
            <a:off x="839788" y="266814"/>
            <a:ext cx="7313612" cy="1325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4400"/>
            </a:pPr>
            <a:r>
              <a:rPr lang="fr-FR" b="1" dirty="0"/>
              <a:t>QbitSoft</a:t>
            </a:r>
            <a:br>
              <a:rPr lang="fr-FR" b="1" dirty="0"/>
            </a:br>
            <a:r>
              <a:rPr lang="fr-FR" sz="2400" dirty="0"/>
              <a:t>A Quantum computer software and services </a:t>
            </a:r>
            <a:r>
              <a:rPr lang="fr-FR" sz="2400" dirty="0" err="1"/>
              <a:t>company</a:t>
            </a:r>
            <a:endParaRPr b="1" dirty="0"/>
          </a:p>
        </p:txBody>
      </p:sp>
      <p:sp>
        <p:nvSpPr>
          <p:cNvPr id="237" name="Google Shape;237;p6"/>
          <p:cNvSpPr txBox="1">
            <a:spLocks noGrp="1"/>
          </p:cNvSpPr>
          <p:nvPr>
            <p:ph type="body" idx="2"/>
          </p:nvPr>
        </p:nvSpPr>
        <p:spPr>
          <a:xfrm>
            <a:off x="506896" y="1833907"/>
            <a:ext cx="7832034" cy="408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 algn="ctr">
              <a:spcBef>
                <a:spcPts val="0"/>
              </a:spcBef>
              <a:buClr>
                <a:srgbClr val="1CF5AB"/>
              </a:buClr>
              <a:buSzPct val="100000"/>
              <a:buNone/>
            </a:pPr>
            <a:r>
              <a:rPr lang="fr-FR" sz="2400" u="sng" dirty="0" err="1"/>
              <a:t>Make</a:t>
            </a:r>
            <a:r>
              <a:rPr lang="fr-FR" sz="2400" u="sng" dirty="0"/>
              <a:t> Quantum </a:t>
            </a:r>
            <a:r>
              <a:rPr lang="fr-FR" sz="2400" u="sng" dirty="0" err="1"/>
              <a:t>Computing</a:t>
            </a:r>
            <a:r>
              <a:rPr lang="fr-FR" sz="2400" u="sng" dirty="0"/>
              <a:t> </a:t>
            </a:r>
            <a:r>
              <a:rPr lang="fr-FR" sz="2400" b="1" u="sng" dirty="0"/>
              <a:t>simple</a:t>
            </a:r>
            <a:r>
              <a:rPr lang="fr-FR" sz="2400" u="sng" dirty="0"/>
              <a:t> and </a:t>
            </a:r>
            <a:r>
              <a:rPr lang="fr-FR" sz="2400" b="1" u="sng" dirty="0"/>
              <a:t>actionnable</a:t>
            </a:r>
            <a:endParaRPr lang="fr-FR"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F5AB"/>
              </a:buClr>
              <a:buSzPct val="100000"/>
              <a:buNone/>
            </a:pPr>
            <a:endParaRPr sz="1600" dirty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F5AB"/>
              </a:buClr>
              <a:buSzPct val="100000"/>
              <a:buFont typeface="Noto Sans Symbols"/>
              <a:buChar char="❑"/>
            </a:pPr>
            <a:r>
              <a:rPr lang="fr-FR" sz="2000" b="1" dirty="0" err="1"/>
              <a:t>Implementation</a:t>
            </a:r>
            <a:r>
              <a:rPr lang="fr-FR" sz="2000" b="1" dirty="0"/>
              <a:t> of quantum </a:t>
            </a:r>
            <a:r>
              <a:rPr lang="fr-FR" sz="2000" b="1" dirty="0" err="1"/>
              <a:t>algorithms</a:t>
            </a:r>
            <a:r>
              <a:rPr lang="fr-FR" sz="2000" b="1" dirty="0"/>
              <a:t>  </a:t>
            </a:r>
            <a:r>
              <a:rPr lang="fr-FR" sz="2000" dirty="0"/>
              <a:t>to run business use cases on a cloud Platform : « Quantum as a Service »</a:t>
            </a:r>
            <a:endParaRPr sz="2000" dirty="0"/>
          </a:p>
          <a:p>
            <a:pPr marL="571500" lvl="0" indent="-4737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F5AB"/>
              </a:buClr>
              <a:buSzPct val="100000"/>
              <a:buFont typeface="Noto Sans Symbols"/>
              <a:buNone/>
            </a:pPr>
            <a:endParaRPr sz="1050" dirty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F5AB"/>
              </a:buClr>
              <a:buSzPct val="100000"/>
              <a:buFont typeface="Noto Sans Symbols"/>
              <a:buChar char="❑"/>
            </a:pPr>
            <a:r>
              <a:rPr lang="fr-FR" sz="2000" dirty="0"/>
              <a:t>Consulting Services  to help </a:t>
            </a:r>
            <a:r>
              <a:rPr lang="fr-FR" sz="2000" dirty="0" err="1"/>
              <a:t>Customers</a:t>
            </a:r>
            <a:r>
              <a:rPr lang="fr-FR" sz="2000" dirty="0"/>
              <a:t> </a:t>
            </a:r>
            <a:r>
              <a:rPr lang="fr-FR" sz="2000" dirty="0" err="1"/>
              <a:t>understand</a:t>
            </a:r>
            <a:r>
              <a:rPr lang="fr-FR" sz="2000" dirty="0"/>
              <a:t> Quantum, test and </a:t>
            </a:r>
            <a:r>
              <a:rPr lang="fr-FR" sz="2000" dirty="0" err="1"/>
              <a:t>validate</a:t>
            </a:r>
            <a:r>
              <a:rPr lang="fr-FR" sz="2000" dirty="0"/>
              <a:t> use cases</a:t>
            </a:r>
            <a:endParaRPr sz="2000" dirty="0"/>
          </a:p>
          <a:p>
            <a:pPr marL="571500" lvl="0" indent="-4737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F5AB"/>
              </a:buClr>
              <a:buSzPct val="100000"/>
              <a:buFont typeface="Noto Sans Symbols"/>
              <a:buNone/>
            </a:pPr>
            <a:endParaRPr sz="1050" dirty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F5AB"/>
              </a:buClr>
              <a:buSzPct val="100000"/>
              <a:buFont typeface="Noto Sans Symbols"/>
              <a:buChar char="❑"/>
            </a:pPr>
            <a:r>
              <a:rPr lang="fr-FR" sz="2000" dirty="0" err="1"/>
              <a:t>Specialized</a:t>
            </a:r>
            <a:r>
              <a:rPr lang="fr-FR" sz="2000" dirty="0"/>
              <a:t> in </a:t>
            </a:r>
            <a:r>
              <a:rPr lang="fr-FR" sz="2000" b="1" dirty="0"/>
              <a:t>quantum</a:t>
            </a:r>
            <a:r>
              <a:rPr lang="fr-FR" sz="2000" dirty="0"/>
              <a:t> </a:t>
            </a:r>
            <a:r>
              <a:rPr lang="fr-FR" sz="2000" b="1" dirty="0" err="1"/>
              <a:t>optimization</a:t>
            </a:r>
            <a:r>
              <a:rPr lang="fr-FR" sz="2000" dirty="0"/>
              <a:t> and </a:t>
            </a:r>
            <a:r>
              <a:rPr lang="fr-FR" sz="2000" b="1" dirty="0"/>
              <a:t>quantum</a:t>
            </a:r>
            <a:r>
              <a:rPr lang="fr-FR" sz="2000" dirty="0"/>
              <a:t> </a:t>
            </a:r>
            <a:r>
              <a:rPr lang="fr-FR" sz="2000" b="1" dirty="0"/>
              <a:t>machine </a:t>
            </a:r>
            <a:r>
              <a:rPr lang="fr-FR" sz="2000" b="1" dirty="0" err="1"/>
              <a:t>learning</a:t>
            </a:r>
            <a:r>
              <a:rPr lang="fr-FR" sz="2000" b="1" dirty="0"/>
              <a:t> </a:t>
            </a:r>
            <a:r>
              <a:rPr lang="fr-FR" sz="2000" dirty="0"/>
              <a:t>(AI) </a:t>
            </a:r>
            <a:r>
              <a:rPr lang="fr-FR" sz="2000" dirty="0" err="1"/>
              <a:t>algorithms</a:t>
            </a:r>
            <a:endParaRPr sz="1600" dirty="0"/>
          </a:p>
          <a:p>
            <a:pPr marL="571500" lvl="0" indent="-4737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F5AB"/>
              </a:buClr>
              <a:buSzPct val="100000"/>
              <a:buFont typeface="Noto Sans Symbols"/>
              <a:buNone/>
            </a:pPr>
            <a:endParaRPr sz="1050" dirty="0"/>
          </a:p>
          <a:p>
            <a:pPr marL="571500" indent="-571500">
              <a:buClr>
                <a:srgbClr val="1CF5AB"/>
              </a:buClr>
              <a:buSzPct val="100000"/>
              <a:buFont typeface="Noto Sans Symbols"/>
              <a:buChar char="❑"/>
            </a:pPr>
            <a:r>
              <a:rPr lang="fr-FR" sz="2000" b="1" dirty="0">
                <a:solidFill>
                  <a:srgbClr val="000000"/>
                </a:solidFill>
              </a:rPr>
              <a:t>Ambition : </a:t>
            </a:r>
            <a:r>
              <a:rPr lang="fr-FR" sz="2000" dirty="0" err="1">
                <a:solidFill>
                  <a:srgbClr val="000000"/>
                </a:solidFill>
              </a:rPr>
              <a:t>provide</a:t>
            </a:r>
            <a:r>
              <a:rPr lang="fr-FR" sz="2000" dirty="0">
                <a:solidFill>
                  <a:srgbClr val="000000"/>
                </a:solidFill>
              </a:rPr>
              <a:t> a « Quantum as a Service platform » to </a:t>
            </a:r>
            <a:r>
              <a:rPr lang="fr-FR" sz="2000" dirty="0" err="1">
                <a:solidFill>
                  <a:srgbClr val="000000"/>
                </a:solidFill>
              </a:rPr>
              <a:t>make</a:t>
            </a:r>
            <a:r>
              <a:rPr lang="fr-FR" sz="2000" dirty="0">
                <a:solidFill>
                  <a:srgbClr val="000000"/>
                </a:solidFill>
              </a:rPr>
              <a:t> quantum </a:t>
            </a:r>
            <a:r>
              <a:rPr lang="fr-FR" sz="2000" dirty="0" err="1">
                <a:solidFill>
                  <a:srgbClr val="000000"/>
                </a:solidFill>
              </a:rPr>
              <a:t>technology</a:t>
            </a:r>
            <a:r>
              <a:rPr lang="fr-FR" sz="2000" dirty="0">
                <a:solidFill>
                  <a:srgbClr val="000000"/>
                </a:solidFill>
              </a:rPr>
              <a:t> accessible to the </a:t>
            </a:r>
            <a:r>
              <a:rPr lang="fr-FR" sz="2000" dirty="0" err="1">
                <a:solidFill>
                  <a:srgbClr val="000000"/>
                </a:solidFill>
              </a:rPr>
              <a:t>largest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number</a:t>
            </a:r>
            <a:r>
              <a:rPr lang="fr-FR" sz="2000" dirty="0">
                <a:solidFill>
                  <a:srgbClr val="000000"/>
                </a:solidFill>
              </a:rPr>
              <a:t> of </a:t>
            </a:r>
            <a:r>
              <a:rPr lang="fr-FR" sz="2000" dirty="0" err="1">
                <a:solidFill>
                  <a:srgbClr val="000000"/>
                </a:solidFill>
              </a:rPr>
              <a:t>companies</a:t>
            </a:r>
            <a:r>
              <a:rPr lang="fr-FR" sz="2000" dirty="0">
                <a:solidFill>
                  <a:srgbClr val="000000"/>
                </a:solidFill>
              </a:rPr>
              <a:t>. </a:t>
            </a:r>
            <a:endParaRPr sz="2000" dirty="0"/>
          </a:p>
        </p:txBody>
      </p:sp>
      <p:sp>
        <p:nvSpPr>
          <p:cNvPr id="239" name="Google Shape;239;p6"/>
          <p:cNvSpPr txBox="1">
            <a:spLocks noGrp="1"/>
          </p:cNvSpPr>
          <p:nvPr>
            <p:ph type="body" idx="3"/>
          </p:nvPr>
        </p:nvSpPr>
        <p:spPr>
          <a:xfrm>
            <a:off x="9186587" y="2112203"/>
            <a:ext cx="2743200" cy="2977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F5AB"/>
              </a:buClr>
              <a:buSzPts val="1800"/>
              <a:buNone/>
            </a:pPr>
            <a:r>
              <a:rPr lang="fr-FR" sz="1800" b="1" dirty="0"/>
              <a:t>Co-</a:t>
            </a:r>
            <a:r>
              <a:rPr lang="fr-FR" sz="1800" b="1" dirty="0" err="1"/>
              <a:t>founders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F5AB"/>
              </a:buClr>
              <a:buSzPts val="1600"/>
              <a:buNone/>
            </a:pPr>
            <a:endParaRPr sz="16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F5AB"/>
              </a:buClr>
              <a:buSzPts val="1600"/>
              <a:buNone/>
            </a:pPr>
            <a:r>
              <a:rPr lang="fr-FR" sz="1800" b="1" dirty="0"/>
              <a:t>Lionel Rigaud </a:t>
            </a:r>
            <a:r>
              <a:rPr lang="fr-FR" sz="1600" dirty="0"/>
              <a:t>(</a:t>
            </a:r>
            <a:r>
              <a:rPr lang="fr-FR" sz="1400" i="1" dirty="0"/>
              <a:t>Entrepreneur and </a:t>
            </a:r>
            <a:r>
              <a:rPr lang="fr-FR" sz="1400" i="1" dirty="0" err="1"/>
              <a:t>Managing</a:t>
            </a:r>
            <a:r>
              <a:rPr lang="fr-FR" sz="1400" i="1" dirty="0"/>
              <a:t> </a:t>
            </a:r>
            <a:r>
              <a:rPr lang="fr-FR" sz="1400" i="1" dirty="0" err="1"/>
              <a:t>Director</a:t>
            </a:r>
            <a:r>
              <a:rPr lang="fr-FR" sz="1400" i="1" dirty="0"/>
              <a:t> of </a:t>
            </a:r>
            <a:r>
              <a:rPr lang="fr-FR" sz="1400" i="1" dirty="0" err="1"/>
              <a:t>Trimane</a:t>
            </a:r>
            <a:r>
              <a:rPr lang="fr-FR" sz="1400" i="1" dirty="0"/>
              <a:t>, Data &amp; AI </a:t>
            </a:r>
            <a:r>
              <a:rPr lang="fr-FR" sz="1400" i="1" dirty="0" err="1"/>
              <a:t>company</a:t>
            </a:r>
            <a:r>
              <a:rPr lang="fr-FR" sz="1600" dirty="0"/>
              <a:t>) : </a:t>
            </a:r>
            <a:r>
              <a:rPr lang="fr-FR" sz="1600" b="1" dirty="0" err="1"/>
              <a:t>President</a:t>
            </a:r>
            <a:r>
              <a:rPr lang="fr-FR" sz="1600" b="1" dirty="0"/>
              <a:t> &amp; CTO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F5AB"/>
              </a:buClr>
              <a:buSzPts val="1600"/>
              <a:buNone/>
            </a:pPr>
            <a:endParaRPr lang="fr-FR" sz="16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F5AB"/>
              </a:buClr>
              <a:buSzPts val="1600"/>
              <a:buNone/>
            </a:pPr>
            <a:r>
              <a:rPr lang="fr-FR" sz="1800" b="1" dirty="0"/>
              <a:t>Olivier </a:t>
            </a:r>
            <a:r>
              <a:rPr lang="fr-FR" sz="1800" b="1" dirty="0" err="1"/>
              <a:t>Pegeon</a:t>
            </a:r>
            <a:r>
              <a:rPr lang="fr-FR" sz="1600" b="1" dirty="0"/>
              <a:t> </a:t>
            </a:r>
            <a:r>
              <a:rPr lang="fr-FR" sz="1600" dirty="0"/>
              <a:t>(</a:t>
            </a:r>
            <a:r>
              <a:rPr lang="fr-FR" sz="1400" i="1" dirty="0"/>
              <a:t>former Vice </a:t>
            </a:r>
            <a:r>
              <a:rPr lang="fr-FR" sz="1400" i="1" dirty="0" err="1"/>
              <a:t>President</a:t>
            </a:r>
            <a:r>
              <a:rPr lang="fr-FR" sz="1400" i="1" dirty="0"/>
              <a:t> IBM France</a:t>
            </a:r>
            <a:r>
              <a:rPr lang="fr-FR" sz="1600" dirty="0"/>
              <a:t>) : </a:t>
            </a:r>
            <a:r>
              <a:rPr lang="fr-FR" sz="1600" b="1" dirty="0"/>
              <a:t>CEO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F5AB"/>
              </a:buClr>
              <a:buSzPts val="1600"/>
              <a:buNone/>
            </a:pPr>
            <a:endParaRPr sz="1600"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F5AB"/>
              </a:buClr>
              <a:buSzPts val="1600"/>
              <a:buNone/>
            </a:pPr>
            <a:endParaRPr sz="1600"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F5AB"/>
              </a:buClr>
              <a:buSzPts val="1600"/>
              <a:buNone/>
            </a:pP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F5AB"/>
              </a:buClr>
              <a:buSzPts val="1600"/>
              <a:buNone/>
            </a:pP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F5AB"/>
              </a:buClr>
              <a:buSzPts val="1600"/>
              <a:buNone/>
            </a:pP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F5AB"/>
              </a:buClr>
              <a:buSzPts val="1600"/>
              <a:buNone/>
            </a:pPr>
            <a:endParaRPr sz="1600" dirty="0"/>
          </a:p>
        </p:txBody>
      </p:sp>
      <p:sp>
        <p:nvSpPr>
          <p:cNvPr id="2" name="Google Shape;239;p6">
            <a:extLst>
              <a:ext uri="{FF2B5EF4-FFF2-40B4-BE49-F238E27FC236}">
                <a16:creationId xmlns:a16="http://schemas.microsoft.com/office/drawing/2014/main" id="{B248ADEF-4E05-CE83-ACA5-048271748443}"/>
              </a:ext>
            </a:extLst>
          </p:cNvPr>
          <p:cNvSpPr txBox="1">
            <a:spLocks/>
          </p:cNvSpPr>
          <p:nvPr/>
        </p:nvSpPr>
        <p:spPr>
          <a:xfrm>
            <a:off x="9186587" y="929596"/>
            <a:ext cx="2743200" cy="39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1CF5AB"/>
              </a:buClr>
              <a:buSzPts val="1800"/>
              <a:buFont typeface="Arial"/>
              <a:buNone/>
            </a:pPr>
            <a:r>
              <a:rPr lang="fr-FR" sz="1800" b="1" dirty="0" err="1"/>
              <a:t>Founded</a:t>
            </a:r>
            <a:r>
              <a:rPr lang="fr-FR" sz="1800" b="1" dirty="0"/>
              <a:t> in </a:t>
            </a:r>
            <a:r>
              <a:rPr lang="fr-FR" sz="1800" b="1" dirty="0" err="1"/>
              <a:t>February</a:t>
            </a:r>
            <a:r>
              <a:rPr lang="fr-FR" sz="1800" b="1" dirty="0"/>
              <a:t> 2022</a:t>
            </a:r>
            <a:endParaRPr lang="fr-FR" dirty="0"/>
          </a:p>
          <a:p>
            <a:pPr marL="0" indent="0" algn="ctr">
              <a:buClr>
                <a:srgbClr val="1CF5AB"/>
              </a:buClr>
              <a:buSzPts val="1600"/>
              <a:buFont typeface="Arial"/>
              <a:buNone/>
            </a:pPr>
            <a:endParaRPr lang="fr-FR" sz="1600" b="1" dirty="0"/>
          </a:p>
          <a:p>
            <a:pPr marL="0" indent="0">
              <a:buClr>
                <a:srgbClr val="1CF5AB"/>
              </a:buClr>
              <a:buSzPts val="1600"/>
              <a:buFont typeface="Arial"/>
              <a:buNone/>
            </a:pPr>
            <a:endParaRPr lang="fr-FR" sz="1600" dirty="0"/>
          </a:p>
          <a:p>
            <a:pPr marL="457200" lvl="1" indent="0">
              <a:buClr>
                <a:srgbClr val="1CF5AB"/>
              </a:buClr>
              <a:buSzPts val="1600"/>
              <a:buFont typeface="Arial"/>
              <a:buNone/>
            </a:pPr>
            <a:endParaRPr lang="fr-FR" sz="1600" dirty="0"/>
          </a:p>
          <a:p>
            <a:pPr marL="457200" lvl="1" indent="0">
              <a:buClr>
                <a:srgbClr val="1CF5AB"/>
              </a:buClr>
              <a:buSzPts val="1600"/>
              <a:buFont typeface="Arial"/>
              <a:buNone/>
            </a:pPr>
            <a:endParaRPr lang="fr-FR" sz="1600" dirty="0"/>
          </a:p>
          <a:p>
            <a:pPr marL="0" indent="0">
              <a:buClr>
                <a:srgbClr val="1CF5AB"/>
              </a:buClr>
              <a:buSzPts val="1600"/>
              <a:buFont typeface="Arial"/>
              <a:buNone/>
            </a:pPr>
            <a:endParaRPr lang="fr-FR" sz="1600" dirty="0"/>
          </a:p>
          <a:p>
            <a:pPr marL="0" indent="0">
              <a:buClr>
                <a:srgbClr val="1CF5AB"/>
              </a:buClr>
              <a:buSzPts val="1600"/>
              <a:buFont typeface="Arial"/>
              <a:buNone/>
            </a:pPr>
            <a:endParaRPr lang="fr-FR" sz="1600" dirty="0"/>
          </a:p>
          <a:p>
            <a:pPr marL="0" indent="0">
              <a:buClr>
                <a:srgbClr val="1CF5AB"/>
              </a:buClr>
              <a:buSzPts val="1600"/>
              <a:buFont typeface="Arial"/>
              <a:buNone/>
            </a:pPr>
            <a:endParaRPr lang="fr-FR" sz="1600" dirty="0"/>
          </a:p>
        </p:txBody>
      </p:sp>
      <p:sp>
        <p:nvSpPr>
          <p:cNvPr id="3" name="Google Shape;203;p2">
            <a:extLst>
              <a:ext uri="{FF2B5EF4-FFF2-40B4-BE49-F238E27FC236}">
                <a16:creationId xmlns:a16="http://schemas.microsoft.com/office/drawing/2014/main" id="{488A216B-F65B-16C6-D140-438FEF96E87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© 2023 </a:t>
            </a:r>
            <a:r>
              <a:rPr lang="fr-FR" dirty="0" err="1"/>
              <a:t>Qbitsoft</a:t>
            </a:r>
            <a:r>
              <a:rPr lang="fr-FR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9"/>
          <p:cNvSpPr/>
          <p:nvPr/>
        </p:nvSpPr>
        <p:spPr>
          <a:xfrm>
            <a:off x="838199" y="1739161"/>
            <a:ext cx="10515600" cy="1005257"/>
          </a:xfrm>
          <a:prstGeom prst="rect">
            <a:avLst/>
          </a:prstGeom>
          <a:gradFill>
            <a:gsLst>
              <a:gs pos="0">
                <a:srgbClr val="0B268C"/>
              </a:gs>
              <a:gs pos="41000">
                <a:srgbClr val="0B268C"/>
              </a:gs>
              <a:gs pos="68000">
                <a:srgbClr val="2796E0"/>
              </a:gs>
              <a:gs pos="85000">
                <a:srgbClr val="11C4C4"/>
              </a:gs>
              <a:gs pos="100000">
                <a:srgbClr val="03ECA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838200" y="275674"/>
            <a:ext cx="3763617" cy="1325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"/>
              <a:buNone/>
            </a:pPr>
            <a:r>
              <a:rPr lang="fr-FR" sz="4800" b="1" dirty="0"/>
              <a:t>Consulting</a:t>
            </a:r>
            <a:endParaRPr sz="4800" b="1" dirty="0"/>
          </a:p>
        </p:txBody>
      </p:sp>
      <p:sp>
        <p:nvSpPr>
          <p:cNvPr id="322" name="Google Shape;322;p9"/>
          <p:cNvSpPr txBox="1">
            <a:spLocks noGrp="1"/>
          </p:cNvSpPr>
          <p:nvPr>
            <p:ph type="body" idx="1"/>
          </p:nvPr>
        </p:nvSpPr>
        <p:spPr>
          <a:xfrm>
            <a:off x="782990" y="2015319"/>
            <a:ext cx="10442826" cy="91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r-FR" sz="2600" b="1" dirty="0">
                <a:solidFill>
                  <a:schemeClr val="lt1"/>
                </a:solidFill>
              </a:rPr>
              <a:t>3 service modules to help </a:t>
            </a:r>
            <a:r>
              <a:rPr lang="fr-FR" sz="2600" b="1" dirty="0" err="1">
                <a:solidFill>
                  <a:schemeClr val="lt1"/>
                </a:solidFill>
              </a:rPr>
              <a:t>companies</a:t>
            </a:r>
            <a:r>
              <a:rPr lang="fr-FR" sz="2600" b="1" dirty="0">
                <a:solidFill>
                  <a:schemeClr val="lt1"/>
                </a:solidFill>
              </a:rPr>
              <a:t> </a:t>
            </a:r>
            <a:r>
              <a:rPr lang="fr-FR" sz="2600" b="1" dirty="0" err="1">
                <a:solidFill>
                  <a:schemeClr val="lt1"/>
                </a:solidFill>
              </a:rPr>
              <a:t>prepare</a:t>
            </a:r>
            <a:r>
              <a:rPr lang="fr-FR" sz="2600" b="1" dirty="0">
                <a:solidFill>
                  <a:schemeClr val="lt1"/>
                </a:solidFill>
              </a:rPr>
              <a:t> for </a:t>
            </a:r>
            <a:r>
              <a:rPr lang="fr-FR" sz="2600" b="1" dirty="0" err="1">
                <a:solidFill>
                  <a:schemeClr val="lt1"/>
                </a:solidFill>
              </a:rPr>
              <a:t>Quantum’adoption</a:t>
            </a:r>
            <a:endParaRPr sz="2600" dirty="0"/>
          </a:p>
          <a:p>
            <a:pPr marL="571500" lvl="0" indent="-469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F5AB"/>
              </a:buClr>
              <a:buSzPts val="1600"/>
              <a:buFont typeface="Noto Sans Symbols"/>
              <a:buNone/>
            </a:pPr>
            <a:endParaRPr sz="2600" dirty="0"/>
          </a:p>
          <a:p>
            <a:pPr marL="571500" lvl="0" indent="-469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F5AB"/>
              </a:buClr>
              <a:buSzPts val="1600"/>
              <a:buFont typeface="Noto Sans Symbols"/>
              <a:buNone/>
            </a:pPr>
            <a:endParaRPr sz="2600"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F5AB"/>
              </a:buClr>
              <a:buSzPts val="1600"/>
              <a:buFont typeface="Noto Sans Symbols"/>
              <a:buNone/>
            </a:pPr>
            <a:endParaRPr sz="2600" dirty="0"/>
          </a:p>
        </p:txBody>
      </p:sp>
      <p:sp>
        <p:nvSpPr>
          <p:cNvPr id="323" name="Google Shape;323;p9"/>
          <p:cNvSpPr/>
          <p:nvPr/>
        </p:nvSpPr>
        <p:spPr>
          <a:xfrm>
            <a:off x="8850986" y="2843420"/>
            <a:ext cx="2050504" cy="2050504"/>
          </a:xfrm>
          <a:prstGeom prst="rect">
            <a:avLst/>
          </a:prstGeom>
          <a:solidFill>
            <a:srgbClr val="2596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4981281" y="3972820"/>
            <a:ext cx="2050504" cy="2050504"/>
          </a:xfrm>
          <a:prstGeom prst="rect">
            <a:avLst/>
          </a:prstGeom>
          <a:solidFill>
            <a:srgbClr val="00D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9"/>
          <p:cNvSpPr/>
          <p:nvPr/>
        </p:nvSpPr>
        <p:spPr>
          <a:xfrm>
            <a:off x="819092" y="2892113"/>
            <a:ext cx="2050504" cy="2050504"/>
          </a:xfrm>
          <a:prstGeom prst="rect">
            <a:avLst/>
          </a:prstGeom>
          <a:solidFill>
            <a:srgbClr val="00E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9"/>
          <p:cNvSpPr txBox="1"/>
          <p:nvPr/>
        </p:nvSpPr>
        <p:spPr>
          <a:xfrm>
            <a:off x="1167535" y="4182817"/>
            <a:ext cx="12980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Quantum Discovery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9"/>
          <p:cNvSpPr txBox="1"/>
          <p:nvPr/>
        </p:nvSpPr>
        <p:spPr>
          <a:xfrm>
            <a:off x="5187777" y="5283656"/>
            <a:ext cx="15967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Quantum Insight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9"/>
          <p:cNvSpPr txBox="1"/>
          <p:nvPr/>
        </p:nvSpPr>
        <p:spPr>
          <a:xfrm>
            <a:off x="9231024" y="4077580"/>
            <a:ext cx="12904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Quantum Value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515" y="3151371"/>
            <a:ext cx="880138" cy="88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2959" y="2992064"/>
            <a:ext cx="1006557" cy="93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45871" y="4167568"/>
            <a:ext cx="921324" cy="102275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9"/>
          <p:cNvSpPr txBox="1"/>
          <p:nvPr/>
        </p:nvSpPr>
        <p:spPr>
          <a:xfrm>
            <a:off x="782990" y="5063770"/>
            <a:ext cx="279200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#1 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Discovery and training workshops</a:t>
            </a:r>
            <a:endParaRPr sz="1600" dirty="0"/>
          </a:p>
        </p:txBody>
      </p:sp>
      <p:sp>
        <p:nvSpPr>
          <p:cNvPr id="333" name="Google Shape;333;p9"/>
          <p:cNvSpPr txBox="1"/>
          <p:nvPr/>
        </p:nvSpPr>
        <p:spPr>
          <a:xfrm>
            <a:off x="4446433" y="2794204"/>
            <a:ext cx="34651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#2 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 and select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promising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 cases</a:t>
            </a:r>
            <a:endParaRPr sz="1600" dirty="0"/>
          </a:p>
        </p:txBody>
      </p:sp>
      <p:sp>
        <p:nvSpPr>
          <p:cNvPr id="334" name="Google Shape;334;p9"/>
          <p:cNvSpPr txBox="1"/>
          <p:nvPr/>
        </p:nvSpPr>
        <p:spPr>
          <a:xfrm>
            <a:off x="8438074" y="4996113"/>
            <a:ext cx="292917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#3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Value on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selected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 cases</a:t>
            </a:r>
            <a:endParaRPr sz="1600" dirty="0"/>
          </a:p>
        </p:txBody>
      </p:sp>
      <p:sp>
        <p:nvSpPr>
          <p:cNvPr id="2" name="Google Shape;203;p2">
            <a:extLst>
              <a:ext uri="{FF2B5EF4-FFF2-40B4-BE49-F238E27FC236}">
                <a16:creationId xmlns:a16="http://schemas.microsoft.com/office/drawing/2014/main" id="{693E9FA9-EEA7-D440-D7BB-07C7AB7BA4B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© 2023 </a:t>
            </a:r>
            <a:r>
              <a:rPr lang="fr-FR" dirty="0" err="1"/>
              <a:t>Qbitsoft</a:t>
            </a:r>
            <a:r>
              <a:rPr lang="fr-FR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"/>
          <p:cNvSpPr/>
          <p:nvPr/>
        </p:nvSpPr>
        <p:spPr>
          <a:xfrm>
            <a:off x="838199" y="1714145"/>
            <a:ext cx="10515600" cy="1210004"/>
          </a:xfrm>
          <a:prstGeom prst="rect">
            <a:avLst/>
          </a:prstGeom>
          <a:gradFill>
            <a:gsLst>
              <a:gs pos="0">
                <a:srgbClr val="0B268C"/>
              </a:gs>
              <a:gs pos="41000">
                <a:srgbClr val="0B268C"/>
              </a:gs>
              <a:gs pos="68000">
                <a:srgbClr val="2796E0"/>
              </a:gs>
              <a:gs pos="85000">
                <a:srgbClr val="11C4C4"/>
              </a:gs>
              <a:gs pos="100000">
                <a:srgbClr val="03ECA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0"/>
          <p:cNvSpPr txBox="1">
            <a:spLocks noGrp="1"/>
          </p:cNvSpPr>
          <p:nvPr>
            <p:ph type="title"/>
          </p:nvPr>
        </p:nvSpPr>
        <p:spPr>
          <a:xfrm>
            <a:off x="838200" y="305491"/>
            <a:ext cx="6188765" cy="1325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"/>
              <a:buNone/>
            </a:pPr>
            <a:r>
              <a:rPr lang="fr-FR" b="1" dirty="0"/>
              <a:t>Saas Platform</a:t>
            </a:r>
            <a:r>
              <a:rPr lang="fr-FR" sz="1800" b="1" dirty="0"/>
              <a:t> </a:t>
            </a:r>
            <a:r>
              <a:rPr lang="fr-FR" sz="2000" i="1" dirty="0"/>
              <a:t>(</a:t>
            </a:r>
            <a:r>
              <a:rPr lang="fr-FR" sz="2000" i="1" dirty="0" err="1"/>
              <a:t>coming</a:t>
            </a:r>
            <a:r>
              <a:rPr lang="fr-FR" sz="2000" i="1" dirty="0"/>
              <a:t> </a:t>
            </a:r>
            <a:r>
              <a:rPr lang="fr-FR" sz="2000" i="1" dirty="0" err="1"/>
              <a:t>soon</a:t>
            </a:r>
            <a:r>
              <a:rPr lang="fr-FR" sz="2000" i="1" dirty="0"/>
              <a:t>)</a:t>
            </a:r>
            <a:endParaRPr i="1" dirty="0"/>
          </a:p>
        </p:txBody>
      </p:sp>
      <p:sp>
        <p:nvSpPr>
          <p:cNvPr id="342" name="Google Shape;342;p10"/>
          <p:cNvSpPr txBox="1">
            <a:spLocks noGrp="1"/>
          </p:cNvSpPr>
          <p:nvPr>
            <p:ph type="body" idx="1"/>
          </p:nvPr>
        </p:nvSpPr>
        <p:spPr>
          <a:xfrm>
            <a:off x="3482939" y="2054227"/>
            <a:ext cx="7798086" cy="66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 sz="3600" b="1" dirty="0">
                <a:solidFill>
                  <a:schemeClr val="lt1"/>
                </a:solidFill>
              </a:rPr>
              <a:t>« </a:t>
            </a:r>
            <a:r>
              <a:rPr lang="fr-FR" sz="3600" b="1" i="1" dirty="0">
                <a:solidFill>
                  <a:schemeClr val="lt1"/>
                </a:solidFill>
              </a:rPr>
              <a:t>Quantum as a Service </a:t>
            </a:r>
            <a:r>
              <a:rPr lang="fr-FR" sz="3600" b="1" dirty="0">
                <a:solidFill>
                  <a:schemeClr val="lt1"/>
                </a:solidFill>
              </a:rPr>
              <a:t>» platform</a:t>
            </a:r>
            <a:endParaRPr sz="3600" b="1" dirty="0"/>
          </a:p>
          <a:p>
            <a:pPr marL="10287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F5AB"/>
              </a:buClr>
              <a:buSzPts val="1800"/>
              <a:buFont typeface="Noto Sans Symbols"/>
              <a:buNone/>
            </a:pPr>
            <a:endParaRPr dirty="0"/>
          </a:p>
          <a:p>
            <a:pPr marL="571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F5AB"/>
              </a:buClr>
              <a:buSzPts val="1800"/>
              <a:buFont typeface="Noto Sans Symbols"/>
              <a:buNone/>
            </a:pPr>
            <a:endParaRPr sz="2400" dirty="0"/>
          </a:p>
          <a:p>
            <a:pPr marL="571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F5AB"/>
              </a:buClr>
              <a:buSzPts val="1800"/>
              <a:buFont typeface="Noto Sans Symbols"/>
              <a:buNone/>
            </a:pPr>
            <a:endParaRPr sz="2400" dirty="0"/>
          </a:p>
          <a:p>
            <a:pPr marL="28575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F5AB"/>
              </a:buClr>
              <a:buSzPts val="1800"/>
              <a:buFont typeface="Noto Sans Symbols"/>
              <a:buNone/>
            </a:pPr>
            <a:endParaRPr sz="2400" dirty="0"/>
          </a:p>
        </p:txBody>
      </p:sp>
      <p:sp>
        <p:nvSpPr>
          <p:cNvPr id="343" name="Google Shape;343;p10"/>
          <p:cNvSpPr txBox="1">
            <a:spLocks noGrp="1"/>
          </p:cNvSpPr>
          <p:nvPr>
            <p:ph type="body" idx="2"/>
          </p:nvPr>
        </p:nvSpPr>
        <p:spPr>
          <a:xfrm>
            <a:off x="838200" y="3282950"/>
            <a:ext cx="5199600" cy="3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EAA5"/>
              </a:buClr>
              <a:buSzPts val="1600"/>
              <a:buFont typeface="Noto Sans Symbols"/>
              <a:buChar char="❑"/>
            </a:pPr>
            <a:r>
              <a:rPr lang="fr-FR" sz="2000" b="1" dirty="0"/>
              <a:t>«</a:t>
            </a:r>
            <a:r>
              <a:rPr lang="fr-FR" sz="2000" dirty="0"/>
              <a:t> </a:t>
            </a:r>
            <a:r>
              <a:rPr lang="fr-FR" sz="2000" b="1" dirty="0"/>
              <a:t>On </a:t>
            </a:r>
            <a:r>
              <a:rPr lang="fr-FR" sz="2000" b="1" dirty="0" err="1"/>
              <a:t>Demand</a:t>
            </a:r>
            <a:r>
              <a:rPr lang="fr-FR" sz="2000" b="1" dirty="0"/>
              <a:t> »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EAA5"/>
              </a:buClr>
              <a:buSzPts val="1600"/>
              <a:buNone/>
            </a:pPr>
            <a:r>
              <a:rPr lang="fr-FR" sz="2000" dirty="0"/>
              <a:t>quantum </a:t>
            </a:r>
            <a:r>
              <a:rPr lang="fr-FR" sz="2000" dirty="0" err="1"/>
              <a:t>algorithms</a:t>
            </a:r>
            <a:r>
              <a:rPr lang="fr-FR" sz="2000" dirty="0"/>
              <a:t> as Software as a Service (SaaS)</a:t>
            </a:r>
            <a:br>
              <a:rPr lang="fr-FR" sz="2000" dirty="0"/>
            </a:b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EAA5"/>
              </a:buClr>
              <a:buSzPts val="1600"/>
              <a:buFont typeface="Noto Sans Symbols"/>
              <a:buChar char="❑"/>
            </a:pPr>
            <a:r>
              <a:rPr lang="fr-FR" sz="2000" b="1" dirty="0"/>
              <a:t>Quantum hardware-</a:t>
            </a:r>
            <a:r>
              <a:rPr lang="fr-FR" sz="2000" b="1" dirty="0" err="1"/>
              <a:t>agnostic</a:t>
            </a:r>
            <a:r>
              <a:rPr lang="fr-FR" sz="2000" b="1" dirty="0"/>
              <a:t> and multi-technologies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EAA5"/>
              </a:buClr>
              <a:buSzPts val="1600"/>
              <a:buFont typeface="Noto Sans Symbols"/>
              <a:buChar char="❑"/>
            </a:pPr>
            <a:endParaRPr lang="fr-FR" sz="2000" b="1" dirty="0"/>
          </a:p>
          <a:p>
            <a:pPr marL="228600" indent="-228600">
              <a:spcBef>
                <a:spcPts val="0"/>
              </a:spcBef>
              <a:buClr>
                <a:srgbClr val="1DEAA5"/>
              </a:buClr>
              <a:buSzPts val="1600"/>
              <a:buFont typeface="Noto Sans Symbols"/>
              <a:buChar char="❑"/>
            </a:pPr>
            <a:r>
              <a:rPr lang="fr-FR" sz="2000" b="1" dirty="0"/>
              <a:t>« Plug and </a:t>
            </a:r>
            <a:r>
              <a:rPr lang="fr-FR" sz="2000" b="1" dirty="0" err="1"/>
              <a:t>play</a:t>
            </a:r>
            <a:r>
              <a:rPr lang="fr-FR" sz="2000" b="1" dirty="0"/>
              <a:t> » </a:t>
            </a:r>
          </a:p>
          <a:p>
            <a:pPr marL="0" indent="0">
              <a:spcBef>
                <a:spcPts val="0"/>
              </a:spcBef>
              <a:buClr>
                <a:srgbClr val="1DEAA5"/>
              </a:buClr>
              <a:buSzPts val="1600"/>
              <a:buNone/>
            </a:pPr>
            <a:r>
              <a:rPr lang="fr-FR" sz="2000" dirty="0" err="1"/>
              <a:t>easy</a:t>
            </a:r>
            <a:r>
              <a:rPr lang="fr-FR" sz="2000" dirty="0"/>
              <a:t> to </a:t>
            </a:r>
            <a:r>
              <a:rPr lang="fr-FR" sz="2000" dirty="0" err="1"/>
              <a:t>connect</a:t>
            </a:r>
            <a:r>
              <a:rPr lang="fr-FR" sz="2000" dirty="0"/>
              <a:t> to applications </a:t>
            </a:r>
            <a:r>
              <a:rPr lang="fr-FR" sz="2000" dirty="0" err="1"/>
              <a:t>through</a:t>
            </a:r>
            <a:r>
              <a:rPr lang="fr-FR" sz="2000" dirty="0"/>
              <a:t> « API » interfaces</a:t>
            </a:r>
            <a:endParaRPr sz="2000" dirty="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EAA5"/>
              </a:buClr>
              <a:buSzPts val="1600"/>
              <a:buFont typeface="Noto Sans Symbols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344" name="Google Shape;344;p10"/>
          <p:cNvSpPr/>
          <p:nvPr/>
        </p:nvSpPr>
        <p:spPr>
          <a:xfrm>
            <a:off x="826109" y="1714144"/>
            <a:ext cx="1379160" cy="1224170"/>
          </a:xfrm>
          <a:prstGeom prst="rect">
            <a:avLst/>
          </a:prstGeom>
          <a:solidFill>
            <a:srgbClr val="00E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13" y="1895204"/>
            <a:ext cx="907551" cy="80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5269" y="1844487"/>
            <a:ext cx="1180856" cy="96348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0"/>
          <p:cNvSpPr txBox="1">
            <a:spLocks noGrp="1"/>
          </p:cNvSpPr>
          <p:nvPr>
            <p:ph type="body" idx="2"/>
          </p:nvPr>
        </p:nvSpPr>
        <p:spPr>
          <a:xfrm>
            <a:off x="6371599" y="3361225"/>
            <a:ext cx="5308772" cy="325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Clr>
                <a:srgbClr val="1DEAA5"/>
              </a:buClr>
              <a:buSzPts val="1600"/>
              <a:buFont typeface="Wingdings" pitchFamily="2" charset="2"/>
              <a:buChar char="q"/>
            </a:pPr>
            <a:r>
              <a:rPr lang="fr-FR" sz="2000" b="1" dirty="0"/>
              <a:t>« </a:t>
            </a:r>
            <a:r>
              <a:rPr lang="fr-FR" sz="2000" b="1" dirty="0" err="1"/>
              <a:t>Pay</a:t>
            </a:r>
            <a:r>
              <a:rPr lang="fr-FR" sz="2000" b="1" dirty="0"/>
              <a:t> as </a:t>
            </a:r>
            <a:r>
              <a:rPr lang="fr-FR" sz="2000" b="1" dirty="0" err="1"/>
              <a:t>you</a:t>
            </a:r>
            <a:r>
              <a:rPr lang="fr-FR" sz="2000" b="1" dirty="0"/>
              <a:t> Go »</a:t>
            </a:r>
            <a:br>
              <a:rPr lang="fr-FR" sz="2000" b="1" dirty="0"/>
            </a:br>
            <a:r>
              <a:rPr lang="fr-FR" sz="2000" dirty="0" err="1"/>
              <a:t>adapted</a:t>
            </a:r>
            <a:r>
              <a:rPr lang="fr-FR" sz="2000" b="1" dirty="0"/>
              <a:t> </a:t>
            </a:r>
            <a:r>
              <a:rPr lang="fr-FR" sz="2000" dirty="0"/>
              <a:t>to the quantum </a:t>
            </a:r>
            <a:r>
              <a:rPr lang="fr-FR" sz="2000" dirty="0" err="1"/>
              <a:t>technology</a:t>
            </a:r>
            <a:r>
              <a:rPr lang="fr-FR" sz="2000" dirty="0"/>
              <a:t> </a:t>
            </a:r>
            <a:r>
              <a:rPr lang="fr-FR" sz="2000" dirty="0" err="1"/>
              <a:t>ramp</a:t>
            </a:r>
            <a:r>
              <a:rPr lang="fr-FR" sz="2000" dirty="0"/>
              <a:t>-up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EAA5"/>
              </a:buClr>
              <a:buSzPts val="1600"/>
              <a:buNone/>
            </a:pPr>
            <a:endParaRPr sz="2000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1DEAA5"/>
              </a:buClr>
              <a:buSzPts val="1600"/>
              <a:buFont typeface="Noto Sans Symbols"/>
              <a:buChar char="❑"/>
            </a:pPr>
            <a:r>
              <a:rPr lang="fr-FR" sz="2000" b="1" dirty="0" err="1"/>
              <a:t>Industrialized</a:t>
            </a:r>
            <a:r>
              <a:rPr lang="fr-FR" sz="2000" b="1" dirty="0"/>
              <a:t> and </a:t>
            </a:r>
            <a:r>
              <a:rPr lang="fr-FR" sz="2000" b="1" dirty="0" err="1"/>
              <a:t>secured</a:t>
            </a:r>
            <a:br>
              <a:rPr lang="fr-FR" sz="2000" dirty="0"/>
            </a:br>
            <a:endParaRPr lang="fr-FR" sz="2000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1DEAA5"/>
              </a:buClr>
              <a:buSzPts val="1600"/>
              <a:buFont typeface="Noto Sans Symbols"/>
              <a:buChar char="❑"/>
            </a:pPr>
            <a:endParaRPr sz="2000" dirty="0"/>
          </a:p>
          <a:p>
            <a:pPr marL="228600" indent="-228600">
              <a:spcBef>
                <a:spcPts val="0"/>
              </a:spcBef>
              <a:buClr>
                <a:srgbClr val="1DEAA5"/>
              </a:buClr>
              <a:buSzPts val="1600"/>
              <a:buFont typeface="Noto Sans Symbols"/>
              <a:buChar char="❑"/>
            </a:pPr>
            <a:r>
              <a:rPr lang="fr-FR" sz="2000" b="1" dirty="0" err="1"/>
              <a:t>Hosted</a:t>
            </a:r>
            <a:r>
              <a:rPr lang="fr-FR" sz="2000" b="1" dirty="0"/>
              <a:t> in France </a:t>
            </a:r>
          </a:p>
          <a:p>
            <a:pPr marL="0" indent="0">
              <a:spcBef>
                <a:spcPts val="0"/>
              </a:spcBef>
              <a:buClr>
                <a:srgbClr val="1DEAA5"/>
              </a:buClr>
              <a:buSzPts val="1600"/>
              <a:buNone/>
            </a:pPr>
            <a:r>
              <a:rPr lang="fr-FR" sz="2000" dirty="0"/>
              <a:t>links to multiple quantum hardware providers</a:t>
            </a:r>
            <a:endParaRPr sz="2000" dirty="0">
              <a:sym typeface="Arial"/>
            </a:endParaRPr>
          </a:p>
        </p:txBody>
      </p:sp>
      <p:sp>
        <p:nvSpPr>
          <p:cNvPr id="2" name="Google Shape;203;p2">
            <a:extLst>
              <a:ext uri="{FF2B5EF4-FFF2-40B4-BE49-F238E27FC236}">
                <a16:creationId xmlns:a16="http://schemas.microsoft.com/office/drawing/2014/main" id="{A62F7767-50E4-0E86-1526-942C1115A45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© 2023 </a:t>
            </a:r>
            <a:r>
              <a:rPr lang="fr-FR" dirty="0" err="1"/>
              <a:t>Qbitsoft</a:t>
            </a:r>
            <a:r>
              <a:rPr lang="fr-FR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805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 txBox="1">
            <a:spLocks noGrp="1"/>
          </p:cNvSpPr>
          <p:nvPr>
            <p:ph type="title"/>
          </p:nvPr>
        </p:nvSpPr>
        <p:spPr>
          <a:xfrm>
            <a:off x="3682953" y="85633"/>
            <a:ext cx="3038061" cy="1173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fr-FR" sz="3600" b="1" dirty="0" err="1"/>
              <a:t>They</a:t>
            </a:r>
            <a:r>
              <a:rPr lang="fr-FR" sz="3600" b="1" dirty="0"/>
              <a:t> trust us</a:t>
            </a:r>
            <a:endParaRPr sz="3600" b="1" dirty="0"/>
          </a:p>
        </p:txBody>
      </p:sp>
      <p:sp>
        <p:nvSpPr>
          <p:cNvPr id="23" name="Google Shape;203;p2">
            <a:extLst>
              <a:ext uri="{FF2B5EF4-FFF2-40B4-BE49-F238E27FC236}">
                <a16:creationId xmlns:a16="http://schemas.microsoft.com/office/drawing/2014/main" id="{33D0151A-3567-78A2-4D32-4830843A0F8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© 2023 </a:t>
            </a:r>
            <a:r>
              <a:rPr lang="fr-FR" dirty="0" err="1"/>
              <a:t>Qbitsoft</a:t>
            </a:r>
            <a:r>
              <a:rPr lang="fr-FR" dirty="0"/>
              <a:t> </a:t>
            </a:r>
            <a:endParaRPr dirty="0"/>
          </a:p>
        </p:txBody>
      </p:sp>
      <p:sp>
        <p:nvSpPr>
          <p:cNvPr id="24" name="Google Shape;237;p6">
            <a:extLst>
              <a:ext uri="{FF2B5EF4-FFF2-40B4-BE49-F238E27FC236}">
                <a16:creationId xmlns:a16="http://schemas.microsoft.com/office/drawing/2014/main" id="{D7DD6579-4BBB-A092-4E02-04A2E1B675F7}"/>
              </a:ext>
            </a:extLst>
          </p:cNvPr>
          <p:cNvSpPr txBox="1">
            <a:spLocks/>
          </p:cNvSpPr>
          <p:nvPr/>
        </p:nvSpPr>
        <p:spPr>
          <a:xfrm>
            <a:off x="286351" y="1479582"/>
            <a:ext cx="8329294" cy="990809"/>
          </a:xfrm>
          <a:prstGeom prst="rect">
            <a:avLst/>
          </a:prstGeom>
          <a:solidFill>
            <a:srgbClr val="0028E9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rgbClr val="1CF5AB"/>
              </a:buClr>
              <a:buSzPct val="100000"/>
              <a:buNone/>
            </a:pPr>
            <a:r>
              <a:rPr lang="fr-FR" sz="2000" b="1" dirty="0">
                <a:solidFill>
                  <a:schemeClr val="bg1"/>
                </a:solidFill>
              </a:rPr>
              <a:t>BPI France </a:t>
            </a:r>
            <a:r>
              <a:rPr lang="fr-FR" sz="2000" dirty="0" err="1">
                <a:solidFill>
                  <a:schemeClr val="bg1"/>
                </a:solidFill>
              </a:rPr>
              <a:t>awarded</a:t>
            </a:r>
            <a:r>
              <a:rPr lang="fr-FR" sz="2000" b="1" dirty="0">
                <a:solidFill>
                  <a:schemeClr val="bg1"/>
                </a:solidFill>
              </a:rPr>
              <a:t> « Bourse French Tech Emergence » </a:t>
            </a:r>
            <a:r>
              <a:rPr lang="fr-FR" sz="2000" dirty="0">
                <a:solidFill>
                  <a:schemeClr val="bg1"/>
                </a:solidFill>
              </a:rPr>
              <a:t>to </a:t>
            </a:r>
            <a:r>
              <a:rPr lang="fr-FR" sz="2000" b="1" dirty="0">
                <a:solidFill>
                  <a:schemeClr val="bg1"/>
                </a:solidFill>
              </a:rPr>
              <a:t>QbitSoft</a:t>
            </a:r>
            <a:r>
              <a:rPr lang="fr-FR" sz="2000" dirty="0">
                <a:solidFill>
                  <a:schemeClr val="bg1"/>
                </a:solidFill>
              </a:rPr>
              <a:t> to </a:t>
            </a:r>
            <a:r>
              <a:rPr lang="fr-FR" sz="2000" dirty="0" err="1">
                <a:solidFill>
                  <a:schemeClr val="bg1"/>
                </a:solidFill>
              </a:rPr>
              <a:t>develop</a:t>
            </a:r>
            <a:r>
              <a:rPr lang="fr-FR" sz="2000" dirty="0">
                <a:solidFill>
                  <a:schemeClr val="bg1"/>
                </a:solidFill>
              </a:rPr>
              <a:t> « Quantum </a:t>
            </a:r>
            <a:r>
              <a:rPr lang="fr-FR" sz="2000" dirty="0" err="1">
                <a:solidFill>
                  <a:schemeClr val="bg1"/>
                </a:solidFill>
              </a:rPr>
              <a:t>Inspired</a:t>
            </a:r>
            <a:r>
              <a:rPr lang="fr-FR" sz="2000" dirty="0">
                <a:solidFill>
                  <a:schemeClr val="bg1"/>
                </a:solidFill>
              </a:rPr>
              <a:t> » </a:t>
            </a:r>
            <a:r>
              <a:rPr lang="fr-FR" sz="2000" dirty="0" err="1">
                <a:solidFill>
                  <a:schemeClr val="bg1"/>
                </a:solidFill>
              </a:rPr>
              <a:t>Algorithms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25" name="Image 24" descr="Une image contenant texte, arts de la table, clipart&#10;&#10;Description générée automatiquement">
            <a:extLst>
              <a:ext uri="{FF2B5EF4-FFF2-40B4-BE49-F238E27FC236}">
                <a16:creationId xmlns:a16="http://schemas.microsoft.com/office/drawing/2014/main" id="{72273B36-C841-CCDC-0CF1-889F845CA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51" y="2776737"/>
            <a:ext cx="2794779" cy="7093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D3A43F8-60E6-90FC-DCCD-6D797D8F8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657" y="1267846"/>
            <a:ext cx="2156017" cy="12121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PIA 4 - Logistique 4.0 - NextMove">
            <a:extLst>
              <a:ext uri="{FF2B5EF4-FFF2-40B4-BE49-F238E27FC236}">
                <a16:creationId xmlns:a16="http://schemas.microsoft.com/office/drawing/2014/main" id="{A19015AD-618A-8440-DD87-750330BF1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9" y="5382480"/>
            <a:ext cx="2167782" cy="10838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 PAck Quantique : Un programme innovant pour accompagner la filière de  calcul quantique en Île-de-France | Genci grand équipement national de  calcul intensif">
            <a:extLst>
              <a:ext uri="{FF2B5EF4-FFF2-40B4-BE49-F238E27FC236}">
                <a16:creationId xmlns:a16="http://schemas.microsoft.com/office/drawing/2014/main" id="{34FA1A2C-E1BF-1576-66A1-8284C4CB7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148" y="8801607"/>
            <a:ext cx="860724" cy="45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37;p6">
            <a:extLst>
              <a:ext uri="{FF2B5EF4-FFF2-40B4-BE49-F238E27FC236}">
                <a16:creationId xmlns:a16="http://schemas.microsoft.com/office/drawing/2014/main" id="{701B5B8C-8F4D-3F55-5E55-ABF3F3183EBD}"/>
              </a:ext>
            </a:extLst>
          </p:cNvPr>
          <p:cNvSpPr txBox="1">
            <a:spLocks/>
          </p:cNvSpPr>
          <p:nvPr/>
        </p:nvSpPr>
        <p:spPr>
          <a:xfrm>
            <a:off x="2684931" y="5388280"/>
            <a:ext cx="8904095" cy="1083890"/>
          </a:xfrm>
          <a:prstGeom prst="rect">
            <a:avLst/>
          </a:prstGeom>
          <a:solidFill>
            <a:srgbClr val="0028E9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rgbClr val="1CF5AB"/>
              </a:buClr>
              <a:buSzPct val="100000"/>
              <a:buNone/>
            </a:pPr>
            <a:r>
              <a:rPr lang="fr-FR" sz="1800" b="1" dirty="0">
                <a:solidFill>
                  <a:schemeClr val="bg1"/>
                </a:solidFill>
              </a:rPr>
              <a:t>ADEME</a:t>
            </a:r>
            <a:r>
              <a:rPr lang="fr-FR" sz="1800" dirty="0">
                <a:solidFill>
                  <a:schemeClr val="bg1"/>
                </a:solidFill>
              </a:rPr>
              <a:t> call for projet « </a:t>
            </a:r>
            <a:r>
              <a:rPr lang="fr-FR" sz="1800" b="1" dirty="0" err="1">
                <a:solidFill>
                  <a:schemeClr val="bg1"/>
                </a:solidFill>
              </a:rPr>
              <a:t>logistic</a:t>
            </a:r>
            <a:r>
              <a:rPr lang="fr-FR" sz="1800" b="1" dirty="0">
                <a:solidFill>
                  <a:schemeClr val="bg1"/>
                </a:solidFill>
              </a:rPr>
              <a:t> 4.0 » </a:t>
            </a:r>
            <a:r>
              <a:rPr lang="fr-FR" sz="1800" dirty="0">
                <a:solidFill>
                  <a:schemeClr val="bg1"/>
                </a:solidFill>
              </a:rPr>
              <a:t>:  french </a:t>
            </a:r>
            <a:r>
              <a:rPr lang="fr-FR" sz="1800" dirty="0" err="1">
                <a:solidFill>
                  <a:schemeClr val="bg1"/>
                </a:solidFill>
              </a:rPr>
              <a:t>Logistic</a:t>
            </a:r>
            <a:r>
              <a:rPr lang="fr-FR" sz="1800" dirty="0">
                <a:solidFill>
                  <a:schemeClr val="bg1"/>
                </a:solidFill>
              </a:rPr>
              <a:t> Software </a:t>
            </a:r>
            <a:r>
              <a:rPr lang="fr-FR" sz="1800" dirty="0" err="1">
                <a:solidFill>
                  <a:schemeClr val="bg1"/>
                </a:solidFill>
              </a:rPr>
              <a:t>Vendor</a:t>
            </a:r>
            <a:r>
              <a:rPr lang="fr-FR" sz="1800" dirty="0">
                <a:solidFill>
                  <a:schemeClr val="bg1"/>
                </a:solidFill>
              </a:rPr>
              <a:t> GENERIX and QbitSoft have been </a:t>
            </a:r>
            <a:r>
              <a:rPr lang="fr-FR" sz="1800" dirty="0" err="1">
                <a:solidFill>
                  <a:schemeClr val="bg1"/>
                </a:solidFill>
              </a:rPr>
              <a:t>awarded</a:t>
            </a:r>
            <a:r>
              <a:rPr lang="fr-FR" sz="1800" dirty="0">
                <a:solidFill>
                  <a:schemeClr val="bg1"/>
                </a:solidFill>
              </a:rPr>
              <a:t> a €3M </a:t>
            </a:r>
            <a:r>
              <a:rPr lang="fr-FR" sz="1800" dirty="0" err="1">
                <a:solidFill>
                  <a:schemeClr val="bg1"/>
                </a:solidFill>
              </a:rPr>
              <a:t>grant</a:t>
            </a:r>
            <a:r>
              <a:rPr lang="fr-FR" sz="1800" dirty="0">
                <a:solidFill>
                  <a:schemeClr val="bg1"/>
                </a:solidFill>
              </a:rPr>
              <a:t> to </a:t>
            </a:r>
            <a:r>
              <a:rPr lang="fr-FR" sz="1800" dirty="0" err="1">
                <a:solidFill>
                  <a:schemeClr val="bg1"/>
                </a:solidFill>
              </a:rPr>
              <a:t>develop</a:t>
            </a:r>
            <a:r>
              <a:rPr lang="fr-FR" sz="1800" dirty="0">
                <a:solidFill>
                  <a:schemeClr val="bg1"/>
                </a:solidFill>
              </a:rPr>
              <a:t> a solution to </a:t>
            </a:r>
            <a:r>
              <a:rPr lang="fr-FR" sz="1800" dirty="0" err="1">
                <a:solidFill>
                  <a:schemeClr val="bg1"/>
                </a:solidFill>
              </a:rPr>
              <a:t>minimize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err="1">
                <a:solidFill>
                  <a:schemeClr val="bg1"/>
                </a:solidFill>
              </a:rPr>
              <a:t>logistic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err="1">
                <a:solidFill>
                  <a:schemeClr val="bg1"/>
                </a:solidFill>
              </a:rPr>
              <a:t>carbon</a:t>
            </a:r>
            <a:r>
              <a:rPr lang="fr-FR" sz="1800" dirty="0">
                <a:solidFill>
                  <a:schemeClr val="bg1"/>
                </a:solidFill>
              </a:rPr>
              <a:t> impact </a:t>
            </a:r>
            <a:r>
              <a:rPr lang="fr-FR" sz="1800" dirty="0" err="1">
                <a:solidFill>
                  <a:schemeClr val="bg1"/>
                </a:solidFill>
              </a:rPr>
              <a:t>which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err="1">
                <a:solidFill>
                  <a:schemeClr val="bg1"/>
                </a:solidFill>
              </a:rPr>
              <a:t>will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err="1">
                <a:solidFill>
                  <a:schemeClr val="bg1"/>
                </a:solidFill>
              </a:rPr>
              <a:t>include</a:t>
            </a:r>
            <a:r>
              <a:rPr lang="fr-FR" sz="1800" dirty="0">
                <a:solidFill>
                  <a:schemeClr val="bg1"/>
                </a:solidFill>
              </a:rPr>
              <a:t> Quantum </a:t>
            </a:r>
            <a:r>
              <a:rPr lang="fr-FR" sz="1800" dirty="0" err="1">
                <a:solidFill>
                  <a:schemeClr val="bg1"/>
                </a:solidFill>
              </a:rPr>
              <a:t>Algorithms</a:t>
            </a:r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3" name="Google Shape;237;p6">
            <a:extLst>
              <a:ext uri="{FF2B5EF4-FFF2-40B4-BE49-F238E27FC236}">
                <a16:creationId xmlns:a16="http://schemas.microsoft.com/office/drawing/2014/main" id="{BD61C9C4-BF14-028E-D331-DB580580F8BA}"/>
              </a:ext>
            </a:extLst>
          </p:cNvPr>
          <p:cNvSpPr txBox="1">
            <a:spLocks/>
          </p:cNvSpPr>
          <p:nvPr/>
        </p:nvSpPr>
        <p:spPr>
          <a:xfrm>
            <a:off x="3403659" y="2636829"/>
            <a:ext cx="8501990" cy="1100754"/>
          </a:xfrm>
          <a:prstGeom prst="rect">
            <a:avLst/>
          </a:prstGeom>
          <a:solidFill>
            <a:srgbClr val="0028E9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lvl="1" indent="0">
              <a:buClr>
                <a:srgbClr val="1CF5AB"/>
              </a:buClr>
              <a:buSzPct val="100000"/>
              <a:buNone/>
            </a:pPr>
            <a:r>
              <a:rPr lang="fr-FR" sz="1800" i="1" dirty="0">
                <a:solidFill>
                  <a:schemeClr val="bg1"/>
                </a:solidFill>
              </a:rPr>
              <a:t>«  </a:t>
            </a:r>
            <a:r>
              <a:rPr lang="fr-FR" sz="1800" i="1" dirty="0" err="1">
                <a:solidFill>
                  <a:schemeClr val="bg1"/>
                </a:solidFill>
              </a:rPr>
              <a:t>Accompanied</a:t>
            </a:r>
            <a:r>
              <a:rPr lang="fr-FR" sz="1800" i="1" dirty="0">
                <a:solidFill>
                  <a:schemeClr val="bg1"/>
                </a:solidFill>
              </a:rPr>
              <a:t> by </a:t>
            </a:r>
            <a:r>
              <a:rPr lang="fr-FR" sz="1800" b="1" i="1" dirty="0">
                <a:solidFill>
                  <a:schemeClr val="bg1"/>
                </a:solidFill>
              </a:rPr>
              <a:t>QbitSoft</a:t>
            </a:r>
            <a:r>
              <a:rPr lang="fr-FR" sz="1800" i="1" dirty="0">
                <a:solidFill>
                  <a:schemeClr val="bg1"/>
                </a:solidFill>
              </a:rPr>
              <a:t>, </a:t>
            </a:r>
            <a:r>
              <a:rPr lang="fr-FR" sz="1800" i="1" dirty="0" err="1">
                <a:solidFill>
                  <a:schemeClr val="bg1"/>
                </a:solidFill>
              </a:rPr>
              <a:t>our</a:t>
            </a:r>
            <a:r>
              <a:rPr lang="fr-FR" sz="1800" i="1" dirty="0">
                <a:solidFill>
                  <a:schemeClr val="bg1"/>
                </a:solidFill>
              </a:rPr>
              <a:t> Data Science teams </a:t>
            </a:r>
            <a:r>
              <a:rPr lang="fr-FR" sz="1800" i="1" dirty="0" err="1">
                <a:solidFill>
                  <a:schemeClr val="bg1"/>
                </a:solidFill>
              </a:rPr>
              <a:t>will</a:t>
            </a:r>
            <a:r>
              <a:rPr lang="fr-FR" sz="1800" i="1" dirty="0">
                <a:solidFill>
                  <a:schemeClr val="bg1"/>
                </a:solidFill>
              </a:rPr>
              <a:t> compare, on </a:t>
            </a:r>
            <a:r>
              <a:rPr lang="fr-FR" sz="1800" i="1" dirty="0" err="1">
                <a:solidFill>
                  <a:schemeClr val="bg1"/>
                </a:solidFill>
              </a:rPr>
              <a:t>clearly</a:t>
            </a:r>
            <a:r>
              <a:rPr lang="fr-FR" sz="1800" i="1" dirty="0">
                <a:solidFill>
                  <a:schemeClr val="bg1"/>
                </a:solidFill>
              </a:rPr>
              <a:t> </a:t>
            </a:r>
            <a:r>
              <a:rPr lang="fr-FR" sz="1800" i="1" dirty="0" err="1">
                <a:solidFill>
                  <a:schemeClr val="bg1"/>
                </a:solidFill>
              </a:rPr>
              <a:t>identified</a:t>
            </a:r>
            <a:r>
              <a:rPr lang="fr-FR" sz="1800" i="1" dirty="0">
                <a:solidFill>
                  <a:schemeClr val="bg1"/>
                </a:solidFill>
              </a:rPr>
              <a:t> use cases, </a:t>
            </a:r>
            <a:r>
              <a:rPr lang="fr-FR" sz="1800" i="1" dirty="0" err="1">
                <a:solidFill>
                  <a:schemeClr val="bg1"/>
                </a:solidFill>
              </a:rPr>
              <a:t>whether</a:t>
            </a:r>
            <a:r>
              <a:rPr lang="fr-FR" sz="1800" i="1" dirty="0">
                <a:solidFill>
                  <a:schemeClr val="bg1"/>
                </a:solidFill>
              </a:rPr>
              <a:t> </a:t>
            </a:r>
            <a:r>
              <a:rPr lang="fr-FR" sz="1800" i="1" dirty="0" err="1">
                <a:solidFill>
                  <a:schemeClr val="bg1"/>
                </a:solidFill>
              </a:rPr>
              <a:t>algorithms</a:t>
            </a:r>
            <a:r>
              <a:rPr lang="fr-FR" sz="1800" i="1" dirty="0">
                <a:solidFill>
                  <a:schemeClr val="bg1"/>
                </a:solidFill>
              </a:rPr>
              <a:t> </a:t>
            </a:r>
            <a:r>
              <a:rPr lang="fr-FR" sz="1800" i="1" dirty="0" err="1">
                <a:solidFill>
                  <a:schemeClr val="bg1"/>
                </a:solidFill>
              </a:rPr>
              <a:t>drawing</a:t>
            </a:r>
            <a:r>
              <a:rPr lang="fr-FR" sz="1800" i="1" dirty="0">
                <a:solidFill>
                  <a:schemeClr val="bg1"/>
                </a:solidFill>
              </a:rPr>
              <a:t> on quantum </a:t>
            </a:r>
            <a:r>
              <a:rPr lang="fr-FR" sz="1800" i="1" dirty="0" err="1">
                <a:solidFill>
                  <a:schemeClr val="bg1"/>
                </a:solidFill>
              </a:rPr>
              <a:t>principles</a:t>
            </a:r>
            <a:r>
              <a:rPr lang="fr-FR" sz="1800" i="1" dirty="0">
                <a:solidFill>
                  <a:schemeClr val="bg1"/>
                </a:solidFill>
              </a:rPr>
              <a:t> can </a:t>
            </a:r>
            <a:r>
              <a:rPr lang="fr-FR" sz="1800" i="1" dirty="0" err="1">
                <a:solidFill>
                  <a:schemeClr val="bg1"/>
                </a:solidFill>
              </a:rPr>
              <a:t>already</a:t>
            </a:r>
            <a:r>
              <a:rPr lang="fr-FR" sz="1800" i="1" dirty="0">
                <a:solidFill>
                  <a:schemeClr val="bg1"/>
                </a:solidFill>
              </a:rPr>
              <a:t> </a:t>
            </a:r>
            <a:r>
              <a:rPr lang="fr-FR" sz="1800" i="1" dirty="0" err="1">
                <a:solidFill>
                  <a:schemeClr val="bg1"/>
                </a:solidFill>
              </a:rPr>
              <a:t>offer</a:t>
            </a:r>
            <a:r>
              <a:rPr lang="fr-FR" sz="1800" i="1" dirty="0">
                <a:solidFill>
                  <a:schemeClr val="bg1"/>
                </a:solidFill>
              </a:rPr>
              <a:t> an </a:t>
            </a:r>
            <a:r>
              <a:rPr lang="fr-FR" sz="1800" i="1" dirty="0" err="1">
                <a:solidFill>
                  <a:schemeClr val="bg1"/>
                </a:solidFill>
              </a:rPr>
              <a:t>advantage</a:t>
            </a:r>
            <a:r>
              <a:rPr lang="fr-FR" sz="1800" i="1" dirty="0">
                <a:solidFill>
                  <a:schemeClr val="bg1"/>
                </a:solidFill>
              </a:rPr>
              <a:t> over </a:t>
            </a:r>
            <a:r>
              <a:rPr lang="fr-FR" sz="1800" i="1" dirty="0" err="1">
                <a:solidFill>
                  <a:schemeClr val="bg1"/>
                </a:solidFill>
              </a:rPr>
              <a:t>traditional</a:t>
            </a:r>
            <a:r>
              <a:rPr lang="fr-FR" sz="1800" i="1" dirty="0">
                <a:solidFill>
                  <a:schemeClr val="bg1"/>
                </a:solidFill>
              </a:rPr>
              <a:t> </a:t>
            </a:r>
            <a:r>
              <a:rPr lang="fr-FR" sz="1800" i="1" dirty="0" err="1">
                <a:solidFill>
                  <a:schemeClr val="bg1"/>
                </a:solidFill>
              </a:rPr>
              <a:t>algorithms</a:t>
            </a:r>
            <a:r>
              <a:rPr lang="fr-FR" sz="1800" i="1" dirty="0">
                <a:solidFill>
                  <a:schemeClr val="bg1"/>
                </a:solidFill>
              </a:rPr>
              <a:t> » - </a:t>
            </a:r>
            <a:r>
              <a:rPr lang="fr-FR" sz="1800" b="1" i="1" dirty="0" err="1">
                <a:solidFill>
                  <a:schemeClr val="bg1"/>
                </a:solidFill>
              </a:rPr>
              <a:t>Sebastien</a:t>
            </a:r>
            <a:r>
              <a:rPr lang="fr-FR" sz="1800" b="1" i="1" dirty="0">
                <a:solidFill>
                  <a:schemeClr val="bg1"/>
                </a:solidFill>
              </a:rPr>
              <a:t> Marie MATMUT CTO</a:t>
            </a:r>
            <a:endParaRPr lang="fr-FR" sz="1800" i="1" dirty="0">
              <a:solidFill>
                <a:schemeClr val="bg1"/>
              </a:solidFill>
            </a:endParaRPr>
          </a:p>
        </p:txBody>
      </p:sp>
      <p:sp>
        <p:nvSpPr>
          <p:cNvPr id="4" name="Google Shape;237;p6">
            <a:extLst>
              <a:ext uri="{FF2B5EF4-FFF2-40B4-BE49-F238E27FC236}">
                <a16:creationId xmlns:a16="http://schemas.microsoft.com/office/drawing/2014/main" id="{91CBE5C8-280D-D006-ED45-078F9C8496DE}"/>
              </a:ext>
            </a:extLst>
          </p:cNvPr>
          <p:cNvSpPr txBox="1">
            <a:spLocks/>
          </p:cNvSpPr>
          <p:nvPr/>
        </p:nvSpPr>
        <p:spPr>
          <a:xfrm>
            <a:off x="119585" y="3850198"/>
            <a:ext cx="8308798" cy="1260713"/>
          </a:xfrm>
          <a:prstGeom prst="rect">
            <a:avLst/>
          </a:prstGeom>
          <a:solidFill>
            <a:srgbClr val="0028E9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rgbClr val="1CF5AB"/>
              </a:buClr>
              <a:buSzPct val="100000"/>
              <a:buNone/>
            </a:pPr>
            <a:r>
              <a:rPr lang="fr-FR" sz="1800" i="1" dirty="0">
                <a:solidFill>
                  <a:schemeClr val="bg1"/>
                </a:solidFill>
              </a:rPr>
              <a:t>« To support the </a:t>
            </a:r>
            <a:r>
              <a:rPr lang="fr-FR" sz="1800" i="1" dirty="0" err="1">
                <a:solidFill>
                  <a:schemeClr val="bg1"/>
                </a:solidFill>
              </a:rPr>
              <a:t>evolution</a:t>
            </a:r>
            <a:r>
              <a:rPr lang="fr-FR" sz="1800" i="1" dirty="0">
                <a:solidFill>
                  <a:schemeClr val="bg1"/>
                </a:solidFill>
              </a:rPr>
              <a:t> of quantum software, the team has </a:t>
            </a:r>
            <a:r>
              <a:rPr lang="fr-FR" sz="1800" i="1" dirty="0" err="1">
                <a:solidFill>
                  <a:schemeClr val="bg1"/>
                </a:solidFill>
              </a:rPr>
              <a:t>partnered</a:t>
            </a:r>
            <a:r>
              <a:rPr lang="fr-FR" sz="1800" i="1" dirty="0">
                <a:solidFill>
                  <a:schemeClr val="bg1"/>
                </a:solidFill>
              </a:rPr>
              <a:t> </a:t>
            </a:r>
            <a:r>
              <a:rPr lang="fr-FR" sz="1800" i="1" dirty="0" err="1">
                <a:solidFill>
                  <a:schemeClr val="bg1"/>
                </a:solidFill>
              </a:rPr>
              <a:t>with</a:t>
            </a:r>
            <a:r>
              <a:rPr lang="fr-FR" sz="1800" i="1" dirty="0">
                <a:solidFill>
                  <a:schemeClr val="bg1"/>
                </a:solidFill>
              </a:rPr>
              <a:t> innovation-</a:t>
            </a:r>
            <a:r>
              <a:rPr lang="fr-FR" sz="1800" i="1" dirty="0" err="1">
                <a:solidFill>
                  <a:schemeClr val="bg1"/>
                </a:solidFill>
              </a:rPr>
              <a:t>driven</a:t>
            </a:r>
            <a:r>
              <a:rPr lang="fr-FR" sz="1800" i="1" dirty="0">
                <a:solidFill>
                  <a:schemeClr val="bg1"/>
                </a:solidFill>
              </a:rPr>
              <a:t> Quantum </a:t>
            </a:r>
            <a:r>
              <a:rPr lang="fr-FR" sz="1800" i="1" dirty="0" err="1">
                <a:solidFill>
                  <a:schemeClr val="bg1"/>
                </a:solidFill>
              </a:rPr>
              <a:t>players</a:t>
            </a:r>
            <a:r>
              <a:rPr lang="fr-FR" sz="1800" i="1" dirty="0">
                <a:solidFill>
                  <a:schemeClr val="bg1"/>
                </a:solidFill>
              </a:rPr>
              <a:t> like </a:t>
            </a:r>
            <a:r>
              <a:rPr lang="fr-FR" sz="1800" i="1" dirty="0" err="1">
                <a:solidFill>
                  <a:schemeClr val="bg1"/>
                </a:solidFill>
              </a:rPr>
              <a:t>ColibrITD</a:t>
            </a:r>
            <a:r>
              <a:rPr lang="fr-FR" sz="1800" i="1" dirty="0">
                <a:solidFill>
                  <a:schemeClr val="bg1"/>
                </a:solidFill>
              </a:rPr>
              <a:t>, </a:t>
            </a:r>
            <a:r>
              <a:rPr lang="fr-FR" sz="1800" i="1" dirty="0" err="1">
                <a:solidFill>
                  <a:schemeClr val="bg1"/>
                </a:solidFill>
              </a:rPr>
              <a:t>QuantFI</a:t>
            </a:r>
            <a:r>
              <a:rPr lang="fr-FR" sz="1800" i="1" dirty="0">
                <a:solidFill>
                  <a:schemeClr val="bg1"/>
                </a:solidFill>
              </a:rPr>
              <a:t>, </a:t>
            </a:r>
            <a:r>
              <a:rPr lang="fr-FR" sz="1800" b="1" i="1" dirty="0">
                <a:solidFill>
                  <a:schemeClr val="bg1"/>
                </a:solidFill>
              </a:rPr>
              <a:t>QbitSoft</a:t>
            </a:r>
            <a:r>
              <a:rPr lang="fr-FR" sz="1800" i="1" dirty="0">
                <a:solidFill>
                  <a:schemeClr val="bg1"/>
                </a:solidFill>
              </a:rPr>
              <a:t>, Qubit Pharmaceuticals, </a:t>
            </a:r>
            <a:r>
              <a:rPr lang="fr-FR" sz="1800" i="1" dirty="0" err="1">
                <a:solidFill>
                  <a:schemeClr val="bg1"/>
                </a:solidFill>
              </a:rPr>
              <a:t>QuRISK</a:t>
            </a:r>
            <a:r>
              <a:rPr lang="fr-FR" sz="1800" i="1" dirty="0">
                <a:solidFill>
                  <a:schemeClr val="bg1"/>
                </a:solidFill>
              </a:rPr>
              <a:t> and </a:t>
            </a:r>
            <a:r>
              <a:rPr lang="fr-FR" sz="1800" i="1" dirty="0" err="1">
                <a:solidFill>
                  <a:schemeClr val="bg1"/>
                </a:solidFill>
              </a:rPr>
              <a:t>Multiverse</a:t>
            </a:r>
            <a:r>
              <a:rPr lang="fr-FR" sz="1800" i="1" dirty="0">
                <a:solidFill>
                  <a:schemeClr val="bg1"/>
                </a:solidFill>
              </a:rPr>
              <a:t> </a:t>
            </a:r>
            <a:r>
              <a:rPr lang="fr-FR" sz="1800" i="1" dirty="0" err="1">
                <a:solidFill>
                  <a:schemeClr val="bg1"/>
                </a:solidFill>
              </a:rPr>
              <a:t>Computing</a:t>
            </a:r>
            <a:r>
              <a:rPr lang="fr-FR" sz="1800" i="1" dirty="0">
                <a:solidFill>
                  <a:schemeClr val="bg1"/>
                </a:solidFill>
              </a:rPr>
              <a:t> to </a:t>
            </a:r>
            <a:r>
              <a:rPr lang="fr-FR" sz="1800" i="1" dirty="0" err="1">
                <a:solidFill>
                  <a:schemeClr val="bg1"/>
                </a:solidFill>
              </a:rPr>
              <a:t>integrate</a:t>
            </a:r>
            <a:r>
              <a:rPr lang="fr-FR" sz="1800" i="1" dirty="0">
                <a:solidFill>
                  <a:schemeClr val="bg1"/>
                </a:solidFill>
              </a:rPr>
              <a:t> </a:t>
            </a:r>
            <a:r>
              <a:rPr lang="fr-FR" sz="1800" i="1" dirty="0" err="1">
                <a:solidFill>
                  <a:schemeClr val="bg1"/>
                </a:solidFill>
              </a:rPr>
              <a:t>them</a:t>
            </a:r>
            <a:r>
              <a:rPr lang="fr-FR" sz="1800" i="1" dirty="0">
                <a:solidFill>
                  <a:schemeClr val="bg1"/>
                </a:solidFill>
              </a:rPr>
              <a:t> in </a:t>
            </a:r>
            <a:r>
              <a:rPr lang="fr-FR" sz="1800" i="1" dirty="0" err="1">
                <a:solidFill>
                  <a:schemeClr val="bg1"/>
                </a:solidFill>
              </a:rPr>
              <a:t>QaptivaTM</a:t>
            </a:r>
            <a:r>
              <a:rPr lang="fr-FR" sz="1800" i="1" dirty="0">
                <a:solidFill>
                  <a:schemeClr val="bg1"/>
                </a:solidFill>
              </a:rPr>
              <a:t> » </a:t>
            </a:r>
            <a:r>
              <a:rPr lang="fr-FR" sz="1800" b="1" i="1" dirty="0">
                <a:solidFill>
                  <a:schemeClr val="bg1"/>
                </a:solidFill>
              </a:rPr>
              <a:t>EVIDEN </a:t>
            </a:r>
            <a:r>
              <a:rPr lang="fr-FR" sz="1800" b="1" i="1" dirty="0" err="1">
                <a:solidFill>
                  <a:schemeClr val="bg1"/>
                </a:solidFill>
              </a:rPr>
              <a:t>Press</a:t>
            </a:r>
            <a:r>
              <a:rPr lang="fr-FR" sz="1800" b="1" i="1" dirty="0">
                <a:solidFill>
                  <a:schemeClr val="bg1"/>
                </a:solidFill>
              </a:rPr>
              <a:t> Release May 11, 2023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10" descr="Atos launches Eviden brand ahead of €5 billion carve-out">
            <a:extLst>
              <a:ext uri="{FF2B5EF4-FFF2-40B4-BE49-F238E27FC236}">
                <a16:creationId xmlns:a16="http://schemas.microsoft.com/office/drawing/2014/main" id="{3AD6F9D2-FA78-17A9-667B-436300ECE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45" y="3904022"/>
            <a:ext cx="3192042" cy="11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12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 txBox="1">
            <a:spLocks noGrp="1"/>
          </p:cNvSpPr>
          <p:nvPr>
            <p:ph type="title"/>
          </p:nvPr>
        </p:nvSpPr>
        <p:spPr>
          <a:xfrm>
            <a:off x="3594448" y="136525"/>
            <a:ext cx="3682223" cy="1173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fr-FR" sz="3600" b="1" dirty="0" err="1"/>
              <a:t>They</a:t>
            </a:r>
            <a:r>
              <a:rPr lang="fr-FR" sz="3600" b="1" dirty="0"/>
              <a:t> support us</a:t>
            </a:r>
            <a:endParaRPr sz="3600" b="1" dirty="0"/>
          </a:p>
        </p:txBody>
      </p:sp>
      <p:sp>
        <p:nvSpPr>
          <p:cNvPr id="23" name="Google Shape;203;p2">
            <a:extLst>
              <a:ext uri="{FF2B5EF4-FFF2-40B4-BE49-F238E27FC236}">
                <a16:creationId xmlns:a16="http://schemas.microsoft.com/office/drawing/2014/main" id="{33D0151A-3567-78A2-4D32-4830843A0F8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© 2023 </a:t>
            </a:r>
            <a:r>
              <a:rPr lang="fr-FR" dirty="0" err="1"/>
              <a:t>Qbitsoft</a:t>
            </a:r>
            <a:r>
              <a:rPr lang="fr-FR" dirty="0"/>
              <a:t> </a:t>
            </a:r>
            <a:endParaRPr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AD3A43F8-60E6-90FC-DCCD-6D797D8F8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54" y="2621202"/>
            <a:ext cx="2156017" cy="12121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PIA 4 - Logistique 4.0 - NextMove">
            <a:extLst>
              <a:ext uri="{FF2B5EF4-FFF2-40B4-BE49-F238E27FC236}">
                <a16:creationId xmlns:a16="http://schemas.microsoft.com/office/drawing/2014/main" id="{A19015AD-618A-8440-DD87-750330BF1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31" y="3006731"/>
            <a:ext cx="2167782" cy="10838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 PAck Quantique : Un programme innovant pour accompagner la filière de  calcul quantique en Île-de-France | Genci grand équipement national de  calcul intensif">
            <a:extLst>
              <a:ext uri="{FF2B5EF4-FFF2-40B4-BE49-F238E27FC236}">
                <a16:creationId xmlns:a16="http://schemas.microsoft.com/office/drawing/2014/main" id="{34FA1A2C-E1BF-1576-66A1-8284C4CB7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148" y="8801607"/>
            <a:ext cx="860724" cy="45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Atos launches Eviden brand ahead of €5 billion carve-out">
            <a:extLst>
              <a:ext uri="{FF2B5EF4-FFF2-40B4-BE49-F238E27FC236}">
                <a16:creationId xmlns:a16="http://schemas.microsoft.com/office/drawing/2014/main" id="{3AD6F9D2-FA78-17A9-667B-436300ECE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839" y="2217208"/>
            <a:ext cx="3192042" cy="11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ome - Le Lab Quantique">
            <a:extLst>
              <a:ext uri="{FF2B5EF4-FFF2-40B4-BE49-F238E27FC236}">
                <a16:creationId xmlns:a16="http://schemas.microsoft.com/office/drawing/2014/main" id="{C45CC189-C848-23CF-8670-EAD38E1ED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60" y="4090622"/>
            <a:ext cx="2420030" cy="164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Systematic Paris-Region, Pôle européen des Deep Tech">
            <a:extLst>
              <a:ext uri="{FF2B5EF4-FFF2-40B4-BE49-F238E27FC236}">
                <a16:creationId xmlns:a16="http://schemas.microsoft.com/office/drawing/2014/main" id="{280D6E0C-36AA-2FC1-DA69-C19E707A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360" y="4778745"/>
            <a:ext cx="2921000" cy="10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hiffres clés | Genci grand équipement national de calcul intensif">
            <a:extLst>
              <a:ext uri="{FF2B5EF4-FFF2-40B4-BE49-F238E27FC236}">
                <a16:creationId xmlns:a16="http://schemas.microsoft.com/office/drawing/2014/main" id="{26462A28-61CA-1BFE-CEBA-FB6646DFF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5" y="4778745"/>
            <a:ext cx="3418409" cy="7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Une image contenant texte, arts de la table, clipart&#10;&#10;Description générée automatiquement">
            <a:extLst>
              <a:ext uri="{FF2B5EF4-FFF2-40B4-BE49-F238E27FC236}">
                <a16:creationId xmlns:a16="http://schemas.microsoft.com/office/drawing/2014/main" id="{3B563ECD-981F-C87B-7218-06D41C2734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7422" y="1732811"/>
            <a:ext cx="2794779" cy="7093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143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5" name="Google Shape;405;p16"/>
          <p:cNvCxnSpPr/>
          <p:nvPr/>
        </p:nvCxnSpPr>
        <p:spPr>
          <a:xfrm>
            <a:off x="7331412" y="3054042"/>
            <a:ext cx="2526" cy="1834915"/>
          </a:xfrm>
          <a:prstGeom prst="straightConnector1">
            <a:avLst/>
          </a:prstGeom>
          <a:noFill/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7" name="Google Shape;407;p16"/>
          <p:cNvSpPr txBox="1">
            <a:spLocks noGrp="1"/>
          </p:cNvSpPr>
          <p:nvPr>
            <p:ph type="ctrTitle"/>
          </p:nvPr>
        </p:nvSpPr>
        <p:spPr>
          <a:xfrm>
            <a:off x="1945640" y="1544364"/>
            <a:ext cx="8300720" cy="71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</a:pPr>
            <a:r>
              <a:rPr lang="fr-FR"/>
              <a:t>Thank you for your attention</a:t>
            </a:r>
            <a:endParaRPr/>
          </a:p>
        </p:txBody>
      </p:sp>
      <p:sp>
        <p:nvSpPr>
          <p:cNvPr id="408" name="Google Shape;408;p16"/>
          <p:cNvSpPr txBox="1">
            <a:spLocks noGrp="1"/>
          </p:cNvSpPr>
          <p:nvPr>
            <p:ph type="subTitle" idx="1"/>
          </p:nvPr>
        </p:nvSpPr>
        <p:spPr>
          <a:xfrm>
            <a:off x="1945640" y="5313636"/>
            <a:ext cx="8300720" cy="43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fr-FR" sz="1800" b="1" u="sng" dirty="0"/>
              <a:t>https://</a:t>
            </a:r>
            <a:r>
              <a:rPr lang="fr-FR" sz="1800" b="1" u="sng" dirty="0" err="1"/>
              <a:t>www.qbit-soft.com</a:t>
            </a:r>
            <a:r>
              <a:rPr lang="fr-FR" sz="1800" b="1" u="sng" dirty="0"/>
              <a:t>/</a:t>
            </a:r>
            <a:endParaRPr dirty="0"/>
          </a:p>
        </p:txBody>
      </p:sp>
      <p:sp>
        <p:nvSpPr>
          <p:cNvPr id="409" name="Google Shape;409;p16"/>
          <p:cNvSpPr txBox="1">
            <a:spLocks noGrp="1"/>
          </p:cNvSpPr>
          <p:nvPr>
            <p:ph type="body" idx="2"/>
          </p:nvPr>
        </p:nvSpPr>
        <p:spPr>
          <a:xfrm>
            <a:off x="7521575" y="3540125"/>
            <a:ext cx="2460625" cy="105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rPr lang="fr-FR" sz="1600" b="1" dirty="0">
                <a:solidFill>
                  <a:schemeClr val="lt1"/>
                </a:solidFill>
              </a:rPr>
              <a:t>17, Avenue de la Terrasse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rPr lang="fr-FR" sz="1600" b="1" dirty="0"/>
              <a:t>78360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rPr lang="fr-FR" sz="1600" b="1" dirty="0"/>
              <a:t>Montesson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600" dirty="0"/>
          </a:p>
        </p:txBody>
      </p:sp>
      <p:sp>
        <p:nvSpPr>
          <p:cNvPr id="6" name="Google Shape;409;p16">
            <a:extLst>
              <a:ext uri="{FF2B5EF4-FFF2-40B4-BE49-F238E27FC236}">
                <a16:creationId xmlns:a16="http://schemas.microsoft.com/office/drawing/2014/main" id="{18D24D8D-D549-A90F-8B19-6ABCE68669C6}"/>
              </a:ext>
            </a:extLst>
          </p:cNvPr>
          <p:cNvSpPr txBox="1">
            <a:spLocks/>
          </p:cNvSpPr>
          <p:nvPr/>
        </p:nvSpPr>
        <p:spPr>
          <a:xfrm>
            <a:off x="2947389" y="2795354"/>
            <a:ext cx="3826400" cy="190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700"/>
            </a:pPr>
            <a:endParaRPr lang="fr-FR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700"/>
            </a:pPr>
            <a:r>
              <a:rPr lang="fr-FR" b="1" dirty="0"/>
              <a:t>Lionel Rigaud </a:t>
            </a:r>
            <a:r>
              <a:rPr lang="fr-FR" sz="1400" b="1" dirty="0"/>
              <a:t>06 64 80 80 04</a:t>
            </a:r>
            <a:endParaRPr lang="fr-FR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700"/>
            </a:pPr>
            <a:r>
              <a:rPr lang="fr-FR" sz="1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lionel.rigaud@qbit-soft.com</a:t>
            </a:r>
            <a:endParaRPr lang="fr-FR" sz="14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700"/>
            </a:pPr>
            <a:endParaRPr lang="fr-FR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700"/>
            </a:pPr>
            <a:r>
              <a:rPr lang="fr-FR" b="1" dirty="0"/>
              <a:t>Olivier </a:t>
            </a:r>
            <a:r>
              <a:rPr lang="fr-FR" b="1" dirty="0" err="1"/>
              <a:t>Pegeon</a:t>
            </a:r>
            <a:r>
              <a:rPr lang="fr-FR" b="1" dirty="0"/>
              <a:t> </a:t>
            </a:r>
            <a:r>
              <a:rPr lang="fr-FR" sz="1400" b="1" dirty="0"/>
              <a:t>06 30 69 94 70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700"/>
            </a:pPr>
            <a:r>
              <a:rPr lang="fr-FR" sz="14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olivier@qbit-soft.com</a:t>
            </a: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SzPts val="1600"/>
            </a:pPr>
            <a:endParaRPr lang="fr-FR" dirty="0"/>
          </a:p>
        </p:txBody>
      </p:sp>
      <p:sp>
        <p:nvSpPr>
          <p:cNvPr id="2" name="Google Shape;203;p2">
            <a:extLst>
              <a:ext uri="{FF2B5EF4-FFF2-40B4-BE49-F238E27FC236}">
                <a16:creationId xmlns:a16="http://schemas.microsoft.com/office/drawing/2014/main" id="{6AA40855-30D5-D313-EB05-2F639D43424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© 2023 </a:t>
            </a:r>
            <a:r>
              <a:rPr lang="fr-FR" dirty="0" err="1"/>
              <a:t>Qbitsoft</a:t>
            </a:r>
            <a:r>
              <a:rPr lang="fr-FR" dirty="0"/>
              <a:t>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35974</TotalTime>
  <Words>572</Words>
  <Application>Microsoft Macintosh PowerPoint</Application>
  <PresentationFormat>Grand écran</PresentationFormat>
  <Paragraphs>89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Noto Sans Symbols</vt:lpstr>
      <vt:lpstr>Calibri</vt:lpstr>
      <vt:lpstr>Roboto</vt:lpstr>
      <vt:lpstr>Wingdings</vt:lpstr>
      <vt:lpstr>Thème Office</vt:lpstr>
      <vt:lpstr>Facilitating access to Quantum Computing ! </vt:lpstr>
      <vt:lpstr>Synopsis</vt:lpstr>
      <vt:lpstr>Quantum Computing is a revolution</vt:lpstr>
      <vt:lpstr>QbitSoft A Quantum computer software and services company</vt:lpstr>
      <vt:lpstr>Consulting</vt:lpstr>
      <vt:lpstr>Saas Platform (coming soon)</vt:lpstr>
      <vt:lpstr>They trust us</vt:lpstr>
      <vt:lpstr>They support us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access to  Quantum Computing </dc:title>
  <dc:creator>Microsoft Office User</dc:creator>
  <cp:lastModifiedBy>Contact</cp:lastModifiedBy>
  <cp:revision>86</cp:revision>
  <dcterms:created xsi:type="dcterms:W3CDTF">2022-07-18T15:46:19Z</dcterms:created>
  <dcterms:modified xsi:type="dcterms:W3CDTF">2023-06-06T11:57:37Z</dcterms:modified>
</cp:coreProperties>
</file>