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8"/>
  </p:notesMasterIdLst>
  <p:sldIdLst>
    <p:sldId id="258" r:id="rId2"/>
    <p:sldId id="364" r:id="rId3"/>
    <p:sldId id="344" r:id="rId4"/>
    <p:sldId id="358" r:id="rId5"/>
    <p:sldId id="22428" r:id="rId6"/>
    <p:sldId id="342" r:id="rId7"/>
    <p:sldId id="341" r:id="rId8"/>
    <p:sldId id="22427" r:id="rId9"/>
    <p:sldId id="1938" r:id="rId10"/>
    <p:sldId id="475" r:id="rId11"/>
    <p:sldId id="278" r:id="rId12"/>
    <p:sldId id="479" r:id="rId13"/>
    <p:sldId id="22429" r:id="rId14"/>
    <p:sldId id="22430" r:id="rId15"/>
    <p:sldId id="22431" r:id="rId16"/>
    <p:sldId id="22433" r:id="rId17"/>
    <p:sldId id="22434" r:id="rId18"/>
    <p:sldId id="22435" r:id="rId19"/>
    <p:sldId id="426" r:id="rId20"/>
    <p:sldId id="370" r:id="rId21"/>
    <p:sldId id="388" r:id="rId22"/>
    <p:sldId id="450" r:id="rId23"/>
    <p:sldId id="451" r:id="rId24"/>
    <p:sldId id="261" r:id="rId25"/>
    <p:sldId id="359" r:id="rId26"/>
    <p:sldId id="449"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6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BA7A5-5FBF-4184-9166-9768D6D4EA8E}" type="datetimeFigureOut">
              <a:rPr lang="fr-BE" smtClean="0"/>
              <a:t>30-03-23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70D1A-08EF-45C2-8B5B-DEB26ADD248C}" type="slidenum">
              <a:rPr lang="fr-BE" smtClean="0"/>
              <a:t>‹#›</a:t>
            </a:fld>
            <a:endParaRPr lang="fr-BE"/>
          </a:p>
        </p:txBody>
      </p:sp>
    </p:spTree>
    <p:extLst>
      <p:ext uri="{BB962C8B-B14F-4D97-AF65-F5344CB8AC3E}">
        <p14:creationId xmlns:p14="http://schemas.microsoft.com/office/powerpoint/2010/main" val="224870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Option’s added value to T-Systems ? A smart gateway, called CloudGate.</a:t>
            </a:r>
          </a:p>
          <a:p>
            <a:r>
              <a:rPr lang="en-US" dirty="0"/>
              <a:t>Let’s take the same picture, and let’s see how Option’s innovations is transforming the IoT connectivity.</a:t>
            </a:r>
            <a:endParaRPr lang="en-BE"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9</a:t>
            </a:fld>
            <a:endParaRPr lang="en-US"/>
          </a:p>
        </p:txBody>
      </p:sp>
    </p:spTree>
    <p:extLst>
      <p:ext uri="{BB962C8B-B14F-4D97-AF65-F5344CB8AC3E}">
        <p14:creationId xmlns:p14="http://schemas.microsoft.com/office/powerpoint/2010/main" val="216207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B7260-D365-44CB-A9B6-E3713D3AE5DB}"/>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endParaRPr lang="en-BE" dirty="0"/>
          </a:p>
        </p:txBody>
      </p:sp>
      <p:sp>
        <p:nvSpPr>
          <p:cNvPr id="3" name="Sous-titre 2">
            <a:extLst>
              <a:ext uri="{FF2B5EF4-FFF2-40B4-BE49-F238E27FC236}">
                <a16:creationId xmlns:a16="http://schemas.microsoft.com/office/drawing/2014/main" id="{A9BDA5A1-C562-44D4-B062-FCB69BAD3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BE"/>
          </a:p>
        </p:txBody>
      </p:sp>
      <p:sp>
        <p:nvSpPr>
          <p:cNvPr id="4" name="Espace réservé de la date 3">
            <a:extLst>
              <a:ext uri="{FF2B5EF4-FFF2-40B4-BE49-F238E27FC236}">
                <a16:creationId xmlns:a16="http://schemas.microsoft.com/office/drawing/2014/main" id="{C2B5CCFD-085F-4530-AECE-D2655F553641}"/>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6" name="Espace réservé du numéro de diapositive 5">
            <a:extLst>
              <a:ext uri="{FF2B5EF4-FFF2-40B4-BE49-F238E27FC236}">
                <a16:creationId xmlns:a16="http://schemas.microsoft.com/office/drawing/2014/main" id="{96AEF0C8-CBDE-4564-B83A-CEA1FF55C488}"/>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394754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0C91D-9244-4A95-B37C-955EFF429B62}"/>
              </a:ext>
            </a:extLst>
          </p:cNvPr>
          <p:cNvSpPr>
            <a:spLocks noGrp="1"/>
          </p:cNvSpPr>
          <p:nvPr>
            <p:ph type="title"/>
          </p:nvPr>
        </p:nvSpPr>
        <p:spPr/>
        <p:txBody>
          <a:bodyPr/>
          <a:lstStyle/>
          <a:p>
            <a:r>
              <a:rPr lang="fr-FR"/>
              <a:t>Modifiez le style du titre</a:t>
            </a:r>
            <a:endParaRPr lang="en-BE"/>
          </a:p>
        </p:txBody>
      </p:sp>
      <p:sp>
        <p:nvSpPr>
          <p:cNvPr id="3" name="Espace réservé du texte vertical 2">
            <a:extLst>
              <a:ext uri="{FF2B5EF4-FFF2-40B4-BE49-F238E27FC236}">
                <a16:creationId xmlns:a16="http://schemas.microsoft.com/office/drawing/2014/main" id="{24C5B709-1A2D-4625-B44A-089E99587A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4" name="Espace réservé de la date 3">
            <a:extLst>
              <a:ext uri="{FF2B5EF4-FFF2-40B4-BE49-F238E27FC236}">
                <a16:creationId xmlns:a16="http://schemas.microsoft.com/office/drawing/2014/main" id="{62F295E2-B59F-42AA-B06A-D389EF8782B5}"/>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5" name="Espace réservé du pied de page 4">
            <a:extLst>
              <a:ext uri="{FF2B5EF4-FFF2-40B4-BE49-F238E27FC236}">
                <a16:creationId xmlns:a16="http://schemas.microsoft.com/office/drawing/2014/main" id="{FAD85CAE-BA02-4BD8-B1A7-238956CE945C}"/>
              </a:ext>
            </a:extLst>
          </p:cNvPr>
          <p:cNvSpPr>
            <a:spLocks noGrp="1"/>
          </p:cNvSpPr>
          <p:nvPr>
            <p:ph type="ftr" sz="quarter" idx="11"/>
          </p:nvPr>
        </p:nvSpPr>
        <p:spPr/>
        <p:txBody>
          <a:bodyPr/>
          <a:lstStyle/>
          <a:p>
            <a:endParaRPr lang="en-BE" dirty="0"/>
          </a:p>
        </p:txBody>
      </p:sp>
      <p:sp>
        <p:nvSpPr>
          <p:cNvPr id="6" name="Espace réservé du numéro de diapositive 5">
            <a:extLst>
              <a:ext uri="{FF2B5EF4-FFF2-40B4-BE49-F238E27FC236}">
                <a16:creationId xmlns:a16="http://schemas.microsoft.com/office/drawing/2014/main" id="{B4FFCEEC-63EB-4FAC-B6A6-306377E2075B}"/>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422070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957D1FC-C191-4B30-B3AC-CDA01F6973FA}"/>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BE"/>
          </a:p>
        </p:txBody>
      </p:sp>
      <p:sp>
        <p:nvSpPr>
          <p:cNvPr id="3" name="Espace réservé du texte vertical 2">
            <a:extLst>
              <a:ext uri="{FF2B5EF4-FFF2-40B4-BE49-F238E27FC236}">
                <a16:creationId xmlns:a16="http://schemas.microsoft.com/office/drawing/2014/main" id="{55CC1AE4-1E4F-42F8-89F1-4B825B0B919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4" name="Espace réservé de la date 3">
            <a:extLst>
              <a:ext uri="{FF2B5EF4-FFF2-40B4-BE49-F238E27FC236}">
                <a16:creationId xmlns:a16="http://schemas.microsoft.com/office/drawing/2014/main" id="{C0A857EE-30B9-4467-838A-3EAA87CAF91F}"/>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5" name="Espace réservé du pied de page 4">
            <a:extLst>
              <a:ext uri="{FF2B5EF4-FFF2-40B4-BE49-F238E27FC236}">
                <a16:creationId xmlns:a16="http://schemas.microsoft.com/office/drawing/2014/main" id="{A779D5F2-8B69-41A3-9D66-36E295CDF4AF}"/>
              </a:ext>
            </a:extLst>
          </p:cNvPr>
          <p:cNvSpPr>
            <a:spLocks noGrp="1"/>
          </p:cNvSpPr>
          <p:nvPr>
            <p:ph type="ftr" sz="quarter" idx="11"/>
          </p:nvPr>
        </p:nvSpPr>
        <p:spPr/>
        <p:txBody>
          <a:bodyPr/>
          <a:lstStyle/>
          <a:p>
            <a:endParaRPr lang="en-BE" dirty="0"/>
          </a:p>
        </p:txBody>
      </p:sp>
      <p:sp>
        <p:nvSpPr>
          <p:cNvPr id="6" name="Espace réservé du numéro de diapositive 5">
            <a:extLst>
              <a:ext uri="{FF2B5EF4-FFF2-40B4-BE49-F238E27FC236}">
                <a16:creationId xmlns:a16="http://schemas.microsoft.com/office/drawing/2014/main" id="{F3FDFF19-72BD-4CF7-9CCC-8942E34E15D9}"/>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68496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Image - 1 Column - Horizontal">
    <p:spTree>
      <p:nvGrpSpPr>
        <p:cNvPr id="1" name=""/>
        <p:cNvGrpSpPr/>
        <p:nvPr/>
      </p:nvGrpSpPr>
      <p:grpSpPr>
        <a:xfrm>
          <a:off x="0" y="0"/>
          <a:ext cx="0" cy="0"/>
          <a:chOff x="0" y="0"/>
          <a:chExt cx="0" cy="0"/>
        </a:xfrm>
      </p:grpSpPr>
      <p:sp>
        <p:nvSpPr>
          <p:cNvPr id="5" name="n°page"/>
          <p:cNvSpPr>
            <a:spLocks noGrp="1"/>
          </p:cNvSpPr>
          <p:nvPr>
            <p:ph type="sldNum" sz="quarter" idx="12"/>
          </p:nvPr>
        </p:nvSpPr>
        <p:spPr>
          <a:xfrm>
            <a:off x="11750633" y="6424248"/>
            <a:ext cx="490583" cy="365125"/>
          </a:xfrm>
        </p:spPr>
        <p:txBody>
          <a:bodyPr/>
          <a:lstStyle>
            <a:lvl1pPr algn="ctr">
              <a:defRPr/>
            </a:lvl1pPr>
          </a:lstStyle>
          <a:p>
            <a:fld id="{387164BF-D67A-46C0-81D2-5BAF67C00C80}" type="slidenum">
              <a:rPr lang="en-US" smtClean="0"/>
              <a:pPr/>
              <a:t>‹#›</a:t>
            </a:fld>
            <a:endParaRPr lang="en-US"/>
          </a:p>
        </p:txBody>
      </p:sp>
      <p:sp>
        <p:nvSpPr>
          <p:cNvPr id="17" name="pied"/>
          <p:cNvSpPr>
            <a:spLocks noGrp="1"/>
          </p:cNvSpPr>
          <p:nvPr>
            <p:ph type="ftr" sz="quarter" idx="3"/>
          </p:nvPr>
        </p:nvSpPr>
        <p:spPr>
          <a:xfrm>
            <a:off x="3503487" y="6425223"/>
            <a:ext cx="5185026" cy="365125"/>
          </a:xfrm>
          <a:prstGeom prst="rect">
            <a:avLst/>
          </a:prstGeom>
        </p:spPr>
        <p:txBody>
          <a:bodyPr vert="horz" lIns="163275" tIns="81638" rIns="163275" bIns="81638" rtlCol="0" anchor="ctr"/>
          <a:lstStyle>
            <a:lvl1pPr algn="ctr">
              <a:defRPr sz="1400">
                <a:solidFill>
                  <a:schemeClr val="tx1">
                    <a:tint val="75000"/>
                    <a:alpha val="70000"/>
                  </a:schemeClr>
                </a:solidFill>
              </a:defRPr>
            </a:lvl1pPr>
          </a:lstStyle>
          <a:p>
            <a:endParaRPr lang="en-US"/>
          </a:p>
        </p:txBody>
      </p:sp>
      <p:sp>
        <p:nvSpPr>
          <p:cNvPr id="9" name="image"/>
          <p:cNvSpPr>
            <a:spLocks noGrp="1"/>
          </p:cNvSpPr>
          <p:nvPr>
            <p:ph type="pic" sz="quarter" idx="13" hasCustomPrompt="1"/>
          </p:nvPr>
        </p:nvSpPr>
        <p:spPr>
          <a:xfrm>
            <a:off x="958983" y="1844825"/>
            <a:ext cx="3984788" cy="3984443"/>
          </a:xfrm>
          <a:prstGeom prst="ellipse">
            <a:avLst/>
          </a:prstGeom>
          <a:solidFill>
            <a:srgbClr val="F8F8F8">
              <a:alpha val="10196"/>
            </a:srgbClr>
          </a:solidFill>
          <a:ln w="254000" cmpd="thinThick">
            <a:solidFill>
              <a:schemeClr val="bg1">
                <a:lumMod val="85000"/>
                <a:alpha val="50000"/>
              </a:schemeClr>
            </a:solidFill>
            <a:prstDash val="solid"/>
            <a:round/>
          </a:ln>
          <a:effectLst>
            <a:innerShdw blurRad="215900" dist="203200" dir="2700000">
              <a:prstClr val="black">
                <a:alpha val="50000"/>
              </a:prstClr>
            </a:innerShdw>
          </a:effectLst>
        </p:spPr>
        <p:txBody>
          <a:bodyPr/>
          <a:lstStyle>
            <a:lvl1pPr>
              <a:defRPr/>
            </a:lvl1pPr>
          </a:lstStyle>
          <a:p>
            <a:r>
              <a:rPr lang="en-US"/>
              <a:t>Add Image</a:t>
            </a:r>
          </a:p>
        </p:txBody>
      </p:sp>
      <p:sp>
        <p:nvSpPr>
          <p:cNvPr id="12" name="titre_texte"/>
          <p:cNvSpPr>
            <a:spLocks noGrp="1"/>
          </p:cNvSpPr>
          <p:nvPr>
            <p:ph type="body" sz="quarter" idx="14" hasCustomPrompt="1"/>
          </p:nvPr>
        </p:nvSpPr>
        <p:spPr>
          <a:xfrm>
            <a:off x="5519886" y="2660915"/>
            <a:ext cx="5999997" cy="431767"/>
          </a:xfrm>
        </p:spPr>
        <p:txBody>
          <a:bodyPr anchor="ctr">
            <a:noAutofit/>
          </a:bodyPr>
          <a:lstStyle>
            <a:lvl1pPr>
              <a:defRPr sz="2933">
                <a:solidFill>
                  <a:schemeClr val="accent1"/>
                </a:solidFill>
                <a:latin typeface="Bebas Neue Regular" pitchFamily="50" charset="0"/>
              </a:defRPr>
            </a:lvl1pPr>
          </a:lstStyle>
          <a:p>
            <a:pPr lvl="0"/>
            <a:r>
              <a:rPr lang="en-US" altLang="ja-JP"/>
              <a:t>Text Here</a:t>
            </a:r>
            <a:endParaRPr lang="en-US"/>
          </a:p>
        </p:txBody>
      </p:sp>
      <p:sp>
        <p:nvSpPr>
          <p:cNvPr id="13" name="texte"/>
          <p:cNvSpPr>
            <a:spLocks noGrp="1"/>
          </p:cNvSpPr>
          <p:nvPr>
            <p:ph type="body" sz="quarter" idx="15" hasCustomPrompt="1"/>
          </p:nvPr>
        </p:nvSpPr>
        <p:spPr>
          <a:xfrm>
            <a:off x="5519886" y="3092963"/>
            <a:ext cx="5999997" cy="1968219"/>
          </a:xfrm>
        </p:spPr>
        <p:txBody>
          <a:bodyPr anchor="t">
            <a:noAutofit/>
          </a:bodyPr>
          <a:lstStyle>
            <a:lvl1pPr>
              <a:defRPr sz="1600">
                <a:solidFill>
                  <a:schemeClr val="bg1"/>
                </a:solidFill>
                <a:latin typeface="+mn-lt"/>
              </a:defRPr>
            </a:lvl1pPr>
          </a:lstStyle>
          <a:p>
            <a:pPr lvl="0"/>
            <a:r>
              <a:rPr lang="en-US" altLang="ja-JP"/>
              <a:t>Text Here</a:t>
            </a:r>
            <a:endParaRPr lang="en-US"/>
          </a:p>
        </p:txBody>
      </p:sp>
      <p:sp>
        <p:nvSpPr>
          <p:cNvPr id="19" name="sous-titre"/>
          <p:cNvSpPr>
            <a:spLocks noGrp="1"/>
          </p:cNvSpPr>
          <p:nvPr>
            <p:ph type="body" sz="quarter" idx="18" hasCustomPrompt="1"/>
          </p:nvPr>
        </p:nvSpPr>
        <p:spPr>
          <a:xfrm>
            <a:off x="574907" y="1028733"/>
            <a:ext cx="10994175" cy="384043"/>
          </a:xfrm>
        </p:spPr>
        <p:txBody>
          <a:bodyPr anchor="t">
            <a:noAutofit/>
          </a:bodyPr>
          <a:lstStyle>
            <a:lvl1pPr algn="ctr">
              <a:defRPr sz="1867" baseline="0">
                <a:solidFill>
                  <a:schemeClr val="bg1">
                    <a:alpha val="80000"/>
                  </a:schemeClr>
                </a:solidFill>
                <a:latin typeface="Bebas Neue Regular" pitchFamily="50" charset="0"/>
              </a:defRPr>
            </a:lvl1pPr>
          </a:lstStyle>
          <a:p>
            <a:pPr lvl="0"/>
            <a:r>
              <a:rPr lang="en-US"/>
              <a:t>Slide Subtitle Here</a:t>
            </a:r>
          </a:p>
        </p:txBody>
      </p:sp>
      <p:sp>
        <p:nvSpPr>
          <p:cNvPr id="2" name="titre"/>
          <p:cNvSpPr>
            <a:spLocks noGrp="1"/>
          </p:cNvSpPr>
          <p:nvPr>
            <p:ph type="title" hasCustomPrompt="1"/>
          </p:nvPr>
        </p:nvSpPr>
        <p:spPr/>
        <p:txBody>
          <a:bodyPr>
            <a:noAutofit/>
          </a:bodyPr>
          <a:lstStyle>
            <a:lvl1pPr>
              <a:defRPr sz="5334" spc="200"/>
            </a:lvl1pPr>
          </a:lstStyle>
          <a:p>
            <a:r>
              <a:rPr lang="en-US" altLang="ja-JP"/>
              <a:t>SLIDE TITLE HERE</a:t>
            </a:r>
            <a:endParaRPr lang="en-US"/>
          </a:p>
        </p:txBody>
      </p:sp>
    </p:spTree>
    <p:extLst>
      <p:ext uri="{BB962C8B-B14F-4D97-AF65-F5344CB8AC3E}">
        <p14:creationId xmlns:p14="http://schemas.microsoft.com/office/powerpoint/2010/main" val="31773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childTnLst>
                          </p:cTn>
                        </p:par>
                        <p:par>
                          <p:cTn id="15" fill="hold">
                            <p:stCondLst>
                              <p:cond delay="1000"/>
                            </p:stCondLst>
                            <p:childTnLst>
                              <p:par>
                                <p:cTn id="16" presetID="2" presetClass="entr" presetSubtype="2" decel="100000" fill="hold" grpId="0" nodeType="afterEffect">
                                  <p:stCondLst>
                                    <p:cond delay="25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tmplLst>
          <p:tmpl lvl="1">
            <p:tnLst>
              <p:par>
                <p:cTn presetID="2" presetClass="entr" presetSubtype="2" decel="10000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2667724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endParaRPr lang="fr-FR" dirty="0"/>
          </a:p>
        </p:txBody>
      </p:sp>
      <p:sp>
        <p:nvSpPr>
          <p:cNvPr id="3" name="Content Placeholder 2"/>
          <p:cNvSpPr>
            <a:spLocks noGrp="1"/>
          </p:cNvSpPr>
          <p:nvPr>
            <p:ph idx="1" hasCustomPrompt="1"/>
          </p:nvPr>
        </p:nvSpPr>
        <p:spPr/>
        <p:txBody>
          <a:bodyPr/>
          <a:lstStyle>
            <a:lvl1pPr>
              <a:defRPr/>
            </a:lvl1pPr>
          </a:lstStyle>
          <a:p>
            <a:pPr lvl="0"/>
            <a:r>
              <a:rPr lang="en-US" dirty="0"/>
              <a:t>Click to edit content</a:t>
            </a:r>
          </a:p>
          <a:p>
            <a:pPr lvl="1"/>
            <a:r>
              <a:rPr lang="en-US" noProof="0" dirty="0"/>
              <a:t>Second</a:t>
            </a:r>
            <a:r>
              <a:rPr lang="en-US" dirty="0"/>
              <a:t>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251794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0350F-E6B3-44F2-AC0C-A2459D476F57}"/>
              </a:ext>
            </a:extLst>
          </p:cNvPr>
          <p:cNvSpPr>
            <a:spLocks noGrp="1"/>
          </p:cNvSpPr>
          <p:nvPr>
            <p:ph type="title"/>
          </p:nvPr>
        </p:nvSpPr>
        <p:spPr/>
        <p:txBody>
          <a:bodyPr/>
          <a:lstStyle>
            <a:lvl1pPr>
              <a:defRPr/>
            </a:lvl1pPr>
          </a:lstStyle>
          <a:p>
            <a:endParaRPr lang="en-BE" dirty="0"/>
          </a:p>
        </p:txBody>
      </p:sp>
      <p:sp>
        <p:nvSpPr>
          <p:cNvPr id="3" name="Espace réservé du contenu 2">
            <a:extLst>
              <a:ext uri="{FF2B5EF4-FFF2-40B4-BE49-F238E27FC236}">
                <a16:creationId xmlns:a16="http://schemas.microsoft.com/office/drawing/2014/main" id="{F3AAF052-1532-4E87-A318-5AFFC94D97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4" name="Espace réservé de la date 3">
            <a:extLst>
              <a:ext uri="{FF2B5EF4-FFF2-40B4-BE49-F238E27FC236}">
                <a16:creationId xmlns:a16="http://schemas.microsoft.com/office/drawing/2014/main" id="{419AE257-3614-43DB-BC90-E58CF29C7770}"/>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6" name="Espace réservé du numéro de diapositive 5">
            <a:extLst>
              <a:ext uri="{FF2B5EF4-FFF2-40B4-BE49-F238E27FC236}">
                <a16:creationId xmlns:a16="http://schemas.microsoft.com/office/drawing/2014/main" id="{95D70DD5-C399-4246-B2BC-C2CC31B7B034}"/>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143818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F0E96-EEDE-4525-B9C8-2BF49C9B36E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BE"/>
          </a:p>
        </p:txBody>
      </p:sp>
      <p:sp>
        <p:nvSpPr>
          <p:cNvPr id="3" name="Espace réservé du texte 2">
            <a:extLst>
              <a:ext uri="{FF2B5EF4-FFF2-40B4-BE49-F238E27FC236}">
                <a16:creationId xmlns:a16="http://schemas.microsoft.com/office/drawing/2014/main" id="{5483003D-AB96-4F4A-B8D5-D0BA5B6F4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AE1F752-0E45-4D0D-864E-05442A7F55CD}"/>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5" name="Espace réservé du pied de page 4">
            <a:extLst>
              <a:ext uri="{FF2B5EF4-FFF2-40B4-BE49-F238E27FC236}">
                <a16:creationId xmlns:a16="http://schemas.microsoft.com/office/drawing/2014/main" id="{FC796CE6-73A4-46AE-99B3-2B66FCC9EBC8}"/>
              </a:ext>
            </a:extLst>
          </p:cNvPr>
          <p:cNvSpPr>
            <a:spLocks noGrp="1"/>
          </p:cNvSpPr>
          <p:nvPr>
            <p:ph type="ftr" sz="quarter" idx="11"/>
          </p:nvPr>
        </p:nvSpPr>
        <p:spPr/>
        <p:txBody>
          <a:bodyPr/>
          <a:lstStyle/>
          <a:p>
            <a:endParaRPr lang="en-BE" dirty="0"/>
          </a:p>
        </p:txBody>
      </p:sp>
      <p:sp>
        <p:nvSpPr>
          <p:cNvPr id="6" name="Espace réservé du numéro de diapositive 5">
            <a:extLst>
              <a:ext uri="{FF2B5EF4-FFF2-40B4-BE49-F238E27FC236}">
                <a16:creationId xmlns:a16="http://schemas.microsoft.com/office/drawing/2014/main" id="{304AEDD4-DED8-4705-B203-0C6CF7252DF8}"/>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282932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7F415-3E97-473D-901D-61523B859355}"/>
              </a:ext>
            </a:extLst>
          </p:cNvPr>
          <p:cNvSpPr>
            <a:spLocks noGrp="1"/>
          </p:cNvSpPr>
          <p:nvPr>
            <p:ph type="title"/>
          </p:nvPr>
        </p:nvSpPr>
        <p:spPr/>
        <p:txBody>
          <a:bodyPr/>
          <a:lstStyle/>
          <a:p>
            <a:r>
              <a:rPr lang="fr-FR"/>
              <a:t>Modifiez le style du titre</a:t>
            </a:r>
            <a:endParaRPr lang="en-BE"/>
          </a:p>
        </p:txBody>
      </p:sp>
      <p:sp>
        <p:nvSpPr>
          <p:cNvPr id="3" name="Espace réservé du contenu 2">
            <a:extLst>
              <a:ext uri="{FF2B5EF4-FFF2-40B4-BE49-F238E27FC236}">
                <a16:creationId xmlns:a16="http://schemas.microsoft.com/office/drawing/2014/main" id="{ECC20633-B875-45F7-9824-F137FB5ED98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4" name="Espace réservé du contenu 3">
            <a:extLst>
              <a:ext uri="{FF2B5EF4-FFF2-40B4-BE49-F238E27FC236}">
                <a16:creationId xmlns:a16="http://schemas.microsoft.com/office/drawing/2014/main" id="{310556B1-0B79-4C92-A0B0-9D432E6AA7D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5" name="Espace réservé de la date 4">
            <a:extLst>
              <a:ext uri="{FF2B5EF4-FFF2-40B4-BE49-F238E27FC236}">
                <a16:creationId xmlns:a16="http://schemas.microsoft.com/office/drawing/2014/main" id="{F2FF3425-543F-4FAE-A839-F3D1F2F3F720}"/>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6" name="Espace réservé du pied de page 5">
            <a:extLst>
              <a:ext uri="{FF2B5EF4-FFF2-40B4-BE49-F238E27FC236}">
                <a16:creationId xmlns:a16="http://schemas.microsoft.com/office/drawing/2014/main" id="{CBBF49AB-B3C3-46D5-B27A-951A8711CDFF}"/>
              </a:ext>
            </a:extLst>
          </p:cNvPr>
          <p:cNvSpPr>
            <a:spLocks noGrp="1"/>
          </p:cNvSpPr>
          <p:nvPr>
            <p:ph type="ftr" sz="quarter" idx="11"/>
          </p:nvPr>
        </p:nvSpPr>
        <p:spPr/>
        <p:txBody>
          <a:bodyPr/>
          <a:lstStyle/>
          <a:p>
            <a:endParaRPr lang="en-BE" dirty="0"/>
          </a:p>
        </p:txBody>
      </p:sp>
      <p:sp>
        <p:nvSpPr>
          <p:cNvPr id="7" name="Espace réservé du numéro de diapositive 6">
            <a:extLst>
              <a:ext uri="{FF2B5EF4-FFF2-40B4-BE49-F238E27FC236}">
                <a16:creationId xmlns:a16="http://schemas.microsoft.com/office/drawing/2014/main" id="{2C4DE989-EF0D-41F8-8CCE-BB58C1C9F854}"/>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24959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42491-3C76-4AAE-AF58-A2D75F8D1A35}"/>
              </a:ext>
            </a:extLst>
          </p:cNvPr>
          <p:cNvSpPr>
            <a:spLocks noGrp="1"/>
          </p:cNvSpPr>
          <p:nvPr>
            <p:ph type="title"/>
          </p:nvPr>
        </p:nvSpPr>
        <p:spPr>
          <a:xfrm>
            <a:off x="839788" y="365125"/>
            <a:ext cx="10515600" cy="1325563"/>
          </a:xfrm>
        </p:spPr>
        <p:txBody>
          <a:bodyPr/>
          <a:lstStyle/>
          <a:p>
            <a:r>
              <a:rPr lang="fr-FR"/>
              <a:t>Modifiez le style du titre</a:t>
            </a:r>
            <a:endParaRPr lang="en-BE"/>
          </a:p>
        </p:txBody>
      </p:sp>
      <p:sp>
        <p:nvSpPr>
          <p:cNvPr id="3" name="Espace réservé du texte 2">
            <a:extLst>
              <a:ext uri="{FF2B5EF4-FFF2-40B4-BE49-F238E27FC236}">
                <a16:creationId xmlns:a16="http://schemas.microsoft.com/office/drawing/2014/main" id="{208FE5F6-874B-414F-BE93-21689EBA1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590495-716E-4D04-81D6-F79D13F9FD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5" name="Espace réservé du texte 4">
            <a:extLst>
              <a:ext uri="{FF2B5EF4-FFF2-40B4-BE49-F238E27FC236}">
                <a16:creationId xmlns:a16="http://schemas.microsoft.com/office/drawing/2014/main" id="{E9B34F23-6A8E-42D7-A597-8DF5F05BE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AA6B3D-00DF-4357-BB82-C285DBE7A5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7" name="Espace réservé de la date 6">
            <a:extLst>
              <a:ext uri="{FF2B5EF4-FFF2-40B4-BE49-F238E27FC236}">
                <a16:creationId xmlns:a16="http://schemas.microsoft.com/office/drawing/2014/main" id="{B335B5F0-B5BB-4CC5-93BB-ED0B962BA762}"/>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8" name="Espace réservé du pied de page 7">
            <a:extLst>
              <a:ext uri="{FF2B5EF4-FFF2-40B4-BE49-F238E27FC236}">
                <a16:creationId xmlns:a16="http://schemas.microsoft.com/office/drawing/2014/main" id="{DADE5627-1F95-4E75-86A7-C61186734A45}"/>
              </a:ext>
            </a:extLst>
          </p:cNvPr>
          <p:cNvSpPr>
            <a:spLocks noGrp="1"/>
          </p:cNvSpPr>
          <p:nvPr>
            <p:ph type="ftr" sz="quarter" idx="11"/>
          </p:nvPr>
        </p:nvSpPr>
        <p:spPr/>
        <p:txBody>
          <a:bodyPr/>
          <a:lstStyle/>
          <a:p>
            <a:endParaRPr lang="en-BE" dirty="0"/>
          </a:p>
        </p:txBody>
      </p:sp>
      <p:sp>
        <p:nvSpPr>
          <p:cNvPr id="9" name="Espace réservé du numéro de diapositive 8">
            <a:extLst>
              <a:ext uri="{FF2B5EF4-FFF2-40B4-BE49-F238E27FC236}">
                <a16:creationId xmlns:a16="http://schemas.microsoft.com/office/drawing/2014/main" id="{6065E074-025A-45B5-93ED-AE0B37BE2500}"/>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7365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175F6-87A6-456C-8A37-4F8EB4C3FDEB}"/>
              </a:ext>
            </a:extLst>
          </p:cNvPr>
          <p:cNvSpPr>
            <a:spLocks noGrp="1"/>
          </p:cNvSpPr>
          <p:nvPr>
            <p:ph type="title"/>
          </p:nvPr>
        </p:nvSpPr>
        <p:spPr/>
        <p:txBody>
          <a:bodyPr/>
          <a:lstStyle/>
          <a:p>
            <a:r>
              <a:rPr lang="fr-FR"/>
              <a:t>Modifiez le style du titre</a:t>
            </a:r>
            <a:endParaRPr lang="en-BE"/>
          </a:p>
        </p:txBody>
      </p:sp>
      <p:sp>
        <p:nvSpPr>
          <p:cNvPr id="3" name="Espace réservé de la date 2">
            <a:extLst>
              <a:ext uri="{FF2B5EF4-FFF2-40B4-BE49-F238E27FC236}">
                <a16:creationId xmlns:a16="http://schemas.microsoft.com/office/drawing/2014/main" id="{EDB25B91-89C8-45EC-9A2D-080896C41B4A}"/>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4" name="Espace réservé du pied de page 3">
            <a:extLst>
              <a:ext uri="{FF2B5EF4-FFF2-40B4-BE49-F238E27FC236}">
                <a16:creationId xmlns:a16="http://schemas.microsoft.com/office/drawing/2014/main" id="{17BC6702-0981-43D6-B89D-64E44193CD6C}"/>
              </a:ext>
            </a:extLst>
          </p:cNvPr>
          <p:cNvSpPr>
            <a:spLocks noGrp="1"/>
          </p:cNvSpPr>
          <p:nvPr>
            <p:ph type="ftr" sz="quarter" idx="11"/>
          </p:nvPr>
        </p:nvSpPr>
        <p:spPr/>
        <p:txBody>
          <a:bodyPr/>
          <a:lstStyle/>
          <a:p>
            <a:endParaRPr lang="en-BE" dirty="0"/>
          </a:p>
        </p:txBody>
      </p:sp>
      <p:sp>
        <p:nvSpPr>
          <p:cNvPr id="5" name="Espace réservé du numéro de diapositive 4">
            <a:extLst>
              <a:ext uri="{FF2B5EF4-FFF2-40B4-BE49-F238E27FC236}">
                <a16:creationId xmlns:a16="http://schemas.microsoft.com/office/drawing/2014/main" id="{A944B90F-FA10-4D49-9F09-C52F4AEAAFC4}"/>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41097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5A2E83-8FEC-4FC2-852D-CEAC5B3C7565}"/>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3" name="Espace réservé du pied de page 2">
            <a:extLst>
              <a:ext uri="{FF2B5EF4-FFF2-40B4-BE49-F238E27FC236}">
                <a16:creationId xmlns:a16="http://schemas.microsoft.com/office/drawing/2014/main" id="{1CE30486-7060-47D0-92B6-3890517D5C7B}"/>
              </a:ext>
            </a:extLst>
          </p:cNvPr>
          <p:cNvSpPr>
            <a:spLocks noGrp="1"/>
          </p:cNvSpPr>
          <p:nvPr>
            <p:ph type="ftr" sz="quarter" idx="11"/>
          </p:nvPr>
        </p:nvSpPr>
        <p:spPr/>
        <p:txBody>
          <a:bodyPr/>
          <a:lstStyle/>
          <a:p>
            <a:endParaRPr lang="en-BE" dirty="0"/>
          </a:p>
        </p:txBody>
      </p:sp>
      <p:sp>
        <p:nvSpPr>
          <p:cNvPr id="4" name="Espace réservé du numéro de diapositive 3">
            <a:extLst>
              <a:ext uri="{FF2B5EF4-FFF2-40B4-BE49-F238E27FC236}">
                <a16:creationId xmlns:a16="http://schemas.microsoft.com/office/drawing/2014/main" id="{5ED856AE-57FB-49A6-980A-0C5B9B1A9457}"/>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12775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21E1B-98B5-4D85-B48D-8FB7D56E8E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BE"/>
          </a:p>
        </p:txBody>
      </p:sp>
      <p:sp>
        <p:nvSpPr>
          <p:cNvPr id="3" name="Espace réservé du contenu 2">
            <a:extLst>
              <a:ext uri="{FF2B5EF4-FFF2-40B4-BE49-F238E27FC236}">
                <a16:creationId xmlns:a16="http://schemas.microsoft.com/office/drawing/2014/main" id="{92FBA065-BCE1-45D3-B199-DC36D3B44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BE"/>
          </a:p>
        </p:txBody>
      </p:sp>
      <p:sp>
        <p:nvSpPr>
          <p:cNvPr id="4" name="Espace réservé du texte 3">
            <a:extLst>
              <a:ext uri="{FF2B5EF4-FFF2-40B4-BE49-F238E27FC236}">
                <a16:creationId xmlns:a16="http://schemas.microsoft.com/office/drawing/2014/main" id="{A68A8D7D-2A10-4DB8-9D65-C002E20F5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57804D-9F6E-42FC-8742-80122FC79103}"/>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6" name="Espace réservé du pied de page 5">
            <a:extLst>
              <a:ext uri="{FF2B5EF4-FFF2-40B4-BE49-F238E27FC236}">
                <a16:creationId xmlns:a16="http://schemas.microsoft.com/office/drawing/2014/main" id="{9882AF7B-815C-4B3E-89C8-EE836816072C}"/>
              </a:ext>
            </a:extLst>
          </p:cNvPr>
          <p:cNvSpPr>
            <a:spLocks noGrp="1"/>
          </p:cNvSpPr>
          <p:nvPr>
            <p:ph type="ftr" sz="quarter" idx="11"/>
          </p:nvPr>
        </p:nvSpPr>
        <p:spPr/>
        <p:txBody>
          <a:bodyPr/>
          <a:lstStyle/>
          <a:p>
            <a:endParaRPr lang="en-BE" dirty="0"/>
          </a:p>
        </p:txBody>
      </p:sp>
      <p:sp>
        <p:nvSpPr>
          <p:cNvPr id="7" name="Espace réservé du numéro de diapositive 6">
            <a:extLst>
              <a:ext uri="{FF2B5EF4-FFF2-40B4-BE49-F238E27FC236}">
                <a16:creationId xmlns:a16="http://schemas.microsoft.com/office/drawing/2014/main" id="{418C9911-2CCF-41F3-8959-9DFAD3E1E161}"/>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113950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31C89-6621-43F7-BCFA-A6D49DD307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BE"/>
          </a:p>
        </p:txBody>
      </p:sp>
      <p:sp>
        <p:nvSpPr>
          <p:cNvPr id="3" name="Espace réservé pour une image  2">
            <a:extLst>
              <a:ext uri="{FF2B5EF4-FFF2-40B4-BE49-F238E27FC236}">
                <a16:creationId xmlns:a16="http://schemas.microsoft.com/office/drawing/2014/main" id="{0D135EE6-9693-4712-A59A-34B3DA4EE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dirty="0"/>
          </a:p>
        </p:txBody>
      </p:sp>
      <p:sp>
        <p:nvSpPr>
          <p:cNvPr id="4" name="Espace réservé du texte 3">
            <a:extLst>
              <a:ext uri="{FF2B5EF4-FFF2-40B4-BE49-F238E27FC236}">
                <a16:creationId xmlns:a16="http://schemas.microsoft.com/office/drawing/2014/main" id="{F1BA24D5-3930-411B-BD0D-93F69383E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B49839-E2E1-4E1A-984E-52FEA9198F2A}"/>
              </a:ext>
            </a:extLst>
          </p:cNvPr>
          <p:cNvSpPr>
            <a:spLocks noGrp="1"/>
          </p:cNvSpPr>
          <p:nvPr>
            <p:ph type="dt" sz="half" idx="10"/>
          </p:nvPr>
        </p:nvSpPr>
        <p:spPr/>
        <p:txBody>
          <a:bodyPr/>
          <a:lstStyle/>
          <a:p>
            <a:fld id="{FC71238C-9DB0-49DE-9AA7-A47A9471B022}" type="datetimeFigureOut">
              <a:rPr lang="en-BE" smtClean="0"/>
              <a:t>30/03/2023</a:t>
            </a:fld>
            <a:endParaRPr lang="en-BE" dirty="0"/>
          </a:p>
        </p:txBody>
      </p:sp>
      <p:sp>
        <p:nvSpPr>
          <p:cNvPr id="6" name="Espace réservé du pied de page 5">
            <a:extLst>
              <a:ext uri="{FF2B5EF4-FFF2-40B4-BE49-F238E27FC236}">
                <a16:creationId xmlns:a16="http://schemas.microsoft.com/office/drawing/2014/main" id="{1D47C8E8-428B-4A39-AD8D-06B652915DDF}"/>
              </a:ext>
            </a:extLst>
          </p:cNvPr>
          <p:cNvSpPr>
            <a:spLocks noGrp="1"/>
          </p:cNvSpPr>
          <p:nvPr>
            <p:ph type="ftr" sz="quarter" idx="11"/>
          </p:nvPr>
        </p:nvSpPr>
        <p:spPr/>
        <p:txBody>
          <a:bodyPr/>
          <a:lstStyle/>
          <a:p>
            <a:endParaRPr lang="en-BE" dirty="0"/>
          </a:p>
        </p:txBody>
      </p:sp>
      <p:sp>
        <p:nvSpPr>
          <p:cNvPr id="7" name="Espace réservé du numéro de diapositive 6">
            <a:extLst>
              <a:ext uri="{FF2B5EF4-FFF2-40B4-BE49-F238E27FC236}">
                <a16:creationId xmlns:a16="http://schemas.microsoft.com/office/drawing/2014/main" id="{5D332584-2EC1-4463-86C5-96242BF0582A}"/>
              </a:ext>
            </a:extLst>
          </p:cNvPr>
          <p:cNvSpPr>
            <a:spLocks noGrp="1"/>
          </p:cNvSpPr>
          <p:nvPr>
            <p:ph type="sldNum" sz="quarter" idx="12"/>
          </p:nvPr>
        </p:nvSpPr>
        <p:spPr/>
        <p:txBody>
          <a:bodyPr/>
          <a:lstStyle/>
          <a:p>
            <a:fld id="{60894AE9-92D3-40D7-AC9E-85C28C1BFD3C}" type="slidenum">
              <a:rPr lang="en-BE" smtClean="0"/>
              <a:t>‹#›</a:t>
            </a:fld>
            <a:endParaRPr lang="en-BE" dirty="0"/>
          </a:p>
        </p:txBody>
      </p:sp>
    </p:spTree>
    <p:extLst>
      <p:ext uri="{BB962C8B-B14F-4D97-AF65-F5344CB8AC3E}">
        <p14:creationId xmlns:p14="http://schemas.microsoft.com/office/powerpoint/2010/main" val="25003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44BA93-7F01-425D-8FC0-4B7AC5E1F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BE" dirty="0"/>
          </a:p>
        </p:txBody>
      </p:sp>
      <p:sp>
        <p:nvSpPr>
          <p:cNvPr id="3" name="Espace réservé du texte 2">
            <a:extLst>
              <a:ext uri="{FF2B5EF4-FFF2-40B4-BE49-F238E27FC236}">
                <a16:creationId xmlns:a16="http://schemas.microsoft.com/office/drawing/2014/main" id="{96A5A23E-E117-4601-A6B6-D98116B618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BE" dirty="0"/>
          </a:p>
        </p:txBody>
      </p:sp>
      <p:sp>
        <p:nvSpPr>
          <p:cNvPr id="4" name="Espace réservé de la date 3">
            <a:extLst>
              <a:ext uri="{FF2B5EF4-FFF2-40B4-BE49-F238E27FC236}">
                <a16:creationId xmlns:a16="http://schemas.microsoft.com/office/drawing/2014/main" id="{61EDDF70-B662-439C-B52A-8B257DE43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1238C-9DB0-49DE-9AA7-A47A9471B022}" type="datetimeFigureOut">
              <a:rPr lang="en-BE" smtClean="0"/>
              <a:t>30/03/2023</a:t>
            </a:fld>
            <a:endParaRPr lang="en-BE" dirty="0"/>
          </a:p>
        </p:txBody>
      </p:sp>
      <p:sp>
        <p:nvSpPr>
          <p:cNvPr id="5" name="Espace réservé du pied de page 4">
            <a:extLst>
              <a:ext uri="{FF2B5EF4-FFF2-40B4-BE49-F238E27FC236}">
                <a16:creationId xmlns:a16="http://schemas.microsoft.com/office/drawing/2014/main" id="{67E40E89-2B45-41C0-AD3A-54868001F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1">
                <a:solidFill>
                  <a:schemeClr val="accent1">
                    <a:lumMod val="60000"/>
                    <a:lumOff val="40000"/>
                  </a:schemeClr>
                </a:solidFill>
                <a:latin typeface="Bahnschrift Light Condensed" panose="020B0502040204020203" pitchFamily="34" charset="0"/>
              </a:defRPr>
            </a:lvl1pPr>
          </a:lstStyle>
          <a:p>
            <a:endParaRPr lang="en-BE" dirty="0"/>
          </a:p>
        </p:txBody>
      </p:sp>
      <p:sp>
        <p:nvSpPr>
          <p:cNvPr id="6" name="Espace réservé du numéro de diapositive 5">
            <a:extLst>
              <a:ext uri="{FF2B5EF4-FFF2-40B4-BE49-F238E27FC236}">
                <a16:creationId xmlns:a16="http://schemas.microsoft.com/office/drawing/2014/main" id="{DF57ED5C-9162-4A10-BD19-155C34F639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94AE9-92D3-40D7-AC9E-85C28C1BFD3C}" type="slidenum">
              <a:rPr lang="en-BE" smtClean="0"/>
              <a:t>‹#›</a:t>
            </a:fld>
            <a:endParaRPr lang="en-BE" dirty="0"/>
          </a:p>
        </p:txBody>
      </p:sp>
      <p:pic>
        <p:nvPicPr>
          <p:cNvPr id="8" name="Image 7">
            <a:extLst>
              <a:ext uri="{FF2B5EF4-FFF2-40B4-BE49-F238E27FC236}">
                <a16:creationId xmlns:a16="http://schemas.microsoft.com/office/drawing/2014/main" id="{F83A65CB-59EA-4002-AD65-2671D15819A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82201" y="342106"/>
            <a:ext cx="1371599" cy="1371599"/>
          </a:xfrm>
          <a:prstGeom prst="rect">
            <a:avLst/>
          </a:prstGeom>
        </p:spPr>
      </p:pic>
      <p:pic>
        <p:nvPicPr>
          <p:cNvPr id="10" name="Image 9">
            <a:extLst>
              <a:ext uri="{FF2B5EF4-FFF2-40B4-BE49-F238E27FC236}">
                <a16:creationId xmlns:a16="http://schemas.microsoft.com/office/drawing/2014/main" id="{0AD9D725-10A9-4876-9057-6117D1911EE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740426" y="6247773"/>
            <a:ext cx="4711147" cy="582277"/>
          </a:xfrm>
          <a:prstGeom prst="rect">
            <a:avLst/>
          </a:prstGeom>
        </p:spPr>
      </p:pic>
    </p:spTree>
    <p:extLst>
      <p:ext uri="{BB962C8B-B14F-4D97-AF65-F5344CB8AC3E}">
        <p14:creationId xmlns:p14="http://schemas.microsoft.com/office/powerpoint/2010/main" val="24311157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8" r:id="rId14"/>
  </p:sldLayoutIdLst>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4.xml"/><Relationship Id="rId6" Type="http://schemas.openxmlformats.org/officeDocument/2006/relationships/image" Target="../media/image47.jpeg"/><Relationship Id="rId11" Type="http://schemas.openxmlformats.org/officeDocument/2006/relationships/image" Target="../media/image34.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luc.verschaffel@5abox.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C4CDA-4C59-CD4D-0F22-EEA3FDB2E26F}"/>
              </a:ext>
            </a:extLst>
          </p:cNvPr>
          <p:cNvSpPr>
            <a:spLocks noGrp="1"/>
          </p:cNvSpPr>
          <p:nvPr>
            <p:ph type="ctrTitle"/>
          </p:nvPr>
        </p:nvSpPr>
        <p:spPr>
          <a:xfrm>
            <a:off x="1524000" y="1829941"/>
            <a:ext cx="9144000" cy="3058795"/>
          </a:xfrm>
        </p:spPr>
        <p:txBody>
          <a:bodyPr>
            <a:normAutofit fontScale="90000"/>
          </a:bodyPr>
          <a:lstStyle/>
          <a:p>
            <a:r>
              <a:rPr lang="en-US" dirty="0"/>
              <a:t>Connecting Physical and Digital Worlds together</a:t>
            </a:r>
            <a:br>
              <a:rPr lang="en-US" dirty="0"/>
            </a:br>
            <a:r>
              <a:rPr lang="en-US" dirty="0"/>
              <a:t>Key enablers for Smart Buildings</a:t>
            </a:r>
            <a:endParaRPr lang="fr-BE" dirty="0"/>
          </a:p>
        </p:txBody>
      </p:sp>
      <p:sp>
        <p:nvSpPr>
          <p:cNvPr id="3" name="Sous-titre 2">
            <a:extLst>
              <a:ext uri="{FF2B5EF4-FFF2-40B4-BE49-F238E27FC236}">
                <a16:creationId xmlns:a16="http://schemas.microsoft.com/office/drawing/2014/main" id="{5B4AB1CD-2C9B-73B0-6BFA-EA14AFDB50EB}"/>
              </a:ext>
            </a:extLst>
          </p:cNvPr>
          <p:cNvSpPr>
            <a:spLocks noGrp="1"/>
          </p:cNvSpPr>
          <p:nvPr>
            <p:ph type="subTitle" idx="1"/>
          </p:nvPr>
        </p:nvSpPr>
        <p:spPr>
          <a:xfrm>
            <a:off x="2033451" y="5201194"/>
            <a:ext cx="9124406" cy="1656806"/>
          </a:xfrm>
        </p:spPr>
        <p:txBody>
          <a:bodyPr>
            <a:normAutofit/>
          </a:bodyPr>
          <a:lstStyle/>
          <a:p>
            <a:pPr algn="r"/>
            <a:r>
              <a:rPr lang="en-US" dirty="0"/>
              <a:t>Generic presentation </a:t>
            </a:r>
          </a:p>
        </p:txBody>
      </p:sp>
    </p:spTree>
    <p:extLst>
      <p:ext uri="{BB962C8B-B14F-4D97-AF65-F5344CB8AC3E}">
        <p14:creationId xmlns:p14="http://schemas.microsoft.com/office/powerpoint/2010/main" val="29000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57693" y="896283"/>
            <a:ext cx="4547405" cy="55949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solidFill>
                <a:schemeClr val="bg1"/>
              </a:solidFill>
            </a:endParaRPr>
          </a:p>
        </p:txBody>
      </p:sp>
      <p:sp>
        <p:nvSpPr>
          <p:cNvPr id="2054" name="AutoShape 6" descr="data:image/jpeg;base64,/9j/4AAQSkZJRgABAQAAAQABAAD/2wCEAAkGBxQTERUUEBQUFRUXGBwYFhgXGBcZFhwfHBkiHB0cGBseJCggGR0lHxkXITEhJSkrLi8uFx8zODMsNygtLisBCgoKDg0OGhAQGjclHyYrNTcvLzArLTAsNzU1Nzc0LDQyNywwLy40Ny43MjQsNC8tLTQsLDQsLCwvLC4sOCwsLP/AABEIAIABAAMBIgACEQEDEQH/xAAcAAEAAwEBAQEBAAAAAAAAAAAABQYHBAMCCAH/xABFEAABAwIDAwgFCQYFBQAAAAABAAIDBBEFEiEGBzETIjJBUWFxgRQ1c5GxCCM0YoKSobKzFTNCUnJ0JTZjouFDU4PC0f/EABoBAQADAQEBAAAAAAAAAAAAAAABAgMEBQb/xAAsEQEAAgEDAgQGAQUAAAAAAAAAAQIDBBExEiETUWHwBUFxocHh0SIjMkOB/9oADAMBAAIRAxEAPwDcUREBERAREQEREBERAREQEREBERAREQEREBERAREQEREBERAREQEREBERAREQEREBERAREQEREBERAREQEREBERAREQEREBERAREQEREBERAXzI4AEkgAakngPFfSqW9SqdHhc5abF2Vh8HOAP4LTFj8S8U85VtbpiZeNBtDUYg5/7P5OKCN2X0iVpeXn/TjBboO0nrXpjUOJwwulhqYpiwZjG6AMzAanKQ8626lTN022UEEbqWpIju/NG89E5uLXdhuND137tdeikDgHNIcDwINwfArr1NZ0+Xp6Y6flvG+//fezLHMZK7791O3c7bOxHlWyRNjdEGElriWuzZuAIu3o9p4q6rPtg8DfR12IgROERyOhsLNcLvdlYTobXAt1aL2q96lJE90ckdQ17CWuGVuhGhHSUZ9P4mafArvHbj1hNL9NY657r2i56CrbLEyVnRe0Ob4EX1Vb2k2/paKbkZhKX5Q7mNBGvDrC5aYr3t01jeWlrxWN5lbEUFg+0ramAzwwzFn8NwwF2pByjN1W67KBod6dJNIyOKOdz3kBoyt1J8XK8abLbfavHPoiclY278r2irGJ7axQ1LKYxTume1rg1jWnpdR1tcWN+pRlfvSpIZHxyxztew2cMrTY+TlNdLmt/jVE5aRzK9IqrLtxEypjp5YaiOSUtDMzW5TmNgbhx0Xlj28KnpJjFURzh3EWa0gi+hHO4GyiNNlmYiK8pnJWO+63oobC8fFRBy8UExaQCwEMBeD1t53Vbrsq5Tb1aSR7Y2Rzl73BrRlbqSbAdLtSumy232rxyTkrHMpPbjE6ylglqac05iijzlkjZC8kcbEOAA4dSqO73edUVmIOo6yGKMgPHMzXzsNiDcm/8Stm8t98HrCQReAmx4juKxfbwfszaMVDdGGRk5sOp5tIB235/vWC79JqtbwNon0NG6aFjZJS4NjY69idSeGps1rneSsjTcXGoPBUHbs8tNMwHm0lFNK8dXKTAsj8w2Ob7/egg93e8LEMVlkYxtJFybWuJc2V1wTaws7QrW1gHya/pNX7Jn5itN2u3i0+HSBlXFUDNfI5rWFrgLXI519LgagILki5qWqzR53sdFoSWyZQWgdZIJHfxUFRbXek5jQQSVEbSW8rdkcTiOIjc43fbtAt3oLMiq2zO28NXUSUvJzQ1MV+UilaLi1tQ5pII1Hjdcc28eFtW2jdTVQqHdGPLHc6E8c9uAPWguqKp4rt5DS5TWwVVOxxsHvjDmX7C6Muy8eu3X2Ky0VWyWNskT2vY8Xa5pu0g9YKD3RV121TXzSQ0cT6l8RtKWFjYmE8Gue42LuOjQbW1tovTD9p431Ho0zH09RlzNjktZ47Y3glr7dnEdiCeREQFD7XYN6ZRywXylw5pPAOBuL91wphQO3GMvpKKSeINL25bB3DVwC0wxaclejnfsrfbpnfh+ca+ikhkdFMwse06tPH/kd668E2gqKR16aVzNblt7sPi3gfFfoauwmlxCBjpo2va9ocwnR4DhfRw1HFZxtNujcwOkoZC8DXkn9L7LhofAjzX0OL4nhyx0Zo2n149/V599Nenei2bvNuhXgxytDJ2C5APNeP5m9YI6x3jyzTeHhuXLOP+pPVMd4smJHvBP3Vz7sS5uKwCxBu4OB0I5huD5hXzabDOXwiqsLuiqp5W9oyzOvb7JcsppTSaqOnidvvvH7X3nLj78xv+EzulxLlsNjB4xOMZ8tR+BCzLecc00M178tG6QH6pkcGf7A1e+7LFjG2rpwbOnYxsQ+uSWEjyff7C699kIZU0zGCzW04a0dgDyAPcpw4vC10x57z9t/z9i9urAvu6v1VF9v8xWL7BesKT2jVtG6r1VF9v8xWMbBesKT2rU0vOp9+Zk4x+/JuEGCOOLyVT28wQMZG7TVxJzW8AB95YhvA9YVftHfBfpdfmjeD6xq/aO+Cx+EXm+ad/lXZfVRtWPq2zazBHTvoJY25nQTsc7h0DbN7i1p8lmu+n1gPZN+JW5Q9EeA+Cw3fT6wHsm/ErL4XebZ61n5RKdVXaky1Pd36spPZD4lYJsp9Ppf7iP8AUC2rYPD5HYdSltTMwGMWaGw2Gp0F2E+8rFdlPp9L/cR/qBdWijvqO/vuyz/6/fk3bef6orfYuWffKRwcuipqpo6DnRP01s7nNPgC1w+0FoO8/wBUVvsXL+7y8IFVhlTH1hhe3+pnOHwXz70Hnuuxj0rC6aTrDOTd4s5p+CjGfO4didWR9I5Yt4H5uNpjjsewhpf/AOQrN9z20z4sPxCBp+c5rqcXsS+b5qwPVzuT95WxY5QNp8ImhZ0YqVzBpbox2vbyQZJ8mv6TV+yZ+Yr3+Uv+8ov6ZfixePyavpNX7Jn5yvb5S/7yi/pl+LEFh+UJtE6CjjpoyQakuzkfyMtdv2i5vkCtB2Tw9sFFTxMFgyJgt35QT+N1jXylmnl6M9RjkA8Q5t/iFu1KRkbbhlFvcgrI2fLMZ9MY3mSUxjkOlg9r25e/VpP3VnmM/wCcafwb+k9bS6doc1hcA5wJa2+pDbXIHXbM2/iFhe18Urtq4hTvEcpYOTc4Zmg8k+1x1g8PNBqO84R/smr5W2Xkja/b/DbvvZZXsdtBNRbMTy3ILpnR0xuBYPDQXN8HcofEL32TxI4tWSUOOuk5SM3jhaeTic5p5weG6ucNCNSLX07Zvf8A0TY8JgZAwMjjnYMrRZobybwAB4kIJ/cpQCLB4CALyF0jj1kudxPboAPIKG+UBAW0lNVRHLNTzjI8cQHA3t9prD5K07rD/hFHb/tD4lQO/wDP+En2sfxKC6bK4uKujgqBpykbXEdhtqPfdSqpO5phGD01+sOI8C42V2QFVN6EDn4ZM1jXOPNNmgk6OBOg7la0Kviv4d4v5SravVEwoO5/aBs9GIC4cpBpbrLD0SO3s8ld6uqZEx0krgxjRdznGwAUTiWyNJM/lHxBsnHlIyY3/ebYr5i2PpQQXsfMW6t5aR8oB7QHkgLfLbDkvN43jf5bfnf8KVi9Y2U3dxgxnrqjEnMLYnvf6OCLF2Z2r7dlvxcexW/ZmEPp52O4OqKlp8DK4FTzogW5SBlta3VbhZctBhEMJJhjawnjl69b/FM2o8XeZ7cbfSCuPpY1uswFwxV7X2PoufMfrXyAjx1K99+f0yD2P/u5bDTYdFHI+SONrXyWMjgLF1uFz1riqdl6SRxdJTxPcb3Lhc6m/X3krrj4hE6iM1o4jbZnOD+30R5oXdV6qi+3+YrF9gfWFJ7Rq/RFPgNOxjo44mNY62Zo0Btw08yuVmyFECCKWEEcCG6+SjFrqUnL2n+v9/yWw2mK+ibX5o3g+sav2jvgv0oIRlyW5tstu61re5Q79kKEm5pYSTxJbcrLQauumvNrRvvC2fFOSIiExD0R4D4LDd9XrAeyb8StwpaVsbQyNoa0cAOCjarZekkcXyU8T3HiXNuVTR6iuDL1z3TmxzevTDk3d+rKT2Q+JWCbKfT6X+4j/UC/RsGB07GGNkTWsda7RcDTh8VyN2QoQbilhBHAhuq30+tpinJvE/1fv+VMmGb9Po495/qit9i5WchQuJbJ0VQ5rqimhkc1oa0vaCQ0cBfsC6MG2fpqTN6JBHDntnyNDc2W9r9trn3rzHSwrYDZEx7RywkHk6Zz5AOItf5q/b0mnxC2/bL1fV+wk/IV3xYfE2V8zWNErwGveBznBvAE9guVH4pslRVEhlqKWGWQgAuewF1hw1QY38mr6TV+yZ+Yr2+Uv+8ov6ZfixaqNg8NuD6FT3Go5gXTiOydFO8vnpopHni57bn8fAe5BVt9eyLq6iD4G5p6cl7AOLmkc9o7zZp+yrFsFjLKvD6eVhv821rx1hzQA4HsNx+KmqOkZEwMiaGtHADgoqs2UpZHukyGOR/TfC98Tn24ZywjNxPHtQVxuMtm2jELDcU9I9p1/ie5jnDusGsVQxr/ADjT+Df0XrWMF2bpaW5poWRud0nAXe7xcdSuZ2xdAXZzSxZ/5svO9/FBnW+/ZZ8b48VortliLeVy8dDzJPLge4jsVi5ePaDBHhmVsrm2Lb9CZmoB7ibHwcr36Gzk+Sygx5cmU6jLa1vCyj8K2YpKZ2emp4onWsSwW9/agq+5atvh/o0gLZ6V7o5Y3aObcktuOwjge4qK33B9X6JhtMM000vKOtwYxgtmk6wLvvf6h7lfsT2dp53iSRlpAMokY50ctuzOwhxGg0v1L1wrA4KfMYYwHP6byS6R1v5nuu53mUHpg2HNpqeKCPoxMawdXAWv58fNdqIgIiICjNoq10NO58dswsLnUNuQC4jsF7qTXFi872Rl0bOUIIzN6y2/Ot2m19EHLhTZg/WZs8Lm3D+aCHA8OboQR7rKXVbwtrXVYkponRR5CJbsMbXkkZLNNrkWdc261ZEHHi1eIInSEF1tA0cSSbAeZK4G0FU4ZnVIY865WxtMY7tec7xuF145RGaEsYcrgQ5hPDM05hfuuFyN2gAFpIJ2yDiwRucL/VcOaR33CDrwaudI1wkaGyRuyPA1bewILe4ggqQUXgdM8CSSYBskr8xaDfKAAGtv1kAe8lSiCHx6WTNAyKQx8pIWlwAJsGE8D3hduH072AiSUyknQlrW27tFwY/RCWSmDmZ2CQlwIu23Ju4+dlJUdFHECImNYCbkNAAvwvp4BB0KC2oMrI+VimLLZRlytIN3Wvc69f4KdUTtRE51M4NBcczNALnphB3UMDmNtJIZDfpEAHwsF0IiCMgqnirkieeaY2vi8iWvHvy+9cGzmNOldPytg0HlIz/pm4B/2E3702uikAZLA1zpG547N42kba/kQ0rjx7DJI2QNp2k3iNM8tHAOtZx7hZ3vQTmz9Q+SBskh1fdwFrWaTdo91lJL4hiDWhrdA0ADwGi+0EdjtaYoSWdNxDIx9ZxsP/vkvjAKtz2OZKQZYnFj7aX62ut1AixXNX0bqiqaCXsjhbmDhpme/TQ/VaD95fMVC6Cqa9hkkZMMkpdziC3VjtOA6Q8wgn1y4pKWQSuboWscR4hpIXUuPGGE08oAJJjcABxPNKCDkkqIqYVJn5QBgkdG9jQCCASA4ag9is7TcXVUnw0g00r2vkjDWNkiu4hrrC0gZwNjoR5q2ICrtOyaUyOFUYwJHtDQxhsGmw46qxKoxR04dL6RTOe8yvObkHPuCdOdbXRBbGDQXN+/tX0vmM6C2gtoF9ICIiAiIgIiICIiAiIgIiICIiAiIgIiICIiAiIgIiICIiAiIgIiICIiAiIgIiICIiAiIgIiICIiAiIgIiICIiAiIgIiICIiAiIgIiICIiAiIgIiIP/Z"/>
          <p:cNvSpPr>
            <a:spLocks noChangeAspect="1" noChangeArrowheads="1"/>
          </p:cNvSpPr>
          <p:nvPr/>
        </p:nvSpPr>
        <p:spPr bwMode="auto">
          <a:xfrm>
            <a:off x="2340969" y="-236074"/>
            <a:ext cx="2764365" cy="1382183"/>
          </a:xfrm>
          <a:prstGeom prst="rect">
            <a:avLst/>
          </a:prstGeom>
          <a:noFill/>
        </p:spPr>
        <p:txBody>
          <a:bodyPr vert="horz" wrap="square" lIns="82773" tIns="41387" rIns="82773" bIns="41387" numCol="1" anchor="t" anchorCtr="0" compatLnSpc="1">
            <a:prstTxWarp prst="textNoShape">
              <a:avLst/>
            </a:prstTxWarp>
          </a:bodyPr>
          <a:lstStyle/>
          <a:p>
            <a:pPr defTabSz="944301"/>
            <a:endParaRPr lang="nl-BE" sz="1632" dirty="0">
              <a:solidFill>
                <a:prstClr val="black"/>
              </a:solidFill>
            </a:endParaRPr>
          </a:p>
        </p:txBody>
      </p:sp>
      <p:sp>
        <p:nvSpPr>
          <p:cNvPr id="233" name="Title 1"/>
          <p:cNvSpPr>
            <a:spLocks noGrp="1"/>
          </p:cNvSpPr>
          <p:nvPr>
            <p:ph type="title"/>
          </p:nvPr>
        </p:nvSpPr>
        <p:spPr>
          <a:xfrm>
            <a:off x="28877" y="266052"/>
            <a:ext cx="9401918" cy="630231"/>
          </a:xfrm>
        </p:spPr>
        <p:txBody>
          <a:bodyPr>
            <a:normAutofit fontScale="90000"/>
          </a:bodyPr>
          <a:lstStyle/>
          <a:p>
            <a:r>
              <a:rPr lang="en-US" sz="4000" dirty="0"/>
              <a:t>Connected to any kind of meters</a:t>
            </a:r>
          </a:p>
        </p:txBody>
      </p:sp>
      <p:sp>
        <p:nvSpPr>
          <p:cNvPr id="6150" name="AutoShape 6" descr="data:image/jpeg;base64,/9j/4AAQSkZJRgABAQAAAQABAAD/2wCEAAkGBxEQERUUExQWFRUVGBcWFhUWFRQUFRcWFRMXFxQYFRcYHCggGBolHBUWITEhJSkrLi4uFx8zODMsNygtLisBCgoKDg0OGhAQGCsmICYuNywvKywsLiw3LCwsLDcsLC0uLSwtLCwsLC0sNywsNywsKywsKzQsLCwsKywsKywrN//AABEIALoBDgMBIgACEQEDEQH/xAAbAAEAAgMBAQAAAAAAAAAAAAAABQYBBAcDAv/EAEIQAAIBAgMEBQgHBgcBAQAAAAECAAMRBBIhBQYxURMiQWFxBzI0coGRssEUIzOCobHRQlNig5LhFRZDUnOi8CQX/8QAGgEBAAIDAQAAAAAAAAAAAAAAAAEEAgMGBf/EAC4RAQACAgIABQEFCQAAAAAAAAABAgMRBBIFITFBUdETYXGhsRQVIjIzQlKBkf/aAAwDAQACEQMRAD8A7jERAREQERMEwMzE8Tiqd7Z1vyuJpba2suHS/nM2iKO0/pNdslYje0TMQkKlUKLkgDv0mr/i9C9ulT+oSFw+wqmI6+KdiTwpg2Ve6bT7q4Ui2QjvDG80/aZredaxr75RuZ9EylUMLggjuIM9Lyl4vd7EYbr4Z2IGpW9m/RptbE3qDkJX6rcA3YT38jMa8rVuuSOs/kjv56la4nypn1LbMiIkhERAREQEREBERAREQEREBERAREQEREBERATBmZ51agUEngASfZIkaG2trphku2pPmr2k/pKDtHbNeuesxA/2roo7u+fG19oNiKrOeHBRyW+k05zvL5lslpis6hVvkmZ8nzlE2dhu5q9JfSnooOov4GaWJeyn3SW2RSy0l79T7Z5vIy2x4txPnJgr2yfguezduq3VqdU8+w/pJsGc+ktsfbBpEK+qdh7V/tLnh3jU7+zz/wDfqvWr8LZKrvXsAODVpjrDVgP2hz8ZaEcEAjUGZM6PLirmpqWq1dwpe6e3yCKNU6HRGPYf9pl1E5rvNgOgxBC6K3WXuvx/GXDdbafT0et56dVu/kfbKXCzTFpw39Ya6W8+spuIiem2kSF3i3jpYIDN1nbzUB1I5k9gldwvlEBa1SjZeatcgeBGsC+RPHCYlaqB0N1YXBE9oCJgyD2rvXhcMSrNmccVTrEePYIE7EpZ8olG/wBlUt4rNzAb8YaqypZ1ZiALi4ueGogWiJgSN2/thcHS6RlLDMFsNOMCTiUr/wDRKX7l/esmN3N5ExpcKjJkte5Bve/LwgTsREBERAREQEREBILfDFdHhmA4vZffx/AGTsqe/wC/UpDmxPuH95W5duuG0sLzqsqVMxM00LEKOJIA8SbTl9e0Kjxq4Z6pCr4k9g8Z0DC7tAIt3PAcALcJG7QwQw4p0x2LdjzYnUy6UzoPCXeHxqZst8eWu+q5jx9I37yq+L3edRdDm7uBkQykGx0I4g8Z0EyO2pstaw5OODfI90c3wKs17YPX4bYv8obYW1OjIRj1TwPI/pLSJQsRRamxVhYiWXd7H50yN5y/iOyY+Dc60W/ZsvrHp9E2r7wid/6QtSbvI/C/ykbuXiimIy9lQEe0aj5yR3/q6Ul72b8LfOV3Yj2xFI/xj8Tab+RfpzImPuU7TrI6nMGIvPfWHJd+WY46pm7MoX1baW95kDOsb0bsJjbMDkqKLBrXBHJhK1hfJ7WLfWVUC31ygkkd14E15Nmb6Ib8A7ZfDS/43lsmts/BpQprTQWVRYfqe+bF4Fb342u2Gw9kNnqHKDyFusfl7Zyv/wB/7vl18p7HpKI7MrH8RKUYCbexvSKX/IvxCXTcPd+i9HpqiB2YkKG1CgG3DnpLO2wsKSG6FAykEEDKQRw4QJISreUj0T+YnzlplW8o/of8xPnA5hLx5LvOr+Cfm0o0vPku86v4J+bSR0GJi8zICIiAiIgIiICVTf6nenTbkxHvH9pa5E7y4TpsO6jiBmHiusr8qnfFaGN43Dmklt1qIfFU79l29w0kTJndKoFxSX7Qw9pGn5TnOP8A1a7+VSv8yc3oH1o9X5mWHZtXNSQ81H5SC3qTroeYI9x/vNndnGAg0zxGo8O2WONljF4lkpb+56ExuqfmCJmJ0TBF7b2cKq3HnrwPPulYwOINKoG5HUd3bL0ZznffFCnUK0/2/OI4AjiB3znvFuJrJTNj8rbTOTrWZl47x7QFeuzDzV6q+A4n2meWwaebE0h/ED7tZF4VrqPdLTuPhM1Y1OxBYeLf2vNWKLZeRG/lSrPe218nP97d5MVh8U1Om4CgKQMqnioJ4idAM57vfu9iq+KZ6dPMpCgG6jgtjxM6dcRH+c8d+9H9CfpH+c8d+9H9CfpIzaWzK2GIWquUsLjUHTh2TTkjsO6WNqV8KlSobsb3NgODEcBKzvpvDicPiclJ8q5FNsqnU3vxEntw/Qaf3viMgN9d38TiMVnpU8y5FF7gai9+JkCpbU2rWxJU1WzFRYaAaHXsmlNzaeyq2GKiquUsLjUG4HHhNOSJbZ+8mKoIKdOplUXsMqnibnUiSeyd68Y9ekrVLqzqCMiagnXskVgN3cVXTPTp5lJIBzKOBseMk9k7q4xK9JmpWVXUk5l0AOvbIFv342lVw1BXpNlY1ApNgdCrHt8BOebS3gxOJTJVfMtwbZVGo4cBOh787Nq4nDqlJczCoGIuBoFYdviJzzaOwMTh0z1UyrcC9wdTw4QIyb2ytr18KWNFspa19Ab24cRNGb2zNkV8Tm6JM2W19QLX4cfCSJA75Y797/0T9J1HZVUvQpsxuWRST3kC85Yd0Md+5/7L+s6nsqkUo01YWKooI7wLGQNqIiAiIgIiICfLCfUwYHON59lHD1SQOo5JHIG+qyKw1c03VxxUgj2TqW0cAlemUcXB94PYROc7Y2TUwzWbVSeq/Yf0M8Dm8WcV+9PT9FbJTU7hbtsutfDpVXUCx9h4yBpuVIINiOBmvsPa/RA0qmtJ+P8ACeYE2Ki2PG47COBHOeP4nPe9c9f9/jC3hyRauk7hN4rC1Rdea/pNh94qY4Kx9w+crETCvjPKrXr2/Js6wksdtqpU0HUXkOPtMrG8KjoweTfmJKyD2pVNd1pUxmN+ztPdNWDLm5GeLWmZaeRMRjmHhs6mWAAFyxsB3mdT2Ds4YeiqftcWPMmRm627goAPU1qW0HHKP1lktOu4XF6byW9ZacOPrHm+oiJ6Lc5x5Tvt6XqH4pTZcvKd9vS9Q/FKbA6zuH6DT+98Rlglf3D9Bp/e+IywQOdeU/7Wj6jfFKXLp5T/ALWj6jfFKXJHVPJ56EvrP8UssrXk99CX1n+KWWQEqvlI9D/mJ85apVfKR6H/ADE+cDmEvfku41/ufOUSXvyXf6/3PnJF+iIkBERAREQEREBERAwZ5YigrqVYAg8QdRPaJExsVHaO5ym5otl/hbh7DxEgquwsZS4IfFesPdOlxKGXw3Dk9tNc443uHLS2MXzsOzd4Vh8p9ocY3m4Wp7QQPxE6daZtKv7j4/unV/8AJz3D7tY2v9qy0U5DVv8A3tlr2LsChhR1Fu3a51Y/pJeJfwcLDhj+CCKRvc+bAEzES2zIiIHOPKd9vS9Q/FKbLl5Tvt6XqH4pTYHWdw/Qaf3viMsEr+4foNP73xGWCBzryn/a0fUb4pS5dPKf9rR9RvilLkjqnk99CX1n+KWWVrye+hL6z/FLLICVXykeh/zE+ctUre/+HL4JyP2CrewHWByqXryXHWv9z5yiyS2Btqpg6mdACCLMp0BF78ewyR2eJSsDv2K1WnTFEjOwUkuDa/sl1EgIiICIiAiIgIiICIiAiIgIiICIiAiIgIiIHN/KeR09L1D8UpuYc53SvhKbm7orEcwD+c8/8Nofuk/pX9IERuEf/hpfe+Mywz4pUlQWUADkBYT7gc58qB+uo+o3xSl5hO6VsLTfzkVrcLgH855/4bQ/dJ/Sv6QITyeehL6z/EZZZ8UaKoLKAo5AWE+4CedeiHUqwuGBBHceM9Igck3g3XrYViVUvS/ZYC9hyYdhkAWE7yVng+BpMbmmp8VEDju7pviqP/Iv5ztU8aeFRfNVR4ACe0BERAREQEREBMXmZp7WxZo0nqAXygG3PUD5wNy8XkLtDbXQVkQp1GXM738y7ZQSOV7a9l5uYzG5KlJLX6Rit78LKT8oG7eZkDV2rXPSPTpK1OkzKRmPSMUNnyKBb38Z6bS2hiKbJkSmVqMqKWZla7AnrC2nCBNXmLyN+m1FqUqbquaotQmxJAKWsBcag3mrR2hijWNI06QKqrsQ7+azEadXj1TAnLxeaWz8YarVRa3R1Cnj1Qb/AIzWp4+rUWoaaJdKjpZmYAhe24B17oEvMXkRszalR6XTVlRKeXMCrEkAcb3HdPmnjMXVGenSRUOqiozB2HOwFlv3wJm8zNHZeP6YMCpR0OV0PFT3HtU9hnxtjGvSFMIqs1RwgzEgC4JvcDugSMxeROJx1ejQq1KiU7ouZQrMQbcyQLT1wlTFFhnSkFPEq7lu6wKwJKLyDpbRxNRqnR06RVHZOs7Bjlt/CQOM2MNtbOlQlCtSkDnpt2ELcEEcVPYYEpMXkRs/F4qoEcpSCOATZ3LBSL8MvGfJx+IarVSklMimVBLOyk3UN2A84E1F5o7Lx/TKbqUdGKOhsbMO/tFrEHvmpgttdJiGpZbL1hTe/nmmbVB7CR+MCYvMzRxGMK1qVO1+kDm/LKAfnN0QM3iROMx9bp+ipIhsgcl2ZeLEWFgeUzg9pOagpVqfRuRdSDmRwOOU8bjkYErEhKO0MTVap0dOllR2TrOwJK21sF75M072F+PbbhfttA+oiICIiAiIgJFb0ei1fAfEJKz4q01YEMAQeIIuD7IEPVpK+LCsLq2GIIPAg1BI1WaniMPh3JJR2NNj+1TNMgXP+5eB9hlq6Nb5rC9rXsL2ve1+Uw9JSQSASvAkAkX5HsgVvGGllq16NRqNRC2Zb9VnX/fTOhzcxqbzc2pULJhWIsWrUiRyJU3Ekauz6LPnNNCw/aKgnThrNh6ata4Bsbi4BsRwI74EXjfTMP6lb8kmMP6dV/4aXxvJVqakhiBcXsbC4vxseyBTXMWsMxABNhcgcBflqffAhtk1lp1cSrEKekz2JtdTTWzC/EaH3TO75vSrMPNerVZTzW9gR3aSRxWAo1SDUpo9uGZQT+M2FQAWAAHCw4WgVvD4dqmzFVdW6O4HOzXt7bW9sl8FtKlUQMrAC2oJsVI4hgeBE3KdNVACgADgAAAPATVr7LoO2ZqSM3MqpPt5wNLZDirXrVl+zISmp7HKZizDmOsBfuMby0830cZipNdRmXiOq2ovJhVAFgAAOAGkw9NWtcA2NxcA2PMcjAg9t4Q08HiL1HqXQ+fl007LATY2dhgrKfpL1NPMLIQdOQF5KVKasCrAEHQgi4I7wZr0dm0EYMtKmrDgQigj2gQI3YldF6fMyj6+pxIHKeIqCq+IrJ9mKPRBux2XMxI5gZrXku+zMOWLGlTLHUkopJPO9ps5FtawtwtbS3K0CA2Fhh0dFvpLnqqejzpbzRpa155VKldWxbULF1dDYi9x0a5gNRraTVPZeHUgrRpgjUEIoIPdpNpaagkgAFtSQACTa2vOBX6dVaOEL036R6x0c6F6tTQadluXZlmrX2diaNGmR0R+jnOMofO1vtOJ4kEyzLhaYtZFFmzDqjRjxYd+p1757ECBB4nFI2IwrhhlZahBOgsVW0mqdQNwIPgbzwqbPosoU00Kr5oKqQvgLaT0w2Gp0xZFVBxsoCi/OwgRTVAuPa5A+oXiQP8AUafOKrrXxFFKZDdExqOw1CjKQFvzJPDukpicDRqm700cjS7KrG3LUT1o0UQWRVUclAA9wgVnZ2GDtXP0h6f179VWQDs11EtFIaDW+nHn3zUqbLw7ElqVMk6klFJPibazcRQAANANAIGYiICIiAiIgJobZwS1qTBiwA6wKsUNwDbUTfnliFJVgO0EDxIgUJaOTZfTZ6mepkzE1HNgKnZrppykvsj6GGqdBWqO/Rto1SowA7TZtBrafDbIr/4YlAJ9aMvVuP2XudfCSeEr4ipnV8MKQKNZg6tc2sBYCB8btVGbZ9Mkkno21JJPb2yA3WbCMKBevUNckdXpKti99ARwPhJTYAxdKilB8PZQpU1OkU9hsctpjd0YqglKi+FFlsDU6RdBfja14DD4c7Qq1WqO4o03NNKaMUuV85mK2J1m7h9ntg87rVdqIQt0T3cgqL9Vyb27p4HC4jCVaj0EFalVOdqeYIyPbUqToQZtYH6VWL9Oi06TKVFIHM5vxLNwHhAjtm7G+l01r4l6haoMyqtRkWmp80AKRc27TMJWq0PpOGZ2cLRNSk5PXCkEZWPaQRxnrg/pmDXohR+kIulN1cIwXsDg8uYn3Q2VWZa9Wrl6aqhRUU3VFAOVQe03Opgau5eKamppVXLfVpXRmNzkdRmFzyM1dhYipUxvSszZa1Oq6pc2CK4VNO8C/tmzj9g1nw+GCdWoiCjV1/02AFQX7bWBkkNmsuLpMq2pJQane40NxYW8BA0Nj1WOzKjFiWtW1JN+LW14yPxz1yuA6JyH6NnsSbOVRTZud+Htm2mDxlGjUwqUgysXCVs4ChXJ1ZeNxeb52S6VsHlF0oI6s1+aqBp7DA18VtMVzgXQkZqpDrcizBDmVh3GeB2o9AY5wSWFZUpgkkBmRQPAX1nvjdhVBjKVSlrSNTpKi3AyvlILAd4M9E2G1QYxKnVFaoGpsCCdEUK3sIgZpbrKy5qlasax1NQVGWzdyg5bDlae21cTUwuDOZ+kqn6tGtlLM5yrpz1/CeVPGbQRejOHV3GgqioAh5Mw4jwnxjNk18S9BMRZqaBnqFeqGqHRVABvYDW8DG7+MahSr0qrF2w12uTcsjLnU+82nxs3Y30umtfEVKjNUGZVV2RaanVQApFzbtM9P8vijiENFCaVRHp1gWJ0I6ranXlGE+mYNeiWj9IprpTcOEYL2K4blzEDz21hquHwNVTWZwCuRjo6rnGhYHXxnrjDUxWJ+jh2SlTRXqZDZnL+aubiBoeEbRweLr4SotQIajlSqJwUBgbFj5x7577QwFanWGIoAMxUJUpMcucDzSp7CNYGltLAf4eor0HfIrKKtN3Z1ZCbEjMSQR3TV2hjqtLHVKqkmnTSkaiXJ6jjVgOY4yQxNDFY0qlSl0FEEM4LhnexuFFuAm3hsA/0yvUZfq3p01HfYG4t7YGk+IzY5srEocLmFicurGxA4X75E7rthGWgXr1OnJHVNSrYtm0BHC3CSGzNhVqGKqdtHoilI3FwCxIQ9wuZ97vDFUKdKi2FFlsGqdIugv51rdkCMrAGvVFetUoV+k+pclhSyC2UADqm44g85fKfAX10485Utp4bG1UqYdqS1Q7HJXLKAiE3F1tfMO6WrC08iKt75QBfnYWgesREBERAREQEREBaYtMxAxaLTMQMWi0zEDFotMxAxaLTMQFotEQMWi0zEDFotMxAWmLTMQMWmYiBi0zEQMWi0zEDFpmIgIiICIiAiIgIiICIiAiIgIiICIiAiIgIiICIiAiIgIiICIiAiIgIiICIiAiIgIiIH//Z"/>
          <p:cNvSpPr>
            <a:spLocks noChangeAspect="1" noChangeArrowheads="1"/>
          </p:cNvSpPr>
          <p:nvPr/>
        </p:nvSpPr>
        <p:spPr bwMode="auto">
          <a:xfrm>
            <a:off x="70751" y="-21976"/>
            <a:ext cx="276436" cy="276437"/>
          </a:xfrm>
          <a:prstGeom prst="rect">
            <a:avLst/>
          </a:prstGeom>
          <a:noFill/>
        </p:spPr>
        <p:txBody>
          <a:bodyPr vert="horz" wrap="square" lIns="82786" tIns="41394" rIns="82786" bIns="41394" numCol="1" anchor="t" anchorCtr="0" compatLnSpc="1">
            <a:prstTxWarp prst="textNoShape">
              <a:avLst/>
            </a:prstTxWarp>
          </a:bodyPr>
          <a:lstStyle/>
          <a:p>
            <a:pPr defTabSz="944301"/>
            <a:endParaRPr lang="nl-BE" sz="1632" dirty="0">
              <a:solidFill>
                <a:prstClr val="black"/>
              </a:solidFill>
            </a:endParaRPr>
          </a:p>
        </p:txBody>
      </p:sp>
      <p:pic>
        <p:nvPicPr>
          <p:cNvPr id="8194" name="Picture 2" descr="Afbeeldingsresultaat voor water meter DIEHL"/>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902" y="3431745"/>
            <a:ext cx="811310" cy="983930"/>
          </a:xfrm>
          <a:prstGeom prst="rect">
            <a:avLst/>
          </a:prstGeom>
          <a:noFill/>
        </p:spPr>
      </p:pic>
      <p:sp>
        <p:nvSpPr>
          <p:cNvPr id="51" name="TextBox 50"/>
          <p:cNvSpPr txBox="1"/>
          <p:nvPr/>
        </p:nvSpPr>
        <p:spPr>
          <a:xfrm>
            <a:off x="766270" y="3011626"/>
            <a:ext cx="1767728" cy="427361"/>
          </a:xfrm>
          <a:prstGeom prst="rect">
            <a:avLst/>
          </a:prstGeom>
          <a:noFill/>
        </p:spPr>
        <p:txBody>
          <a:bodyPr wrap="none" rtlCol="0">
            <a:spAutoFit/>
          </a:bodyPr>
          <a:lstStyle/>
          <a:p>
            <a:r>
              <a:rPr lang="nl-BE" sz="2177" b="1" i="1" u="sng" dirty="0">
                <a:solidFill>
                  <a:schemeClr val="bg1"/>
                </a:solidFill>
              </a:rPr>
              <a:t>Water meters</a:t>
            </a:r>
          </a:p>
        </p:txBody>
      </p:sp>
      <p:sp>
        <p:nvSpPr>
          <p:cNvPr id="52" name="TextBox 51"/>
          <p:cNvSpPr txBox="1"/>
          <p:nvPr/>
        </p:nvSpPr>
        <p:spPr>
          <a:xfrm>
            <a:off x="1435836" y="1189761"/>
            <a:ext cx="2180853" cy="427361"/>
          </a:xfrm>
          <a:prstGeom prst="rect">
            <a:avLst/>
          </a:prstGeom>
          <a:noFill/>
        </p:spPr>
        <p:txBody>
          <a:bodyPr wrap="none" rtlCol="0">
            <a:spAutoFit/>
          </a:bodyPr>
          <a:lstStyle/>
          <a:p>
            <a:r>
              <a:rPr lang="nl-BE" sz="2177" b="1" i="1" u="sng" dirty="0">
                <a:solidFill>
                  <a:schemeClr val="bg1"/>
                </a:solidFill>
              </a:rPr>
              <a:t>Electricity meters</a:t>
            </a:r>
          </a:p>
        </p:txBody>
      </p:sp>
      <p:pic>
        <p:nvPicPr>
          <p:cNvPr id="8196" name="Picture 4" descr="Afbeeldingsresultaat voor electricity meter M-bu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81667" y="1679609"/>
            <a:ext cx="751523" cy="751523"/>
          </a:xfrm>
          <a:prstGeom prst="rect">
            <a:avLst/>
          </a:prstGeom>
          <a:noFill/>
        </p:spPr>
      </p:pic>
      <p:pic>
        <p:nvPicPr>
          <p:cNvPr id="8198" name="Picture 6" descr="Afbeeldingsresultaat voor electricity meter Modbus ABB"/>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3939" y="1747940"/>
            <a:ext cx="575980" cy="617719"/>
          </a:xfrm>
          <a:prstGeom prst="rect">
            <a:avLst/>
          </a:prstGeom>
          <a:noFill/>
        </p:spPr>
      </p:pic>
      <p:sp>
        <p:nvSpPr>
          <p:cNvPr id="55" name="TextBox 54"/>
          <p:cNvSpPr txBox="1"/>
          <p:nvPr/>
        </p:nvSpPr>
        <p:spPr>
          <a:xfrm>
            <a:off x="2729856" y="2434174"/>
            <a:ext cx="793807" cy="371512"/>
          </a:xfrm>
          <a:prstGeom prst="rect">
            <a:avLst/>
          </a:prstGeom>
          <a:noFill/>
        </p:spPr>
        <p:txBody>
          <a:bodyPr wrap="none" rtlCol="0">
            <a:spAutoFit/>
          </a:bodyPr>
          <a:lstStyle/>
          <a:p>
            <a:r>
              <a:rPr lang="nl-BE" sz="1814" dirty="0" err="1">
                <a:solidFill>
                  <a:schemeClr val="bg1"/>
                </a:solidFill>
              </a:rPr>
              <a:t>M-Bus</a:t>
            </a:r>
            <a:endParaRPr lang="nl-BE" sz="1814" dirty="0">
              <a:solidFill>
                <a:schemeClr val="bg1"/>
              </a:solidFill>
            </a:endParaRPr>
          </a:p>
        </p:txBody>
      </p:sp>
      <p:sp>
        <p:nvSpPr>
          <p:cNvPr id="56" name="TextBox 55"/>
          <p:cNvSpPr txBox="1"/>
          <p:nvPr/>
        </p:nvSpPr>
        <p:spPr>
          <a:xfrm>
            <a:off x="1646458" y="2438999"/>
            <a:ext cx="963725" cy="371512"/>
          </a:xfrm>
          <a:prstGeom prst="rect">
            <a:avLst/>
          </a:prstGeom>
          <a:noFill/>
        </p:spPr>
        <p:txBody>
          <a:bodyPr wrap="none" rtlCol="0">
            <a:spAutoFit/>
          </a:bodyPr>
          <a:lstStyle/>
          <a:p>
            <a:r>
              <a:rPr lang="nl-BE" sz="1814" dirty="0" err="1">
                <a:solidFill>
                  <a:schemeClr val="bg1"/>
                </a:solidFill>
              </a:rPr>
              <a:t>Modbus</a:t>
            </a:r>
            <a:endParaRPr lang="nl-BE" sz="1814" dirty="0">
              <a:solidFill>
                <a:schemeClr val="bg1"/>
              </a:solidFill>
            </a:endParaRPr>
          </a:p>
        </p:txBody>
      </p:sp>
      <p:pic>
        <p:nvPicPr>
          <p:cNvPr id="8200" name="Picture 8" descr="Afbeeldingsresultaat voor electricity meter Zigbee Meaz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60324" y="1762585"/>
            <a:ext cx="396054" cy="668547"/>
          </a:xfrm>
          <a:prstGeom prst="rect">
            <a:avLst/>
          </a:prstGeom>
          <a:noFill/>
        </p:spPr>
      </p:pic>
      <p:sp>
        <p:nvSpPr>
          <p:cNvPr id="58" name="TextBox 57"/>
          <p:cNvSpPr txBox="1"/>
          <p:nvPr/>
        </p:nvSpPr>
        <p:spPr>
          <a:xfrm>
            <a:off x="3571927" y="2434174"/>
            <a:ext cx="644728" cy="371512"/>
          </a:xfrm>
          <a:prstGeom prst="rect">
            <a:avLst/>
          </a:prstGeom>
          <a:noFill/>
        </p:spPr>
        <p:txBody>
          <a:bodyPr wrap="none" rtlCol="0">
            <a:spAutoFit/>
          </a:bodyPr>
          <a:lstStyle/>
          <a:p>
            <a:r>
              <a:rPr lang="nl-BE" sz="1814" dirty="0" err="1">
                <a:solidFill>
                  <a:schemeClr val="bg1"/>
                </a:solidFill>
              </a:rPr>
              <a:t>LoRa</a:t>
            </a:r>
            <a:endParaRPr lang="nl-BE" sz="1814" dirty="0">
              <a:solidFill>
                <a:schemeClr val="bg1"/>
              </a:solidFill>
            </a:endParaRPr>
          </a:p>
        </p:txBody>
      </p:sp>
      <p:pic>
        <p:nvPicPr>
          <p:cNvPr id="8202" name="Picture 10" descr="Afbeeldingsresultaat voor electricity meter KN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3313" y="1729848"/>
            <a:ext cx="649901" cy="635810"/>
          </a:xfrm>
          <a:prstGeom prst="rect">
            <a:avLst/>
          </a:prstGeom>
          <a:noFill/>
        </p:spPr>
      </p:pic>
      <p:sp>
        <p:nvSpPr>
          <p:cNvPr id="60" name="TextBox 59"/>
          <p:cNvSpPr txBox="1"/>
          <p:nvPr/>
        </p:nvSpPr>
        <p:spPr>
          <a:xfrm>
            <a:off x="873234" y="2449912"/>
            <a:ext cx="575799" cy="371512"/>
          </a:xfrm>
          <a:prstGeom prst="rect">
            <a:avLst/>
          </a:prstGeom>
          <a:noFill/>
        </p:spPr>
        <p:txBody>
          <a:bodyPr wrap="none" rtlCol="0">
            <a:spAutoFit/>
          </a:bodyPr>
          <a:lstStyle/>
          <a:p>
            <a:r>
              <a:rPr lang="nl-BE" sz="1814" dirty="0">
                <a:solidFill>
                  <a:schemeClr val="bg1"/>
                </a:solidFill>
              </a:rPr>
              <a:t>KNX</a:t>
            </a:r>
          </a:p>
        </p:txBody>
      </p:sp>
      <p:sp>
        <p:nvSpPr>
          <p:cNvPr id="61" name="TextBox 60"/>
          <p:cNvSpPr txBox="1"/>
          <p:nvPr/>
        </p:nvSpPr>
        <p:spPr>
          <a:xfrm>
            <a:off x="658068" y="4415673"/>
            <a:ext cx="793807" cy="371512"/>
          </a:xfrm>
          <a:prstGeom prst="rect">
            <a:avLst/>
          </a:prstGeom>
          <a:noFill/>
        </p:spPr>
        <p:txBody>
          <a:bodyPr wrap="none" rtlCol="0">
            <a:spAutoFit/>
          </a:bodyPr>
          <a:lstStyle/>
          <a:p>
            <a:r>
              <a:rPr lang="nl-BE" sz="1814" dirty="0" err="1">
                <a:solidFill>
                  <a:schemeClr val="bg1"/>
                </a:solidFill>
              </a:rPr>
              <a:t>M-Bus</a:t>
            </a:r>
            <a:endParaRPr lang="nl-BE" sz="1814" dirty="0">
              <a:solidFill>
                <a:schemeClr val="bg1"/>
              </a:solidFill>
            </a:endParaRPr>
          </a:p>
        </p:txBody>
      </p:sp>
      <p:sp>
        <p:nvSpPr>
          <p:cNvPr id="62" name="TextBox 61"/>
          <p:cNvSpPr txBox="1"/>
          <p:nvPr/>
        </p:nvSpPr>
        <p:spPr>
          <a:xfrm>
            <a:off x="2899212" y="3011626"/>
            <a:ext cx="1605376" cy="427361"/>
          </a:xfrm>
          <a:prstGeom prst="rect">
            <a:avLst/>
          </a:prstGeom>
          <a:noFill/>
        </p:spPr>
        <p:txBody>
          <a:bodyPr wrap="none" rtlCol="0">
            <a:spAutoFit/>
          </a:bodyPr>
          <a:lstStyle/>
          <a:p>
            <a:r>
              <a:rPr lang="nl-BE" sz="2177" b="1" i="1" u="sng" dirty="0">
                <a:solidFill>
                  <a:schemeClr val="bg1"/>
                </a:solidFill>
              </a:rPr>
              <a:t>Heat meters</a:t>
            </a:r>
          </a:p>
        </p:txBody>
      </p:sp>
      <p:pic>
        <p:nvPicPr>
          <p:cNvPr id="8204" name="Picture 12" descr="https://www.hw-group.com//products/HWg-PWR/images/zoom_sensonic_II_compact_01.jp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67274" y="3505432"/>
            <a:ext cx="986095" cy="910241"/>
          </a:xfrm>
          <a:prstGeom prst="rect">
            <a:avLst/>
          </a:prstGeom>
          <a:noFill/>
        </p:spPr>
      </p:pic>
      <p:sp>
        <p:nvSpPr>
          <p:cNvPr id="65" name="TextBox 64"/>
          <p:cNvSpPr txBox="1"/>
          <p:nvPr/>
        </p:nvSpPr>
        <p:spPr>
          <a:xfrm>
            <a:off x="3398226" y="4415673"/>
            <a:ext cx="793807" cy="371512"/>
          </a:xfrm>
          <a:prstGeom prst="rect">
            <a:avLst/>
          </a:prstGeom>
          <a:noFill/>
        </p:spPr>
        <p:txBody>
          <a:bodyPr wrap="none" rtlCol="0">
            <a:spAutoFit/>
          </a:bodyPr>
          <a:lstStyle/>
          <a:p>
            <a:r>
              <a:rPr lang="nl-BE" sz="1814" dirty="0" err="1">
                <a:solidFill>
                  <a:schemeClr val="bg1"/>
                </a:solidFill>
              </a:rPr>
              <a:t>M-Bus</a:t>
            </a:r>
            <a:endParaRPr lang="nl-BE" sz="1814" dirty="0">
              <a:solidFill>
                <a:schemeClr val="bg1"/>
              </a:solidFill>
            </a:endParaRPr>
          </a:p>
        </p:txBody>
      </p:sp>
      <p:pic>
        <p:nvPicPr>
          <p:cNvPr id="8206" name="Picture 14" descr="http://english.suntront.com/upload/20160823/201608231335532055.jp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17543" y="5211213"/>
            <a:ext cx="1335017" cy="891601"/>
          </a:xfrm>
          <a:prstGeom prst="rect">
            <a:avLst/>
          </a:prstGeom>
          <a:noFill/>
        </p:spPr>
      </p:pic>
      <p:sp>
        <p:nvSpPr>
          <p:cNvPr id="67" name="TextBox 66"/>
          <p:cNvSpPr txBox="1"/>
          <p:nvPr/>
        </p:nvSpPr>
        <p:spPr>
          <a:xfrm>
            <a:off x="1817543" y="4847070"/>
            <a:ext cx="1483548" cy="427361"/>
          </a:xfrm>
          <a:prstGeom prst="rect">
            <a:avLst/>
          </a:prstGeom>
          <a:noFill/>
        </p:spPr>
        <p:txBody>
          <a:bodyPr wrap="none" rtlCol="0">
            <a:spAutoFit/>
          </a:bodyPr>
          <a:lstStyle/>
          <a:p>
            <a:r>
              <a:rPr lang="nl-BE" sz="2177" b="1" i="1" u="sng" dirty="0">
                <a:solidFill>
                  <a:schemeClr val="bg1"/>
                </a:solidFill>
              </a:rPr>
              <a:t>Gas meters</a:t>
            </a:r>
          </a:p>
        </p:txBody>
      </p:sp>
      <p:sp>
        <p:nvSpPr>
          <p:cNvPr id="68" name="TextBox 67"/>
          <p:cNvSpPr txBox="1"/>
          <p:nvPr/>
        </p:nvSpPr>
        <p:spPr>
          <a:xfrm>
            <a:off x="2200948" y="6059162"/>
            <a:ext cx="793807" cy="371512"/>
          </a:xfrm>
          <a:prstGeom prst="rect">
            <a:avLst/>
          </a:prstGeom>
          <a:noFill/>
        </p:spPr>
        <p:txBody>
          <a:bodyPr wrap="none" rtlCol="0">
            <a:spAutoFit/>
          </a:bodyPr>
          <a:lstStyle/>
          <a:p>
            <a:r>
              <a:rPr lang="nl-BE" sz="1814" dirty="0" err="1">
                <a:solidFill>
                  <a:schemeClr val="bg1"/>
                </a:solidFill>
              </a:rPr>
              <a:t>M-Bus</a:t>
            </a:r>
            <a:endParaRPr lang="nl-BE" sz="1814" dirty="0">
              <a:solidFill>
                <a:schemeClr val="bg1"/>
              </a:solidFill>
            </a:endParaRPr>
          </a:p>
        </p:txBody>
      </p:sp>
      <p:sp>
        <p:nvSpPr>
          <p:cNvPr id="25" name="Rectangle 24"/>
          <p:cNvSpPr/>
          <p:nvPr/>
        </p:nvSpPr>
        <p:spPr>
          <a:xfrm>
            <a:off x="7703864" y="1735481"/>
            <a:ext cx="4259538" cy="4295022"/>
          </a:xfrm>
          <a:prstGeom prst="rect">
            <a:avLst/>
          </a:prstGeom>
        </p:spPr>
        <p:txBody>
          <a:bodyPr wrap="square">
            <a:spAutoFit/>
          </a:bodyPr>
          <a:lstStyle/>
          <a:p>
            <a:r>
              <a:rPr lang="en-US" sz="2177" dirty="0">
                <a:solidFill>
                  <a:schemeClr val="accent5">
                    <a:lumMod val="50000"/>
                  </a:schemeClr>
                </a:solidFill>
                <a:latin typeface="Century Gothic" panose="020B0502020202020204" pitchFamily="34" charset="0"/>
              </a:rPr>
              <a:t>Remote monitoring of meters</a:t>
            </a:r>
          </a:p>
          <a:p>
            <a:pPr>
              <a:buFont typeface="Arial" pitchFamily="34" charset="0"/>
              <a:buChar char="•"/>
            </a:pPr>
            <a:r>
              <a:rPr lang="en-US" sz="1632" dirty="0">
                <a:solidFill>
                  <a:schemeClr val="accent5">
                    <a:lumMod val="50000"/>
                  </a:schemeClr>
                </a:solidFill>
                <a:latin typeface="Century Gothic" panose="020B0502020202020204" pitchFamily="34" charset="0"/>
              </a:rPr>
              <a:t> To improve understanding of   </a:t>
            </a:r>
            <a:br>
              <a:rPr lang="en-US" sz="1632" dirty="0">
                <a:solidFill>
                  <a:schemeClr val="accent5">
                    <a:lumMod val="50000"/>
                  </a:schemeClr>
                </a:solidFill>
                <a:latin typeface="Century Gothic" panose="020B0502020202020204" pitchFamily="34" charset="0"/>
              </a:rPr>
            </a:br>
            <a:r>
              <a:rPr lang="en-US" sz="1632" dirty="0">
                <a:solidFill>
                  <a:schemeClr val="accent5">
                    <a:lumMod val="50000"/>
                  </a:schemeClr>
                </a:solidFill>
                <a:latin typeface="Century Gothic" panose="020B0502020202020204" pitchFamily="34" charset="0"/>
              </a:rPr>
              <a:t>    consumption pattern</a:t>
            </a:r>
          </a:p>
          <a:p>
            <a:pPr>
              <a:buFont typeface="Arial" pitchFamily="34" charset="0"/>
              <a:buChar char="•"/>
            </a:pPr>
            <a:r>
              <a:rPr lang="en-US" sz="1632" dirty="0">
                <a:solidFill>
                  <a:schemeClr val="accent5">
                    <a:lumMod val="50000"/>
                  </a:schemeClr>
                </a:solidFill>
                <a:latin typeface="Century Gothic" panose="020B0502020202020204" pitchFamily="34" charset="0"/>
              </a:rPr>
              <a:t> To allow focused energy saving</a:t>
            </a:r>
          </a:p>
          <a:p>
            <a:endParaRPr lang="en-US" sz="1632" dirty="0">
              <a:solidFill>
                <a:schemeClr val="accent5">
                  <a:lumMod val="50000"/>
                </a:schemeClr>
              </a:solidFill>
              <a:latin typeface="Century Gothic" panose="020B0502020202020204" pitchFamily="34" charset="0"/>
            </a:endParaRPr>
          </a:p>
          <a:p>
            <a:r>
              <a:rPr lang="en-US" sz="1632" dirty="0">
                <a:solidFill>
                  <a:schemeClr val="accent5">
                    <a:lumMod val="50000"/>
                  </a:schemeClr>
                </a:solidFill>
                <a:latin typeface="Century Gothic" panose="020B0502020202020204" pitchFamily="34" charset="0"/>
              </a:rPr>
              <a:t>CloudGate is connected to a meter, monitored via wired/wireless interface</a:t>
            </a:r>
          </a:p>
          <a:p>
            <a:pPr marL="0" lvl="1">
              <a:lnSpc>
                <a:spcPct val="120000"/>
              </a:lnSpc>
            </a:pPr>
            <a:r>
              <a:rPr lang="en-US" sz="1632" dirty="0">
                <a:solidFill>
                  <a:schemeClr val="accent5">
                    <a:lumMod val="50000"/>
                  </a:schemeClr>
                </a:solidFill>
                <a:latin typeface="Century Gothic" panose="020B0502020202020204" pitchFamily="34" charset="0"/>
              </a:rPr>
              <a:t>The 5G-A CloudWizzard flow will readout and gather data from meters converted from several protocols. Normalized data are send to the information to the SCADA, Building Management System, Building controller  or cloud platform of choice</a:t>
            </a:r>
          </a:p>
          <a:p>
            <a:pPr>
              <a:buFont typeface="Arial" pitchFamily="34" charset="0"/>
              <a:buChar char="•"/>
            </a:pPr>
            <a:endParaRPr lang="nl-BE" sz="1632" dirty="0">
              <a:solidFill>
                <a:schemeClr val="tx1">
                  <a:lumMod val="50000"/>
                  <a:lumOff val="50000"/>
                </a:schemeClr>
              </a:solidFill>
            </a:endParaRPr>
          </a:p>
        </p:txBody>
      </p:sp>
      <p:pic>
        <p:nvPicPr>
          <p:cNvPr id="11266" name="Picture 2" descr="Afbeeldingsresultaat voor LoRaWAN water mete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17542" y="3431745"/>
            <a:ext cx="701855" cy="983930"/>
          </a:xfrm>
          <a:prstGeom prst="rect">
            <a:avLst/>
          </a:prstGeom>
          <a:noFill/>
        </p:spPr>
      </p:pic>
      <p:sp>
        <p:nvSpPr>
          <p:cNvPr id="30" name="TextBox 29"/>
          <p:cNvSpPr txBox="1"/>
          <p:nvPr/>
        </p:nvSpPr>
        <p:spPr>
          <a:xfrm>
            <a:off x="1547476" y="4415673"/>
            <a:ext cx="1126270" cy="371512"/>
          </a:xfrm>
          <a:prstGeom prst="rect">
            <a:avLst/>
          </a:prstGeom>
          <a:noFill/>
        </p:spPr>
        <p:txBody>
          <a:bodyPr wrap="none" rtlCol="0">
            <a:spAutoFit/>
          </a:bodyPr>
          <a:lstStyle/>
          <a:p>
            <a:r>
              <a:rPr lang="nl-BE" sz="1814" dirty="0" err="1">
                <a:solidFill>
                  <a:schemeClr val="bg1"/>
                </a:solidFill>
              </a:rPr>
              <a:t>LoRaWAN</a:t>
            </a:r>
            <a:endParaRPr lang="nl-BE" sz="1814" dirty="0">
              <a:solidFill>
                <a:schemeClr val="bg1"/>
              </a:solidFill>
            </a:endParaRPr>
          </a:p>
        </p:txBody>
      </p:sp>
      <p:pic>
        <p:nvPicPr>
          <p:cNvPr id="2" name="Picture 1" descr="Cloudgate with antennas 02_small.jpg">
            <a:extLst>
              <a:ext uri="{FF2B5EF4-FFF2-40B4-BE49-F238E27FC236}">
                <a16:creationId xmlns:a16="http://schemas.microsoft.com/office/drawing/2014/main" id="{47F59CBA-D004-A1ED-C9D2-EFF81D8C24C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52465" y="2205825"/>
            <a:ext cx="1754727" cy="1754727"/>
          </a:xfrm>
          <a:prstGeom prst="rect">
            <a:avLst/>
          </a:prstGeom>
        </p:spPr>
      </p:pic>
      <p:sp>
        <p:nvSpPr>
          <p:cNvPr id="3" name="Left-Right Arrow 31">
            <a:extLst>
              <a:ext uri="{FF2B5EF4-FFF2-40B4-BE49-F238E27FC236}">
                <a16:creationId xmlns:a16="http://schemas.microsoft.com/office/drawing/2014/main" id="{63524272-6673-F5C3-F228-DB8519A48645}"/>
              </a:ext>
            </a:extLst>
          </p:cNvPr>
          <p:cNvSpPr/>
          <p:nvPr/>
        </p:nvSpPr>
        <p:spPr>
          <a:xfrm>
            <a:off x="6846582" y="3122255"/>
            <a:ext cx="791933" cy="306748"/>
          </a:xfrm>
          <a:prstGeom prst="leftRightArrow">
            <a:avLst>
              <a:gd name="adj1" fmla="val 275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p>
        </p:txBody>
      </p:sp>
      <p:sp>
        <p:nvSpPr>
          <p:cNvPr id="4" name="Left-Right Arrow 31">
            <a:extLst>
              <a:ext uri="{FF2B5EF4-FFF2-40B4-BE49-F238E27FC236}">
                <a16:creationId xmlns:a16="http://schemas.microsoft.com/office/drawing/2014/main" id="{1F901FBB-8EE2-35CF-D89A-3B64F11925AB}"/>
              </a:ext>
            </a:extLst>
          </p:cNvPr>
          <p:cNvSpPr/>
          <p:nvPr/>
        </p:nvSpPr>
        <p:spPr>
          <a:xfrm>
            <a:off x="4646681" y="3132239"/>
            <a:ext cx="791933" cy="306748"/>
          </a:xfrm>
          <a:prstGeom prst="leftRightArrow">
            <a:avLst>
              <a:gd name="adj1" fmla="val 275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p>
        </p:txBody>
      </p:sp>
    </p:spTree>
    <p:extLst>
      <p:ext uri="{BB962C8B-B14F-4D97-AF65-F5344CB8AC3E}">
        <p14:creationId xmlns:p14="http://schemas.microsoft.com/office/powerpoint/2010/main" val="40933282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60A40-4BFD-CFB0-E7AE-DBA999C79501}"/>
              </a:ext>
            </a:extLst>
          </p:cNvPr>
          <p:cNvSpPr>
            <a:spLocks noGrp="1"/>
          </p:cNvSpPr>
          <p:nvPr>
            <p:ph type="title"/>
          </p:nvPr>
        </p:nvSpPr>
        <p:spPr>
          <a:xfrm>
            <a:off x="477520" y="365125"/>
            <a:ext cx="10876280" cy="1325563"/>
          </a:xfrm>
        </p:spPr>
        <p:txBody>
          <a:bodyPr/>
          <a:lstStyle/>
          <a:p>
            <a:r>
              <a:rPr lang="en-US" b="1" dirty="0"/>
              <a:t>SNCF Remote Meters Reading</a:t>
            </a:r>
            <a:endParaRPr lang="fr-BE" b="1" dirty="0"/>
          </a:p>
        </p:txBody>
      </p:sp>
      <p:pic>
        <p:nvPicPr>
          <p:cNvPr id="4" name="Image 3" descr="Une image contenant texte, intérieur, plancher, ordinateur&#10;&#10;Description générée automatiquement">
            <a:extLst>
              <a:ext uri="{FF2B5EF4-FFF2-40B4-BE49-F238E27FC236}">
                <a16:creationId xmlns:a16="http://schemas.microsoft.com/office/drawing/2014/main" id="{87689AE9-CA85-079B-A078-4EA928CA0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882" y="1557337"/>
            <a:ext cx="2733675" cy="3743325"/>
          </a:xfrm>
          <a:prstGeom prst="rect">
            <a:avLst/>
          </a:prstGeom>
        </p:spPr>
      </p:pic>
      <p:pic>
        <p:nvPicPr>
          <p:cNvPr id="8" name="Image 7">
            <a:extLst>
              <a:ext uri="{FF2B5EF4-FFF2-40B4-BE49-F238E27FC236}">
                <a16:creationId xmlns:a16="http://schemas.microsoft.com/office/drawing/2014/main" id="{59F0BD6E-C3E1-EBB4-CE82-1C683A042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507" y="1350056"/>
            <a:ext cx="2760303" cy="2760303"/>
          </a:xfrm>
          <a:prstGeom prst="rect">
            <a:avLst/>
          </a:prstGeom>
        </p:spPr>
      </p:pic>
      <p:pic>
        <p:nvPicPr>
          <p:cNvPr id="10" name="Image 9" descr="Une image contenant microscope&#10;&#10;Description générée automatiquement">
            <a:extLst>
              <a:ext uri="{FF2B5EF4-FFF2-40B4-BE49-F238E27FC236}">
                <a16:creationId xmlns:a16="http://schemas.microsoft.com/office/drawing/2014/main" id="{B51EE4FB-352A-37CE-9952-61EEEBB49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891" y="1976626"/>
            <a:ext cx="3110383" cy="1988335"/>
          </a:xfrm>
          <a:prstGeom prst="rect">
            <a:avLst/>
          </a:prstGeom>
        </p:spPr>
      </p:pic>
      <p:pic>
        <p:nvPicPr>
          <p:cNvPr id="9" name="Image 8">
            <a:extLst>
              <a:ext uri="{FF2B5EF4-FFF2-40B4-BE49-F238E27FC236}">
                <a16:creationId xmlns:a16="http://schemas.microsoft.com/office/drawing/2014/main" id="{91691B45-0907-B18C-CCD2-C386FCDE86E0}"/>
              </a:ext>
            </a:extLst>
          </p:cNvPr>
          <p:cNvPicPr>
            <a:picLocks noChangeAspect="1"/>
          </p:cNvPicPr>
          <p:nvPr/>
        </p:nvPicPr>
        <p:blipFill>
          <a:blip r:embed="rId5"/>
          <a:stretch>
            <a:fillRect/>
          </a:stretch>
        </p:blipFill>
        <p:spPr>
          <a:xfrm>
            <a:off x="9328242" y="3921553"/>
            <a:ext cx="1334557" cy="1380226"/>
          </a:xfrm>
          <a:prstGeom prst="rect">
            <a:avLst/>
          </a:prstGeom>
        </p:spPr>
      </p:pic>
      <p:pic>
        <p:nvPicPr>
          <p:cNvPr id="13" name="Image 12">
            <a:extLst>
              <a:ext uri="{FF2B5EF4-FFF2-40B4-BE49-F238E27FC236}">
                <a16:creationId xmlns:a16="http://schemas.microsoft.com/office/drawing/2014/main" id="{31FD9645-0618-0463-2564-D6A998627A87}"/>
              </a:ext>
            </a:extLst>
          </p:cNvPr>
          <p:cNvPicPr>
            <a:picLocks noChangeAspect="1"/>
          </p:cNvPicPr>
          <p:nvPr/>
        </p:nvPicPr>
        <p:blipFill>
          <a:blip r:embed="rId6"/>
          <a:stretch>
            <a:fillRect/>
          </a:stretch>
        </p:blipFill>
        <p:spPr>
          <a:xfrm>
            <a:off x="8004094" y="2416856"/>
            <a:ext cx="737593" cy="999848"/>
          </a:xfrm>
          <a:prstGeom prst="rect">
            <a:avLst/>
          </a:prstGeom>
        </p:spPr>
      </p:pic>
      <p:pic>
        <p:nvPicPr>
          <p:cNvPr id="1026" name="Picture 2" descr="Gaz - SolutionDiag - La solution pour vos diagnostics Gaz">
            <a:extLst>
              <a:ext uri="{FF2B5EF4-FFF2-40B4-BE49-F238E27FC236}">
                <a16:creationId xmlns:a16="http://schemas.microsoft.com/office/drawing/2014/main" id="{725D19C9-E766-819F-2AD4-80AB2A3CE7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1574" y="3693212"/>
            <a:ext cx="984165" cy="98416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DFFD4099-189D-E75F-BC28-3404B4DDE6A7}"/>
              </a:ext>
            </a:extLst>
          </p:cNvPr>
          <p:cNvPicPr>
            <a:picLocks noChangeAspect="1"/>
          </p:cNvPicPr>
          <p:nvPr/>
        </p:nvPicPr>
        <p:blipFill>
          <a:blip r:embed="rId8"/>
          <a:stretch>
            <a:fillRect/>
          </a:stretch>
        </p:blipFill>
        <p:spPr>
          <a:xfrm>
            <a:off x="3161497" y="3052155"/>
            <a:ext cx="775568" cy="753687"/>
          </a:xfrm>
          <a:prstGeom prst="rect">
            <a:avLst/>
          </a:prstGeom>
        </p:spPr>
      </p:pic>
      <p:pic>
        <p:nvPicPr>
          <p:cNvPr id="18" name="Image 17">
            <a:extLst>
              <a:ext uri="{FF2B5EF4-FFF2-40B4-BE49-F238E27FC236}">
                <a16:creationId xmlns:a16="http://schemas.microsoft.com/office/drawing/2014/main" id="{081ECF85-2738-1C20-7328-FF301F2D344F}"/>
              </a:ext>
            </a:extLst>
          </p:cNvPr>
          <p:cNvPicPr>
            <a:picLocks noChangeAspect="1"/>
          </p:cNvPicPr>
          <p:nvPr/>
        </p:nvPicPr>
        <p:blipFill>
          <a:blip r:embed="rId9"/>
          <a:stretch>
            <a:fillRect/>
          </a:stretch>
        </p:blipFill>
        <p:spPr>
          <a:xfrm>
            <a:off x="3741801" y="4677377"/>
            <a:ext cx="4347713" cy="1374744"/>
          </a:xfrm>
          <a:prstGeom prst="rect">
            <a:avLst/>
          </a:prstGeom>
        </p:spPr>
      </p:pic>
      <p:cxnSp>
        <p:nvCxnSpPr>
          <p:cNvPr id="12" name="Connecteur droit avec flèche 11">
            <a:extLst>
              <a:ext uri="{FF2B5EF4-FFF2-40B4-BE49-F238E27FC236}">
                <a16:creationId xmlns:a16="http://schemas.microsoft.com/office/drawing/2014/main" id="{6ADA6247-38A1-69C9-B18D-3BDC5711FB05}"/>
              </a:ext>
            </a:extLst>
          </p:cNvPr>
          <p:cNvCxnSpPr>
            <a:cxnSpLocks/>
            <a:stCxn id="15" idx="3"/>
          </p:cNvCxnSpPr>
          <p:nvPr/>
        </p:nvCxnSpPr>
        <p:spPr>
          <a:xfrm flipV="1">
            <a:off x="3937065" y="3416704"/>
            <a:ext cx="972046" cy="12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7A5570A-C079-620A-B35C-74B3ABB20963}"/>
              </a:ext>
            </a:extLst>
          </p:cNvPr>
          <p:cNvCxnSpPr>
            <a:cxnSpLocks/>
          </p:cNvCxnSpPr>
          <p:nvPr/>
        </p:nvCxnSpPr>
        <p:spPr>
          <a:xfrm flipH="1" flipV="1">
            <a:off x="7063701" y="3152493"/>
            <a:ext cx="940393" cy="12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8F41D0B9-7CD0-1872-C007-329425C05367}"/>
              </a:ext>
            </a:extLst>
          </p:cNvPr>
          <p:cNvCxnSpPr>
            <a:cxnSpLocks/>
          </p:cNvCxnSpPr>
          <p:nvPr/>
        </p:nvCxnSpPr>
        <p:spPr>
          <a:xfrm flipH="1" flipV="1">
            <a:off x="6309240" y="3606174"/>
            <a:ext cx="1642334" cy="50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C9CA1E60-63B7-DBBE-CF8B-91C61E9F1716}"/>
              </a:ext>
            </a:extLst>
          </p:cNvPr>
          <p:cNvCxnSpPr>
            <a:cxnSpLocks/>
            <a:endCxn id="18" idx="0"/>
          </p:cNvCxnSpPr>
          <p:nvPr/>
        </p:nvCxnSpPr>
        <p:spPr>
          <a:xfrm>
            <a:off x="5915657" y="3858266"/>
            <a:ext cx="1" cy="819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55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09190" y="886462"/>
            <a:ext cx="4266557" cy="52629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p>
        </p:txBody>
      </p:sp>
      <p:sp>
        <p:nvSpPr>
          <p:cNvPr id="2054" name="AutoShape 6" descr="data:image/jpeg;base64,/9j/4AAQSkZJRgABAQAAAQABAAD/2wCEAAkGBxQTERUUEBQUFRUXGBwYFhgXGBcZFhwfHBkiHB0cGBseJCggGR0lHxkXITEhJSkrLi8uFx8zODMsNygtLisBCgoKDg0OGhAQGjclHyYrNTcvLzArLTAsNzU1Nzc0LDQyNywwLy40Ny43MjQsNC8tLTQsLDQsLCwvLC4sOCwsLP/AABEIAIABAAMBIgACEQEDEQH/xAAcAAEAAwEBAQEBAAAAAAAAAAAABQYHBAMCCAH/xABFEAABAwIDAwgFCQYFBQAAAAABAAIDBBEFEiEGBzETIjJBUWFxgRQ1c5GxCCM0YoKSobKzFTNCUnJ0JTZjouFDU4PC0f/EABoBAQADAQEBAAAAAAAAAAAAAAABAgMEBQb/xAAsEQEAAgEDAgQGAQUAAAAAAAAAAQIDBBExEiETUWHwBUFxocHh0SIjMkOB/9oADAMBAAIRAxEAPwDcUREBERAREQEREBERAREQEREBERAREQEREBERAREQEREBERAREQEREBERAREQEREBERAREQEREBERAREQEREBERAREQEREBERAREQEREBERAXzI4AEkgAakngPFfSqW9SqdHhc5abF2Vh8HOAP4LTFj8S8U85VtbpiZeNBtDUYg5/7P5OKCN2X0iVpeXn/TjBboO0nrXpjUOJwwulhqYpiwZjG6AMzAanKQ8626lTN022UEEbqWpIju/NG89E5uLXdhuND137tdeikDgHNIcDwINwfArr1NZ0+Xp6Y6flvG+//fezLHMZK7791O3c7bOxHlWyRNjdEGElriWuzZuAIu3o9p4q6rPtg8DfR12IgROERyOhsLNcLvdlYTobXAt1aL2q96lJE90ckdQ17CWuGVuhGhHSUZ9P4mafArvHbj1hNL9NY657r2i56CrbLEyVnRe0Ob4EX1Vb2k2/paKbkZhKX5Q7mNBGvDrC5aYr3t01jeWlrxWN5lbEUFg+0ramAzwwzFn8NwwF2pByjN1W67KBod6dJNIyOKOdz3kBoyt1J8XK8abLbfavHPoiclY278r2irGJ7axQ1LKYxTume1rg1jWnpdR1tcWN+pRlfvSpIZHxyxztew2cMrTY+TlNdLmt/jVE5aRzK9IqrLtxEypjp5YaiOSUtDMzW5TmNgbhx0Xlj28KnpJjFURzh3EWa0gi+hHO4GyiNNlmYiK8pnJWO+63oobC8fFRBy8UExaQCwEMBeD1t53Vbrsq5Tb1aSR7Y2Rzl73BrRlbqSbAdLtSumy232rxyTkrHMpPbjE6ylglqac05iijzlkjZC8kcbEOAA4dSqO73edUVmIOo6yGKMgPHMzXzsNiDcm/8Stm8t98HrCQReAmx4juKxfbwfszaMVDdGGRk5sOp5tIB235/vWC79JqtbwNon0NG6aFjZJS4NjY69idSeGps1rneSsjTcXGoPBUHbs8tNMwHm0lFNK8dXKTAsj8w2Ob7/egg93e8LEMVlkYxtJFybWuJc2V1wTaws7QrW1gHya/pNX7Jn5itN2u3i0+HSBlXFUDNfI5rWFrgLXI519LgagILki5qWqzR53sdFoSWyZQWgdZIJHfxUFRbXek5jQQSVEbSW8rdkcTiOIjc43fbtAt3oLMiq2zO28NXUSUvJzQ1MV+UilaLi1tQ5pII1Hjdcc28eFtW2jdTVQqHdGPLHc6E8c9uAPWguqKp4rt5DS5TWwVVOxxsHvjDmX7C6Muy8eu3X2Ky0VWyWNskT2vY8Xa5pu0g9YKD3RV121TXzSQ0cT6l8RtKWFjYmE8Gue42LuOjQbW1tovTD9p431Ho0zH09RlzNjktZ47Y3glr7dnEdiCeREQFD7XYN6ZRywXylw5pPAOBuL91wphQO3GMvpKKSeINL25bB3DVwC0wxaclejnfsrfbpnfh+ca+ikhkdFMwse06tPH/kd668E2gqKR16aVzNblt7sPi3gfFfoauwmlxCBjpo2va9ocwnR4DhfRw1HFZxtNujcwOkoZC8DXkn9L7LhofAjzX0OL4nhyx0Zo2n149/V599Nenei2bvNuhXgxytDJ2C5APNeP5m9YI6x3jyzTeHhuXLOP+pPVMd4smJHvBP3Vz7sS5uKwCxBu4OB0I5huD5hXzabDOXwiqsLuiqp5W9oyzOvb7JcsppTSaqOnidvvvH7X3nLj78xv+EzulxLlsNjB4xOMZ8tR+BCzLecc00M178tG6QH6pkcGf7A1e+7LFjG2rpwbOnYxsQ+uSWEjyff7C699kIZU0zGCzW04a0dgDyAPcpw4vC10x57z9t/z9i9urAvu6v1VF9v8xWL7BesKT2jVtG6r1VF9v8xWMbBesKT2rU0vOp9+Zk4x+/JuEGCOOLyVT28wQMZG7TVxJzW8AB95YhvA9YVftHfBfpdfmjeD6xq/aO+Cx+EXm+ad/lXZfVRtWPq2zazBHTvoJY25nQTsc7h0DbN7i1p8lmu+n1gPZN+JW5Q9EeA+Cw3fT6wHsm/ErL4XebZ61n5RKdVXaky1Pd36spPZD4lYJsp9Ppf7iP8AUC2rYPD5HYdSltTMwGMWaGw2Gp0F2E+8rFdlPp9L/cR/qBdWijvqO/vuyz/6/fk3bef6orfYuWffKRwcuipqpo6DnRP01s7nNPgC1w+0FoO8/wBUVvsXL+7y8IFVhlTH1hhe3+pnOHwXz70Hnuuxj0rC6aTrDOTd4s5p+CjGfO4didWR9I5Yt4H5uNpjjsewhpf/AOQrN9z20z4sPxCBp+c5rqcXsS+b5qwPVzuT95WxY5QNp8ImhZ0YqVzBpbox2vbyQZJ8mv6TV+yZ+Yr3+Uv+8ov6ZfixePyavpNX7Jn5yvb5S/7yi/pl+LEFh+UJtE6CjjpoyQakuzkfyMtdv2i5vkCtB2Tw9sFFTxMFgyJgt35QT+N1jXylmnl6M9RjkA8Q5t/iFu1KRkbbhlFvcgrI2fLMZ9MY3mSUxjkOlg9r25e/VpP3VnmM/wCcafwb+k9bS6doc1hcA5wJa2+pDbXIHXbM2/iFhe18Urtq4hTvEcpYOTc4Zmg8k+1x1g8PNBqO84R/smr5W2Xkja/b/DbvvZZXsdtBNRbMTy3ILpnR0xuBYPDQXN8HcofEL32TxI4tWSUOOuk5SM3jhaeTic5p5weG6ucNCNSLX07Zvf8A0TY8JgZAwMjjnYMrRZobybwAB4kIJ/cpQCLB4CALyF0jj1kudxPboAPIKG+UBAW0lNVRHLNTzjI8cQHA3t9prD5K07rD/hFHb/tD4lQO/wDP+En2sfxKC6bK4uKujgqBpykbXEdhtqPfdSqpO5phGD01+sOI8C42V2QFVN6EDn4ZM1jXOPNNmgk6OBOg7la0Kviv4d4v5SravVEwoO5/aBs9GIC4cpBpbrLD0SO3s8ld6uqZEx0krgxjRdznGwAUTiWyNJM/lHxBsnHlIyY3/ebYr5i2PpQQXsfMW6t5aR8oB7QHkgLfLbDkvN43jf5bfnf8KVi9Y2U3dxgxnrqjEnMLYnvf6OCLF2Z2r7dlvxcexW/ZmEPp52O4OqKlp8DK4FTzogW5SBlta3VbhZctBhEMJJhjawnjl69b/FM2o8XeZ7cbfSCuPpY1uswFwxV7X2PoufMfrXyAjx1K99+f0yD2P/u5bDTYdFHI+SONrXyWMjgLF1uFz1riqdl6SRxdJTxPcb3Lhc6m/X3krrj4hE6iM1o4jbZnOD+30R5oXdV6qi+3+YrF9gfWFJ7Rq/RFPgNOxjo44mNY62Zo0Btw08yuVmyFECCKWEEcCG6+SjFrqUnL2n+v9/yWw2mK+ibX5o3g+sav2jvgv0oIRlyW5tstu61re5Q79kKEm5pYSTxJbcrLQauumvNrRvvC2fFOSIiExD0R4D4LDd9XrAeyb8StwpaVsbQyNoa0cAOCjarZekkcXyU8T3HiXNuVTR6iuDL1z3TmxzevTDk3d+rKT2Q+JWCbKfT6X+4j/UC/RsGB07GGNkTWsda7RcDTh8VyN2QoQbilhBHAhuq30+tpinJvE/1fv+VMmGb9Po495/qit9i5WchQuJbJ0VQ5rqimhkc1oa0vaCQ0cBfsC6MG2fpqTN6JBHDntnyNDc2W9r9trn3rzHSwrYDZEx7RywkHk6Zz5AOItf5q/b0mnxC2/bL1fV+wk/IV3xYfE2V8zWNErwGveBznBvAE9guVH4pslRVEhlqKWGWQgAuewF1hw1QY38mr6TV+yZ+Yr2+Uv+8ov6ZfixaqNg8NuD6FT3Go5gXTiOydFO8vnpopHni57bn8fAe5BVt9eyLq6iD4G5p6cl7AOLmkc9o7zZp+yrFsFjLKvD6eVhv821rx1hzQA4HsNx+KmqOkZEwMiaGtHADgoqs2UpZHukyGOR/TfC98Tn24ZywjNxPHtQVxuMtm2jELDcU9I9p1/ie5jnDusGsVQxr/ADjT+Df0XrWMF2bpaW5poWRud0nAXe7xcdSuZ2xdAXZzSxZ/5svO9/FBnW+/ZZ8b48VortliLeVy8dDzJPLge4jsVi5ePaDBHhmVsrm2Lb9CZmoB7ibHwcr36Gzk+Sygx5cmU6jLa1vCyj8K2YpKZ2emp4onWsSwW9/agq+5atvh/o0gLZ6V7o5Y3aObcktuOwjge4qK33B9X6JhtMM000vKOtwYxgtmk6wLvvf6h7lfsT2dp53iSRlpAMokY50ctuzOwhxGg0v1L1wrA4KfMYYwHP6byS6R1v5nuu53mUHpg2HNpqeKCPoxMawdXAWv58fNdqIgIiICjNoq10NO58dswsLnUNuQC4jsF7qTXFi872Rl0bOUIIzN6y2/Ot2m19EHLhTZg/WZs8Lm3D+aCHA8OboQR7rKXVbwtrXVYkponRR5CJbsMbXkkZLNNrkWdc261ZEHHi1eIInSEF1tA0cSSbAeZK4G0FU4ZnVIY865WxtMY7tec7xuF145RGaEsYcrgQ5hPDM05hfuuFyN2gAFpIJ2yDiwRucL/VcOaR33CDrwaudI1wkaGyRuyPA1bewILe4ggqQUXgdM8CSSYBskr8xaDfKAAGtv1kAe8lSiCHx6WTNAyKQx8pIWlwAJsGE8D3hduH072AiSUyknQlrW27tFwY/RCWSmDmZ2CQlwIu23Ju4+dlJUdFHECImNYCbkNAAvwvp4BB0KC2oMrI+VimLLZRlytIN3Wvc69f4KdUTtRE51M4NBcczNALnphB3UMDmNtJIZDfpEAHwsF0IiCMgqnirkieeaY2vi8iWvHvy+9cGzmNOldPytg0HlIz/pm4B/2E3702uikAZLA1zpG547N42kba/kQ0rjx7DJI2QNp2k3iNM8tHAOtZx7hZ3vQTmz9Q+SBskh1fdwFrWaTdo91lJL4hiDWhrdA0ADwGi+0EdjtaYoSWdNxDIx9ZxsP/vkvjAKtz2OZKQZYnFj7aX62ut1AixXNX0bqiqaCXsjhbmDhpme/TQ/VaD95fMVC6Cqa9hkkZMMkpdziC3VjtOA6Q8wgn1y4pKWQSuboWscR4hpIXUuPGGE08oAJJjcABxPNKCDkkqIqYVJn5QBgkdG9jQCCASA4ag9is7TcXVUnw0g00r2vkjDWNkiu4hrrC0gZwNjoR5q2ICrtOyaUyOFUYwJHtDQxhsGmw46qxKoxR04dL6RTOe8yvObkHPuCdOdbXRBbGDQXN+/tX0vmM6C2gtoF9ICIiAiIgIiICIiAiIgIiICIiAiIgIiICIiAiIgIiICIiAiIgIiICIiAiIgIiICIiAiIgIiICIiAiIgIiICIiAiIgIiICIiAiIgIiICIiAiIgIiIP/Z"/>
          <p:cNvSpPr>
            <a:spLocks noChangeAspect="1" noChangeArrowheads="1"/>
          </p:cNvSpPr>
          <p:nvPr/>
        </p:nvSpPr>
        <p:spPr bwMode="auto">
          <a:xfrm>
            <a:off x="3658163" y="-344934"/>
            <a:ext cx="2764365" cy="1382183"/>
          </a:xfrm>
          <a:prstGeom prst="rect">
            <a:avLst/>
          </a:prstGeom>
          <a:noFill/>
        </p:spPr>
        <p:txBody>
          <a:bodyPr vert="horz" wrap="square" lIns="82773" tIns="41387" rIns="82773" bIns="41387" numCol="1" anchor="t" anchorCtr="0" compatLnSpc="1">
            <a:prstTxWarp prst="textNoShape">
              <a:avLst/>
            </a:prstTxWarp>
          </a:bodyPr>
          <a:lstStyle/>
          <a:p>
            <a:pPr defTabSz="944301"/>
            <a:endParaRPr lang="nl-BE" sz="1632" dirty="0">
              <a:solidFill>
                <a:prstClr val="black"/>
              </a:solidFill>
            </a:endParaRPr>
          </a:p>
        </p:txBody>
      </p:sp>
      <p:sp>
        <p:nvSpPr>
          <p:cNvPr id="6150" name="AutoShape 6" descr="data:image/jpeg;base64,/9j/4AAQSkZJRgABAQAAAQABAAD/2wCEAAkGBxEQERUUExQWFRUVGBcWFhUWFRQUFRcWFRMXFxQYFRcYHCggGBolHBUWITEhJSkrLi4uFx8zODMsNygtLisBCgoKDg0OGhAQGCsmICYuNywvKywsLiw3LCwsLDcsLC0uLSwtLCwsLC0sNywsNywsKywsKzQsLCwsKywsKywrN//AABEIALoBDgMBIgACEQEDEQH/xAAbAAEAAgMBAQAAAAAAAAAAAAAABQYBBAcDAv/EAEIQAAIBAgMEBQgHBgcBAQAAAAECAAMRBBIhBQYxURMiQWFxBzI0coGRssEUIzOCobHRQlNig5LhFRZDUnOi8CQX/8QAGgEBAAIDAQAAAAAAAAAAAAAAAAEEAgMGBf/EAC4RAQACAgIABQEFCQAAAAAAAAABAgMRBBIFITFBUdETYXGhsRQVIjIzQlKBkf/aAAwDAQACEQMRAD8A7jERAREQERMEwMzE8Tiqd7Z1vyuJpba2suHS/nM2iKO0/pNdslYje0TMQkKlUKLkgDv0mr/i9C9ulT+oSFw+wqmI6+KdiTwpg2Ve6bT7q4Ui2QjvDG80/aZredaxr75RuZ9EylUMLggjuIM9Lyl4vd7EYbr4Z2IGpW9m/RptbE3qDkJX6rcA3YT38jMa8rVuuSOs/kjv56la4nypn1LbMiIkhERAREQEREBERAREQEREBERAREQEREBERATBmZ51agUEngASfZIkaG2trphku2pPmr2k/pKDtHbNeuesxA/2roo7u+fG19oNiKrOeHBRyW+k05zvL5lslpis6hVvkmZ8nzlE2dhu5q9JfSnooOov4GaWJeyn3SW2RSy0l79T7Z5vIy2x4txPnJgr2yfguezduq3VqdU8+w/pJsGc+ktsfbBpEK+qdh7V/tLnh3jU7+zz/wDfqvWr8LZKrvXsAODVpjrDVgP2hz8ZaEcEAjUGZM6PLirmpqWq1dwpe6e3yCKNU6HRGPYf9pl1E5rvNgOgxBC6K3WXuvx/GXDdbafT0et56dVu/kfbKXCzTFpw39Ya6W8+spuIiem2kSF3i3jpYIDN1nbzUB1I5k9gldwvlEBa1SjZeatcgeBGsC+RPHCYlaqB0N1YXBE9oCJgyD2rvXhcMSrNmccVTrEePYIE7EpZ8olG/wBlUt4rNzAb8YaqypZ1ZiALi4ueGogWiJgSN2/thcHS6RlLDMFsNOMCTiUr/wDRKX7l/esmN3N5ExpcKjJkte5Bve/LwgTsREBERAREQEREBILfDFdHhmA4vZffx/AGTsqe/wC/UpDmxPuH95W5duuG0sLzqsqVMxM00LEKOJIA8SbTl9e0Kjxq4Z6pCr4k9g8Z0DC7tAIt3PAcALcJG7QwQw4p0x2LdjzYnUy6UzoPCXeHxqZst8eWu+q5jx9I37yq+L3edRdDm7uBkQykGx0I4g8Z0EyO2pstaw5OODfI90c3wKs17YPX4bYv8obYW1OjIRj1TwPI/pLSJQsRRamxVhYiWXd7H50yN5y/iOyY+Dc60W/ZsvrHp9E2r7wid/6QtSbvI/C/ykbuXiimIy9lQEe0aj5yR3/q6Ul72b8LfOV3Yj2xFI/xj8Tab+RfpzImPuU7TrI6nMGIvPfWHJd+WY46pm7MoX1baW95kDOsb0bsJjbMDkqKLBrXBHJhK1hfJ7WLfWVUC31ygkkd14E15Nmb6Ib8A7ZfDS/43lsmts/BpQprTQWVRYfqe+bF4Fb342u2Gw9kNnqHKDyFusfl7Zyv/wB/7vl18p7HpKI7MrH8RKUYCbexvSKX/IvxCXTcPd+i9HpqiB2YkKG1CgG3DnpLO2wsKSG6FAykEEDKQRw4QJISreUj0T+YnzlplW8o/of8xPnA5hLx5LvOr+Cfm0o0vPku86v4J+bSR0GJi8zICIiAiIgIiICVTf6nenTbkxHvH9pa5E7y4TpsO6jiBmHiusr8qnfFaGN43Dmklt1qIfFU79l29w0kTJndKoFxSX7Qw9pGn5TnOP8A1a7+VSv8yc3oH1o9X5mWHZtXNSQ81H5SC3qTroeYI9x/vNndnGAg0zxGo8O2WONljF4lkpb+56ExuqfmCJmJ0TBF7b2cKq3HnrwPPulYwOINKoG5HUd3bL0ZznffFCnUK0/2/OI4AjiB3znvFuJrJTNj8rbTOTrWZl47x7QFeuzDzV6q+A4n2meWwaebE0h/ED7tZF4VrqPdLTuPhM1Y1OxBYeLf2vNWKLZeRG/lSrPe218nP97d5MVh8U1Om4CgKQMqnioJ4idAM57vfu9iq+KZ6dPMpCgG6jgtjxM6dcRH+c8d+9H9CfpH+c8d+9H9CfpIzaWzK2GIWquUsLjUHTh2TTkjsO6WNqV8KlSobsb3NgODEcBKzvpvDicPiclJ8q5FNsqnU3vxEntw/Qaf3viMgN9d38TiMVnpU8y5FF7gai9+JkCpbU2rWxJU1WzFRYaAaHXsmlNzaeyq2GKiquUsLjUG4HHhNOSJbZ+8mKoIKdOplUXsMqnibnUiSeyd68Y9ekrVLqzqCMiagnXskVgN3cVXTPTp5lJIBzKOBseMk9k7q4xK9JmpWVXUk5l0AOvbIFv342lVw1BXpNlY1ApNgdCrHt8BOebS3gxOJTJVfMtwbZVGo4cBOh787Nq4nDqlJczCoGIuBoFYdviJzzaOwMTh0z1UyrcC9wdTw4QIyb2ytr18KWNFspa19Ab24cRNGb2zNkV8Tm6JM2W19QLX4cfCSJA75Y797/0T9J1HZVUvQpsxuWRST3kC85Yd0Md+5/7L+s6nsqkUo01YWKooI7wLGQNqIiAiIgIiICfLCfUwYHON59lHD1SQOo5JHIG+qyKw1c03VxxUgj2TqW0cAlemUcXB94PYROc7Y2TUwzWbVSeq/Yf0M8Dm8WcV+9PT9FbJTU7hbtsutfDpVXUCx9h4yBpuVIINiOBmvsPa/RA0qmtJ+P8ACeYE2Ki2PG47COBHOeP4nPe9c9f9/jC3hyRauk7hN4rC1Rdea/pNh94qY4Kx9w+crETCvjPKrXr2/Js6wksdtqpU0HUXkOPtMrG8KjoweTfmJKyD2pVNd1pUxmN+ztPdNWDLm5GeLWmZaeRMRjmHhs6mWAAFyxsB3mdT2Ds4YeiqftcWPMmRm627goAPU1qW0HHKP1lktOu4XF6byW9ZacOPrHm+oiJ6Lc5x5Tvt6XqH4pTZcvKd9vS9Q/FKbA6zuH6DT+98Rlglf3D9Bp/e+IywQOdeU/7Wj6jfFKXLp5T/ALWj6jfFKXJHVPJ56EvrP8UssrXk99CX1n+KWWQEqvlI9D/mJ85apVfKR6H/ADE+cDmEvfku41/ufOUSXvyXf6/3PnJF+iIkBERAREQEREBERAwZ5YigrqVYAg8QdRPaJExsVHaO5ym5otl/hbh7DxEgquwsZS4IfFesPdOlxKGXw3Dk9tNc443uHLS2MXzsOzd4Vh8p9ocY3m4Wp7QQPxE6daZtKv7j4/unV/8AJz3D7tY2v9qy0U5DVv8A3tlr2LsChhR1Fu3a51Y/pJeJfwcLDhj+CCKRvc+bAEzES2zIiIHOPKd9vS9Q/FKbLl5Tvt6XqH4pTYHWdw/Qaf3viMsEr+4foNP73xGWCBzryn/a0fUb4pS5dPKf9rR9RvilLkjqnk99CX1n+KWWVrye+hL6z/FLLICVXykeh/zE+ctUre/+HL4JyP2CrewHWByqXryXHWv9z5yiyS2Btqpg6mdACCLMp0BF78ewyR2eJSsDv2K1WnTFEjOwUkuDa/sl1EgIiICIiAiIgIiICIiAiIgIiICIiAiIgIiIHN/KeR09L1D8UpuYc53SvhKbm7orEcwD+c8/8Nofuk/pX9IERuEf/hpfe+Mywz4pUlQWUADkBYT7gc58qB+uo+o3xSl5hO6VsLTfzkVrcLgH855/4bQ/dJ/Sv6QITyeehL6z/EZZZ8UaKoLKAo5AWE+4CedeiHUqwuGBBHceM9Igck3g3XrYViVUvS/ZYC9hyYdhkAWE7yVng+BpMbmmp8VEDju7pviqP/Iv5ztU8aeFRfNVR4ACe0BERAREQEREBMXmZp7WxZo0nqAXygG3PUD5wNy8XkLtDbXQVkQp1GXM738y7ZQSOV7a9l5uYzG5KlJLX6Rit78LKT8oG7eZkDV2rXPSPTpK1OkzKRmPSMUNnyKBb38Z6bS2hiKbJkSmVqMqKWZla7AnrC2nCBNXmLyN+m1FqUqbquaotQmxJAKWsBcag3mrR2hijWNI06QKqrsQ7+azEadXj1TAnLxeaWz8YarVRa3R1Cnj1Qb/AIzWp4+rUWoaaJdKjpZmYAhe24B17oEvMXkRszalR6XTVlRKeXMCrEkAcb3HdPmnjMXVGenSRUOqiozB2HOwFlv3wJm8zNHZeP6YMCpR0OV0PFT3HtU9hnxtjGvSFMIqs1RwgzEgC4JvcDugSMxeROJx1ejQq1KiU7ouZQrMQbcyQLT1wlTFFhnSkFPEq7lu6wKwJKLyDpbRxNRqnR06RVHZOs7Bjlt/CQOM2MNtbOlQlCtSkDnpt2ELcEEcVPYYEpMXkRs/F4qoEcpSCOATZ3LBSL8MvGfJx+IarVSklMimVBLOyk3UN2A84E1F5o7Lx/TKbqUdGKOhsbMO/tFrEHvmpgttdJiGpZbL1hTe/nmmbVB7CR+MCYvMzRxGMK1qVO1+kDm/LKAfnN0QM3iROMx9bp+ipIhsgcl2ZeLEWFgeUzg9pOagpVqfRuRdSDmRwOOU8bjkYErEhKO0MTVap0dOllR2TrOwJK21sF75M072F+PbbhfttA+oiICIiAiIgJFb0ei1fAfEJKz4q01YEMAQeIIuD7IEPVpK+LCsLq2GIIPAg1BI1WaniMPh3JJR2NNj+1TNMgXP+5eB9hlq6Nb5rC9rXsL2ve1+Uw9JSQSASvAkAkX5HsgVvGGllq16NRqNRC2Zb9VnX/fTOhzcxqbzc2pULJhWIsWrUiRyJU3Ekauz6LPnNNCw/aKgnThrNh6ata4Bsbi4BsRwI74EXjfTMP6lb8kmMP6dV/4aXxvJVqakhiBcXsbC4vxseyBTXMWsMxABNhcgcBflqffAhtk1lp1cSrEKekz2JtdTTWzC/EaH3TO75vSrMPNerVZTzW9gR3aSRxWAo1SDUpo9uGZQT+M2FQAWAAHCw4WgVvD4dqmzFVdW6O4HOzXt7bW9sl8FtKlUQMrAC2oJsVI4hgeBE3KdNVACgADgAAAPATVr7LoO2ZqSM3MqpPt5wNLZDirXrVl+zISmp7HKZizDmOsBfuMby0830cZipNdRmXiOq2ovJhVAFgAAOAGkw9NWtcA2NxcA2PMcjAg9t4Q08HiL1HqXQ+fl007LATY2dhgrKfpL1NPMLIQdOQF5KVKasCrAEHQgi4I7wZr0dm0EYMtKmrDgQigj2gQI3YldF6fMyj6+pxIHKeIqCq+IrJ9mKPRBux2XMxI5gZrXku+zMOWLGlTLHUkopJPO9ps5FtawtwtbS3K0CA2Fhh0dFvpLnqqejzpbzRpa155VKldWxbULF1dDYi9x0a5gNRraTVPZeHUgrRpgjUEIoIPdpNpaagkgAFtSQACTa2vOBX6dVaOEL036R6x0c6F6tTQadluXZlmrX2diaNGmR0R+jnOMofO1vtOJ4kEyzLhaYtZFFmzDqjRjxYd+p1757ECBB4nFI2IwrhhlZahBOgsVW0mqdQNwIPgbzwqbPosoU00Kr5oKqQvgLaT0w2Gp0xZFVBxsoCi/OwgRTVAuPa5A+oXiQP8AUafOKrrXxFFKZDdExqOw1CjKQFvzJPDukpicDRqm700cjS7KrG3LUT1o0UQWRVUclAA9wgVnZ2GDtXP0h6f179VWQDs11EtFIaDW+nHn3zUqbLw7ElqVMk6klFJPibazcRQAANANAIGYiICIiAiIgJobZwS1qTBiwA6wKsUNwDbUTfnliFJVgO0EDxIgUJaOTZfTZ6mepkzE1HNgKnZrppykvsj6GGqdBWqO/Rto1SowA7TZtBrafDbIr/4YlAJ9aMvVuP2XudfCSeEr4ipnV8MKQKNZg6tc2sBYCB8btVGbZ9Mkkno21JJPb2yA3WbCMKBevUNckdXpKti99ARwPhJTYAxdKilB8PZQpU1OkU9hsctpjd0YqglKi+FFlsDU6RdBfja14DD4c7Qq1WqO4o03NNKaMUuV85mK2J1m7h9ntg87rVdqIQt0T3cgqL9Vyb27p4HC4jCVaj0EFalVOdqeYIyPbUqToQZtYH6VWL9Oi06TKVFIHM5vxLNwHhAjtm7G+l01r4l6haoMyqtRkWmp80AKRc27TMJWq0PpOGZ2cLRNSk5PXCkEZWPaQRxnrg/pmDXohR+kIulN1cIwXsDg8uYn3Q2VWZa9Wrl6aqhRUU3VFAOVQe03Opgau5eKamppVXLfVpXRmNzkdRmFzyM1dhYipUxvSszZa1Oq6pc2CK4VNO8C/tmzj9g1nw+GCdWoiCjV1/02AFQX7bWBkkNmsuLpMq2pJQane40NxYW8BA0Nj1WOzKjFiWtW1JN+LW14yPxz1yuA6JyH6NnsSbOVRTZud+Htm2mDxlGjUwqUgysXCVs4ChXJ1ZeNxeb52S6VsHlF0oI6s1+aqBp7DA18VtMVzgXQkZqpDrcizBDmVh3GeB2o9AY5wSWFZUpgkkBmRQPAX1nvjdhVBjKVSlrSNTpKi3AyvlILAd4M9E2G1QYxKnVFaoGpsCCdEUK3sIgZpbrKy5qlasax1NQVGWzdyg5bDlae21cTUwuDOZ+kqn6tGtlLM5yrpz1/CeVPGbQRejOHV3GgqioAh5Mw4jwnxjNk18S9BMRZqaBnqFeqGqHRVABvYDW8DG7+MahSr0qrF2w12uTcsjLnU+82nxs3Y30umtfEVKjNUGZVV2RaanVQApFzbtM9P8vijiENFCaVRHp1gWJ0I6ranXlGE+mYNeiWj9IprpTcOEYL2K4blzEDz21hquHwNVTWZwCuRjo6rnGhYHXxnrjDUxWJ+jh2SlTRXqZDZnL+aubiBoeEbRweLr4SotQIajlSqJwUBgbFj5x7577QwFanWGIoAMxUJUpMcucDzSp7CNYGltLAf4eor0HfIrKKtN3Z1ZCbEjMSQR3TV2hjqtLHVKqkmnTSkaiXJ6jjVgOY4yQxNDFY0qlSl0FEEM4LhnexuFFuAm3hsA/0yvUZfq3p01HfYG4t7YGk+IzY5srEocLmFicurGxA4X75E7rthGWgXr1OnJHVNSrYtm0BHC3CSGzNhVqGKqdtHoilI3FwCxIQ9wuZ97vDFUKdKi2FFlsGqdIugv51rdkCMrAGvVFetUoV+k+pclhSyC2UADqm44g85fKfAX10485Utp4bG1UqYdqS1Q7HJXLKAiE3F1tfMO6WrC08iKt75QBfnYWgesREBERAREQEREBaYtMxAxaLTMQMWi0zEDFotMxAxaLTMQFotEQMWi0zEDFotMxAWmLTMQMWmYiBi0zEQMWi0zEDFpmIgIiICIiAiIgIiICIiAiIgIiICIiAiIgIiICIiAiIgIiICIiAiIgIiICIiAiIgIiIH//Z"/>
          <p:cNvSpPr>
            <a:spLocks noChangeAspect="1" noChangeArrowheads="1"/>
          </p:cNvSpPr>
          <p:nvPr/>
        </p:nvSpPr>
        <p:spPr bwMode="auto">
          <a:xfrm>
            <a:off x="1387945" y="-130836"/>
            <a:ext cx="276436" cy="276437"/>
          </a:xfrm>
          <a:prstGeom prst="rect">
            <a:avLst/>
          </a:prstGeom>
          <a:noFill/>
        </p:spPr>
        <p:txBody>
          <a:bodyPr vert="horz" wrap="square" lIns="82786" tIns="41394" rIns="82786" bIns="41394" numCol="1" anchor="t" anchorCtr="0" compatLnSpc="1">
            <a:prstTxWarp prst="textNoShape">
              <a:avLst/>
            </a:prstTxWarp>
          </a:bodyPr>
          <a:lstStyle/>
          <a:p>
            <a:pPr defTabSz="944301"/>
            <a:endParaRPr lang="nl-BE" sz="1632" dirty="0">
              <a:solidFill>
                <a:prstClr val="black"/>
              </a:solidFill>
            </a:endParaRPr>
          </a:p>
        </p:txBody>
      </p:sp>
      <p:sp>
        <p:nvSpPr>
          <p:cNvPr id="52" name="TextBox 51"/>
          <p:cNvSpPr txBox="1"/>
          <p:nvPr/>
        </p:nvSpPr>
        <p:spPr>
          <a:xfrm>
            <a:off x="1846974" y="966873"/>
            <a:ext cx="1348318" cy="427361"/>
          </a:xfrm>
          <a:prstGeom prst="rect">
            <a:avLst/>
          </a:prstGeom>
          <a:noFill/>
        </p:spPr>
        <p:txBody>
          <a:bodyPr wrap="none" rtlCol="0">
            <a:spAutoFit/>
          </a:bodyPr>
          <a:lstStyle/>
          <a:p>
            <a:r>
              <a:rPr lang="nl-BE" sz="2177" b="1" i="1" u="sng" dirty="0" err="1">
                <a:solidFill>
                  <a:schemeClr val="bg1"/>
                </a:solidFill>
              </a:rPr>
              <a:t>LoRaWAN</a:t>
            </a:r>
            <a:endParaRPr lang="nl-BE" sz="2177" b="1" i="1" u="sng" dirty="0">
              <a:solidFill>
                <a:schemeClr val="bg1"/>
              </a:solidFill>
            </a:endParaRPr>
          </a:p>
        </p:txBody>
      </p:sp>
      <p:sp>
        <p:nvSpPr>
          <p:cNvPr id="25" name="Rectangle 24"/>
          <p:cNvSpPr/>
          <p:nvPr/>
        </p:nvSpPr>
        <p:spPr>
          <a:xfrm>
            <a:off x="7638515" y="1739388"/>
            <a:ext cx="4434064" cy="4278479"/>
          </a:xfrm>
          <a:prstGeom prst="rect">
            <a:avLst/>
          </a:prstGeom>
        </p:spPr>
        <p:txBody>
          <a:bodyPr wrap="square">
            <a:spAutoFit/>
          </a:bodyPr>
          <a:lstStyle/>
          <a:p>
            <a:r>
              <a:rPr lang="en-US" sz="2177" dirty="0">
                <a:solidFill>
                  <a:schemeClr val="accent5">
                    <a:lumMod val="50000"/>
                  </a:schemeClr>
                </a:solidFill>
                <a:latin typeface="Century Gothic" panose="020B0502020202020204" pitchFamily="34" charset="0"/>
              </a:rPr>
              <a:t>Remote </a:t>
            </a:r>
            <a:r>
              <a:rPr lang="en-US" sz="2177" dirty="0" err="1">
                <a:solidFill>
                  <a:schemeClr val="accent5">
                    <a:lumMod val="50000"/>
                  </a:schemeClr>
                </a:solidFill>
                <a:latin typeface="Century Gothic" panose="020B0502020202020204" pitchFamily="34" charset="0"/>
              </a:rPr>
              <a:t>sensoring</a:t>
            </a:r>
            <a:endParaRPr lang="en-US" sz="2177" dirty="0">
              <a:solidFill>
                <a:schemeClr val="accent5">
                  <a:lumMod val="50000"/>
                </a:schemeClr>
              </a:solidFill>
              <a:latin typeface="Century Gothic" panose="020B0502020202020204" pitchFamily="34" charset="0"/>
            </a:endParaRPr>
          </a:p>
          <a:p>
            <a:pPr>
              <a:buFont typeface="Arial" pitchFamily="34" charset="0"/>
              <a:buChar char="•"/>
            </a:pPr>
            <a:r>
              <a:rPr lang="en-US" sz="1632" dirty="0">
                <a:solidFill>
                  <a:schemeClr val="accent5">
                    <a:lumMod val="50000"/>
                  </a:schemeClr>
                </a:solidFill>
                <a:latin typeface="Century Gothic" panose="020B0502020202020204" pitchFamily="34" charset="0"/>
              </a:rPr>
              <a:t> To monitor the local situation of a measurement variable (temp, current, humidity, CO2, complex internal and external air quality...)</a:t>
            </a:r>
          </a:p>
          <a:p>
            <a:pPr>
              <a:buFont typeface="Arial" pitchFamily="34" charset="0"/>
              <a:buChar char="•"/>
            </a:pPr>
            <a:r>
              <a:rPr lang="en-US" sz="1632" dirty="0">
                <a:solidFill>
                  <a:schemeClr val="accent5">
                    <a:lumMod val="50000"/>
                  </a:schemeClr>
                </a:solidFill>
                <a:latin typeface="Century Gothic" panose="020B0502020202020204" pitchFamily="34" charset="0"/>
              </a:rPr>
              <a:t> To get insight in local condition and ability to alert before problems occur</a:t>
            </a:r>
          </a:p>
          <a:p>
            <a:pPr>
              <a:buFont typeface="Arial" pitchFamily="34" charset="0"/>
              <a:buChar char="•"/>
            </a:pPr>
            <a:endParaRPr lang="en-US" sz="1632" dirty="0">
              <a:solidFill>
                <a:schemeClr val="accent5">
                  <a:lumMod val="50000"/>
                </a:schemeClr>
              </a:solidFill>
              <a:latin typeface="Century Gothic" panose="020B0502020202020204" pitchFamily="34" charset="0"/>
            </a:endParaRPr>
          </a:p>
          <a:p>
            <a:r>
              <a:rPr lang="en-US" sz="2177" dirty="0">
                <a:solidFill>
                  <a:schemeClr val="accent5">
                    <a:lumMod val="50000"/>
                  </a:schemeClr>
                </a:solidFill>
                <a:latin typeface="Century Gothic" panose="020B0502020202020204" pitchFamily="34" charset="0"/>
              </a:rPr>
              <a:t>Solution overview</a:t>
            </a:r>
          </a:p>
          <a:p>
            <a:pPr marL="0" lvl="1">
              <a:lnSpc>
                <a:spcPct val="120000"/>
              </a:lnSpc>
              <a:buFont typeface="Arial" pitchFamily="34" charset="0"/>
              <a:buChar char="•"/>
            </a:pPr>
            <a:r>
              <a:rPr lang="en-US" sz="1632" dirty="0">
                <a:solidFill>
                  <a:schemeClr val="accent5">
                    <a:lumMod val="50000"/>
                  </a:schemeClr>
                </a:solidFill>
                <a:latin typeface="Century Gothic" panose="020B0502020202020204" pitchFamily="34" charset="0"/>
              </a:rPr>
              <a:t>  CloudGate is wireless connected to a number of sensors using wireless protocol</a:t>
            </a:r>
          </a:p>
          <a:p>
            <a:pPr marL="0" lvl="1">
              <a:lnSpc>
                <a:spcPct val="120000"/>
              </a:lnSpc>
              <a:buFont typeface="Arial" pitchFamily="34" charset="0"/>
              <a:buChar char="•"/>
            </a:pPr>
            <a:r>
              <a:rPr lang="en-US" sz="1632" dirty="0">
                <a:solidFill>
                  <a:schemeClr val="accent5">
                    <a:lumMod val="50000"/>
                  </a:schemeClr>
                </a:solidFill>
                <a:latin typeface="Century Gothic" panose="020B0502020202020204" pitchFamily="34" charset="0"/>
              </a:rPr>
              <a:t>The 5G-A CloudWizzard is gathering </a:t>
            </a:r>
            <a:r>
              <a:rPr lang="en-US" sz="1632" dirty="0" err="1">
                <a:solidFill>
                  <a:schemeClr val="accent5">
                    <a:lumMod val="50000"/>
                  </a:schemeClr>
                </a:solidFill>
                <a:latin typeface="Century Gothic" panose="020B0502020202020204" pitchFamily="34" charset="0"/>
              </a:rPr>
              <a:t>sensrs</a:t>
            </a:r>
            <a:r>
              <a:rPr lang="en-US" sz="1632" dirty="0">
                <a:solidFill>
                  <a:schemeClr val="accent5">
                    <a:lumMod val="50000"/>
                  </a:schemeClr>
                </a:solidFill>
                <a:latin typeface="Century Gothic" panose="020B0502020202020204" pitchFamily="34" charset="0"/>
              </a:rPr>
              <a:t> data to the cloud/local platform of choice</a:t>
            </a:r>
          </a:p>
          <a:p>
            <a:pPr>
              <a:buFont typeface="Arial" pitchFamily="34" charset="0"/>
              <a:buChar char="•"/>
            </a:pPr>
            <a:endParaRPr lang="nl-BE" sz="1632" dirty="0">
              <a:solidFill>
                <a:schemeClr val="tx1">
                  <a:lumMod val="50000"/>
                  <a:lumOff val="50000"/>
                </a:schemeClr>
              </a:solidFill>
            </a:endParaRPr>
          </a:p>
        </p:txBody>
      </p:sp>
      <p:pic>
        <p:nvPicPr>
          <p:cNvPr id="33" name="Picture 32" descr="Biketrace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8719" y="3326001"/>
            <a:ext cx="389202" cy="1161619"/>
          </a:xfrm>
          <a:prstGeom prst="rect">
            <a:avLst/>
          </a:prstGeom>
        </p:spPr>
      </p:pic>
      <p:pic>
        <p:nvPicPr>
          <p:cNvPr id="49154" name="Picture 2" descr="Afbeeldingsresultaat voor allora factory"/>
          <p:cNvPicPr>
            <a:picLocks noChangeAspect="1" noChangeArrowheads="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55041" y="2281007"/>
            <a:ext cx="662070" cy="662070"/>
          </a:xfrm>
          <a:prstGeom prst="rect">
            <a:avLst/>
          </a:prstGeom>
          <a:noFill/>
        </p:spPr>
      </p:pic>
      <p:pic>
        <p:nvPicPr>
          <p:cNvPr id="4915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41400" y="1492028"/>
            <a:ext cx="729002" cy="1111236"/>
          </a:xfrm>
          <a:prstGeom prst="rect">
            <a:avLst/>
          </a:prstGeom>
          <a:noFill/>
          <a:ln w="9525">
            <a:noFill/>
            <a:miter lim="800000"/>
            <a:headEnd/>
            <a:tailEnd/>
          </a:ln>
        </p:spPr>
      </p:pic>
      <p:pic>
        <p:nvPicPr>
          <p:cNvPr id="49156" name="Picture 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7321" y="1384308"/>
            <a:ext cx="736341" cy="764084"/>
          </a:xfrm>
          <a:prstGeom prst="rect">
            <a:avLst/>
          </a:prstGeom>
          <a:noFill/>
          <a:ln w="9525">
            <a:noFill/>
            <a:miter lim="800000"/>
            <a:headEnd/>
            <a:tailEnd/>
          </a:ln>
        </p:spPr>
      </p:pic>
      <p:pic>
        <p:nvPicPr>
          <p:cNvPr id="49158" name="Picture 6" descr="Afbeeldingsresultaat voor kontakt.io BL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47314" y="4071793"/>
            <a:ext cx="697325" cy="737964"/>
          </a:xfrm>
          <a:prstGeom prst="rect">
            <a:avLst/>
          </a:prstGeom>
          <a:noFill/>
          <a:ln>
            <a:noFill/>
          </a:ln>
        </p:spPr>
      </p:pic>
      <p:pic>
        <p:nvPicPr>
          <p:cNvPr id="49160" name="Picture 8" descr="Afbeeldingsresultaat voor WiFi senso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71653" y="3542187"/>
            <a:ext cx="686500" cy="686500"/>
          </a:xfrm>
          <a:prstGeom prst="rect">
            <a:avLst/>
          </a:prstGeom>
          <a:noFill/>
        </p:spPr>
      </p:pic>
      <p:pic>
        <p:nvPicPr>
          <p:cNvPr id="49164" name="Picture 12" descr="Afbeeldingsresultaat voor Zigbee senso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92146" y="5194933"/>
            <a:ext cx="953984" cy="953984"/>
          </a:xfrm>
          <a:prstGeom prst="rect">
            <a:avLst/>
          </a:prstGeom>
          <a:noFill/>
        </p:spPr>
      </p:pic>
      <p:pic>
        <p:nvPicPr>
          <p:cNvPr id="49168" name="Picture 16" descr="Afbeeldingsresultaat voor Ewattch LoRa"/>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54073" y="2282597"/>
            <a:ext cx="687333" cy="660480"/>
          </a:xfrm>
          <a:prstGeom prst="rect">
            <a:avLst/>
          </a:prstGeom>
          <a:noFill/>
        </p:spPr>
      </p:pic>
      <p:pic>
        <p:nvPicPr>
          <p:cNvPr id="42" name="Picture 2" descr="Afbeeldingsresultaat voor plastic box"/>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84935" y="3148690"/>
            <a:ext cx="810651" cy="607988"/>
          </a:xfrm>
          <a:prstGeom prst="rect">
            <a:avLst/>
          </a:prstGeom>
          <a:noFill/>
        </p:spPr>
      </p:pic>
      <p:pic>
        <p:nvPicPr>
          <p:cNvPr id="4" name="Picture 3" descr="Cloudgate with antennas 02_small.jpg">
            <a:extLst>
              <a:ext uri="{FF2B5EF4-FFF2-40B4-BE49-F238E27FC236}">
                <a16:creationId xmlns:a16="http://schemas.microsoft.com/office/drawing/2014/main" id="{30A02AFD-04F3-45A0-D8C5-C4F8444AACA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66421" y="2152083"/>
            <a:ext cx="1754727" cy="1754727"/>
          </a:xfrm>
          <a:prstGeom prst="rect">
            <a:avLst/>
          </a:prstGeom>
        </p:spPr>
      </p:pic>
      <p:sp>
        <p:nvSpPr>
          <p:cNvPr id="5" name="Left-Right Arrow 31">
            <a:extLst>
              <a:ext uri="{FF2B5EF4-FFF2-40B4-BE49-F238E27FC236}">
                <a16:creationId xmlns:a16="http://schemas.microsoft.com/office/drawing/2014/main" id="{46676D52-1C22-598A-2A5E-AA313470322A}"/>
              </a:ext>
            </a:extLst>
          </p:cNvPr>
          <p:cNvSpPr/>
          <p:nvPr/>
        </p:nvSpPr>
        <p:spPr>
          <a:xfrm>
            <a:off x="6846582" y="3122255"/>
            <a:ext cx="791933" cy="306748"/>
          </a:xfrm>
          <a:prstGeom prst="leftRightArrow">
            <a:avLst>
              <a:gd name="adj1" fmla="val 275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p>
        </p:txBody>
      </p:sp>
      <p:sp>
        <p:nvSpPr>
          <p:cNvPr id="6" name="Left-Right Arrow 31">
            <a:extLst>
              <a:ext uri="{FF2B5EF4-FFF2-40B4-BE49-F238E27FC236}">
                <a16:creationId xmlns:a16="http://schemas.microsoft.com/office/drawing/2014/main" id="{CBFE4020-A488-0E74-A8D4-D8B3B0D74A8F}"/>
              </a:ext>
            </a:extLst>
          </p:cNvPr>
          <p:cNvSpPr/>
          <p:nvPr/>
        </p:nvSpPr>
        <p:spPr>
          <a:xfrm>
            <a:off x="4560055" y="3132239"/>
            <a:ext cx="791933" cy="306748"/>
          </a:xfrm>
          <a:prstGeom prst="leftRightArrow">
            <a:avLst>
              <a:gd name="adj1" fmla="val 2753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32"/>
          </a:p>
        </p:txBody>
      </p:sp>
      <p:sp>
        <p:nvSpPr>
          <p:cNvPr id="9" name="Title 1">
            <a:extLst>
              <a:ext uri="{FF2B5EF4-FFF2-40B4-BE49-F238E27FC236}">
                <a16:creationId xmlns:a16="http://schemas.microsoft.com/office/drawing/2014/main" id="{ED331BC2-FDC8-AED5-4622-71B04A325EFC}"/>
              </a:ext>
            </a:extLst>
          </p:cNvPr>
          <p:cNvSpPr txBox="1">
            <a:spLocks/>
          </p:cNvSpPr>
          <p:nvPr/>
        </p:nvSpPr>
        <p:spPr>
          <a:xfrm>
            <a:off x="0" y="53774"/>
            <a:ext cx="9459671" cy="8425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en-US" sz="4000" dirty="0"/>
              <a:t>Connected to unlimited range of sensors</a:t>
            </a:r>
          </a:p>
        </p:txBody>
      </p:sp>
    </p:spTree>
    <p:extLst>
      <p:ext uri="{BB962C8B-B14F-4D97-AF65-F5344CB8AC3E}">
        <p14:creationId xmlns:p14="http://schemas.microsoft.com/office/powerpoint/2010/main" val="36894463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317-7E22-677F-43D6-E801D8AC8018}"/>
              </a:ext>
            </a:extLst>
          </p:cNvPr>
          <p:cNvSpPr>
            <a:spLocks noGrp="1"/>
          </p:cNvSpPr>
          <p:nvPr>
            <p:ph type="title"/>
          </p:nvPr>
        </p:nvSpPr>
        <p:spPr/>
        <p:txBody>
          <a:bodyPr/>
          <a:lstStyle/>
          <a:p>
            <a:r>
              <a:rPr lang="nl-BE" dirty="0"/>
              <a:t>Focus on </a:t>
            </a:r>
            <a:r>
              <a:rPr lang="nl-BE" dirty="0" err="1"/>
              <a:t>one</a:t>
            </a:r>
            <a:r>
              <a:rPr lang="nl-BE" dirty="0"/>
              <a:t> </a:t>
            </a:r>
            <a:r>
              <a:rPr lang="nl-BE" dirty="0" err="1"/>
              <a:t>Vertical</a:t>
            </a:r>
            <a:r>
              <a:rPr lang="nl-BE" dirty="0"/>
              <a:t> solution</a:t>
            </a:r>
            <a:br>
              <a:rPr lang="nl-BE" dirty="0"/>
            </a:br>
            <a:r>
              <a:rPr lang="nl-BE" dirty="0"/>
              <a:t>SAVE-</a:t>
            </a:r>
            <a:r>
              <a:rPr lang="nl-BE" dirty="0" err="1"/>
              <a:t>EnergY</a:t>
            </a:r>
            <a:endParaRPr lang="en-US" dirty="0"/>
          </a:p>
        </p:txBody>
      </p:sp>
      <p:sp>
        <p:nvSpPr>
          <p:cNvPr id="4" name="Content Placeholder 5">
            <a:extLst>
              <a:ext uri="{FF2B5EF4-FFF2-40B4-BE49-F238E27FC236}">
                <a16:creationId xmlns:a16="http://schemas.microsoft.com/office/drawing/2014/main" id="{17211DB2-544D-3C39-F3A2-FCD3BA4D4EB6}"/>
              </a:ext>
            </a:extLst>
          </p:cNvPr>
          <p:cNvSpPr>
            <a:spLocks noGrp="1"/>
          </p:cNvSpPr>
          <p:nvPr>
            <p:ph idx="1"/>
          </p:nvPr>
        </p:nvSpPr>
        <p:spPr>
          <a:xfrm>
            <a:off x="838200" y="1825625"/>
            <a:ext cx="10515600" cy="4351338"/>
          </a:xfrm>
        </p:spPr>
        <p:txBody>
          <a:bodyPr anchor="t">
            <a:normAutofit/>
          </a:bodyPr>
          <a:lstStyle/>
          <a:p>
            <a:pPr marL="0" indent="0">
              <a:buClr>
                <a:schemeClr val="accent1"/>
              </a:buClr>
              <a:buNone/>
            </a:pPr>
            <a:r>
              <a:rPr lang="en-US" dirty="0">
                <a:solidFill>
                  <a:schemeClr val="tx1"/>
                </a:solidFill>
              </a:rPr>
              <a:t>End to End  solution to measure, pilot control and optimize energy consumption related to heating .</a:t>
            </a:r>
          </a:p>
          <a:p>
            <a:pPr marL="457200" indent="-457200">
              <a:buClr>
                <a:schemeClr val="accent1"/>
              </a:buClr>
              <a:buFont typeface="Arial" panose="020B0604020202020204" pitchFamily="34" charset="0"/>
              <a:buChar char="•"/>
            </a:pPr>
            <a:r>
              <a:rPr lang="en-US" dirty="0">
                <a:solidFill>
                  <a:schemeClr val="tx1"/>
                </a:solidFill>
              </a:rPr>
              <a:t>Based on real time temperature monitoring , the SAVE-</a:t>
            </a:r>
            <a:r>
              <a:rPr lang="en-US" dirty="0" err="1">
                <a:solidFill>
                  <a:schemeClr val="tx1"/>
                </a:solidFill>
              </a:rPr>
              <a:t>EnergY</a:t>
            </a:r>
            <a:r>
              <a:rPr lang="en-US" dirty="0">
                <a:solidFill>
                  <a:schemeClr val="tx1"/>
                </a:solidFill>
              </a:rPr>
              <a:t> platform pilots wireless Thermostatic Valves</a:t>
            </a:r>
          </a:p>
          <a:p>
            <a:pPr marL="457200" indent="-457200">
              <a:buClr>
                <a:schemeClr val="accent1"/>
              </a:buClr>
              <a:buFont typeface="Arial" panose="020B0604020202020204" pitchFamily="34" charset="0"/>
              <a:buChar char="•"/>
            </a:pPr>
            <a:r>
              <a:rPr lang="en-US" dirty="0">
                <a:solidFill>
                  <a:schemeClr val="tx1"/>
                </a:solidFill>
              </a:rPr>
              <a:t>Scripting to anticipate WE and Holidays, automatic monitoring up to a pre-defined temperature with no possibility (as an option) to manually force temperature upward </a:t>
            </a:r>
          </a:p>
          <a:p>
            <a:pPr marL="457200" indent="-457200">
              <a:buClr>
                <a:schemeClr val="accent1"/>
              </a:buClr>
              <a:buFont typeface="Arial" panose="020B0604020202020204" pitchFamily="34" charset="0"/>
              <a:buChar char="•"/>
            </a:pPr>
            <a:r>
              <a:rPr lang="nl-BE" dirty="0">
                <a:solidFill>
                  <a:schemeClr val="tx1"/>
                </a:solidFill>
              </a:rPr>
              <a:t>20 up </a:t>
            </a:r>
            <a:r>
              <a:rPr lang="nl-BE" dirty="0" err="1">
                <a:solidFill>
                  <a:schemeClr val="tx1"/>
                </a:solidFill>
              </a:rPr>
              <a:t>to</a:t>
            </a:r>
            <a:r>
              <a:rPr lang="nl-BE" dirty="0">
                <a:solidFill>
                  <a:schemeClr val="tx1"/>
                </a:solidFill>
              </a:rPr>
              <a:t> 30% </a:t>
            </a:r>
            <a:r>
              <a:rPr lang="nl-BE" dirty="0" err="1">
                <a:solidFill>
                  <a:schemeClr val="tx1"/>
                </a:solidFill>
              </a:rPr>
              <a:t>savings</a:t>
            </a:r>
            <a:r>
              <a:rPr lang="nl-BE" dirty="0">
                <a:solidFill>
                  <a:schemeClr val="tx1"/>
                </a:solidFill>
              </a:rPr>
              <a:t> on </a:t>
            </a:r>
            <a:r>
              <a:rPr lang="nl-BE" dirty="0" err="1">
                <a:solidFill>
                  <a:schemeClr val="tx1"/>
                </a:solidFill>
              </a:rPr>
              <a:t>your</a:t>
            </a:r>
            <a:r>
              <a:rPr lang="nl-BE" dirty="0">
                <a:solidFill>
                  <a:schemeClr val="tx1"/>
                </a:solidFill>
              </a:rPr>
              <a:t> energy </a:t>
            </a:r>
            <a:r>
              <a:rPr lang="nl-BE" dirty="0" err="1">
                <a:solidFill>
                  <a:schemeClr val="tx1"/>
                </a:solidFill>
              </a:rPr>
              <a:t>bills</a:t>
            </a:r>
            <a:endParaRPr lang="nl-BE" dirty="0">
              <a:solidFill>
                <a:schemeClr val="tx1"/>
              </a:solidFill>
            </a:endParaRPr>
          </a:p>
          <a:p>
            <a:pPr marL="457200" indent="-457200">
              <a:buClr>
                <a:schemeClr val="accent1"/>
              </a:buClr>
              <a:buFont typeface="Arial" panose="020B0604020202020204" pitchFamily="34" charset="0"/>
              <a:buChar char="•"/>
            </a:pPr>
            <a:r>
              <a:rPr lang="nl-BE" dirty="0">
                <a:solidFill>
                  <a:schemeClr val="tx1"/>
                </a:solidFill>
              </a:rPr>
              <a:t> </a:t>
            </a:r>
            <a:r>
              <a:rPr lang="nl-BE" dirty="0" err="1">
                <a:solidFill>
                  <a:schemeClr val="tx1"/>
                </a:solidFill>
              </a:rPr>
              <a:t>IoT</a:t>
            </a:r>
            <a:r>
              <a:rPr lang="nl-BE" dirty="0">
                <a:solidFill>
                  <a:schemeClr val="tx1"/>
                </a:solidFill>
              </a:rPr>
              <a:t> </a:t>
            </a:r>
            <a:r>
              <a:rPr lang="nl-BE" dirty="0" err="1">
                <a:solidFill>
                  <a:schemeClr val="tx1"/>
                </a:solidFill>
              </a:rPr>
              <a:t>infastructure</a:t>
            </a:r>
            <a:r>
              <a:rPr lang="nl-BE" dirty="0">
                <a:solidFill>
                  <a:schemeClr val="tx1"/>
                </a:solidFill>
              </a:rPr>
              <a:t> ready </a:t>
            </a:r>
            <a:r>
              <a:rPr lang="nl-BE" dirty="0" err="1">
                <a:solidFill>
                  <a:schemeClr val="tx1"/>
                </a:solidFill>
              </a:rPr>
              <a:t>to</a:t>
            </a:r>
            <a:r>
              <a:rPr lang="nl-BE" dirty="0">
                <a:solidFill>
                  <a:schemeClr val="tx1"/>
                </a:solidFill>
              </a:rPr>
              <a:t> </a:t>
            </a:r>
            <a:r>
              <a:rPr lang="nl-BE" dirty="0" err="1">
                <a:solidFill>
                  <a:schemeClr val="tx1"/>
                </a:solidFill>
              </a:rPr>
              <a:t>add</a:t>
            </a:r>
            <a:r>
              <a:rPr lang="nl-BE" dirty="0">
                <a:solidFill>
                  <a:schemeClr val="tx1"/>
                </a:solidFill>
              </a:rPr>
              <a:t> </a:t>
            </a:r>
            <a:r>
              <a:rPr lang="nl-BE" dirty="0" err="1">
                <a:solidFill>
                  <a:schemeClr val="tx1"/>
                </a:solidFill>
              </a:rPr>
              <a:t>other</a:t>
            </a:r>
            <a:r>
              <a:rPr lang="nl-BE" dirty="0">
                <a:solidFill>
                  <a:schemeClr val="tx1"/>
                </a:solidFill>
              </a:rPr>
              <a:t> </a:t>
            </a:r>
            <a:r>
              <a:rPr lang="nl-BE" dirty="0" err="1">
                <a:solidFill>
                  <a:schemeClr val="tx1"/>
                </a:solidFill>
              </a:rPr>
              <a:t>solutions</a:t>
            </a:r>
            <a:r>
              <a:rPr lang="nl-BE" dirty="0">
                <a:solidFill>
                  <a:schemeClr val="tx1"/>
                </a:solidFill>
              </a:rPr>
              <a:t> like SAFE-</a:t>
            </a:r>
            <a:r>
              <a:rPr lang="nl-BE" dirty="0" err="1">
                <a:solidFill>
                  <a:schemeClr val="tx1"/>
                </a:solidFill>
              </a:rPr>
              <a:t>AiR</a:t>
            </a:r>
            <a:endParaRPr lang="nl-BE" dirty="0">
              <a:solidFill>
                <a:schemeClr val="tx1"/>
              </a:solidFill>
            </a:endParaRPr>
          </a:p>
        </p:txBody>
      </p:sp>
    </p:spTree>
    <p:extLst>
      <p:ext uri="{BB962C8B-B14F-4D97-AF65-F5344CB8AC3E}">
        <p14:creationId xmlns:p14="http://schemas.microsoft.com/office/powerpoint/2010/main" val="392880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9713-A0A4-B4DE-DB34-7AB7E745F9D9}"/>
              </a:ext>
            </a:extLst>
          </p:cNvPr>
          <p:cNvSpPr>
            <a:spLocks noGrp="1"/>
          </p:cNvSpPr>
          <p:nvPr>
            <p:ph type="title"/>
          </p:nvPr>
        </p:nvSpPr>
        <p:spPr/>
        <p:txBody>
          <a:bodyPr/>
          <a:lstStyle/>
          <a:p>
            <a:r>
              <a:rPr lang="nl-BE" dirty="0"/>
              <a:t>SAVE-</a:t>
            </a:r>
            <a:r>
              <a:rPr lang="nl-BE" dirty="0" err="1"/>
              <a:t>EnergY</a:t>
            </a:r>
            <a:endParaRPr lang="en-US" dirty="0"/>
          </a:p>
        </p:txBody>
      </p:sp>
      <p:sp>
        <p:nvSpPr>
          <p:cNvPr id="3" name="Content Placeholder 2">
            <a:extLst>
              <a:ext uri="{FF2B5EF4-FFF2-40B4-BE49-F238E27FC236}">
                <a16:creationId xmlns:a16="http://schemas.microsoft.com/office/drawing/2014/main" id="{A9441694-8ADA-8612-11AA-98FA61274C23}"/>
              </a:ext>
            </a:extLst>
          </p:cNvPr>
          <p:cNvSpPr>
            <a:spLocks noGrp="1"/>
          </p:cNvSpPr>
          <p:nvPr>
            <p:ph idx="1"/>
          </p:nvPr>
        </p:nvSpPr>
        <p:spPr/>
        <p:txBody>
          <a:bodyPr/>
          <a:lstStyle/>
          <a:p>
            <a:pPr marL="342900" lvl="1" indent="-342900" defTabSz="889000">
              <a:lnSpc>
                <a:spcPct val="120000"/>
              </a:lnSpc>
              <a:spcBef>
                <a:spcPct val="0"/>
              </a:spcBef>
              <a:spcAft>
                <a:spcPct val="20000"/>
              </a:spcAft>
              <a:buSzPct val="130000"/>
            </a:pPr>
            <a:r>
              <a:rPr lang="en-US" sz="2800" dirty="0">
                <a:latin typeface="Calibri" panose="020F0502020204030204"/>
              </a:rPr>
              <a:t>Proven solution, industry grade </a:t>
            </a:r>
          </a:p>
          <a:p>
            <a:pPr marL="342900" lvl="1" indent="-342900" defTabSz="889000">
              <a:lnSpc>
                <a:spcPct val="120000"/>
              </a:lnSpc>
              <a:spcBef>
                <a:spcPct val="0"/>
              </a:spcBef>
              <a:spcAft>
                <a:spcPct val="20000"/>
              </a:spcAft>
              <a:buSzPct val="130000"/>
            </a:pPr>
            <a:r>
              <a:rPr lang="en-US" sz="2800" dirty="0">
                <a:latin typeface="Calibri" panose="020F0502020204030204"/>
              </a:rPr>
              <a:t>Robust components, cutting edge Hardware, less than 0,1% RMA’s</a:t>
            </a:r>
          </a:p>
          <a:p>
            <a:pPr marL="342900" lvl="1" indent="-342900" defTabSz="889000">
              <a:lnSpc>
                <a:spcPct val="100000"/>
              </a:lnSpc>
              <a:spcBef>
                <a:spcPct val="0"/>
              </a:spcBef>
              <a:spcAft>
                <a:spcPct val="20000"/>
              </a:spcAft>
              <a:buSzPct val="130000"/>
            </a:pPr>
            <a:r>
              <a:rPr lang="en-US" sz="2800" dirty="0">
                <a:latin typeface="Calibri" panose="020F0502020204030204"/>
              </a:rPr>
              <a:t>Limited deployment and integration costs, the solution is wireless and preconfigured. Installation can be done by a technician</a:t>
            </a:r>
          </a:p>
          <a:p>
            <a:pPr marL="342900" lvl="1" indent="-342900" defTabSz="889000">
              <a:lnSpc>
                <a:spcPct val="100000"/>
              </a:lnSpc>
              <a:spcBef>
                <a:spcPct val="0"/>
              </a:spcBef>
              <a:spcAft>
                <a:spcPct val="20000"/>
              </a:spcAft>
              <a:buSzPct val="130000"/>
            </a:pPr>
            <a:r>
              <a:rPr lang="en-US" sz="2800" dirty="0">
                <a:latin typeface="Calibri" panose="020F0502020204030204"/>
              </a:rPr>
              <a:t>No maintenance costs, and limited operations costs through remote service functionality</a:t>
            </a:r>
          </a:p>
          <a:p>
            <a:pPr marL="342900" lvl="1" indent="-342900" defTabSz="889000">
              <a:lnSpc>
                <a:spcPct val="100000"/>
              </a:lnSpc>
              <a:spcBef>
                <a:spcPct val="0"/>
              </a:spcBef>
              <a:spcAft>
                <a:spcPct val="20000"/>
              </a:spcAft>
              <a:buSzPct val="130000"/>
            </a:pPr>
            <a:r>
              <a:rPr lang="en-US" sz="2800" dirty="0">
                <a:latin typeface="Calibri" panose="020F0502020204030204"/>
              </a:rPr>
              <a:t>Pay as you use</a:t>
            </a:r>
          </a:p>
          <a:p>
            <a:pPr marL="342900" lvl="1" indent="-342900" defTabSz="889000">
              <a:lnSpc>
                <a:spcPct val="100000"/>
              </a:lnSpc>
              <a:spcBef>
                <a:spcPct val="0"/>
              </a:spcBef>
              <a:spcAft>
                <a:spcPct val="20000"/>
              </a:spcAft>
              <a:buSzPct val="130000"/>
            </a:pPr>
            <a:r>
              <a:rPr lang="en-US" sz="2800" dirty="0">
                <a:latin typeface="Calibri" panose="020F0502020204030204"/>
              </a:rPr>
              <a:t>100% IT security proof, we do not interface with corporate IT</a:t>
            </a:r>
          </a:p>
          <a:p>
            <a:endParaRPr lang="en-US" dirty="0"/>
          </a:p>
        </p:txBody>
      </p:sp>
    </p:spTree>
    <p:extLst>
      <p:ext uri="{BB962C8B-B14F-4D97-AF65-F5344CB8AC3E}">
        <p14:creationId xmlns:p14="http://schemas.microsoft.com/office/powerpoint/2010/main" val="316441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DF54-5C06-79E0-25D2-FE6A1C176069}"/>
              </a:ext>
            </a:extLst>
          </p:cNvPr>
          <p:cNvSpPr>
            <a:spLocks noGrp="1"/>
          </p:cNvSpPr>
          <p:nvPr>
            <p:ph type="title"/>
          </p:nvPr>
        </p:nvSpPr>
        <p:spPr/>
        <p:txBody>
          <a:bodyPr/>
          <a:lstStyle/>
          <a:p>
            <a:r>
              <a:rPr lang="nl-BE" dirty="0"/>
              <a:t>SAVE-</a:t>
            </a:r>
            <a:r>
              <a:rPr lang="nl-BE" dirty="0" err="1"/>
              <a:t>EnergY</a:t>
            </a:r>
            <a:r>
              <a:rPr lang="nl-BE" dirty="0"/>
              <a:t>, </a:t>
            </a:r>
            <a:r>
              <a:rPr lang="nl-BE" dirty="0" err="1"/>
              <a:t>key</a:t>
            </a:r>
            <a:r>
              <a:rPr lang="nl-BE" dirty="0"/>
              <a:t> points</a:t>
            </a:r>
            <a:endParaRPr lang="en-US" dirty="0"/>
          </a:p>
        </p:txBody>
      </p:sp>
      <p:sp>
        <p:nvSpPr>
          <p:cNvPr id="3" name="Content Placeholder 2">
            <a:extLst>
              <a:ext uri="{FF2B5EF4-FFF2-40B4-BE49-F238E27FC236}">
                <a16:creationId xmlns:a16="http://schemas.microsoft.com/office/drawing/2014/main" id="{3F65ED91-F3A5-9707-F2EF-512BD42C4A44}"/>
              </a:ext>
            </a:extLst>
          </p:cNvPr>
          <p:cNvSpPr>
            <a:spLocks noGrp="1"/>
          </p:cNvSpPr>
          <p:nvPr>
            <p:ph idx="1"/>
          </p:nvPr>
        </p:nvSpPr>
        <p:spPr/>
        <p:txBody>
          <a:bodyPr/>
          <a:lstStyle/>
          <a:p>
            <a:pPr marL="0" lvl="1" indent="0" defTabSz="889000">
              <a:spcBef>
                <a:spcPct val="0"/>
              </a:spcBef>
              <a:spcAft>
                <a:spcPct val="20000"/>
              </a:spcAft>
              <a:buNone/>
            </a:pPr>
            <a:r>
              <a:rPr lang="en-US" sz="2800" dirty="0">
                <a:latin typeface="Calibri" panose="020F0502020204030204"/>
              </a:rPr>
              <a:t>Based on the Helios Control platform (co-developed), the proposed solution is enriched by the robustness of the CloudGate equipped with the CloudWizzard Software, that allows immediate LoRa Network deployment with pre-configured sensors and ready to use management platform</a:t>
            </a:r>
          </a:p>
          <a:p>
            <a:pPr marL="0" lvl="1" indent="0" defTabSz="889000">
              <a:spcBef>
                <a:spcPct val="0"/>
              </a:spcBef>
              <a:spcAft>
                <a:spcPct val="20000"/>
              </a:spcAft>
              <a:buNone/>
            </a:pPr>
            <a:endParaRPr lang="en-US" sz="2800" dirty="0">
              <a:latin typeface="Calibri" panose="020F0502020204030204"/>
            </a:endParaRPr>
          </a:p>
          <a:p>
            <a:pPr marL="0" lvl="1" indent="0" algn="ctr" defTabSz="889000">
              <a:spcBef>
                <a:spcPct val="0"/>
              </a:spcBef>
              <a:spcAft>
                <a:spcPct val="20000"/>
              </a:spcAft>
              <a:buNone/>
            </a:pPr>
            <a:r>
              <a:rPr lang="en-US" sz="2800" b="1" dirty="0">
                <a:solidFill>
                  <a:srgbClr val="002060"/>
                </a:solidFill>
                <a:latin typeface="Calibri" panose="020F0502020204030204"/>
              </a:rPr>
              <a:t>With SAVE-</a:t>
            </a:r>
            <a:r>
              <a:rPr lang="en-US" sz="2800" b="1" dirty="0" err="1">
                <a:solidFill>
                  <a:srgbClr val="002060"/>
                </a:solidFill>
                <a:latin typeface="Calibri" panose="020F0502020204030204"/>
              </a:rPr>
              <a:t>EnergY</a:t>
            </a:r>
            <a:r>
              <a:rPr lang="en-US" sz="2800" b="1" dirty="0">
                <a:solidFill>
                  <a:srgbClr val="002060"/>
                </a:solidFill>
                <a:latin typeface="Calibri" panose="020F0502020204030204"/>
              </a:rPr>
              <a:t> save up to 30% of your energy consumption and benefit from a  ready to use LoRa network, to develop other low-cost intelligent building management solutions.</a:t>
            </a:r>
          </a:p>
          <a:p>
            <a:endParaRPr lang="en-US" dirty="0"/>
          </a:p>
        </p:txBody>
      </p:sp>
    </p:spTree>
    <p:extLst>
      <p:ext uri="{BB962C8B-B14F-4D97-AF65-F5344CB8AC3E}">
        <p14:creationId xmlns:p14="http://schemas.microsoft.com/office/powerpoint/2010/main" val="281812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77059876-C5A0-CFF7-E579-D0E591225F54}"/>
              </a:ext>
            </a:extLst>
          </p:cNvPr>
          <p:cNvSpPr txBox="1">
            <a:spLocks/>
          </p:cNvSpPr>
          <p:nvPr/>
        </p:nvSpPr>
        <p:spPr>
          <a:xfrm>
            <a:off x="1502343" y="3169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r>
              <a:rPr lang="nl-BE" dirty="0">
                <a:solidFill>
                  <a:schemeClr val="accent5">
                    <a:lumMod val="50000"/>
                  </a:schemeClr>
                </a:solidFill>
              </a:rPr>
              <a:t>SAVE-</a:t>
            </a:r>
            <a:r>
              <a:rPr lang="nl-BE" dirty="0" err="1">
                <a:solidFill>
                  <a:schemeClr val="accent5">
                    <a:lumMod val="50000"/>
                  </a:schemeClr>
                </a:solidFill>
              </a:rPr>
              <a:t>EnergY</a:t>
            </a:r>
            <a:endParaRPr lang="en-NL" dirty="0">
              <a:solidFill>
                <a:schemeClr val="accent5">
                  <a:lumMod val="50000"/>
                </a:schemeClr>
              </a:solidFill>
            </a:endParaRPr>
          </a:p>
        </p:txBody>
      </p:sp>
      <p:grpSp>
        <p:nvGrpSpPr>
          <p:cNvPr id="8" name="Groupe 28">
            <a:extLst>
              <a:ext uri="{FF2B5EF4-FFF2-40B4-BE49-F238E27FC236}">
                <a16:creationId xmlns:a16="http://schemas.microsoft.com/office/drawing/2014/main" id="{1171655A-9248-B7D2-69D1-288134F8FA6E}"/>
              </a:ext>
            </a:extLst>
          </p:cNvPr>
          <p:cNvGrpSpPr/>
          <p:nvPr/>
        </p:nvGrpSpPr>
        <p:grpSpPr>
          <a:xfrm>
            <a:off x="4113013" y="1752157"/>
            <a:ext cx="7195908" cy="4713505"/>
            <a:chOff x="1907712" y="859372"/>
            <a:chExt cx="8552846" cy="4975113"/>
          </a:xfrm>
        </p:grpSpPr>
        <p:sp>
          <p:nvSpPr>
            <p:cNvPr id="9" name="ZoneTexte 30">
              <a:extLst>
                <a:ext uri="{FF2B5EF4-FFF2-40B4-BE49-F238E27FC236}">
                  <a16:creationId xmlns:a16="http://schemas.microsoft.com/office/drawing/2014/main" id="{5A8C54A2-32AF-B1F2-5AA2-DFCB015BC385}"/>
                </a:ext>
              </a:extLst>
            </p:cNvPr>
            <p:cNvSpPr txBox="1"/>
            <p:nvPr/>
          </p:nvSpPr>
          <p:spPr>
            <a:xfrm>
              <a:off x="2621777" y="4661974"/>
              <a:ext cx="286175" cy="3573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Tw Cen MT" panose="020B0602020104020603"/>
                  <a:ea typeface="+mn-ea"/>
                  <a:cs typeface="+mn-cs"/>
                </a:rPr>
                <a:t> </a:t>
              </a:r>
            </a:p>
          </p:txBody>
        </p:sp>
        <p:sp>
          <p:nvSpPr>
            <p:cNvPr id="10" name="ZoneTexte 31">
              <a:extLst>
                <a:ext uri="{FF2B5EF4-FFF2-40B4-BE49-F238E27FC236}">
                  <a16:creationId xmlns:a16="http://schemas.microsoft.com/office/drawing/2014/main" id="{97FFC408-ED5D-3351-0C1F-00A04CA3D844}"/>
                </a:ext>
              </a:extLst>
            </p:cNvPr>
            <p:cNvSpPr txBox="1"/>
            <p:nvPr/>
          </p:nvSpPr>
          <p:spPr>
            <a:xfrm>
              <a:off x="1907712" y="1945852"/>
              <a:ext cx="3235703" cy="6172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accent5">
                      <a:lumMod val="75000"/>
                    </a:schemeClr>
                  </a:solidFill>
                  <a:latin typeface="Tw Cen MT" panose="020B0602020104020603"/>
                </a:rPr>
                <a:t>Long Range indoor transmission</a:t>
              </a:r>
            </a:p>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accent5">
                      <a:lumMod val="75000"/>
                    </a:schemeClr>
                  </a:solidFill>
                  <a:latin typeface="Tw Cen MT" panose="020B0602020104020603"/>
                </a:rPr>
                <a:t>Up to 10 </a:t>
              </a:r>
              <a:r>
                <a:rPr lang="fr-BE" sz="1600" dirty="0" err="1">
                  <a:solidFill>
                    <a:schemeClr val="accent5">
                      <a:lumMod val="75000"/>
                    </a:schemeClr>
                  </a:solidFill>
                  <a:latin typeface="Tw Cen MT" panose="020B0602020104020603"/>
                </a:rPr>
                <a:t>Years</a:t>
              </a:r>
              <a:r>
                <a:rPr lang="fr-BE" sz="1600" dirty="0">
                  <a:solidFill>
                    <a:schemeClr val="accent5">
                      <a:lumMod val="75000"/>
                    </a:schemeClr>
                  </a:solidFill>
                  <a:latin typeface="Tw Cen MT" panose="020B0602020104020603"/>
                </a:rPr>
                <a:t> </a:t>
              </a:r>
              <a:r>
                <a:rPr lang="fr-BE" sz="1600" dirty="0" err="1">
                  <a:solidFill>
                    <a:schemeClr val="accent5">
                      <a:lumMod val="75000"/>
                    </a:schemeClr>
                  </a:solidFill>
                  <a:latin typeface="Tw Cen MT" panose="020B0602020104020603"/>
                </a:rPr>
                <a:t>battery</a:t>
              </a:r>
              <a:r>
                <a:rPr lang="fr-BE" sz="1600" dirty="0">
                  <a:solidFill>
                    <a:schemeClr val="accent5">
                      <a:lumMod val="75000"/>
                    </a:schemeClr>
                  </a:solidFill>
                  <a:latin typeface="Tw Cen MT" panose="020B0602020104020603"/>
                </a:rPr>
                <a:t> life</a:t>
              </a:r>
            </a:p>
          </p:txBody>
        </p:sp>
        <p:pic>
          <p:nvPicPr>
            <p:cNvPr id="11" name="Image 35">
              <a:extLst>
                <a:ext uri="{FF2B5EF4-FFF2-40B4-BE49-F238E27FC236}">
                  <a16:creationId xmlns:a16="http://schemas.microsoft.com/office/drawing/2014/main" id="{9B864740-3B7E-FA30-3A24-52B224281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035" y="3102269"/>
              <a:ext cx="1972060" cy="1432563"/>
            </a:xfrm>
            <a:prstGeom prst="rect">
              <a:avLst/>
            </a:prstGeom>
          </p:spPr>
        </p:pic>
        <p:pic>
          <p:nvPicPr>
            <p:cNvPr id="12" name="Image 36">
              <a:extLst>
                <a:ext uri="{FF2B5EF4-FFF2-40B4-BE49-F238E27FC236}">
                  <a16:creationId xmlns:a16="http://schemas.microsoft.com/office/drawing/2014/main" id="{A2C0D16C-4C33-06C4-9A5D-7A72EEE4E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409" y="3637918"/>
              <a:ext cx="1080941" cy="785227"/>
            </a:xfrm>
            <a:prstGeom prst="rect">
              <a:avLst/>
            </a:prstGeom>
          </p:spPr>
        </p:pic>
        <p:cxnSp>
          <p:nvCxnSpPr>
            <p:cNvPr id="13" name="Connecteur droit 37">
              <a:extLst>
                <a:ext uri="{FF2B5EF4-FFF2-40B4-BE49-F238E27FC236}">
                  <a16:creationId xmlns:a16="http://schemas.microsoft.com/office/drawing/2014/main" id="{FF34D9F6-AF4F-CA08-3813-AE049B3850CD}"/>
                </a:ext>
              </a:extLst>
            </p:cNvPr>
            <p:cNvCxnSpPr/>
            <p:nvPr/>
          </p:nvCxnSpPr>
          <p:spPr>
            <a:xfrm flipV="1">
              <a:off x="4772836" y="4337103"/>
              <a:ext cx="1277510" cy="9253"/>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14" name="ZoneTexte 38">
              <a:extLst>
                <a:ext uri="{FF2B5EF4-FFF2-40B4-BE49-F238E27FC236}">
                  <a16:creationId xmlns:a16="http://schemas.microsoft.com/office/drawing/2014/main" id="{E94701D5-7106-8443-4EBD-7864A56D87C7}"/>
                </a:ext>
              </a:extLst>
            </p:cNvPr>
            <p:cNvSpPr txBox="1"/>
            <p:nvPr/>
          </p:nvSpPr>
          <p:spPr>
            <a:xfrm>
              <a:off x="4332455" y="4387580"/>
              <a:ext cx="1560807" cy="42231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CloudGate</a:t>
              </a:r>
            </a:p>
          </p:txBody>
        </p:sp>
        <p:cxnSp>
          <p:nvCxnSpPr>
            <p:cNvPr id="15" name="Connecteur droit 39">
              <a:extLst>
                <a:ext uri="{FF2B5EF4-FFF2-40B4-BE49-F238E27FC236}">
                  <a16:creationId xmlns:a16="http://schemas.microsoft.com/office/drawing/2014/main" id="{485F403E-F448-4BB1-25F9-2C6B68173FCF}"/>
                </a:ext>
              </a:extLst>
            </p:cNvPr>
            <p:cNvCxnSpPr/>
            <p:nvPr/>
          </p:nvCxnSpPr>
          <p:spPr>
            <a:xfrm flipV="1">
              <a:off x="7436099" y="4346356"/>
              <a:ext cx="1181100" cy="381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16" name="ZoneTexte 40">
              <a:extLst>
                <a:ext uri="{FF2B5EF4-FFF2-40B4-BE49-F238E27FC236}">
                  <a16:creationId xmlns:a16="http://schemas.microsoft.com/office/drawing/2014/main" id="{2487FD1F-1FC9-03F4-7674-A9EAB6103D06}"/>
                </a:ext>
              </a:extLst>
            </p:cNvPr>
            <p:cNvSpPr txBox="1"/>
            <p:nvPr/>
          </p:nvSpPr>
          <p:spPr>
            <a:xfrm>
              <a:off x="8198380" y="5412168"/>
              <a:ext cx="1644640" cy="42231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Data center</a:t>
              </a:r>
            </a:p>
          </p:txBody>
        </p:sp>
        <p:sp>
          <p:nvSpPr>
            <p:cNvPr id="17" name="ZoneTexte 41">
              <a:extLst>
                <a:ext uri="{FF2B5EF4-FFF2-40B4-BE49-F238E27FC236}">
                  <a16:creationId xmlns:a16="http://schemas.microsoft.com/office/drawing/2014/main" id="{16480E76-6632-63C1-33E2-7BF5D90F9871}"/>
                </a:ext>
              </a:extLst>
            </p:cNvPr>
            <p:cNvSpPr txBox="1"/>
            <p:nvPr/>
          </p:nvSpPr>
          <p:spPr>
            <a:xfrm>
              <a:off x="6320573" y="3599300"/>
              <a:ext cx="1128689" cy="42231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internet</a:t>
              </a:r>
            </a:p>
          </p:txBody>
        </p:sp>
        <p:pic>
          <p:nvPicPr>
            <p:cNvPr id="18" name="Image 42">
              <a:extLst>
                <a:ext uri="{FF2B5EF4-FFF2-40B4-BE49-F238E27FC236}">
                  <a16:creationId xmlns:a16="http://schemas.microsoft.com/office/drawing/2014/main" id="{14AE5DF7-317E-5DBA-89F3-072940E52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939" y="4003726"/>
              <a:ext cx="731521" cy="1374651"/>
            </a:xfrm>
            <a:prstGeom prst="rect">
              <a:avLst/>
            </a:prstGeom>
          </p:spPr>
        </p:pic>
        <p:pic>
          <p:nvPicPr>
            <p:cNvPr id="19" name="Image 43">
              <a:extLst>
                <a:ext uri="{FF2B5EF4-FFF2-40B4-BE49-F238E27FC236}">
                  <a16:creationId xmlns:a16="http://schemas.microsoft.com/office/drawing/2014/main" id="{B3AADC98-2D5D-7D66-7F6C-420831D67C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753" y="859372"/>
              <a:ext cx="3541805" cy="2529861"/>
            </a:xfrm>
            <a:prstGeom prst="rect">
              <a:avLst/>
            </a:prstGeom>
            <a:effectLst>
              <a:outerShdw blurRad="50800" dist="50800" dir="5400000" algn="ctr" rotWithShape="0">
                <a:schemeClr val="bg1">
                  <a:lumMod val="50000"/>
                  <a:lumOff val="50000"/>
                </a:schemeClr>
              </a:outerShdw>
            </a:effectLst>
          </p:spPr>
        </p:pic>
        <p:cxnSp>
          <p:nvCxnSpPr>
            <p:cNvPr id="20" name="Connecteur droit 44">
              <a:extLst>
                <a:ext uri="{FF2B5EF4-FFF2-40B4-BE49-F238E27FC236}">
                  <a16:creationId xmlns:a16="http://schemas.microsoft.com/office/drawing/2014/main" id="{3BA2975D-F832-96B7-5ED0-B310585B29B0}"/>
                </a:ext>
              </a:extLst>
            </p:cNvPr>
            <p:cNvCxnSpPr/>
            <p:nvPr/>
          </p:nvCxnSpPr>
          <p:spPr>
            <a:xfrm>
              <a:off x="9394742" y="4310227"/>
              <a:ext cx="344589"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21" name="Connecteur droit 45">
              <a:extLst>
                <a:ext uri="{FF2B5EF4-FFF2-40B4-BE49-F238E27FC236}">
                  <a16:creationId xmlns:a16="http://schemas.microsoft.com/office/drawing/2014/main" id="{908E4DAE-4CD6-46ED-FA01-3A55DF4B547D}"/>
                </a:ext>
              </a:extLst>
            </p:cNvPr>
            <p:cNvCxnSpPr/>
            <p:nvPr/>
          </p:nvCxnSpPr>
          <p:spPr>
            <a:xfrm>
              <a:off x="9827812" y="3102269"/>
              <a:ext cx="9751" cy="112047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ZoneTexte 46">
              <a:extLst>
                <a:ext uri="{FF2B5EF4-FFF2-40B4-BE49-F238E27FC236}">
                  <a16:creationId xmlns:a16="http://schemas.microsoft.com/office/drawing/2014/main" id="{DF62A61E-4812-5536-E801-359473B41DE8}"/>
                </a:ext>
              </a:extLst>
            </p:cNvPr>
            <p:cNvSpPr txBox="1"/>
            <p:nvPr/>
          </p:nvSpPr>
          <p:spPr>
            <a:xfrm>
              <a:off x="9394743" y="4360345"/>
              <a:ext cx="470986" cy="42231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AI</a:t>
              </a:r>
            </a:p>
          </p:txBody>
        </p:sp>
      </p:grpSp>
      <p:pic>
        <p:nvPicPr>
          <p:cNvPr id="23" name="Image 47">
            <a:extLst>
              <a:ext uri="{FF2B5EF4-FFF2-40B4-BE49-F238E27FC236}">
                <a16:creationId xmlns:a16="http://schemas.microsoft.com/office/drawing/2014/main" id="{F30B03E0-9AA8-6E31-A930-685057C1C5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562" y="2637244"/>
            <a:ext cx="445251" cy="535277"/>
          </a:xfrm>
          <a:prstGeom prst="rect">
            <a:avLst/>
          </a:prstGeom>
        </p:spPr>
      </p:pic>
      <p:sp>
        <p:nvSpPr>
          <p:cNvPr id="24" name="ZoneTexte 48">
            <a:extLst>
              <a:ext uri="{FF2B5EF4-FFF2-40B4-BE49-F238E27FC236}">
                <a16:creationId xmlns:a16="http://schemas.microsoft.com/office/drawing/2014/main" id="{2D4F0E2C-7452-B243-0612-F224C707F58C}"/>
              </a:ext>
            </a:extLst>
          </p:cNvPr>
          <p:cNvSpPr txBox="1"/>
          <p:nvPr/>
        </p:nvSpPr>
        <p:spPr>
          <a:xfrm>
            <a:off x="511966" y="2067526"/>
            <a:ext cx="10744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BE" sz="1600" dirty="0">
                <a:solidFill>
                  <a:schemeClr val="accent5">
                    <a:lumMod val="75000"/>
                  </a:schemeClr>
                </a:solidFill>
                <a:latin typeface="Tw Cen MT" panose="020B0602020104020603"/>
              </a:rPr>
              <a:t>T° </a:t>
            </a:r>
            <a:r>
              <a:rPr lang="en-US" sz="1600" dirty="0">
                <a:solidFill>
                  <a:schemeClr val="accent5">
                    <a:lumMod val="75000"/>
                  </a:schemeClr>
                </a:solidFill>
                <a:latin typeface="Tw Cen MT" panose="020B0602020104020603"/>
              </a:rPr>
              <a:t>Sensors</a:t>
            </a:r>
            <a:r>
              <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a:t>
            </a:r>
          </a:p>
        </p:txBody>
      </p:sp>
      <p:pic>
        <p:nvPicPr>
          <p:cNvPr id="25" name="Image 49">
            <a:extLst>
              <a:ext uri="{FF2B5EF4-FFF2-40B4-BE49-F238E27FC236}">
                <a16:creationId xmlns:a16="http://schemas.microsoft.com/office/drawing/2014/main" id="{123BBF53-6E10-971C-8F20-C6AD22C4A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359" y="5019681"/>
            <a:ext cx="445251" cy="535277"/>
          </a:xfrm>
          <a:prstGeom prst="rect">
            <a:avLst/>
          </a:prstGeom>
        </p:spPr>
      </p:pic>
      <p:pic>
        <p:nvPicPr>
          <p:cNvPr id="26" name="Image 50">
            <a:extLst>
              <a:ext uri="{FF2B5EF4-FFF2-40B4-BE49-F238E27FC236}">
                <a16:creationId xmlns:a16="http://schemas.microsoft.com/office/drawing/2014/main" id="{8C9F482B-8210-F694-F1AF-B07C57124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75" y="3275217"/>
            <a:ext cx="445251" cy="535277"/>
          </a:xfrm>
          <a:prstGeom prst="rect">
            <a:avLst/>
          </a:prstGeom>
        </p:spPr>
      </p:pic>
      <p:pic>
        <p:nvPicPr>
          <p:cNvPr id="27" name="Image 51">
            <a:extLst>
              <a:ext uri="{FF2B5EF4-FFF2-40B4-BE49-F238E27FC236}">
                <a16:creationId xmlns:a16="http://schemas.microsoft.com/office/drawing/2014/main" id="{FE1769E0-5C86-BA4A-28DA-F3DED00F5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53" y="4171163"/>
            <a:ext cx="445251" cy="535277"/>
          </a:xfrm>
          <a:prstGeom prst="rect">
            <a:avLst/>
          </a:prstGeom>
        </p:spPr>
      </p:pic>
      <p:sp>
        <p:nvSpPr>
          <p:cNvPr id="28" name="ZoneTexte 52">
            <a:extLst>
              <a:ext uri="{FF2B5EF4-FFF2-40B4-BE49-F238E27FC236}">
                <a16:creationId xmlns:a16="http://schemas.microsoft.com/office/drawing/2014/main" id="{DCE4D5F2-A1F9-9A99-5B1B-BE78AA6AD583}"/>
              </a:ext>
            </a:extLst>
          </p:cNvPr>
          <p:cNvSpPr txBox="1"/>
          <p:nvPr/>
        </p:nvSpPr>
        <p:spPr>
          <a:xfrm>
            <a:off x="2166101" y="2758913"/>
            <a:ext cx="137451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Room 1</a:t>
            </a:r>
          </a:p>
        </p:txBody>
      </p:sp>
      <p:sp>
        <p:nvSpPr>
          <p:cNvPr id="29" name="ZoneTexte 53">
            <a:extLst>
              <a:ext uri="{FF2B5EF4-FFF2-40B4-BE49-F238E27FC236}">
                <a16:creationId xmlns:a16="http://schemas.microsoft.com/office/drawing/2014/main" id="{25A91517-F155-0DF8-EB82-2D315489128F}"/>
              </a:ext>
            </a:extLst>
          </p:cNvPr>
          <p:cNvSpPr txBox="1"/>
          <p:nvPr/>
        </p:nvSpPr>
        <p:spPr>
          <a:xfrm>
            <a:off x="2186421" y="3366378"/>
            <a:ext cx="13541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Room 2</a:t>
            </a:r>
          </a:p>
        </p:txBody>
      </p:sp>
      <p:sp>
        <p:nvSpPr>
          <p:cNvPr id="30" name="ZoneTexte 54">
            <a:extLst>
              <a:ext uri="{FF2B5EF4-FFF2-40B4-BE49-F238E27FC236}">
                <a16:creationId xmlns:a16="http://schemas.microsoft.com/office/drawing/2014/main" id="{88104CEC-57C7-8A5F-03BC-955FACFBC306}"/>
              </a:ext>
            </a:extLst>
          </p:cNvPr>
          <p:cNvSpPr txBox="1"/>
          <p:nvPr/>
        </p:nvSpPr>
        <p:spPr>
          <a:xfrm>
            <a:off x="1061799" y="5673709"/>
            <a:ext cx="526778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LoRa Valves </a:t>
            </a:r>
            <a:r>
              <a:rPr lang="fr-BE" sz="2000" dirty="0">
                <a:solidFill>
                  <a:schemeClr val="accent5">
                    <a:lumMod val="75000"/>
                  </a:schemeClr>
                </a:solidFill>
                <a:latin typeface="Tw Cen MT" panose="020B0602020104020603"/>
              </a:rPr>
              <a:t>are </a:t>
            </a:r>
            <a:r>
              <a:rPr lang="fr-BE" sz="2000" dirty="0" err="1">
                <a:solidFill>
                  <a:schemeClr val="accent5">
                    <a:lumMod val="75000"/>
                  </a:schemeClr>
                </a:solidFill>
                <a:latin typeface="Tw Cen MT" panose="020B0602020104020603"/>
              </a:rPr>
              <a:t>regulated</a:t>
            </a:r>
            <a:r>
              <a:rPr lang="fr-BE" sz="2000" dirty="0">
                <a:solidFill>
                  <a:schemeClr val="accent5">
                    <a:lumMod val="75000"/>
                  </a:schemeClr>
                </a:solidFill>
                <a:latin typeface="Tw Cen MT" panose="020B0602020104020603"/>
              </a:rPr>
              <a:t> room by room</a:t>
            </a:r>
            <a:endPar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ndParaRPr>
          </a:p>
        </p:txBody>
      </p:sp>
      <p:pic>
        <p:nvPicPr>
          <p:cNvPr id="31" name="Image 55">
            <a:extLst>
              <a:ext uri="{FF2B5EF4-FFF2-40B4-BE49-F238E27FC236}">
                <a16:creationId xmlns:a16="http://schemas.microsoft.com/office/drawing/2014/main" id="{5B42374F-4458-12F6-3E38-BA181AF551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5173" y="3831339"/>
            <a:ext cx="324754" cy="362562"/>
          </a:xfrm>
          <a:prstGeom prst="rect">
            <a:avLst/>
          </a:prstGeom>
        </p:spPr>
      </p:pic>
      <p:sp>
        <p:nvSpPr>
          <p:cNvPr id="32" name="ZoneTexte 56">
            <a:extLst>
              <a:ext uri="{FF2B5EF4-FFF2-40B4-BE49-F238E27FC236}">
                <a16:creationId xmlns:a16="http://schemas.microsoft.com/office/drawing/2014/main" id="{410C726A-79F3-28EA-2C7A-B0B08296F6CB}"/>
              </a:ext>
            </a:extLst>
          </p:cNvPr>
          <p:cNvSpPr txBox="1"/>
          <p:nvPr/>
        </p:nvSpPr>
        <p:spPr>
          <a:xfrm>
            <a:off x="849687" y="1576155"/>
            <a:ext cx="418621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err="1">
                <a:ln>
                  <a:noFill/>
                </a:ln>
                <a:solidFill>
                  <a:schemeClr val="accent5">
                    <a:lumMod val="75000"/>
                  </a:schemeClr>
                </a:solidFill>
                <a:effectLst/>
                <a:uLnTx/>
                <a:uFillTx/>
                <a:latin typeface="Tw Cen MT" panose="020B0602020104020603"/>
                <a:ea typeface="+mn-ea"/>
                <a:cs typeface="+mn-cs"/>
              </a:rPr>
              <a:t>Temperature</a:t>
            </a: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data </a:t>
            </a:r>
            <a:r>
              <a:rPr kumimoji="0" lang="fr-BE" sz="2000" b="0" i="0" u="none" strike="noStrike" kern="1200" cap="none" spc="0" normalizeH="0" baseline="0" noProof="0" dirty="0" err="1">
                <a:ln>
                  <a:noFill/>
                </a:ln>
                <a:solidFill>
                  <a:schemeClr val="accent5">
                    <a:lumMod val="75000"/>
                  </a:schemeClr>
                </a:solidFill>
                <a:effectLst/>
                <a:uLnTx/>
                <a:uFillTx/>
                <a:latin typeface="Tw Cen MT" panose="020B0602020104020603"/>
                <a:ea typeface="+mn-ea"/>
                <a:cs typeface="+mn-cs"/>
              </a:rPr>
              <a:t>is</a:t>
            </a:r>
            <a:r>
              <a:rPr kumimoji="0" lang="fr-BE" sz="20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sent room by room</a:t>
            </a:r>
          </a:p>
        </p:txBody>
      </p:sp>
      <p:pic>
        <p:nvPicPr>
          <p:cNvPr id="33" name="Image 57">
            <a:extLst>
              <a:ext uri="{FF2B5EF4-FFF2-40B4-BE49-F238E27FC236}">
                <a16:creationId xmlns:a16="http://schemas.microsoft.com/office/drawing/2014/main" id="{22CEE699-339F-DB37-DB7E-2160FC3E6C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570" y="2646494"/>
            <a:ext cx="885670" cy="529544"/>
          </a:xfrm>
          <a:prstGeom prst="rect">
            <a:avLst/>
          </a:prstGeom>
        </p:spPr>
      </p:pic>
      <p:pic>
        <p:nvPicPr>
          <p:cNvPr id="34" name="Image 58">
            <a:extLst>
              <a:ext uri="{FF2B5EF4-FFF2-40B4-BE49-F238E27FC236}">
                <a16:creationId xmlns:a16="http://schemas.microsoft.com/office/drawing/2014/main" id="{740445B0-3D55-D46E-84BA-F53D6330BF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821" y="5017294"/>
            <a:ext cx="895258" cy="535277"/>
          </a:xfrm>
          <a:prstGeom prst="rect">
            <a:avLst/>
          </a:prstGeom>
        </p:spPr>
      </p:pic>
      <p:pic>
        <p:nvPicPr>
          <p:cNvPr id="35" name="Image 59">
            <a:extLst>
              <a:ext uri="{FF2B5EF4-FFF2-40B4-BE49-F238E27FC236}">
                <a16:creationId xmlns:a16="http://schemas.microsoft.com/office/drawing/2014/main" id="{4D406B50-0326-CAB4-5788-A7DAFBD549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5610" y="4176154"/>
            <a:ext cx="898993" cy="519903"/>
          </a:xfrm>
          <a:prstGeom prst="rect">
            <a:avLst/>
          </a:prstGeom>
        </p:spPr>
      </p:pic>
      <p:pic>
        <p:nvPicPr>
          <p:cNvPr id="36" name="Image 60">
            <a:extLst>
              <a:ext uri="{FF2B5EF4-FFF2-40B4-BE49-F238E27FC236}">
                <a16:creationId xmlns:a16="http://schemas.microsoft.com/office/drawing/2014/main" id="{8925FCCF-057A-273B-3C4F-D77509C35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6828" y="3288267"/>
            <a:ext cx="885671" cy="529545"/>
          </a:xfrm>
          <a:prstGeom prst="rect">
            <a:avLst/>
          </a:prstGeom>
        </p:spPr>
      </p:pic>
      <p:sp>
        <p:nvSpPr>
          <p:cNvPr id="37" name="ZoneTexte 62">
            <a:extLst>
              <a:ext uri="{FF2B5EF4-FFF2-40B4-BE49-F238E27FC236}">
                <a16:creationId xmlns:a16="http://schemas.microsoft.com/office/drawing/2014/main" id="{BB1C9648-5602-DE50-B8C3-BBABB9E8F6B4}"/>
              </a:ext>
            </a:extLst>
          </p:cNvPr>
          <p:cNvSpPr txBox="1"/>
          <p:nvPr/>
        </p:nvSpPr>
        <p:spPr>
          <a:xfrm>
            <a:off x="2151641" y="4312594"/>
            <a:ext cx="13541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 Room 3</a:t>
            </a:r>
          </a:p>
        </p:txBody>
      </p:sp>
      <p:pic>
        <p:nvPicPr>
          <p:cNvPr id="38" name="Picture 2" descr="LoRa Network: what is it and what are the applications? – Novidá">
            <a:extLst>
              <a:ext uri="{FF2B5EF4-FFF2-40B4-BE49-F238E27FC236}">
                <a16:creationId xmlns:a16="http://schemas.microsoft.com/office/drawing/2014/main" id="{618DCB0E-CFBB-977B-41C6-E2B2B092C4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0315" y="3503584"/>
            <a:ext cx="2020220" cy="1265414"/>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62">
            <a:extLst>
              <a:ext uri="{FF2B5EF4-FFF2-40B4-BE49-F238E27FC236}">
                <a16:creationId xmlns:a16="http://schemas.microsoft.com/office/drawing/2014/main" id="{8FD0938A-1D3B-D269-65F2-E9A46EC50688}"/>
              </a:ext>
            </a:extLst>
          </p:cNvPr>
          <p:cNvSpPr txBox="1"/>
          <p:nvPr/>
        </p:nvSpPr>
        <p:spPr>
          <a:xfrm>
            <a:off x="2186421" y="5119504"/>
            <a:ext cx="147181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a typeface="+mn-ea"/>
                <a:cs typeface="+mn-cs"/>
              </a:rPr>
              <a:t>Room ….</a:t>
            </a:r>
          </a:p>
        </p:txBody>
      </p:sp>
      <p:sp>
        <p:nvSpPr>
          <p:cNvPr id="40" name="ZoneTexte 48">
            <a:extLst>
              <a:ext uri="{FF2B5EF4-FFF2-40B4-BE49-F238E27FC236}">
                <a16:creationId xmlns:a16="http://schemas.microsoft.com/office/drawing/2014/main" id="{15DDCDA1-6871-7A9B-46DA-BB899246A6E7}"/>
              </a:ext>
            </a:extLst>
          </p:cNvPr>
          <p:cNvSpPr txBox="1"/>
          <p:nvPr/>
        </p:nvSpPr>
        <p:spPr>
          <a:xfrm>
            <a:off x="1782995" y="2107972"/>
            <a:ext cx="126970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5">
                    <a:lumMod val="75000"/>
                  </a:schemeClr>
                </a:solidFill>
                <a:latin typeface="Tw Cen MT" panose="020B0602020104020603"/>
              </a:rPr>
              <a:t>LoRa valves</a:t>
            </a:r>
            <a:endParaRPr kumimoji="0" lang="fr-BE" sz="1600" b="0" i="0" u="none" strike="noStrike" kern="1200" cap="none" spc="0" normalizeH="0" baseline="0" noProof="0" dirty="0">
              <a:ln>
                <a:noFill/>
              </a:ln>
              <a:solidFill>
                <a:schemeClr val="accent5">
                  <a:lumMod val="75000"/>
                </a:schemeClr>
              </a:solidFill>
              <a:effectLst/>
              <a:uLnTx/>
              <a:uFillTx/>
              <a:latin typeface="Tw Cen MT" panose="020B0602020104020603"/>
            </a:endParaRPr>
          </a:p>
        </p:txBody>
      </p:sp>
      <p:pic>
        <p:nvPicPr>
          <p:cNvPr id="41" name="Image 6" descr="Une image contenant lumière&#10;&#10;Description générée automatiquement">
            <a:extLst>
              <a:ext uri="{FF2B5EF4-FFF2-40B4-BE49-F238E27FC236}">
                <a16:creationId xmlns:a16="http://schemas.microsoft.com/office/drawing/2014/main" id="{7806229A-9931-9F4B-23CD-9C9F13A38331}"/>
              </a:ext>
            </a:extLst>
          </p:cNvPr>
          <p:cNvPicPr>
            <a:picLocks noChangeAspect="1"/>
          </p:cNvPicPr>
          <p:nvPr/>
        </p:nvPicPr>
        <p:blipFill>
          <a:blip r:embed="rId10"/>
          <a:stretch>
            <a:fillRect/>
          </a:stretch>
        </p:blipFill>
        <p:spPr>
          <a:xfrm>
            <a:off x="3052704" y="1922244"/>
            <a:ext cx="1060309" cy="826847"/>
          </a:xfrm>
          <a:prstGeom prst="rect">
            <a:avLst/>
          </a:prstGeom>
        </p:spPr>
      </p:pic>
    </p:spTree>
    <p:extLst>
      <p:ext uri="{BB962C8B-B14F-4D97-AF65-F5344CB8AC3E}">
        <p14:creationId xmlns:p14="http://schemas.microsoft.com/office/powerpoint/2010/main" val="263278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3997-4FAB-8EDB-6FBA-BC423A82FA62}"/>
              </a:ext>
            </a:extLst>
          </p:cNvPr>
          <p:cNvSpPr>
            <a:spLocks noGrp="1"/>
          </p:cNvSpPr>
          <p:nvPr>
            <p:ph type="title"/>
          </p:nvPr>
        </p:nvSpPr>
        <p:spPr/>
        <p:txBody>
          <a:bodyPr/>
          <a:lstStyle/>
          <a:p>
            <a:r>
              <a:rPr lang="en-US" dirty="0"/>
              <a:t>SAVE-</a:t>
            </a:r>
            <a:r>
              <a:rPr lang="en-US" dirty="0" err="1"/>
              <a:t>EnergY</a:t>
            </a:r>
            <a:endParaRPr lang="en-US" dirty="0"/>
          </a:p>
        </p:txBody>
      </p:sp>
      <p:grpSp>
        <p:nvGrpSpPr>
          <p:cNvPr id="4" name="Groupe 63">
            <a:extLst>
              <a:ext uri="{FF2B5EF4-FFF2-40B4-BE49-F238E27FC236}">
                <a16:creationId xmlns:a16="http://schemas.microsoft.com/office/drawing/2014/main" id="{8FDA1D9D-E8CA-E6EE-1E81-E5B65B54F724}"/>
              </a:ext>
            </a:extLst>
          </p:cNvPr>
          <p:cNvGrpSpPr/>
          <p:nvPr/>
        </p:nvGrpSpPr>
        <p:grpSpPr>
          <a:xfrm>
            <a:off x="1424536" y="1634665"/>
            <a:ext cx="8557317" cy="4598332"/>
            <a:chOff x="997033" y="535055"/>
            <a:chExt cx="14675043" cy="5774187"/>
          </a:xfrm>
        </p:grpSpPr>
        <p:pic>
          <p:nvPicPr>
            <p:cNvPr id="5" name="Image 64">
              <a:extLst>
                <a:ext uri="{FF2B5EF4-FFF2-40B4-BE49-F238E27FC236}">
                  <a16:creationId xmlns:a16="http://schemas.microsoft.com/office/drawing/2014/main" id="{99B7F0FC-8256-A137-3CFE-6E7C105D6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75" y="5484871"/>
              <a:ext cx="1080940" cy="785227"/>
            </a:xfrm>
            <a:prstGeom prst="rect">
              <a:avLst/>
            </a:prstGeom>
            <a:effectLst>
              <a:outerShdw blurRad="50800" dist="38100" dir="2700000" algn="tl" rotWithShape="0">
                <a:sysClr val="window" lastClr="FFFFFF">
                  <a:alpha val="40000"/>
                </a:sysClr>
              </a:outerShdw>
            </a:effectLst>
          </p:spPr>
        </p:pic>
        <p:sp>
          <p:nvSpPr>
            <p:cNvPr id="6" name="Rectangle 5">
              <a:extLst>
                <a:ext uri="{FF2B5EF4-FFF2-40B4-BE49-F238E27FC236}">
                  <a16:creationId xmlns:a16="http://schemas.microsoft.com/office/drawing/2014/main" id="{9AB26F70-734A-3555-18EB-71F3C6BC4154}"/>
                </a:ext>
              </a:extLst>
            </p:cNvPr>
            <p:cNvSpPr/>
            <p:nvPr/>
          </p:nvSpPr>
          <p:spPr>
            <a:xfrm>
              <a:off x="1065475" y="1216551"/>
              <a:ext cx="6946639" cy="4182386"/>
            </a:xfrm>
            <a:prstGeom prst="rect">
              <a:avLst/>
            </a:prstGeom>
            <a:noFill/>
            <a:ln w="158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black"/>
                </a:solidFill>
                <a:effectLst/>
                <a:uLnTx/>
                <a:uFillTx/>
                <a:latin typeface="Tw Cen MT" panose="020B0602020104020603"/>
                <a:ea typeface="+mn-ea"/>
                <a:cs typeface="+mn-cs"/>
              </a:endParaRPr>
            </a:p>
          </p:txBody>
        </p:sp>
        <p:pic>
          <p:nvPicPr>
            <p:cNvPr id="7" name="Image 66">
              <a:extLst>
                <a:ext uri="{FF2B5EF4-FFF2-40B4-BE49-F238E27FC236}">
                  <a16:creationId xmlns:a16="http://schemas.microsoft.com/office/drawing/2014/main" id="{EF312370-35B0-35E5-619F-5B543412A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75" y="1130617"/>
              <a:ext cx="2348210" cy="1404000"/>
            </a:xfrm>
            <a:prstGeom prst="rect">
              <a:avLst/>
            </a:prstGeom>
          </p:spPr>
        </p:pic>
        <p:pic>
          <p:nvPicPr>
            <p:cNvPr id="8" name="Image 67">
              <a:extLst>
                <a:ext uri="{FF2B5EF4-FFF2-40B4-BE49-F238E27FC236}">
                  <a16:creationId xmlns:a16="http://schemas.microsoft.com/office/drawing/2014/main" id="{814FE4E7-F892-5C45-55B5-2C66E27FE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694" y="1130617"/>
              <a:ext cx="2348210" cy="1404000"/>
            </a:xfrm>
            <a:prstGeom prst="rect">
              <a:avLst/>
            </a:prstGeom>
          </p:spPr>
        </p:pic>
        <p:pic>
          <p:nvPicPr>
            <p:cNvPr id="9" name="Image 68">
              <a:extLst>
                <a:ext uri="{FF2B5EF4-FFF2-40B4-BE49-F238E27FC236}">
                  <a16:creationId xmlns:a16="http://schemas.microsoft.com/office/drawing/2014/main" id="{A0FF72D4-77EE-C33F-5E3F-F8113587D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04" y="1130617"/>
              <a:ext cx="2348210" cy="1404000"/>
            </a:xfrm>
            <a:prstGeom prst="rect">
              <a:avLst/>
            </a:prstGeom>
          </p:spPr>
        </p:pic>
        <p:pic>
          <p:nvPicPr>
            <p:cNvPr id="10" name="Image 69">
              <a:extLst>
                <a:ext uri="{FF2B5EF4-FFF2-40B4-BE49-F238E27FC236}">
                  <a16:creationId xmlns:a16="http://schemas.microsoft.com/office/drawing/2014/main" id="{7820B02A-BCFF-A399-2B1B-B858BB6D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125" y="4495873"/>
              <a:ext cx="595428" cy="602043"/>
            </a:xfrm>
            <a:prstGeom prst="rect">
              <a:avLst/>
            </a:prstGeom>
          </p:spPr>
        </p:pic>
        <p:pic>
          <p:nvPicPr>
            <p:cNvPr id="11" name="Image 70">
              <a:extLst>
                <a:ext uri="{FF2B5EF4-FFF2-40B4-BE49-F238E27FC236}">
                  <a16:creationId xmlns:a16="http://schemas.microsoft.com/office/drawing/2014/main" id="{2B98C8E0-BEBE-1AEA-39E2-4AB64BBC7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24053">
              <a:off x="6838438" y="4583497"/>
              <a:ext cx="649225" cy="609601"/>
            </a:xfrm>
            <a:prstGeom prst="rect">
              <a:avLst/>
            </a:prstGeom>
          </p:spPr>
        </p:pic>
        <p:cxnSp>
          <p:nvCxnSpPr>
            <p:cNvPr id="12" name="Connecteur droit 71">
              <a:extLst>
                <a:ext uri="{FF2B5EF4-FFF2-40B4-BE49-F238E27FC236}">
                  <a16:creationId xmlns:a16="http://schemas.microsoft.com/office/drawing/2014/main" id="{28FBDF7F-B2B3-2138-E36D-CAEC1FCC83CE}"/>
                </a:ext>
              </a:extLst>
            </p:cNvPr>
            <p:cNvCxnSpPr/>
            <p:nvPr/>
          </p:nvCxnSpPr>
          <p:spPr>
            <a:xfrm flipH="1">
              <a:off x="1972089" y="1526650"/>
              <a:ext cx="3259591" cy="3872287"/>
            </a:xfrm>
            <a:prstGeom prst="line">
              <a:avLst/>
            </a:prstGeom>
            <a:noFill/>
            <a:ln w="28575" cap="flat" cmpd="sng" algn="ctr">
              <a:solidFill>
                <a:srgbClr val="00B0F0"/>
              </a:solidFill>
              <a:prstDash val="dashDot"/>
              <a:headEnd type="triangle" w="lg" len="lg"/>
            </a:ln>
            <a:effectLst/>
          </p:spPr>
        </p:cxnSp>
        <p:cxnSp>
          <p:nvCxnSpPr>
            <p:cNvPr id="13" name="Connecteur droit 72">
              <a:extLst>
                <a:ext uri="{FF2B5EF4-FFF2-40B4-BE49-F238E27FC236}">
                  <a16:creationId xmlns:a16="http://schemas.microsoft.com/office/drawing/2014/main" id="{BCAE7B3E-7BDE-4832-4C08-52F2D2BD643D}"/>
                </a:ext>
              </a:extLst>
            </p:cNvPr>
            <p:cNvCxnSpPr/>
            <p:nvPr/>
          </p:nvCxnSpPr>
          <p:spPr>
            <a:xfrm flipH="1">
              <a:off x="1935303" y="1526650"/>
              <a:ext cx="5644587" cy="3872287"/>
            </a:xfrm>
            <a:prstGeom prst="line">
              <a:avLst/>
            </a:prstGeom>
            <a:noFill/>
            <a:ln w="28575" cap="flat" cmpd="sng" algn="ctr">
              <a:solidFill>
                <a:srgbClr val="00B0F0"/>
              </a:solidFill>
              <a:prstDash val="dashDot"/>
              <a:headEnd type="triangle" w="lg" len="lg"/>
            </a:ln>
            <a:effectLst/>
          </p:spPr>
        </p:cxnSp>
        <p:cxnSp>
          <p:nvCxnSpPr>
            <p:cNvPr id="14" name="Connecteur droit 73">
              <a:extLst>
                <a:ext uri="{FF2B5EF4-FFF2-40B4-BE49-F238E27FC236}">
                  <a16:creationId xmlns:a16="http://schemas.microsoft.com/office/drawing/2014/main" id="{C62C38A6-5F1B-FFA8-7B24-333EFC50260C}"/>
                </a:ext>
              </a:extLst>
            </p:cNvPr>
            <p:cNvCxnSpPr/>
            <p:nvPr/>
          </p:nvCxnSpPr>
          <p:spPr>
            <a:xfrm flipV="1">
              <a:off x="2159746" y="4841966"/>
              <a:ext cx="5181580" cy="806574"/>
            </a:xfrm>
            <a:prstGeom prst="line">
              <a:avLst/>
            </a:prstGeom>
            <a:noFill/>
            <a:ln w="38100" cap="flat" cmpd="sng" algn="ctr">
              <a:solidFill>
                <a:srgbClr val="E36439"/>
              </a:solidFill>
              <a:prstDash val="dashDot"/>
              <a:headEnd type="triangle" w="lg" len="lg"/>
              <a:tailEnd type="oval"/>
            </a:ln>
            <a:effectLst/>
          </p:spPr>
        </p:cxnSp>
        <p:pic>
          <p:nvPicPr>
            <p:cNvPr id="15" name="Image 74">
              <a:extLst>
                <a:ext uri="{FF2B5EF4-FFF2-40B4-BE49-F238E27FC236}">
                  <a16:creationId xmlns:a16="http://schemas.microsoft.com/office/drawing/2014/main" id="{CCD6F880-5010-6945-5C3F-B939E95B9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925" y="1216551"/>
              <a:ext cx="3848100" cy="2143125"/>
            </a:xfrm>
            <a:prstGeom prst="rect">
              <a:avLst/>
            </a:prstGeom>
          </p:spPr>
        </p:pic>
        <p:cxnSp>
          <p:nvCxnSpPr>
            <p:cNvPr id="16" name="Connecteur en angle 42">
              <a:extLst>
                <a:ext uri="{FF2B5EF4-FFF2-40B4-BE49-F238E27FC236}">
                  <a16:creationId xmlns:a16="http://schemas.microsoft.com/office/drawing/2014/main" id="{C8B9AADB-290C-F907-6FEB-571C4C04B853}"/>
                </a:ext>
              </a:extLst>
            </p:cNvPr>
            <p:cNvCxnSpPr/>
            <p:nvPr/>
          </p:nvCxnSpPr>
          <p:spPr>
            <a:xfrm rot="10800000" flipV="1">
              <a:off x="2239581" y="2828925"/>
              <a:ext cx="7127057" cy="3295650"/>
            </a:xfrm>
            <a:prstGeom prst="bentConnector3">
              <a:avLst>
                <a:gd name="adj1" fmla="val 16"/>
              </a:avLst>
            </a:prstGeom>
            <a:noFill/>
            <a:ln w="38100" cap="flat" cmpd="sng" algn="ctr">
              <a:solidFill>
                <a:srgbClr val="E36439"/>
              </a:solidFill>
              <a:prstDash val="solid"/>
              <a:headEnd type="triangle" w="lg" len="lg"/>
              <a:tailEnd type="oval"/>
            </a:ln>
            <a:effectLst/>
          </p:spPr>
        </p:cxnSp>
        <p:cxnSp>
          <p:nvCxnSpPr>
            <p:cNvPr id="17" name="Connecteur en angle 46">
              <a:extLst>
                <a:ext uri="{FF2B5EF4-FFF2-40B4-BE49-F238E27FC236}">
                  <a16:creationId xmlns:a16="http://schemas.microsoft.com/office/drawing/2014/main" id="{77ACF720-BE98-C8AB-71E9-4E7444673980}"/>
                </a:ext>
              </a:extLst>
            </p:cNvPr>
            <p:cNvCxnSpPr/>
            <p:nvPr/>
          </p:nvCxnSpPr>
          <p:spPr>
            <a:xfrm rot="10800000" flipV="1">
              <a:off x="2183203" y="2828924"/>
              <a:ext cx="8913423" cy="3425381"/>
            </a:xfrm>
            <a:prstGeom prst="bentConnector3">
              <a:avLst>
                <a:gd name="adj1" fmla="val -11"/>
              </a:avLst>
            </a:prstGeom>
            <a:noFill/>
            <a:ln w="38100" cap="flat" cmpd="sng" algn="ctr">
              <a:solidFill>
                <a:srgbClr val="00B0F0"/>
              </a:solidFill>
              <a:prstDash val="solid"/>
              <a:headEnd type="oval"/>
              <a:tailEnd type="triangle" w="lg" len="lg"/>
            </a:ln>
            <a:effectLst/>
          </p:spPr>
        </p:cxnSp>
        <p:sp>
          <p:nvSpPr>
            <p:cNvPr id="20" name="ZoneTexte 79">
              <a:extLst>
                <a:ext uri="{FF2B5EF4-FFF2-40B4-BE49-F238E27FC236}">
                  <a16:creationId xmlns:a16="http://schemas.microsoft.com/office/drawing/2014/main" id="{80B40280-293C-44F1-C556-FC6168AA07D2}"/>
                </a:ext>
              </a:extLst>
            </p:cNvPr>
            <p:cNvSpPr txBox="1"/>
            <p:nvPr/>
          </p:nvSpPr>
          <p:spPr>
            <a:xfrm>
              <a:off x="997033" y="860017"/>
              <a:ext cx="1184299" cy="369332"/>
            </a:xfrm>
            <a:prstGeom prst="rect">
              <a:avLst/>
            </a:prstGeom>
            <a:noFill/>
          </p:spPr>
          <p:txBody>
            <a:bodyPr wrap="none" rtlCol="0">
              <a:spAutoFit/>
            </a:bodyPr>
            <a:lstStyle/>
            <a:p>
              <a:pPr defTabSz="457200"/>
              <a:r>
                <a:rPr lang="fr-BE" dirty="0">
                  <a:solidFill>
                    <a:prstClr val="white"/>
                  </a:solidFill>
                  <a:latin typeface="Tw Cen MT" panose="020B0602020104020603"/>
                </a:rPr>
                <a:t>LOCAL 0.1</a:t>
              </a:r>
            </a:p>
          </p:txBody>
        </p:sp>
        <p:sp>
          <p:nvSpPr>
            <p:cNvPr id="21" name="ZoneTexte 80">
              <a:extLst>
                <a:ext uri="{FF2B5EF4-FFF2-40B4-BE49-F238E27FC236}">
                  <a16:creationId xmlns:a16="http://schemas.microsoft.com/office/drawing/2014/main" id="{E022FBED-E987-7A4A-FFE7-BA8009343E3B}"/>
                </a:ext>
              </a:extLst>
            </p:cNvPr>
            <p:cNvSpPr txBox="1"/>
            <p:nvPr/>
          </p:nvSpPr>
          <p:spPr>
            <a:xfrm>
              <a:off x="10432511" y="5939910"/>
              <a:ext cx="490840" cy="369332"/>
            </a:xfrm>
            <a:prstGeom prst="rect">
              <a:avLst/>
            </a:prstGeom>
            <a:noFill/>
          </p:spPr>
          <p:txBody>
            <a:bodyPr wrap="none" rtlCol="0">
              <a:spAutoFit/>
            </a:bodyPr>
            <a:lstStyle/>
            <a:p>
              <a:pPr defTabSz="457200"/>
              <a:r>
                <a:rPr lang="fr-BE" dirty="0">
                  <a:solidFill>
                    <a:srgbClr val="00B0F0"/>
                  </a:solidFill>
                  <a:latin typeface="Tw Cen MT" panose="020B0602020104020603"/>
                </a:rPr>
                <a:t>PID</a:t>
              </a:r>
            </a:p>
          </p:txBody>
        </p:sp>
        <p:sp>
          <p:nvSpPr>
            <p:cNvPr id="22" name="ZoneTexte 81">
              <a:extLst>
                <a:ext uri="{FF2B5EF4-FFF2-40B4-BE49-F238E27FC236}">
                  <a16:creationId xmlns:a16="http://schemas.microsoft.com/office/drawing/2014/main" id="{B90F30CC-306A-F1E9-F3F7-21FB40161064}"/>
                </a:ext>
              </a:extLst>
            </p:cNvPr>
            <p:cNvSpPr txBox="1"/>
            <p:nvPr/>
          </p:nvSpPr>
          <p:spPr>
            <a:xfrm>
              <a:off x="8284495" y="1263745"/>
              <a:ext cx="1023037" cy="369332"/>
            </a:xfrm>
            <a:prstGeom prst="rect">
              <a:avLst/>
            </a:prstGeom>
            <a:solidFill>
              <a:srgbClr val="494949"/>
            </a:solidFill>
          </p:spPr>
          <p:txBody>
            <a:bodyPr wrap="none" rtlCol="0">
              <a:spAutoFit/>
            </a:bodyPr>
            <a:lstStyle/>
            <a:p>
              <a:pPr defTabSz="457200"/>
              <a:r>
                <a:rPr lang="fr-BE" dirty="0">
                  <a:solidFill>
                    <a:prstClr val="white"/>
                  </a:solidFill>
                  <a:latin typeface="Tw Cen MT" panose="020B0602020104020603"/>
                </a:rPr>
                <a:t>Local 0.1</a:t>
              </a:r>
            </a:p>
          </p:txBody>
        </p:sp>
        <p:pic>
          <p:nvPicPr>
            <p:cNvPr id="23" name="Image 82">
              <a:extLst>
                <a:ext uri="{FF2B5EF4-FFF2-40B4-BE49-F238E27FC236}">
                  <a16:creationId xmlns:a16="http://schemas.microsoft.com/office/drawing/2014/main" id="{000BAF44-1E17-F309-1BA5-3A4F9AD90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8649" y="5098590"/>
              <a:ext cx="694585" cy="702303"/>
            </a:xfrm>
            <a:prstGeom prst="rect">
              <a:avLst/>
            </a:prstGeom>
          </p:spPr>
        </p:pic>
        <p:sp>
          <p:nvSpPr>
            <p:cNvPr id="24" name="ZoneTexte 83">
              <a:extLst>
                <a:ext uri="{FF2B5EF4-FFF2-40B4-BE49-F238E27FC236}">
                  <a16:creationId xmlns:a16="http://schemas.microsoft.com/office/drawing/2014/main" id="{BB20D293-8518-E501-A7A1-718A774D040B}"/>
                </a:ext>
              </a:extLst>
            </p:cNvPr>
            <p:cNvSpPr txBox="1"/>
            <p:nvPr/>
          </p:nvSpPr>
          <p:spPr>
            <a:xfrm>
              <a:off x="9427923" y="1251374"/>
              <a:ext cx="873957" cy="369332"/>
            </a:xfrm>
            <a:prstGeom prst="rect">
              <a:avLst/>
            </a:prstGeom>
            <a:solidFill>
              <a:srgbClr val="494949"/>
            </a:solidFill>
          </p:spPr>
          <p:txBody>
            <a:bodyPr wrap="none" rtlCol="0">
              <a:spAutoFit/>
            </a:bodyPr>
            <a:lstStyle/>
            <a:p>
              <a:pPr defTabSz="457200"/>
              <a:r>
                <a:rPr lang="fr-BE" dirty="0">
                  <a:solidFill>
                    <a:prstClr val="white"/>
                  </a:solidFill>
                  <a:latin typeface="Tw Cen MT" panose="020B0602020104020603"/>
                </a:rPr>
                <a:t>Ext 10°</a:t>
              </a:r>
            </a:p>
          </p:txBody>
        </p:sp>
        <p:cxnSp>
          <p:nvCxnSpPr>
            <p:cNvPr id="25" name="Connecteur en angle 65">
              <a:extLst>
                <a:ext uri="{FF2B5EF4-FFF2-40B4-BE49-F238E27FC236}">
                  <a16:creationId xmlns:a16="http://schemas.microsoft.com/office/drawing/2014/main" id="{A75DD9ED-97D2-E9DA-FD9B-09DBC275CEA3}"/>
                </a:ext>
              </a:extLst>
            </p:cNvPr>
            <p:cNvCxnSpPr/>
            <p:nvPr/>
          </p:nvCxnSpPr>
          <p:spPr>
            <a:xfrm rot="5400000">
              <a:off x="7371479" y="2770764"/>
              <a:ext cx="3553981" cy="1100326"/>
            </a:xfrm>
            <a:prstGeom prst="bentConnector3">
              <a:avLst>
                <a:gd name="adj1" fmla="val 8834"/>
              </a:avLst>
            </a:prstGeom>
            <a:noFill/>
            <a:ln w="38100" cap="flat" cmpd="sng" algn="ctr">
              <a:solidFill>
                <a:srgbClr val="E36439"/>
              </a:solidFill>
              <a:prstDash val="dashDot"/>
              <a:headEnd type="triangle" w="med" len="med"/>
              <a:tailEnd type="oval" w="med" len="med"/>
            </a:ln>
            <a:effectLst/>
          </p:spPr>
        </p:cxnSp>
        <p:grpSp>
          <p:nvGrpSpPr>
            <p:cNvPr id="26" name="Groupe 85">
              <a:extLst>
                <a:ext uri="{FF2B5EF4-FFF2-40B4-BE49-F238E27FC236}">
                  <a16:creationId xmlns:a16="http://schemas.microsoft.com/office/drawing/2014/main" id="{CF3A0456-6E95-F999-209E-9794AB464676}"/>
                </a:ext>
              </a:extLst>
            </p:cNvPr>
            <p:cNvGrpSpPr/>
            <p:nvPr/>
          </p:nvGrpSpPr>
          <p:grpSpPr>
            <a:xfrm>
              <a:off x="1890973" y="535055"/>
              <a:ext cx="13781103" cy="4825139"/>
              <a:chOff x="1890973" y="535055"/>
              <a:chExt cx="13781103" cy="4825139"/>
            </a:xfrm>
          </p:grpSpPr>
          <p:cxnSp>
            <p:nvCxnSpPr>
              <p:cNvPr id="27" name="Connecteur droit 86">
                <a:extLst>
                  <a:ext uri="{FF2B5EF4-FFF2-40B4-BE49-F238E27FC236}">
                    <a16:creationId xmlns:a16="http://schemas.microsoft.com/office/drawing/2014/main" id="{A71550AA-7F6E-B1BC-3A1C-226DF2481099}"/>
                  </a:ext>
                </a:extLst>
              </p:cNvPr>
              <p:cNvCxnSpPr/>
              <p:nvPr/>
            </p:nvCxnSpPr>
            <p:spPr>
              <a:xfrm flipH="1">
                <a:off x="1985420" y="1615440"/>
                <a:ext cx="998281" cy="3744754"/>
              </a:xfrm>
              <a:prstGeom prst="line">
                <a:avLst/>
              </a:prstGeom>
              <a:noFill/>
              <a:ln w="28575" cap="flat" cmpd="sng" algn="ctr">
                <a:solidFill>
                  <a:srgbClr val="00B0F0"/>
                </a:solidFill>
                <a:prstDash val="dashDot"/>
                <a:headEnd type="triangle" w="lg" len="lg"/>
              </a:ln>
              <a:effectLst/>
            </p:spPr>
          </p:cxnSp>
          <p:sp>
            <p:nvSpPr>
              <p:cNvPr id="28" name="ZoneTexte 87">
                <a:extLst>
                  <a:ext uri="{FF2B5EF4-FFF2-40B4-BE49-F238E27FC236}">
                    <a16:creationId xmlns:a16="http://schemas.microsoft.com/office/drawing/2014/main" id="{E0EDEFC1-271A-5285-0511-7AD37BDB7823}"/>
                  </a:ext>
                </a:extLst>
              </p:cNvPr>
              <p:cNvSpPr txBox="1"/>
              <p:nvPr/>
            </p:nvSpPr>
            <p:spPr>
              <a:xfrm>
                <a:off x="1890973" y="535055"/>
                <a:ext cx="13781103" cy="50242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5">
                        <a:lumMod val="50000"/>
                      </a:schemeClr>
                    </a:solidFill>
                    <a:effectLst/>
                    <a:uLnTx/>
                    <a:uFillTx/>
                    <a:latin typeface="Tw Cen MT" panose="020B0602020104020603"/>
                  </a:rPr>
                  <a:t>Simultaneous piloting of several thermostatic valves room by room</a:t>
                </a:r>
                <a:endParaRPr kumimoji="0" lang="fr-BE" sz="2400" b="0" i="0" u="none" strike="noStrike" kern="0" cap="none" spc="0" normalizeH="0" baseline="0" noProof="0" dirty="0">
                  <a:ln>
                    <a:noFill/>
                  </a:ln>
                  <a:solidFill>
                    <a:schemeClr val="accent5">
                      <a:lumMod val="50000"/>
                    </a:schemeClr>
                  </a:solidFill>
                  <a:effectLst/>
                  <a:uLnTx/>
                  <a:uFillTx/>
                  <a:latin typeface="Tw Cen MT" panose="020B0602020104020603"/>
                </a:endParaRPr>
              </a:p>
            </p:txBody>
          </p:sp>
        </p:grpSp>
      </p:grpSp>
    </p:spTree>
    <p:extLst>
      <p:ext uri="{BB962C8B-B14F-4D97-AF65-F5344CB8AC3E}">
        <p14:creationId xmlns:p14="http://schemas.microsoft.com/office/powerpoint/2010/main" val="351126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98BC-B67D-14FF-8B17-577B008426C5}"/>
              </a:ext>
            </a:extLst>
          </p:cNvPr>
          <p:cNvSpPr>
            <a:spLocks noGrp="1"/>
          </p:cNvSpPr>
          <p:nvPr>
            <p:ph type="title"/>
          </p:nvPr>
        </p:nvSpPr>
        <p:spPr/>
        <p:txBody>
          <a:bodyPr/>
          <a:lstStyle/>
          <a:p>
            <a:r>
              <a:rPr lang="en-US" b="1" dirty="0">
                <a:solidFill>
                  <a:schemeClr val="accent5">
                    <a:lumMod val="50000"/>
                  </a:schemeClr>
                </a:solidFill>
              </a:rPr>
              <a:t>School in Belgium</a:t>
            </a:r>
          </a:p>
        </p:txBody>
      </p:sp>
      <p:sp>
        <p:nvSpPr>
          <p:cNvPr id="5" name="Espace réservé du pied de page 2">
            <a:extLst>
              <a:ext uri="{FF2B5EF4-FFF2-40B4-BE49-F238E27FC236}">
                <a16:creationId xmlns:a16="http://schemas.microsoft.com/office/drawing/2014/main" id="{7B2467F7-6E05-6123-3138-DB2521069D6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solidFill>
                  <a:schemeClr val="accent5">
                    <a:lumMod val="50000"/>
                  </a:schemeClr>
                </a:solidFill>
              </a:rPr>
              <a:t>smartville.be</a:t>
            </a:r>
          </a:p>
          <a:p>
            <a:endParaRPr lang="en-NL" dirty="0">
              <a:solidFill>
                <a:schemeClr val="accent5">
                  <a:lumMod val="50000"/>
                </a:schemeClr>
              </a:solidFill>
            </a:endParaRPr>
          </a:p>
        </p:txBody>
      </p:sp>
      <p:sp>
        <p:nvSpPr>
          <p:cNvPr id="6" name="Espace réservé du numéro de diapositive 3">
            <a:extLst>
              <a:ext uri="{FF2B5EF4-FFF2-40B4-BE49-F238E27FC236}">
                <a16:creationId xmlns:a16="http://schemas.microsoft.com/office/drawing/2014/main" id="{E6A888EF-D698-B380-CAC6-CB6BA792F394}"/>
              </a:ext>
            </a:extLst>
          </p:cNvPr>
          <p:cNvSpPr txBox="1">
            <a:spLocks/>
          </p:cNvSpPr>
          <p:nvPr/>
        </p:nvSpPr>
        <p:spPr>
          <a:xfrm>
            <a:off x="8610600" y="6356350"/>
            <a:ext cx="2743200" cy="365125"/>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8CDA2B-501F-D74B-9CCE-42FF550D7F5B}" type="slidenum">
              <a:rPr lang="en-NL" smtClean="0">
                <a:solidFill>
                  <a:schemeClr val="accent5">
                    <a:lumMod val="50000"/>
                  </a:schemeClr>
                </a:solidFill>
              </a:rPr>
              <a:pPr/>
              <a:t>18</a:t>
            </a:fld>
            <a:endParaRPr lang="en-NL" dirty="0">
              <a:solidFill>
                <a:schemeClr val="accent5">
                  <a:lumMod val="50000"/>
                </a:schemeClr>
              </a:solidFill>
            </a:endParaRPr>
          </a:p>
        </p:txBody>
      </p:sp>
      <p:grpSp>
        <p:nvGrpSpPr>
          <p:cNvPr id="7" name="Groupe 5">
            <a:extLst>
              <a:ext uri="{FF2B5EF4-FFF2-40B4-BE49-F238E27FC236}">
                <a16:creationId xmlns:a16="http://schemas.microsoft.com/office/drawing/2014/main" id="{077601C9-982B-5962-63E8-9C47349B517F}"/>
              </a:ext>
            </a:extLst>
          </p:cNvPr>
          <p:cNvGrpSpPr/>
          <p:nvPr/>
        </p:nvGrpSpPr>
        <p:grpSpPr>
          <a:xfrm>
            <a:off x="4273617" y="1690688"/>
            <a:ext cx="7438956" cy="4283506"/>
            <a:chOff x="783291" y="2187575"/>
            <a:chExt cx="11235437" cy="4181121"/>
          </a:xfrm>
        </p:grpSpPr>
        <p:sp>
          <p:nvSpPr>
            <p:cNvPr id="9" name="Titre 1">
              <a:extLst>
                <a:ext uri="{FF2B5EF4-FFF2-40B4-BE49-F238E27FC236}">
                  <a16:creationId xmlns:a16="http://schemas.microsoft.com/office/drawing/2014/main" id="{12E1EF63-A4F2-35A7-405B-0CBB15B17911}"/>
                </a:ext>
              </a:extLst>
            </p:cNvPr>
            <p:cNvSpPr txBox="1">
              <a:spLocks/>
            </p:cNvSpPr>
            <p:nvPr/>
          </p:nvSpPr>
          <p:spPr>
            <a:xfrm>
              <a:off x="1155370" y="2241350"/>
              <a:ext cx="5465108" cy="478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One Week class room </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behavior</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with</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a:t>
              </a:r>
              <a:r>
                <a:rPr lang="fr-BE" sz="1600" cap="none" dirty="0">
                  <a:solidFill>
                    <a:schemeClr val="accent5">
                      <a:lumMod val="50000"/>
                    </a:schemeClr>
                  </a:solidFill>
                  <a:latin typeface="Tw Cen MT" panose="020B0602020104020603"/>
                </a:rPr>
                <a:t>normal </a:t>
              </a:r>
              <a:r>
                <a:rPr lang="fr-BE" sz="1600" cap="none" dirty="0" err="1">
                  <a:solidFill>
                    <a:schemeClr val="accent5">
                      <a:lumMod val="50000"/>
                    </a:schemeClr>
                  </a:solidFill>
                  <a:latin typeface="Tw Cen MT" panose="020B0602020104020603"/>
                </a:rPr>
                <a:t>thermostatic</a:t>
              </a:r>
              <a:r>
                <a:rPr lang="fr-BE" sz="1600" cap="none" dirty="0">
                  <a:solidFill>
                    <a:schemeClr val="accent5">
                      <a:lumMod val="50000"/>
                    </a:schemeClr>
                  </a:solidFill>
                  <a:latin typeface="Tw Cen MT" panose="020B0602020104020603"/>
                </a:rPr>
                <a:t> valves and no </a:t>
              </a:r>
              <a:r>
                <a:rPr lang="fr-BE" sz="1600" cap="none" dirty="0" err="1">
                  <a:solidFill>
                    <a:schemeClr val="accent5">
                      <a:lumMod val="50000"/>
                    </a:schemeClr>
                  </a:solidFill>
                  <a:latin typeface="Tw Cen MT" panose="020B0602020104020603"/>
                </a:rPr>
                <a:t>regulation</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a:t>
              </a:r>
            </a:p>
          </p:txBody>
        </p:sp>
        <p:sp>
          <p:nvSpPr>
            <p:cNvPr id="10" name="Titre 1">
              <a:extLst>
                <a:ext uri="{FF2B5EF4-FFF2-40B4-BE49-F238E27FC236}">
                  <a16:creationId xmlns:a16="http://schemas.microsoft.com/office/drawing/2014/main" id="{52CA6964-C76C-45E8-079E-B08EBE8820C1}"/>
                </a:ext>
              </a:extLst>
            </p:cNvPr>
            <p:cNvSpPr txBox="1">
              <a:spLocks/>
            </p:cNvSpPr>
            <p:nvPr/>
          </p:nvSpPr>
          <p:spPr>
            <a:xfrm>
              <a:off x="6810558" y="2187575"/>
              <a:ext cx="5002676" cy="5760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BE" sz="1600" cap="none" dirty="0">
                  <a:solidFill>
                    <a:schemeClr val="accent5">
                      <a:lumMod val="50000"/>
                    </a:schemeClr>
                  </a:solidFill>
                  <a:latin typeface="Tw Cen MT" panose="020B0602020104020603"/>
                </a:rPr>
                <a:t>One Week c</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lass</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room </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behaviour</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with</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LoRa </a:t>
              </a:r>
              <a:r>
                <a:rPr kumimoji="0" lang="fr-BE" sz="1600" b="0" i="0" u="none" strike="noStrike" kern="1200" cap="none" spc="0" normalizeH="0" baseline="0" noProof="0" dirty="0" err="1">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regulated</a:t>
              </a:r>
              <a:r>
                <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rPr>
                <a:t> the</a:t>
              </a:r>
              <a:r>
                <a:rPr lang="fr-BE" sz="1600" cap="none" dirty="0" err="1">
                  <a:solidFill>
                    <a:schemeClr val="accent5">
                      <a:lumMod val="50000"/>
                    </a:schemeClr>
                  </a:solidFill>
                  <a:latin typeface="Tw Cen MT" panose="020B0602020104020603"/>
                </a:rPr>
                <a:t>rmostatic</a:t>
              </a:r>
              <a:r>
                <a:rPr lang="fr-BE" sz="1600" cap="none" dirty="0">
                  <a:solidFill>
                    <a:schemeClr val="accent5">
                      <a:lumMod val="50000"/>
                    </a:schemeClr>
                  </a:solidFill>
                  <a:latin typeface="Tw Cen MT" panose="020B0602020104020603"/>
                </a:rPr>
                <a:t> valves</a:t>
              </a:r>
              <a:endParaRPr kumimoji="0" lang="fr-BE" sz="1600" b="0" i="0" u="none" strike="noStrike" kern="1200" cap="none" spc="0" normalizeH="0" baseline="0" noProof="0" dirty="0">
                <a:ln>
                  <a:noFill/>
                </a:ln>
                <a:solidFill>
                  <a:schemeClr val="accent5">
                    <a:lumMod val="50000"/>
                  </a:schemeClr>
                </a:solidFill>
                <a:effectLst>
                  <a:outerShdw blurRad="177800" dist="38100" dir="2700000" algn="tl">
                    <a:srgbClr val="000000">
                      <a:alpha val="24000"/>
                    </a:srgbClr>
                  </a:outerShdw>
                </a:effectLst>
                <a:uLnTx/>
                <a:uFillTx/>
                <a:latin typeface="Tw Cen MT" panose="020B0602020104020603"/>
                <a:ea typeface="+mj-ea"/>
                <a:cs typeface="+mj-cs"/>
              </a:endParaRPr>
            </a:p>
          </p:txBody>
        </p:sp>
        <p:pic>
          <p:nvPicPr>
            <p:cNvPr id="11" name="Image 9">
              <a:extLst>
                <a:ext uri="{FF2B5EF4-FFF2-40B4-BE49-F238E27FC236}">
                  <a16:creationId xmlns:a16="http://schemas.microsoft.com/office/drawing/2014/main" id="{19DE543E-5FF4-0BF0-C464-B258F912134F}"/>
                </a:ext>
              </a:extLst>
            </p:cNvPr>
            <p:cNvPicPr>
              <a:picLocks noChangeAspect="1"/>
            </p:cNvPicPr>
            <p:nvPr/>
          </p:nvPicPr>
          <p:blipFill rotWithShape="1">
            <a:blip r:embed="rId2"/>
            <a:srcRect t="1630"/>
            <a:stretch/>
          </p:blipFill>
          <p:spPr>
            <a:xfrm>
              <a:off x="6557962" y="2914650"/>
              <a:ext cx="5334000" cy="3448050"/>
            </a:xfrm>
            <a:prstGeom prst="rect">
              <a:avLst/>
            </a:prstGeom>
          </p:spPr>
        </p:pic>
        <p:pic>
          <p:nvPicPr>
            <p:cNvPr id="12" name="Image 10">
              <a:extLst>
                <a:ext uri="{FF2B5EF4-FFF2-40B4-BE49-F238E27FC236}">
                  <a16:creationId xmlns:a16="http://schemas.microsoft.com/office/drawing/2014/main" id="{A5432854-45C4-AA49-339E-449DC16FC160}"/>
                </a:ext>
              </a:extLst>
            </p:cNvPr>
            <p:cNvPicPr>
              <a:picLocks noChangeAspect="1"/>
            </p:cNvPicPr>
            <p:nvPr/>
          </p:nvPicPr>
          <p:blipFill>
            <a:blip r:embed="rId3"/>
            <a:stretch>
              <a:fillRect/>
            </a:stretch>
          </p:blipFill>
          <p:spPr>
            <a:xfrm>
              <a:off x="783291" y="2927702"/>
              <a:ext cx="5465109" cy="3440994"/>
            </a:xfrm>
            <a:prstGeom prst="rect">
              <a:avLst/>
            </a:prstGeom>
          </p:spPr>
        </p:pic>
        <p:pic>
          <p:nvPicPr>
            <p:cNvPr id="13" name="Image 11">
              <a:extLst>
                <a:ext uri="{FF2B5EF4-FFF2-40B4-BE49-F238E27FC236}">
                  <a16:creationId xmlns:a16="http://schemas.microsoft.com/office/drawing/2014/main" id="{7E5D2A66-A190-C7B5-8829-297F2FB710A6}"/>
                </a:ext>
              </a:extLst>
            </p:cNvPr>
            <p:cNvPicPr>
              <a:picLocks noChangeAspect="1"/>
            </p:cNvPicPr>
            <p:nvPr/>
          </p:nvPicPr>
          <p:blipFill>
            <a:blip r:embed="rId4"/>
            <a:stretch>
              <a:fillRect/>
            </a:stretch>
          </p:blipFill>
          <p:spPr>
            <a:xfrm>
              <a:off x="6557962" y="2921176"/>
              <a:ext cx="5460766" cy="3434998"/>
            </a:xfrm>
            <a:prstGeom prst="rect">
              <a:avLst/>
            </a:prstGeom>
          </p:spPr>
        </p:pic>
      </p:grpSp>
      <p:sp>
        <p:nvSpPr>
          <p:cNvPr id="14" name="ZoneTexte 12">
            <a:extLst>
              <a:ext uri="{FF2B5EF4-FFF2-40B4-BE49-F238E27FC236}">
                <a16:creationId xmlns:a16="http://schemas.microsoft.com/office/drawing/2014/main" id="{DA1F3400-C151-D63C-D255-A12BB9E71699}"/>
              </a:ext>
            </a:extLst>
          </p:cNvPr>
          <p:cNvSpPr txBox="1"/>
          <p:nvPr/>
        </p:nvSpPr>
        <p:spPr>
          <a:xfrm>
            <a:off x="445851" y="3590285"/>
            <a:ext cx="2129109" cy="400110"/>
          </a:xfrm>
          <a:prstGeom prst="rect">
            <a:avLst/>
          </a:prstGeom>
          <a:noFill/>
        </p:spPr>
        <p:txBody>
          <a:bodyPr wrap="none" rtlCol="0">
            <a:spAutoFit/>
          </a:bodyPr>
          <a:lstStyle/>
          <a:p>
            <a:pPr defTabSz="457200"/>
            <a:r>
              <a:rPr lang="fr-BE" sz="2000" dirty="0" err="1">
                <a:solidFill>
                  <a:schemeClr val="accent5">
                    <a:lumMod val="50000"/>
                  </a:schemeClr>
                </a:solidFill>
                <a:latin typeface="Tw Cen MT" panose="020B0602020104020603"/>
              </a:rPr>
              <a:t>Continuous</a:t>
            </a:r>
            <a:r>
              <a:rPr lang="fr-BE" sz="2000" dirty="0">
                <a:solidFill>
                  <a:schemeClr val="accent5">
                    <a:lumMod val="50000"/>
                  </a:schemeClr>
                </a:solidFill>
                <a:latin typeface="Tw Cen MT" panose="020B0602020104020603"/>
              </a:rPr>
              <a:t> </a:t>
            </a:r>
            <a:r>
              <a:rPr lang="fr-BE" sz="2000" dirty="0" err="1">
                <a:solidFill>
                  <a:schemeClr val="accent5">
                    <a:lumMod val="50000"/>
                  </a:schemeClr>
                </a:solidFill>
                <a:latin typeface="Tw Cen MT" panose="020B0602020104020603"/>
              </a:rPr>
              <a:t>Heating</a:t>
            </a:r>
            <a:endParaRPr lang="fr-BE" sz="2000" dirty="0">
              <a:solidFill>
                <a:schemeClr val="accent5">
                  <a:lumMod val="50000"/>
                </a:schemeClr>
              </a:solidFill>
              <a:latin typeface="Tw Cen MT" panose="020B0602020104020603"/>
            </a:endParaRPr>
          </a:p>
        </p:txBody>
      </p:sp>
      <p:pic>
        <p:nvPicPr>
          <p:cNvPr id="15" name="Image 13">
            <a:extLst>
              <a:ext uri="{FF2B5EF4-FFF2-40B4-BE49-F238E27FC236}">
                <a16:creationId xmlns:a16="http://schemas.microsoft.com/office/drawing/2014/main" id="{FC574BE3-4614-0626-FA7F-ED7DF23797A4}"/>
              </a:ext>
            </a:extLst>
          </p:cNvPr>
          <p:cNvPicPr>
            <a:picLocks noChangeAspect="1"/>
          </p:cNvPicPr>
          <p:nvPr/>
        </p:nvPicPr>
        <p:blipFill>
          <a:blip r:embed="rId5"/>
          <a:stretch>
            <a:fillRect/>
          </a:stretch>
        </p:blipFill>
        <p:spPr>
          <a:xfrm>
            <a:off x="3031157" y="3996847"/>
            <a:ext cx="374527" cy="386073"/>
          </a:xfrm>
          <a:prstGeom prst="rect">
            <a:avLst/>
          </a:prstGeom>
        </p:spPr>
      </p:pic>
      <p:sp>
        <p:nvSpPr>
          <p:cNvPr id="16" name="ZoneTexte 14">
            <a:extLst>
              <a:ext uri="{FF2B5EF4-FFF2-40B4-BE49-F238E27FC236}">
                <a16:creationId xmlns:a16="http://schemas.microsoft.com/office/drawing/2014/main" id="{0C271D30-700A-D136-FDE4-B7B3A252B963}"/>
              </a:ext>
            </a:extLst>
          </p:cNvPr>
          <p:cNvSpPr txBox="1"/>
          <p:nvPr/>
        </p:nvSpPr>
        <p:spPr>
          <a:xfrm>
            <a:off x="439546" y="4016722"/>
            <a:ext cx="1837362" cy="400110"/>
          </a:xfrm>
          <a:prstGeom prst="rect">
            <a:avLst/>
          </a:prstGeom>
          <a:noFill/>
        </p:spPr>
        <p:txBody>
          <a:bodyPr wrap="none" rtlCol="0">
            <a:spAutoFit/>
          </a:bodyPr>
          <a:lstStyle/>
          <a:p>
            <a:pPr defTabSz="457200"/>
            <a:r>
              <a:rPr lang="fr-BE" sz="2000" dirty="0" err="1">
                <a:solidFill>
                  <a:schemeClr val="accent5">
                    <a:lumMod val="50000"/>
                  </a:schemeClr>
                </a:solidFill>
                <a:latin typeface="Tw Cen MT" panose="020B0602020104020603"/>
              </a:rPr>
              <a:t>Heating</a:t>
            </a:r>
            <a:r>
              <a:rPr lang="fr-BE" sz="2000" dirty="0">
                <a:solidFill>
                  <a:schemeClr val="accent5">
                    <a:lumMod val="50000"/>
                  </a:schemeClr>
                </a:solidFill>
                <a:latin typeface="Tw Cen MT" panose="020B0602020104020603"/>
              </a:rPr>
              <a:t> </a:t>
            </a:r>
            <a:r>
              <a:rPr lang="fr-BE" sz="2000" dirty="0" err="1">
                <a:solidFill>
                  <a:schemeClr val="accent5">
                    <a:lumMod val="50000"/>
                  </a:schemeClr>
                </a:solidFill>
                <a:latin typeface="Tw Cen MT" panose="020B0602020104020603"/>
              </a:rPr>
              <a:t>needed</a:t>
            </a:r>
            <a:endParaRPr lang="fr-BE" sz="2000" dirty="0">
              <a:solidFill>
                <a:schemeClr val="accent5">
                  <a:lumMod val="50000"/>
                </a:schemeClr>
              </a:solidFill>
              <a:latin typeface="Tw Cen MT" panose="020B0602020104020603"/>
            </a:endParaRPr>
          </a:p>
        </p:txBody>
      </p:sp>
      <p:pic>
        <p:nvPicPr>
          <p:cNvPr id="17" name="Image 15">
            <a:extLst>
              <a:ext uri="{FF2B5EF4-FFF2-40B4-BE49-F238E27FC236}">
                <a16:creationId xmlns:a16="http://schemas.microsoft.com/office/drawing/2014/main" id="{2B4E24FF-5E7F-E535-8F4B-03F0D87FC005}"/>
              </a:ext>
            </a:extLst>
          </p:cNvPr>
          <p:cNvPicPr>
            <a:picLocks noChangeAspect="1"/>
          </p:cNvPicPr>
          <p:nvPr/>
        </p:nvPicPr>
        <p:blipFill>
          <a:blip r:embed="rId6"/>
          <a:stretch>
            <a:fillRect/>
          </a:stretch>
        </p:blipFill>
        <p:spPr>
          <a:xfrm>
            <a:off x="3031157" y="3643851"/>
            <a:ext cx="374527" cy="335020"/>
          </a:xfrm>
          <a:prstGeom prst="rect">
            <a:avLst/>
          </a:prstGeom>
        </p:spPr>
      </p:pic>
    </p:spTree>
    <p:extLst>
      <p:ext uri="{BB962C8B-B14F-4D97-AF65-F5344CB8AC3E}">
        <p14:creationId xmlns:p14="http://schemas.microsoft.com/office/powerpoint/2010/main" val="248945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49086" y="365125"/>
            <a:ext cx="10504714" cy="1325563"/>
          </a:xfrm>
        </p:spPr>
        <p:txBody>
          <a:bodyPr/>
          <a:lstStyle/>
          <a:p>
            <a:r>
              <a:rPr lang="en-BE" sz="4800" spc="0" dirty="0">
                <a:solidFill>
                  <a:srgbClr val="002060"/>
                </a:solidFill>
                <a:effectLst>
                  <a:outerShdw blurRad="38100" dist="38100" dir="2700000" algn="tl">
                    <a:srgbClr val="000000">
                      <a:alpha val="43137"/>
                    </a:srgbClr>
                  </a:outerShdw>
                </a:effectLst>
                <a:cs typeface="Segoe UI" panose="020B0502040204020203" pitchFamily="34" charset="0"/>
              </a:rPr>
              <a:t> </a:t>
            </a:r>
          </a:p>
        </p:txBody>
      </p:sp>
      <p:sp>
        <p:nvSpPr>
          <p:cNvPr id="31" name="タイトル 6">
            <a:extLst>
              <a:ext uri="{FF2B5EF4-FFF2-40B4-BE49-F238E27FC236}">
                <a16:creationId xmlns:a16="http://schemas.microsoft.com/office/drawing/2014/main" id="{6840C9B3-95B9-21BB-95F2-9153F6F4CE30}"/>
              </a:ext>
            </a:extLst>
          </p:cNvPr>
          <p:cNvSpPr txBox="1">
            <a:spLocks/>
          </p:cNvSpPr>
          <p:nvPr/>
        </p:nvSpPr>
        <p:spPr>
          <a:xfrm>
            <a:off x="74172" y="290035"/>
            <a:ext cx="10312882" cy="802101"/>
          </a:xfrm>
          <a:prstGeom prst="rect">
            <a:avLst/>
          </a:prstGeom>
        </p:spPr>
        <p:txBody>
          <a:bodyPr vert="horz" lIns="108850" tIns="54425" rIns="108850" bIns="54425" rtlCol="0" anchor="ctr">
            <a:noAutofit/>
          </a:bodyPr>
          <a:lstStyle>
            <a:lvl1pPr algn="ctr" defTabSz="1632753" rtl="0" eaLnBrk="1" latinLnBrk="0" hangingPunct="1">
              <a:spcBef>
                <a:spcPct val="0"/>
              </a:spcBef>
              <a:buNone/>
              <a:defRPr sz="8000" kern="1200" spc="300" baseline="0">
                <a:solidFill>
                  <a:schemeClr val="tx1"/>
                </a:solidFill>
                <a:latin typeface="Bebas Neue Regular" panose="020B0606020202050201" pitchFamily="34" charset="0"/>
                <a:ea typeface="+mj-ea"/>
                <a:cs typeface="+mj-cs"/>
              </a:defRPr>
            </a:lvl1pPr>
          </a:lstStyle>
          <a:p>
            <a:pPr algn="l" defTabSz="914400">
              <a:lnSpc>
                <a:spcPct val="90000"/>
              </a:lnSpc>
            </a:pPr>
            <a:r>
              <a:rPr lang="en-US" sz="4400" b="1" dirty="0">
                <a:solidFill>
                  <a:srgbClr val="002060"/>
                </a:solidFill>
                <a:latin typeface="+mj-lt"/>
              </a:rPr>
              <a:t>R</a:t>
            </a:r>
            <a:r>
              <a:rPr lang="en-BE" sz="4400" b="1" dirty="0" err="1">
                <a:solidFill>
                  <a:srgbClr val="002060"/>
                </a:solidFill>
                <a:latin typeface="+mj-lt"/>
              </a:rPr>
              <a:t>eferences</a:t>
            </a:r>
            <a:r>
              <a:rPr lang="en-BE" sz="4400" b="1" dirty="0">
                <a:solidFill>
                  <a:srgbClr val="002060"/>
                </a:solidFill>
                <a:latin typeface="+mj-lt"/>
              </a:rPr>
              <a:t> </a:t>
            </a:r>
          </a:p>
        </p:txBody>
      </p:sp>
      <p:pic>
        <p:nvPicPr>
          <p:cNvPr id="32" name="Image 31">
            <a:extLst>
              <a:ext uri="{FF2B5EF4-FFF2-40B4-BE49-F238E27FC236}">
                <a16:creationId xmlns:a16="http://schemas.microsoft.com/office/drawing/2014/main" id="{85865831-19A9-9860-E471-4E4B20D0AB2F}"/>
              </a:ext>
            </a:extLst>
          </p:cNvPr>
          <p:cNvPicPr>
            <a:picLocks noChangeAspect="1"/>
          </p:cNvPicPr>
          <p:nvPr/>
        </p:nvPicPr>
        <p:blipFill>
          <a:blip r:embed="rId2"/>
          <a:stretch>
            <a:fillRect/>
          </a:stretch>
        </p:blipFill>
        <p:spPr>
          <a:xfrm>
            <a:off x="5108764" y="3159760"/>
            <a:ext cx="1302230" cy="460989"/>
          </a:xfrm>
          <a:prstGeom prst="rect">
            <a:avLst/>
          </a:prstGeom>
        </p:spPr>
      </p:pic>
      <p:pic>
        <p:nvPicPr>
          <p:cNvPr id="3" name="Image 2">
            <a:extLst>
              <a:ext uri="{FF2B5EF4-FFF2-40B4-BE49-F238E27FC236}">
                <a16:creationId xmlns:a16="http://schemas.microsoft.com/office/drawing/2014/main" id="{E5D9B155-19E0-6AC6-08AD-AC63D7030708}"/>
              </a:ext>
            </a:extLst>
          </p:cNvPr>
          <p:cNvPicPr>
            <a:picLocks noChangeAspect="1"/>
          </p:cNvPicPr>
          <p:nvPr/>
        </p:nvPicPr>
        <p:blipFill>
          <a:blip r:embed="rId3"/>
          <a:stretch>
            <a:fillRect/>
          </a:stretch>
        </p:blipFill>
        <p:spPr>
          <a:xfrm>
            <a:off x="3022771" y="1842754"/>
            <a:ext cx="2043448" cy="1411365"/>
          </a:xfrm>
          <a:prstGeom prst="rect">
            <a:avLst/>
          </a:prstGeom>
        </p:spPr>
      </p:pic>
      <p:sp>
        <p:nvSpPr>
          <p:cNvPr id="4" name="ZoneTexte 3">
            <a:extLst>
              <a:ext uri="{FF2B5EF4-FFF2-40B4-BE49-F238E27FC236}">
                <a16:creationId xmlns:a16="http://schemas.microsoft.com/office/drawing/2014/main" id="{ABBD4451-B6A1-A99B-BD88-229A6B31C91C}"/>
              </a:ext>
            </a:extLst>
          </p:cNvPr>
          <p:cNvSpPr txBox="1"/>
          <p:nvPr/>
        </p:nvSpPr>
        <p:spPr>
          <a:xfrm>
            <a:off x="-1" y="1639671"/>
            <a:ext cx="3115887" cy="369332"/>
          </a:xfrm>
          <a:prstGeom prst="rect">
            <a:avLst/>
          </a:prstGeom>
          <a:noFill/>
        </p:spPr>
        <p:txBody>
          <a:bodyPr wrap="square" rtlCol="0">
            <a:spAutoFit/>
          </a:bodyPr>
          <a:lstStyle/>
          <a:p>
            <a:pPr algn="ctr"/>
            <a:r>
              <a:rPr lang="en-BE" b="1">
                <a:solidFill>
                  <a:srgbClr val="002060"/>
                </a:solidFill>
              </a:rPr>
              <a:t>Air quaity in class room’s </a:t>
            </a:r>
          </a:p>
        </p:txBody>
      </p:sp>
      <p:sp>
        <p:nvSpPr>
          <p:cNvPr id="33" name="ZoneTexte 32">
            <a:extLst>
              <a:ext uri="{FF2B5EF4-FFF2-40B4-BE49-F238E27FC236}">
                <a16:creationId xmlns:a16="http://schemas.microsoft.com/office/drawing/2014/main" id="{503D194A-AB7E-5CF4-0073-3F7CFEC9E6C9}"/>
              </a:ext>
            </a:extLst>
          </p:cNvPr>
          <p:cNvSpPr txBox="1"/>
          <p:nvPr/>
        </p:nvSpPr>
        <p:spPr>
          <a:xfrm>
            <a:off x="166654" y="2050040"/>
            <a:ext cx="2644462" cy="1323439"/>
          </a:xfrm>
          <a:prstGeom prst="rect">
            <a:avLst/>
          </a:prstGeom>
          <a:noFill/>
        </p:spPr>
        <p:txBody>
          <a:bodyPr wrap="square" rtlCol="0">
            <a:spAutoFit/>
          </a:bodyPr>
          <a:lstStyle/>
          <a:p>
            <a:r>
              <a:rPr lang="en-BE" sz="1600" dirty="0">
                <a:solidFill>
                  <a:srgbClr val="002060"/>
                </a:solidFill>
              </a:rPr>
              <a:t>CO2 / Temperature</a:t>
            </a:r>
            <a:r>
              <a:rPr lang="en-US" sz="1600" dirty="0">
                <a:solidFill>
                  <a:srgbClr val="002060"/>
                </a:solidFill>
              </a:rPr>
              <a:t> monitoring</a:t>
            </a:r>
          </a:p>
          <a:p>
            <a:r>
              <a:rPr lang="en-US" sz="1600" dirty="0">
                <a:solidFill>
                  <a:srgbClr val="002060"/>
                </a:solidFill>
              </a:rPr>
              <a:t>Heating  Control with thermostatic valves  with </a:t>
            </a:r>
            <a:r>
              <a:rPr lang="en-BE" sz="1600" dirty="0">
                <a:solidFill>
                  <a:srgbClr val="002060"/>
                </a:solidFill>
              </a:rPr>
              <a:t>HELIOS</a:t>
            </a:r>
          </a:p>
        </p:txBody>
      </p:sp>
      <p:pic>
        <p:nvPicPr>
          <p:cNvPr id="8" name="Image 7">
            <a:extLst>
              <a:ext uri="{FF2B5EF4-FFF2-40B4-BE49-F238E27FC236}">
                <a16:creationId xmlns:a16="http://schemas.microsoft.com/office/drawing/2014/main" id="{1110F974-C4CA-5AE5-A38F-DFAF95754A95}"/>
              </a:ext>
            </a:extLst>
          </p:cNvPr>
          <p:cNvPicPr>
            <a:picLocks noChangeAspect="1"/>
          </p:cNvPicPr>
          <p:nvPr/>
        </p:nvPicPr>
        <p:blipFill>
          <a:blip r:embed="rId4"/>
          <a:stretch>
            <a:fillRect/>
          </a:stretch>
        </p:blipFill>
        <p:spPr>
          <a:xfrm>
            <a:off x="160793" y="3390255"/>
            <a:ext cx="2650323" cy="1483033"/>
          </a:xfrm>
          <a:prstGeom prst="rect">
            <a:avLst/>
          </a:prstGeom>
        </p:spPr>
      </p:pic>
      <p:sp>
        <p:nvSpPr>
          <p:cNvPr id="9" name="ZoneTexte 8">
            <a:extLst>
              <a:ext uri="{FF2B5EF4-FFF2-40B4-BE49-F238E27FC236}">
                <a16:creationId xmlns:a16="http://schemas.microsoft.com/office/drawing/2014/main" id="{FE25138B-F911-FDA9-4E12-70397F3C4A7C}"/>
              </a:ext>
            </a:extLst>
          </p:cNvPr>
          <p:cNvSpPr txBox="1"/>
          <p:nvPr/>
        </p:nvSpPr>
        <p:spPr>
          <a:xfrm>
            <a:off x="3115887" y="3385624"/>
            <a:ext cx="2730321" cy="338554"/>
          </a:xfrm>
          <a:prstGeom prst="rect">
            <a:avLst/>
          </a:prstGeom>
          <a:noFill/>
        </p:spPr>
        <p:txBody>
          <a:bodyPr wrap="square" rtlCol="0">
            <a:spAutoFit/>
          </a:bodyPr>
          <a:lstStyle/>
          <a:p>
            <a:r>
              <a:rPr lang="en-BE" sz="1600" b="1" dirty="0">
                <a:solidFill>
                  <a:srgbClr val="002060"/>
                </a:solidFill>
              </a:rPr>
              <a:t>Robert DEBRE</a:t>
            </a:r>
            <a:r>
              <a:rPr lang="en-US" sz="1600" b="1" dirty="0">
                <a:solidFill>
                  <a:srgbClr val="002060"/>
                </a:solidFill>
              </a:rPr>
              <a:t> Paris</a:t>
            </a:r>
            <a:endParaRPr lang="en-BE" sz="1600" b="1" dirty="0">
              <a:solidFill>
                <a:srgbClr val="002060"/>
              </a:solidFill>
            </a:endParaRPr>
          </a:p>
        </p:txBody>
      </p:sp>
      <p:sp>
        <p:nvSpPr>
          <p:cNvPr id="34" name="ZoneTexte 33">
            <a:extLst>
              <a:ext uri="{FF2B5EF4-FFF2-40B4-BE49-F238E27FC236}">
                <a16:creationId xmlns:a16="http://schemas.microsoft.com/office/drawing/2014/main" id="{60DD8246-A154-740B-1A17-03B0D2A208E0}"/>
              </a:ext>
            </a:extLst>
          </p:cNvPr>
          <p:cNvSpPr txBox="1"/>
          <p:nvPr/>
        </p:nvSpPr>
        <p:spPr>
          <a:xfrm>
            <a:off x="2936276" y="3695195"/>
            <a:ext cx="3289951" cy="1323439"/>
          </a:xfrm>
          <a:prstGeom prst="rect">
            <a:avLst/>
          </a:prstGeom>
          <a:noFill/>
        </p:spPr>
        <p:txBody>
          <a:bodyPr wrap="square" rtlCol="0">
            <a:spAutoFit/>
          </a:bodyPr>
          <a:lstStyle/>
          <a:p>
            <a:r>
              <a:rPr lang="en-BE" sz="1600" dirty="0">
                <a:solidFill>
                  <a:srgbClr val="002060"/>
                </a:solidFill>
              </a:rPr>
              <a:t>CO2 / </a:t>
            </a:r>
            <a:r>
              <a:rPr lang="en-BE" sz="1600" dirty="0" err="1">
                <a:solidFill>
                  <a:srgbClr val="002060"/>
                </a:solidFill>
              </a:rPr>
              <a:t>Température</a:t>
            </a:r>
            <a:r>
              <a:rPr lang="en-BE" sz="1600" dirty="0">
                <a:solidFill>
                  <a:srgbClr val="002060"/>
                </a:solidFill>
              </a:rPr>
              <a:t>  </a:t>
            </a:r>
            <a:r>
              <a:rPr lang="en-US" sz="1600" dirty="0">
                <a:solidFill>
                  <a:srgbClr val="002060"/>
                </a:solidFill>
              </a:rPr>
              <a:t>Monitoring</a:t>
            </a:r>
          </a:p>
          <a:p>
            <a:r>
              <a:rPr lang="en-US" sz="1600" dirty="0">
                <a:solidFill>
                  <a:srgbClr val="002060"/>
                </a:solidFill>
              </a:rPr>
              <a:t>Heating control (pilot wire) for electrical heating</a:t>
            </a:r>
            <a:r>
              <a:rPr lang="en-BE" sz="1600" dirty="0">
                <a:solidFill>
                  <a:srgbClr val="002060"/>
                </a:solidFill>
              </a:rPr>
              <a:t> Con</a:t>
            </a:r>
            <a:r>
              <a:rPr lang="en-US" sz="1600" dirty="0" err="1">
                <a:solidFill>
                  <a:srgbClr val="002060"/>
                </a:solidFill>
              </a:rPr>
              <a:t>trol</a:t>
            </a:r>
            <a:endParaRPr lang="en-US" sz="1600" dirty="0">
              <a:solidFill>
                <a:srgbClr val="002060"/>
              </a:solidFill>
            </a:endParaRPr>
          </a:p>
          <a:p>
            <a:r>
              <a:rPr lang="en-US" sz="1600" dirty="0">
                <a:solidFill>
                  <a:srgbClr val="002060"/>
                </a:solidFill>
              </a:rPr>
              <a:t>Done by BMS in </a:t>
            </a:r>
            <a:r>
              <a:rPr lang="en-US" sz="1600" dirty="0" err="1">
                <a:solidFill>
                  <a:srgbClr val="002060"/>
                </a:solidFill>
              </a:rPr>
              <a:t>bacNET</a:t>
            </a:r>
            <a:r>
              <a:rPr lang="en-US" sz="1600" dirty="0">
                <a:solidFill>
                  <a:srgbClr val="002060"/>
                </a:solidFill>
              </a:rPr>
              <a:t>, HVAC regulation</a:t>
            </a:r>
            <a:endParaRPr lang="en-BE" sz="1600" dirty="0">
              <a:solidFill>
                <a:srgbClr val="002060"/>
              </a:solidFill>
            </a:endParaRPr>
          </a:p>
        </p:txBody>
      </p:sp>
      <p:pic>
        <p:nvPicPr>
          <p:cNvPr id="14" name="Image 13">
            <a:extLst>
              <a:ext uri="{FF2B5EF4-FFF2-40B4-BE49-F238E27FC236}">
                <a16:creationId xmlns:a16="http://schemas.microsoft.com/office/drawing/2014/main" id="{0CFCB0F0-586B-82D3-A2C5-32CFAE98C6E5}"/>
              </a:ext>
            </a:extLst>
          </p:cNvPr>
          <p:cNvPicPr>
            <a:picLocks noChangeAspect="1"/>
          </p:cNvPicPr>
          <p:nvPr/>
        </p:nvPicPr>
        <p:blipFill>
          <a:blip r:embed="rId5"/>
          <a:stretch>
            <a:fillRect/>
          </a:stretch>
        </p:blipFill>
        <p:spPr>
          <a:xfrm>
            <a:off x="2839046" y="5097570"/>
            <a:ext cx="2034861" cy="1449942"/>
          </a:xfrm>
          <a:prstGeom prst="rect">
            <a:avLst/>
          </a:prstGeom>
        </p:spPr>
      </p:pic>
      <p:sp>
        <p:nvSpPr>
          <p:cNvPr id="35" name="ZoneTexte 34">
            <a:extLst>
              <a:ext uri="{FF2B5EF4-FFF2-40B4-BE49-F238E27FC236}">
                <a16:creationId xmlns:a16="http://schemas.microsoft.com/office/drawing/2014/main" id="{346DC465-E9D6-3FE7-A362-00562B55F11C}"/>
              </a:ext>
            </a:extLst>
          </p:cNvPr>
          <p:cNvSpPr txBox="1"/>
          <p:nvPr/>
        </p:nvSpPr>
        <p:spPr>
          <a:xfrm>
            <a:off x="378310" y="4952224"/>
            <a:ext cx="2927797" cy="338554"/>
          </a:xfrm>
          <a:prstGeom prst="rect">
            <a:avLst/>
          </a:prstGeom>
          <a:noFill/>
        </p:spPr>
        <p:txBody>
          <a:bodyPr wrap="square" rtlCol="0">
            <a:spAutoFit/>
          </a:bodyPr>
          <a:lstStyle/>
          <a:p>
            <a:r>
              <a:rPr lang="en-BE" sz="1600" b="1">
                <a:solidFill>
                  <a:srgbClr val="002060"/>
                </a:solidFill>
              </a:rPr>
              <a:t>Bureaux partagés</a:t>
            </a:r>
          </a:p>
        </p:txBody>
      </p:sp>
      <p:sp>
        <p:nvSpPr>
          <p:cNvPr id="36" name="ZoneTexte 35">
            <a:extLst>
              <a:ext uri="{FF2B5EF4-FFF2-40B4-BE49-F238E27FC236}">
                <a16:creationId xmlns:a16="http://schemas.microsoft.com/office/drawing/2014/main" id="{70FB0451-7AB9-3794-0401-AFD13B67BEC7}"/>
              </a:ext>
            </a:extLst>
          </p:cNvPr>
          <p:cNvSpPr txBox="1"/>
          <p:nvPr/>
        </p:nvSpPr>
        <p:spPr>
          <a:xfrm>
            <a:off x="160793" y="5382506"/>
            <a:ext cx="2607984" cy="1569660"/>
          </a:xfrm>
          <a:prstGeom prst="rect">
            <a:avLst/>
          </a:prstGeom>
          <a:noFill/>
        </p:spPr>
        <p:txBody>
          <a:bodyPr wrap="square" rtlCol="0">
            <a:spAutoFit/>
          </a:bodyPr>
          <a:lstStyle/>
          <a:p>
            <a:r>
              <a:rPr lang="en-US" sz="1600" dirty="0">
                <a:solidFill>
                  <a:srgbClr val="002060"/>
                </a:solidFill>
              </a:rPr>
              <a:t>9 Parameters monitoring for air quality</a:t>
            </a:r>
          </a:p>
          <a:p>
            <a:r>
              <a:rPr lang="en-US" sz="1600" dirty="0">
                <a:solidFill>
                  <a:srgbClr val="002060"/>
                </a:solidFill>
              </a:rPr>
              <a:t>Presence management for better workspace management</a:t>
            </a:r>
            <a:endParaRPr lang="en-BE" sz="1600" dirty="0">
              <a:solidFill>
                <a:srgbClr val="002060"/>
              </a:solidFill>
            </a:endParaRPr>
          </a:p>
          <a:p>
            <a:endParaRPr lang="en-BE" sz="1600" dirty="0">
              <a:solidFill>
                <a:srgbClr val="002060"/>
              </a:solidFill>
            </a:endParaRPr>
          </a:p>
        </p:txBody>
      </p:sp>
      <p:pic>
        <p:nvPicPr>
          <p:cNvPr id="38" name="Image 37">
            <a:extLst>
              <a:ext uri="{FF2B5EF4-FFF2-40B4-BE49-F238E27FC236}">
                <a16:creationId xmlns:a16="http://schemas.microsoft.com/office/drawing/2014/main" id="{A5E55950-2A35-9F54-07AC-ACC25955DCCD}"/>
              </a:ext>
            </a:extLst>
          </p:cNvPr>
          <p:cNvPicPr>
            <a:picLocks noChangeAspect="1"/>
          </p:cNvPicPr>
          <p:nvPr/>
        </p:nvPicPr>
        <p:blipFill>
          <a:blip r:embed="rId6"/>
          <a:stretch>
            <a:fillRect/>
          </a:stretch>
        </p:blipFill>
        <p:spPr>
          <a:xfrm>
            <a:off x="6479104" y="1634537"/>
            <a:ext cx="2043449" cy="1330723"/>
          </a:xfrm>
          <a:prstGeom prst="rect">
            <a:avLst/>
          </a:prstGeom>
        </p:spPr>
      </p:pic>
      <p:pic>
        <p:nvPicPr>
          <p:cNvPr id="40" name="Image 39">
            <a:extLst>
              <a:ext uri="{FF2B5EF4-FFF2-40B4-BE49-F238E27FC236}">
                <a16:creationId xmlns:a16="http://schemas.microsoft.com/office/drawing/2014/main" id="{5C5A0FF9-66AA-37C8-CA49-56FA320A1618}"/>
              </a:ext>
            </a:extLst>
          </p:cNvPr>
          <p:cNvPicPr>
            <a:picLocks noChangeAspect="1"/>
          </p:cNvPicPr>
          <p:nvPr/>
        </p:nvPicPr>
        <p:blipFill>
          <a:blip r:embed="rId7"/>
          <a:stretch>
            <a:fillRect/>
          </a:stretch>
        </p:blipFill>
        <p:spPr>
          <a:xfrm>
            <a:off x="6479104" y="4771002"/>
            <a:ext cx="2025841" cy="1223007"/>
          </a:xfrm>
          <a:prstGeom prst="rect">
            <a:avLst/>
          </a:prstGeom>
        </p:spPr>
      </p:pic>
      <p:pic>
        <p:nvPicPr>
          <p:cNvPr id="42" name="Image 41">
            <a:extLst>
              <a:ext uri="{FF2B5EF4-FFF2-40B4-BE49-F238E27FC236}">
                <a16:creationId xmlns:a16="http://schemas.microsoft.com/office/drawing/2014/main" id="{71BCC7E7-2944-B6DE-F5BA-90232934F3EF}"/>
              </a:ext>
            </a:extLst>
          </p:cNvPr>
          <p:cNvPicPr>
            <a:picLocks noChangeAspect="1"/>
          </p:cNvPicPr>
          <p:nvPr/>
        </p:nvPicPr>
        <p:blipFill>
          <a:blip r:embed="rId8"/>
          <a:stretch>
            <a:fillRect/>
          </a:stretch>
        </p:blipFill>
        <p:spPr>
          <a:xfrm>
            <a:off x="8872115" y="1743369"/>
            <a:ext cx="2481685" cy="1223007"/>
          </a:xfrm>
          <a:prstGeom prst="rect">
            <a:avLst/>
          </a:prstGeom>
        </p:spPr>
      </p:pic>
      <p:pic>
        <p:nvPicPr>
          <p:cNvPr id="44" name="Image 43">
            <a:extLst>
              <a:ext uri="{FF2B5EF4-FFF2-40B4-BE49-F238E27FC236}">
                <a16:creationId xmlns:a16="http://schemas.microsoft.com/office/drawing/2014/main" id="{E871A7DF-F039-B293-5DC4-B51973A30845}"/>
              </a:ext>
            </a:extLst>
          </p:cNvPr>
          <p:cNvPicPr>
            <a:picLocks noChangeAspect="1"/>
          </p:cNvPicPr>
          <p:nvPr/>
        </p:nvPicPr>
        <p:blipFill>
          <a:blip r:embed="rId9"/>
          <a:stretch>
            <a:fillRect/>
          </a:stretch>
        </p:blipFill>
        <p:spPr>
          <a:xfrm>
            <a:off x="9074243" y="4530515"/>
            <a:ext cx="2457479" cy="1746715"/>
          </a:xfrm>
          <a:prstGeom prst="rect">
            <a:avLst/>
          </a:prstGeom>
        </p:spPr>
      </p:pic>
      <p:sp>
        <p:nvSpPr>
          <p:cNvPr id="45" name="ZoneTexte 44">
            <a:extLst>
              <a:ext uri="{FF2B5EF4-FFF2-40B4-BE49-F238E27FC236}">
                <a16:creationId xmlns:a16="http://schemas.microsoft.com/office/drawing/2014/main" id="{2131F511-2C2D-DBFA-A5F9-BDF2256619E3}"/>
              </a:ext>
            </a:extLst>
          </p:cNvPr>
          <p:cNvSpPr txBox="1"/>
          <p:nvPr/>
        </p:nvSpPr>
        <p:spPr>
          <a:xfrm>
            <a:off x="7411793" y="1237272"/>
            <a:ext cx="2481684" cy="369332"/>
          </a:xfrm>
          <a:prstGeom prst="rect">
            <a:avLst/>
          </a:prstGeom>
          <a:noFill/>
        </p:spPr>
        <p:txBody>
          <a:bodyPr wrap="square" rtlCol="0">
            <a:spAutoFit/>
          </a:bodyPr>
          <a:lstStyle/>
          <a:p>
            <a:r>
              <a:rPr lang="en-BE" b="1" dirty="0">
                <a:solidFill>
                  <a:srgbClr val="002060"/>
                </a:solidFill>
              </a:rPr>
              <a:t>SNCF : </a:t>
            </a:r>
            <a:r>
              <a:rPr lang="en-US" b="1" dirty="0">
                <a:solidFill>
                  <a:srgbClr val="002060"/>
                </a:solidFill>
              </a:rPr>
              <a:t>multiple cases</a:t>
            </a:r>
            <a:endParaRPr lang="en-BE" b="1" dirty="0">
              <a:solidFill>
                <a:srgbClr val="002060"/>
              </a:solidFill>
            </a:endParaRPr>
          </a:p>
        </p:txBody>
      </p:sp>
      <p:sp>
        <p:nvSpPr>
          <p:cNvPr id="46" name="ZoneTexte 45">
            <a:extLst>
              <a:ext uri="{FF2B5EF4-FFF2-40B4-BE49-F238E27FC236}">
                <a16:creationId xmlns:a16="http://schemas.microsoft.com/office/drawing/2014/main" id="{B84CCC7E-1CDF-AD92-4018-622A4556032A}"/>
              </a:ext>
            </a:extLst>
          </p:cNvPr>
          <p:cNvSpPr txBox="1"/>
          <p:nvPr/>
        </p:nvSpPr>
        <p:spPr>
          <a:xfrm>
            <a:off x="6499006" y="3080440"/>
            <a:ext cx="5328319" cy="1733295"/>
          </a:xfrm>
          <a:prstGeom prst="rect">
            <a:avLst/>
          </a:prstGeom>
          <a:noFill/>
        </p:spPr>
        <p:txBody>
          <a:bodyPr wrap="square" rtlCol="0">
            <a:spAutoFit/>
          </a:bodyPr>
          <a:lstStyle/>
          <a:p>
            <a:r>
              <a:rPr lang="en-BE" sz="1333" u="sng" dirty="0" err="1">
                <a:solidFill>
                  <a:srgbClr val="002060"/>
                </a:solidFill>
              </a:rPr>
              <a:t>Décret</a:t>
            </a:r>
            <a:r>
              <a:rPr lang="en-BE" sz="1333" u="sng" dirty="0">
                <a:solidFill>
                  <a:srgbClr val="002060"/>
                </a:solidFill>
              </a:rPr>
              <a:t> </a:t>
            </a:r>
            <a:r>
              <a:rPr lang="en-BE" sz="1333" u="sng" dirty="0" err="1">
                <a:solidFill>
                  <a:srgbClr val="002060"/>
                </a:solidFill>
              </a:rPr>
              <a:t>tertiaire</a:t>
            </a:r>
            <a:r>
              <a:rPr lang="en-BE" sz="1333" u="sng" dirty="0">
                <a:solidFill>
                  <a:srgbClr val="002060"/>
                </a:solidFill>
              </a:rPr>
              <a:t> </a:t>
            </a:r>
            <a:r>
              <a:rPr lang="en-BE" sz="1333" dirty="0">
                <a:solidFill>
                  <a:srgbClr val="002060"/>
                </a:solidFill>
              </a:rPr>
              <a:t>: 40 % </a:t>
            </a:r>
            <a:r>
              <a:rPr lang="en-US" sz="1333" dirty="0">
                <a:solidFill>
                  <a:srgbClr val="002060"/>
                </a:solidFill>
              </a:rPr>
              <a:t>savings </a:t>
            </a:r>
            <a:r>
              <a:rPr lang="en-BE" sz="1333" dirty="0">
                <a:solidFill>
                  <a:srgbClr val="002060"/>
                </a:solidFill>
              </a:rPr>
              <a:t>2030 – </a:t>
            </a:r>
            <a:r>
              <a:rPr lang="en-US" sz="1333" dirty="0">
                <a:solidFill>
                  <a:srgbClr val="002060"/>
                </a:solidFill>
              </a:rPr>
              <a:t>Heating Control</a:t>
            </a:r>
            <a:endParaRPr lang="en-BE" sz="1333" dirty="0">
              <a:solidFill>
                <a:srgbClr val="002060"/>
              </a:solidFill>
            </a:endParaRPr>
          </a:p>
          <a:p>
            <a:r>
              <a:rPr lang="en-US" sz="1333" u="sng" dirty="0">
                <a:solidFill>
                  <a:srgbClr val="002060"/>
                </a:solidFill>
              </a:rPr>
              <a:t>Landslide detection</a:t>
            </a:r>
            <a:r>
              <a:rPr lang="en-US" sz="1333" dirty="0">
                <a:solidFill>
                  <a:srgbClr val="002060"/>
                </a:solidFill>
              </a:rPr>
              <a:t>: prevention, security , alert </a:t>
            </a:r>
            <a:br>
              <a:rPr lang="en-US" sz="1333" dirty="0">
                <a:solidFill>
                  <a:srgbClr val="002060"/>
                </a:solidFill>
              </a:rPr>
            </a:br>
            <a:r>
              <a:rPr lang="en-US" sz="1333" u="sng" dirty="0">
                <a:solidFill>
                  <a:srgbClr val="002060"/>
                </a:solidFill>
              </a:rPr>
              <a:t>Technical centers (21)</a:t>
            </a:r>
            <a:r>
              <a:rPr lang="en-BE" sz="1333" dirty="0">
                <a:solidFill>
                  <a:srgbClr val="002060"/>
                </a:solidFill>
              </a:rPr>
              <a:t>: </a:t>
            </a:r>
            <a:r>
              <a:rPr lang="en-US" sz="1333" dirty="0">
                <a:solidFill>
                  <a:srgbClr val="002060"/>
                </a:solidFill>
              </a:rPr>
              <a:t>Gas, Electricity </a:t>
            </a:r>
            <a:r>
              <a:rPr lang="en-US" sz="1333" dirty="0" err="1">
                <a:solidFill>
                  <a:srgbClr val="002060"/>
                </a:solidFill>
              </a:rPr>
              <a:t>maonitoring</a:t>
            </a:r>
            <a:endParaRPr lang="en-BE" sz="1333" dirty="0">
              <a:solidFill>
                <a:srgbClr val="002060"/>
              </a:solidFill>
            </a:endParaRPr>
          </a:p>
          <a:p>
            <a:r>
              <a:rPr lang="en-US" sz="1333" u="sng" dirty="0">
                <a:solidFill>
                  <a:srgbClr val="002060"/>
                </a:solidFill>
              </a:rPr>
              <a:t>Undergrounds</a:t>
            </a:r>
            <a:r>
              <a:rPr lang="en-BE" sz="1333" dirty="0">
                <a:solidFill>
                  <a:srgbClr val="002060"/>
                </a:solidFill>
              </a:rPr>
              <a:t>: </a:t>
            </a:r>
            <a:r>
              <a:rPr lang="en-US" sz="1333" dirty="0">
                <a:solidFill>
                  <a:srgbClr val="002060"/>
                </a:solidFill>
              </a:rPr>
              <a:t>Lift Pomp management </a:t>
            </a:r>
            <a:r>
              <a:rPr lang="en-BE" sz="1333" dirty="0">
                <a:solidFill>
                  <a:srgbClr val="002060"/>
                </a:solidFill>
              </a:rPr>
              <a:t>.</a:t>
            </a:r>
          </a:p>
          <a:p>
            <a:r>
              <a:rPr lang="en-BE" sz="1333" u="sng" dirty="0">
                <a:solidFill>
                  <a:srgbClr val="002060"/>
                </a:solidFill>
              </a:rPr>
              <a:t>AVISE</a:t>
            </a:r>
            <a:r>
              <a:rPr lang="en-BE" sz="1333" dirty="0">
                <a:solidFill>
                  <a:srgbClr val="002060"/>
                </a:solidFill>
              </a:rPr>
              <a:t> : </a:t>
            </a:r>
            <a:r>
              <a:rPr lang="en-US" sz="1333" dirty="0">
                <a:solidFill>
                  <a:srgbClr val="002060"/>
                </a:solidFill>
              </a:rPr>
              <a:t>One Gateway per IR train, door opening sensors.</a:t>
            </a:r>
            <a:r>
              <a:rPr lang="en-BE" sz="1333" dirty="0">
                <a:solidFill>
                  <a:srgbClr val="002060"/>
                </a:solidFill>
              </a:rPr>
              <a:t> </a:t>
            </a:r>
          </a:p>
          <a:p>
            <a:r>
              <a:rPr lang="en-BE" sz="1333" dirty="0">
                <a:solidFill>
                  <a:srgbClr val="002060"/>
                </a:solidFill>
              </a:rPr>
              <a:t>560 gateways</a:t>
            </a:r>
            <a:r>
              <a:rPr lang="en-US" sz="1333" dirty="0">
                <a:solidFill>
                  <a:srgbClr val="002060"/>
                </a:solidFill>
              </a:rPr>
              <a:t>, more than 2</a:t>
            </a:r>
            <a:r>
              <a:rPr lang="en-BE" sz="1333" dirty="0">
                <a:solidFill>
                  <a:srgbClr val="002060"/>
                </a:solidFill>
              </a:rPr>
              <a:t>500 </a:t>
            </a:r>
            <a:r>
              <a:rPr lang="en-US" sz="1333" dirty="0">
                <a:solidFill>
                  <a:srgbClr val="002060"/>
                </a:solidFill>
              </a:rPr>
              <a:t>sensors</a:t>
            </a:r>
            <a:r>
              <a:rPr lang="en-BE" sz="1333" dirty="0">
                <a:solidFill>
                  <a:srgbClr val="002060"/>
                </a:solidFill>
              </a:rPr>
              <a:t>.</a:t>
            </a:r>
          </a:p>
          <a:p>
            <a:endParaRPr lang="en-BE" sz="1333" dirty="0">
              <a:solidFill>
                <a:srgbClr val="002060"/>
              </a:solidFill>
            </a:endParaRPr>
          </a:p>
          <a:p>
            <a:endParaRPr lang="en-BE" sz="1333" dirty="0">
              <a:solidFill>
                <a:srgbClr val="002060"/>
              </a:solidFill>
            </a:endParaRPr>
          </a:p>
        </p:txBody>
      </p:sp>
    </p:spTree>
    <p:extLst>
      <p:ext uri="{BB962C8B-B14F-4D97-AF65-F5344CB8AC3E}">
        <p14:creationId xmlns:p14="http://schemas.microsoft.com/office/powerpoint/2010/main" val="30293086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C6E466-78E7-4824-8E7F-B214146D0604}"/>
              </a:ext>
            </a:extLst>
          </p:cNvPr>
          <p:cNvSpPr>
            <a:spLocks noGrp="1"/>
          </p:cNvSpPr>
          <p:nvPr>
            <p:ph type="title"/>
          </p:nvPr>
        </p:nvSpPr>
        <p:spPr/>
        <p:txBody>
          <a:bodyPr/>
          <a:lstStyle/>
          <a:p>
            <a:r>
              <a:rPr lang="en-US" b="1" dirty="0"/>
              <a:t>5G-A</a:t>
            </a:r>
            <a:endParaRPr lang="en-BE" b="1" dirty="0"/>
          </a:p>
        </p:txBody>
      </p:sp>
      <p:sp>
        <p:nvSpPr>
          <p:cNvPr id="3" name="Espace réservé du contenu 2">
            <a:extLst>
              <a:ext uri="{FF2B5EF4-FFF2-40B4-BE49-F238E27FC236}">
                <a16:creationId xmlns:a16="http://schemas.microsoft.com/office/drawing/2014/main" id="{C334A738-B4E9-44B9-9B78-BC6A4E394F6E}"/>
              </a:ext>
            </a:extLst>
          </p:cNvPr>
          <p:cNvSpPr>
            <a:spLocks noGrp="1"/>
          </p:cNvSpPr>
          <p:nvPr>
            <p:ph idx="1"/>
          </p:nvPr>
        </p:nvSpPr>
        <p:spPr>
          <a:xfrm>
            <a:off x="838200" y="1690688"/>
            <a:ext cx="10515600" cy="4709795"/>
          </a:xfrm>
        </p:spPr>
        <p:txBody>
          <a:bodyPr>
            <a:normAutofit fontScale="85000" lnSpcReduction="20000"/>
          </a:bodyPr>
          <a:lstStyle/>
          <a:p>
            <a:pPr marL="0" indent="0">
              <a:buNone/>
            </a:pPr>
            <a:r>
              <a:rPr lang="en-US" sz="3200" dirty="0"/>
              <a:t>Incorporated in Luxembourg  in February 2022 by the founders of: 5ABox (Be, 2014) and Giga-Concept (Fr, 2003). </a:t>
            </a:r>
          </a:p>
          <a:p>
            <a:pPr marL="0" indent="0">
              <a:buNone/>
            </a:pPr>
            <a:r>
              <a:rPr lang="en-US" sz="3200" dirty="0"/>
              <a:t>Combined we propose the expertise of  a team of 26 people with a consolidate turnover of € 7.2mio and more than 1000 customers across the world.</a:t>
            </a:r>
          </a:p>
          <a:p>
            <a:pPr marL="0" indent="0">
              <a:buNone/>
            </a:pPr>
            <a:r>
              <a:rPr lang="en-US" sz="3200" dirty="0"/>
              <a:t>Giga provides the right expertise in Hardware, Radio  Networking, Audit and Integration</a:t>
            </a:r>
            <a:br>
              <a:rPr lang="en-US" sz="3200" dirty="0"/>
            </a:br>
            <a:r>
              <a:rPr lang="en-US" sz="3200" dirty="0"/>
              <a:t>5A develops Software’s  running on Giga Hardware's that simplify dramatically large IoT deployments for Smart buildings, Cities and Smart Mobility.</a:t>
            </a:r>
          </a:p>
          <a:p>
            <a:pPr marL="0" indent="0">
              <a:buNone/>
            </a:pPr>
            <a:r>
              <a:rPr lang="en-US" sz="3200" dirty="0"/>
              <a:t>Based on LoRa (LPWAN) 5G-A proposes Reliable, Cost effective , Large Scale wireless IoT deployments good for the citizen and for the planet. We propose unmatched skills in protocols, data transport, integrations, Tier One references. </a:t>
            </a:r>
          </a:p>
        </p:txBody>
      </p:sp>
    </p:spTree>
    <p:extLst>
      <p:ext uri="{BB962C8B-B14F-4D97-AF65-F5344CB8AC3E}">
        <p14:creationId xmlns:p14="http://schemas.microsoft.com/office/powerpoint/2010/main" val="244174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4ECE0-E3A3-F52A-E9A3-50A289D0C1EC}"/>
              </a:ext>
            </a:extLst>
          </p:cNvPr>
          <p:cNvSpPr>
            <a:spLocks noGrp="1"/>
          </p:cNvSpPr>
          <p:nvPr>
            <p:ph type="title"/>
          </p:nvPr>
        </p:nvSpPr>
        <p:spPr>
          <a:xfrm>
            <a:off x="472440" y="365125"/>
            <a:ext cx="10515600" cy="1325563"/>
          </a:xfrm>
        </p:spPr>
        <p:txBody>
          <a:bodyPr/>
          <a:lstStyle/>
          <a:p>
            <a:r>
              <a:rPr lang="en-US" dirty="0"/>
              <a:t>Electricity consumption: Measure-Control </a:t>
            </a:r>
            <a:endParaRPr lang="fr-BE" dirty="0"/>
          </a:p>
        </p:txBody>
      </p:sp>
      <p:grpSp>
        <p:nvGrpSpPr>
          <p:cNvPr id="66" name="Groupe 65">
            <a:extLst>
              <a:ext uri="{FF2B5EF4-FFF2-40B4-BE49-F238E27FC236}">
                <a16:creationId xmlns:a16="http://schemas.microsoft.com/office/drawing/2014/main" id="{24F049C6-9DE3-B57E-865A-BB31A88FEBFE}"/>
              </a:ext>
            </a:extLst>
          </p:cNvPr>
          <p:cNvGrpSpPr/>
          <p:nvPr/>
        </p:nvGrpSpPr>
        <p:grpSpPr>
          <a:xfrm>
            <a:off x="471285" y="1732863"/>
            <a:ext cx="9329059" cy="5149230"/>
            <a:chOff x="366412" y="1660268"/>
            <a:chExt cx="15607238" cy="8376571"/>
          </a:xfrm>
        </p:grpSpPr>
        <p:pic>
          <p:nvPicPr>
            <p:cNvPr id="4" name="Image 3">
              <a:extLst>
                <a:ext uri="{FF2B5EF4-FFF2-40B4-BE49-F238E27FC236}">
                  <a16:creationId xmlns:a16="http://schemas.microsoft.com/office/drawing/2014/main" id="{8F356303-D845-1309-2825-AF234670DD7E}"/>
                </a:ext>
              </a:extLst>
            </p:cNvPr>
            <p:cNvPicPr>
              <a:picLocks noChangeAspect="1"/>
            </p:cNvPicPr>
            <p:nvPr/>
          </p:nvPicPr>
          <p:blipFill>
            <a:blip r:embed="rId2"/>
            <a:stretch>
              <a:fillRect/>
            </a:stretch>
          </p:blipFill>
          <p:spPr>
            <a:xfrm>
              <a:off x="2678911" y="1660268"/>
              <a:ext cx="12908324" cy="3864767"/>
            </a:xfrm>
            <a:prstGeom prst="rect">
              <a:avLst/>
            </a:prstGeom>
          </p:spPr>
        </p:pic>
        <p:pic>
          <p:nvPicPr>
            <p:cNvPr id="6" name="Image 5">
              <a:extLst>
                <a:ext uri="{FF2B5EF4-FFF2-40B4-BE49-F238E27FC236}">
                  <a16:creationId xmlns:a16="http://schemas.microsoft.com/office/drawing/2014/main" id="{24804990-1B59-2248-BAB1-C242B008DCEF}"/>
                </a:ext>
              </a:extLst>
            </p:cNvPr>
            <p:cNvPicPr>
              <a:picLocks noChangeAspect="1"/>
            </p:cNvPicPr>
            <p:nvPr/>
          </p:nvPicPr>
          <p:blipFill>
            <a:blip r:embed="rId3"/>
            <a:stretch>
              <a:fillRect/>
            </a:stretch>
          </p:blipFill>
          <p:spPr>
            <a:xfrm>
              <a:off x="366412" y="4486367"/>
              <a:ext cx="1061460" cy="2068084"/>
            </a:xfrm>
            <a:prstGeom prst="rect">
              <a:avLst/>
            </a:prstGeom>
          </p:spPr>
        </p:pic>
        <p:pic>
          <p:nvPicPr>
            <p:cNvPr id="7" name="Picture 2">
              <a:extLst>
                <a:ext uri="{FF2B5EF4-FFF2-40B4-BE49-F238E27FC236}">
                  <a16:creationId xmlns:a16="http://schemas.microsoft.com/office/drawing/2014/main" id="{B03A903A-D92E-3E1C-8F69-F5C9D48AA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12" y="8884044"/>
              <a:ext cx="441460" cy="448916"/>
            </a:xfrm>
            <a:prstGeom prst="rect">
              <a:avLst/>
            </a:prstGeom>
            <a:solidFill>
              <a:schemeClr val="accent6">
                <a:lumMod val="75000"/>
              </a:schemeClr>
            </a:solidFill>
          </p:spPr>
        </p:pic>
        <p:sp>
          <p:nvSpPr>
            <p:cNvPr id="8" name="Rectangle 7">
              <a:extLst>
                <a:ext uri="{FF2B5EF4-FFF2-40B4-BE49-F238E27FC236}">
                  <a16:creationId xmlns:a16="http://schemas.microsoft.com/office/drawing/2014/main" id="{7604AD2B-5FA8-9CEF-5B5D-CCECCD0539E5}"/>
                </a:ext>
              </a:extLst>
            </p:cNvPr>
            <p:cNvSpPr/>
            <p:nvPr/>
          </p:nvSpPr>
          <p:spPr>
            <a:xfrm>
              <a:off x="2227584" y="362512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CC4148A9-8C01-B40E-4B7A-3574028D1C56}"/>
                </a:ext>
              </a:extLst>
            </p:cNvPr>
            <p:cNvSpPr/>
            <p:nvPr/>
          </p:nvSpPr>
          <p:spPr>
            <a:xfrm flipH="1">
              <a:off x="1599883" y="6215481"/>
              <a:ext cx="371448" cy="338970"/>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B74B0AA-BA09-C6E2-830A-2F80B8EB7249}"/>
                </a:ext>
              </a:extLst>
            </p:cNvPr>
            <p:cNvSpPr txBox="1"/>
            <p:nvPr/>
          </p:nvSpPr>
          <p:spPr>
            <a:xfrm>
              <a:off x="907404" y="8534801"/>
              <a:ext cx="3120187" cy="1502038"/>
            </a:xfrm>
            <a:prstGeom prst="rect">
              <a:avLst/>
            </a:prstGeom>
            <a:noFill/>
          </p:spPr>
          <p:txBody>
            <a:bodyPr wrap="square" rtlCol="0">
              <a:spAutoFit/>
            </a:bodyPr>
            <a:lstStyle/>
            <a:p>
              <a:r>
                <a:rPr lang="fr-FR" dirty="0"/>
                <a:t>Pilot Wire and </a:t>
              </a:r>
              <a:r>
                <a:rPr lang="fr-FR" dirty="0" err="1"/>
                <a:t>thermostatic</a:t>
              </a:r>
              <a:r>
                <a:rPr lang="fr-FR" dirty="0"/>
                <a:t> valves</a:t>
              </a:r>
            </a:p>
          </p:txBody>
        </p:sp>
        <p:pic>
          <p:nvPicPr>
            <p:cNvPr id="11" name="Picture 2">
              <a:extLst>
                <a:ext uri="{FF2B5EF4-FFF2-40B4-BE49-F238E27FC236}">
                  <a16:creationId xmlns:a16="http://schemas.microsoft.com/office/drawing/2014/main" id="{F55A02E4-B9F6-66D9-4342-D1EC54126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12" y="7597820"/>
              <a:ext cx="441460" cy="448917"/>
            </a:xfrm>
            <a:prstGeom prst="rect">
              <a:avLst/>
            </a:prstGeom>
            <a:solidFill>
              <a:srgbClr val="FFFF00"/>
            </a:solidFill>
          </p:spPr>
        </p:pic>
        <p:sp>
          <p:nvSpPr>
            <p:cNvPr id="12" name="ZoneTexte 11">
              <a:extLst>
                <a:ext uri="{FF2B5EF4-FFF2-40B4-BE49-F238E27FC236}">
                  <a16:creationId xmlns:a16="http://schemas.microsoft.com/office/drawing/2014/main" id="{46BC4F97-3BB9-835B-E79C-833B7D440BD3}"/>
                </a:ext>
              </a:extLst>
            </p:cNvPr>
            <p:cNvSpPr txBox="1"/>
            <p:nvPr/>
          </p:nvSpPr>
          <p:spPr>
            <a:xfrm>
              <a:off x="896197" y="7359820"/>
              <a:ext cx="2890453" cy="600815"/>
            </a:xfrm>
            <a:prstGeom prst="rect">
              <a:avLst/>
            </a:prstGeom>
            <a:noFill/>
          </p:spPr>
          <p:txBody>
            <a:bodyPr wrap="square" rtlCol="0">
              <a:spAutoFit/>
            </a:bodyPr>
            <a:lstStyle/>
            <a:p>
              <a:r>
                <a:rPr lang="fr-FR" dirty="0"/>
                <a:t>T°, </a:t>
              </a:r>
              <a:r>
                <a:rPr lang="fr-FR" dirty="0" err="1"/>
                <a:t>Humidity</a:t>
              </a:r>
              <a:endParaRPr lang="fr-FR" dirty="0"/>
            </a:p>
          </p:txBody>
        </p:sp>
        <p:sp>
          <p:nvSpPr>
            <p:cNvPr id="14" name="ZoneTexte 13">
              <a:extLst>
                <a:ext uri="{FF2B5EF4-FFF2-40B4-BE49-F238E27FC236}">
                  <a16:creationId xmlns:a16="http://schemas.microsoft.com/office/drawing/2014/main" id="{835EEAF3-F695-83AE-ECCD-93E56909C754}"/>
                </a:ext>
              </a:extLst>
            </p:cNvPr>
            <p:cNvSpPr txBox="1"/>
            <p:nvPr/>
          </p:nvSpPr>
          <p:spPr>
            <a:xfrm>
              <a:off x="1409601" y="5630706"/>
              <a:ext cx="1918952" cy="584775"/>
            </a:xfrm>
            <a:prstGeom prst="rect">
              <a:avLst/>
            </a:prstGeom>
            <a:noFill/>
          </p:spPr>
          <p:txBody>
            <a:bodyPr wrap="square" rtlCol="0">
              <a:spAutoFit/>
            </a:bodyPr>
            <a:lstStyle/>
            <a:p>
              <a:r>
                <a:rPr lang="fr-FR" dirty="0"/>
                <a:t>Master</a:t>
              </a:r>
            </a:p>
          </p:txBody>
        </p:sp>
        <p:sp>
          <p:nvSpPr>
            <p:cNvPr id="15" name="Rectangle 14">
              <a:extLst>
                <a:ext uri="{FF2B5EF4-FFF2-40B4-BE49-F238E27FC236}">
                  <a16:creationId xmlns:a16="http://schemas.microsoft.com/office/drawing/2014/main" id="{FFB4B543-B13C-76A7-6CDE-03BA59D2CB20}"/>
                </a:ext>
              </a:extLst>
            </p:cNvPr>
            <p:cNvSpPr/>
            <p:nvPr/>
          </p:nvSpPr>
          <p:spPr>
            <a:xfrm>
              <a:off x="5947432" y="362512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5ABE54D-C9C9-002F-D432-84BA7B429B7A}"/>
                </a:ext>
              </a:extLst>
            </p:cNvPr>
            <p:cNvSpPr/>
            <p:nvPr/>
          </p:nvSpPr>
          <p:spPr>
            <a:xfrm>
              <a:off x="4027590" y="293610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374D7BC5-B6DC-DDDA-E172-05657AF2A23B}"/>
                </a:ext>
              </a:extLst>
            </p:cNvPr>
            <p:cNvSpPr/>
            <p:nvPr/>
          </p:nvSpPr>
          <p:spPr>
            <a:xfrm>
              <a:off x="7328078" y="4974015"/>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69C753F8-4AB7-DD17-0E95-D49E603052FF}"/>
                </a:ext>
              </a:extLst>
            </p:cNvPr>
            <p:cNvSpPr/>
            <p:nvPr/>
          </p:nvSpPr>
          <p:spPr>
            <a:xfrm>
              <a:off x="7637171" y="293610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BE4E684-2EB6-9C71-245E-A43704889F48}"/>
                </a:ext>
              </a:extLst>
            </p:cNvPr>
            <p:cNvSpPr/>
            <p:nvPr/>
          </p:nvSpPr>
          <p:spPr>
            <a:xfrm>
              <a:off x="8858057" y="4006943"/>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1CC019E-8528-D60D-85DC-2133803B72F5}"/>
                </a:ext>
              </a:extLst>
            </p:cNvPr>
            <p:cNvSpPr/>
            <p:nvPr/>
          </p:nvSpPr>
          <p:spPr>
            <a:xfrm>
              <a:off x="12234469" y="3663304"/>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5990C32-0DD4-0AEE-702E-5F2B4C44ACE9}"/>
                </a:ext>
              </a:extLst>
            </p:cNvPr>
            <p:cNvSpPr/>
            <p:nvPr/>
          </p:nvSpPr>
          <p:spPr>
            <a:xfrm>
              <a:off x="14164153" y="359095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DE64E85-B13D-F06D-F335-5E1C9BD3838D}"/>
                </a:ext>
              </a:extLst>
            </p:cNvPr>
            <p:cNvSpPr/>
            <p:nvPr/>
          </p:nvSpPr>
          <p:spPr>
            <a:xfrm>
              <a:off x="14870345" y="4573692"/>
              <a:ext cx="309093" cy="338970"/>
            </a:xfrm>
            <a:prstGeom prst="rect">
              <a:avLst/>
            </a:prstGeom>
            <a:solidFill>
              <a:srgbClr val="92D050">
                <a:alpha val="10196"/>
              </a:srgbClr>
            </a:solidFill>
            <a:ln w="98425" cmpd="thinThick">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8F14100-AD82-6083-AD2C-4043961D58A7}"/>
                </a:ext>
              </a:extLst>
            </p:cNvPr>
            <p:cNvSpPr/>
            <p:nvPr/>
          </p:nvSpPr>
          <p:spPr>
            <a:xfrm flipH="1">
              <a:off x="4150959" y="4802954"/>
              <a:ext cx="371448" cy="338970"/>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 en angle 23">
              <a:extLst>
                <a:ext uri="{FF2B5EF4-FFF2-40B4-BE49-F238E27FC236}">
                  <a16:creationId xmlns:a16="http://schemas.microsoft.com/office/drawing/2014/main" id="{416DD9B9-5C1A-43AA-1FC3-41CF95AC8607}"/>
                </a:ext>
              </a:extLst>
            </p:cNvPr>
            <p:cNvCxnSpPr>
              <a:stCxn id="23" idx="0"/>
              <a:endCxn id="16" idx="2"/>
            </p:cNvCxnSpPr>
            <p:nvPr/>
          </p:nvCxnSpPr>
          <p:spPr>
            <a:xfrm rot="16200000" flipV="1">
              <a:off x="3495469" y="3961740"/>
              <a:ext cx="1527882" cy="154546"/>
            </a:xfrm>
            <a:prstGeom prst="bentConnector3">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25" name="Connecteur : en angle 24">
              <a:extLst>
                <a:ext uri="{FF2B5EF4-FFF2-40B4-BE49-F238E27FC236}">
                  <a16:creationId xmlns:a16="http://schemas.microsoft.com/office/drawing/2014/main" id="{0450ED6A-3F38-A527-AA62-4BE05842F480}"/>
                </a:ext>
              </a:extLst>
            </p:cNvPr>
            <p:cNvCxnSpPr>
              <a:stCxn id="16" idx="3"/>
              <a:endCxn id="15" idx="1"/>
            </p:cNvCxnSpPr>
            <p:nvPr/>
          </p:nvCxnSpPr>
          <p:spPr>
            <a:xfrm>
              <a:off x="4336683" y="3105587"/>
              <a:ext cx="1610749" cy="689020"/>
            </a:xfrm>
            <a:prstGeom prst="bentConnector3">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C40930B9-79D3-94E7-71A3-D17FF6BA860B}"/>
                </a:ext>
              </a:extLst>
            </p:cNvPr>
            <p:cNvCxnSpPr>
              <a:cxnSpLocks/>
              <a:endCxn id="17" idx="1"/>
            </p:cNvCxnSpPr>
            <p:nvPr/>
          </p:nvCxnSpPr>
          <p:spPr>
            <a:xfrm rot="16200000" flipH="1">
              <a:off x="6112645" y="3928067"/>
              <a:ext cx="1295546" cy="1135320"/>
            </a:xfrm>
            <a:prstGeom prst="bentConnector2">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58DEFAD2-1B7C-F26E-A020-5A370C7659EC}"/>
                </a:ext>
              </a:extLst>
            </p:cNvPr>
            <p:cNvCxnSpPr>
              <a:cxnSpLocks/>
              <a:endCxn id="18" idx="2"/>
            </p:cNvCxnSpPr>
            <p:nvPr/>
          </p:nvCxnSpPr>
          <p:spPr>
            <a:xfrm rot="5400000" flipH="1" flipV="1">
              <a:off x="6764030" y="4148212"/>
              <a:ext cx="1900828" cy="154548"/>
            </a:xfrm>
            <a:prstGeom prst="bentConnector3">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28" name="Connecteur : en angle 27">
              <a:extLst>
                <a:ext uri="{FF2B5EF4-FFF2-40B4-BE49-F238E27FC236}">
                  <a16:creationId xmlns:a16="http://schemas.microsoft.com/office/drawing/2014/main" id="{1A9ADBF9-413A-6102-0892-EA8342D20F35}"/>
                </a:ext>
              </a:extLst>
            </p:cNvPr>
            <p:cNvCxnSpPr>
              <a:cxnSpLocks/>
              <a:endCxn id="19" idx="1"/>
            </p:cNvCxnSpPr>
            <p:nvPr/>
          </p:nvCxnSpPr>
          <p:spPr>
            <a:xfrm rot="16200000" flipH="1">
              <a:off x="7880332" y="3198703"/>
              <a:ext cx="1020096" cy="935354"/>
            </a:xfrm>
            <a:prstGeom prst="bentConnector2">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29" name="Connecteur : en angle 28">
              <a:extLst>
                <a:ext uri="{FF2B5EF4-FFF2-40B4-BE49-F238E27FC236}">
                  <a16:creationId xmlns:a16="http://schemas.microsoft.com/office/drawing/2014/main" id="{C2555519-5E50-2CAC-C68D-9442A22145D6}"/>
                </a:ext>
              </a:extLst>
            </p:cNvPr>
            <p:cNvCxnSpPr>
              <a:cxnSpLocks/>
              <a:endCxn id="20" idx="1"/>
            </p:cNvCxnSpPr>
            <p:nvPr/>
          </p:nvCxnSpPr>
          <p:spPr>
            <a:xfrm flipV="1">
              <a:off x="9115935" y="3832789"/>
              <a:ext cx="3118534" cy="343639"/>
            </a:xfrm>
            <a:prstGeom prst="bentConnector3">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30" name="Connecteur : en angle 29">
              <a:extLst>
                <a:ext uri="{FF2B5EF4-FFF2-40B4-BE49-F238E27FC236}">
                  <a16:creationId xmlns:a16="http://schemas.microsoft.com/office/drawing/2014/main" id="{97A83F40-86FF-1496-768C-1B4DC0004A77}"/>
                </a:ext>
              </a:extLst>
            </p:cNvPr>
            <p:cNvCxnSpPr>
              <a:cxnSpLocks/>
              <a:endCxn id="21" idx="1"/>
            </p:cNvCxnSpPr>
            <p:nvPr/>
          </p:nvCxnSpPr>
          <p:spPr>
            <a:xfrm flipV="1">
              <a:off x="12553404" y="3760437"/>
              <a:ext cx="1610749" cy="87516"/>
            </a:xfrm>
            <a:prstGeom prst="bentConnector3">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E8C0FD29-D258-AE22-0F88-EFAEFF94B3A4}"/>
                </a:ext>
              </a:extLst>
            </p:cNvPr>
            <p:cNvCxnSpPr>
              <a:cxnSpLocks/>
              <a:stCxn id="21" idx="3"/>
            </p:cNvCxnSpPr>
            <p:nvPr/>
          </p:nvCxnSpPr>
          <p:spPr>
            <a:xfrm>
              <a:off x="14473246" y="3760437"/>
              <a:ext cx="650827" cy="1079799"/>
            </a:xfrm>
            <a:prstGeom prst="bentConnector2">
              <a:avLst/>
            </a:prstGeom>
            <a:ln w="57150">
              <a:solidFill>
                <a:srgbClr val="FF0000">
                  <a:alpha val="50196"/>
                </a:srgbClr>
              </a:solidFill>
              <a:prstDash val="solid"/>
            </a:ln>
          </p:spPr>
          <p:style>
            <a:lnRef idx="1">
              <a:schemeClr val="accent1"/>
            </a:lnRef>
            <a:fillRef idx="0">
              <a:schemeClr val="accent1"/>
            </a:fillRef>
            <a:effectRef idx="0">
              <a:schemeClr val="accent1"/>
            </a:effectRef>
            <a:fontRef idx="minor">
              <a:schemeClr val="tx1"/>
            </a:fontRef>
          </p:style>
        </p:cxnSp>
        <p:pic>
          <p:nvPicPr>
            <p:cNvPr id="32" name="Picture 2">
              <a:extLst>
                <a:ext uri="{FF2B5EF4-FFF2-40B4-BE49-F238E27FC236}">
                  <a16:creationId xmlns:a16="http://schemas.microsoft.com/office/drawing/2014/main" id="{E11EAA8C-4F8C-1267-A5EC-F572B8A82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147" y="4560378"/>
              <a:ext cx="295718" cy="300713"/>
            </a:xfrm>
            <a:prstGeom prst="rect">
              <a:avLst/>
            </a:prstGeom>
            <a:solidFill>
              <a:srgbClr val="FFFF00"/>
            </a:solidFill>
          </p:spPr>
        </p:pic>
        <p:pic>
          <p:nvPicPr>
            <p:cNvPr id="33" name="Picture 2">
              <a:extLst>
                <a:ext uri="{FF2B5EF4-FFF2-40B4-BE49-F238E27FC236}">
                  <a16:creationId xmlns:a16="http://schemas.microsoft.com/office/drawing/2014/main" id="{EAA0ACD0-DBB8-DBFB-6619-FCDB05F03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261" y="5199887"/>
              <a:ext cx="315198" cy="320522"/>
            </a:xfrm>
            <a:prstGeom prst="rect">
              <a:avLst/>
            </a:prstGeom>
            <a:solidFill>
              <a:schemeClr val="accent6">
                <a:lumMod val="75000"/>
              </a:schemeClr>
            </a:solidFill>
          </p:spPr>
        </p:pic>
        <p:pic>
          <p:nvPicPr>
            <p:cNvPr id="34" name="Picture 2">
              <a:extLst>
                <a:ext uri="{FF2B5EF4-FFF2-40B4-BE49-F238E27FC236}">
                  <a16:creationId xmlns:a16="http://schemas.microsoft.com/office/drawing/2014/main" id="{685AE651-D2F7-50C0-6658-B904D6452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8715" y="3357946"/>
              <a:ext cx="315198" cy="320522"/>
            </a:xfrm>
            <a:prstGeom prst="rect">
              <a:avLst/>
            </a:prstGeom>
            <a:solidFill>
              <a:schemeClr val="accent6">
                <a:lumMod val="75000"/>
              </a:schemeClr>
            </a:solidFill>
          </p:spPr>
        </p:pic>
        <p:pic>
          <p:nvPicPr>
            <p:cNvPr id="35" name="Picture 2">
              <a:extLst>
                <a:ext uri="{FF2B5EF4-FFF2-40B4-BE49-F238E27FC236}">
                  <a16:creationId xmlns:a16="http://schemas.microsoft.com/office/drawing/2014/main" id="{E6D111EA-4812-D8B4-7F7C-BA3998AC8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4278" y="4179482"/>
              <a:ext cx="315198" cy="320522"/>
            </a:xfrm>
            <a:prstGeom prst="rect">
              <a:avLst/>
            </a:prstGeom>
            <a:solidFill>
              <a:schemeClr val="accent6">
                <a:lumMod val="75000"/>
              </a:schemeClr>
            </a:solidFill>
          </p:spPr>
        </p:pic>
        <p:pic>
          <p:nvPicPr>
            <p:cNvPr id="36" name="Picture 2">
              <a:extLst>
                <a:ext uri="{FF2B5EF4-FFF2-40B4-BE49-F238E27FC236}">
                  <a16:creationId xmlns:a16="http://schemas.microsoft.com/office/drawing/2014/main" id="{2805AE70-532D-BEF0-A8FC-80C030412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096" y="3202159"/>
              <a:ext cx="315198" cy="320522"/>
            </a:xfrm>
            <a:prstGeom prst="rect">
              <a:avLst/>
            </a:prstGeom>
            <a:solidFill>
              <a:schemeClr val="accent6">
                <a:lumMod val="75000"/>
              </a:schemeClr>
            </a:solidFill>
          </p:spPr>
        </p:pic>
        <p:pic>
          <p:nvPicPr>
            <p:cNvPr id="37" name="Picture 2">
              <a:extLst>
                <a:ext uri="{FF2B5EF4-FFF2-40B4-BE49-F238E27FC236}">
                  <a16:creationId xmlns:a16="http://schemas.microsoft.com/office/drawing/2014/main" id="{0F8FDF09-A058-A017-9721-7AD7142A0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220" y="4495726"/>
              <a:ext cx="315198" cy="320522"/>
            </a:xfrm>
            <a:prstGeom prst="rect">
              <a:avLst/>
            </a:prstGeom>
            <a:solidFill>
              <a:schemeClr val="accent6">
                <a:lumMod val="75000"/>
              </a:schemeClr>
            </a:solidFill>
          </p:spPr>
        </p:pic>
        <p:pic>
          <p:nvPicPr>
            <p:cNvPr id="38" name="Picture 2">
              <a:extLst>
                <a:ext uri="{FF2B5EF4-FFF2-40B4-BE49-F238E27FC236}">
                  <a16:creationId xmlns:a16="http://schemas.microsoft.com/office/drawing/2014/main" id="{0E339AE9-E453-F5BA-B449-350DDC022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669" y="3580750"/>
              <a:ext cx="315198" cy="320522"/>
            </a:xfrm>
            <a:prstGeom prst="rect">
              <a:avLst/>
            </a:prstGeom>
            <a:solidFill>
              <a:schemeClr val="accent6">
                <a:lumMod val="75000"/>
              </a:schemeClr>
            </a:solidFill>
          </p:spPr>
        </p:pic>
        <p:pic>
          <p:nvPicPr>
            <p:cNvPr id="39" name="Picture 2">
              <a:extLst>
                <a:ext uri="{FF2B5EF4-FFF2-40B4-BE49-F238E27FC236}">
                  <a16:creationId xmlns:a16="http://schemas.microsoft.com/office/drawing/2014/main" id="{5CD32C56-C63B-A7C6-5730-72CF7717E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872" y="3406036"/>
              <a:ext cx="315198" cy="320522"/>
            </a:xfrm>
            <a:prstGeom prst="rect">
              <a:avLst/>
            </a:prstGeom>
            <a:solidFill>
              <a:schemeClr val="accent6">
                <a:lumMod val="75000"/>
              </a:schemeClr>
            </a:solidFill>
          </p:spPr>
        </p:pic>
        <p:pic>
          <p:nvPicPr>
            <p:cNvPr id="40" name="Picture 2">
              <a:extLst>
                <a:ext uri="{FF2B5EF4-FFF2-40B4-BE49-F238E27FC236}">
                  <a16:creationId xmlns:a16="http://schemas.microsoft.com/office/drawing/2014/main" id="{190B5E1F-9E86-0342-6D11-0724D0A8F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474" y="2826724"/>
              <a:ext cx="315198" cy="320522"/>
            </a:xfrm>
            <a:prstGeom prst="rect">
              <a:avLst/>
            </a:prstGeom>
            <a:solidFill>
              <a:schemeClr val="accent6">
                <a:lumMod val="75000"/>
              </a:schemeClr>
            </a:solidFill>
          </p:spPr>
        </p:pic>
        <p:pic>
          <p:nvPicPr>
            <p:cNvPr id="41" name="Picture 2">
              <a:extLst>
                <a:ext uri="{FF2B5EF4-FFF2-40B4-BE49-F238E27FC236}">
                  <a16:creationId xmlns:a16="http://schemas.microsoft.com/office/drawing/2014/main" id="{11E00409-0FA3-7025-AC9C-C508B6E92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801" y="3409898"/>
              <a:ext cx="315198" cy="320522"/>
            </a:xfrm>
            <a:prstGeom prst="rect">
              <a:avLst/>
            </a:prstGeom>
            <a:solidFill>
              <a:schemeClr val="accent6">
                <a:lumMod val="75000"/>
              </a:schemeClr>
            </a:solidFill>
          </p:spPr>
        </p:pic>
        <p:pic>
          <p:nvPicPr>
            <p:cNvPr id="42" name="Picture 2">
              <a:extLst>
                <a:ext uri="{FF2B5EF4-FFF2-40B4-BE49-F238E27FC236}">
                  <a16:creationId xmlns:a16="http://schemas.microsoft.com/office/drawing/2014/main" id="{BE300B66-39FA-D62B-836B-51E15C50F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65" y="4992463"/>
              <a:ext cx="315198" cy="320522"/>
            </a:xfrm>
            <a:prstGeom prst="rect">
              <a:avLst/>
            </a:prstGeom>
            <a:solidFill>
              <a:schemeClr val="accent6">
                <a:lumMod val="75000"/>
              </a:schemeClr>
            </a:solidFill>
          </p:spPr>
        </p:pic>
        <p:pic>
          <p:nvPicPr>
            <p:cNvPr id="43" name="Picture 2">
              <a:extLst>
                <a:ext uri="{FF2B5EF4-FFF2-40B4-BE49-F238E27FC236}">
                  <a16:creationId xmlns:a16="http://schemas.microsoft.com/office/drawing/2014/main" id="{AF504743-7CB8-4C0A-675F-49CE1C995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6163" y="4457032"/>
              <a:ext cx="315198" cy="320522"/>
            </a:xfrm>
            <a:prstGeom prst="rect">
              <a:avLst/>
            </a:prstGeom>
            <a:solidFill>
              <a:schemeClr val="accent6">
                <a:lumMod val="75000"/>
              </a:schemeClr>
            </a:solidFill>
          </p:spPr>
        </p:pic>
        <p:pic>
          <p:nvPicPr>
            <p:cNvPr id="44" name="Picture 2">
              <a:extLst>
                <a:ext uri="{FF2B5EF4-FFF2-40B4-BE49-F238E27FC236}">
                  <a16:creationId xmlns:a16="http://schemas.microsoft.com/office/drawing/2014/main" id="{AE14721E-38F9-7C09-710C-D545FE9D0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149" y="2314696"/>
              <a:ext cx="315198" cy="320522"/>
            </a:xfrm>
            <a:prstGeom prst="rect">
              <a:avLst/>
            </a:prstGeom>
            <a:solidFill>
              <a:schemeClr val="accent6">
                <a:lumMod val="75000"/>
              </a:schemeClr>
            </a:solidFill>
          </p:spPr>
        </p:pic>
        <p:pic>
          <p:nvPicPr>
            <p:cNvPr id="45" name="Picture 2">
              <a:extLst>
                <a:ext uri="{FF2B5EF4-FFF2-40B4-BE49-F238E27FC236}">
                  <a16:creationId xmlns:a16="http://schemas.microsoft.com/office/drawing/2014/main" id="{D832549E-DA9A-AA32-33F4-6A852B2C2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6698" y="4466949"/>
              <a:ext cx="315198" cy="320522"/>
            </a:xfrm>
            <a:prstGeom prst="rect">
              <a:avLst/>
            </a:prstGeom>
            <a:solidFill>
              <a:schemeClr val="accent6">
                <a:lumMod val="75000"/>
              </a:schemeClr>
            </a:solidFill>
          </p:spPr>
        </p:pic>
        <p:pic>
          <p:nvPicPr>
            <p:cNvPr id="46" name="Picture 2">
              <a:extLst>
                <a:ext uri="{FF2B5EF4-FFF2-40B4-BE49-F238E27FC236}">
                  <a16:creationId xmlns:a16="http://schemas.microsoft.com/office/drawing/2014/main" id="{F896AD78-B20B-5709-C32A-62A1363C8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1877" y="5077992"/>
              <a:ext cx="315198" cy="320522"/>
            </a:xfrm>
            <a:prstGeom prst="rect">
              <a:avLst/>
            </a:prstGeom>
            <a:solidFill>
              <a:schemeClr val="accent6">
                <a:lumMod val="75000"/>
              </a:schemeClr>
            </a:solidFill>
          </p:spPr>
        </p:pic>
        <p:pic>
          <p:nvPicPr>
            <p:cNvPr id="47" name="Picture 2">
              <a:extLst>
                <a:ext uri="{FF2B5EF4-FFF2-40B4-BE49-F238E27FC236}">
                  <a16:creationId xmlns:a16="http://schemas.microsoft.com/office/drawing/2014/main" id="{AA30AA50-80FA-0EE7-51C1-0FEEE759E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4153" y="4917731"/>
              <a:ext cx="315198" cy="320522"/>
            </a:xfrm>
            <a:prstGeom prst="rect">
              <a:avLst/>
            </a:prstGeom>
            <a:solidFill>
              <a:schemeClr val="accent6">
                <a:lumMod val="75000"/>
              </a:schemeClr>
            </a:solidFill>
          </p:spPr>
        </p:pic>
        <p:pic>
          <p:nvPicPr>
            <p:cNvPr id="48" name="Picture 2">
              <a:extLst>
                <a:ext uri="{FF2B5EF4-FFF2-40B4-BE49-F238E27FC236}">
                  <a16:creationId xmlns:a16="http://schemas.microsoft.com/office/drawing/2014/main" id="{998AB2C9-A096-CA9F-1D1E-C208F6FA7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7038" y="3202159"/>
              <a:ext cx="315198" cy="320522"/>
            </a:xfrm>
            <a:prstGeom prst="rect">
              <a:avLst/>
            </a:prstGeom>
            <a:solidFill>
              <a:schemeClr val="accent6">
                <a:lumMod val="75000"/>
              </a:schemeClr>
            </a:solidFill>
          </p:spPr>
        </p:pic>
        <p:pic>
          <p:nvPicPr>
            <p:cNvPr id="49" name="Picture 2">
              <a:extLst>
                <a:ext uri="{FF2B5EF4-FFF2-40B4-BE49-F238E27FC236}">
                  <a16:creationId xmlns:a16="http://schemas.microsoft.com/office/drawing/2014/main" id="{DB8B2DFB-3C0A-6F97-05FB-BC02ED97B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757" y="3269511"/>
              <a:ext cx="295718" cy="300713"/>
            </a:xfrm>
            <a:prstGeom prst="rect">
              <a:avLst/>
            </a:prstGeom>
            <a:solidFill>
              <a:srgbClr val="FFFF00"/>
            </a:solidFill>
          </p:spPr>
        </p:pic>
        <p:pic>
          <p:nvPicPr>
            <p:cNvPr id="50" name="Picture 2">
              <a:extLst>
                <a:ext uri="{FF2B5EF4-FFF2-40B4-BE49-F238E27FC236}">
                  <a16:creationId xmlns:a16="http://schemas.microsoft.com/office/drawing/2014/main" id="{D65D3A05-179B-E2EE-7918-332434CE9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844" y="3566222"/>
              <a:ext cx="295718" cy="300713"/>
            </a:xfrm>
            <a:prstGeom prst="rect">
              <a:avLst/>
            </a:prstGeom>
            <a:solidFill>
              <a:srgbClr val="FFFF00"/>
            </a:solidFill>
          </p:spPr>
        </p:pic>
        <p:pic>
          <p:nvPicPr>
            <p:cNvPr id="51" name="Picture 2">
              <a:extLst>
                <a:ext uri="{FF2B5EF4-FFF2-40B4-BE49-F238E27FC236}">
                  <a16:creationId xmlns:a16="http://schemas.microsoft.com/office/drawing/2014/main" id="{0D7AB253-7957-B914-0332-3FEB8668F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913" y="3435137"/>
              <a:ext cx="295718" cy="300713"/>
            </a:xfrm>
            <a:prstGeom prst="rect">
              <a:avLst/>
            </a:prstGeom>
            <a:solidFill>
              <a:srgbClr val="FFFF00"/>
            </a:solidFill>
          </p:spPr>
        </p:pic>
        <p:pic>
          <p:nvPicPr>
            <p:cNvPr id="52" name="Picture 2">
              <a:extLst>
                <a:ext uri="{FF2B5EF4-FFF2-40B4-BE49-F238E27FC236}">
                  <a16:creationId xmlns:a16="http://schemas.microsoft.com/office/drawing/2014/main" id="{29765304-0F12-7A9F-BEC8-19C82E93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355" y="5185363"/>
              <a:ext cx="295718" cy="300713"/>
            </a:xfrm>
            <a:prstGeom prst="rect">
              <a:avLst/>
            </a:prstGeom>
            <a:solidFill>
              <a:srgbClr val="FFFF00"/>
            </a:solidFill>
          </p:spPr>
        </p:pic>
        <p:pic>
          <p:nvPicPr>
            <p:cNvPr id="53" name="Picture 2">
              <a:extLst>
                <a:ext uri="{FF2B5EF4-FFF2-40B4-BE49-F238E27FC236}">
                  <a16:creationId xmlns:a16="http://schemas.microsoft.com/office/drawing/2014/main" id="{F4F23B51-5B11-DAED-8250-650CBE9EA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3462" y="4202345"/>
              <a:ext cx="295718" cy="300713"/>
            </a:xfrm>
            <a:prstGeom prst="rect">
              <a:avLst/>
            </a:prstGeom>
            <a:solidFill>
              <a:srgbClr val="FFFF00"/>
            </a:solidFill>
          </p:spPr>
        </p:pic>
        <p:pic>
          <p:nvPicPr>
            <p:cNvPr id="54" name="Picture 2">
              <a:extLst>
                <a:ext uri="{FF2B5EF4-FFF2-40B4-BE49-F238E27FC236}">
                  <a16:creationId xmlns:a16="http://schemas.microsoft.com/office/drawing/2014/main" id="{7C036434-78F0-6DED-F678-1C6A3AAD5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340" y="4495726"/>
              <a:ext cx="295718" cy="300713"/>
            </a:xfrm>
            <a:prstGeom prst="rect">
              <a:avLst/>
            </a:prstGeom>
            <a:solidFill>
              <a:srgbClr val="FFFF00"/>
            </a:solidFill>
          </p:spPr>
        </p:pic>
        <p:pic>
          <p:nvPicPr>
            <p:cNvPr id="55" name="Picture 2">
              <a:extLst>
                <a:ext uri="{FF2B5EF4-FFF2-40B4-BE49-F238E27FC236}">
                  <a16:creationId xmlns:a16="http://schemas.microsoft.com/office/drawing/2014/main" id="{6177B50E-2E4E-C290-96E1-88CCE9F6F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2338" y="3357946"/>
              <a:ext cx="295718" cy="300713"/>
            </a:xfrm>
            <a:prstGeom prst="rect">
              <a:avLst/>
            </a:prstGeom>
            <a:solidFill>
              <a:srgbClr val="FFFF00"/>
            </a:solidFill>
          </p:spPr>
        </p:pic>
        <p:pic>
          <p:nvPicPr>
            <p:cNvPr id="56" name="Picture 2">
              <a:extLst>
                <a:ext uri="{FF2B5EF4-FFF2-40B4-BE49-F238E27FC236}">
                  <a16:creationId xmlns:a16="http://schemas.microsoft.com/office/drawing/2014/main" id="{C1349E3B-C875-CE68-9ACE-5181CFEB4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5762" y="3189397"/>
              <a:ext cx="295718" cy="300713"/>
            </a:xfrm>
            <a:prstGeom prst="rect">
              <a:avLst/>
            </a:prstGeom>
            <a:solidFill>
              <a:srgbClr val="FFFF00"/>
            </a:solidFill>
          </p:spPr>
        </p:pic>
        <p:pic>
          <p:nvPicPr>
            <p:cNvPr id="57" name="Picture 2">
              <a:extLst>
                <a:ext uri="{FF2B5EF4-FFF2-40B4-BE49-F238E27FC236}">
                  <a16:creationId xmlns:a16="http://schemas.microsoft.com/office/drawing/2014/main" id="{7C6BAAF9-B990-230B-BE24-B8A279B30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0277" y="4410022"/>
              <a:ext cx="295718" cy="300713"/>
            </a:xfrm>
            <a:prstGeom prst="rect">
              <a:avLst/>
            </a:prstGeom>
            <a:solidFill>
              <a:srgbClr val="FFFF00"/>
            </a:solidFill>
          </p:spPr>
        </p:pic>
        <p:pic>
          <p:nvPicPr>
            <p:cNvPr id="58" name="Picture 2">
              <a:extLst>
                <a:ext uri="{FF2B5EF4-FFF2-40B4-BE49-F238E27FC236}">
                  <a16:creationId xmlns:a16="http://schemas.microsoft.com/office/drawing/2014/main" id="{E1C15B1C-B028-6F26-A808-DC82226285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8751" y="5077992"/>
              <a:ext cx="295718" cy="300713"/>
            </a:xfrm>
            <a:prstGeom prst="rect">
              <a:avLst/>
            </a:prstGeom>
            <a:solidFill>
              <a:srgbClr val="FFFF00"/>
            </a:solidFill>
          </p:spPr>
        </p:pic>
        <p:pic>
          <p:nvPicPr>
            <p:cNvPr id="59" name="Picture 2">
              <a:extLst>
                <a:ext uri="{FF2B5EF4-FFF2-40B4-BE49-F238E27FC236}">
                  <a16:creationId xmlns:a16="http://schemas.microsoft.com/office/drawing/2014/main" id="{E561CE1D-CCD1-8614-ABD3-3A9DB5AC8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0468" y="5049530"/>
              <a:ext cx="295718" cy="300713"/>
            </a:xfrm>
            <a:prstGeom prst="rect">
              <a:avLst/>
            </a:prstGeom>
            <a:solidFill>
              <a:srgbClr val="FFFF00"/>
            </a:solidFill>
          </p:spPr>
        </p:pic>
        <p:pic>
          <p:nvPicPr>
            <p:cNvPr id="60" name="Picture 2">
              <a:extLst>
                <a:ext uri="{FF2B5EF4-FFF2-40B4-BE49-F238E27FC236}">
                  <a16:creationId xmlns:a16="http://schemas.microsoft.com/office/drawing/2014/main" id="{622EED2A-9D99-6394-0200-83D3EAD6B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7991" y="2827503"/>
              <a:ext cx="295718" cy="300713"/>
            </a:xfrm>
            <a:prstGeom prst="rect">
              <a:avLst/>
            </a:prstGeom>
            <a:solidFill>
              <a:srgbClr val="FFFF00"/>
            </a:solidFill>
          </p:spPr>
        </p:pic>
        <p:pic>
          <p:nvPicPr>
            <p:cNvPr id="61" name="Picture 2">
              <a:extLst>
                <a:ext uri="{FF2B5EF4-FFF2-40B4-BE49-F238E27FC236}">
                  <a16:creationId xmlns:a16="http://schemas.microsoft.com/office/drawing/2014/main" id="{D0F0E983-5D30-6262-B58C-48B1051CA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374" y="3474765"/>
              <a:ext cx="295718" cy="300713"/>
            </a:xfrm>
            <a:prstGeom prst="rect">
              <a:avLst/>
            </a:prstGeom>
            <a:solidFill>
              <a:srgbClr val="FFFF00"/>
            </a:solidFill>
          </p:spPr>
        </p:pic>
        <p:pic>
          <p:nvPicPr>
            <p:cNvPr id="62" name="Picture 2">
              <a:extLst>
                <a:ext uri="{FF2B5EF4-FFF2-40B4-BE49-F238E27FC236}">
                  <a16:creationId xmlns:a16="http://schemas.microsoft.com/office/drawing/2014/main" id="{604DC306-F238-EF44-4B3D-7567DCDFE8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347" y="2324600"/>
              <a:ext cx="295718" cy="300713"/>
            </a:xfrm>
            <a:prstGeom prst="rect">
              <a:avLst/>
            </a:prstGeom>
            <a:solidFill>
              <a:srgbClr val="FFFF00"/>
            </a:solidFill>
          </p:spPr>
        </p:pic>
        <p:pic>
          <p:nvPicPr>
            <p:cNvPr id="63" name="Picture 2">
              <a:extLst>
                <a:ext uri="{FF2B5EF4-FFF2-40B4-BE49-F238E27FC236}">
                  <a16:creationId xmlns:a16="http://schemas.microsoft.com/office/drawing/2014/main" id="{51CDB636-5FE4-5510-B7C8-D040D1F11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21" y="5035006"/>
              <a:ext cx="295718" cy="300713"/>
            </a:xfrm>
            <a:prstGeom prst="rect">
              <a:avLst/>
            </a:prstGeom>
            <a:solidFill>
              <a:srgbClr val="FFFF00"/>
            </a:solidFill>
          </p:spPr>
        </p:pic>
        <p:sp>
          <p:nvSpPr>
            <p:cNvPr id="64" name="ZoneTexte 63">
              <a:extLst>
                <a:ext uri="{FF2B5EF4-FFF2-40B4-BE49-F238E27FC236}">
                  <a16:creationId xmlns:a16="http://schemas.microsoft.com/office/drawing/2014/main" id="{D592F3AB-58B7-9222-375E-2E6040A6DF0C}"/>
                </a:ext>
              </a:extLst>
            </p:cNvPr>
            <p:cNvSpPr txBox="1"/>
            <p:nvPr/>
          </p:nvSpPr>
          <p:spPr>
            <a:xfrm>
              <a:off x="4336683" y="5884133"/>
              <a:ext cx="11636967" cy="2853871"/>
            </a:xfrm>
            <a:prstGeom prst="rect">
              <a:avLst/>
            </a:prstGeom>
            <a:noFill/>
          </p:spPr>
          <p:txBody>
            <a:bodyPr wrap="square" rtlCol="0">
              <a:spAutoFit/>
            </a:bodyPr>
            <a:lstStyle/>
            <a:p>
              <a:pPr algn="ctr"/>
              <a:r>
                <a:rPr lang="en-US" b="1" u="sng" dirty="0">
                  <a:solidFill>
                    <a:srgbClr val="002060"/>
                  </a:solidFill>
                </a:rPr>
                <a:t>Robert </a:t>
              </a:r>
              <a:r>
                <a:rPr lang="en-US" b="1" u="sng" dirty="0" err="1">
                  <a:solidFill>
                    <a:srgbClr val="002060"/>
                  </a:solidFill>
                </a:rPr>
                <a:t>Debré</a:t>
              </a:r>
              <a:r>
                <a:rPr lang="en-US" b="1" u="sng" dirty="0">
                  <a:solidFill>
                    <a:srgbClr val="002060"/>
                  </a:solidFill>
                </a:rPr>
                <a:t> Hospital</a:t>
              </a:r>
            </a:p>
            <a:p>
              <a:pPr algn="ctr"/>
              <a:r>
                <a:rPr lang="en-US" dirty="0">
                  <a:solidFill>
                    <a:srgbClr val="002060"/>
                  </a:solidFill>
                </a:rPr>
                <a:t>Each room is monitored separately.</a:t>
              </a:r>
            </a:p>
            <a:p>
              <a:pPr algn="ctr"/>
              <a:r>
                <a:rPr lang="en-US" dirty="0">
                  <a:solidFill>
                    <a:srgbClr val="002060"/>
                  </a:solidFill>
                </a:rPr>
                <a:t>Master Gateway converges all data gathered by Slave gateways </a:t>
              </a:r>
            </a:p>
            <a:p>
              <a:pPr algn="ctr"/>
              <a:r>
                <a:rPr lang="en-US" dirty="0">
                  <a:solidFill>
                    <a:srgbClr val="002060"/>
                  </a:solidFill>
                </a:rPr>
                <a:t>Helios platform analyze and control pilot wire and thermostatic valves</a:t>
              </a:r>
            </a:p>
            <a:p>
              <a:pPr algn="ctr"/>
              <a:r>
                <a:rPr lang="en-US" dirty="0">
                  <a:solidFill>
                    <a:srgbClr val="002060"/>
                  </a:solidFill>
                </a:rPr>
                <a:t>Infrastructure ready for other applications like presence, air quality, workspace and parking management </a:t>
              </a:r>
            </a:p>
          </p:txBody>
        </p:sp>
      </p:grpSp>
      <p:pic>
        <p:nvPicPr>
          <p:cNvPr id="67" name="Picture 2">
            <a:extLst>
              <a:ext uri="{FF2B5EF4-FFF2-40B4-BE49-F238E27FC236}">
                <a16:creationId xmlns:a16="http://schemas.microsoft.com/office/drawing/2014/main" id="{BE3A6F14-E299-91DA-FFA9-2A7C9F56F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55" y="1544412"/>
            <a:ext cx="1033396" cy="171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57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68273FB-3D45-4499-85AB-DCA8C8F90921}"/>
              </a:ext>
            </a:extLst>
          </p:cNvPr>
          <p:cNvSpPr>
            <a:spLocks noGrp="1"/>
          </p:cNvSpPr>
          <p:nvPr>
            <p:ph type="sldNum" sz="quarter" idx="12"/>
          </p:nvPr>
        </p:nvSpPr>
        <p:spPr/>
        <p:txBody>
          <a:bodyPr/>
          <a:lstStyle/>
          <a:p>
            <a:fld id="{387164BF-D67A-46C0-81D2-5BAF67C00C80}" type="slidenum">
              <a:rPr lang="en-US" smtClean="0"/>
              <a:pPr/>
              <a:t>21</a:t>
            </a:fld>
            <a:endParaRPr lang="en-US"/>
          </a:p>
        </p:txBody>
      </p:sp>
      <p:sp>
        <p:nvSpPr>
          <p:cNvPr id="15" name="Titre 7">
            <a:extLst>
              <a:ext uri="{FF2B5EF4-FFF2-40B4-BE49-F238E27FC236}">
                <a16:creationId xmlns:a16="http://schemas.microsoft.com/office/drawing/2014/main" id="{18829B9A-D39E-4DE2-904C-5F66F055213C}"/>
              </a:ext>
            </a:extLst>
          </p:cNvPr>
          <p:cNvSpPr>
            <a:spLocks noGrp="1"/>
          </p:cNvSpPr>
          <p:nvPr>
            <p:ph type="title"/>
          </p:nvPr>
        </p:nvSpPr>
        <p:spPr>
          <a:xfrm>
            <a:off x="529" y="67652"/>
            <a:ext cx="9584649" cy="802101"/>
          </a:xfrm>
        </p:spPr>
        <p:txBody>
          <a:bodyPr/>
          <a:lstStyle/>
          <a:p>
            <a:r>
              <a:rPr lang="fr-FR" sz="4400" b="1" dirty="0"/>
              <a:t>Smart City of </a:t>
            </a:r>
            <a:r>
              <a:rPr lang="en-US" sz="4400" b="1" dirty="0"/>
              <a:t>Versailles </a:t>
            </a:r>
            <a:endParaRPr lang="fr-FR" sz="4400" b="1" dirty="0"/>
          </a:p>
        </p:txBody>
      </p:sp>
      <p:sp>
        <p:nvSpPr>
          <p:cNvPr id="6" name="Espace réservé du texte 5">
            <a:extLst>
              <a:ext uri="{FF2B5EF4-FFF2-40B4-BE49-F238E27FC236}">
                <a16:creationId xmlns:a16="http://schemas.microsoft.com/office/drawing/2014/main" id="{BAAC44F7-8E51-FDD8-AF0B-10F8F55AA0D9}"/>
              </a:ext>
            </a:extLst>
          </p:cNvPr>
          <p:cNvSpPr>
            <a:spLocks noGrp="1"/>
          </p:cNvSpPr>
          <p:nvPr>
            <p:ph type="body" sz="quarter" idx="18"/>
          </p:nvPr>
        </p:nvSpPr>
        <p:spPr>
          <a:xfrm>
            <a:off x="599390" y="1045905"/>
            <a:ext cx="10993221" cy="384043"/>
          </a:xfrm>
        </p:spPr>
        <p:txBody>
          <a:bodyPr/>
          <a:lstStyle/>
          <a:p>
            <a:r>
              <a:rPr lang="fr-FR"/>
              <a:t>Un réseau privé a base de cloudgate pour remonter des capteurs de toutes sortes.</a:t>
            </a:r>
          </a:p>
        </p:txBody>
      </p:sp>
      <p:pic>
        <p:nvPicPr>
          <p:cNvPr id="9" name="Image 8">
            <a:extLst>
              <a:ext uri="{FF2B5EF4-FFF2-40B4-BE49-F238E27FC236}">
                <a16:creationId xmlns:a16="http://schemas.microsoft.com/office/drawing/2014/main" id="{A8954DD5-8794-C177-1092-331C92FC85D6}"/>
              </a:ext>
            </a:extLst>
          </p:cNvPr>
          <p:cNvPicPr>
            <a:picLocks noChangeAspect="1"/>
          </p:cNvPicPr>
          <p:nvPr/>
        </p:nvPicPr>
        <p:blipFill>
          <a:blip r:embed="rId2"/>
          <a:stretch>
            <a:fillRect/>
          </a:stretch>
        </p:blipFill>
        <p:spPr>
          <a:xfrm>
            <a:off x="441285" y="1338320"/>
            <a:ext cx="4521831" cy="3073829"/>
          </a:xfrm>
          <a:prstGeom prst="rect">
            <a:avLst/>
          </a:prstGeom>
        </p:spPr>
      </p:pic>
      <p:sp>
        <p:nvSpPr>
          <p:cNvPr id="11" name="ZoneTexte 10">
            <a:extLst>
              <a:ext uri="{FF2B5EF4-FFF2-40B4-BE49-F238E27FC236}">
                <a16:creationId xmlns:a16="http://schemas.microsoft.com/office/drawing/2014/main" id="{813907E8-CBCA-78E1-1D21-36C0E1E8251B}"/>
              </a:ext>
            </a:extLst>
          </p:cNvPr>
          <p:cNvSpPr txBox="1"/>
          <p:nvPr/>
        </p:nvSpPr>
        <p:spPr>
          <a:xfrm>
            <a:off x="346439" y="919650"/>
            <a:ext cx="4548064" cy="369332"/>
          </a:xfrm>
          <a:prstGeom prst="rect">
            <a:avLst/>
          </a:prstGeom>
          <a:noFill/>
        </p:spPr>
        <p:txBody>
          <a:bodyPr wrap="square" rtlCol="0">
            <a:spAutoFit/>
          </a:bodyPr>
          <a:lstStyle/>
          <a:p>
            <a:pPr algn="ctr"/>
            <a:r>
              <a:rPr lang="fr-FR" b="1" dirty="0">
                <a:solidFill>
                  <a:schemeClr val="accent5">
                    <a:lumMod val="50000"/>
                  </a:schemeClr>
                </a:solidFill>
              </a:rPr>
              <a:t>LoRa NW Audit to best position the </a:t>
            </a:r>
            <a:r>
              <a:rPr lang="fr-FR" b="1" dirty="0" err="1">
                <a:solidFill>
                  <a:schemeClr val="accent5">
                    <a:lumMod val="50000"/>
                  </a:schemeClr>
                </a:solidFill>
              </a:rPr>
              <a:t>Gateways</a:t>
            </a:r>
            <a:endParaRPr lang="fr-FR" b="1" dirty="0">
              <a:solidFill>
                <a:schemeClr val="accent5">
                  <a:lumMod val="50000"/>
                </a:schemeClr>
              </a:solidFill>
            </a:endParaRPr>
          </a:p>
        </p:txBody>
      </p:sp>
      <p:pic>
        <p:nvPicPr>
          <p:cNvPr id="14" name="Image 13">
            <a:extLst>
              <a:ext uri="{FF2B5EF4-FFF2-40B4-BE49-F238E27FC236}">
                <a16:creationId xmlns:a16="http://schemas.microsoft.com/office/drawing/2014/main" id="{9CDBDD46-73ED-B461-638B-E3740FB9F14A}"/>
              </a:ext>
            </a:extLst>
          </p:cNvPr>
          <p:cNvPicPr>
            <a:picLocks noChangeAspect="1"/>
          </p:cNvPicPr>
          <p:nvPr/>
        </p:nvPicPr>
        <p:blipFill>
          <a:blip r:embed="rId3"/>
          <a:stretch>
            <a:fillRect/>
          </a:stretch>
        </p:blipFill>
        <p:spPr>
          <a:xfrm>
            <a:off x="5166991" y="1336047"/>
            <a:ext cx="4299550" cy="3664461"/>
          </a:xfrm>
          <a:prstGeom prst="rect">
            <a:avLst/>
          </a:prstGeom>
        </p:spPr>
      </p:pic>
      <p:sp>
        <p:nvSpPr>
          <p:cNvPr id="16" name="Rectangle 15">
            <a:extLst>
              <a:ext uri="{FF2B5EF4-FFF2-40B4-BE49-F238E27FC236}">
                <a16:creationId xmlns:a16="http://schemas.microsoft.com/office/drawing/2014/main" id="{9B25184E-3CF0-2AF0-F21D-211919834B9F}"/>
              </a:ext>
            </a:extLst>
          </p:cNvPr>
          <p:cNvSpPr/>
          <p:nvPr/>
        </p:nvSpPr>
        <p:spPr>
          <a:xfrm flipH="1">
            <a:off x="7810451" y="1991644"/>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8" name="ZoneTexte 17">
            <a:extLst>
              <a:ext uri="{FF2B5EF4-FFF2-40B4-BE49-F238E27FC236}">
                <a16:creationId xmlns:a16="http://schemas.microsoft.com/office/drawing/2014/main" id="{E8C3DAAE-252A-156E-306A-1854D16B7356}"/>
              </a:ext>
            </a:extLst>
          </p:cNvPr>
          <p:cNvSpPr txBox="1"/>
          <p:nvPr/>
        </p:nvSpPr>
        <p:spPr>
          <a:xfrm>
            <a:off x="460821" y="4496977"/>
            <a:ext cx="4548065" cy="584775"/>
          </a:xfrm>
          <a:prstGeom prst="rect">
            <a:avLst/>
          </a:prstGeom>
          <a:noFill/>
        </p:spPr>
        <p:txBody>
          <a:bodyPr wrap="square" rtlCol="0">
            <a:spAutoFit/>
          </a:bodyPr>
          <a:lstStyle/>
          <a:p>
            <a:pPr algn="ctr"/>
            <a:r>
              <a:rPr lang="fr-FR" sz="1600" b="1" dirty="0">
                <a:solidFill>
                  <a:schemeClr val="accent5">
                    <a:lumMod val="50000"/>
                  </a:schemeClr>
                </a:solidFill>
              </a:rPr>
              <a:t>Just 6 </a:t>
            </a:r>
            <a:r>
              <a:rPr lang="fr-FR" sz="1600" b="1" dirty="0" err="1">
                <a:solidFill>
                  <a:schemeClr val="accent5">
                    <a:lumMod val="50000"/>
                  </a:schemeClr>
                </a:solidFill>
              </a:rPr>
              <a:t>Gateways</a:t>
            </a:r>
            <a:r>
              <a:rPr lang="fr-FR" sz="1600" b="1" dirty="0">
                <a:solidFill>
                  <a:schemeClr val="accent5">
                    <a:lumMod val="50000"/>
                  </a:schemeClr>
                </a:solidFill>
              </a:rPr>
              <a:t> </a:t>
            </a:r>
            <a:r>
              <a:rPr lang="fr-FR" sz="1600" b="1" dirty="0" err="1">
                <a:solidFill>
                  <a:schemeClr val="accent5">
                    <a:lumMod val="50000"/>
                  </a:schemeClr>
                </a:solidFill>
              </a:rPr>
              <a:t>needed</a:t>
            </a:r>
            <a:r>
              <a:rPr lang="fr-FR" sz="1600" b="1" dirty="0">
                <a:solidFill>
                  <a:schemeClr val="accent5">
                    <a:lumMod val="50000"/>
                  </a:schemeClr>
                </a:solidFill>
              </a:rPr>
              <a:t> for full </a:t>
            </a:r>
            <a:r>
              <a:rPr lang="fr-FR" sz="1600" b="1" dirty="0" err="1">
                <a:solidFill>
                  <a:schemeClr val="accent5">
                    <a:lumMod val="50000"/>
                  </a:schemeClr>
                </a:solidFill>
              </a:rPr>
              <a:t>municipality</a:t>
            </a:r>
            <a:r>
              <a:rPr lang="fr-FR" sz="1600" b="1" dirty="0">
                <a:solidFill>
                  <a:schemeClr val="accent5">
                    <a:lumMod val="50000"/>
                  </a:schemeClr>
                </a:solidFill>
              </a:rPr>
              <a:t> </a:t>
            </a:r>
            <a:r>
              <a:rPr lang="fr-FR" sz="1600" b="1" dirty="0" err="1">
                <a:solidFill>
                  <a:schemeClr val="accent5">
                    <a:lumMod val="50000"/>
                  </a:schemeClr>
                </a:solidFill>
              </a:rPr>
              <a:t>coverage</a:t>
            </a:r>
            <a:r>
              <a:rPr lang="fr-FR" sz="1600" b="1" dirty="0">
                <a:solidFill>
                  <a:schemeClr val="accent5">
                    <a:lumMod val="50000"/>
                  </a:schemeClr>
                </a:solidFill>
              </a:rPr>
              <a:t>, 6 </a:t>
            </a:r>
            <a:r>
              <a:rPr lang="fr-FR" sz="1600" b="1" dirty="0" err="1">
                <a:solidFill>
                  <a:schemeClr val="accent5">
                    <a:lumMod val="50000"/>
                  </a:schemeClr>
                </a:solidFill>
              </a:rPr>
              <a:t>added</a:t>
            </a:r>
            <a:r>
              <a:rPr lang="fr-FR" sz="1600" b="1" dirty="0">
                <a:solidFill>
                  <a:schemeClr val="accent5">
                    <a:lumMod val="50000"/>
                  </a:schemeClr>
                </a:solidFill>
              </a:rPr>
              <a:t> for </a:t>
            </a:r>
            <a:r>
              <a:rPr lang="fr-FR" sz="1600" b="1" dirty="0" err="1">
                <a:solidFill>
                  <a:schemeClr val="accent5">
                    <a:lumMod val="50000"/>
                  </a:schemeClr>
                </a:solidFill>
              </a:rPr>
              <a:t>redundancy</a:t>
            </a:r>
            <a:r>
              <a:rPr lang="fr-FR" sz="1600" b="1" dirty="0">
                <a:solidFill>
                  <a:schemeClr val="accent5">
                    <a:lumMod val="50000"/>
                  </a:schemeClr>
                </a:solidFill>
              </a:rPr>
              <a:t> </a:t>
            </a:r>
            <a:r>
              <a:rPr lang="fr-FR" sz="1600" b="1" dirty="0" err="1">
                <a:solidFill>
                  <a:schemeClr val="accent5">
                    <a:lumMod val="50000"/>
                  </a:schemeClr>
                </a:solidFill>
              </a:rPr>
              <a:t>purposes</a:t>
            </a:r>
            <a:endParaRPr lang="fr-FR" sz="1600" b="1" dirty="0">
              <a:solidFill>
                <a:schemeClr val="accent5">
                  <a:lumMod val="50000"/>
                </a:schemeClr>
              </a:solidFill>
            </a:endParaRPr>
          </a:p>
        </p:txBody>
      </p:sp>
      <p:sp>
        <p:nvSpPr>
          <p:cNvPr id="20" name="Rectangle 19">
            <a:extLst>
              <a:ext uri="{FF2B5EF4-FFF2-40B4-BE49-F238E27FC236}">
                <a16:creationId xmlns:a16="http://schemas.microsoft.com/office/drawing/2014/main" id="{D429F857-84AC-C8DC-2279-2E1D8E996146}"/>
              </a:ext>
            </a:extLst>
          </p:cNvPr>
          <p:cNvSpPr/>
          <p:nvPr/>
        </p:nvSpPr>
        <p:spPr>
          <a:xfrm flipH="1">
            <a:off x="8615105" y="2381819"/>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3" name="Rectangle 22">
            <a:extLst>
              <a:ext uri="{FF2B5EF4-FFF2-40B4-BE49-F238E27FC236}">
                <a16:creationId xmlns:a16="http://schemas.microsoft.com/office/drawing/2014/main" id="{D2CCD233-4EF7-48EC-05A6-17AE3F67BDA4}"/>
              </a:ext>
            </a:extLst>
          </p:cNvPr>
          <p:cNvSpPr/>
          <p:nvPr/>
        </p:nvSpPr>
        <p:spPr>
          <a:xfrm flipH="1">
            <a:off x="8165735" y="3074510"/>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4" name="Rectangle 23">
            <a:extLst>
              <a:ext uri="{FF2B5EF4-FFF2-40B4-BE49-F238E27FC236}">
                <a16:creationId xmlns:a16="http://schemas.microsoft.com/office/drawing/2014/main" id="{3988411C-7640-6240-3C7C-92F832C3CF14}"/>
              </a:ext>
            </a:extLst>
          </p:cNvPr>
          <p:cNvSpPr/>
          <p:nvPr/>
        </p:nvSpPr>
        <p:spPr>
          <a:xfrm flipH="1">
            <a:off x="8959922" y="3584275"/>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 name="Rectangle 24">
            <a:extLst>
              <a:ext uri="{FF2B5EF4-FFF2-40B4-BE49-F238E27FC236}">
                <a16:creationId xmlns:a16="http://schemas.microsoft.com/office/drawing/2014/main" id="{EFA9DB82-8078-39FF-0EF7-68E69F6541C8}"/>
              </a:ext>
            </a:extLst>
          </p:cNvPr>
          <p:cNvSpPr/>
          <p:nvPr/>
        </p:nvSpPr>
        <p:spPr>
          <a:xfrm flipH="1">
            <a:off x="7370411" y="4496977"/>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6" name="Rectangle 25">
            <a:extLst>
              <a:ext uri="{FF2B5EF4-FFF2-40B4-BE49-F238E27FC236}">
                <a16:creationId xmlns:a16="http://schemas.microsoft.com/office/drawing/2014/main" id="{F902D0AB-8BC3-18A6-420F-116FA8A78FF9}"/>
              </a:ext>
            </a:extLst>
          </p:cNvPr>
          <p:cNvSpPr/>
          <p:nvPr/>
        </p:nvSpPr>
        <p:spPr>
          <a:xfrm flipH="1">
            <a:off x="7434079" y="2622198"/>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Rectangle 26">
            <a:extLst>
              <a:ext uri="{FF2B5EF4-FFF2-40B4-BE49-F238E27FC236}">
                <a16:creationId xmlns:a16="http://schemas.microsoft.com/office/drawing/2014/main" id="{59F78FDD-060B-ADFB-024D-0365C1B2238C}"/>
              </a:ext>
            </a:extLst>
          </p:cNvPr>
          <p:cNvSpPr/>
          <p:nvPr/>
        </p:nvSpPr>
        <p:spPr>
          <a:xfrm flipH="1">
            <a:off x="8021710" y="3858609"/>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8" name="Rectangle 27">
            <a:extLst>
              <a:ext uri="{FF2B5EF4-FFF2-40B4-BE49-F238E27FC236}">
                <a16:creationId xmlns:a16="http://schemas.microsoft.com/office/drawing/2014/main" id="{F4B3E9E8-FC98-8C6C-56B6-E8A43820836B}"/>
              </a:ext>
            </a:extLst>
          </p:cNvPr>
          <p:cNvSpPr/>
          <p:nvPr/>
        </p:nvSpPr>
        <p:spPr>
          <a:xfrm flipH="1">
            <a:off x="6938454" y="3393448"/>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9" name="Rectangle 28">
            <a:extLst>
              <a:ext uri="{FF2B5EF4-FFF2-40B4-BE49-F238E27FC236}">
                <a16:creationId xmlns:a16="http://schemas.microsoft.com/office/drawing/2014/main" id="{74C7506B-701B-41D0-2298-D1C936268599}"/>
              </a:ext>
            </a:extLst>
          </p:cNvPr>
          <p:cNvSpPr/>
          <p:nvPr/>
        </p:nvSpPr>
        <p:spPr>
          <a:xfrm flipH="1">
            <a:off x="6634532" y="1825660"/>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0" name="Rectangle 29">
            <a:extLst>
              <a:ext uri="{FF2B5EF4-FFF2-40B4-BE49-F238E27FC236}">
                <a16:creationId xmlns:a16="http://schemas.microsoft.com/office/drawing/2014/main" id="{FD75384D-D0AA-9D11-023A-C993F33CC859}"/>
              </a:ext>
            </a:extLst>
          </p:cNvPr>
          <p:cNvSpPr/>
          <p:nvPr/>
        </p:nvSpPr>
        <p:spPr>
          <a:xfrm flipH="1">
            <a:off x="6228523" y="2740747"/>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1" name="Rectangle 30">
            <a:extLst>
              <a:ext uri="{FF2B5EF4-FFF2-40B4-BE49-F238E27FC236}">
                <a16:creationId xmlns:a16="http://schemas.microsoft.com/office/drawing/2014/main" id="{3445FCA1-E322-0BF0-FCA6-A8DB0C30EC2A}"/>
              </a:ext>
            </a:extLst>
          </p:cNvPr>
          <p:cNvSpPr/>
          <p:nvPr/>
        </p:nvSpPr>
        <p:spPr>
          <a:xfrm flipH="1">
            <a:off x="5829591" y="3717891"/>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2" name="Rectangle 31">
            <a:extLst>
              <a:ext uri="{FF2B5EF4-FFF2-40B4-BE49-F238E27FC236}">
                <a16:creationId xmlns:a16="http://schemas.microsoft.com/office/drawing/2014/main" id="{A0356424-960B-4F50-6781-6E625E56AC50}"/>
              </a:ext>
            </a:extLst>
          </p:cNvPr>
          <p:cNvSpPr/>
          <p:nvPr/>
        </p:nvSpPr>
        <p:spPr>
          <a:xfrm flipH="1">
            <a:off x="6372548" y="3999327"/>
            <a:ext cx="144025" cy="140718"/>
          </a:xfrm>
          <a:prstGeom prst="rect">
            <a:avLst/>
          </a:prstGeom>
          <a:solidFill>
            <a:schemeClr val="accent6">
              <a:lumMod val="75000"/>
              <a:alpha val="10196"/>
            </a:schemeClr>
          </a:solidFill>
          <a:ln w="98425" cmpd="thinThick">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3" name="ZoneTexte 32">
            <a:extLst>
              <a:ext uri="{FF2B5EF4-FFF2-40B4-BE49-F238E27FC236}">
                <a16:creationId xmlns:a16="http://schemas.microsoft.com/office/drawing/2014/main" id="{BF62D245-F8EA-D276-73C8-227103F612EB}"/>
              </a:ext>
            </a:extLst>
          </p:cNvPr>
          <p:cNvSpPr txBox="1"/>
          <p:nvPr/>
        </p:nvSpPr>
        <p:spPr>
          <a:xfrm>
            <a:off x="599391" y="5037279"/>
            <a:ext cx="8867150" cy="1200329"/>
          </a:xfrm>
          <a:prstGeom prst="rect">
            <a:avLst/>
          </a:prstGeom>
          <a:noFill/>
        </p:spPr>
        <p:txBody>
          <a:bodyPr wrap="square" rtlCol="0">
            <a:spAutoFit/>
          </a:bodyPr>
          <a:lstStyle/>
          <a:p>
            <a:pPr algn="ctr"/>
            <a:r>
              <a:rPr lang="fr-FR" sz="2000" b="1" dirty="0" err="1">
                <a:solidFill>
                  <a:schemeClr val="accent5">
                    <a:lumMod val="50000"/>
                  </a:schemeClr>
                </a:solidFill>
              </a:rPr>
              <a:t>Sensors</a:t>
            </a:r>
            <a:r>
              <a:rPr lang="fr-FR" sz="2000" b="1" dirty="0">
                <a:solidFill>
                  <a:schemeClr val="accent5">
                    <a:lumMod val="50000"/>
                  </a:schemeClr>
                </a:solidFill>
              </a:rPr>
              <a:t> : </a:t>
            </a:r>
            <a:r>
              <a:rPr lang="fr-FR" sz="2000" b="1" dirty="0" err="1">
                <a:solidFill>
                  <a:schemeClr val="accent5">
                    <a:lumMod val="50000"/>
                  </a:schemeClr>
                </a:solidFill>
              </a:rPr>
              <a:t>Temperature</a:t>
            </a:r>
            <a:r>
              <a:rPr lang="fr-FR" sz="2000" b="1" dirty="0">
                <a:solidFill>
                  <a:schemeClr val="accent5">
                    <a:lumMod val="50000"/>
                  </a:schemeClr>
                </a:solidFill>
              </a:rPr>
              <a:t>, </a:t>
            </a:r>
            <a:r>
              <a:rPr lang="fr-FR" sz="2000" b="1" dirty="0" err="1">
                <a:solidFill>
                  <a:schemeClr val="accent5">
                    <a:lumMod val="50000"/>
                  </a:schemeClr>
                </a:solidFill>
              </a:rPr>
              <a:t>Humidity</a:t>
            </a:r>
            <a:r>
              <a:rPr lang="fr-FR" sz="2000" b="1" dirty="0">
                <a:solidFill>
                  <a:schemeClr val="accent5">
                    <a:lumMod val="50000"/>
                  </a:schemeClr>
                </a:solidFill>
              </a:rPr>
              <a:t>, Air : CO2 / COV</a:t>
            </a:r>
          </a:p>
          <a:p>
            <a:pPr algn="ctr"/>
            <a:r>
              <a:rPr lang="fr-FR" sz="2000" b="1" dirty="0">
                <a:solidFill>
                  <a:schemeClr val="accent5">
                    <a:lumMod val="50000"/>
                  </a:schemeClr>
                </a:solidFill>
              </a:rPr>
              <a:t>Water and Gas </a:t>
            </a:r>
            <a:r>
              <a:rPr lang="fr-FR" sz="2000" b="1" dirty="0" err="1">
                <a:solidFill>
                  <a:schemeClr val="accent5">
                    <a:lumMod val="50000"/>
                  </a:schemeClr>
                </a:solidFill>
              </a:rPr>
              <a:t>Consumption</a:t>
            </a:r>
            <a:endParaRPr lang="fr-FR" sz="2000" b="1" dirty="0">
              <a:solidFill>
                <a:schemeClr val="accent5">
                  <a:lumMod val="50000"/>
                </a:schemeClr>
              </a:solidFill>
            </a:endParaRPr>
          </a:p>
          <a:p>
            <a:pPr algn="ctr"/>
            <a:r>
              <a:rPr lang="fr-FR" sz="2000" b="1" dirty="0">
                <a:solidFill>
                  <a:schemeClr val="accent5">
                    <a:lumMod val="50000"/>
                  </a:schemeClr>
                </a:solidFill>
              </a:rPr>
              <a:t>Public </a:t>
            </a:r>
            <a:r>
              <a:rPr lang="fr-FR" sz="2000" b="1" dirty="0" err="1">
                <a:solidFill>
                  <a:schemeClr val="accent5">
                    <a:lumMod val="50000"/>
                  </a:schemeClr>
                </a:solidFill>
              </a:rPr>
              <a:t>Lighting</a:t>
            </a:r>
            <a:r>
              <a:rPr lang="fr-FR" sz="2000" b="1" dirty="0">
                <a:solidFill>
                  <a:schemeClr val="accent5">
                    <a:lumMod val="50000"/>
                  </a:schemeClr>
                </a:solidFill>
              </a:rPr>
              <a:t> control; Public  </a:t>
            </a:r>
            <a:r>
              <a:rPr lang="fr-FR" sz="2000" b="1" dirty="0" err="1">
                <a:solidFill>
                  <a:schemeClr val="accent5">
                    <a:lumMod val="50000"/>
                  </a:schemeClr>
                </a:solidFill>
              </a:rPr>
              <a:t>watering</a:t>
            </a:r>
            <a:r>
              <a:rPr lang="fr-FR" sz="2000" b="1" dirty="0">
                <a:solidFill>
                  <a:schemeClr val="accent5">
                    <a:lumMod val="50000"/>
                  </a:schemeClr>
                </a:solidFill>
              </a:rPr>
              <a:t> control</a:t>
            </a:r>
          </a:p>
          <a:p>
            <a:r>
              <a:rPr lang="fr-FR" sz="1200" dirty="0"/>
              <a:t>…</a:t>
            </a:r>
          </a:p>
        </p:txBody>
      </p:sp>
    </p:spTree>
    <p:extLst>
      <p:ext uri="{BB962C8B-B14F-4D97-AF65-F5344CB8AC3E}">
        <p14:creationId xmlns:p14="http://schemas.microsoft.com/office/powerpoint/2010/main" val="87693582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C24A1-41BD-D591-75FC-4A2150CD2798}"/>
              </a:ext>
            </a:extLst>
          </p:cNvPr>
          <p:cNvSpPr>
            <a:spLocks noGrp="1"/>
          </p:cNvSpPr>
          <p:nvPr>
            <p:ph type="title"/>
          </p:nvPr>
        </p:nvSpPr>
        <p:spPr>
          <a:xfrm>
            <a:off x="838200" y="71210"/>
            <a:ext cx="10515600" cy="1325563"/>
          </a:xfrm>
        </p:spPr>
        <p:txBody>
          <a:bodyPr/>
          <a:lstStyle/>
          <a:p>
            <a:r>
              <a:rPr lang="en-US" dirty="0"/>
              <a:t>Other meaningful references</a:t>
            </a:r>
            <a:endParaRPr lang="fr-BE" dirty="0"/>
          </a:p>
        </p:txBody>
      </p:sp>
      <p:sp>
        <p:nvSpPr>
          <p:cNvPr id="3" name="ZoneTexte 2">
            <a:extLst>
              <a:ext uri="{FF2B5EF4-FFF2-40B4-BE49-F238E27FC236}">
                <a16:creationId xmlns:a16="http://schemas.microsoft.com/office/drawing/2014/main" id="{83D17BB3-6F58-4524-6E79-1540BB4CC190}"/>
              </a:ext>
            </a:extLst>
          </p:cNvPr>
          <p:cNvSpPr txBox="1"/>
          <p:nvPr/>
        </p:nvSpPr>
        <p:spPr>
          <a:xfrm>
            <a:off x="957941" y="1251857"/>
            <a:ext cx="9437915" cy="5570756"/>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5">
                    <a:lumMod val="50000"/>
                  </a:schemeClr>
                </a:solidFill>
              </a:rPr>
              <a:t>Management of public fountains in Brussels</a:t>
            </a:r>
          </a:p>
          <a:p>
            <a:pPr marL="285750" indent="-285750">
              <a:buFont typeface="Arial" panose="020B0604020202020204" pitchFamily="34" charset="0"/>
              <a:buChar char="•"/>
            </a:pPr>
            <a:r>
              <a:rPr lang="en-US" sz="3200" dirty="0">
                <a:solidFill>
                  <a:schemeClr val="accent5">
                    <a:lumMod val="50000"/>
                  </a:schemeClr>
                </a:solidFill>
              </a:rPr>
              <a:t>Several customers via a partner: Energy monitoring to export towards specific platform in audit mode, before migrating to an </a:t>
            </a:r>
            <a:r>
              <a:rPr lang="en-US" sz="3200" u="sng" dirty="0">
                <a:solidFill>
                  <a:schemeClr val="accent5">
                    <a:lumMod val="50000"/>
                  </a:schemeClr>
                </a:solidFill>
              </a:rPr>
              <a:t>Energy as A Service Model</a:t>
            </a:r>
          </a:p>
          <a:p>
            <a:pPr marL="285750" indent="-285750">
              <a:buFont typeface="Arial" panose="020B0604020202020204" pitchFamily="34" charset="0"/>
              <a:buChar char="•"/>
            </a:pPr>
            <a:r>
              <a:rPr lang="en-US" sz="3200" dirty="0">
                <a:solidFill>
                  <a:schemeClr val="accent5">
                    <a:lumMod val="50000"/>
                  </a:schemeClr>
                </a:solidFill>
              </a:rPr>
              <a:t>Grands Chais de France, level monitoring and controllers alerting (</a:t>
            </a:r>
            <a:r>
              <a:rPr lang="en-US" sz="3200" dirty="0" err="1">
                <a:solidFill>
                  <a:schemeClr val="accent5">
                    <a:lumMod val="50000"/>
                  </a:schemeClr>
                </a:solidFill>
              </a:rPr>
              <a:t>Alcool</a:t>
            </a:r>
            <a:r>
              <a:rPr lang="en-US" sz="3200" dirty="0">
                <a:solidFill>
                  <a:schemeClr val="accent5">
                    <a:lumMod val="50000"/>
                  </a:schemeClr>
                </a:solidFill>
              </a:rPr>
              <a:t> level….)</a:t>
            </a:r>
          </a:p>
          <a:p>
            <a:pPr marL="285750" indent="-285750">
              <a:buFont typeface="Arial" panose="020B0604020202020204" pitchFamily="34" charset="0"/>
              <a:buChar char="•"/>
            </a:pPr>
            <a:r>
              <a:rPr lang="en-US" sz="3200" dirty="0">
                <a:solidFill>
                  <a:schemeClr val="accent5">
                    <a:lumMod val="50000"/>
                  </a:schemeClr>
                </a:solidFill>
              </a:rPr>
              <a:t>Municipality in </a:t>
            </a:r>
            <a:r>
              <a:rPr lang="en-US" sz="3200" dirty="0" err="1">
                <a:solidFill>
                  <a:schemeClr val="accent5">
                    <a:lumMod val="50000"/>
                  </a:schemeClr>
                </a:solidFill>
              </a:rPr>
              <a:t>Rambouillet</a:t>
            </a:r>
            <a:r>
              <a:rPr lang="en-US" sz="3200" dirty="0">
                <a:solidFill>
                  <a:schemeClr val="accent5">
                    <a:lumMod val="50000"/>
                  </a:schemeClr>
                </a:solidFill>
              </a:rPr>
              <a:t>. Conservatory building , energy control</a:t>
            </a:r>
          </a:p>
          <a:p>
            <a:pPr marL="285750" indent="-285750">
              <a:buFont typeface="Arial" panose="020B0604020202020204" pitchFamily="34" charset="0"/>
              <a:buChar char="•"/>
            </a:pPr>
            <a:r>
              <a:rPr lang="en-US" sz="3200" dirty="0">
                <a:solidFill>
                  <a:schemeClr val="accent5">
                    <a:lumMod val="50000"/>
                  </a:schemeClr>
                </a:solidFill>
              </a:rPr>
              <a:t>Selected in the SMARTVILLE portfolio with Save-Energy, HELIOS, thermostatic valves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4815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C24A1-41BD-D591-75FC-4A2150CD2798}"/>
              </a:ext>
            </a:extLst>
          </p:cNvPr>
          <p:cNvSpPr>
            <a:spLocks noGrp="1"/>
          </p:cNvSpPr>
          <p:nvPr>
            <p:ph type="title"/>
          </p:nvPr>
        </p:nvSpPr>
        <p:spPr>
          <a:xfrm>
            <a:off x="838200" y="71210"/>
            <a:ext cx="10515600" cy="1325563"/>
          </a:xfrm>
        </p:spPr>
        <p:txBody>
          <a:bodyPr/>
          <a:lstStyle/>
          <a:p>
            <a:r>
              <a:rPr lang="en-US" dirty="0"/>
              <a:t>Other meaningful references</a:t>
            </a:r>
            <a:endParaRPr lang="fr-BE" dirty="0"/>
          </a:p>
        </p:txBody>
      </p:sp>
      <p:sp>
        <p:nvSpPr>
          <p:cNvPr id="3" name="ZoneTexte 2">
            <a:extLst>
              <a:ext uri="{FF2B5EF4-FFF2-40B4-BE49-F238E27FC236}">
                <a16:creationId xmlns:a16="http://schemas.microsoft.com/office/drawing/2014/main" id="{83D17BB3-6F58-4524-6E79-1540BB4CC190}"/>
              </a:ext>
            </a:extLst>
          </p:cNvPr>
          <p:cNvSpPr txBox="1"/>
          <p:nvPr/>
        </p:nvSpPr>
        <p:spPr>
          <a:xfrm>
            <a:off x="957941" y="1251857"/>
            <a:ext cx="9437915"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5">
                    <a:lumMod val="50000"/>
                  </a:schemeClr>
                </a:solidFill>
              </a:rPr>
              <a:t>Remote control for a major HVAC integrator in Luxembourg (POC)</a:t>
            </a:r>
          </a:p>
          <a:p>
            <a:pPr marL="285750" indent="-285750">
              <a:buFont typeface="Arial" panose="020B0604020202020204" pitchFamily="34" charset="0"/>
              <a:buChar char="•"/>
            </a:pPr>
            <a:r>
              <a:rPr lang="en-US" sz="2800" dirty="0">
                <a:solidFill>
                  <a:schemeClr val="accent5">
                    <a:lumMod val="50000"/>
                  </a:schemeClr>
                </a:solidFill>
              </a:rPr>
              <a:t>Integration with BIM editor in Luxembourg (POC)</a:t>
            </a:r>
          </a:p>
          <a:p>
            <a:pPr marL="285750" indent="-285750">
              <a:buFont typeface="Arial" panose="020B0604020202020204" pitchFamily="34" charset="0"/>
              <a:buChar char="•"/>
            </a:pPr>
            <a:r>
              <a:rPr lang="en-US" sz="2800" dirty="0">
                <a:solidFill>
                  <a:schemeClr val="accent5">
                    <a:lumMod val="50000"/>
                  </a:schemeClr>
                </a:solidFill>
              </a:rPr>
              <a:t>Monitoring and regulation of benign bacteria for cleaning purposes (POC)</a:t>
            </a:r>
          </a:p>
          <a:p>
            <a:pPr marL="285750" indent="-285750">
              <a:buFont typeface="Arial" panose="020B0604020202020204" pitchFamily="34" charset="0"/>
              <a:buChar char="•"/>
            </a:pPr>
            <a:r>
              <a:rPr lang="en-US" sz="2800" dirty="0">
                <a:solidFill>
                  <a:schemeClr val="accent5">
                    <a:lumMod val="50000"/>
                  </a:schemeClr>
                </a:solidFill>
              </a:rPr>
              <a:t>Total Energy: Toilets cleaning level</a:t>
            </a:r>
          </a:p>
          <a:p>
            <a:pPr marL="285750" indent="-285750">
              <a:buFont typeface="Arial" panose="020B0604020202020204" pitchFamily="34" charset="0"/>
              <a:buChar char="•"/>
            </a:pPr>
            <a:r>
              <a:rPr lang="en-US" sz="2800" dirty="0">
                <a:solidFill>
                  <a:schemeClr val="accent5">
                    <a:lumMod val="50000"/>
                  </a:schemeClr>
                </a:solidFill>
              </a:rPr>
              <a:t>Renault </a:t>
            </a:r>
            <a:r>
              <a:rPr lang="en-US" sz="2800" dirty="0" err="1">
                <a:solidFill>
                  <a:schemeClr val="accent5">
                    <a:lumMod val="50000"/>
                  </a:schemeClr>
                </a:solidFill>
              </a:rPr>
              <a:t>Flins</a:t>
            </a:r>
            <a:r>
              <a:rPr lang="en-US" sz="2800" dirty="0">
                <a:solidFill>
                  <a:schemeClr val="accent5">
                    <a:lumMod val="50000"/>
                  </a:schemeClr>
                </a:solidFill>
              </a:rPr>
              <a:t>:  energy and water consumption monitoring</a:t>
            </a:r>
          </a:p>
          <a:p>
            <a:pPr marL="285750" indent="-285750">
              <a:buFont typeface="Arial" panose="020B0604020202020204" pitchFamily="34" charset="0"/>
              <a:buChar char="•"/>
            </a:pPr>
            <a:r>
              <a:rPr lang="en-US" sz="2800" dirty="0">
                <a:solidFill>
                  <a:schemeClr val="accent5">
                    <a:lumMod val="50000"/>
                  </a:schemeClr>
                </a:solidFill>
              </a:rPr>
              <a:t>Sony 170 offices , presence monitoring to optimize cleaning services.</a:t>
            </a:r>
          </a:p>
          <a:p>
            <a:pPr marL="285750" indent="-285750">
              <a:buFont typeface="Arial" panose="020B0604020202020204" pitchFamily="34" charset="0"/>
              <a:buChar char="•"/>
            </a:pPr>
            <a:r>
              <a:rPr lang="en-US" sz="2800" dirty="0">
                <a:solidFill>
                  <a:schemeClr val="accent5">
                    <a:lumMod val="50000"/>
                  </a:schemeClr>
                </a:solidFill>
              </a:rPr>
              <a:t>VIP Lounges Iberia, presence, air quality, workplace management</a:t>
            </a:r>
            <a:endParaRPr lang="en-US" sz="2000" dirty="0"/>
          </a:p>
        </p:txBody>
      </p:sp>
    </p:spTree>
    <p:extLst>
      <p:ext uri="{BB962C8B-B14F-4D97-AF65-F5344CB8AC3E}">
        <p14:creationId xmlns:p14="http://schemas.microsoft.com/office/powerpoint/2010/main" val="410158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60A40-4BFD-CFB0-E7AE-DBA999C79501}"/>
              </a:ext>
            </a:extLst>
          </p:cNvPr>
          <p:cNvSpPr>
            <a:spLocks noGrp="1"/>
          </p:cNvSpPr>
          <p:nvPr>
            <p:ph type="title"/>
          </p:nvPr>
        </p:nvSpPr>
        <p:spPr>
          <a:xfrm>
            <a:off x="477520" y="365125"/>
            <a:ext cx="10876280" cy="1325563"/>
          </a:xfrm>
        </p:spPr>
        <p:txBody>
          <a:bodyPr/>
          <a:lstStyle/>
          <a:p>
            <a:r>
              <a:rPr lang="en-US" b="1" dirty="0"/>
              <a:t>Return on Experience, Best practices</a:t>
            </a:r>
            <a:endParaRPr lang="fr-BE" b="1" dirty="0"/>
          </a:p>
        </p:txBody>
      </p:sp>
      <p:sp>
        <p:nvSpPr>
          <p:cNvPr id="3" name="Espace réservé du contenu 2">
            <a:extLst>
              <a:ext uri="{FF2B5EF4-FFF2-40B4-BE49-F238E27FC236}">
                <a16:creationId xmlns:a16="http://schemas.microsoft.com/office/drawing/2014/main" id="{021AA593-725F-9CA1-3237-37AB1FC71A92}"/>
              </a:ext>
            </a:extLst>
          </p:cNvPr>
          <p:cNvSpPr>
            <a:spLocks noGrp="1"/>
          </p:cNvSpPr>
          <p:nvPr>
            <p:ph idx="1"/>
          </p:nvPr>
        </p:nvSpPr>
        <p:spPr>
          <a:xfrm>
            <a:off x="838200" y="1757680"/>
            <a:ext cx="10515600" cy="4592003"/>
          </a:xfrm>
        </p:spPr>
        <p:txBody>
          <a:bodyPr>
            <a:normAutofit fontScale="92500"/>
          </a:bodyPr>
          <a:lstStyle/>
          <a:p>
            <a:pPr>
              <a:buFontTx/>
              <a:buChar char="-"/>
            </a:pPr>
            <a:r>
              <a:rPr lang="en-US" sz="3200" dirty="0"/>
              <a:t>IoT is a Business project, a citizen agenda not a technical one: customer awareness, Collaboration, leadership visibility</a:t>
            </a:r>
          </a:p>
          <a:p>
            <a:pPr>
              <a:buFontTx/>
              <a:buChar char="-"/>
            </a:pPr>
            <a:r>
              <a:rPr lang="en-US" sz="3200" dirty="0"/>
              <a:t>IoT is an Industry grade project, not an academic one: Audit, Robust HW and SW</a:t>
            </a:r>
          </a:p>
          <a:p>
            <a:pPr>
              <a:buFontTx/>
              <a:buChar char="-"/>
            </a:pPr>
            <a:r>
              <a:rPr lang="en-US" sz="3200" dirty="0"/>
              <a:t>IoT is not a one shot: IoT Roadmap, future proof to welcome additional functionalities</a:t>
            </a:r>
          </a:p>
          <a:p>
            <a:pPr>
              <a:buFontTx/>
              <a:buChar char="-"/>
            </a:pPr>
            <a:r>
              <a:rPr lang="en-US" sz="3200" dirty="0"/>
              <a:t>Deploy the best communication layer: fit for purpose, no dogma</a:t>
            </a:r>
          </a:p>
          <a:p>
            <a:pPr marL="0" indent="0">
              <a:buNone/>
            </a:pPr>
            <a:r>
              <a:rPr lang="en-US" sz="3200" dirty="0"/>
              <a:t>- Find the right specialized partner with an ecosystem</a:t>
            </a:r>
          </a:p>
          <a:p>
            <a:pPr>
              <a:buFontTx/>
              <a:buChar char="-"/>
            </a:pPr>
            <a:r>
              <a:rPr lang="en-US" sz="3200" dirty="0"/>
              <a:t>Knowledge transfer</a:t>
            </a:r>
          </a:p>
          <a:p>
            <a:pPr>
              <a:buFontTx/>
              <a:buChar char="-"/>
            </a:pPr>
            <a:endParaRPr lang="en-US" dirty="0"/>
          </a:p>
          <a:p>
            <a:endParaRPr lang="fr-BE" dirty="0"/>
          </a:p>
        </p:txBody>
      </p:sp>
    </p:spTree>
    <p:extLst>
      <p:ext uri="{BB962C8B-B14F-4D97-AF65-F5344CB8AC3E}">
        <p14:creationId xmlns:p14="http://schemas.microsoft.com/office/powerpoint/2010/main" val="369109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565CED-DBA6-4C9A-BF92-E8D0E45937B8}"/>
              </a:ext>
            </a:extLst>
          </p:cNvPr>
          <p:cNvSpPr>
            <a:spLocks noGrp="1"/>
          </p:cNvSpPr>
          <p:nvPr>
            <p:ph idx="1"/>
          </p:nvPr>
        </p:nvSpPr>
        <p:spPr>
          <a:xfrm>
            <a:off x="838200" y="1825625"/>
            <a:ext cx="10014857" cy="4351338"/>
          </a:xfrm>
        </p:spPr>
        <p:txBody>
          <a:bodyPr>
            <a:normAutofit lnSpcReduction="10000"/>
          </a:bodyPr>
          <a:lstStyle/>
          <a:p>
            <a:pPr marL="0" indent="0" algn="ctr">
              <a:buNone/>
            </a:pPr>
            <a:endParaRPr lang="en-US" sz="4000" b="1" dirty="0"/>
          </a:p>
          <a:p>
            <a:pPr marL="0" indent="0" algn="ctr">
              <a:buNone/>
            </a:pPr>
            <a:r>
              <a:rPr lang="en-US" sz="4000" b="1" dirty="0"/>
              <a:t>Thanks !</a:t>
            </a:r>
          </a:p>
          <a:p>
            <a:pPr marL="0" indent="0">
              <a:buNone/>
            </a:pPr>
            <a:endParaRPr lang="en-US" b="1" dirty="0"/>
          </a:p>
          <a:p>
            <a:pPr marL="0" indent="0">
              <a:buNone/>
            </a:pPr>
            <a:r>
              <a:rPr lang="en-US" b="1" dirty="0"/>
              <a:t>5G-A </a:t>
            </a:r>
            <a:r>
              <a:rPr lang="en-US" b="1" dirty="0" err="1"/>
              <a:t>Sàrl</a:t>
            </a:r>
            <a:r>
              <a:rPr lang="en-US" b="1" dirty="0"/>
              <a:t> S</a:t>
            </a:r>
          </a:p>
          <a:p>
            <a:pPr marL="0" indent="0">
              <a:buNone/>
            </a:pPr>
            <a:r>
              <a:rPr lang="en-US" b="1" dirty="0"/>
              <a:t>9 Rue du </a:t>
            </a:r>
            <a:r>
              <a:rPr lang="en-US" b="1" dirty="0" err="1"/>
              <a:t>Laboratoire</a:t>
            </a:r>
            <a:endParaRPr lang="en-US" b="1" dirty="0"/>
          </a:p>
          <a:p>
            <a:pPr marL="0" indent="0">
              <a:buNone/>
            </a:pPr>
            <a:r>
              <a:rPr lang="en-US" b="1" dirty="0"/>
              <a:t>L-1911 Luxembourg</a:t>
            </a:r>
          </a:p>
          <a:p>
            <a:pPr marL="0" indent="0">
              <a:buNone/>
            </a:pPr>
            <a:r>
              <a:rPr lang="en-US" b="1" dirty="0">
                <a:hlinkClick r:id="rId2"/>
              </a:rPr>
              <a:t>luc.verschaffel@5abox.com</a:t>
            </a:r>
            <a:endParaRPr lang="en-US" b="1" dirty="0"/>
          </a:p>
          <a:p>
            <a:pPr marL="0" indent="0">
              <a:buNone/>
            </a:pPr>
            <a:r>
              <a:rPr lang="en-US" b="1" dirty="0"/>
              <a:t>+352 691 404 730</a:t>
            </a:r>
          </a:p>
          <a:p>
            <a:pPr marL="0" indent="0">
              <a:buNone/>
            </a:pPr>
            <a:endParaRPr lang="en-US" b="1" dirty="0"/>
          </a:p>
          <a:p>
            <a:pPr marL="0" indent="0">
              <a:buNone/>
            </a:pPr>
            <a:endParaRPr lang="en-BE" b="1" dirty="0"/>
          </a:p>
        </p:txBody>
      </p:sp>
    </p:spTree>
    <p:extLst>
      <p:ext uri="{BB962C8B-B14F-4D97-AF65-F5344CB8AC3E}">
        <p14:creationId xmlns:p14="http://schemas.microsoft.com/office/powerpoint/2010/main" val="98804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sz="4400" b="1" dirty="0"/>
              <a:t>Several data transport networks</a:t>
            </a:r>
          </a:p>
        </p:txBody>
      </p:sp>
      <p:pic>
        <p:nvPicPr>
          <p:cNvPr id="3" name="Image 3">
            <a:extLst>
              <a:ext uri="{FF2B5EF4-FFF2-40B4-BE49-F238E27FC236}">
                <a16:creationId xmlns:a16="http://schemas.microsoft.com/office/drawing/2014/main" id="{EC11D67E-8128-F4DD-F286-1104B935ED89}"/>
              </a:ext>
            </a:extLst>
          </p:cNvPr>
          <p:cNvPicPr>
            <a:picLocks noChangeAspect="1"/>
          </p:cNvPicPr>
          <p:nvPr/>
        </p:nvPicPr>
        <p:blipFill>
          <a:blip r:embed="rId2"/>
          <a:stretch>
            <a:fillRect/>
          </a:stretch>
        </p:blipFill>
        <p:spPr>
          <a:xfrm>
            <a:off x="1294105" y="1197430"/>
            <a:ext cx="8454037" cy="5014402"/>
          </a:xfrm>
          <a:prstGeom prst="rect">
            <a:avLst/>
          </a:prstGeom>
        </p:spPr>
      </p:pic>
    </p:spTree>
    <p:extLst>
      <p:ext uri="{BB962C8B-B14F-4D97-AF65-F5344CB8AC3E}">
        <p14:creationId xmlns:p14="http://schemas.microsoft.com/office/powerpoint/2010/main" val="14576802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0EDF-94B1-4F14-9CD1-42A551A4B0AE}"/>
              </a:ext>
            </a:extLst>
          </p:cNvPr>
          <p:cNvSpPr>
            <a:spLocks noGrp="1"/>
          </p:cNvSpPr>
          <p:nvPr>
            <p:ph type="title"/>
          </p:nvPr>
        </p:nvSpPr>
        <p:spPr/>
        <p:txBody>
          <a:bodyPr/>
          <a:lstStyle/>
          <a:p>
            <a:r>
              <a:rPr lang="nl-BE" dirty="0"/>
              <a:t>High Level Architecture</a:t>
            </a:r>
            <a:endParaRPr lang="en-BE" dirty="0">
              <a:solidFill>
                <a:srgbClr val="FF0000"/>
              </a:solidFill>
              <a:highlight>
                <a:srgbClr val="FFFF00"/>
              </a:highlight>
            </a:endParaRPr>
          </a:p>
        </p:txBody>
      </p:sp>
      <p:grpSp>
        <p:nvGrpSpPr>
          <p:cNvPr id="25" name="Groupe 24">
            <a:extLst>
              <a:ext uri="{FF2B5EF4-FFF2-40B4-BE49-F238E27FC236}">
                <a16:creationId xmlns:a16="http://schemas.microsoft.com/office/drawing/2014/main" id="{40562B7E-F873-9BD6-44C8-17A678C68010}"/>
              </a:ext>
            </a:extLst>
          </p:cNvPr>
          <p:cNvGrpSpPr/>
          <p:nvPr/>
        </p:nvGrpSpPr>
        <p:grpSpPr>
          <a:xfrm>
            <a:off x="987971" y="1198084"/>
            <a:ext cx="9060631" cy="4867824"/>
            <a:chOff x="838200" y="1433941"/>
            <a:chExt cx="8929982" cy="4787105"/>
          </a:xfrm>
        </p:grpSpPr>
        <p:sp>
          <p:nvSpPr>
            <p:cNvPr id="5" name="Rectangle: Rounded Corners 4">
              <a:extLst>
                <a:ext uri="{FF2B5EF4-FFF2-40B4-BE49-F238E27FC236}">
                  <a16:creationId xmlns:a16="http://schemas.microsoft.com/office/drawing/2014/main" id="{59DE4BF7-BDBD-4DC1-A8C9-256BE219DD3D}"/>
                </a:ext>
              </a:extLst>
            </p:cNvPr>
            <p:cNvSpPr/>
            <p:nvPr/>
          </p:nvSpPr>
          <p:spPr>
            <a:xfrm>
              <a:off x="838200" y="1690688"/>
              <a:ext cx="2305539" cy="4530358"/>
            </a:xfrm>
            <a:prstGeom prst="roundRect">
              <a:avLst/>
            </a:prstGeom>
            <a:solidFill>
              <a:srgbClr val="FFFFFF"/>
            </a:solidFill>
            <a:ln w="12700" cap="flat" cmpd="sng" algn="ctr">
              <a:solidFill>
                <a:srgbClr val="FF7900"/>
              </a:solidFill>
              <a:prstDash val="solid"/>
            </a:ln>
            <a:effectLst/>
          </p:spPr>
          <p:txBody>
            <a:bodyPr rtlCol="0" anchor="ctr"/>
            <a:lstStyle/>
            <a:p>
              <a:pPr algn="ctr" defTabSz="1217706"/>
              <a:r>
                <a:rPr lang="nl-BE" sz="2400" b="1" dirty="0">
                  <a:solidFill>
                    <a:schemeClr val="tx2"/>
                  </a:solidFill>
                  <a:latin typeface="Helvetica 75"/>
                  <a:cs typeface="Arial" panose="020B0604020202020204" pitchFamily="34" charset="0"/>
                </a:rPr>
                <a:t>INPUT</a:t>
              </a:r>
            </a:p>
            <a:p>
              <a:pPr algn="ctr" defTabSz="1217706"/>
              <a:endParaRPr lang="nl-BE" sz="3600" dirty="0">
                <a:solidFill>
                  <a:schemeClr val="tx1"/>
                </a:solidFill>
                <a:latin typeface="Helvetica 75"/>
                <a:cs typeface="Arial" panose="020B0604020202020204" pitchFamily="34" charset="0"/>
              </a:endParaRPr>
            </a:p>
            <a:p>
              <a:pPr algn="ctr" defTabSz="1217706"/>
              <a:endParaRPr lang="nl-BE" sz="3600" dirty="0">
                <a:latin typeface="Helvetica 75"/>
                <a:cs typeface="Arial" panose="020B0604020202020204" pitchFamily="34" charset="0"/>
              </a:endParaRPr>
            </a:p>
            <a:p>
              <a:pPr algn="ctr" defTabSz="1217706"/>
              <a:endParaRPr lang="nl-BE" sz="3600" dirty="0">
                <a:solidFill>
                  <a:schemeClr val="tx1"/>
                </a:solidFill>
                <a:latin typeface="Helvetica 75"/>
                <a:cs typeface="Arial" panose="020B0604020202020204" pitchFamily="34" charset="0"/>
              </a:endParaRPr>
            </a:p>
            <a:p>
              <a:pPr algn="ctr" defTabSz="1217706"/>
              <a:endParaRPr lang="nl-BE" sz="3600" dirty="0">
                <a:latin typeface="Helvetica 75"/>
                <a:cs typeface="Arial" panose="020B0604020202020204" pitchFamily="34" charset="0"/>
              </a:endParaRPr>
            </a:p>
            <a:p>
              <a:pPr defTabSz="1217706"/>
              <a:endParaRPr lang="nl-BE" dirty="0">
                <a:solidFill>
                  <a:schemeClr val="tx1"/>
                </a:solidFill>
                <a:latin typeface="Helvetica 75"/>
                <a:cs typeface="Arial" panose="020B0604020202020204" pitchFamily="34" charset="0"/>
              </a:endParaRPr>
            </a:p>
            <a:p>
              <a:pPr defTabSz="1217706"/>
              <a:r>
                <a:rPr lang="nl-BE" dirty="0">
                  <a:latin typeface="Helvetica 75"/>
                  <a:cs typeface="Arial" panose="020B0604020202020204" pitchFamily="34" charset="0"/>
                </a:rPr>
                <a:t>           </a:t>
              </a:r>
            </a:p>
            <a:p>
              <a:pPr defTabSz="1217706"/>
              <a:r>
                <a:rPr lang="nl-BE" dirty="0">
                  <a:solidFill>
                    <a:schemeClr val="tx1"/>
                  </a:solidFill>
                  <a:latin typeface="Helvetica 75"/>
                  <a:cs typeface="Arial" panose="020B0604020202020204" pitchFamily="34" charset="0"/>
                </a:rPr>
                <a:t>             </a:t>
              </a:r>
              <a:r>
                <a:rPr lang="nl-BE" b="1" dirty="0">
                  <a:solidFill>
                    <a:schemeClr val="tx1"/>
                  </a:solidFill>
                  <a:latin typeface="Helvetica 75"/>
                  <a:cs typeface="Arial" panose="020B0604020202020204" pitchFamily="34" charset="0"/>
                </a:rPr>
                <a:t>GPIO</a:t>
              </a:r>
              <a:endParaRPr lang="nl-BE" sz="3600" b="1" dirty="0">
                <a:solidFill>
                  <a:schemeClr val="tx1"/>
                </a:solidFill>
                <a:latin typeface="Helvetica 75"/>
                <a:cs typeface="Arial" panose="020B0604020202020204" pitchFamily="34" charset="0"/>
              </a:endParaRPr>
            </a:p>
            <a:p>
              <a:pPr algn="ctr" defTabSz="1217706"/>
              <a:endParaRPr lang="nl-BE" sz="3600" dirty="0">
                <a:solidFill>
                  <a:schemeClr val="tx1"/>
                </a:solidFill>
                <a:latin typeface="Helvetica 75"/>
                <a:cs typeface="Arial" panose="020B0604020202020204" pitchFamily="34" charset="0"/>
              </a:endParaRPr>
            </a:p>
          </p:txBody>
        </p:sp>
        <p:pic>
          <p:nvPicPr>
            <p:cNvPr id="6" name="Picture 5" descr="A close up of a sign&#10;&#10;Description automatically generated">
              <a:extLst>
                <a:ext uri="{FF2B5EF4-FFF2-40B4-BE49-F238E27FC236}">
                  <a16:creationId xmlns:a16="http://schemas.microsoft.com/office/drawing/2014/main" id="{4780D937-C8D8-4A10-97BD-A0EAEEAC7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771" y="3753832"/>
              <a:ext cx="1406588" cy="563330"/>
            </a:xfrm>
            <a:prstGeom prst="rect">
              <a:avLst/>
            </a:prstGeom>
          </p:spPr>
        </p:pic>
        <p:pic>
          <p:nvPicPr>
            <p:cNvPr id="7" name="Picture 8" descr="Afbeeldingsresultaat voor modbus icon">
              <a:extLst>
                <a:ext uri="{FF2B5EF4-FFF2-40B4-BE49-F238E27FC236}">
                  <a16:creationId xmlns:a16="http://schemas.microsoft.com/office/drawing/2014/main" id="{A8301EE9-4ADC-4062-90E4-444A03F0D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770" y="3058865"/>
              <a:ext cx="1251773" cy="6949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lipart&#10;&#10;Description automatically generated">
              <a:extLst>
                <a:ext uri="{FF2B5EF4-FFF2-40B4-BE49-F238E27FC236}">
                  <a16:creationId xmlns:a16="http://schemas.microsoft.com/office/drawing/2014/main" id="{5945CDDA-2239-492C-929D-D8E652291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213" y="4490332"/>
              <a:ext cx="1026888" cy="321021"/>
            </a:xfrm>
            <a:prstGeom prst="rect">
              <a:avLst/>
            </a:prstGeom>
          </p:spPr>
        </p:pic>
        <p:pic>
          <p:nvPicPr>
            <p:cNvPr id="9" name="Picture 8" descr="Logo, company name&#10;&#10;Description automatically generated">
              <a:extLst>
                <a:ext uri="{FF2B5EF4-FFF2-40B4-BE49-F238E27FC236}">
                  <a16:creationId xmlns:a16="http://schemas.microsoft.com/office/drawing/2014/main" id="{BEDCDA71-6820-4098-8606-A87756556F8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2645" y="2472726"/>
              <a:ext cx="1456840" cy="819473"/>
            </a:xfrm>
            <a:prstGeom prst="rect">
              <a:avLst/>
            </a:prstGeom>
          </p:spPr>
        </p:pic>
        <p:pic>
          <p:nvPicPr>
            <p:cNvPr id="2050" name="Picture 2" descr="Beat, pulse, signal, sound, wave icon - Download on Iconfinder">
              <a:extLst>
                <a:ext uri="{FF2B5EF4-FFF2-40B4-BE49-F238E27FC236}">
                  <a16:creationId xmlns:a16="http://schemas.microsoft.com/office/drawing/2014/main" id="{7B74D292-751C-43C0-9BA1-187577E57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178" y="5056314"/>
              <a:ext cx="497371" cy="4973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C4ADF9C0-55D4-4AC0-BD59-A0539AAA9EF7}"/>
                </a:ext>
              </a:extLst>
            </p:cNvPr>
            <p:cNvSpPr/>
            <p:nvPr/>
          </p:nvSpPr>
          <p:spPr>
            <a:xfrm>
              <a:off x="7376081" y="1433941"/>
              <a:ext cx="2293535" cy="1781667"/>
            </a:xfrm>
            <a:prstGeom prst="roundRect">
              <a:avLst/>
            </a:prstGeom>
            <a:solidFill>
              <a:srgbClr val="FFFFFF"/>
            </a:solidFill>
            <a:ln w="12700" cap="flat" cmpd="sng" algn="ctr">
              <a:solidFill>
                <a:srgbClr val="FF7900"/>
              </a:solidFill>
              <a:prstDash val="solid"/>
            </a:ln>
            <a:effectLst/>
          </p:spPr>
          <p:txBody>
            <a:bodyPr rtlCol="0" anchor="ctr"/>
            <a:lstStyle/>
            <a:p>
              <a:pPr algn="ctr" defTabSz="1217706"/>
              <a:r>
                <a:rPr lang="nl-BE" sz="2400" b="1" dirty="0">
                  <a:solidFill>
                    <a:schemeClr val="tx2"/>
                  </a:solidFill>
                  <a:latin typeface="Helvetica 75"/>
                  <a:cs typeface="Arial" panose="020B0604020202020204" pitchFamily="34" charset="0"/>
                </a:rPr>
                <a:t>LOOPBACK</a:t>
              </a:r>
            </a:p>
            <a:p>
              <a:pPr algn="ctr" defTabSz="1217706"/>
              <a:endParaRPr lang="nl-BE" sz="3600" b="1" dirty="0">
                <a:solidFill>
                  <a:schemeClr val="tx1"/>
                </a:solidFill>
                <a:latin typeface="Helvetica 75"/>
                <a:cs typeface="Arial" panose="020B0604020202020204" pitchFamily="34" charset="0"/>
              </a:endParaRPr>
            </a:p>
          </p:txBody>
        </p:sp>
        <p:pic>
          <p:nvPicPr>
            <p:cNvPr id="13" name="Picture 12" descr="A close up of electronics&#10;&#10;Description automatically generated">
              <a:extLst>
                <a:ext uri="{FF2B5EF4-FFF2-40B4-BE49-F238E27FC236}">
                  <a16:creationId xmlns:a16="http://schemas.microsoft.com/office/drawing/2014/main" id="{DD9F9DB2-66E7-4C35-8518-47EF1202B5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3328" y="1968723"/>
              <a:ext cx="3295329" cy="3295329"/>
            </a:xfrm>
            <a:prstGeom prst="rect">
              <a:avLst/>
            </a:prstGeom>
          </p:spPr>
        </p:pic>
        <p:sp>
          <p:nvSpPr>
            <p:cNvPr id="15" name="Rectangle: Rounded Corners 14">
              <a:extLst>
                <a:ext uri="{FF2B5EF4-FFF2-40B4-BE49-F238E27FC236}">
                  <a16:creationId xmlns:a16="http://schemas.microsoft.com/office/drawing/2014/main" id="{32416189-6514-44F2-94BB-DDF226FB5401}"/>
                </a:ext>
              </a:extLst>
            </p:cNvPr>
            <p:cNvSpPr/>
            <p:nvPr/>
          </p:nvSpPr>
          <p:spPr>
            <a:xfrm>
              <a:off x="7235956" y="3735766"/>
              <a:ext cx="2433660" cy="2452209"/>
            </a:xfrm>
            <a:prstGeom prst="roundRect">
              <a:avLst/>
            </a:prstGeom>
            <a:solidFill>
              <a:srgbClr val="FFFFFF"/>
            </a:solidFill>
            <a:ln w="12700" cap="flat" cmpd="sng" algn="ctr">
              <a:solidFill>
                <a:srgbClr val="FF7900"/>
              </a:solidFill>
              <a:prstDash val="solid"/>
            </a:ln>
            <a:effectLst/>
          </p:spPr>
          <p:txBody>
            <a:bodyPr rtlCol="0" anchor="ctr"/>
            <a:lstStyle/>
            <a:p>
              <a:pPr algn="ctr" defTabSz="1217706"/>
              <a:r>
                <a:rPr lang="nl-BE" sz="2400" b="1" dirty="0">
                  <a:solidFill>
                    <a:schemeClr val="tx2"/>
                  </a:solidFill>
                  <a:latin typeface="Helvetica 75"/>
                  <a:cs typeface="Arial" panose="020B0604020202020204" pitchFamily="34" charset="0"/>
                </a:rPr>
                <a:t>CLOUDS </a:t>
              </a:r>
            </a:p>
            <a:p>
              <a:pPr algn="ctr" defTabSz="1217706"/>
              <a:r>
                <a:rPr lang="nl-BE" sz="2400" b="1" dirty="0">
                  <a:solidFill>
                    <a:schemeClr val="tx2"/>
                  </a:solidFill>
                  <a:latin typeface="Helvetica 75"/>
                  <a:cs typeface="Arial" panose="020B0604020202020204" pitchFamily="34" charset="0"/>
                </a:rPr>
                <a:t>&amp;</a:t>
              </a:r>
              <a:br>
                <a:rPr lang="nl-BE" sz="2400" b="1" dirty="0">
                  <a:solidFill>
                    <a:schemeClr val="tx2"/>
                  </a:solidFill>
                  <a:latin typeface="Helvetica 75"/>
                  <a:cs typeface="Arial" panose="020B0604020202020204" pitchFamily="34" charset="0"/>
                </a:rPr>
              </a:br>
              <a:r>
                <a:rPr lang="en-US" sz="2400" b="1" dirty="0">
                  <a:solidFill>
                    <a:schemeClr val="tx2"/>
                  </a:solidFill>
                  <a:latin typeface="Helvetica 75"/>
                  <a:cs typeface="Arial" panose="020B0604020202020204" pitchFamily="34" charset="0"/>
                </a:rPr>
                <a:t>PLATFORM’S </a:t>
              </a:r>
              <a:endParaRPr lang="nl-BE" sz="2400" dirty="0">
                <a:solidFill>
                  <a:schemeClr val="tx2"/>
                </a:solidFill>
                <a:latin typeface="Helvetica 75"/>
                <a:cs typeface="Arial" panose="020B0604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622B2137-A1BB-4E81-B844-35D1DEEA7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111" y="2343036"/>
              <a:ext cx="1002143" cy="401352"/>
            </a:xfrm>
            <a:prstGeom prst="rect">
              <a:avLst/>
            </a:prstGeom>
          </p:spPr>
        </p:pic>
        <p:pic>
          <p:nvPicPr>
            <p:cNvPr id="17" name="Picture 8" descr="Afbeeldingsresultaat voor modbus icon">
              <a:extLst>
                <a:ext uri="{FF2B5EF4-FFF2-40B4-BE49-F238E27FC236}">
                  <a16:creationId xmlns:a16="http://schemas.microsoft.com/office/drawing/2014/main" id="{550ED844-667A-4468-B99E-24BF46DB9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662" y="2216593"/>
              <a:ext cx="1011290" cy="5614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FFEA37C6-5628-4A60-AFB4-822848DFE0F9}"/>
                </a:ext>
              </a:extLst>
            </p:cNvPr>
            <p:cNvPicPr>
              <a:picLocks noChangeAspect="1"/>
            </p:cNvPicPr>
            <p:nvPr/>
          </p:nvPicPr>
          <p:blipFill>
            <a:blip r:embed="rId8"/>
            <a:stretch>
              <a:fillRect/>
            </a:stretch>
          </p:blipFill>
          <p:spPr>
            <a:xfrm>
              <a:off x="7415913" y="5579472"/>
              <a:ext cx="827222" cy="432483"/>
            </a:xfrm>
            <a:prstGeom prst="rect">
              <a:avLst/>
            </a:prstGeom>
          </p:spPr>
        </p:pic>
        <p:pic>
          <p:nvPicPr>
            <p:cNvPr id="19" name="Picture 18" descr="Amazon Web Services">
              <a:extLst>
                <a:ext uri="{FF2B5EF4-FFF2-40B4-BE49-F238E27FC236}">
                  <a16:creationId xmlns:a16="http://schemas.microsoft.com/office/drawing/2014/main" id="{D0DB3E84-75CC-458B-BD7D-692C7E1BC8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2848" y="5632550"/>
              <a:ext cx="1003428" cy="3783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Afbeeldingsresultaat voor mqtt icon">
              <a:extLst>
                <a:ext uri="{FF2B5EF4-FFF2-40B4-BE49-F238E27FC236}">
                  <a16:creationId xmlns:a16="http://schemas.microsoft.com/office/drawing/2014/main" id="{A0445DD3-7F8C-46C3-836A-D8C31B0058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72631" y="3557600"/>
              <a:ext cx="876717" cy="647644"/>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E3079BC1-1564-47CD-A09C-D7876092AE8E}"/>
                </a:ext>
              </a:extLst>
            </p:cNvPr>
            <p:cNvSpPr/>
            <p:nvPr/>
          </p:nvSpPr>
          <p:spPr>
            <a:xfrm>
              <a:off x="3276619" y="2915288"/>
              <a:ext cx="834765" cy="1213338"/>
            </a:xfrm>
            <a:prstGeom prst="rightArrow">
              <a:avLst/>
            </a:prstGeom>
            <a:solidFill>
              <a:srgbClr val="FFFFFF"/>
            </a:solidFill>
            <a:ln w="12700" cap="flat" cmpd="sng" algn="ctr">
              <a:solidFill>
                <a:srgbClr val="FF7900"/>
              </a:solidFill>
              <a:prstDash val="solid"/>
            </a:ln>
            <a:effectLst/>
          </p:spPr>
          <p:txBody>
            <a:bodyPr rtlCol="0" anchor="ctr"/>
            <a:lstStyle/>
            <a:p>
              <a:pPr algn="ctr" defTabSz="1217706"/>
              <a:endParaRPr lang="en-BE" sz="3600" b="1">
                <a:solidFill>
                  <a:schemeClr val="tx1"/>
                </a:solidFill>
                <a:latin typeface="Helvetica 75"/>
                <a:cs typeface="Arial" panose="020B0604020202020204" pitchFamily="34" charset="0"/>
              </a:endParaRPr>
            </a:p>
          </p:txBody>
        </p:sp>
        <p:sp>
          <p:nvSpPr>
            <p:cNvPr id="21" name="Arrow: Right 20">
              <a:extLst>
                <a:ext uri="{FF2B5EF4-FFF2-40B4-BE49-F238E27FC236}">
                  <a16:creationId xmlns:a16="http://schemas.microsoft.com/office/drawing/2014/main" id="{CBF61A68-378D-4451-8D18-2E9724015664}"/>
                </a:ext>
              </a:extLst>
            </p:cNvPr>
            <p:cNvSpPr/>
            <p:nvPr/>
          </p:nvSpPr>
          <p:spPr>
            <a:xfrm>
              <a:off x="6270579" y="2902395"/>
              <a:ext cx="834765" cy="1213338"/>
            </a:xfrm>
            <a:prstGeom prst="rightArrow">
              <a:avLst/>
            </a:prstGeom>
            <a:solidFill>
              <a:srgbClr val="FFFFFF"/>
            </a:solidFill>
            <a:ln w="12700" cap="flat" cmpd="sng" algn="ctr">
              <a:solidFill>
                <a:srgbClr val="FF7900"/>
              </a:solidFill>
              <a:prstDash val="solid"/>
            </a:ln>
            <a:effectLst/>
          </p:spPr>
          <p:txBody>
            <a:bodyPr rtlCol="0" anchor="ctr"/>
            <a:lstStyle/>
            <a:p>
              <a:pPr algn="ctr" defTabSz="1217706"/>
              <a:endParaRPr lang="en-BE" sz="3600" b="1">
                <a:solidFill>
                  <a:schemeClr val="tx1"/>
                </a:solidFill>
                <a:latin typeface="Helvetica 75"/>
                <a:cs typeface="Arial" panose="020B0604020202020204" pitchFamily="34" charset="0"/>
              </a:endParaRPr>
            </a:p>
          </p:txBody>
        </p:sp>
        <p:pic>
          <p:nvPicPr>
            <p:cNvPr id="22" name="Picture 4">
              <a:extLst>
                <a:ext uri="{FF2B5EF4-FFF2-40B4-BE49-F238E27FC236}">
                  <a16:creationId xmlns:a16="http://schemas.microsoft.com/office/drawing/2014/main" id="{9E462EE2-D310-47C7-A001-4225B8A0F538}"/>
                </a:ext>
              </a:extLst>
            </p:cNvPr>
            <p:cNvPicPr>
              <a:picLocks noChangeAspect="1"/>
            </p:cNvPicPr>
            <p:nvPr/>
          </p:nvPicPr>
          <p:blipFill>
            <a:blip r:embed="rId11" cstate="print"/>
            <a:stretch>
              <a:fillRect/>
            </a:stretch>
          </p:blipFill>
          <p:spPr>
            <a:xfrm>
              <a:off x="4681270" y="5464751"/>
              <a:ext cx="1093074" cy="330963"/>
            </a:xfrm>
            <a:prstGeom prst="rect">
              <a:avLst/>
            </a:prstGeom>
          </p:spPr>
        </p:pic>
        <p:sp>
          <p:nvSpPr>
            <p:cNvPr id="4" name="Arrow: Right 20">
              <a:extLst>
                <a:ext uri="{FF2B5EF4-FFF2-40B4-BE49-F238E27FC236}">
                  <a16:creationId xmlns:a16="http://schemas.microsoft.com/office/drawing/2014/main" id="{26F62192-6799-8FB4-AEDE-D1B18DE5B77E}"/>
                </a:ext>
              </a:extLst>
            </p:cNvPr>
            <p:cNvSpPr/>
            <p:nvPr/>
          </p:nvSpPr>
          <p:spPr>
            <a:xfrm flipH="1">
              <a:off x="6193468" y="4025717"/>
              <a:ext cx="827112" cy="1213338"/>
            </a:xfrm>
            <a:prstGeom prst="rightArrow">
              <a:avLst>
                <a:gd name="adj1" fmla="val 50000"/>
                <a:gd name="adj2" fmla="val 46088"/>
              </a:avLst>
            </a:prstGeom>
            <a:solidFill>
              <a:srgbClr val="FFFFFF"/>
            </a:solidFill>
            <a:ln w="12700" cap="flat" cmpd="sng" algn="ctr">
              <a:solidFill>
                <a:srgbClr val="FF7900"/>
              </a:solidFill>
              <a:prstDash val="solid"/>
            </a:ln>
            <a:effectLst/>
          </p:spPr>
          <p:txBody>
            <a:bodyPr rtlCol="0" anchor="ctr"/>
            <a:lstStyle/>
            <a:p>
              <a:pPr algn="ctr" defTabSz="1217706"/>
              <a:endParaRPr lang="en-BE" sz="3600" b="1">
                <a:solidFill>
                  <a:schemeClr val="tx1"/>
                </a:solidFill>
                <a:latin typeface="Helvetica 75"/>
                <a:cs typeface="Arial" panose="020B0604020202020204" pitchFamily="34" charset="0"/>
              </a:endParaRPr>
            </a:p>
          </p:txBody>
        </p:sp>
        <p:sp>
          <p:nvSpPr>
            <p:cNvPr id="10" name="Arrow: Right 20">
              <a:extLst>
                <a:ext uri="{FF2B5EF4-FFF2-40B4-BE49-F238E27FC236}">
                  <a16:creationId xmlns:a16="http://schemas.microsoft.com/office/drawing/2014/main" id="{D9459610-BB38-6A38-0F85-B2A63E546776}"/>
                </a:ext>
              </a:extLst>
            </p:cNvPr>
            <p:cNvSpPr/>
            <p:nvPr/>
          </p:nvSpPr>
          <p:spPr>
            <a:xfrm flipH="1">
              <a:off x="3207161" y="4091661"/>
              <a:ext cx="827112" cy="1213338"/>
            </a:xfrm>
            <a:prstGeom prst="rightArrow">
              <a:avLst>
                <a:gd name="adj1" fmla="val 50000"/>
                <a:gd name="adj2" fmla="val 46088"/>
              </a:avLst>
            </a:prstGeom>
            <a:solidFill>
              <a:srgbClr val="FFFFFF"/>
            </a:solidFill>
            <a:ln w="12700" cap="flat" cmpd="sng" algn="ctr">
              <a:solidFill>
                <a:srgbClr val="FF7900"/>
              </a:solidFill>
              <a:prstDash val="solid"/>
            </a:ln>
            <a:effectLst/>
          </p:spPr>
          <p:txBody>
            <a:bodyPr rtlCol="0" anchor="ctr"/>
            <a:lstStyle/>
            <a:p>
              <a:pPr algn="ctr" defTabSz="1217706"/>
              <a:endParaRPr lang="en-BE" sz="3600" b="1">
                <a:solidFill>
                  <a:schemeClr val="tx1"/>
                </a:solidFill>
                <a:latin typeface="Helvetica 75"/>
                <a:cs typeface="Arial" panose="020B0604020202020204" pitchFamily="34" charset="0"/>
              </a:endParaRPr>
            </a:p>
          </p:txBody>
        </p:sp>
        <p:pic>
          <p:nvPicPr>
            <p:cNvPr id="11" name="Picture 40">
              <a:extLst>
                <a:ext uri="{FF2B5EF4-FFF2-40B4-BE49-F238E27FC236}">
                  <a16:creationId xmlns:a16="http://schemas.microsoft.com/office/drawing/2014/main" id="{A1F3379A-0C3C-42BE-A7B5-16E5D0C52531}"/>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2262" y="4993584"/>
              <a:ext cx="1991090" cy="471167"/>
            </a:xfrm>
            <a:prstGeom prst="rect">
              <a:avLst/>
            </a:prstGeom>
          </p:spPr>
        </p:pic>
        <p:pic>
          <p:nvPicPr>
            <p:cNvPr id="1026" name="Picture 2" descr="LoRa Network: what is it and what are the applications? – Novidá">
              <a:extLst>
                <a:ext uri="{FF2B5EF4-FFF2-40B4-BE49-F238E27FC236}">
                  <a16:creationId xmlns:a16="http://schemas.microsoft.com/office/drawing/2014/main" id="{516AC8C7-9AD1-2C77-1399-F5CA104887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74671" y="1568761"/>
              <a:ext cx="1991090" cy="124443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928F0FDA-25C0-5504-EACA-1977515E6D06}"/>
                </a:ext>
              </a:extLst>
            </p:cNvPr>
            <p:cNvSpPr txBox="1"/>
            <p:nvPr/>
          </p:nvSpPr>
          <p:spPr>
            <a:xfrm>
              <a:off x="7352071" y="2763300"/>
              <a:ext cx="2416111" cy="369332"/>
            </a:xfrm>
            <a:prstGeom prst="rect">
              <a:avLst/>
            </a:prstGeom>
            <a:noFill/>
          </p:spPr>
          <p:txBody>
            <a:bodyPr wrap="none" rtlCol="0">
              <a:spAutoFit/>
            </a:bodyPr>
            <a:lstStyle/>
            <a:p>
              <a:r>
                <a:rPr lang="en-US" b="1" dirty="0">
                  <a:latin typeface="Helvetica 75"/>
                </a:rPr>
                <a:t>Vendor’s controllers</a:t>
              </a:r>
              <a:endParaRPr lang="fr-BE" b="1" dirty="0">
                <a:latin typeface="Helvetica 75"/>
              </a:endParaRPr>
            </a:p>
          </p:txBody>
        </p:sp>
      </p:grpSp>
    </p:spTree>
    <p:extLst>
      <p:ext uri="{BB962C8B-B14F-4D97-AF65-F5344CB8AC3E}">
        <p14:creationId xmlns:p14="http://schemas.microsoft.com/office/powerpoint/2010/main" val="40979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7A57-48D2-4D88-8F66-9A34EC23D475}"/>
              </a:ext>
            </a:extLst>
          </p:cNvPr>
          <p:cNvSpPr>
            <a:spLocks noGrp="1"/>
          </p:cNvSpPr>
          <p:nvPr>
            <p:ph type="title"/>
          </p:nvPr>
        </p:nvSpPr>
        <p:spPr/>
        <p:txBody>
          <a:bodyPr/>
          <a:lstStyle/>
          <a:p>
            <a:r>
              <a:rPr lang="nl-BE" dirty="0"/>
              <a:t>Why </a:t>
            </a:r>
            <a:r>
              <a:rPr lang="nl-BE" dirty="0" err="1"/>
              <a:t>the</a:t>
            </a:r>
            <a:r>
              <a:rPr lang="nl-BE" dirty="0"/>
              <a:t> CloudWizzard?</a:t>
            </a:r>
            <a:endParaRPr lang="en-BE" dirty="0"/>
          </a:p>
        </p:txBody>
      </p:sp>
      <p:sp>
        <p:nvSpPr>
          <p:cNvPr id="3" name="Content Placeholder 2">
            <a:extLst>
              <a:ext uri="{FF2B5EF4-FFF2-40B4-BE49-F238E27FC236}">
                <a16:creationId xmlns:a16="http://schemas.microsoft.com/office/drawing/2014/main" id="{265D90EE-211F-4E14-A9FA-EA8814A20FC6}"/>
              </a:ext>
            </a:extLst>
          </p:cNvPr>
          <p:cNvSpPr>
            <a:spLocks noGrp="1"/>
          </p:cNvSpPr>
          <p:nvPr>
            <p:ph idx="1"/>
          </p:nvPr>
        </p:nvSpPr>
        <p:spPr>
          <a:xfrm>
            <a:off x="48928" y="1450779"/>
            <a:ext cx="10515600" cy="4936218"/>
          </a:xfrm>
        </p:spPr>
        <p:txBody>
          <a:bodyPr>
            <a:normAutofit/>
          </a:bodyPr>
          <a:lstStyle/>
          <a:p>
            <a:pPr marL="457200" lvl="1" indent="0">
              <a:buNone/>
            </a:pPr>
            <a:r>
              <a:rPr lang="en-US" sz="2800" dirty="0"/>
              <a:t>Configuring input and output in </a:t>
            </a:r>
            <a:r>
              <a:rPr lang="en-US" sz="2800" dirty="0" err="1"/>
              <a:t>LuvidRED</a:t>
            </a:r>
            <a:r>
              <a:rPr lang="en-US" sz="2800" dirty="0"/>
              <a:t> (programming language embedded in the gateway) is not easy</a:t>
            </a:r>
          </a:p>
          <a:p>
            <a:pPr marL="457200" lvl="1" indent="0">
              <a:buNone/>
            </a:pPr>
            <a:endParaRPr lang="en-US" sz="2800" dirty="0"/>
          </a:p>
          <a:p>
            <a:pPr marL="914400" lvl="2" indent="0">
              <a:buNone/>
            </a:pPr>
            <a:r>
              <a:rPr lang="en-US" sz="3200" dirty="0"/>
              <a:t>The CloudWizzard is an abstraction  software allows quick and easy configuration –&gt; no programming skills required</a:t>
            </a:r>
          </a:p>
          <a:p>
            <a:pPr marL="457200" lvl="1" indent="0">
              <a:buNone/>
            </a:pPr>
            <a:endParaRPr lang="en-US" sz="2800" dirty="0"/>
          </a:p>
          <a:p>
            <a:pPr marL="457200" lvl="1" indent="0">
              <a:buNone/>
            </a:pPr>
            <a:r>
              <a:rPr lang="en-US" sz="2800" dirty="0"/>
              <a:t>Remove the need for in-depth knowledge of protocols :sensors protocols doesn’t talk with industrial protocols, integration is made plug and play</a:t>
            </a:r>
          </a:p>
          <a:p>
            <a:pPr marL="457200" lvl="1" indent="0">
              <a:buNone/>
            </a:pPr>
            <a:r>
              <a:rPr lang="en-US" sz="2800" dirty="0"/>
              <a:t>1000+ LoRa sensors in library</a:t>
            </a:r>
          </a:p>
          <a:p>
            <a:pPr marL="457200" lvl="1" indent="0">
              <a:buNone/>
            </a:pPr>
            <a:endParaRPr lang="nl-BE" sz="2800" dirty="0"/>
          </a:p>
          <a:p>
            <a:pPr marL="0" indent="0">
              <a:buNone/>
            </a:pPr>
            <a:endParaRPr lang="nl-BE" sz="3200" dirty="0"/>
          </a:p>
          <a:p>
            <a:pPr lvl="1"/>
            <a:endParaRPr lang="en-BE" sz="2800" dirty="0"/>
          </a:p>
        </p:txBody>
      </p:sp>
    </p:spTree>
    <p:extLst>
      <p:ext uri="{BB962C8B-B14F-4D97-AF65-F5344CB8AC3E}">
        <p14:creationId xmlns:p14="http://schemas.microsoft.com/office/powerpoint/2010/main" val="211958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7A57-48D2-4D88-8F66-9A34EC23D475}"/>
              </a:ext>
            </a:extLst>
          </p:cNvPr>
          <p:cNvSpPr>
            <a:spLocks noGrp="1"/>
          </p:cNvSpPr>
          <p:nvPr>
            <p:ph type="title"/>
          </p:nvPr>
        </p:nvSpPr>
        <p:spPr/>
        <p:txBody>
          <a:bodyPr/>
          <a:lstStyle/>
          <a:p>
            <a:r>
              <a:rPr lang="nl-BE" dirty="0"/>
              <a:t>Why </a:t>
            </a:r>
            <a:r>
              <a:rPr lang="nl-BE" dirty="0" err="1"/>
              <a:t>the</a:t>
            </a:r>
            <a:r>
              <a:rPr lang="nl-BE" dirty="0"/>
              <a:t> CloudWizzard?</a:t>
            </a:r>
            <a:endParaRPr lang="en-BE" dirty="0"/>
          </a:p>
        </p:txBody>
      </p:sp>
      <p:sp>
        <p:nvSpPr>
          <p:cNvPr id="3" name="Content Placeholder 2">
            <a:extLst>
              <a:ext uri="{FF2B5EF4-FFF2-40B4-BE49-F238E27FC236}">
                <a16:creationId xmlns:a16="http://schemas.microsoft.com/office/drawing/2014/main" id="{265D90EE-211F-4E14-A9FA-EA8814A20FC6}"/>
              </a:ext>
            </a:extLst>
          </p:cNvPr>
          <p:cNvSpPr>
            <a:spLocks noGrp="1"/>
          </p:cNvSpPr>
          <p:nvPr>
            <p:ph idx="1"/>
          </p:nvPr>
        </p:nvSpPr>
        <p:spPr>
          <a:xfrm>
            <a:off x="251070" y="1556657"/>
            <a:ext cx="10515600" cy="4936218"/>
          </a:xfrm>
        </p:spPr>
        <p:txBody>
          <a:bodyPr>
            <a:normAutofit/>
          </a:bodyPr>
          <a:lstStyle/>
          <a:p>
            <a:pPr marL="457200" lvl="1" indent="0">
              <a:buNone/>
            </a:pPr>
            <a:endParaRPr lang="en-US" sz="2800" dirty="0"/>
          </a:p>
          <a:p>
            <a:pPr marL="457200" lvl="1" indent="0">
              <a:buNone/>
            </a:pPr>
            <a:r>
              <a:rPr lang="en-US" sz="2800" dirty="0"/>
              <a:t>Pre-integrate with major platform providers; cloud like for Amazon, AWS, specialized monitoring platforms and local loopbacks like Building Management Systems and controllers</a:t>
            </a:r>
          </a:p>
          <a:p>
            <a:pPr marL="457200" lvl="1" indent="0">
              <a:buNone/>
            </a:pPr>
            <a:r>
              <a:rPr lang="en-US" sz="2800" dirty="0"/>
              <a:t>Simultaneous multiprotocol output  (BACnet, Modbus, MQTT)</a:t>
            </a:r>
          </a:p>
          <a:p>
            <a:pPr marL="457200" lvl="1" indent="0">
              <a:buNone/>
            </a:pPr>
            <a:r>
              <a:rPr lang="en-US" sz="2800" dirty="0"/>
              <a:t>Verify the behavior at every step of the way (logging)</a:t>
            </a:r>
          </a:p>
          <a:p>
            <a:pPr marL="457200" lvl="1" indent="0">
              <a:buNone/>
            </a:pPr>
            <a:r>
              <a:rPr lang="en-US" sz="2800" dirty="0"/>
              <a:t>Tailor the interface to the requirements of the customer</a:t>
            </a:r>
          </a:p>
          <a:p>
            <a:pPr marL="457200" lvl="1" indent="0">
              <a:buNone/>
            </a:pPr>
            <a:endParaRPr lang="en-US" sz="2800" dirty="0"/>
          </a:p>
          <a:p>
            <a:pPr marL="457200" lvl="1" indent="0">
              <a:buNone/>
            </a:pPr>
            <a:r>
              <a:rPr lang="en-US" sz="2800" dirty="0"/>
              <a:t>=&gt; Make the physical deployment easy for any kind of technician </a:t>
            </a:r>
          </a:p>
          <a:p>
            <a:pPr marL="457200" lvl="1" indent="0">
              <a:buNone/>
            </a:pPr>
            <a:endParaRPr lang="nl-BE" sz="2800" dirty="0"/>
          </a:p>
          <a:p>
            <a:pPr marL="0" indent="0">
              <a:buNone/>
            </a:pPr>
            <a:endParaRPr lang="nl-BE" sz="3200" dirty="0"/>
          </a:p>
          <a:p>
            <a:pPr lvl="1"/>
            <a:endParaRPr lang="en-BE" sz="2800" dirty="0"/>
          </a:p>
        </p:txBody>
      </p:sp>
    </p:spTree>
    <p:extLst>
      <p:ext uri="{BB962C8B-B14F-4D97-AF65-F5344CB8AC3E}">
        <p14:creationId xmlns:p14="http://schemas.microsoft.com/office/powerpoint/2010/main" val="292902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68EB-D591-4356-801E-E406FF314A5B}"/>
              </a:ext>
            </a:extLst>
          </p:cNvPr>
          <p:cNvSpPr>
            <a:spLocks noGrp="1"/>
          </p:cNvSpPr>
          <p:nvPr>
            <p:ph type="title"/>
          </p:nvPr>
        </p:nvSpPr>
        <p:spPr>
          <a:xfrm>
            <a:off x="306754" y="333865"/>
            <a:ext cx="10515600" cy="1325563"/>
          </a:xfrm>
        </p:spPr>
        <p:txBody>
          <a:bodyPr/>
          <a:lstStyle/>
          <a:p>
            <a:r>
              <a:rPr lang="nl-BE" dirty="0"/>
              <a:t>Cloudwizzard Interface</a:t>
            </a:r>
            <a:endParaRPr lang="en-BE" dirty="0"/>
          </a:p>
        </p:txBody>
      </p:sp>
      <p:pic>
        <p:nvPicPr>
          <p:cNvPr id="5" name="Content Placeholder 4">
            <a:extLst>
              <a:ext uri="{FF2B5EF4-FFF2-40B4-BE49-F238E27FC236}">
                <a16:creationId xmlns:a16="http://schemas.microsoft.com/office/drawing/2014/main" id="{53B0A6BE-06CB-46CE-B172-B8F88A076A04}"/>
              </a:ext>
            </a:extLst>
          </p:cNvPr>
          <p:cNvPicPr>
            <a:picLocks noGrp="1" noChangeAspect="1"/>
          </p:cNvPicPr>
          <p:nvPr>
            <p:ph idx="1"/>
          </p:nvPr>
        </p:nvPicPr>
        <p:blipFill>
          <a:blip r:embed="rId2"/>
          <a:stretch>
            <a:fillRect/>
          </a:stretch>
        </p:blipFill>
        <p:spPr>
          <a:xfrm>
            <a:off x="5749119" y="281354"/>
            <a:ext cx="5872358" cy="6249075"/>
          </a:xfrm>
        </p:spPr>
      </p:pic>
      <p:sp>
        <p:nvSpPr>
          <p:cNvPr id="8" name="Rectangle 7">
            <a:extLst>
              <a:ext uri="{FF2B5EF4-FFF2-40B4-BE49-F238E27FC236}">
                <a16:creationId xmlns:a16="http://schemas.microsoft.com/office/drawing/2014/main" id="{5021ED54-CC5F-41D6-815D-E7FDCA9A77EE}"/>
              </a:ext>
            </a:extLst>
          </p:cNvPr>
          <p:cNvSpPr/>
          <p:nvPr/>
        </p:nvSpPr>
        <p:spPr>
          <a:xfrm>
            <a:off x="493985" y="1797904"/>
            <a:ext cx="4867369" cy="4718416"/>
          </a:xfrm>
          <a:prstGeom prst="rect">
            <a:avLst/>
          </a:prstGeom>
          <a:solidFill>
            <a:srgbClr val="FFFFFF"/>
          </a:solidFill>
          <a:ln w="12700" cap="flat" cmpd="sng" algn="ctr">
            <a:solidFill>
              <a:srgbClr val="FF7900"/>
            </a:solidFill>
            <a:prstDash val="solid"/>
          </a:ln>
          <a:effectLst/>
        </p:spPr>
        <p:txBody>
          <a:bodyPr rtlCol="0" anchor="ctr"/>
          <a:lstStyle/>
          <a:p>
            <a:pPr marL="342900" indent="-342900" defTabSz="1217706">
              <a:buFont typeface="Arial" panose="020B0604020202020204" pitchFamily="34" charset="0"/>
              <a:buChar char="•"/>
              <a:defRPr/>
            </a:pPr>
            <a:r>
              <a:rPr lang="en-US" sz="1998" dirty="0">
                <a:latin typeface="Helvetica 75"/>
                <a:ea typeface="Calibri" panose="020F0502020204030204" pitchFamily="34" charset="0"/>
                <a:cs typeface="Arial" panose="020B0604020202020204" pitchFamily="34" charset="0"/>
              </a:rPr>
              <a:t>A</a:t>
            </a:r>
            <a:r>
              <a:rPr lang="en-US" sz="1998" b="1" dirty="0">
                <a:latin typeface="Helvetica 75"/>
                <a:ea typeface="Calibri" panose="020F0502020204030204" pitchFamily="34" charset="0"/>
                <a:cs typeface="Arial" panose="020B0604020202020204" pitchFamily="34" charset="0"/>
              </a:rPr>
              <a:t> web-based </a:t>
            </a:r>
            <a:r>
              <a:rPr lang="en-US" sz="1998" dirty="0">
                <a:latin typeface="Helvetica 75"/>
                <a:ea typeface="Calibri" panose="020F0502020204030204" pitchFamily="34" charset="0"/>
                <a:cs typeface="Arial" panose="020B0604020202020204" pitchFamily="34" charset="0"/>
              </a:rPr>
              <a:t>interface</a:t>
            </a:r>
            <a:r>
              <a:rPr lang="en-US" sz="1998" b="1" dirty="0">
                <a:latin typeface="Helvetica 75"/>
                <a:ea typeface="Calibri" panose="020F0502020204030204" pitchFamily="34" charset="0"/>
                <a:cs typeface="Arial" panose="020B0604020202020204" pitchFamily="34" charset="0"/>
              </a:rPr>
              <a:t> </a:t>
            </a:r>
            <a:r>
              <a:rPr lang="en-US" sz="1998" dirty="0">
                <a:latin typeface="Helvetica 75"/>
                <a:ea typeface="Calibri" panose="020F0502020204030204" pitchFamily="34" charset="0"/>
                <a:cs typeface="Arial" panose="020B0604020202020204" pitchFamily="34" charset="0"/>
              </a:rPr>
              <a:t>with</a:t>
            </a:r>
            <a:r>
              <a:rPr lang="en-US" sz="1998" b="1" dirty="0">
                <a:latin typeface="Helvetica 75"/>
                <a:ea typeface="Calibri" panose="020F0502020204030204" pitchFamily="34" charset="0"/>
                <a:cs typeface="Arial" panose="020B0604020202020204" pitchFamily="34" charset="0"/>
              </a:rPr>
              <a:t> input </a:t>
            </a:r>
            <a:r>
              <a:rPr lang="en-US" sz="1998" dirty="0">
                <a:latin typeface="Helvetica 75"/>
                <a:ea typeface="Calibri" panose="020F0502020204030204" pitchFamily="34" charset="0"/>
                <a:cs typeface="Arial" panose="020B0604020202020204" pitchFamily="34" charset="0"/>
              </a:rPr>
              <a:t>and</a:t>
            </a:r>
            <a:r>
              <a:rPr lang="en-US" sz="1998" b="1" dirty="0">
                <a:latin typeface="Helvetica 75"/>
                <a:ea typeface="Calibri" panose="020F0502020204030204" pitchFamily="34" charset="0"/>
                <a:cs typeface="Arial" panose="020B0604020202020204" pitchFamily="34" charset="0"/>
              </a:rPr>
              <a:t> output </a:t>
            </a:r>
            <a:r>
              <a:rPr lang="en-US" sz="1998" dirty="0">
                <a:latin typeface="Helvetica 75"/>
                <a:ea typeface="Calibri" panose="020F0502020204030204" pitchFamily="34" charset="0"/>
                <a:cs typeface="Arial" panose="020B0604020202020204" pitchFamily="34" charset="0"/>
              </a:rPr>
              <a:t>applications</a:t>
            </a:r>
          </a:p>
          <a:p>
            <a:pPr defTabSz="1217706">
              <a:defRPr/>
            </a:pPr>
            <a:endParaRPr lang="en-US" sz="1998" b="1" dirty="0">
              <a:latin typeface="Helvetica 75"/>
              <a:ea typeface="Calibri" panose="020F0502020204030204" pitchFamily="34" charset="0"/>
              <a:cs typeface="Arial" panose="020B0604020202020204" pitchFamily="34" charset="0"/>
            </a:endParaRPr>
          </a:p>
          <a:p>
            <a:pPr marL="342900" indent="-342900" defTabSz="1217706">
              <a:buFont typeface="Arial" panose="020B0604020202020204" pitchFamily="34" charset="0"/>
              <a:buChar char="•"/>
              <a:defRPr/>
            </a:pPr>
            <a:r>
              <a:rPr lang="en-US" sz="1998" b="1" dirty="0">
                <a:latin typeface="Helvetica 75"/>
                <a:ea typeface="Calibri" panose="020F0502020204030204" pitchFamily="34" charset="0"/>
                <a:cs typeface="Arial" panose="020B0604020202020204" pitchFamily="34" charset="0"/>
              </a:rPr>
              <a:t>Input </a:t>
            </a:r>
            <a:r>
              <a:rPr lang="en-US" sz="1998" dirty="0">
                <a:latin typeface="Helvetica 75"/>
                <a:ea typeface="Calibri" panose="020F0502020204030204" pitchFamily="34" charset="0"/>
                <a:cs typeface="Arial" panose="020B0604020202020204" pitchFamily="34" charset="0"/>
              </a:rPr>
              <a:t>from</a:t>
            </a:r>
            <a:r>
              <a:rPr lang="en-US" sz="1998" b="1" dirty="0">
                <a:latin typeface="Helvetica 75"/>
                <a:ea typeface="Calibri" panose="020F0502020204030204" pitchFamily="34" charset="0"/>
                <a:cs typeface="Arial" panose="020B0604020202020204" pitchFamily="34" charset="0"/>
              </a:rPr>
              <a:t> different protocols </a:t>
            </a:r>
            <a:r>
              <a:rPr lang="en-US" sz="1998" dirty="0">
                <a:latin typeface="Helvetica 75"/>
                <a:ea typeface="Calibri" panose="020F0502020204030204" pitchFamily="34" charset="0"/>
                <a:cs typeface="Arial" panose="020B0604020202020204" pitchFamily="34" charset="0"/>
              </a:rPr>
              <a:t>depending upon the </a:t>
            </a:r>
            <a:r>
              <a:rPr lang="en-US" sz="1998" b="1" dirty="0">
                <a:latin typeface="Helvetica 75"/>
                <a:ea typeface="Calibri" panose="020F0502020204030204" pitchFamily="34" charset="0"/>
                <a:cs typeface="Arial" panose="020B0604020202020204" pitchFamily="34" charset="0"/>
              </a:rPr>
              <a:t>hardware </a:t>
            </a:r>
            <a:r>
              <a:rPr lang="en-US" sz="1998" dirty="0">
                <a:latin typeface="Helvetica 75"/>
                <a:ea typeface="Calibri" panose="020F0502020204030204" pitchFamily="34" charset="0"/>
                <a:cs typeface="Arial" panose="020B0604020202020204" pitchFamily="34" charset="0"/>
              </a:rPr>
              <a:t>or</a:t>
            </a:r>
            <a:r>
              <a:rPr lang="en-US" sz="1998" b="1" dirty="0">
                <a:latin typeface="Helvetica 75"/>
                <a:ea typeface="Calibri" panose="020F0502020204030204" pitchFamily="34" charset="0"/>
                <a:cs typeface="Arial" panose="020B0604020202020204" pitchFamily="34" charset="0"/>
              </a:rPr>
              <a:t> interface</a:t>
            </a:r>
          </a:p>
          <a:p>
            <a:pPr defTabSz="1217706">
              <a:defRPr/>
            </a:pPr>
            <a:endParaRPr lang="en-US" sz="1998" b="1" dirty="0">
              <a:latin typeface="Helvetica 75"/>
              <a:ea typeface="Calibri" panose="020F0502020204030204" pitchFamily="34" charset="0"/>
              <a:cs typeface="Arial" panose="020B0604020202020204" pitchFamily="34" charset="0"/>
            </a:endParaRPr>
          </a:p>
          <a:p>
            <a:pPr marL="342900" indent="-342900" defTabSz="1217706">
              <a:buFont typeface="Arial" panose="020B0604020202020204" pitchFamily="34" charset="0"/>
              <a:buChar char="•"/>
              <a:defRPr/>
            </a:pPr>
            <a:r>
              <a:rPr lang="en-US" sz="1998" b="1" dirty="0">
                <a:latin typeface="Helvetica 75"/>
                <a:ea typeface="Calibri" panose="020F0502020204030204" pitchFamily="34" charset="0"/>
                <a:cs typeface="Arial" panose="020B0604020202020204" pitchFamily="34" charset="0"/>
              </a:rPr>
              <a:t>Output </a:t>
            </a:r>
            <a:r>
              <a:rPr lang="en-US" sz="1998" dirty="0">
                <a:latin typeface="Helvetica 75"/>
                <a:ea typeface="Calibri" panose="020F0502020204030204" pitchFamily="34" charset="0"/>
                <a:cs typeface="Arial" panose="020B0604020202020204" pitchFamily="34" charset="0"/>
              </a:rPr>
              <a:t>to</a:t>
            </a:r>
            <a:r>
              <a:rPr lang="en-US" sz="1998" b="1" dirty="0">
                <a:latin typeface="Helvetica 75"/>
                <a:ea typeface="Calibri" panose="020F0502020204030204" pitchFamily="34" charset="0"/>
                <a:cs typeface="Arial" panose="020B0604020202020204" pitchFamily="34" charset="0"/>
              </a:rPr>
              <a:t> </a:t>
            </a:r>
            <a:r>
              <a:rPr lang="en-US" sz="1998" dirty="0">
                <a:latin typeface="Helvetica 75"/>
                <a:ea typeface="Calibri" panose="020F0502020204030204" pitchFamily="34" charset="0"/>
                <a:cs typeface="Arial" panose="020B0604020202020204" pitchFamily="34" charset="0"/>
              </a:rPr>
              <a:t>various</a:t>
            </a:r>
            <a:r>
              <a:rPr lang="en-US" sz="1998" b="1" dirty="0">
                <a:latin typeface="Helvetica 75"/>
                <a:ea typeface="Calibri" panose="020F0502020204030204" pitchFamily="34" charset="0"/>
                <a:cs typeface="Arial" panose="020B0604020202020204" pitchFamily="34" charset="0"/>
              </a:rPr>
              <a:t> cloud platforms </a:t>
            </a:r>
            <a:r>
              <a:rPr lang="en-US" sz="1998" dirty="0">
                <a:latin typeface="Helvetica 75"/>
                <a:ea typeface="Calibri" panose="020F0502020204030204" pitchFamily="34" charset="0"/>
                <a:cs typeface="Arial" panose="020B0604020202020204" pitchFamily="34" charset="0"/>
              </a:rPr>
              <a:t>or</a:t>
            </a:r>
            <a:r>
              <a:rPr lang="en-US" sz="1998" b="1" dirty="0">
                <a:latin typeface="Helvetica 75"/>
                <a:ea typeface="Calibri" panose="020F0502020204030204" pitchFamily="34" charset="0"/>
                <a:cs typeface="Arial" panose="020B0604020202020204" pitchFamily="34" charset="0"/>
              </a:rPr>
              <a:t> local loopback </a:t>
            </a:r>
            <a:r>
              <a:rPr lang="en-US" sz="1998" dirty="0">
                <a:latin typeface="Helvetica 75"/>
                <a:ea typeface="Calibri" panose="020F0502020204030204" pitchFamily="34" charset="0"/>
                <a:cs typeface="Arial" panose="020B0604020202020204" pitchFamily="34" charset="0"/>
              </a:rPr>
              <a:t>to</a:t>
            </a:r>
            <a:r>
              <a:rPr lang="en-US" sz="1998" b="1" dirty="0">
                <a:latin typeface="Helvetica 75"/>
                <a:ea typeface="Calibri" panose="020F0502020204030204" pitchFamily="34" charset="0"/>
                <a:cs typeface="Arial" panose="020B0604020202020204" pitchFamily="34" charset="0"/>
              </a:rPr>
              <a:t> Modbus </a:t>
            </a:r>
            <a:r>
              <a:rPr lang="en-US" sz="1998" dirty="0">
                <a:latin typeface="Helvetica 75"/>
                <a:ea typeface="Calibri" panose="020F0502020204030204" pitchFamily="34" charset="0"/>
                <a:cs typeface="Arial" panose="020B0604020202020204" pitchFamily="34" charset="0"/>
              </a:rPr>
              <a:t>and/or</a:t>
            </a:r>
            <a:r>
              <a:rPr lang="en-US" sz="1998" b="1" dirty="0">
                <a:latin typeface="Helvetica 75"/>
                <a:ea typeface="Calibri" panose="020F0502020204030204" pitchFamily="34" charset="0"/>
                <a:cs typeface="Arial" panose="020B0604020202020204" pitchFamily="34" charset="0"/>
              </a:rPr>
              <a:t> BACnet</a:t>
            </a:r>
          </a:p>
          <a:p>
            <a:pPr marL="342900" indent="-342900" defTabSz="1217706">
              <a:buFont typeface="Arial" panose="020B0604020202020204" pitchFamily="34" charset="0"/>
              <a:buChar char="•"/>
              <a:defRPr/>
            </a:pPr>
            <a:endParaRPr lang="en-US" sz="1998" b="1" dirty="0">
              <a:latin typeface="Helvetica 75"/>
              <a:ea typeface="Calibri" panose="020F0502020204030204" pitchFamily="34" charset="0"/>
              <a:cs typeface="Arial" panose="020B0604020202020204" pitchFamily="34" charset="0"/>
            </a:endParaRPr>
          </a:p>
          <a:p>
            <a:pPr marL="342900" indent="-342900" defTabSz="1217706">
              <a:buFont typeface="Arial" panose="020B0604020202020204" pitchFamily="34" charset="0"/>
              <a:buChar char="•"/>
              <a:defRPr/>
            </a:pPr>
            <a:endParaRPr lang="en-US" sz="1998" b="1" dirty="0">
              <a:latin typeface="Helvetica 75"/>
              <a:ea typeface="Calibri" panose="020F0502020204030204" pitchFamily="34" charset="0"/>
              <a:cs typeface="Arial" panose="020B0604020202020204" pitchFamily="34" charset="0"/>
            </a:endParaRPr>
          </a:p>
          <a:p>
            <a:pPr defTabSz="1217706">
              <a:defRPr/>
            </a:pPr>
            <a:endParaRPr lang="en-US" sz="1998" b="1" dirty="0">
              <a:latin typeface="Helvetica 75"/>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242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7A57-48D2-4D88-8F66-9A34EC23D475}"/>
              </a:ext>
            </a:extLst>
          </p:cNvPr>
          <p:cNvSpPr>
            <a:spLocks noGrp="1"/>
          </p:cNvSpPr>
          <p:nvPr>
            <p:ph type="title"/>
          </p:nvPr>
        </p:nvSpPr>
        <p:spPr/>
        <p:txBody>
          <a:bodyPr/>
          <a:lstStyle/>
          <a:p>
            <a:r>
              <a:rPr lang="nl-BE" dirty="0" err="1"/>
              <a:t>Why</a:t>
            </a:r>
            <a:r>
              <a:rPr lang="nl-BE" dirty="0"/>
              <a:t> </a:t>
            </a:r>
            <a:r>
              <a:rPr lang="nl-BE" dirty="0" err="1"/>
              <a:t>the</a:t>
            </a:r>
            <a:r>
              <a:rPr lang="nl-BE" dirty="0"/>
              <a:t> SRAS?</a:t>
            </a:r>
            <a:endParaRPr lang="en-BE" dirty="0"/>
          </a:p>
        </p:txBody>
      </p:sp>
      <p:sp>
        <p:nvSpPr>
          <p:cNvPr id="3" name="Content Placeholder 2">
            <a:extLst>
              <a:ext uri="{FF2B5EF4-FFF2-40B4-BE49-F238E27FC236}">
                <a16:creationId xmlns:a16="http://schemas.microsoft.com/office/drawing/2014/main" id="{265D90EE-211F-4E14-A9FA-EA8814A20FC6}"/>
              </a:ext>
            </a:extLst>
          </p:cNvPr>
          <p:cNvSpPr>
            <a:spLocks noGrp="1"/>
          </p:cNvSpPr>
          <p:nvPr>
            <p:ph idx="1"/>
          </p:nvPr>
        </p:nvSpPr>
        <p:spPr>
          <a:xfrm>
            <a:off x="413657" y="1690688"/>
            <a:ext cx="10515600" cy="4667250"/>
          </a:xfrm>
        </p:spPr>
        <p:txBody>
          <a:bodyPr>
            <a:normAutofit/>
          </a:bodyPr>
          <a:lstStyle/>
          <a:p>
            <a:pPr marL="457200" lvl="1" indent="0">
              <a:buNone/>
            </a:pPr>
            <a:r>
              <a:rPr lang="nl-BE" sz="2800" dirty="0"/>
              <a:t>SRAS Stands </a:t>
            </a:r>
            <a:r>
              <a:rPr lang="nl-BE" sz="2800" dirty="0" err="1"/>
              <a:t>for</a:t>
            </a:r>
            <a:r>
              <a:rPr lang="nl-BE" sz="2800" dirty="0"/>
              <a:t> Secure Remote Access Service a SW </a:t>
            </a:r>
            <a:r>
              <a:rPr lang="nl-BE" sz="2800" dirty="0" err="1"/>
              <a:t>developped</a:t>
            </a:r>
            <a:r>
              <a:rPr lang="nl-BE" sz="2800" dirty="0"/>
              <a:t> </a:t>
            </a:r>
            <a:r>
              <a:rPr lang="nl-BE" sz="2800" dirty="0" err="1"/>
              <a:t>by</a:t>
            </a:r>
            <a:r>
              <a:rPr lang="nl-BE" sz="2800" dirty="0"/>
              <a:t> 5G-A on </a:t>
            </a:r>
            <a:r>
              <a:rPr lang="nl-BE" sz="2800" dirty="0" err="1"/>
              <a:t>the</a:t>
            </a:r>
            <a:r>
              <a:rPr lang="nl-BE" sz="2800" dirty="0"/>
              <a:t> CloudGate.</a:t>
            </a:r>
          </a:p>
          <a:p>
            <a:pPr marL="457200" lvl="1" indent="0">
              <a:buNone/>
            </a:pPr>
            <a:r>
              <a:rPr lang="nl-BE" sz="2800" dirty="0" err="1"/>
              <a:t>With</a:t>
            </a:r>
            <a:r>
              <a:rPr lang="nl-BE" sz="2800" dirty="0"/>
              <a:t> SRAS </a:t>
            </a:r>
            <a:r>
              <a:rPr lang="nl-BE" sz="2800" dirty="0" err="1"/>
              <a:t>you</a:t>
            </a:r>
            <a:r>
              <a:rPr lang="nl-BE" sz="2800" dirty="0"/>
              <a:t> </a:t>
            </a:r>
            <a:r>
              <a:rPr lang="nl-BE" sz="2800" dirty="0" err="1"/>
              <a:t>can</a:t>
            </a:r>
            <a:r>
              <a:rPr lang="nl-BE" sz="2800" dirty="0"/>
              <a:t> access </a:t>
            </a:r>
            <a:r>
              <a:rPr lang="nl-BE" sz="2800" dirty="0" err="1"/>
              <a:t>your</a:t>
            </a:r>
            <a:r>
              <a:rPr lang="nl-BE" sz="2800" dirty="0"/>
              <a:t> </a:t>
            </a:r>
            <a:r>
              <a:rPr lang="nl-BE" sz="2800" dirty="0" err="1"/>
              <a:t>devices</a:t>
            </a:r>
            <a:r>
              <a:rPr lang="nl-BE" sz="2800" dirty="0"/>
              <a:t> </a:t>
            </a:r>
            <a:r>
              <a:rPr lang="nl-BE" sz="2800" dirty="0" err="1"/>
              <a:t>remotely</a:t>
            </a:r>
            <a:r>
              <a:rPr lang="nl-BE" sz="2800" dirty="0"/>
              <a:t> as </a:t>
            </a:r>
            <a:r>
              <a:rPr lang="nl-BE" sz="2800" dirty="0" err="1"/>
              <a:t>if</a:t>
            </a:r>
            <a:r>
              <a:rPr lang="nl-BE" sz="2800" dirty="0"/>
              <a:t> </a:t>
            </a:r>
            <a:r>
              <a:rPr lang="nl-BE" sz="2800" dirty="0" err="1"/>
              <a:t>you</a:t>
            </a:r>
            <a:r>
              <a:rPr lang="nl-BE" sz="2800" dirty="0"/>
              <a:t> </a:t>
            </a:r>
            <a:r>
              <a:rPr lang="nl-BE" sz="2800" dirty="0" err="1"/>
              <a:t>were</a:t>
            </a:r>
            <a:r>
              <a:rPr lang="nl-BE" sz="2800" dirty="0"/>
              <a:t> on-site.</a:t>
            </a:r>
          </a:p>
          <a:p>
            <a:pPr marL="457200" lvl="1" indent="0">
              <a:buNone/>
            </a:pPr>
            <a:r>
              <a:rPr lang="en-US" sz="2800" dirty="0"/>
              <a:t>SRAS is a L2 VPN solution based on OpenVPN and L2TP over </a:t>
            </a:r>
            <a:r>
              <a:rPr lang="en-US" sz="2800" dirty="0" err="1"/>
              <a:t>IPSec</a:t>
            </a:r>
            <a:r>
              <a:rPr lang="en-US" sz="2800" dirty="0"/>
              <a:t>.</a:t>
            </a:r>
          </a:p>
          <a:p>
            <a:pPr marL="457200" lvl="1" indent="0">
              <a:buNone/>
            </a:pPr>
            <a:r>
              <a:rPr lang="en-US" sz="2800" dirty="0"/>
              <a:t>The solution is segmented in virtual switches that connect one or more </a:t>
            </a:r>
            <a:r>
              <a:rPr lang="en-US" sz="2800" dirty="0" err="1"/>
              <a:t>CloudGates</a:t>
            </a:r>
            <a:r>
              <a:rPr lang="en-US" sz="2800" dirty="0"/>
              <a:t> to your device(s).</a:t>
            </a:r>
          </a:p>
          <a:p>
            <a:pPr marL="457200" lvl="1" indent="0">
              <a:buNone/>
            </a:pPr>
            <a:endParaRPr lang="nl-BE" sz="2800" dirty="0"/>
          </a:p>
          <a:p>
            <a:pPr marL="0" indent="0">
              <a:buNone/>
            </a:pPr>
            <a:endParaRPr lang="nl-BE" sz="3200" dirty="0"/>
          </a:p>
          <a:p>
            <a:pPr lvl="1"/>
            <a:endParaRPr lang="en-BE" sz="2800" dirty="0"/>
          </a:p>
        </p:txBody>
      </p:sp>
    </p:spTree>
    <p:extLst>
      <p:ext uri="{BB962C8B-B14F-4D97-AF65-F5344CB8AC3E}">
        <p14:creationId xmlns:p14="http://schemas.microsoft.com/office/powerpoint/2010/main" val="124316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7A57-48D2-4D88-8F66-9A34EC23D475}"/>
              </a:ext>
            </a:extLst>
          </p:cNvPr>
          <p:cNvSpPr>
            <a:spLocks noGrp="1"/>
          </p:cNvSpPr>
          <p:nvPr>
            <p:ph type="title"/>
          </p:nvPr>
        </p:nvSpPr>
        <p:spPr/>
        <p:txBody>
          <a:bodyPr/>
          <a:lstStyle/>
          <a:p>
            <a:r>
              <a:rPr lang="nl-BE" dirty="0" err="1"/>
              <a:t>Why</a:t>
            </a:r>
            <a:r>
              <a:rPr lang="nl-BE" dirty="0"/>
              <a:t> </a:t>
            </a:r>
            <a:r>
              <a:rPr lang="nl-BE" dirty="0" err="1"/>
              <a:t>the</a:t>
            </a:r>
            <a:r>
              <a:rPr lang="nl-BE" dirty="0"/>
              <a:t> SRAS?</a:t>
            </a:r>
            <a:endParaRPr lang="en-BE" dirty="0"/>
          </a:p>
        </p:txBody>
      </p:sp>
      <p:sp>
        <p:nvSpPr>
          <p:cNvPr id="3" name="Content Placeholder 2">
            <a:extLst>
              <a:ext uri="{FF2B5EF4-FFF2-40B4-BE49-F238E27FC236}">
                <a16:creationId xmlns:a16="http://schemas.microsoft.com/office/drawing/2014/main" id="{265D90EE-211F-4E14-A9FA-EA8814A20FC6}"/>
              </a:ext>
            </a:extLst>
          </p:cNvPr>
          <p:cNvSpPr>
            <a:spLocks noGrp="1"/>
          </p:cNvSpPr>
          <p:nvPr>
            <p:ph idx="1"/>
          </p:nvPr>
        </p:nvSpPr>
        <p:spPr>
          <a:xfrm>
            <a:off x="413657" y="1690688"/>
            <a:ext cx="10515600" cy="4667250"/>
          </a:xfrm>
        </p:spPr>
        <p:txBody>
          <a:bodyPr>
            <a:normAutofit/>
          </a:bodyPr>
          <a:lstStyle/>
          <a:p>
            <a:pPr marL="457200" lvl="1" indent="0">
              <a:buNone/>
            </a:pPr>
            <a:r>
              <a:rPr lang="en-US" sz="2800" dirty="0"/>
              <a:t>It is different from a traditional VPN solution that it does not require a VPN concentrator to connect to multiple </a:t>
            </a:r>
            <a:r>
              <a:rPr lang="en-US" sz="2800" dirty="0" err="1"/>
              <a:t>CloudGates</a:t>
            </a:r>
            <a:r>
              <a:rPr lang="en-US" sz="2800" dirty="0"/>
              <a:t>.</a:t>
            </a:r>
          </a:p>
          <a:p>
            <a:pPr marL="457200" lvl="1" indent="0">
              <a:buNone/>
            </a:pPr>
            <a:r>
              <a:rPr lang="en-US" sz="2800" dirty="0"/>
              <a:t>Because of the virtual switch technology, you can group your </a:t>
            </a:r>
            <a:r>
              <a:rPr lang="en-US" sz="2800" dirty="0" err="1"/>
              <a:t>CloudGates</a:t>
            </a:r>
            <a:r>
              <a:rPr lang="en-US" sz="2800" dirty="0"/>
              <a:t> on a per customer basis.</a:t>
            </a:r>
          </a:p>
          <a:p>
            <a:pPr marL="457200" lvl="1" indent="0">
              <a:buNone/>
            </a:pPr>
            <a:r>
              <a:rPr lang="en-US" sz="2800" dirty="0"/>
              <a:t>Since January 2023 5G-A proposes the SRAS 2 (Layer 3 Virtual Wire) enabling to connect remotely on Local BMS controllers (JCI, Honeywell, Sauter, PRIVA, Distech, Siemens, Schneider….) opening a new world of possibility for tele maintenance, remote services, Security…</a:t>
            </a:r>
          </a:p>
          <a:p>
            <a:pPr marL="457200" lvl="1" indent="0">
              <a:buNone/>
            </a:pPr>
            <a:endParaRPr lang="nl-BE" sz="2800" dirty="0"/>
          </a:p>
          <a:p>
            <a:pPr marL="0" indent="0">
              <a:buNone/>
            </a:pPr>
            <a:endParaRPr lang="nl-BE" sz="3200" dirty="0"/>
          </a:p>
          <a:p>
            <a:pPr lvl="1"/>
            <a:endParaRPr lang="en-BE" sz="2800" dirty="0"/>
          </a:p>
        </p:txBody>
      </p:sp>
    </p:spTree>
    <p:extLst>
      <p:ext uri="{BB962C8B-B14F-4D97-AF65-F5344CB8AC3E}">
        <p14:creationId xmlns:p14="http://schemas.microsoft.com/office/powerpoint/2010/main" val="66066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0C55757A-F27D-4BA7-9E14-634AF4C1FDC1}"/>
              </a:ext>
            </a:extLst>
          </p:cNvPr>
          <p:cNvSpPr/>
          <p:nvPr/>
        </p:nvSpPr>
        <p:spPr bwMode="auto">
          <a:xfrm>
            <a:off x="4150808" y="1165109"/>
            <a:ext cx="1178173" cy="725993"/>
          </a:xfrm>
          <a:prstGeom prst="ellipse">
            <a:avLst/>
          </a:prstGeom>
          <a:solidFill>
            <a:schemeClr val="accent1">
              <a:lumMod val="75000"/>
            </a:schemeClr>
          </a:solidFill>
          <a:ln>
            <a:solidFill>
              <a:srgbClr val="0070C0"/>
            </a:solidFill>
          </a:ln>
        </p:spPr>
        <p:txBody>
          <a:bodyPr lIns="0" tIns="0" rIns="0" bIns="0" rtlCol="0" anchor="ctr"/>
          <a:lstStyle/>
          <a:p>
            <a:pPr algn="ctr"/>
            <a:r>
              <a:rPr lang="en-US" dirty="0">
                <a:solidFill>
                  <a:schemeClr val="bg1"/>
                </a:solidFill>
              </a:rPr>
              <a:t>Sensor</a:t>
            </a:r>
            <a:endParaRPr lang="en-BE" dirty="0">
              <a:solidFill>
                <a:schemeClr val="bg1"/>
              </a:solidFill>
            </a:endParaRPr>
          </a:p>
        </p:txBody>
      </p:sp>
      <p:sp>
        <p:nvSpPr>
          <p:cNvPr id="21" name="Oval 20">
            <a:extLst>
              <a:ext uri="{FF2B5EF4-FFF2-40B4-BE49-F238E27FC236}">
                <a16:creationId xmlns:a16="http://schemas.microsoft.com/office/drawing/2014/main" id="{8556C970-5773-4AB1-9EDA-C7FA1E467322}"/>
              </a:ext>
            </a:extLst>
          </p:cNvPr>
          <p:cNvSpPr/>
          <p:nvPr/>
        </p:nvSpPr>
        <p:spPr bwMode="auto">
          <a:xfrm>
            <a:off x="5399319" y="1173973"/>
            <a:ext cx="999811" cy="725993"/>
          </a:xfrm>
          <a:prstGeom prst="ellipse">
            <a:avLst/>
          </a:prstGeom>
          <a:solidFill>
            <a:schemeClr val="accent1">
              <a:lumMod val="75000"/>
            </a:schemeClr>
          </a:solidFill>
          <a:ln>
            <a:solidFill>
              <a:srgbClr val="0070C0"/>
            </a:solidFill>
          </a:ln>
        </p:spPr>
        <p:txBody>
          <a:bodyPr lIns="0" tIns="0" rIns="0" bIns="0" rtlCol="0" anchor="ctr"/>
          <a:lstStyle/>
          <a:p>
            <a:pPr algn="ctr"/>
            <a:r>
              <a:rPr lang="en-US" sz="1400" dirty="0">
                <a:solidFill>
                  <a:schemeClr val="bg1"/>
                </a:solidFill>
              </a:rPr>
              <a:t>Gateway</a:t>
            </a:r>
            <a:endParaRPr lang="en-BE" dirty="0">
              <a:solidFill>
                <a:schemeClr val="bg1"/>
              </a:solidFill>
            </a:endParaRPr>
          </a:p>
        </p:txBody>
      </p:sp>
      <p:sp>
        <p:nvSpPr>
          <p:cNvPr id="22" name="Oval 21">
            <a:extLst>
              <a:ext uri="{FF2B5EF4-FFF2-40B4-BE49-F238E27FC236}">
                <a16:creationId xmlns:a16="http://schemas.microsoft.com/office/drawing/2014/main" id="{9298EB06-651D-4A7F-B607-73C7DCE070B7}"/>
              </a:ext>
            </a:extLst>
          </p:cNvPr>
          <p:cNvSpPr/>
          <p:nvPr/>
        </p:nvSpPr>
        <p:spPr bwMode="auto">
          <a:xfrm>
            <a:off x="6539806" y="1168948"/>
            <a:ext cx="999811" cy="725993"/>
          </a:xfrm>
          <a:prstGeom prst="ellipse">
            <a:avLst/>
          </a:prstGeom>
          <a:solidFill>
            <a:schemeClr val="accent1">
              <a:lumMod val="75000"/>
            </a:schemeClr>
          </a:solidFill>
          <a:ln>
            <a:solidFill>
              <a:srgbClr val="0070C0"/>
            </a:solidFill>
          </a:ln>
        </p:spPr>
        <p:txBody>
          <a:bodyPr lIns="0" tIns="0" rIns="0" bIns="0" rtlCol="0" anchor="ctr"/>
          <a:lstStyle/>
          <a:p>
            <a:pPr algn="ctr"/>
            <a:r>
              <a:rPr lang="en-US" dirty="0">
                <a:solidFill>
                  <a:schemeClr val="bg1"/>
                </a:solidFill>
              </a:rPr>
              <a:t>Cloud</a:t>
            </a:r>
            <a:endParaRPr lang="en-BE" dirty="0">
              <a:solidFill>
                <a:schemeClr val="bg1"/>
              </a:solidFill>
            </a:endParaRPr>
          </a:p>
        </p:txBody>
      </p:sp>
      <p:sp>
        <p:nvSpPr>
          <p:cNvPr id="23" name="Block Arc 22">
            <a:extLst>
              <a:ext uri="{FF2B5EF4-FFF2-40B4-BE49-F238E27FC236}">
                <a16:creationId xmlns:a16="http://schemas.microsoft.com/office/drawing/2014/main" id="{87AA7B2F-1DEA-4575-B73C-981468D05E8D}"/>
              </a:ext>
            </a:extLst>
          </p:cNvPr>
          <p:cNvSpPr/>
          <p:nvPr/>
        </p:nvSpPr>
        <p:spPr bwMode="auto">
          <a:xfrm rot="10800000">
            <a:off x="4548587" y="1374940"/>
            <a:ext cx="1323871" cy="936168"/>
          </a:xfrm>
          <a:prstGeom prst="blockArc">
            <a:avLst/>
          </a:prstGeom>
          <a:solidFill>
            <a:schemeClr val="accent1">
              <a:lumMod val="75000"/>
            </a:schemeClr>
          </a:solidFill>
          <a:ln>
            <a:solidFill>
              <a:srgbClr val="0070C0"/>
            </a:solidFill>
          </a:ln>
        </p:spPr>
        <p:txBody>
          <a:bodyPr lIns="0" tIns="0" rIns="0" bIns="0" rtlCol="0" anchor="ctr"/>
          <a:lstStyle/>
          <a:p>
            <a:pPr algn="ctr"/>
            <a:endParaRPr lang="en-BE" dirty="0">
              <a:solidFill>
                <a:schemeClr val="bg1"/>
              </a:solidFill>
            </a:endParaRPr>
          </a:p>
        </p:txBody>
      </p:sp>
      <p:sp>
        <p:nvSpPr>
          <p:cNvPr id="24" name="Block Arc 23">
            <a:extLst>
              <a:ext uri="{FF2B5EF4-FFF2-40B4-BE49-F238E27FC236}">
                <a16:creationId xmlns:a16="http://schemas.microsoft.com/office/drawing/2014/main" id="{EED04BEE-52F3-45AE-BD62-9CDB9937004F}"/>
              </a:ext>
            </a:extLst>
          </p:cNvPr>
          <p:cNvSpPr/>
          <p:nvPr/>
        </p:nvSpPr>
        <p:spPr bwMode="auto">
          <a:xfrm rot="10800000">
            <a:off x="5876648" y="1376616"/>
            <a:ext cx="1323871" cy="936168"/>
          </a:xfrm>
          <a:prstGeom prst="blockArc">
            <a:avLst/>
          </a:prstGeom>
          <a:solidFill>
            <a:schemeClr val="accent1">
              <a:lumMod val="75000"/>
            </a:schemeClr>
          </a:solidFill>
          <a:ln>
            <a:solidFill>
              <a:srgbClr val="0070C0"/>
            </a:solidFill>
          </a:ln>
        </p:spPr>
        <p:txBody>
          <a:bodyPr lIns="0" tIns="0" rIns="0" bIns="0" rtlCol="0" anchor="ctr"/>
          <a:lstStyle/>
          <a:p>
            <a:pPr algn="ctr"/>
            <a:endParaRPr lang="en-BE" dirty="0">
              <a:solidFill>
                <a:schemeClr val="bg1"/>
              </a:solidFill>
            </a:endParaRPr>
          </a:p>
        </p:txBody>
      </p:sp>
      <p:pic>
        <p:nvPicPr>
          <p:cNvPr id="41" name="Graphic 40" descr="Wireless router">
            <a:extLst>
              <a:ext uri="{FF2B5EF4-FFF2-40B4-BE49-F238E27FC236}">
                <a16:creationId xmlns:a16="http://schemas.microsoft.com/office/drawing/2014/main" id="{EE431F0C-E756-4792-8228-38F6197F0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4558" y="2340948"/>
            <a:ext cx="555800" cy="555800"/>
          </a:xfrm>
          <a:prstGeom prst="rect">
            <a:avLst/>
          </a:prstGeom>
        </p:spPr>
      </p:pic>
      <p:sp>
        <p:nvSpPr>
          <p:cNvPr id="36" name="Oval 35">
            <a:extLst>
              <a:ext uri="{FF2B5EF4-FFF2-40B4-BE49-F238E27FC236}">
                <a16:creationId xmlns:a16="http://schemas.microsoft.com/office/drawing/2014/main" id="{B37E96C0-10CF-416E-B102-26E27269D307}"/>
              </a:ext>
            </a:extLst>
          </p:cNvPr>
          <p:cNvSpPr/>
          <p:nvPr/>
        </p:nvSpPr>
        <p:spPr bwMode="auto">
          <a:xfrm>
            <a:off x="180871" y="2373914"/>
            <a:ext cx="2908996" cy="1924260"/>
          </a:xfrm>
          <a:prstGeom prst="ellipse">
            <a:avLst/>
          </a:prstGeom>
          <a:solidFill>
            <a:schemeClr val="accent1">
              <a:lumMod val="75000"/>
            </a:schemeClr>
          </a:solidFill>
          <a:ln w="28575">
            <a:solidFill>
              <a:srgbClr val="0070C0"/>
            </a:solidFill>
          </a:ln>
        </p:spPr>
        <p:txBody>
          <a:bodyPr lIns="0" tIns="0" rIns="0" bIns="0" rtlCol="0" anchor="ctr"/>
          <a:lstStyle/>
          <a:p>
            <a:pPr algn="ctr"/>
            <a:r>
              <a:rPr lang="en-US" sz="3600" dirty="0">
                <a:solidFill>
                  <a:schemeClr val="bg1"/>
                </a:solidFill>
              </a:rPr>
              <a:t>Sensors</a:t>
            </a:r>
            <a:endParaRPr lang="en-BE" sz="1600" dirty="0">
              <a:solidFill>
                <a:schemeClr val="bg1"/>
              </a:solidFill>
            </a:endParaRPr>
          </a:p>
        </p:txBody>
      </p:sp>
      <p:sp>
        <p:nvSpPr>
          <p:cNvPr id="38" name="Oval 37">
            <a:extLst>
              <a:ext uri="{FF2B5EF4-FFF2-40B4-BE49-F238E27FC236}">
                <a16:creationId xmlns:a16="http://schemas.microsoft.com/office/drawing/2014/main" id="{A4AD39F4-E6A8-459E-9904-C4D91D5E420C}"/>
              </a:ext>
            </a:extLst>
          </p:cNvPr>
          <p:cNvSpPr/>
          <p:nvPr/>
        </p:nvSpPr>
        <p:spPr bwMode="auto">
          <a:xfrm>
            <a:off x="180871" y="4616371"/>
            <a:ext cx="2908996" cy="1924260"/>
          </a:xfrm>
          <a:prstGeom prst="ellipse">
            <a:avLst/>
          </a:prstGeom>
          <a:solidFill>
            <a:schemeClr val="accent1">
              <a:lumMod val="75000"/>
            </a:schemeClr>
          </a:solidFill>
          <a:ln w="28575">
            <a:solidFill>
              <a:srgbClr val="0070C0"/>
            </a:solidFill>
          </a:ln>
        </p:spPr>
        <p:txBody>
          <a:bodyPr lIns="0" tIns="0" rIns="0" bIns="0" rtlCol="0" anchor="ctr"/>
          <a:lstStyle/>
          <a:p>
            <a:pPr algn="ctr"/>
            <a:r>
              <a:rPr lang="en-US" sz="3600" dirty="0">
                <a:solidFill>
                  <a:schemeClr val="bg1"/>
                </a:solidFill>
              </a:rPr>
              <a:t>Connected objects</a:t>
            </a:r>
            <a:endParaRPr lang="en-BE" sz="1600" dirty="0">
              <a:solidFill>
                <a:schemeClr val="bg1"/>
              </a:solidFill>
            </a:endParaRPr>
          </a:p>
        </p:txBody>
      </p:sp>
      <p:sp>
        <p:nvSpPr>
          <p:cNvPr id="40" name="Oval 39">
            <a:extLst>
              <a:ext uri="{FF2B5EF4-FFF2-40B4-BE49-F238E27FC236}">
                <a16:creationId xmlns:a16="http://schemas.microsoft.com/office/drawing/2014/main" id="{9286CBA3-ED17-4FEE-B356-7EA594EC5317}"/>
              </a:ext>
            </a:extLst>
          </p:cNvPr>
          <p:cNvSpPr/>
          <p:nvPr/>
        </p:nvSpPr>
        <p:spPr bwMode="auto">
          <a:xfrm>
            <a:off x="9190961" y="3462486"/>
            <a:ext cx="2908996" cy="1924260"/>
          </a:xfrm>
          <a:prstGeom prst="ellipse">
            <a:avLst/>
          </a:prstGeom>
          <a:solidFill>
            <a:schemeClr val="accent1">
              <a:lumMod val="75000"/>
            </a:schemeClr>
          </a:solidFill>
          <a:ln w="28575">
            <a:solidFill>
              <a:srgbClr val="0070C0"/>
            </a:solidFill>
          </a:ln>
        </p:spPr>
        <p:txBody>
          <a:bodyPr lIns="0" tIns="0" rIns="0" bIns="0" rtlCol="0" anchor="ctr"/>
          <a:lstStyle/>
          <a:p>
            <a:pPr algn="ctr"/>
            <a:r>
              <a:rPr lang="en-US" sz="3200" dirty="0">
                <a:solidFill>
                  <a:schemeClr val="bg1"/>
                </a:solidFill>
              </a:rPr>
              <a:t>IoT Platform</a:t>
            </a:r>
            <a:endParaRPr lang="en-BE" sz="1400" dirty="0">
              <a:solidFill>
                <a:schemeClr val="bg1"/>
              </a:solidFill>
            </a:endParaRPr>
          </a:p>
        </p:txBody>
      </p:sp>
      <p:pic>
        <p:nvPicPr>
          <p:cNvPr id="44" name="Graphic 43" descr="Thermometer">
            <a:extLst>
              <a:ext uri="{FF2B5EF4-FFF2-40B4-BE49-F238E27FC236}">
                <a16:creationId xmlns:a16="http://schemas.microsoft.com/office/drawing/2014/main" id="{977EB5B0-1284-466F-B812-E3503DB60C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89867" y="2382920"/>
            <a:ext cx="471856" cy="471856"/>
          </a:xfrm>
          <a:prstGeom prst="rect">
            <a:avLst/>
          </a:prstGeom>
        </p:spPr>
      </p:pic>
      <p:pic>
        <p:nvPicPr>
          <p:cNvPr id="47" name="Graphic 46" descr="Wrench">
            <a:extLst>
              <a:ext uri="{FF2B5EF4-FFF2-40B4-BE49-F238E27FC236}">
                <a16:creationId xmlns:a16="http://schemas.microsoft.com/office/drawing/2014/main" id="{1525818E-F10E-4310-AA06-EE76ECEF43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04939" y="2868688"/>
            <a:ext cx="471857" cy="471857"/>
          </a:xfrm>
          <a:prstGeom prst="rect">
            <a:avLst/>
          </a:prstGeom>
        </p:spPr>
      </p:pic>
      <p:pic>
        <p:nvPicPr>
          <p:cNvPr id="49" name="Graphic 48" descr="Lightning bolt">
            <a:extLst>
              <a:ext uri="{FF2B5EF4-FFF2-40B4-BE49-F238E27FC236}">
                <a16:creationId xmlns:a16="http://schemas.microsoft.com/office/drawing/2014/main" id="{D1A7111A-73C5-4D75-A437-D812E0E4C0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9867" y="3354769"/>
            <a:ext cx="495486" cy="495486"/>
          </a:xfrm>
          <a:prstGeom prst="rect">
            <a:avLst/>
          </a:prstGeom>
        </p:spPr>
      </p:pic>
      <p:pic>
        <p:nvPicPr>
          <p:cNvPr id="52" name="Graphic 51" descr="Gauge">
            <a:extLst>
              <a:ext uri="{FF2B5EF4-FFF2-40B4-BE49-F238E27FC236}">
                <a16:creationId xmlns:a16="http://schemas.microsoft.com/office/drawing/2014/main" id="{1A873B8B-BB82-40EE-A34A-F3427D2F4D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78052" y="3737827"/>
            <a:ext cx="495486" cy="495486"/>
          </a:xfrm>
          <a:prstGeom prst="rect">
            <a:avLst/>
          </a:prstGeom>
        </p:spPr>
      </p:pic>
      <p:pic>
        <p:nvPicPr>
          <p:cNvPr id="54" name="Graphic 53" descr="Wireless router">
            <a:extLst>
              <a:ext uri="{FF2B5EF4-FFF2-40B4-BE49-F238E27FC236}">
                <a16:creationId xmlns:a16="http://schemas.microsoft.com/office/drawing/2014/main" id="{6795DC2C-7DAA-4E43-A7F2-855D81B63D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324" y="2826716"/>
            <a:ext cx="555800" cy="555800"/>
          </a:xfrm>
          <a:prstGeom prst="rect">
            <a:avLst/>
          </a:prstGeom>
        </p:spPr>
      </p:pic>
      <p:pic>
        <p:nvPicPr>
          <p:cNvPr id="55" name="Graphic 54" descr="Wireless router">
            <a:extLst>
              <a:ext uri="{FF2B5EF4-FFF2-40B4-BE49-F238E27FC236}">
                <a16:creationId xmlns:a16="http://schemas.microsoft.com/office/drawing/2014/main" id="{A99E8BA2-D503-4FA0-8D6C-4EE02FD12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324" y="3257016"/>
            <a:ext cx="555800" cy="555800"/>
          </a:xfrm>
          <a:prstGeom prst="rect">
            <a:avLst/>
          </a:prstGeom>
        </p:spPr>
      </p:pic>
      <p:pic>
        <p:nvPicPr>
          <p:cNvPr id="56" name="Graphic 55" descr="Wireless router">
            <a:extLst>
              <a:ext uri="{FF2B5EF4-FFF2-40B4-BE49-F238E27FC236}">
                <a16:creationId xmlns:a16="http://schemas.microsoft.com/office/drawing/2014/main" id="{EBA7E697-A168-4683-A8D4-86043D0F9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6256" y="3707670"/>
            <a:ext cx="555800" cy="555800"/>
          </a:xfrm>
          <a:prstGeom prst="rect">
            <a:avLst/>
          </a:prstGeom>
        </p:spPr>
      </p:pic>
      <p:sp>
        <p:nvSpPr>
          <p:cNvPr id="3" name="Arrow: Right 2">
            <a:extLst>
              <a:ext uri="{FF2B5EF4-FFF2-40B4-BE49-F238E27FC236}">
                <a16:creationId xmlns:a16="http://schemas.microsoft.com/office/drawing/2014/main" id="{B6AF4CFC-64E7-4FBB-9519-083146592EA3}"/>
              </a:ext>
            </a:extLst>
          </p:cNvPr>
          <p:cNvSpPr/>
          <p:nvPr/>
        </p:nvSpPr>
        <p:spPr bwMode="auto">
          <a:xfrm>
            <a:off x="3647552" y="2326196"/>
            <a:ext cx="1958699" cy="495486"/>
          </a:xfrm>
          <a:prstGeom prst="rightArrow">
            <a:avLst/>
          </a:prstGeom>
          <a:solidFill>
            <a:schemeClr val="accent1">
              <a:lumMod val="75000"/>
            </a:schemeClr>
          </a:solidFill>
          <a:ln>
            <a:solidFill>
              <a:srgbClr val="0070C0"/>
            </a:solidFill>
          </a:ln>
        </p:spPr>
        <p:txBody>
          <a:bodyPr lIns="0" tIns="0" rIns="0" bIns="0" rtlCol="0" anchor="ctr"/>
          <a:lstStyle/>
          <a:p>
            <a:pPr algn="ctr"/>
            <a:r>
              <a:rPr lang="en-US" dirty="0" err="1">
                <a:solidFill>
                  <a:schemeClr val="bg1"/>
                </a:solidFill>
              </a:rPr>
              <a:t>LoRa</a:t>
            </a:r>
            <a:endParaRPr lang="en-BE" dirty="0">
              <a:solidFill>
                <a:schemeClr val="bg1"/>
              </a:solidFill>
            </a:endParaRPr>
          </a:p>
        </p:txBody>
      </p:sp>
      <p:sp>
        <p:nvSpPr>
          <p:cNvPr id="57" name="Arrow: Right 56">
            <a:extLst>
              <a:ext uri="{FF2B5EF4-FFF2-40B4-BE49-F238E27FC236}">
                <a16:creationId xmlns:a16="http://schemas.microsoft.com/office/drawing/2014/main" id="{C5039C2F-3245-4287-9DF5-C6EB82856794}"/>
              </a:ext>
            </a:extLst>
          </p:cNvPr>
          <p:cNvSpPr/>
          <p:nvPr/>
        </p:nvSpPr>
        <p:spPr bwMode="auto">
          <a:xfrm>
            <a:off x="3654254" y="2820244"/>
            <a:ext cx="1958699" cy="495486"/>
          </a:xfrm>
          <a:prstGeom prst="rightArrow">
            <a:avLst/>
          </a:prstGeom>
          <a:solidFill>
            <a:schemeClr val="accent1">
              <a:lumMod val="75000"/>
            </a:schemeClr>
          </a:solidFill>
          <a:ln>
            <a:solidFill>
              <a:srgbClr val="0070C0"/>
            </a:solidFill>
          </a:ln>
        </p:spPr>
        <p:txBody>
          <a:bodyPr lIns="0" tIns="0" rIns="0" bIns="0" rtlCol="0" anchor="ctr"/>
          <a:lstStyle/>
          <a:p>
            <a:pPr algn="ctr"/>
            <a:r>
              <a:rPr lang="en-US" dirty="0" err="1">
                <a:solidFill>
                  <a:schemeClr val="bg1"/>
                </a:solidFill>
              </a:rPr>
              <a:t>ModBus</a:t>
            </a:r>
            <a:endParaRPr lang="en-BE" dirty="0">
              <a:solidFill>
                <a:schemeClr val="bg1"/>
              </a:solidFill>
            </a:endParaRPr>
          </a:p>
        </p:txBody>
      </p:sp>
      <p:sp>
        <p:nvSpPr>
          <p:cNvPr id="58" name="Arrow: Right 57">
            <a:extLst>
              <a:ext uri="{FF2B5EF4-FFF2-40B4-BE49-F238E27FC236}">
                <a16:creationId xmlns:a16="http://schemas.microsoft.com/office/drawing/2014/main" id="{FF8A0DF7-AB60-472A-8C16-062A8DB854AA}"/>
              </a:ext>
            </a:extLst>
          </p:cNvPr>
          <p:cNvSpPr/>
          <p:nvPr/>
        </p:nvSpPr>
        <p:spPr bwMode="auto">
          <a:xfrm>
            <a:off x="3640858" y="3299217"/>
            <a:ext cx="1958699" cy="495486"/>
          </a:xfrm>
          <a:prstGeom prst="rightArrow">
            <a:avLst/>
          </a:prstGeom>
          <a:solidFill>
            <a:schemeClr val="accent1">
              <a:lumMod val="75000"/>
            </a:schemeClr>
          </a:solidFill>
          <a:ln>
            <a:solidFill>
              <a:srgbClr val="0070C0"/>
            </a:solidFill>
          </a:ln>
        </p:spPr>
        <p:txBody>
          <a:bodyPr lIns="0" tIns="0" rIns="0" bIns="0" rtlCol="0" anchor="ctr"/>
          <a:lstStyle/>
          <a:p>
            <a:pPr algn="ctr"/>
            <a:r>
              <a:rPr lang="en-US" dirty="0">
                <a:solidFill>
                  <a:schemeClr val="bg1"/>
                </a:solidFill>
              </a:rPr>
              <a:t> BLE</a:t>
            </a:r>
            <a:endParaRPr lang="en-BE" dirty="0">
              <a:solidFill>
                <a:schemeClr val="bg1"/>
              </a:solidFill>
            </a:endParaRPr>
          </a:p>
        </p:txBody>
      </p:sp>
      <p:sp>
        <p:nvSpPr>
          <p:cNvPr id="59" name="Arrow: Right 58">
            <a:extLst>
              <a:ext uri="{FF2B5EF4-FFF2-40B4-BE49-F238E27FC236}">
                <a16:creationId xmlns:a16="http://schemas.microsoft.com/office/drawing/2014/main" id="{18621C2F-3518-48DE-A366-863E0C3CEC7A}"/>
              </a:ext>
            </a:extLst>
          </p:cNvPr>
          <p:cNvSpPr/>
          <p:nvPr/>
        </p:nvSpPr>
        <p:spPr bwMode="auto">
          <a:xfrm>
            <a:off x="3647552" y="3781157"/>
            <a:ext cx="1958699" cy="495486"/>
          </a:xfrm>
          <a:prstGeom prst="rightArrow">
            <a:avLst/>
          </a:prstGeom>
          <a:solidFill>
            <a:schemeClr val="accent1">
              <a:lumMod val="75000"/>
            </a:schemeClr>
          </a:solidFill>
          <a:ln>
            <a:solidFill>
              <a:srgbClr val="0070C0"/>
            </a:solidFill>
          </a:ln>
        </p:spPr>
        <p:txBody>
          <a:bodyPr lIns="0" tIns="0" rIns="0" bIns="0" rtlCol="0" anchor="ctr"/>
          <a:lstStyle/>
          <a:p>
            <a:pPr algn="ctr"/>
            <a:r>
              <a:rPr lang="en-US" dirty="0">
                <a:solidFill>
                  <a:schemeClr val="bg1"/>
                </a:solidFill>
              </a:rPr>
              <a:t>CAN</a:t>
            </a:r>
            <a:endParaRPr lang="en-BE" dirty="0">
              <a:solidFill>
                <a:schemeClr val="bg1"/>
              </a:solidFill>
            </a:endParaRPr>
          </a:p>
        </p:txBody>
      </p:sp>
      <p:sp>
        <p:nvSpPr>
          <p:cNvPr id="4" name="Arrow: Left 3">
            <a:extLst>
              <a:ext uri="{FF2B5EF4-FFF2-40B4-BE49-F238E27FC236}">
                <a16:creationId xmlns:a16="http://schemas.microsoft.com/office/drawing/2014/main" id="{F0C80A55-0194-4774-BFBA-995EDAD10C08}"/>
              </a:ext>
            </a:extLst>
          </p:cNvPr>
          <p:cNvSpPr/>
          <p:nvPr/>
        </p:nvSpPr>
        <p:spPr bwMode="auto">
          <a:xfrm>
            <a:off x="3448306" y="5309332"/>
            <a:ext cx="1978704" cy="495486"/>
          </a:xfrm>
          <a:prstGeom prst="leftArrow">
            <a:avLst/>
          </a:prstGeom>
          <a:solidFill>
            <a:schemeClr val="accent1">
              <a:lumMod val="75000"/>
            </a:schemeClr>
          </a:solidFill>
          <a:ln>
            <a:solidFill>
              <a:srgbClr val="0070C0"/>
            </a:solidFill>
          </a:ln>
        </p:spPr>
        <p:txBody>
          <a:bodyPr lIns="0" tIns="0" rIns="0" bIns="0" rtlCol="0" anchor="ctr"/>
          <a:lstStyle/>
          <a:p>
            <a:pPr algn="ctr"/>
            <a:r>
              <a:rPr lang="en-US" dirty="0">
                <a:solidFill>
                  <a:schemeClr val="bg1"/>
                </a:solidFill>
              </a:rPr>
              <a:t>Command</a:t>
            </a:r>
            <a:endParaRPr lang="en-BE" dirty="0">
              <a:solidFill>
                <a:schemeClr val="bg1"/>
              </a:solidFill>
            </a:endParaRPr>
          </a:p>
        </p:txBody>
      </p:sp>
      <p:sp>
        <p:nvSpPr>
          <p:cNvPr id="6" name="Arrow: Bent-Up 5">
            <a:extLst>
              <a:ext uri="{FF2B5EF4-FFF2-40B4-BE49-F238E27FC236}">
                <a16:creationId xmlns:a16="http://schemas.microsoft.com/office/drawing/2014/main" id="{B3EA2128-6A06-4B4A-976A-60EB80FAF4F0}"/>
              </a:ext>
            </a:extLst>
          </p:cNvPr>
          <p:cNvSpPr/>
          <p:nvPr/>
        </p:nvSpPr>
        <p:spPr bwMode="auto">
          <a:xfrm flipV="1">
            <a:off x="6303671" y="2523235"/>
            <a:ext cx="4287292" cy="777343"/>
          </a:xfrm>
          <a:prstGeom prst="bentUpArrow">
            <a:avLst/>
          </a:prstGeom>
          <a:solidFill>
            <a:schemeClr val="accent1">
              <a:lumMod val="75000"/>
            </a:schemeClr>
          </a:solidFill>
          <a:ln>
            <a:solidFill>
              <a:srgbClr val="0070C0"/>
            </a:solidFill>
          </a:ln>
        </p:spPr>
        <p:txBody>
          <a:bodyPr lIns="0" tIns="0" rIns="0" bIns="0" rtlCol="0" anchor="ctr"/>
          <a:lstStyle/>
          <a:p>
            <a:pPr algn="ctr"/>
            <a:endParaRPr lang="en-BE" dirty="0"/>
          </a:p>
        </p:txBody>
      </p:sp>
      <p:sp>
        <p:nvSpPr>
          <p:cNvPr id="60" name="Arrow: Bent-Up 59">
            <a:extLst>
              <a:ext uri="{FF2B5EF4-FFF2-40B4-BE49-F238E27FC236}">
                <a16:creationId xmlns:a16="http://schemas.microsoft.com/office/drawing/2014/main" id="{DF1A2C8C-DF77-4445-A094-F852DEF245AC}"/>
              </a:ext>
            </a:extLst>
          </p:cNvPr>
          <p:cNvSpPr/>
          <p:nvPr/>
        </p:nvSpPr>
        <p:spPr bwMode="auto">
          <a:xfrm flipV="1">
            <a:off x="6303670" y="3014707"/>
            <a:ext cx="3759753" cy="460464"/>
          </a:xfrm>
          <a:prstGeom prst="bentUpArrow">
            <a:avLst>
              <a:gd name="adj1" fmla="val 40101"/>
              <a:gd name="adj2" fmla="val 43549"/>
              <a:gd name="adj3" fmla="val 25000"/>
            </a:avLst>
          </a:prstGeom>
          <a:solidFill>
            <a:schemeClr val="accent1">
              <a:lumMod val="75000"/>
            </a:schemeClr>
          </a:solidFill>
          <a:ln>
            <a:solidFill>
              <a:srgbClr val="0070C0"/>
            </a:solidFill>
          </a:ln>
        </p:spPr>
        <p:txBody>
          <a:bodyPr lIns="0" tIns="0" rIns="0" bIns="0" rtlCol="0" anchor="ctr"/>
          <a:lstStyle/>
          <a:p>
            <a:pPr algn="ctr"/>
            <a:endParaRPr lang="en-BE"/>
          </a:p>
        </p:txBody>
      </p:sp>
      <p:sp>
        <p:nvSpPr>
          <p:cNvPr id="7" name="Arrow: Right 6">
            <a:extLst>
              <a:ext uri="{FF2B5EF4-FFF2-40B4-BE49-F238E27FC236}">
                <a16:creationId xmlns:a16="http://schemas.microsoft.com/office/drawing/2014/main" id="{7947B1CF-57A2-4DD4-8265-0F158A19BC16}"/>
              </a:ext>
            </a:extLst>
          </p:cNvPr>
          <p:cNvSpPr/>
          <p:nvPr/>
        </p:nvSpPr>
        <p:spPr bwMode="auto">
          <a:xfrm>
            <a:off x="6298167" y="3374925"/>
            <a:ext cx="3161969" cy="376696"/>
          </a:xfrm>
          <a:prstGeom prst="rightArrow">
            <a:avLst/>
          </a:prstGeom>
          <a:solidFill>
            <a:schemeClr val="accent1">
              <a:lumMod val="75000"/>
            </a:schemeClr>
          </a:solidFill>
          <a:ln>
            <a:solidFill>
              <a:srgbClr val="0070C0"/>
            </a:solidFill>
          </a:ln>
        </p:spPr>
        <p:txBody>
          <a:bodyPr lIns="0" tIns="0" rIns="0" bIns="0" rtlCol="0" anchor="ctr"/>
          <a:lstStyle/>
          <a:p>
            <a:pPr algn="ctr"/>
            <a:endParaRPr lang="en-BE"/>
          </a:p>
        </p:txBody>
      </p:sp>
      <p:sp>
        <p:nvSpPr>
          <p:cNvPr id="61" name="Arrow: Right 60">
            <a:extLst>
              <a:ext uri="{FF2B5EF4-FFF2-40B4-BE49-F238E27FC236}">
                <a16:creationId xmlns:a16="http://schemas.microsoft.com/office/drawing/2014/main" id="{B474704C-365E-42EF-B93A-4059153655C3}"/>
              </a:ext>
            </a:extLst>
          </p:cNvPr>
          <p:cNvSpPr/>
          <p:nvPr/>
        </p:nvSpPr>
        <p:spPr bwMode="auto">
          <a:xfrm>
            <a:off x="6308603" y="3816671"/>
            <a:ext cx="2908996" cy="376696"/>
          </a:xfrm>
          <a:prstGeom prst="rightArrow">
            <a:avLst/>
          </a:prstGeom>
          <a:solidFill>
            <a:schemeClr val="accent1">
              <a:lumMod val="75000"/>
            </a:schemeClr>
          </a:solidFill>
          <a:ln>
            <a:solidFill>
              <a:srgbClr val="0070C0"/>
            </a:solidFill>
          </a:ln>
        </p:spPr>
        <p:txBody>
          <a:bodyPr lIns="0" tIns="0" rIns="0" bIns="0" rtlCol="0" anchor="ctr"/>
          <a:lstStyle/>
          <a:p>
            <a:pPr algn="ctr"/>
            <a:endParaRPr lang="en-BE"/>
          </a:p>
        </p:txBody>
      </p:sp>
      <p:pic>
        <p:nvPicPr>
          <p:cNvPr id="62" name="Graphic 61" descr="Wireless router">
            <a:extLst>
              <a:ext uri="{FF2B5EF4-FFF2-40B4-BE49-F238E27FC236}">
                <a16:creationId xmlns:a16="http://schemas.microsoft.com/office/drawing/2014/main" id="{50520252-56D2-4E3C-B085-A95E590EE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7931" y="5249018"/>
            <a:ext cx="555800" cy="555800"/>
          </a:xfrm>
          <a:prstGeom prst="rect">
            <a:avLst/>
          </a:prstGeom>
        </p:spPr>
      </p:pic>
      <p:sp>
        <p:nvSpPr>
          <p:cNvPr id="63" name="TextBox 62">
            <a:extLst>
              <a:ext uri="{FF2B5EF4-FFF2-40B4-BE49-F238E27FC236}">
                <a16:creationId xmlns:a16="http://schemas.microsoft.com/office/drawing/2014/main" id="{EED4CE3B-F321-4320-A6BD-D80BB76462C8}"/>
              </a:ext>
            </a:extLst>
          </p:cNvPr>
          <p:cNvSpPr txBox="1"/>
          <p:nvPr/>
        </p:nvSpPr>
        <p:spPr>
          <a:xfrm>
            <a:off x="4751893" y="5779499"/>
            <a:ext cx="2233688" cy="369332"/>
          </a:xfrm>
          <a:prstGeom prst="rect">
            <a:avLst/>
          </a:prstGeom>
          <a:solidFill>
            <a:schemeClr val="accent1">
              <a:lumMod val="75000"/>
            </a:schemeClr>
          </a:solidFill>
          <a:ln>
            <a:solidFill>
              <a:srgbClr val="0070C0"/>
            </a:solidFill>
          </a:ln>
        </p:spPr>
        <p:txBody>
          <a:bodyPr wrap="none" rtlCol="0">
            <a:spAutoFit/>
          </a:bodyPr>
          <a:lstStyle/>
          <a:p>
            <a:r>
              <a:rPr lang="en-US" dirty="0"/>
              <a:t>Bidirectional Gateway</a:t>
            </a:r>
          </a:p>
        </p:txBody>
      </p:sp>
      <p:sp>
        <p:nvSpPr>
          <p:cNvPr id="9" name="Arrow: Bent-Up 8">
            <a:extLst>
              <a:ext uri="{FF2B5EF4-FFF2-40B4-BE49-F238E27FC236}">
                <a16:creationId xmlns:a16="http://schemas.microsoft.com/office/drawing/2014/main" id="{9BD9CCA2-1C9C-4F26-986D-56B6546EC2BD}"/>
              </a:ext>
            </a:extLst>
          </p:cNvPr>
          <p:cNvSpPr/>
          <p:nvPr/>
        </p:nvSpPr>
        <p:spPr bwMode="auto">
          <a:xfrm rot="16200000" flipH="1">
            <a:off x="7467120" y="3802992"/>
            <a:ext cx="769572" cy="3086606"/>
          </a:xfrm>
          <a:prstGeom prst="bentUpArrow">
            <a:avLst/>
          </a:prstGeom>
          <a:solidFill>
            <a:schemeClr val="accent1">
              <a:lumMod val="75000"/>
            </a:schemeClr>
          </a:solidFill>
          <a:ln>
            <a:solidFill>
              <a:srgbClr val="0070C0"/>
            </a:solidFill>
          </a:ln>
        </p:spPr>
        <p:txBody>
          <a:bodyPr lIns="0" tIns="0" rIns="0" bIns="0" rtlCol="0" anchor="ctr"/>
          <a:lstStyle/>
          <a:p>
            <a:pPr algn="ctr"/>
            <a:endParaRPr lang="en-BE"/>
          </a:p>
        </p:txBody>
      </p:sp>
      <p:sp>
        <p:nvSpPr>
          <p:cNvPr id="10" name="TextBox 9">
            <a:extLst>
              <a:ext uri="{FF2B5EF4-FFF2-40B4-BE49-F238E27FC236}">
                <a16:creationId xmlns:a16="http://schemas.microsoft.com/office/drawing/2014/main" id="{52A1F7B6-B668-4223-8CC7-2A88537DEE52}"/>
              </a:ext>
            </a:extLst>
          </p:cNvPr>
          <p:cNvSpPr txBox="1"/>
          <p:nvPr/>
        </p:nvSpPr>
        <p:spPr>
          <a:xfrm>
            <a:off x="7124281" y="2456062"/>
            <a:ext cx="1184620" cy="307777"/>
          </a:xfrm>
          <a:prstGeom prst="rect">
            <a:avLst/>
          </a:prstGeom>
          <a:solidFill>
            <a:schemeClr val="accent1">
              <a:lumMod val="75000"/>
            </a:schemeClr>
          </a:solidFill>
          <a:ln>
            <a:solidFill>
              <a:srgbClr val="0070C0"/>
            </a:solidFill>
          </a:ln>
        </p:spPr>
        <p:txBody>
          <a:bodyPr wrap="none" rtlCol="0">
            <a:spAutoFit/>
          </a:bodyPr>
          <a:lstStyle/>
          <a:p>
            <a:r>
              <a:rPr lang="en-US" sz="1400" dirty="0" err="1">
                <a:solidFill>
                  <a:schemeClr val="bg1"/>
                </a:solidFill>
              </a:rPr>
              <a:t>LoRa</a:t>
            </a:r>
            <a:r>
              <a:rPr lang="en-US" sz="1400" dirty="0">
                <a:solidFill>
                  <a:schemeClr val="bg1"/>
                </a:solidFill>
              </a:rPr>
              <a:t> gateway</a:t>
            </a:r>
            <a:endParaRPr lang="en-BE" dirty="0">
              <a:solidFill>
                <a:schemeClr val="bg1"/>
              </a:solidFill>
            </a:endParaRPr>
          </a:p>
        </p:txBody>
      </p:sp>
      <p:sp>
        <p:nvSpPr>
          <p:cNvPr id="64" name="TextBox 63">
            <a:extLst>
              <a:ext uri="{FF2B5EF4-FFF2-40B4-BE49-F238E27FC236}">
                <a16:creationId xmlns:a16="http://schemas.microsoft.com/office/drawing/2014/main" id="{CCB95C1F-440C-4C53-A496-422237AD7707}"/>
              </a:ext>
            </a:extLst>
          </p:cNvPr>
          <p:cNvSpPr txBox="1"/>
          <p:nvPr/>
        </p:nvSpPr>
        <p:spPr>
          <a:xfrm>
            <a:off x="7124281" y="2947534"/>
            <a:ext cx="1436291" cy="307777"/>
          </a:xfrm>
          <a:prstGeom prst="rect">
            <a:avLst/>
          </a:prstGeom>
          <a:solidFill>
            <a:schemeClr val="accent1">
              <a:lumMod val="75000"/>
            </a:schemeClr>
          </a:solidFill>
          <a:ln>
            <a:solidFill>
              <a:srgbClr val="0070C0"/>
            </a:solidFill>
          </a:ln>
        </p:spPr>
        <p:txBody>
          <a:bodyPr wrap="none" rtlCol="0">
            <a:spAutoFit/>
          </a:bodyPr>
          <a:lstStyle/>
          <a:p>
            <a:r>
              <a:rPr lang="en-US" sz="1400" dirty="0" err="1">
                <a:solidFill>
                  <a:schemeClr val="bg1"/>
                </a:solidFill>
              </a:rPr>
              <a:t>ModBus</a:t>
            </a:r>
            <a:r>
              <a:rPr lang="en-US" sz="1400" dirty="0">
                <a:solidFill>
                  <a:schemeClr val="bg1"/>
                </a:solidFill>
              </a:rPr>
              <a:t> gateway</a:t>
            </a:r>
            <a:endParaRPr lang="en-BE" dirty="0">
              <a:solidFill>
                <a:schemeClr val="bg1"/>
              </a:solidFill>
            </a:endParaRPr>
          </a:p>
        </p:txBody>
      </p:sp>
      <p:sp>
        <p:nvSpPr>
          <p:cNvPr id="65" name="TextBox 64">
            <a:extLst>
              <a:ext uri="{FF2B5EF4-FFF2-40B4-BE49-F238E27FC236}">
                <a16:creationId xmlns:a16="http://schemas.microsoft.com/office/drawing/2014/main" id="{FE681AF9-FF00-4EA2-87F0-885193C7170B}"/>
              </a:ext>
            </a:extLst>
          </p:cNvPr>
          <p:cNvSpPr txBox="1"/>
          <p:nvPr/>
        </p:nvSpPr>
        <p:spPr>
          <a:xfrm>
            <a:off x="7256586" y="3411430"/>
            <a:ext cx="1091646" cy="307777"/>
          </a:xfrm>
          <a:prstGeom prst="rect">
            <a:avLst/>
          </a:prstGeom>
          <a:solidFill>
            <a:schemeClr val="accent1">
              <a:lumMod val="75000"/>
            </a:schemeClr>
          </a:solidFill>
          <a:ln>
            <a:solidFill>
              <a:srgbClr val="0070C0"/>
            </a:solidFill>
          </a:ln>
        </p:spPr>
        <p:txBody>
          <a:bodyPr wrap="none" rtlCol="0">
            <a:spAutoFit/>
          </a:bodyPr>
          <a:lstStyle/>
          <a:p>
            <a:r>
              <a:rPr lang="en-US" sz="1400" dirty="0">
                <a:solidFill>
                  <a:schemeClr val="bg1"/>
                </a:solidFill>
              </a:rPr>
              <a:t>BLE gateway</a:t>
            </a:r>
            <a:endParaRPr lang="en-BE" dirty="0">
              <a:solidFill>
                <a:schemeClr val="bg1"/>
              </a:solidFill>
            </a:endParaRPr>
          </a:p>
        </p:txBody>
      </p:sp>
      <p:sp>
        <p:nvSpPr>
          <p:cNvPr id="66" name="TextBox 65">
            <a:extLst>
              <a:ext uri="{FF2B5EF4-FFF2-40B4-BE49-F238E27FC236}">
                <a16:creationId xmlns:a16="http://schemas.microsoft.com/office/drawing/2014/main" id="{0FC8667A-647E-476F-83F6-DC0D79211517}"/>
              </a:ext>
            </a:extLst>
          </p:cNvPr>
          <p:cNvSpPr txBox="1"/>
          <p:nvPr/>
        </p:nvSpPr>
        <p:spPr>
          <a:xfrm>
            <a:off x="7226165" y="3838381"/>
            <a:ext cx="1146148" cy="307777"/>
          </a:xfrm>
          <a:prstGeom prst="rect">
            <a:avLst/>
          </a:prstGeom>
          <a:solidFill>
            <a:schemeClr val="accent1">
              <a:lumMod val="75000"/>
            </a:schemeClr>
          </a:solidFill>
          <a:ln>
            <a:solidFill>
              <a:srgbClr val="0070C0"/>
            </a:solidFill>
          </a:ln>
        </p:spPr>
        <p:txBody>
          <a:bodyPr wrap="none" rtlCol="0">
            <a:spAutoFit/>
          </a:bodyPr>
          <a:lstStyle/>
          <a:p>
            <a:r>
              <a:rPr lang="en-US" sz="1400" dirty="0">
                <a:solidFill>
                  <a:schemeClr val="bg1"/>
                </a:solidFill>
              </a:rPr>
              <a:t>CAN gateway</a:t>
            </a:r>
            <a:endParaRPr lang="en-BE" dirty="0">
              <a:solidFill>
                <a:schemeClr val="bg1"/>
              </a:solidFill>
            </a:endParaRPr>
          </a:p>
        </p:txBody>
      </p:sp>
      <p:sp>
        <p:nvSpPr>
          <p:cNvPr id="67" name="TextBox 66">
            <a:extLst>
              <a:ext uri="{FF2B5EF4-FFF2-40B4-BE49-F238E27FC236}">
                <a16:creationId xmlns:a16="http://schemas.microsoft.com/office/drawing/2014/main" id="{B9E9D991-004A-495B-A6D6-8DA285B951C7}"/>
              </a:ext>
            </a:extLst>
          </p:cNvPr>
          <p:cNvSpPr txBox="1"/>
          <p:nvPr/>
        </p:nvSpPr>
        <p:spPr>
          <a:xfrm>
            <a:off x="7323301" y="5382481"/>
            <a:ext cx="936475" cy="307777"/>
          </a:xfrm>
          <a:prstGeom prst="rect">
            <a:avLst/>
          </a:prstGeom>
          <a:solidFill>
            <a:schemeClr val="accent1">
              <a:lumMod val="75000"/>
            </a:schemeClr>
          </a:solidFill>
          <a:ln>
            <a:solidFill>
              <a:srgbClr val="0070C0"/>
            </a:solidFill>
          </a:ln>
        </p:spPr>
        <p:txBody>
          <a:bodyPr wrap="none" rtlCol="0">
            <a:spAutoFit/>
          </a:bodyPr>
          <a:lstStyle/>
          <a:p>
            <a:r>
              <a:rPr lang="en-US" sz="1400" dirty="0">
                <a:solidFill>
                  <a:schemeClr val="bg1"/>
                </a:solidFill>
              </a:rPr>
              <a:t>Command</a:t>
            </a:r>
            <a:endParaRPr lang="en-BE" dirty="0">
              <a:solidFill>
                <a:schemeClr val="bg1"/>
              </a:solidFill>
            </a:endParaRPr>
          </a:p>
        </p:txBody>
      </p:sp>
      <p:sp>
        <p:nvSpPr>
          <p:cNvPr id="8" name="Title 7">
            <a:extLst>
              <a:ext uri="{FF2B5EF4-FFF2-40B4-BE49-F238E27FC236}">
                <a16:creationId xmlns:a16="http://schemas.microsoft.com/office/drawing/2014/main" id="{C7617060-DFC1-92A6-F897-2A69DADD2F2C}"/>
              </a:ext>
            </a:extLst>
          </p:cNvPr>
          <p:cNvSpPr>
            <a:spLocks noGrp="1"/>
          </p:cNvSpPr>
          <p:nvPr>
            <p:ph type="title"/>
          </p:nvPr>
        </p:nvSpPr>
        <p:spPr>
          <a:xfrm>
            <a:off x="328303" y="735270"/>
            <a:ext cx="8610600" cy="495486"/>
          </a:xfrm>
        </p:spPr>
        <p:txBody>
          <a:bodyPr>
            <a:normAutofit fontScale="90000"/>
          </a:bodyPr>
          <a:lstStyle/>
          <a:p>
            <a:pPr algn="l"/>
            <a:r>
              <a:rPr lang="en-US" sz="4400" dirty="0">
                <a:latin typeface="+mj-lt"/>
                <a:ea typeface="+mj-ea"/>
                <a:cs typeface="+mj-cs"/>
              </a:rPr>
              <a:t>High level data flow chart</a:t>
            </a:r>
          </a:p>
        </p:txBody>
      </p:sp>
    </p:spTree>
    <p:extLst>
      <p:ext uri="{BB962C8B-B14F-4D97-AF65-F5344CB8AC3E}">
        <p14:creationId xmlns:p14="http://schemas.microsoft.com/office/powerpoint/2010/main" val="35496346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3355</TotalTime>
  <Words>1551</Words>
  <Application>Microsoft Office PowerPoint</Application>
  <PresentationFormat>Widescreen</PresentationFormat>
  <Paragraphs>217</Paragraphs>
  <Slides>26</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Bahnschrift Light Condensed</vt:lpstr>
      <vt:lpstr>Bebas Neue Regular</vt:lpstr>
      <vt:lpstr>Calibri</vt:lpstr>
      <vt:lpstr>Calibri Light</vt:lpstr>
      <vt:lpstr>Century Gothic</vt:lpstr>
      <vt:lpstr>Helvetica 75</vt:lpstr>
      <vt:lpstr>Titillium</vt:lpstr>
      <vt:lpstr>Tw Cen MT</vt:lpstr>
      <vt:lpstr>Thème Office</vt:lpstr>
      <vt:lpstr>Connecting Physical and Digital Worlds together Key enablers for Smart Buildings</vt:lpstr>
      <vt:lpstr>5G-A</vt:lpstr>
      <vt:lpstr>High Level Architecture</vt:lpstr>
      <vt:lpstr>Why the CloudWizzard?</vt:lpstr>
      <vt:lpstr>Why the CloudWizzard?</vt:lpstr>
      <vt:lpstr>Cloudwizzard Interface</vt:lpstr>
      <vt:lpstr>Why the SRAS?</vt:lpstr>
      <vt:lpstr>Why the SRAS?</vt:lpstr>
      <vt:lpstr>High level data flow chart</vt:lpstr>
      <vt:lpstr>Connected to any kind of meters</vt:lpstr>
      <vt:lpstr>SNCF Remote Meters Reading</vt:lpstr>
      <vt:lpstr>PowerPoint Presentation</vt:lpstr>
      <vt:lpstr>Focus on one Vertical solution SAVE-EnergY</vt:lpstr>
      <vt:lpstr>SAVE-EnergY</vt:lpstr>
      <vt:lpstr>SAVE-EnergY, key points</vt:lpstr>
      <vt:lpstr>PowerPoint Presentation</vt:lpstr>
      <vt:lpstr>SAVE-EnergY</vt:lpstr>
      <vt:lpstr>School in Belgium</vt:lpstr>
      <vt:lpstr> </vt:lpstr>
      <vt:lpstr>Electricity consumption: Measure-Control </vt:lpstr>
      <vt:lpstr>Smart City of Versailles </vt:lpstr>
      <vt:lpstr>Other meaningful references</vt:lpstr>
      <vt:lpstr>Other meaningful references</vt:lpstr>
      <vt:lpstr>Return on Experience, Best practices</vt:lpstr>
      <vt:lpstr>PowerPoint Presentation</vt:lpstr>
      <vt:lpstr>Several data transport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Verschaffel</dc:creator>
  <cp:lastModifiedBy>Luc</cp:lastModifiedBy>
  <cp:revision>73</cp:revision>
  <dcterms:created xsi:type="dcterms:W3CDTF">2022-05-10T09:27:20Z</dcterms:created>
  <dcterms:modified xsi:type="dcterms:W3CDTF">2023-03-30T05:55:54Z</dcterms:modified>
</cp:coreProperties>
</file>