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482" r:id="rId3"/>
    <p:sldId id="267" r:id="rId4"/>
    <p:sldId id="485" r:id="rId5"/>
    <p:sldId id="487" r:id="rId6"/>
    <p:sldId id="486" r:id="rId7"/>
    <p:sldId id="483" r:id="rId8"/>
    <p:sldId id="488" r:id="rId9"/>
    <p:sldId id="329" r:id="rId10"/>
    <p:sldId id="491" r:id="rId11"/>
    <p:sldId id="456" r:id="rId12"/>
    <p:sldId id="391" r:id="rId13"/>
    <p:sldId id="484" r:id="rId14"/>
    <p:sldId id="490" r:id="rId15"/>
    <p:sldId id="261" r:id="rId16"/>
    <p:sldId id="492" r:id="rId17"/>
    <p:sldId id="365" r:id="rId18"/>
    <p:sldId id="422" r:id="rId19"/>
    <p:sldId id="423" r:id="rId20"/>
    <p:sldId id="369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AC5"/>
    <a:srgbClr val="9F358A"/>
    <a:srgbClr val="1A7B9C"/>
    <a:srgbClr val="FFC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a GABRIELLI" userId="d1ae12a5-5f53-4ca0-933a-fab1d599e00d" providerId="ADAL" clId="{167BBEB0-472C-408C-BACF-5E4B1380A22A}"/>
    <pc:docChg chg="modSld">
      <pc:chgData name="Josepha GABRIELLI" userId="d1ae12a5-5f53-4ca0-933a-fab1d599e00d" providerId="ADAL" clId="{167BBEB0-472C-408C-BACF-5E4B1380A22A}" dt="2023-05-11T15:15:32.605" v="33"/>
      <pc:docMkLst>
        <pc:docMk/>
      </pc:docMkLst>
      <pc:sldChg chg="delSp modSp mod">
        <pc:chgData name="Josepha GABRIELLI" userId="d1ae12a5-5f53-4ca0-933a-fab1d599e00d" providerId="ADAL" clId="{167BBEB0-472C-408C-BACF-5E4B1380A22A}" dt="2023-05-11T15:15:32.605" v="33"/>
        <pc:sldMkLst>
          <pc:docMk/>
          <pc:sldMk cId="1812956456" sldId="259"/>
        </pc:sldMkLst>
        <pc:spChg chg="del mod">
          <ac:chgData name="Josepha GABRIELLI" userId="d1ae12a5-5f53-4ca0-933a-fab1d599e00d" providerId="ADAL" clId="{167BBEB0-472C-408C-BACF-5E4B1380A22A}" dt="2023-05-11T15:15:32.605" v="33"/>
          <ac:spMkLst>
            <pc:docMk/>
            <pc:sldMk cId="1812956456" sldId="259"/>
            <ac:spMk id="8" creationId="{53102322-A91F-F032-4230-40B3CDD2184A}"/>
          </ac:spMkLst>
        </pc:spChg>
      </pc:sldChg>
      <pc:sldChg chg="modSp mod">
        <pc:chgData name="Josepha GABRIELLI" userId="d1ae12a5-5f53-4ca0-933a-fab1d599e00d" providerId="ADAL" clId="{167BBEB0-472C-408C-BACF-5E4B1380A22A}" dt="2023-05-11T15:15:04.051" v="30" actId="20577"/>
        <pc:sldMkLst>
          <pc:docMk/>
          <pc:sldMk cId="2633732067" sldId="369"/>
        </pc:sldMkLst>
        <pc:spChg chg="mod">
          <ac:chgData name="Josepha GABRIELLI" userId="d1ae12a5-5f53-4ca0-933a-fab1d599e00d" providerId="ADAL" clId="{167BBEB0-472C-408C-BACF-5E4B1380A22A}" dt="2023-05-11T15:15:04.051" v="30" actId="20577"/>
          <ac:spMkLst>
            <pc:docMk/>
            <pc:sldMk cId="2633732067" sldId="369"/>
            <ac:spMk id="16" creationId="{DC99B618-2F9F-449A-85BE-BFFD901A8CB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81-4938-97CB-C189E463EC86}"/>
              </c:ext>
            </c:extLst>
          </c:dPt>
          <c:dPt>
            <c:idx val="1"/>
            <c:bubble3D val="0"/>
            <c:spPr>
              <a:solidFill>
                <a:srgbClr val="9F358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81-4938-97CB-C189E463EC86}"/>
              </c:ext>
            </c:extLst>
          </c:dPt>
          <c:cat>
            <c:strRef>
              <c:f>Sheet1!$A$2:$A$3</c:f>
              <c:strCache>
                <c:ptCount val="2"/>
                <c:pt idx="0">
                  <c:v>Section 1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81-4938-97CB-C189E463E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9F358A"/>
            </a:solidFill>
          </c:spPr>
          <c:dPt>
            <c:idx val="0"/>
            <c:bubble3D val="0"/>
            <c:spPr>
              <a:solidFill>
                <a:srgbClr val="9F358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51-42E7-AC47-989924776E12}"/>
              </c:ext>
            </c:extLst>
          </c:dPt>
          <c:dPt>
            <c:idx val="1"/>
            <c:bubble3D val="0"/>
            <c:spPr>
              <a:solidFill>
                <a:srgbClr val="1A7B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51-42E7-AC47-989924776E12}"/>
              </c:ext>
            </c:extLst>
          </c:dPt>
          <c:cat>
            <c:strRef>
              <c:f>Sheet1!$A$2:$A$3</c:f>
              <c:strCache>
                <c:ptCount val="2"/>
                <c:pt idx="0">
                  <c:v>Section 1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51-42E7-AC47-989924776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859123381981946E-2"/>
          <c:y val="0.11056217146453005"/>
          <c:w val="0.85028175323603616"/>
          <c:h val="0.7788751662158162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A7B9C"/>
            </a:solidFill>
          </c:spPr>
          <c:dPt>
            <c:idx val="0"/>
            <c:bubble3D val="0"/>
            <c:spPr>
              <a:solidFill>
                <a:srgbClr val="9F358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85-4476-9529-D9BE09243093}"/>
              </c:ext>
            </c:extLst>
          </c:dPt>
          <c:dPt>
            <c:idx val="1"/>
            <c:bubble3D val="0"/>
            <c:spPr>
              <a:solidFill>
                <a:srgbClr val="1A7B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85-4476-9529-D9BE09243093}"/>
              </c:ext>
            </c:extLst>
          </c:dPt>
          <c:cat>
            <c:strRef>
              <c:f>Sheet1!$A$2:$A$3</c:f>
              <c:strCache>
                <c:ptCount val="2"/>
                <c:pt idx="0">
                  <c:v>Section 1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85-4476-9529-D9BE09243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70E82-41B8-4B15-8A3B-3E9E9F7E0E8F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130CF-FDB6-4453-8D3B-34BD8811B3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46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9BF6B-A20C-BC0D-E0E3-2FC1BC5F3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CA8104-F16D-1317-9443-9CC020AD1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F7CDB-F467-6E57-5358-507FB109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724ED0-77F4-CDB5-D232-3C3CFA4B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116292-A13B-B642-8D7A-035DDF20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7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A9FB5C-84A9-4922-F786-1162D021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9656E1-F75C-D6F3-8C80-5B1F2004E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EBEAF6-C047-D6C5-053D-C9C9DC10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8552B-7A7E-D53D-AE92-E2F4B26B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BBEE57-FE80-F3BF-1E73-0A604882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11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6AD202-73E8-CE9D-A228-C00E445BD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F45E22-E2AE-D8F3-2FC9-222CE1EAE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69E8EA-7607-0D75-B475-491504187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4662A-F2D9-DF2C-4A16-DB08F6E3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196EDF-B2AE-60ED-FD7D-7D14BFFC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98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441700"/>
            <a:ext cx="12192000" cy="341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357789" y="4173981"/>
            <a:ext cx="3136900" cy="14845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300" b="1">
                <a:solidFill>
                  <a:schemeClr val="accent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41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7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97630" y="1041401"/>
            <a:ext cx="6596742" cy="776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300" b="1"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348986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027713" y="1117600"/>
            <a:ext cx="3320144" cy="462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2823029"/>
            <a:ext cx="4408714" cy="1533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700" b="1"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3978324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965200" y="1079500"/>
            <a:ext cx="3962400" cy="5778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588000" y="1680029"/>
            <a:ext cx="4152900" cy="1533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300" b="1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3920009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81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50608" y="1064298"/>
            <a:ext cx="4635792" cy="1792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4500" b="1">
                <a:solidFill>
                  <a:schemeClr val="tx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65788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93900" y="1013499"/>
            <a:ext cx="8204200" cy="7899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4500" b="1">
                <a:solidFill>
                  <a:schemeClr val="tx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3302635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29338" y="1498600"/>
            <a:ext cx="4711700" cy="1612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700" b="1">
                <a:solidFill>
                  <a:schemeClr val="bg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</p:spTree>
    <p:extLst>
      <p:ext uri="{BB962C8B-B14F-4D97-AF65-F5344CB8AC3E}">
        <p14:creationId xmlns:p14="http://schemas.microsoft.com/office/powerpoint/2010/main" val="143780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04604-BECA-64E5-6272-F8FF9F82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4C58BD-E31F-D4B9-8787-99E2F7814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0AE7F-F178-03E8-089E-5B66A9E3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252973-483B-DDBF-83F9-574ABA34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109796-49A4-720B-A65B-6D60D172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94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0" y="3416300"/>
            <a:ext cx="3048000" cy="3416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048000" y="3416300"/>
            <a:ext cx="3048000" cy="3416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48000" cy="3416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4986" y="1257300"/>
            <a:ext cx="4982029" cy="154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300" b="1"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144000" y="0"/>
            <a:ext cx="3048000" cy="34163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6096000" y="3416300"/>
            <a:ext cx="3048000" cy="3441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2700" y="3441700"/>
            <a:ext cx="3048000" cy="341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0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31752"/>
            <a:ext cx="12192000" cy="50227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4990960"/>
            <a:ext cx="12192000" cy="1867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35000" y="558660"/>
            <a:ext cx="6286500" cy="38418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843774" y="1219199"/>
            <a:ext cx="3432302" cy="1536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 sz="3300" b="1">
                <a:solidFill>
                  <a:schemeClr val="tx1"/>
                </a:solidFill>
                <a:latin typeface="Montserrat" panose="02000505000000020004" pitchFamily="2" charset="0"/>
              </a:defRPr>
            </a:lvl1pPr>
          </a:lstStyle>
          <a:p>
            <a:r>
              <a:rPr lang="en-US"/>
              <a:t>Write Project Tittle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467600" y="816429"/>
            <a:ext cx="4184650" cy="35841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8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32DEA-3209-07A8-C392-6D195F50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F1B2CA-2BE8-6D66-94D6-FB7190A55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8620BB-D3E1-A5F5-26C2-7D501159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EFF699-1344-4F17-91DB-B0C143FB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3AD229-0933-F183-F3BD-5B0022F8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22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D29F7-9450-0C66-0F66-E59F39F4C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1A1C6B-F263-E47B-BD2E-38542298B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B491A8-2CF7-D1E8-5604-62DD6B785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B970DB-52BE-8261-15B6-A57F6768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BF9763-A116-6208-65CD-4A6768E5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0A3465-6B84-8F64-B0C6-BFFF7BFC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83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89D69-33CF-C939-3B0D-9AB5BC51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8CC68F-BFD9-A501-1DF7-FB4020641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4A59B2-62B7-B0C6-AD08-B152FB868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B6F90F-1AA9-ADAA-B893-58D69DC99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766635-D16D-4479-29E5-40515326E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A174186-5207-2335-3943-A7EE76FF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98AF41D-E887-D540-CEA1-ABA6291D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AAC848-7D27-C075-FF92-D331D161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16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4458A5-610A-854B-C309-78F7557B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434C64-5A06-3A1E-C553-7EBE4C29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BF25BD-8F15-EF74-B456-24F00CD3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D2DB43-5F82-9ACB-D3BF-A7C6B415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88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7F7479C-0BC8-07A7-3558-0E84787F5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966002-1897-C21F-9316-2B572711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4DFFA0-2B8A-C4FA-CCDF-2B83A092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1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0D2EC-793E-9591-A9D7-821D3AF2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47659E-9EED-6751-FFF1-A0C76375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1AAE2C-6118-69CB-F8E2-C3352CF07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9BEF62-5E25-ABE1-CF29-C7E9922A1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A2E530-8AC0-B7E9-F8C9-9557DC47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6876A3-5C3B-CAEE-C640-9898AE03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4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2C14CF-EE6C-45E5-DDC8-3E80EAAD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B2BBDA-A535-9867-2DC7-9DA503F45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ECFD24-4C93-F1E7-9591-D208413B8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BE0553-13D8-0D09-3478-12759DAD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ED3C2F-5B70-6B09-CD95-8E53BDFE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992684-DB63-BAD6-A162-7EB85A76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51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76E948E-D48F-E8D5-A268-8578B15C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773064-D41C-DAA9-50D4-BBFE10934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5E85B2-51E4-6757-E73B-FD673AB69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ABD00-3FAA-43A6-90CA-42479F9D7EE5}" type="datetimeFigureOut">
              <a:rPr lang="fr-FR" smtClean="0"/>
              <a:t>11/05/2023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41890-8BE6-E108-1DE4-F4FB6392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E4694C-7810-ECF4-560F-3C6D58167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1E2A-557D-41E2-BB22-B9085C7CC0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3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30.sv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t.battistelli@adec.corsica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Universit%C3%A9_de_Corse-Pascal-Paoli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D71A5-3BA8-2067-23ED-367BBC2F0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668164"/>
            <a:ext cx="5371070" cy="2854412"/>
          </a:xfrm>
        </p:spPr>
        <p:txBody>
          <a:bodyPr anchor="ctr">
            <a:normAutofit/>
          </a:bodyPr>
          <a:lstStyle/>
          <a:p>
            <a:pPr algn="r"/>
            <a:r>
              <a:rPr lang="fr-FR" sz="4800" b="1" dirty="0">
                <a:solidFill>
                  <a:srgbClr val="1A7B9C"/>
                </a:solidFill>
                <a:effectLst/>
                <a:latin typeface="Gotham HTF Black" pitchFamily="2" charset="77"/>
              </a:rPr>
              <a:t>CHOOSE </a:t>
            </a:r>
            <a:r>
              <a:rPr lang="fr-FR" sz="4800" b="1" dirty="0">
                <a:solidFill>
                  <a:srgbClr val="9F358A"/>
                </a:solidFill>
                <a:effectLst/>
                <a:latin typeface="Gotham HTF Black" pitchFamily="2" charset="77"/>
              </a:rPr>
              <a:t>CORSICA</a:t>
            </a:r>
            <a:endParaRPr lang="fr-FR" sz="4800" b="1" dirty="0">
              <a:solidFill>
                <a:srgbClr val="9F358A"/>
              </a:solidFill>
              <a:latin typeface="Gotham HTF Black" pitchFamily="2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7E9048-E70A-5BB5-4E2C-AA64A3EC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432" y="5524316"/>
            <a:ext cx="2805837" cy="10993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7EB650-2319-D206-7A47-D56757E39F75}"/>
              </a:ext>
            </a:extLst>
          </p:cNvPr>
          <p:cNvSpPr txBox="1">
            <a:spLocks/>
          </p:cNvSpPr>
          <p:nvPr/>
        </p:nvSpPr>
        <p:spPr>
          <a:xfrm>
            <a:off x="4282287" y="3266440"/>
            <a:ext cx="7252333" cy="1533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en-US" sz="3200" dirty="0"/>
            </a:br>
            <a:r>
              <a:rPr lang="en-US" sz="3200" i="1" dirty="0">
                <a:latin typeface="Nunito" pitchFamily="2" charset="0"/>
              </a:rPr>
              <a:t>A strategic choice in the heart of the Mediterranean region</a:t>
            </a:r>
          </a:p>
        </p:txBody>
      </p:sp>
    </p:spTree>
    <p:extLst>
      <p:ext uri="{BB962C8B-B14F-4D97-AF65-F5344CB8AC3E}">
        <p14:creationId xmlns:p14="http://schemas.microsoft.com/office/powerpoint/2010/main" val="181295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52D4BC-7D6D-4DDE-8EBE-0D87F88A99AD}"/>
              </a:ext>
            </a:extLst>
          </p:cNvPr>
          <p:cNvSpPr/>
          <p:nvPr/>
        </p:nvSpPr>
        <p:spPr>
          <a:xfrm>
            <a:off x="0" y="-26497"/>
            <a:ext cx="12192000" cy="6875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E553F9-81A6-4E52-894F-599FD3ABCBC2}"/>
              </a:ext>
            </a:extLst>
          </p:cNvPr>
          <p:cNvSpPr/>
          <p:nvPr/>
        </p:nvSpPr>
        <p:spPr>
          <a:xfrm>
            <a:off x="0" y="-45719"/>
            <a:ext cx="5581649" cy="6903719"/>
          </a:xfrm>
          <a:prstGeom prst="rect">
            <a:avLst/>
          </a:prstGeom>
          <a:solidFill>
            <a:srgbClr val="1A7B9C"/>
          </a:solidFill>
          <a:ln>
            <a:solidFill>
              <a:srgbClr val="FFC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40E1A3-CCE4-4086-BB6F-81BAE8B6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3" y="698167"/>
            <a:ext cx="4152900" cy="1533072"/>
          </a:xfrm>
        </p:spPr>
        <p:txBody>
          <a:bodyPr/>
          <a:lstStyle/>
          <a:p>
            <a:r>
              <a:rPr lang="fr-FR" dirty="0" err="1"/>
              <a:t>Accessibility</a:t>
            </a:r>
            <a:r>
              <a:rPr lang="fr-FR" dirty="0"/>
              <a:t> </a:t>
            </a:r>
            <a:br>
              <a:rPr lang="fr-FR" dirty="0"/>
            </a:br>
            <a:r>
              <a:rPr lang="fr-FR" i="1" dirty="0">
                <a:solidFill>
                  <a:srgbClr val="FFCE1C"/>
                </a:solidFill>
              </a:rPr>
              <a:t>Ports</a:t>
            </a:r>
            <a:r>
              <a:rPr lang="fr-FR" i="1" dirty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3" name="Straight Connector 18">
            <a:extLst>
              <a:ext uri="{FF2B5EF4-FFF2-40B4-BE49-F238E27FC236}">
                <a16:creationId xmlns:a16="http://schemas.microsoft.com/office/drawing/2014/main" id="{10067539-A8E6-426A-B2A1-360C326615D5}"/>
              </a:ext>
            </a:extLst>
          </p:cNvPr>
          <p:cNvCxnSpPr>
            <a:cxnSpLocks/>
          </p:cNvCxnSpPr>
          <p:nvPr/>
        </p:nvCxnSpPr>
        <p:spPr>
          <a:xfrm>
            <a:off x="167396" y="1813602"/>
            <a:ext cx="5147554" cy="0"/>
          </a:xfrm>
          <a:prstGeom prst="line">
            <a:avLst/>
          </a:prstGeom>
          <a:ln w="12700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E8DDE27-8D94-4BAD-99C0-C08544E28992}"/>
              </a:ext>
            </a:extLst>
          </p:cNvPr>
          <p:cNvSpPr txBox="1">
            <a:spLocks/>
          </p:cNvSpPr>
          <p:nvPr/>
        </p:nvSpPr>
        <p:spPr>
          <a:xfrm>
            <a:off x="1912059" y="2084868"/>
            <a:ext cx="1935327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CE1C"/>
                </a:solidFill>
              </a:rPr>
              <a:t>7</a:t>
            </a:r>
            <a:r>
              <a:rPr lang="en-US" sz="4800" dirty="0">
                <a:solidFill>
                  <a:srgbClr val="FFCE1C"/>
                </a:solidFill>
              </a:rPr>
              <a:t> </a:t>
            </a:r>
            <a:r>
              <a:rPr lang="en-US" sz="3600" dirty="0">
                <a:solidFill>
                  <a:srgbClr val="FFCE1C"/>
                </a:solidFill>
              </a:rPr>
              <a:t>ports</a:t>
            </a:r>
            <a:endParaRPr lang="en-US" sz="4800" dirty="0">
              <a:solidFill>
                <a:srgbClr val="FFCE1C"/>
              </a:solidFill>
            </a:endParaRPr>
          </a:p>
          <a:p>
            <a:pPr algn="ctr"/>
            <a:endParaRPr lang="en-US" sz="5000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AF1A0-425C-4758-818F-17D1AD84ECA5}"/>
              </a:ext>
            </a:extLst>
          </p:cNvPr>
          <p:cNvSpPr/>
          <p:nvPr/>
        </p:nvSpPr>
        <p:spPr>
          <a:xfrm>
            <a:off x="987425" y="3331700"/>
            <a:ext cx="3784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AJACCIO, BASTIA, CALVI, ILE ROUSSE, PROPRIANO, BONIFACIO, PORTO VECCHIO</a:t>
            </a:r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E8ADB7EA-C183-4FD4-8530-3D21635E3DAD}"/>
              </a:ext>
            </a:extLst>
          </p:cNvPr>
          <p:cNvCxnSpPr>
            <a:cxnSpLocks/>
          </p:cNvCxnSpPr>
          <p:nvPr/>
        </p:nvCxnSpPr>
        <p:spPr>
          <a:xfrm>
            <a:off x="1135061" y="4347252"/>
            <a:ext cx="3489325" cy="0"/>
          </a:xfrm>
          <a:prstGeom prst="line">
            <a:avLst/>
          </a:prstGeom>
          <a:ln w="12700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D4D99B5-8E5F-41A8-8D55-BB07DB27D110}"/>
              </a:ext>
            </a:extLst>
          </p:cNvPr>
          <p:cNvSpPr txBox="1">
            <a:spLocks/>
          </p:cNvSpPr>
          <p:nvPr/>
        </p:nvSpPr>
        <p:spPr>
          <a:xfrm>
            <a:off x="987425" y="4428846"/>
            <a:ext cx="4152900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FCE1C"/>
                </a:solidFill>
              </a:rPr>
              <a:t>8</a:t>
            </a:r>
            <a:r>
              <a:rPr lang="en-US" sz="3600" dirty="0">
                <a:solidFill>
                  <a:srgbClr val="FFCE1C"/>
                </a:solidFill>
              </a:rPr>
              <a:t> destinations</a:t>
            </a:r>
            <a:r>
              <a:rPr lang="en-US" sz="4400" dirty="0">
                <a:solidFill>
                  <a:srgbClr val="FFCE1C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EC1BE4-8AEE-4833-B5F6-F75DA8EB60F6}"/>
              </a:ext>
            </a:extLst>
          </p:cNvPr>
          <p:cNvSpPr/>
          <p:nvPr/>
        </p:nvSpPr>
        <p:spPr>
          <a:xfrm>
            <a:off x="987425" y="5347154"/>
            <a:ext cx="37846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fr-FR" sz="1500" dirty="0">
                <a:solidFill>
                  <a:schemeClr val="bg1"/>
                </a:solidFill>
                <a:latin typeface="Lato" panose="020F0502020204030203" pitchFamily="34" charset="0"/>
              </a:rPr>
              <a:t>MARSEILLE, NICE, TOULON, GENOA, LIVORNO, SAVOA, </a:t>
            </a:r>
            <a:r>
              <a:rPr lang="fr-FR" sz="1500" dirty="0" err="1">
                <a:solidFill>
                  <a:schemeClr val="bg1"/>
                </a:solidFill>
                <a:latin typeface="Lato" panose="020F0502020204030203" pitchFamily="34" charset="0"/>
              </a:rPr>
              <a:t>Sta</a:t>
            </a:r>
            <a:r>
              <a:rPr lang="fr-FR" sz="1500" dirty="0">
                <a:solidFill>
                  <a:schemeClr val="bg1"/>
                </a:solidFill>
                <a:latin typeface="Lato" panose="020F0502020204030203" pitchFamily="34" charset="0"/>
              </a:rPr>
              <a:t> TERESA-DI-GALLURA, PORTO TORES </a:t>
            </a:r>
          </a:p>
          <a:p>
            <a:pPr algn="ctr">
              <a:spcAft>
                <a:spcPts val="500"/>
              </a:spcAft>
            </a:pPr>
            <a:endParaRPr lang="fr-FR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809AD5-CA7F-4EE8-A812-677E74C75F77}"/>
              </a:ext>
            </a:extLst>
          </p:cNvPr>
          <p:cNvSpPr txBox="1"/>
          <p:nvPr/>
        </p:nvSpPr>
        <p:spPr>
          <a:xfrm>
            <a:off x="1695450" y="6267450"/>
            <a:ext cx="256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DAILY CONNECTIONS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1BE3E-B2A5-4B76-B872-837D427A4875}"/>
              </a:ext>
            </a:extLst>
          </p:cNvPr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5" descr="Ancrer contour">
            <a:extLst>
              <a:ext uri="{FF2B5EF4-FFF2-40B4-BE49-F238E27FC236}">
                <a16:creationId xmlns:a16="http://schemas.microsoft.com/office/drawing/2014/main" id="{C29D67AC-148B-4896-8367-6F3738A31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4123" y="455688"/>
            <a:ext cx="914400" cy="914400"/>
          </a:xfrm>
          <a:prstGeom prst="rect">
            <a:avLst/>
          </a:prstGeom>
        </p:spPr>
      </p:pic>
      <p:pic>
        <p:nvPicPr>
          <p:cNvPr id="16" name="Picture 2" descr="Guide de voyage en Corse">
            <a:extLst>
              <a:ext uri="{FF2B5EF4-FFF2-40B4-BE49-F238E27FC236}">
                <a16:creationId xmlns:a16="http://schemas.microsoft.com/office/drawing/2014/main" id="{0F42AAD9-10EE-F14D-A05C-0B8BB882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16" y="725003"/>
            <a:ext cx="5713804" cy="57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DC8EA8-E185-1A73-28D3-67D49426FD17}"/>
              </a:ext>
            </a:extLst>
          </p:cNvPr>
          <p:cNvSpPr/>
          <p:nvPr/>
        </p:nvSpPr>
        <p:spPr>
          <a:xfrm>
            <a:off x="5907086" y="335280"/>
            <a:ext cx="1586622" cy="6301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89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52D4BC-7D6D-4DDE-8EBE-0D87F88A99AD}"/>
              </a:ext>
            </a:extLst>
          </p:cNvPr>
          <p:cNvSpPr/>
          <p:nvPr/>
        </p:nvSpPr>
        <p:spPr>
          <a:xfrm>
            <a:off x="0" y="-22860"/>
            <a:ext cx="12192000" cy="6875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40E1A3-CCE4-4086-BB6F-81BAE8B6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2" y="698167"/>
            <a:ext cx="10325737" cy="1533072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A central position in the French-</a:t>
            </a:r>
            <a:r>
              <a:rPr lang="fr-FR" dirty="0" err="1">
                <a:solidFill>
                  <a:schemeClr val="tx1"/>
                </a:solidFill>
              </a:rPr>
              <a:t>Italian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region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i="1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3" name="Straight Connector 18">
            <a:extLst>
              <a:ext uri="{FF2B5EF4-FFF2-40B4-BE49-F238E27FC236}">
                <a16:creationId xmlns:a16="http://schemas.microsoft.com/office/drawing/2014/main" id="{10067539-A8E6-426A-B2A1-360C326615D5}"/>
              </a:ext>
            </a:extLst>
          </p:cNvPr>
          <p:cNvCxnSpPr>
            <a:cxnSpLocks/>
          </p:cNvCxnSpPr>
          <p:nvPr/>
        </p:nvCxnSpPr>
        <p:spPr>
          <a:xfrm>
            <a:off x="98422" y="1449505"/>
            <a:ext cx="10092058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2809AD5-CA7F-4EE8-A812-677E74C75F77}"/>
              </a:ext>
            </a:extLst>
          </p:cNvPr>
          <p:cNvSpPr txBox="1"/>
          <p:nvPr/>
        </p:nvSpPr>
        <p:spPr>
          <a:xfrm>
            <a:off x="1695450" y="6267450"/>
            <a:ext cx="256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DAILY CONNEXIONS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648CCD9-862A-41E5-B0D1-0E5714DD3D49}"/>
              </a:ext>
            </a:extLst>
          </p:cNvPr>
          <p:cNvSpPr txBox="1">
            <a:spLocks/>
          </p:cNvSpPr>
          <p:nvPr/>
        </p:nvSpPr>
        <p:spPr>
          <a:xfrm>
            <a:off x="300612" y="143884"/>
            <a:ext cx="3661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0" b="0" spc="600" dirty="0">
              <a:solidFill>
                <a:srgbClr val="FFCE1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91BE3E-B2A5-4B76-B872-837D427A4875}"/>
              </a:ext>
            </a:extLst>
          </p:cNvPr>
          <p:cNvSpPr/>
          <p:nvPr/>
        </p:nvSpPr>
        <p:spPr>
          <a:xfrm>
            <a:off x="0" y="-4571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DD1BC99-ACEC-0C50-078A-06736575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52098"/>
            <a:ext cx="5238750" cy="42672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C093814-8131-E4A5-CEF6-0465B651BA7C}"/>
              </a:ext>
            </a:extLst>
          </p:cNvPr>
          <p:cNvSpPr txBox="1"/>
          <p:nvPr/>
        </p:nvSpPr>
        <p:spPr>
          <a:xfrm>
            <a:off x="287337" y="1752098"/>
            <a:ext cx="53784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Nunito" pitchFamily="2" charset="0"/>
              </a:rPr>
              <a:t>Corsica </a:t>
            </a:r>
            <a:r>
              <a:rPr lang="fr-FR" sz="1600" dirty="0" err="1">
                <a:latin typeface="Nunito" pitchFamily="2" charset="0"/>
              </a:rPr>
              <a:t>is</a:t>
            </a:r>
            <a:r>
              <a:rPr lang="fr-FR" sz="1600" dirty="0">
                <a:latin typeface="Nunito" pitchFamily="2" charset="0"/>
              </a:rPr>
              <a:t> a </a:t>
            </a:r>
            <a:r>
              <a:rPr lang="fr-FR" sz="1600" dirty="0" err="1">
                <a:latin typeface="Nunito" pitchFamily="2" charset="0"/>
              </a:rPr>
              <a:t>strategic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choice</a:t>
            </a:r>
            <a:r>
              <a:rPr lang="fr-FR" sz="1600" dirty="0">
                <a:latin typeface="Nunito" pitchFamily="2" charset="0"/>
              </a:rPr>
              <a:t> for </a:t>
            </a:r>
            <a:r>
              <a:rPr lang="fr-FR" sz="1600" dirty="0" err="1">
                <a:latin typeface="Nunito" pitchFamily="2" charset="0"/>
              </a:rPr>
              <a:t>companies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that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want</a:t>
            </a:r>
            <a:r>
              <a:rPr lang="fr-FR" sz="1600" dirty="0">
                <a:latin typeface="Nunito" pitchFamily="2" charset="0"/>
              </a:rPr>
              <a:t> to </a:t>
            </a:r>
            <a:r>
              <a:rPr lang="fr-FR" sz="1600" dirty="0" err="1">
                <a:latin typeface="Nunito" pitchFamily="2" charset="0"/>
              </a:rPr>
              <a:t>strengthen</a:t>
            </a:r>
            <a:r>
              <a:rPr lang="fr-FR" sz="1600" dirty="0">
                <a:latin typeface="Nunito" pitchFamily="2" charset="0"/>
              </a:rPr>
              <a:t> their position in </a:t>
            </a:r>
            <a:r>
              <a:rPr lang="fr-FR" sz="1600" dirty="0" err="1">
                <a:latin typeface="Nunito" pitchFamily="2" charset="0"/>
              </a:rPr>
              <a:t>both</a:t>
            </a:r>
            <a:r>
              <a:rPr lang="fr-FR" sz="1600" dirty="0">
                <a:latin typeface="Nunito" pitchFamily="2" charset="0"/>
              </a:rPr>
              <a:t> the South of France, Western </a:t>
            </a:r>
            <a:r>
              <a:rPr lang="fr-FR" sz="1600" dirty="0" err="1">
                <a:latin typeface="Nunito" pitchFamily="2" charset="0"/>
              </a:rPr>
              <a:t>Italy</a:t>
            </a:r>
            <a:r>
              <a:rPr lang="fr-FR" sz="1600" dirty="0">
                <a:latin typeface="Nunito" pitchFamily="2" charset="0"/>
              </a:rPr>
              <a:t> and </a:t>
            </a:r>
            <a:r>
              <a:rPr lang="fr-FR" sz="1600" dirty="0" err="1">
                <a:latin typeface="Nunito" pitchFamily="2" charset="0"/>
              </a:rPr>
              <a:t>Sardinia</a:t>
            </a:r>
            <a:r>
              <a:rPr lang="fr-FR" sz="1600" dirty="0">
                <a:latin typeface="Nunito" pitchFamily="2" charset="0"/>
              </a:rPr>
              <a:t>.</a:t>
            </a:r>
          </a:p>
          <a:p>
            <a:pPr algn="just"/>
            <a:r>
              <a:rPr lang="fr-FR" sz="1600" dirty="0">
                <a:latin typeface="Nunito" pitchFamily="2" charset="0"/>
              </a:rPr>
              <a:t>  </a:t>
            </a:r>
          </a:p>
          <a:p>
            <a:pPr algn="just"/>
            <a:r>
              <a:rPr lang="fr-FR" sz="1600" dirty="0" err="1">
                <a:latin typeface="Nunito" pitchFamily="2" charset="0"/>
              </a:rPr>
              <a:t>With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daily</a:t>
            </a:r>
            <a:r>
              <a:rPr lang="fr-FR" sz="1600" dirty="0">
                <a:latin typeface="Nunito" pitchFamily="2" charset="0"/>
              </a:rPr>
              <a:t> ferry and flight connections, the Island </a:t>
            </a:r>
            <a:r>
              <a:rPr lang="fr-FR" sz="1600" dirty="0" err="1">
                <a:latin typeface="Nunito" pitchFamily="2" charset="0"/>
              </a:rPr>
              <a:t>is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eqsily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qccessible</a:t>
            </a:r>
            <a:r>
              <a:rPr lang="fr-FR" sz="1600" dirty="0">
                <a:latin typeface="Nunito" pitchFamily="2" charset="0"/>
              </a:rPr>
              <a:t> to </a:t>
            </a:r>
            <a:r>
              <a:rPr lang="fr-FR" sz="1600" dirty="0" err="1">
                <a:latin typeface="Nunito" pitchFamily="2" charset="0"/>
              </a:rPr>
              <a:t>both</a:t>
            </a:r>
            <a:r>
              <a:rPr lang="fr-FR" sz="1600" dirty="0">
                <a:latin typeface="Nunito" pitchFamily="2" charset="0"/>
              </a:rPr>
              <a:t> countries.</a:t>
            </a:r>
          </a:p>
          <a:p>
            <a:pPr algn="just"/>
            <a:r>
              <a:rPr lang="fr-FR" sz="1600" dirty="0" err="1">
                <a:latin typeface="Nunito" pitchFamily="2" charset="0"/>
              </a:rPr>
              <a:t>Also</a:t>
            </a:r>
            <a:r>
              <a:rPr lang="fr-FR" sz="1600" dirty="0">
                <a:latin typeface="Nunito" pitchFamily="2" charset="0"/>
              </a:rPr>
              <a:t>, the </a:t>
            </a:r>
            <a:r>
              <a:rPr lang="fr-FR" sz="1600" dirty="0" err="1">
                <a:latin typeface="Nunito" pitchFamily="2" charset="0"/>
              </a:rPr>
              <a:t>proximity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with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Sardinia</a:t>
            </a:r>
            <a:r>
              <a:rPr lang="fr-FR" sz="1600" dirty="0">
                <a:latin typeface="Nunito" pitchFamily="2" charset="0"/>
              </a:rPr>
              <a:t> and the </a:t>
            </a:r>
            <a:r>
              <a:rPr lang="fr-FR" sz="1600" dirty="0" err="1">
                <a:latin typeface="Nunito" pitchFamily="2" charset="0"/>
              </a:rPr>
              <a:t>accessibility</a:t>
            </a:r>
            <a:r>
              <a:rPr lang="fr-FR" sz="1600" dirty="0">
                <a:latin typeface="Nunito" pitchFamily="2" charset="0"/>
              </a:rPr>
              <a:t> to the </a:t>
            </a:r>
            <a:r>
              <a:rPr lang="fr-FR" sz="1600" dirty="0" err="1">
                <a:latin typeface="Nunito" pitchFamily="2" charset="0"/>
              </a:rPr>
              <a:t>two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islands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gives</a:t>
            </a:r>
            <a:r>
              <a:rPr lang="fr-FR" sz="1600" dirty="0">
                <a:latin typeface="Nunito" pitchFamily="2" charset="0"/>
              </a:rPr>
              <a:t> Corsica a central place in  exchanges </a:t>
            </a:r>
            <a:r>
              <a:rPr lang="fr-FR" sz="1600" dirty="0" err="1">
                <a:latin typeface="Nunito" pitchFamily="2" charset="0"/>
              </a:rPr>
              <a:t>within</a:t>
            </a:r>
            <a:r>
              <a:rPr lang="fr-FR" sz="1600" dirty="0">
                <a:latin typeface="Nunito" pitchFamily="2" charset="0"/>
              </a:rPr>
              <a:t> the </a:t>
            </a:r>
            <a:r>
              <a:rPr lang="fr-FR" sz="1600" dirty="0" err="1">
                <a:latin typeface="Nunito" pitchFamily="2" charset="0"/>
              </a:rPr>
              <a:t>region</a:t>
            </a:r>
            <a:r>
              <a:rPr lang="fr-FR" sz="1600" dirty="0">
                <a:latin typeface="Nunito" pitchFamily="2" charset="0"/>
              </a:rPr>
              <a:t>. </a:t>
            </a:r>
          </a:p>
          <a:p>
            <a:pPr algn="just"/>
            <a:endParaRPr lang="fr-FR" sz="1600" i="1" dirty="0">
              <a:latin typeface="Lato" panose="020F0502020204030203" pitchFamily="34" charset="0"/>
            </a:endParaRPr>
          </a:p>
          <a:p>
            <a:pPr algn="just"/>
            <a:r>
              <a:rPr lang="fr-FR" sz="1600" i="1" dirty="0">
                <a:latin typeface="Lato" panose="020F0502020204030203" pitchFamily="34" charset="0"/>
              </a:rPr>
              <a:t>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C2FAA2E-A629-1F8A-E18E-8B9F2610B464}"/>
              </a:ext>
            </a:extLst>
          </p:cNvPr>
          <p:cNvCxnSpPr/>
          <p:nvPr/>
        </p:nvCxnSpPr>
        <p:spPr>
          <a:xfrm>
            <a:off x="857250" y="4206240"/>
            <a:ext cx="41313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2F42465-7574-2A0A-F8E7-FCF73EB82455}"/>
              </a:ext>
            </a:extLst>
          </p:cNvPr>
          <p:cNvSpPr txBox="1"/>
          <p:nvPr/>
        </p:nvSpPr>
        <p:spPr>
          <a:xfrm>
            <a:off x="357186" y="4544056"/>
            <a:ext cx="5238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Nunito" pitchFamily="2" charset="0"/>
              </a:rPr>
              <a:t>The Collectivité de Corse (</a:t>
            </a:r>
            <a:r>
              <a:rPr lang="fr-FR" sz="1600" dirty="0" err="1">
                <a:latin typeface="Nunito" pitchFamily="2" charset="0"/>
              </a:rPr>
              <a:t>regional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authority</a:t>
            </a:r>
            <a:r>
              <a:rPr lang="fr-FR" sz="1600" dirty="0">
                <a:latin typeface="Nunito" pitchFamily="2" charset="0"/>
              </a:rPr>
              <a:t>) </a:t>
            </a:r>
            <a:r>
              <a:rPr lang="fr-FR" sz="1600" dirty="0" err="1">
                <a:latin typeface="Nunito" pitchFamily="2" charset="0"/>
              </a:rPr>
              <a:t>is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engaged</a:t>
            </a:r>
            <a:r>
              <a:rPr lang="fr-FR" sz="1600" dirty="0">
                <a:latin typeface="Nunito" pitchFamily="2" charset="0"/>
              </a:rPr>
              <a:t> in </a:t>
            </a:r>
            <a:r>
              <a:rPr lang="fr-FR" sz="1600" dirty="0" err="1">
                <a:latin typeface="Nunito" pitchFamily="2" charset="0"/>
              </a:rPr>
              <a:t>strenghening</a:t>
            </a:r>
            <a:r>
              <a:rPr lang="fr-FR" sz="1600" dirty="0">
                <a:latin typeface="Nunito" pitchFamily="2" charset="0"/>
              </a:rPr>
              <a:t> links </a:t>
            </a:r>
            <a:r>
              <a:rPr lang="fr-FR" sz="1600" dirty="0" err="1">
                <a:latin typeface="Nunito" pitchFamily="2" charset="0"/>
              </a:rPr>
              <a:t>with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its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Italian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partners</a:t>
            </a:r>
            <a:r>
              <a:rPr lang="fr-FR" sz="1600" dirty="0">
                <a:latin typeface="Nunito" pitchFamily="2" charset="0"/>
              </a:rPr>
              <a:t>.</a:t>
            </a:r>
          </a:p>
          <a:p>
            <a:pPr algn="just"/>
            <a:r>
              <a:rPr lang="fr-FR" sz="1600" dirty="0">
                <a:latin typeface="Nunito" pitchFamily="2" charset="0"/>
              </a:rPr>
              <a:t>Corsica </a:t>
            </a:r>
            <a:r>
              <a:rPr lang="fr-FR" sz="1600" dirty="0" err="1">
                <a:latin typeface="Nunito" pitchFamily="2" charset="0"/>
              </a:rPr>
              <a:t>is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also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involved</a:t>
            </a:r>
            <a:r>
              <a:rPr lang="fr-FR" sz="1600" dirty="0">
                <a:latin typeface="Nunito" pitchFamily="2" charset="0"/>
              </a:rPr>
              <a:t> in </a:t>
            </a:r>
            <a:r>
              <a:rPr lang="fr-FR" sz="1600" dirty="0" err="1">
                <a:latin typeface="Nunito" pitchFamily="2" charset="0"/>
              </a:rPr>
              <a:t>many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European</a:t>
            </a:r>
            <a:r>
              <a:rPr lang="fr-FR" sz="1600" dirty="0">
                <a:latin typeface="Nunito" pitchFamily="2" charset="0"/>
              </a:rPr>
              <a:t> and transborder </a:t>
            </a:r>
            <a:r>
              <a:rPr lang="fr-FR" sz="1600" dirty="0" err="1">
                <a:latin typeface="Nunito" pitchFamily="2" charset="0"/>
              </a:rPr>
              <a:t>projects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with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Italian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regions</a:t>
            </a:r>
            <a:r>
              <a:rPr lang="fr-FR" sz="1600" dirty="0">
                <a:latin typeface="Nunito" pitchFamily="2" charset="0"/>
              </a:rPr>
              <a:t> and </a:t>
            </a:r>
            <a:r>
              <a:rPr lang="fr-FR" sz="1600" dirty="0" err="1">
                <a:latin typeface="Nunito" pitchFamily="2" charset="0"/>
              </a:rPr>
              <a:t>nearby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islands</a:t>
            </a:r>
            <a:r>
              <a:rPr lang="fr-FR" sz="1600" dirty="0">
                <a:latin typeface="Nunito" pitchFamily="2" charset="0"/>
              </a:rPr>
              <a:t> to </a:t>
            </a:r>
            <a:r>
              <a:rPr lang="fr-FR" sz="1600" dirty="0" err="1">
                <a:latin typeface="Nunito" pitchFamily="2" charset="0"/>
              </a:rPr>
              <a:t>build</a:t>
            </a:r>
            <a:r>
              <a:rPr lang="fr-FR" sz="1600" dirty="0">
                <a:latin typeface="Nunito" pitchFamily="2" charset="0"/>
              </a:rPr>
              <a:t> bridges for </a:t>
            </a:r>
            <a:r>
              <a:rPr lang="fr-FR" sz="1600" dirty="0" err="1">
                <a:latin typeface="Nunito" pitchFamily="2" charset="0"/>
              </a:rPr>
              <a:t>companies</a:t>
            </a:r>
            <a:r>
              <a:rPr lang="fr-FR" sz="1600" dirty="0">
                <a:latin typeface="Nunito" pitchFamily="2" charset="0"/>
              </a:rPr>
              <a:t> and </a:t>
            </a:r>
            <a:r>
              <a:rPr lang="fr-FR" sz="1600" dirty="0" err="1">
                <a:latin typeface="Nunito" pitchFamily="2" charset="0"/>
              </a:rPr>
              <a:t>develop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economic</a:t>
            </a:r>
            <a:r>
              <a:rPr lang="fr-FR" sz="1600" dirty="0">
                <a:latin typeface="Nunito" pitchFamily="2" charset="0"/>
              </a:rPr>
              <a:t>, cultural and </a:t>
            </a:r>
            <a:r>
              <a:rPr lang="fr-FR" sz="1600" dirty="0" err="1">
                <a:latin typeface="Nunito" pitchFamily="2" charset="0"/>
              </a:rPr>
              <a:t>academic</a:t>
            </a:r>
            <a:r>
              <a:rPr lang="fr-FR" sz="1600" dirty="0">
                <a:latin typeface="Nunito" pitchFamily="2" charset="0"/>
              </a:rPr>
              <a:t> exchanges.  </a:t>
            </a:r>
          </a:p>
        </p:txBody>
      </p:sp>
    </p:spTree>
    <p:extLst>
      <p:ext uri="{BB962C8B-B14F-4D97-AF65-F5344CB8AC3E}">
        <p14:creationId xmlns:p14="http://schemas.microsoft.com/office/powerpoint/2010/main" val="261655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3188303"/>
            <a:ext cx="9439275" cy="0"/>
          </a:xfrm>
          <a:prstGeom prst="line">
            <a:avLst/>
          </a:prstGeom>
          <a:ln w="19050">
            <a:solidFill>
              <a:srgbClr val="FFCE1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Corsica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856137" y="3964452"/>
            <a:ext cx="20859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Partners for your project </a:t>
            </a:r>
          </a:p>
          <a:p>
            <a:endParaRPr lang="en-US" sz="1500" dirty="0"/>
          </a:p>
        </p:txBody>
      </p:sp>
      <p:sp>
        <p:nvSpPr>
          <p:cNvPr id="4" name="Rectangle 3"/>
          <p:cNvSpPr/>
          <p:nvPr/>
        </p:nvSpPr>
        <p:spPr>
          <a:xfrm>
            <a:off x="3762527" y="3976556"/>
            <a:ext cx="183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Increased support for R&amp;D</a:t>
            </a:r>
          </a:p>
        </p:txBody>
      </p:sp>
      <p:sp>
        <p:nvSpPr>
          <p:cNvPr id="5" name="Oval 4"/>
          <p:cNvSpPr/>
          <p:nvPr/>
        </p:nvSpPr>
        <p:spPr>
          <a:xfrm>
            <a:off x="1238753" y="2522320"/>
            <a:ext cx="1320745" cy="13207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C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95647" y="2512918"/>
            <a:ext cx="1320745" cy="13207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C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437097" y="2522320"/>
            <a:ext cx="1320745" cy="13207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C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5">
            <a:extLst>
              <a:ext uri="{FF2B5EF4-FFF2-40B4-BE49-F238E27FC236}">
                <a16:creationId xmlns:a16="http://schemas.microsoft.com/office/drawing/2014/main" id="{764E5609-4D90-48CF-BC2F-8EBE286424C9}"/>
              </a:ext>
            </a:extLst>
          </p:cNvPr>
          <p:cNvSpPr/>
          <p:nvPr/>
        </p:nvSpPr>
        <p:spPr>
          <a:xfrm>
            <a:off x="6867994" y="2537027"/>
            <a:ext cx="1320745" cy="13207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CE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EC70DA-1B57-401E-A0E9-11961F4EEB86}"/>
              </a:ext>
            </a:extLst>
          </p:cNvPr>
          <p:cNvSpPr/>
          <p:nvPr/>
        </p:nvSpPr>
        <p:spPr>
          <a:xfrm>
            <a:off x="6518127" y="3969815"/>
            <a:ext cx="1940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Support for skilled employment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5824CA-C0A5-40EE-BBF2-FD38F25F7775}"/>
              </a:ext>
            </a:extLst>
          </p:cNvPr>
          <p:cNvSpPr/>
          <p:nvPr/>
        </p:nvSpPr>
        <p:spPr>
          <a:xfrm>
            <a:off x="9054483" y="3975993"/>
            <a:ext cx="20859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Internationalization support</a:t>
            </a:r>
          </a:p>
        </p:txBody>
      </p:sp>
      <p:pic>
        <p:nvPicPr>
          <p:cNvPr id="13" name="Graphique 12" descr="Ampoule et engrenage avec un remplissage uni">
            <a:extLst>
              <a:ext uri="{FF2B5EF4-FFF2-40B4-BE49-F238E27FC236}">
                <a16:creationId xmlns:a16="http://schemas.microsoft.com/office/drawing/2014/main" id="{1F772BD6-8594-4CB7-AF13-60504572E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1726" y="2716090"/>
            <a:ext cx="914400" cy="914400"/>
          </a:xfrm>
          <a:prstGeom prst="rect">
            <a:avLst/>
          </a:prstGeom>
        </p:spPr>
      </p:pic>
      <p:pic>
        <p:nvPicPr>
          <p:cNvPr id="15" name="Graphique 14" descr="Porte-documents avec un remplissage uni">
            <a:extLst>
              <a:ext uri="{FF2B5EF4-FFF2-40B4-BE49-F238E27FC236}">
                <a16:creationId xmlns:a16="http://schemas.microsoft.com/office/drawing/2014/main" id="{6662E3AB-F1C9-4712-9B4A-F565EE8E5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1699" y="2791158"/>
            <a:ext cx="783070" cy="783070"/>
          </a:xfrm>
          <a:prstGeom prst="rect">
            <a:avLst/>
          </a:prstGeom>
        </p:spPr>
      </p:pic>
      <p:pic>
        <p:nvPicPr>
          <p:cNvPr id="17" name="Graphique 16" descr="Monde avec un remplissage uni">
            <a:extLst>
              <a:ext uri="{FF2B5EF4-FFF2-40B4-BE49-F238E27FC236}">
                <a16:creationId xmlns:a16="http://schemas.microsoft.com/office/drawing/2014/main" id="{8F629CFC-ACF9-4CF4-A40D-5DF4C765B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6197" y="2740199"/>
            <a:ext cx="914400" cy="914400"/>
          </a:xfrm>
          <a:prstGeom prst="rect">
            <a:avLst/>
          </a:prstGeom>
        </p:spPr>
      </p:pic>
      <p:pic>
        <p:nvPicPr>
          <p:cNvPr id="21" name="Graphique 20" descr="Évaluation 3 étoiles avec un remplissage uni">
            <a:extLst>
              <a:ext uri="{FF2B5EF4-FFF2-40B4-BE49-F238E27FC236}">
                <a16:creationId xmlns:a16="http://schemas.microsoft.com/office/drawing/2014/main" id="{28A24DC4-F4C9-4875-9310-2D3AEE4CE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4158" y="2716090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55D205-A795-4939-9F28-5D129E59C293}"/>
              </a:ext>
            </a:extLst>
          </p:cNvPr>
          <p:cNvSpPr txBox="1"/>
          <p:nvPr/>
        </p:nvSpPr>
        <p:spPr>
          <a:xfrm>
            <a:off x="4791075" y="1647825"/>
            <a:ext cx="264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Incentives </a:t>
            </a:r>
          </a:p>
        </p:txBody>
      </p:sp>
    </p:spTree>
    <p:extLst>
      <p:ext uri="{BB962C8B-B14F-4D97-AF65-F5344CB8AC3E}">
        <p14:creationId xmlns:p14="http://schemas.microsoft.com/office/powerpoint/2010/main" val="412347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18641B8-F180-614A-A81C-33332518A6EE}"/>
              </a:ext>
            </a:extLst>
          </p:cNvPr>
          <p:cNvSpPr/>
          <p:nvPr/>
        </p:nvSpPr>
        <p:spPr>
          <a:xfrm>
            <a:off x="0" y="3378436"/>
            <a:ext cx="3489078" cy="3479564"/>
          </a:xfrm>
          <a:prstGeom prst="rect">
            <a:avLst/>
          </a:prstGeom>
          <a:solidFill>
            <a:srgbClr val="9F3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5231"/>
            <a:ext cx="12059920" cy="78990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9F358A"/>
                </a:solidFill>
              </a:rPr>
              <a:t>ADEC</a:t>
            </a:r>
            <a:r>
              <a:rPr lang="en-US" sz="3600" dirty="0"/>
              <a:t> your partner for settling in Corsica  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0" y="1556452"/>
            <a:ext cx="11850461" cy="20416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FFAA7E3-B2B7-437F-AF71-E64A148D2BC7}"/>
              </a:ext>
            </a:extLst>
          </p:cNvPr>
          <p:cNvSpPr txBox="1"/>
          <p:nvPr/>
        </p:nvSpPr>
        <p:spPr>
          <a:xfrm>
            <a:off x="0" y="1677142"/>
            <a:ext cx="12059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/>
              <a:t>The</a:t>
            </a:r>
            <a:r>
              <a:rPr lang="en-US" sz="1600" dirty="0"/>
              <a:t> </a:t>
            </a:r>
            <a:r>
              <a:rPr lang="en-US" sz="1600" b="1" i="1" dirty="0">
                <a:solidFill>
                  <a:srgbClr val="9F358A"/>
                </a:solidFill>
              </a:rPr>
              <a:t>Economic Development Agency of Corsica (ADEC) </a:t>
            </a:r>
            <a:r>
              <a:rPr lang="en-US" sz="1600" i="1" dirty="0"/>
              <a:t>is the main partner for all companies in Corsica.  As a public and regional entity, the Agency offers </a:t>
            </a:r>
            <a:r>
              <a:rPr lang="en-US" sz="1600" b="1" i="1" dirty="0"/>
              <a:t>free services </a:t>
            </a:r>
            <a:r>
              <a:rPr lang="en-US" sz="1600" i="1" dirty="0"/>
              <a:t>to help companies in their development.  </a:t>
            </a:r>
          </a:p>
          <a:p>
            <a:pPr algn="just"/>
            <a:r>
              <a:rPr lang="en-US" sz="1600" i="1" dirty="0"/>
              <a:t>Through supporting and implementing innovation in the island as well as to promote international partnerships, the agency is taking an important part in funding R&amp;D projects, especially those focusing on solutions to the island’s main challenges.  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E642CF-DF7C-DBB7-7C8F-2DA9D561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780" y="128624"/>
            <a:ext cx="1633870" cy="15485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46E8C-575F-444E-FF2D-3E7B1AA334FB}"/>
              </a:ext>
            </a:extLst>
          </p:cNvPr>
          <p:cNvSpPr/>
          <p:nvPr/>
        </p:nvSpPr>
        <p:spPr>
          <a:xfrm>
            <a:off x="6096000" y="3748542"/>
            <a:ext cx="1700650" cy="914401"/>
          </a:xfrm>
          <a:prstGeom prst="rect">
            <a:avLst/>
          </a:prstGeom>
          <a:solidFill>
            <a:srgbClr val="1A7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Gotham HTF" pitchFamily="50" charset="0"/>
              </a:rPr>
              <a:t>Financial support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5146A-B98B-906C-005D-662935C5B31D}"/>
              </a:ext>
            </a:extLst>
          </p:cNvPr>
          <p:cNvSpPr/>
          <p:nvPr/>
        </p:nvSpPr>
        <p:spPr>
          <a:xfrm>
            <a:off x="8088272" y="3732158"/>
            <a:ext cx="1725798" cy="914401"/>
          </a:xfrm>
          <a:prstGeom prst="rect">
            <a:avLst/>
          </a:prstGeom>
          <a:solidFill>
            <a:srgbClr val="1A7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Gotham HTF" pitchFamily="50" charset="0"/>
              </a:rPr>
              <a:t>Federating</a:t>
            </a:r>
            <a:r>
              <a:rPr lang="fr-FR" dirty="0">
                <a:latin typeface="Gotham HTF" pitchFamily="50" charset="0"/>
              </a:rPr>
              <a:t> </a:t>
            </a:r>
            <a:r>
              <a:rPr lang="fr-FR" dirty="0" err="1">
                <a:latin typeface="Gotham HTF" pitchFamily="50" charset="0"/>
              </a:rPr>
              <a:t>ecosystems</a:t>
            </a:r>
            <a:r>
              <a:rPr lang="fr-FR" dirty="0">
                <a:latin typeface="Gotham HTF" pitchFamily="50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D2653E-4671-11F2-3647-D16229660C77}"/>
              </a:ext>
            </a:extLst>
          </p:cNvPr>
          <p:cNvSpPr/>
          <p:nvPr/>
        </p:nvSpPr>
        <p:spPr>
          <a:xfrm>
            <a:off x="10124664" y="3732158"/>
            <a:ext cx="1725797" cy="914401"/>
          </a:xfrm>
          <a:prstGeom prst="rect">
            <a:avLst/>
          </a:prstGeom>
          <a:solidFill>
            <a:srgbClr val="1A7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Gotham HTF" pitchFamily="50" charset="0"/>
              </a:rPr>
              <a:t>Promoting</a:t>
            </a:r>
            <a:r>
              <a:rPr lang="fr-FR" dirty="0">
                <a:latin typeface="Gotham HTF" pitchFamily="50" charset="0"/>
              </a:rPr>
              <a:t> </a:t>
            </a:r>
            <a:r>
              <a:rPr lang="fr-FR" dirty="0" err="1">
                <a:latin typeface="Gotham HTF" pitchFamily="50" charset="0"/>
              </a:rPr>
              <a:t>ecological</a:t>
            </a:r>
            <a:r>
              <a:rPr lang="fr-FR" dirty="0">
                <a:latin typeface="Gotham HTF" pitchFamily="50" charset="0"/>
              </a:rPr>
              <a:t> transition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7E6E75-FC08-B951-9E61-6B2BB119F380}"/>
              </a:ext>
            </a:extLst>
          </p:cNvPr>
          <p:cNvSpPr/>
          <p:nvPr/>
        </p:nvSpPr>
        <p:spPr>
          <a:xfrm>
            <a:off x="8088272" y="5141577"/>
            <a:ext cx="1754113" cy="943169"/>
          </a:xfrm>
          <a:prstGeom prst="rect">
            <a:avLst/>
          </a:prstGeom>
          <a:solidFill>
            <a:srgbClr val="1A7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Gotham HTF" pitchFamily="50" charset="0"/>
              </a:rPr>
              <a:t>Building international partnerships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E237E8-18FC-775F-59F5-A135C93BC0CF}"/>
              </a:ext>
            </a:extLst>
          </p:cNvPr>
          <p:cNvSpPr/>
          <p:nvPr/>
        </p:nvSpPr>
        <p:spPr>
          <a:xfrm>
            <a:off x="6096000" y="5164957"/>
            <a:ext cx="1754113" cy="920789"/>
          </a:xfrm>
          <a:prstGeom prst="rect">
            <a:avLst/>
          </a:prstGeom>
          <a:solidFill>
            <a:srgbClr val="1A7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Gotham HTF" pitchFamily="50" charset="0"/>
              </a:rPr>
              <a:t>Supporting</a:t>
            </a:r>
            <a:r>
              <a:rPr lang="fr-FR" dirty="0">
                <a:latin typeface="Gotham HTF" pitchFamily="50" charset="0"/>
              </a:rPr>
              <a:t> digital transition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932297-9900-7F98-F10B-3AF517A30FCC}"/>
              </a:ext>
            </a:extLst>
          </p:cNvPr>
          <p:cNvSpPr txBox="1"/>
          <p:nvPr/>
        </p:nvSpPr>
        <p:spPr>
          <a:xfrm>
            <a:off x="83313" y="2876370"/>
            <a:ext cx="325932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endParaRPr lang="fr-FR" sz="20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Developing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local production of G&amp;S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Gotham HTF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Reducing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Corsica’s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dependencies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on the main-land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Gotham HTF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Investing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in innovation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Gotham HTF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Improving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skills</a:t>
            </a:r>
            <a:endParaRPr lang="fr-FR" sz="1600" dirty="0">
              <a:solidFill>
                <a:schemeClr val="bg1"/>
              </a:solidFill>
              <a:latin typeface="Gotham HTF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Gotham HTF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Helping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Gotham HTF" pitchFamily="50" charset="0"/>
              </a:rPr>
              <a:t>companies</a:t>
            </a:r>
            <a:r>
              <a:rPr lang="fr-FR" sz="1600" dirty="0">
                <a:solidFill>
                  <a:schemeClr val="bg1"/>
                </a:solidFill>
                <a:latin typeface="Gotham HTF" pitchFamily="50" charset="0"/>
              </a:rPr>
              <a:t> go global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endParaRPr lang="fr-FR" b="1" dirty="0">
              <a:latin typeface="Lato" panose="020F0502020204030203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3A53004-C97F-C494-1C1E-B2E11E9D4190}"/>
              </a:ext>
            </a:extLst>
          </p:cNvPr>
          <p:cNvSpPr txBox="1"/>
          <p:nvPr/>
        </p:nvSpPr>
        <p:spPr>
          <a:xfrm>
            <a:off x="867742" y="2876370"/>
            <a:ext cx="169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otham HTF" pitchFamily="50" charset="0"/>
              </a:rPr>
              <a:t>Our Missions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DA45261-B671-C015-38EE-23FD768DB53E}"/>
              </a:ext>
            </a:extLst>
          </p:cNvPr>
          <p:cNvSpPr txBox="1"/>
          <p:nvPr/>
        </p:nvSpPr>
        <p:spPr>
          <a:xfrm>
            <a:off x="8088272" y="3089864"/>
            <a:ext cx="254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Gotham HTF" pitchFamily="50" charset="0"/>
              </a:rPr>
              <a:t>What</a:t>
            </a:r>
            <a:r>
              <a:rPr lang="fr-FR" dirty="0">
                <a:latin typeface="Gotham HTF" pitchFamily="50" charset="0"/>
              </a:rPr>
              <a:t> </a:t>
            </a:r>
            <a:r>
              <a:rPr lang="fr-FR" dirty="0" err="1">
                <a:latin typeface="Gotham HTF" pitchFamily="50" charset="0"/>
              </a:rPr>
              <a:t>we</a:t>
            </a:r>
            <a:r>
              <a:rPr lang="fr-FR" dirty="0">
                <a:latin typeface="Gotham HTF" pitchFamily="50" charset="0"/>
              </a:rPr>
              <a:t> do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B9AB7F7-4C53-9755-208F-EC45E040376A}"/>
              </a:ext>
            </a:extLst>
          </p:cNvPr>
          <p:cNvSpPr/>
          <p:nvPr/>
        </p:nvSpPr>
        <p:spPr>
          <a:xfrm>
            <a:off x="10124664" y="5164957"/>
            <a:ext cx="1754113" cy="943169"/>
          </a:xfrm>
          <a:prstGeom prst="rect">
            <a:avLst/>
          </a:prstGeom>
          <a:solidFill>
            <a:srgbClr val="1A7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Gotham HTF" pitchFamily="50" charset="0"/>
              </a:rPr>
              <a:t>Attract</a:t>
            </a:r>
            <a:r>
              <a:rPr lang="fr-FR" dirty="0">
                <a:latin typeface="Gotham HTF" pitchFamily="50" charset="0"/>
              </a:rPr>
              <a:t> </a:t>
            </a:r>
            <a:r>
              <a:rPr lang="fr-FR" dirty="0" err="1">
                <a:latin typeface="Gotham HTF" pitchFamily="50" charset="0"/>
              </a:rPr>
              <a:t>foreign</a:t>
            </a:r>
            <a:r>
              <a:rPr lang="fr-FR" dirty="0">
                <a:latin typeface="Gotham HTF" pitchFamily="50" charset="0"/>
              </a:rPr>
              <a:t> </a:t>
            </a:r>
            <a:r>
              <a:rPr lang="fr-FR" dirty="0" err="1">
                <a:latin typeface="Gotham HTF" pitchFamily="50" charset="0"/>
              </a:rPr>
              <a:t>investors</a:t>
            </a:r>
            <a:endParaRPr lang="fr-FR" dirty="0">
              <a:latin typeface="Gotham HTF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8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" y="200616"/>
            <a:ext cx="12059920" cy="789901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9F358A"/>
                </a:solidFill>
              </a:rPr>
              <a:t>INIZIA - </a:t>
            </a:r>
            <a:r>
              <a:rPr lang="en-US" sz="3600" dirty="0"/>
              <a:t>regional incubator 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0" y="1495492"/>
            <a:ext cx="11850461" cy="20416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FFAA7E3-B2B7-437F-AF71-E64A148D2BC7}"/>
              </a:ext>
            </a:extLst>
          </p:cNvPr>
          <p:cNvSpPr txBox="1"/>
          <p:nvPr/>
        </p:nvSpPr>
        <p:spPr>
          <a:xfrm>
            <a:off x="0" y="873374"/>
            <a:ext cx="12059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latin typeface="Gotham HTF Medium" pitchFamily="50" charset="0"/>
              </a:rPr>
              <a:t>A </a:t>
            </a:r>
            <a:r>
              <a:rPr lang="fr-FR" sz="2000" dirty="0" err="1">
                <a:latin typeface="Gotham HTF Medium" pitchFamily="50" charset="0"/>
              </a:rPr>
              <a:t>tool</a:t>
            </a:r>
            <a:r>
              <a:rPr lang="fr-FR" sz="2000" dirty="0">
                <a:latin typeface="Gotham HTF Medium" pitchFamily="50" charset="0"/>
              </a:rPr>
              <a:t> in the </a:t>
            </a:r>
            <a:r>
              <a:rPr lang="fr-FR" sz="2000" dirty="0" err="1">
                <a:latin typeface="Gotham HTF Medium" pitchFamily="50" charset="0"/>
              </a:rPr>
              <a:t>heart</a:t>
            </a:r>
            <a:r>
              <a:rPr lang="fr-FR" sz="2000" dirty="0">
                <a:latin typeface="Gotham HTF Medium" pitchFamily="50" charset="0"/>
              </a:rPr>
              <a:t> of innovative </a:t>
            </a:r>
            <a:r>
              <a:rPr lang="fr-FR" sz="2000" dirty="0" err="1">
                <a:latin typeface="Gotham HTF Medium" pitchFamily="50" charset="0"/>
              </a:rPr>
              <a:t>ecosystems</a:t>
            </a:r>
            <a:r>
              <a:rPr lang="fr-FR" sz="2000" dirty="0">
                <a:latin typeface="Gotham HTF Medium" pitchFamily="50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C5458F-F930-18B0-48F5-1B10E784D024}"/>
              </a:ext>
            </a:extLst>
          </p:cNvPr>
          <p:cNvSpPr txBox="1"/>
          <p:nvPr/>
        </p:nvSpPr>
        <p:spPr>
          <a:xfrm>
            <a:off x="66040" y="1663275"/>
            <a:ext cx="11871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As an innovative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projects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catalyst</a:t>
            </a:r>
            <a:r>
              <a:rPr lang="fr-FR" i="1" dirty="0">
                <a:solidFill>
                  <a:srgbClr val="4C4F54"/>
                </a:solidFill>
                <a:latin typeface="Nunito" pitchFamily="2" charset="0"/>
              </a:rPr>
              <a:t>, INIZIÀ </a:t>
            </a:r>
            <a:r>
              <a:rPr lang="fr-FR" i="1" dirty="0" err="1">
                <a:solidFill>
                  <a:srgbClr val="4C4F54"/>
                </a:solidFill>
                <a:latin typeface="Nunito" pitchFamily="2" charset="0"/>
              </a:rPr>
              <a:t>is</a:t>
            </a:r>
            <a:r>
              <a:rPr lang="fr-FR" i="1" dirty="0">
                <a:solidFill>
                  <a:srgbClr val="4C4F54"/>
                </a:solidFill>
                <a:latin typeface="Nunito" pitchFamily="2" charset="0"/>
              </a:rPr>
              <a:t> in the </a:t>
            </a:r>
            <a:r>
              <a:rPr lang="fr-FR" i="1" dirty="0" err="1">
                <a:solidFill>
                  <a:srgbClr val="4C4F54"/>
                </a:solidFill>
                <a:latin typeface="Nunito" pitchFamily="2" charset="0"/>
              </a:rPr>
              <a:t>heart</a:t>
            </a:r>
            <a:r>
              <a:rPr lang="fr-FR" i="1" dirty="0">
                <a:solidFill>
                  <a:srgbClr val="4C4F54"/>
                </a:solidFill>
                <a:latin typeface="Nunito" pitchFamily="2" charset="0"/>
              </a:rPr>
              <a:t> of a </a:t>
            </a:r>
            <a:r>
              <a:rPr lang="fr-FR" i="1" dirty="0" err="1">
                <a:solidFill>
                  <a:srgbClr val="4C4F54"/>
                </a:solidFill>
                <a:latin typeface="Nunito" pitchFamily="2" charset="0"/>
              </a:rPr>
              <a:t>strong</a:t>
            </a:r>
            <a:r>
              <a:rPr lang="fr-FR" i="1" dirty="0">
                <a:solidFill>
                  <a:srgbClr val="4C4F54"/>
                </a:solidFill>
                <a:latin typeface="Nunito" pitchFamily="2" charset="0"/>
              </a:rPr>
              <a:t> network of local, national and international experts and </a:t>
            </a:r>
            <a:r>
              <a:rPr lang="fr-FR" i="1" dirty="0" err="1">
                <a:solidFill>
                  <a:srgbClr val="4C4F54"/>
                </a:solidFill>
                <a:latin typeface="Nunito" pitchFamily="2" charset="0"/>
              </a:rPr>
              <a:t>partners</a:t>
            </a:r>
            <a:r>
              <a:rPr lang="fr-FR" i="1" dirty="0">
                <a:solidFill>
                  <a:srgbClr val="4C4F54"/>
                </a:solidFill>
                <a:latin typeface="Nunito" pitchFamily="2" charset="0"/>
              </a:rPr>
              <a:t>. </a:t>
            </a:r>
          </a:p>
          <a:p>
            <a:pPr algn="just"/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The main objective of the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incubator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is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to support and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stimulate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growth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of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project</a:t>
            </a:r>
            <a:r>
              <a:rPr lang="fr-FR" i="1" dirty="0" err="1">
                <a:solidFill>
                  <a:srgbClr val="4C4F54"/>
                </a:solidFill>
                <a:latin typeface="Nunito" pitchFamily="2" charset="0"/>
              </a:rPr>
              <a:t>s</a:t>
            </a:r>
            <a:r>
              <a:rPr lang="fr-FR" i="1" dirty="0">
                <a:solidFill>
                  <a:srgbClr val="4C4F54"/>
                </a:solidFill>
                <a:latin typeface="Nunito" pitchFamily="2" charset="0"/>
              </a:rPr>
              <a:t> in Corsica. </a:t>
            </a:r>
          </a:p>
          <a:p>
            <a:pPr algn="just"/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INIZIA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provides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all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its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resources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to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project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owners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to guide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them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towards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</a:t>
            </a:r>
            <a:r>
              <a:rPr lang="fr-FR" sz="1800" b="0" i="1" u="none" strike="noStrike" baseline="0" dirty="0" err="1">
                <a:solidFill>
                  <a:srgbClr val="4C4F54"/>
                </a:solidFill>
                <a:latin typeface="Nunito" pitchFamily="2" charset="0"/>
              </a:rPr>
              <a:t>success</a:t>
            </a:r>
            <a:r>
              <a:rPr lang="fr-FR" sz="1800" b="0" i="1" u="none" strike="noStrike" baseline="0" dirty="0">
                <a:solidFill>
                  <a:srgbClr val="4C4F54"/>
                </a:solidFill>
                <a:latin typeface="Nunito" pitchFamily="2" charset="0"/>
              </a:rPr>
              <a:t> ! </a:t>
            </a:r>
          </a:p>
          <a:p>
            <a:pPr algn="just"/>
            <a:endParaRPr lang="fr-FR" sz="1800" b="0" i="1" u="none" strike="noStrike" baseline="0" dirty="0">
              <a:solidFill>
                <a:srgbClr val="4C4F54"/>
              </a:solidFill>
              <a:latin typeface="Nunito" pitchFamily="2" charset="0"/>
            </a:endParaRPr>
          </a:p>
          <a:p>
            <a:pPr algn="l"/>
            <a:endParaRPr lang="fr-FR" i="1" dirty="0">
              <a:solidFill>
                <a:srgbClr val="4C4F54"/>
              </a:solidFill>
              <a:latin typeface="Lato" panose="020F0502020204030203" pitchFamily="34" charset="0"/>
            </a:endParaRPr>
          </a:p>
          <a:p>
            <a:pPr algn="l"/>
            <a:endParaRPr lang="fr-FR" sz="1800" b="0" i="0" u="none" strike="noStrike" baseline="0" dirty="0">
              <a:solidFill>
                <a:srgbClr val="4C4F54"/>
              </a:solidFill>
              <a:latin typeface="Montserrat-Regular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DADEB2-068D-35BF-2B20-F3FAF7327173}"/>
              </a:ext>
            </a:extLst>
          </p:cNvPr>
          <p:cNvSpPr txBox="1"/>
          <p:nvPr/>
        </p:nvSpPr>
        <p:spPr>
          <a:xfrm>
            <a:off x="172720" y="3129280"/>
            <a:ext cx="11953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 err="1">
                <a:solidFill>
                  <a:srgbClr val="9F358A"/>
                </a:solidFill>
                <a:latin typeface="Gotham HTF" pitchFamily="50" charset="0"/>
              </a:rPr>
              <a:t>Individualized</a:t>
            </a:r>
            <a:r>
              <a:rPr lang="fr-FR" b="1" dirty="0">
                <a:solidFill>
                  <a:srgbClr val="9F358A"/>
                </a:solidFill>
                <a:latin typeface="Gotham HTF" pitchFamily="50" charset="0"/>
              </a:rPr>
              <a:t> support</a:t>
            </a:r>
          </a:p>
          <a:p>
            <a:pPr algn="l"/>
            <a:r>
              <a:rPr lang="fr-FR" sz="1800" i="0" u="none" strike="noStrike" baseline="0" dirty="0" err="1">
                <a:latin typeface="Nunito" pitchFamily="2" charset="0"/>
              </a:rPr>
              <a:t>Every</a:t>
            </a:r>
            <a:r>
              <a:rPr lang="fr-FR" sz="1800" i="0" u="none" strike="noStrike" baseline="0" dirty="0">
                <a:latin typeface="Nunito" pitchFamily="2" charset="0"/>
              </a:rPr>
              <a:t> </a:t>
            </a:r>
            <a:r>
              <a:rPr lang="fr-FR" sz="1800" i="0" u="none" strike="noStrike" baseline="0" dirty="0" err="1">
                <a:latin typeface="Nunito" pitchFamily="2" charset="0"/>
              </a:rPr>
              <a:t>project</a:t>
            </a:r>
            <a:r>
              <a:rPr lang="fr-FR" sz="1800" i="0" u="none" strike="noStrike" baseline="0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owner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will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benefit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from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personalised</a:t>
            </a:r>
            <a:r>
              <a:rPr lang="fr-FR" dirty="0">
                <a:latin typeface="Nunito" pitchFamily="2" charset="0"/>
              </a:rPr>
              <a:t> support </a:t>
            </a:r>
            <a:r>
              <a:rPr lang="fr-FR" dirty="0" err="1">
                <a:latin typeface="Nunito" pitchFamily="2" charset="0"/>
              </a:rPr>
              <a:t>from</a:t>
            </a:r>
            <a:r>
              <a:rPr lang="fr-FR" dirty="0">
                <a:latin typeface="Nunito" pitchFamily="2" charset="0"/>
              </a:rPr>
              <a:t> a </a:t>
            </a:r>
            <a:r>
              <a:rPr lang="fr-FR" dirty="0" err="1">
                <a:latin typeface="Nunito" pitchFamily="2" charset="0"/>
              </a:rPr>
              <a:t>project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engineer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specialized</a:t>
            </a:r>
            <a:r>
              <a:rPr lang="fr-FR" dirty="0">
                <a:latin typeface="Nunito" pitchFamily="2" charset="0"/>
              </a:rPr>
              <a:t> in innovation management. The expert </a:t>
            </a:r>
            <a:r>
              <a:rPr lang="fr-FR" dirty="0" err="1">
                <a:latin typeface="Nunito" pitchFamily="2" charset="0"/>
              </a:rPr>
              <a:t>will</a:t>
            </a:r>
            <a:r>
              <a:rPr lang="fr-FR" dirty="0">
                <a:latin typeface="Nunito" pitchFamily="2" charset="0"/>
              </a:rPr>
              <a:t> follow, </a:t>
            </a:r>
            <a:r>
              <a:rPr lang="fr-FR" dirty="0" err="1">
                <a:latin typeface="Nunito" pitchFamily="2" charset="0"/>
              </a:rPr>
              <a:t>advice</a:t>
            </a:r>
            <a:r>
              <a:rPr lang="fr-FR" dirty="0">
                <a:latin typeface="Nunito" pitchFamily="2" charset="0"/>
              </a:rPr>
              <a:t> and </a:t>
            </a:r>
            <a:r>
              <a:rPr lang="fr-FR" dirty="0" err="1">
                <a:latin typeface="Nunito" pitchFamily="2" charset="0"/>
              </a:rPr>
              <a:t>introduce</a:t>
            </a:r>
            <a:r>
              <a:rPr lang="fr-FR" dirty="0">
                <a:latin typeface="Nunito" pitchFamily="2" charset="0"/>
              </a:rPr>
              <a:t> the </a:t>
            </a:r>
            <a:r>
              <a:rPr lang="fr-FR" dirty="0" err="1">
                <a:latin typeface="Nunito" pitchFamily="2" charset="0"/>
              </a:rPr>
              <a:t>project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owner</a:t>
            </a:r>
            <a:r>
              <a:rPr lang="fr-FR" dirty="0">
                <a:latin typeface="Nunito" pitchFamily="2" charset="0"/>
              </a:rPr>
              <a:t> to INIZIA </a:t>
            </a:r>
            <a:r>
              <a:rPr lang="fr-FR" dirty="0" err="1">
                <a:latin typeface="Nunito" pitchFamily="2" charset="0"/>
              </a:rPr>
              <a:t>partners</a:t>
            </a:r>
            <a:r>
              <a:rPr lang="fr-FR" dirty="0">
                <a:latin typeface="Nunito" pitchFamily="2" charset="0"/>
              </a:rPr>
              <a:t>.</a:t>
            </a:r>
            <a:endParaRPr lang="fr-FR" sz="1800" i="0" u="none" strike="noStrike" baseline="0" dirty="0">
              <a:latin typeface="Nunito" pitchFamily="2" charset="0"/>
            </a:endParaRPr>
          </a:p>
          <a:p>
            <a:pPr algn="l"/>
            <a:r>
              <a:rPr lang="fr-FR" dirty="0" err="1">
                <a:latin typeface="Nunito" pitchFamily="2" charset="0"/>
              </a:rPr>
              <a:t>Moreover</a:t>
            </a:r>
            <a:r>
              <a:rPr lang="fr-FR" dirty="0">
                <a:latin typeface="Nunito" pitchFamily="2" charset="0"/>
              </a:rPr>
              <a:t>, INIZIA supports start-ups </a:t>
            </a:r>
            <a:r>
              <a:rPr lang="fr-FR" dirty="0" err="1">
                <a:latin typeface="Nunito" pitchFamily="2" charset="0"/>
              </a:rPr>
              <a:t>while</a:t>
            </a:r>
            <a:r>
              <a:rPr lang="fr-FR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settling</a:t>
            </a:r>
            <a:r>
              <a:rPr lang="fr-FR" dirty="0">
                <a:latin typeface="Nunito" pitchFamily="2" charset="0"/>
              </a:rPr>
              <a:t> in Corsica. </a:t>
            </a:r>
          </a:p>
          <a:p>
            <a:pPr algn="l"/>
            <a:endParaRPr lang="fr-FR" dirty="0">
              <a:latin typeface="Nunito" pitchFamily="2" charset="0"/>
            </a:endParaRPr>
          </a:p>
          <a:p>
            <a:pPr algn="l"/>
            <a:r>
              <a:rPr lang="fr-FR" b="1" dirty="0">
                <a:solidFill>
                  <a:srgbClr val="9F358A"/>
                </a:solidFill>
                <a:latin typeface="Gotham HTF" pitchFamily="50" charset="0"/>
              </a:rPr>
              <a:t>R&amp;D </a:t>
            </a:r>
          </a:p>
          <a:p>
            <a:pPr algn="l"/>
            <a:r>
              <a:rPr lang="en-US" dirty="0">
                <a:latin typeface="Nunito" pitchFamily="2" charset="0"/>
              </a:rPr>
              <a:t>INIZA has developed partnerships with the University of Corsica and the Fab Labs of Bastia and Corte to provide incubated companies with the equipment, facilities, and resources necessary for their R&amp;D work.</a:t>
            </a:r>
            <a:endParaRPr lang="fr-FR" dirty="0">
              <a:latin typeface="Nunito" pitchFamily="2" charset="0"/>
            </a:endParaRPr>
          </a:p>
          <a:p>
            <a:pPr algn="l"/>
            <a:endParaRPr lang="fr-FR" dirty="0">
              <a:latin typeface="Nunito" pitchFamily="2" charset="0"/>
            </a:endParaRPr>
          </a:p>
          <a:p>
            <a:r>
              <a:rPr lang="fr-FR" b="1" dirty="0" err="1">
                <a:solidFill>
                  <a:srgbClr val="9F358A"/>
                </a:solidFill>
                <a:latin typeface="Gotham HTF" pitchFamily="50" charset="0"/>
              </a:rPr>
              <a:t>Funding</a:t>
            </a:r>
            <a:endParaRPr lang="fr-FR" b="1" dirty="0"/>
          </a:p>
          <a:p>
            <a:pPr algn="l"/>
            <a:r>
              <a:rPr lang="fr-FR" dirty="0"/>
              <a:t>I</a:t>
            </a:r>
            <a:r>
              <a:rPr lang="fr-FR" sz="1800" dirty="0">
                <a:latin typeface="Nunito" pitchFamily="2" charset="0"/>
              </a:rPr>
              <a:t>NIZIA </a:t>
            </a:r>
            <a:r>
              <a:rPr lang="fr-FR" sz="1800" b="0" i="0" u="none" strike="noStrike" baseline="0" dirty="0">
                <a:latin typeface="Nunito" pitchFamily="2" charset="0"/>
              </a:rPr>
              <a:t>supports start-ups in their </a:t>
            </a:r>
            <a:r>
              <a:rPr lang="fr-FR" sz="1800" b="0" i="0" u="none" strike="noStrike" baseline="0" dirty="0" err="1">
                <a:latin typeface="Nunito" pitchFamily="2" charset="0"/>
              </a:rPr>
              <a:t>fundraising</a:t>
            </a:r>
            <a:r>
              <a:rPr lang="fr-FR" dirty="0">
                <a:latin typeface="Nunito" pitchFamily="2" charset="0"/>
              </a:rPr>
              <a:t>,</a:t>
            </a:r>
            <a:r>
              <a:rPr lang="fr-FR" sz="1800" b="0" i="0" u="none" strike="noStrike" baseline="0" dirty="0">
                <a:latin typeface="Nunito" pitchFamily="2" charset="0"/>
              </a:rPr>
              <a:t> </a:t>
            </a:r>
            <a:r>
              <a:rPr lang="fr-FR" dirty="0" err="1">
                <a:latin typeface="Nunito" pitchFamily="2" charset="0"/>
              </a:rPr>
              <a:t>providi</a:t>
            </a:r>
            <a:r>
              <a:rPr lang="fr-FR" sz="1800" b="0" i="0" u="none" strike="noStrike" baseline="0" dirty="0" err="1">
                <a:latin typeface="Nunito" pitchFamily="2" charset="0"/>
              </a:rPr>
              <a:t>ng</a:t>
            </a:r>
            <a:r>
              <a:rPr lang="fr-FR" sz="1800" b="0" i="0" u="none" strike="noStrike" baseline="0" dirty="0">
                <a:latin typeface="Nunito" pitchFamily="2" charset="0"/>
              </a:rPr>
              <a:t> </a:t>
            </a:r>
            <a:r>
              <a:rPr lang="fr-FR" sz="1800" b="0" i="0" u="none" strike="noStrike" baseline="0" dirty="0" err="1">
                <a:latin typeface="Nunito" pitchFamily="2" charset="0"/>
              </a:rPr>
              <a:t>access</a:t>
            </a:r>
            <a:r>
              <a:rPr lang="fr-FR" sz="1800" b="0" i="0" u="none" strike="noStrike" baseline="0" dirty="0">
                <a:latin typeface="Nunito" pitchFamily="2" charset="0"/>
              </a:rPr>
              <a:t> to a large network of public and </a:t>
            </a:r>
            <a:r>
              <a:rPr lang="fr-FR" sz="1800" b="0" i="0" u="none" strike="noStrike" baseline="0" dirty="0" err="1">
                <a:latin typeface="Nunito" pitchFamily="2" charset="0"/>
              </a:rPr>
              <a:t>private</a:t>
            </a:r>
            <a:r>
              <a:rPr lang="fr-FR" sz="1800" b="0" i="0" u="none" strike="noStrike" baseline="0" dirty="0">
                <a:latin typeface="Nunito" pitchFamily="2" charset="0"/>
              </a:rPr>
              <a:t> finance </a:t>
            </a:r>
            <a:r>
              <a:rPr lang="fr-FR" sz="1800" b="0" i="0" u="none" strike="noStrike" baseline="0" dirty="0" err="1">
                <a:latin typeface="Nunito" pitchFamily="2" charset="0"/>
              </a:rPr>
              <a:t>opportunities</a:t>
            </a:r>
            <a:r>
              <a:rPr lang="fr-FR" sz="1800" b="0" i="0" u="none" strike="noStrike" baseline="0" dirty="0">
                <a:latin typeface="Nunito" pitchFamily="2" charset="0"/>
              </a:rPr>
              <a:t> as </a:t>
            </a:r>
            <a:r>
              <a:rPr lang="fr-FR" sz="1800" b="0" i="0" u="none" strike="noStrike" baseline="0" dirty="0" err="1">
                <a:latin typeface="Nunito" pitchFamily="2" charset="0"/>
              </a:rPr>
              <a:t>well</a:t>
            </a:r>
            <a:r>
              <a:rPr lang="fr-FR" sz="1800" b="0" i="0" u="none" strike="noStrike" baseline="0" dirty="0">
                <a:latin typeface="Nunito" pitchFamily="2" charset="0"/>
              </a:rPr>
              <a:t> as </a:t>
            </a:r>
            <a:r>
              <a:rPr lang="fr-FR" sz="1800" b="0" i="0" u="none" strike="noStrike" baseline="0" dirty="0" err="1">
                <a:latin typeface="Nunito" pitchFamily="2" charset="0"/>
              </a:rPr>
              <a:t>its</a:t>
            </a:r>
            <a:r>
              <a:rPr lang="fr-FR" sz="1800" b="0" i="0" u="none" strike="noStrike" baseline="0" dirty="0">
                <a:latin typeface="Nunito" pitchFamily="2" charset="0"/>
              </a:rPr>
              <a:t> </a:t>
            </a:r>
            <a:r>
              <a:rPr lang="fr-FR" sz="1800" b="0" i="0" u="none" strike="noStrike" baseline="0" dirty="0" err="1">
                <a:latin typeface="Nunito" pitchFamily="2" charset="0"/>
              </a:rPr>
              <a:t>investor</a:t>
            </a:r>
            <a:r>
              <a:rPr lang="fr-FR" sz="1800" dirty="0">
                <a:latin typeface="Nunito" pitchFamily="2" charset="0"/>
              </a:rPr>
              <a:t> </a:t>
            </a:r>
            <a:r>
              <a:rPr lang="fr-FR" sz="1800" dirty="0" err="1">
                <a:latin typeface="Nunito" pitchFamily="2" charset="0"/>
              </a:rPr>
              <a:t>community</a:t>
            </a:r>
            <a:endParaRPr lang="fr-FR" sz="1800" b="0" i="0" u="none" strike="noStrike" baseline="0" dirty="0">
              <a:latin typeface="Nunito" pitchFamily="2" charset="0"/>
            </a:endParaRPr>
          </a:p>
          <a:p>
            <a:pPr algn="l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B083DEA-54AE-D59C-D110-8F6E7734F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743" y="19218"/>
            <a:ext cx="2028825" cy="14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0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15DE0C0-492D-119D-D6E6-6EF5A06E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B14CF4-D364-21EC-296A-428C41119C64}"/>
              </a:ext>
            </a:extLst>
          </p:cNvPr>
          <p:cNvSpPr txBox="1">
            <a:spLocks/>
          </p:cNvSpPr>
          <p:nvPr/>
        </p:nvSpPr>
        <p:spPr>
          <a:xfrm>
            <a:off x="248920" y="139656"/>
            <a:ext cx="12059920" cy="789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9F358A"/>
                </a:solidFill>
                <a:latin typeface="Gotham HTF" pitchFamily="50" charset="0"/>
              </a:rPr>
              <a:t>INIZIA – </a:t>
            </a:r>
            <a:r>
              <a:rPr lang="en-US" sz="3600" dirty="0">
                <a:latin typeface="Gotham HTF" pitchFamily="50" charset="0"/>
              </a:rPr>
              <a:t>A strong network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21CD3C1A-D77E-7FE6-3531-E5BA12AF185D}"/>
              </a:ext>
            </a:extLst>
          </p:cNvPr>
          <p:cNvCxnSpPr>
            <a:cxnSpLocks/>
          </p:cNvCxnSpPr>
          <p:nvPr/>
        </p:nvCxnSpPr>
        <p:spPr>
          <a:xfrm>
            <a:off x="0" y="1089629"/>
            <a:ext cx="6898640" cy="0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7D916EB-A1A6-BFC1-387F-79A8388BE3BC}"/>
              </a:ext>
            </a:extLst>
          </p:cNvPr>
          <p:cNvSpPr txBox="1"/>
          <p:nvPr/>
        </p:nvSpPr>
        <p:spPr>
          <a:xfrm>
            <a:off x="0" y="1249702"/>
            <a:ext cx="6990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Through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its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extended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network in Corsica,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mainland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France, Europe and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abroad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, INIZIA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helps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start-ups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develop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their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projects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from</a:t>
            </a:r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</a:rPr>
              <a:t> stage 1 to international expansion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523D6C-CD18-4C7B-694F-1A834AAF06E8}"/>
              </a:ext>
            </a:extLst>
          </p:cNvPr>
          <p:cNvSpPr txBox="1"/>
          <p:nvPr/>
        </p:nvSpPr>
        <p:spPr>
          <a:xfrm>
            <a:off x="110770" y="2111476"/>
            <a:ext cx="7010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HTF" pitchFamily="50" charset="0"/>
              </a:rPr>
              <a:t>A National and International Community </a:t>
            </a:r>
          </a:p>
          <a:p>
            <a:endParaRPr lang="fr-FR" dirty="0"/>
          </a:p>
          <a:p>
            <a:pPr algn="just"/>
            <a:r>
              <a:rPr lang="fr-FR" sz="1600" b="0" i="0" u="none" strike="noStrike" baseline="0" dirty="0" err="1">
                <a:latin typeface="Nunito" pitchFamily="2" charset="0"/>
              </a:rPr>
              <a:t>INIZIA’s</a:t>
            </a:r>
            <a:r>
              <a:rPr lang="fr-FR" sz="1600" dirty="0">
                <a:latin typeface="Nunito" pitchFamily="2" charset="0"/>
              </a:rPr>
              <a:t> expertise</a:t>
            </a:r>
            <a:r>
              <a:rPr lang="fr-FR" sz="1600" b="0" i="0" u="none" strike="noStrike" baseline="0" dirty="0">
                <a:latin typeface="Nunito" pitchFamily="2" charset="0"/>
              </a:rPr>
              <a:t> </a:t>
            </a:r>
            <a:r>
              <a:rPr lang="fr-FR" sz="1600" b="0" i="0" u="none" strike="noStrike" baseline="0" dirty="0" err="1">
                <a:latin typeface="Nunito" pitchFamily="2" charset="0"/>
              </a:rPr>
              <a:t>is</a:t>
            </a:r>
            <a:r>
              <a:rPr lang="fr-FR" sz="1600" b="0" i="0" u="none" strike="noStrike" baseline="0" dirty="0">
                <a:latin typeface="Nunito" pitchFamily="2" charset="0"/>
              </a:rPr>
              <a:t> </a:t>
            </a:r>
            <a:r>
              <a:rPr lang="fr-FR" sz="1600" b="0" i="0" u="none" strike="noStrike" baseline="0" dirty="0" err="1">
                <a:latin typeface="Nunito" pitchFamily="2" charset="0"/>
              </a:rPr>
              <a:t>certified</a:t>
            </a:r>
            <a:r>
              <a:rPr lang="fr-FR" sz="1600" b="0" i="0" u="none" strike="noStrike" baseline="0" dirty="0">
                <a:latin typeface="Nunito" pitchFamily="2" charset="0"/>
              </a:rPr>
              <a:t> by the French Ministry for </a:t>
            </a:r>
            <a:r>
              <a:rPr lang="fr-FR" sz="1600" b="0" i="0" u="none" strike="noStrike" baseline="0" dirty="0" err="1">
                <a:latin typeface="Nunito" pitchFamily="2" charset="0"/>
              </a:rPr>
              <a:t>Research</a:t>
            </a:r>
            <a:r>
              <a:rPr lang="fr-FR" sz="1600" b="0" i="0" u="none" strike="noStrike" baseline="0" dirty="0">
                <a:latin typeface="Nunito" pitchFamily="2" charset="0"/>
              </a:rPr>
              <a:t> and Innovation. </a:t>
            </a:r>
          </a:p>
          <a:p>
            <a:pPr algn="just"/>
            <a:r>
              <a:rPr lang="fr-FR" sz="1600" b="0" i="0" u="none" strike="noStrike" baseline="0" dirty="0">
                <a:latin typeface="Nunito" pitchFamily="2" charset="0"/>
              </a:rPr>
              <a:t>The </a:t>
            </a:r>
            <a:r>
              <a:rPr lang="fr-FR" sz="1600" b="0" i="0" u="none" strike="noStrike" baseline="0" dirty="0" err="1">
                <a:latin typeface="Nunito" pitchFamily="2" charset="0"/>
              </a:rPr>
              <a:t>presence</a:t>
            </a:r>
            <a:r>
              <a:rPr lang="fr-FR" sz="1600" b="0" i="0" u="none" strike="noStrike" baseline="0" dirty="0">
                <a:latin typeface="Nunito" pitchFamily="2" charset="0"/>
              </a:rPr>
              <a:t> of the </a:t>
            </a:r>
            <a:r>
              <a:rPr lang="fr-FR" sz="1600" dirty="0" err="1">
                <a:latin typeface="Nunito" pitchFamily="2" charset="0"/>
              </a:rPr>
              <a:t>Incubator</a:t>
            </a:r>
            <a:r>
              <a:rPr lang="fr-FR" sz="1600" dirty="0">
                <a:latin typeface="Nunito" pitchFamily="2" charset="0"/>
              </a:rPr>
              <a:t> in </a:t>
            </a:r>
            <a:r>
              <a:rPr lang="fr-FR" sz="1600" dirty="0" err="1">
                <a:latin typeface="Nunito" pitchFamily="2" charset="0"/>
              </a:rPr>
              <a:t>many</a:t>
            </a:r>
            <a:r>
              <a:rPr lang="fr-FR" sz="1600" dirty="0">
                <a:latin typeface="Nunito" pitchFamily="2" charset="0"/>
              </a:rPr>
              <a:t> international networks </a:t>
            </a:r>
            <a:r>
              <a:rPr lang="fr-FR" sz="1600" dirty="0" err="1">
                <a:latin typeface="Nunito" pitchFamily="2" charset="0"/>
              </a:rPr>
              <a:t>embodies</a:t>
            </a:r>
            <a:r>
              <a:rPr lang="fr-FR" sz="1600" dirty="0">
                <a:latin typeface="Nunito" pitchFamily="2" charset="0"/>
              </a:rPr>
              <a:t> the </a:t>
            </a:r>
            <a:r>
              <a:rPr lang="fr-FR" sz="1600" dirty="0" err="1">
                <a:latin typeface="Nunito" pitchFamily="2" charset="0"/>
              </a:rPr>
              <a:t>dynamism</a:t>
            </a:r>
            <a:r>
              <a:rPr lang="fr-FR" sz="1600" dirty="0">
                <a:latin typeface="Nunito" pitchFamily="2" charset="0"/>
              </a:rPr>
              <a:t> of INIZIA and the </a:t>
            </a:r>
            <a:r>
              <a:rPr lang="fr-FR" sz="1600" dirty="0" err="1">
                <a:latin typeface="Nunito" pitchFamily="2" charset="0"/>
              </a:rPr>
              <a:t>will</a:t>
            </a:r>
            <a:r>
              <a:rPr lang="fr-FR" sz="1600" dirty="0">
                <a:latin typeface="Nunito" pitchFamily="2" charset="0"/>
              </a:rPr>
              <a:t> to </a:t>
            </a:r>
            <a:r>
              <a:rPr lang="fr-FR" sz="1600" dirty="0" err="1">
                <a:latin typeface="Nunito" pitchFamily="2" charset="0"/>
              </a:rPr>
              <a:t>accelerate</a:t>
            </a:r>
            <a:r>
              <a:rPr lang="fr-FR" sz="1600" dirty="0">
                <a:latin typeface="Nunito" pitchFamily="2" charset="0"/>
              </a:rPr>
              <a:t> innovation in Corsica.</a:t>
            </a:r>
          </a:p>
          <a:p>
            <a:pPr algn="just"/>
            <a:endParaRPr lang="fr-FR" sz="1600" b="0" i="0" u="none" strike="noStrike" baseline="0" dirty="0">
              <a:latin typeface="Nunito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latin typeface="Gotham HTF" pitchFamily="50" charset="0"/>
              </a:rPr>
              <a:t>RETIS Network </a:t>
            </a:r>
            <a:r>
              <a:rPr lang="fr-FR" sz="1600" dirty="0">
                <a:latin typeface="Nunito" pitchFamily="2" charset="0"/>
              </a:rPr>
              <a:t>: The </a:t>
            </a:r>
            <a:r>
              <a:rPr lang="fr-FR" sz="1600" dirty="0" err="1">
                <a:latin typeface="Nunito" pitchFamily="2" charset="0"/>
              </a:rPr>
              <a:t>federation</a:t>
            </a:r>
            <a:r>
              <a:rPr lang="fr-FR" sz="1600" dirty="0">
                <a:latin typeface="Nunito" pitchFamily="2" charset="0"/>
              </a:rPr>
              <a:t> of local innovative support </a:t>
            </a:r>
            <a:r>
              <a:rPr lang="fr-FR" sz="1600" dirty="0" err="1">
                <a:latin typeface="Nunito" pitchFamily="2" charset="0"/>
              </a:rPr>
              <a:t>actors</a:t>
            </a:r>
            <a:r>
              <a:rPr lang="fr-FR" sz="1600" dirty="0">
                <a:latin typeface="Nunito" pitchFamily="2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i="0" u="none" strike="noStrike" baseline="0" dirty="0">
                <a:latin typeface="Gotham HTF" pitchFamily="50" charset="0"/>
              </a:rPr>
              <a:t>Entreprise Europe Network </a:t>
            </a:r>
            <a:r>
              <a:rPr lang="fr-FR" sz="1600" b="0" i="0" u="none" strike="noStrike" baseline="0" dirty="0">
                <a:latin typeface="Nunito" pitchFamily="2" charset="0"/>
              </a:rPr>
              <a:t>: Pan-</a:t>
            </a:r>
            <a:r>
              <a:rPr lang="fr-FR" sz="1600" b="0" i="0" u="none" strike="noStrike" baseline="0" dirty="0" err="1">
                <a:latin typeface="Nunito" pitchFamily="2" charset="0"/>
              </a:rPr>
              <a:t>European</a:t>
            </a:r>
            <a:r>
              <a:rPr lang="fr-FR" sz="1600" b="0" i="0" u="none" strike="noStrike" baseline="0" dirty="0">
                <a:latin typeface="Nunito" pitchFamily="2" charset="0"/>
              </a:rPr>
              <a:t> network </a:t>
            </a:r>
            <a:r>
              <a:rPr lang="fr-FR" sz="1600" dirty="0">
                <a:latin typeface="Nunito" pitchFamily="2" charset="0"/>
              </a:rPr>
              <a:t>to support </a:t>
            </a:r>
            <a:r>
              <a:rPr lang="fr-FR" sz="1600" dirty="0" err="1">
                <a:latin typeface="Nunito" pitchFamily="2" charset="0"/>
              </a:rPr>
              <a:t>European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cooperation</a:t>
            </a:r>
            <a:r>
              <a:rPr lang="fr-FR" sz="1600" dirty="0">
                <a:latin typeface="Nunito" pitchFamily="2" charset="0"/>
              </a:rPr>
              <a:t> and </a:t>
            </a:r>
            <a:r>
              <a:rPr lang="fr-FR" sz="1600" dirty="0" err="1">
                <a:latin typeface="Nunito" pitchFamily="2" charset="0"/>
              </a:rPr>
              <a:t>European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projects</a:t>
            </a:r>
            <a:r>
              <a:rPr lang="fr-FR" sz="1600" dirty="0">
                <a:latin typeface="Nunito" pitchFamily="2" charset="0"/>
              </a:rPr>
              <a:t> action.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 err="1">
                <a:latin typeface="Gotham HTF" pitchFamily="50" charset="0"/>
              </a:rPr>
              <a:t>Technological</a:t>
            </a:r>
            <a:r>
              <a:rPr lang="fr-FR" sz="1600" b="1" dirty="0">
                <a:latin typeface="Gotham HTF" pitchFamily="50" charset="0"/>
              </a:rPr>
              <a:t> </a:t>
            </a:r>
            <a:r>
              <a:rPr lang="fr-FR" sz="1600" b="1" dirty="0" err="1">
                <a:latin typeface="Gotham HTF" pitchFamily="50" charset="0"/>
              </a:rPr>
              <a:t>transfer</a:t>
            </a:r>
            <a:r>
              <a:rPr lang="fr-FR" sz="1600" b="1" dirty="0">
                <a:latin typeface="Gotham HTF" pitchFamily="50" charset="0"/>
              </a:rPr>
              <a:t> </a:t>
            </a:r>
            <a:r>
              <a:rPr lang="fr-FR" sz="1600" b="1" dirty="0" err="1">
                <a:latin typeface="Gotham HTF" pitchFamily="50" charset="0"/>
              </a:rPr>
              <a:t>accelerator</a:t>
            </a:r>
            <a:r>
              <a:rPr lang="fr-FR" sz="1600" b="1" dirty="0">
                <a:latin typeface="Gotham HTF" pitchFamily="50" charset="0"/>
              </a:rPr>
              <a:t> network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i="0" u="none" strike="noStrike" baseline="0" dirty="0">
                <a:latin typeface="Gotham HTF" pitchFamily="50" charset="0"/>
              </a:rPr>
              <a:t>Capenergie</a:t>
            </a:r>
            <a:r>
              <a:rPr lang="fr-FR" sz="1600" b="0" i="0" u="none" strike="noStrike" baseline="0" dirty="0">
                <a:latin typeface="Nunito" pitchFamily="2" charset="0"/>
              </a:rPr>
              <a:t> : </a:t>
            </a:r>
            <a:r>
              <a:rPr lang="fr-FR" sz="1600" b="0" i="0" u="none" strike="noStrike" baseline="0" dirty="0" err="1">
                <a:latin typeface="Nunito" pitchFamily="2" charset="0"/>
              </a:rPr>
              <a:t>sustai</a:t>
            </a:r>
            <a:r>
              <a:rPr lang="fr-FR" sz="1600" dirty="0" err="1">
                <a:latin typeface="Nunito" pitchFamily="2" charset="0"/>
              </a:rPr>
              <a:t>nable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energy</a:t>
            </a:r>
            <a:r>
              <a:rPr lang="fr-FR" sz="1600" dirty="0">
                <a:latin typeface="Nunito" pitchFamily="2" charset="0"/>
              </a:rPr>
              <a:t> cluster </a:t>
            </a:r>
            <a:endParaRPr lang="fr-FR" sz="1600" b="0" i="0" u="none" strike="noStrike" baseline="0" dirty="0">
              <a:latin typeface="Nunito" pitchFamily="2" charset="0"/>
            </a:endParaRPr>
          </a:p>
          <a:p>
            <a:pPr algn="just"/>
            <a:endParaRPr lang="fr-FR" sz="1800" b="0" i="0" u="none" strike="noStrike" baseline="0" dirty="0">
              <a:latin typeface="Nunito" pitchFamily="2" charset="0"/>
            </a:endParaRPr>
          </a:p>
          <a:p>
            <a:pPr algn="just"/>
            <a:r>
              <a:rPr lang="fr-FR" sz="1600" dirty="0">
                <a:latin typeface="Nunito" pitchFamily="2" charset="0"/>
              </a:rPr>
              <a:t>Training </a:t>
            </a:r>
          </a:p>
          <a:p>
            <a:r>
              <a:rPr lang="fr-FR" sz="1600" dirty="0">
                <a:latin typeface="Nunito" pitchFamily="2" charset="0"/>
              </a:rPr>
              <a:t>Business Club and networks </a:t>
            </a:r>
          </a:p>
          <a:p>
            <a:r>
              <a:rPr lang="fr-FR" sz="1600" dirty="0" err="1">
                <a:latin typeface="Nunito" pitchFamily="2" charset="0"/>
              </a:rPr>
              <a:t>Third</a:t>
            </a:r>
            <a:r>
              <a:rPr lang="fr-FR" sz="1600" dirty="0">
                <a:latin typeface="Nunito" pitchFamily="2" charset="0"/>
              </a:rPr>
              <a:t> Places: to </a:t>
            </a:r>
            <a:r>
              <a:rPr lang="fr-FR" sz="1600" dirty="0" err="1">
                <a:latin typeface="Nunito" pitchFamily="2" charset="0"/>
              </a:rPr>
              <a:t>gather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citizens</a:t>
            </a:r>
            <a:r>
              <a:rPr lang="fr-FR" sz="1600" dirty="0">
                <a:latin typeface="Nunito" pitchFamily="2" charset="0"/>
              </a:rPr>
              <a:t>, </a:t>
            </a:r>
            <a:r>
              <a:rPr lang="fr-FR" sz="1600" dirty="0" err="1">
                <a:latin typeface="Nunito" pitchFamily="2" charset="0"/>
              </a:rPr>
              <a:t>companies</a:t>
            </a:r>
            <a:r>
              <a:rPr lang="fr-FR" sz="1600" dirty="0">
                <a:latin typeface="Nunito" pitchFamily="2" charset="0"/>
              </a:rPr>
              <a:t>, </a:t>
            </a:r>
            <a:r>
              <a:rPr lang="fr-FR" sz="1600" dirty="0" err="1">
                <a:latin typeface="Nunito" pitchFamily="2" charset="0"/>
              </a:rPr>
              <a:t>authorities</a:t>
            </a:r>
            <a:r>
              <a:rPr lang="fr-FR" sz="1600" dirty="0">
                <a:latin typeface="Nunito" pitchFamily="2" charset="0"/>
              </a:rPr>
              <a:t> and </a:t>
            </a:r>
            <a:r>
              <a:rPr lang="fr-FR" sz="1600" dirty="0" err="1">
                <a:latin typeface="Nunito" pitchFamily="2" charset="0"/>
              </a:rPr>
              <a:t>academics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working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together</a:t>
            </a:r>
            <a:r>
              <a:rPr lang="fr-FR" sz="1600" dirty="0">
                <a:latin typeface="Nunito" pitchFamily="2" charset="0"/>
              </a:rPr>
              <a:t> for a more </a:t>
            </a:r>
            <a:r>
              <a:rPr lang="fr-FR" sz="1600" dirty="0" err="1">
                <a:latin typeface="Nunito" pitchFamily="2" charset="0"/>
              </a:rPr>
              <a:t>sustainable</a:t>
            </a:r>
            <a:r>
              <a:rPr lang="fr-FR" sz="1600" dirty="0">
                <a:latin typeface="Nunito" pitchFamily="2" charset="0"/>
              </a:rPr>
              <a:t> </a:t>
            </a:r>
            <a:r>
              <a:rPr lang="fr-FR" sz="1600" dirty="0" err="1">
                <a:latin typeface="Nunito" pitchFamily="2" charset="0"/>
              </a:rPr>
              <a:t>economy</a:t>
            </a:r>
            <a:endParaRPr lang="fr-FR" sz="16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8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934340" y="3184677"/>
          <a:ext cx="2362200" cy="2682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2"/>
          <p:cNvSpPr txBox="1">
            <a:spLocks/>
          </p:cNvSpPr>
          <p:nvPr/>
        </p:nvSpPr>
        <p:spPr>
          <a:xfrm>
            <a:off x="19797" y="365345"/>
            <a:ext cx="6492763" cy="695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Gotham HTF" pitchFamily="50" charset="0"/>
              </a:rPr>
              <a:t>Opportunities for your business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0563F2-6115-4D16-99C1-B67424D44418}"/>
              </a:ext>
            </a:extLst>
          </p:cNvPr>
          <p:cNvSpPr/>
          <p:nvPr/>
        </p:nvSpPr>
        <p:spPr>
          <a:xfrm>
            <a:off x="8646160" y="0"/>
            <a:ext cx="3545840" cy="6858000"/>
          </a:xfrm>
          <a:prstGeom prst="rect">
            <a:avLst/>
          </a:prstGeom>
          <a:solidFill>
            <a:srgbClr val="9F3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8DEB3AC-71AC-E560-1443-D74FE09460AA}"/>
              </a:ext>
            </a:extLst>
          </p:cNvPr>
          <p:cNvSpPr txBox="1"/>
          <p:nvPr/>
        </p:nvSpPr>
        <p:spPr>
          <a:xfrm>
            <a:off x="-17850" y="2266607"/>
            <a:ext cx="8463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1A7B9C"/>
                </a:solidFill>
                <a:latin typeface="Gotham HTF" pitchFamily="50" charset="0"/>
              </a:rPr>
              <a:t>Agrofood</a:t>
            </a:r>
            <a:r>
              <a:rPr lang="fr-FR" b="1" dirty="0">
                <a:solidFill>
                  <a:srgbClr val="1A7B9C"/>
                </a:solidFill>
                <a:latin typeface="Montserrat" panose="00000500000000000000" pitchFamily="2" charset="0"/>
              </a:rPr>
              <a:t> </a:t>
            </a:r>
          </a:p>
          <a:p>
            <a:endParaRPr lang="fr-FR" dirty="0"/>
          </a:p>
          <a:p>
            <a:pPr algn="just"/>
            <a:r>
              <a:rPr lang="en-US" sz="1600" b="0" i="0" dirty="0">
                <a:solidFill>
                  <a:srgbClr val="374151"/>
                </a:solidFill>
                <a:effectLst/>
                <a:latin typeface="Nunito" pitchFamily="2" charset="0"/>
              </a:rPr>
              <a:t>The </a:t>
            </a:r>
            <a:r>
              <a:rPr lang="en-US" sz="1600" b="0" i="0" dirty="0" err="1">
                <a:solidFill>
                  <a:srgbClr val="374151"/>
                </a:solidFill>
                <a:effectLst/>
                <a:latin typeface="Nunito" pitchFamily="2" charset="0"/>
              </a:rPr>
              <a:t>agrofood</a:t>
            </a:r>
            <a:r>
              <a:rPr lang="en-US" sz="1600" b="0" i="0" dirty="0">
                <a:solidFill>
                  <a:srgbClr val="374151"/>
                </a:solidFill>
                <a:effectLst/>
                <a:latin typeface="Nunito" pitchFamily="2" charset="0"/>
              </a:rPr>
              <a:t> sector in Corsica is one of the most supported. The industry is committed to a more sustainable approach by seeking innovations that can help overcome environmental and responsible consumption challenges</a:t>
            </a:r>
            <a:endParaRPr lang="fr-FR" sz="1600" dirty="0">
              <a:latin typeface="Nunito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6FA0F6D-37C6-453A-3986-07E90A45CD66}"/>
              </a:ext>
            </a:extLst>
          </p:cNvPr>
          <p:cNvSpPr txBox="1"/>
          <p:nvPr/>
        </p:nvSpPr>
        <p:spPr>
          <a:xfrm>
            <a:off x="0" y="3597686"/>
            <a:ext cx="8445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A7B9C"/>
                </a:solidFill>
                <a:latin typeface="Gotham HTF" pitchFamily="50" charset="0"/>
              </a:rPr>
              <a:t>Cosmetics</a:t>
            </a:r>
            <a:r>
              <a:rPr lang="fr-FR" b="1" dirty="0">
                <a:latin typeface="Gotham HTF" pitchFamily="50" charset="0"/>
              </a:rPr>
              <a:t> </a:t>
            </a:r>
            <a:r>
              <a:rPr lang="fr-FR" b="1" dirty="0">
                <a:latin typeface="Montserrat" panose="00000500000000000000" pitchFamily="2" charset="0"/>
              </a:rPr>
              <a:t> </a:t>
            </a:r>
          </a:p>
          <a:p>
            <a:endParaRPr lang="fr-FR" dirty="0"/>
          </a:p>
          <a:p>
            <a:pPr algn="just"/>
            <a:r>
              <a:rPr lang="en-US" sz="1600" b="0" i="0" dirty="0">
                <a:solidFill>
                  <a:srgbClr val="374151"/>
                </a:solidFill>
                <a:effectLst/>
                <a:latin typeface="Nunito" pitchFamily="2" charset="0"/>
              </a:rPr>
              <a:t>The Corsican cosmetic industry is one of the jewels of the island. Using indigenous essences and ancestral know-how, the industry has been committed for a long time to defending and respecting the Earth. Many Corsican companies in the sector are in demand for new materials to design their product packaging in a cooperative R&amp;D logic.</a:t>
            </a:r>
            <a:endParaRPr lang="fr-FR" sz="1600" dirty="0">
              <a:latin typeface="Nunito" pitchFamily="2" charset="0"/>
            </a:endParaRPr>
          </a:p>
        </p:txBody>
      </p:sp>
      <p:cxnSp>
        <p:nvCxnSpPr>
          <p:cNvPr id="30" name="Straight Connector 11">
            <a:extLst>
              <a:ext uri="{FF2B5EF4-FFF2-40B4-BE49-F238E27FC236}">
                <a16:creationId xmlns:a16="http://schemas.microsoft.com/office/drawing/2014/main" id="{0D546533-85F6-E14D-7A1D-5AFA601631CA}"/>
              </a:ext>
            </a:extLst>
          </p:cNvPr>
          <p:cNvCxnSpPr>
            <a:cxnSpLocks/>
          </p:cNvCxnSpPr>
          <p:nvPr/>
        </p:nvCxnSpPr>
        <p:spPr>
          <a:xfrm>
            <a:off x="17850" y="1153194"/>
            <a:ext cx="6898640" cy="0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96946F81-3F27-0323-73A9-75286D2E3468}"/>
              </a:ext>
            </a:extLst>
          </p:cNvPr>
          <p:cNvSpPr txBox="1"/>
          <p:nvPr/>
        </p:nvSpPr>
        <p:spPr>
          <a:xfrm>
            <a:off x="8844280" y="627546"/>
            <a:ext cx="3149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Nunito" pitchFamily="2" charset="0"/>
              </a:rPr>
              <a:t>Increased demand for sustainable and eco-friendly products.</a:t>
            </a:r>
          </a:p>
          <a:p>
            <a:endParaRPr lang="en-US" sz="1600" dirty="0">
              <a:solidFill>
                <a:schemeClr val="bg1"/>
              </a:solidFill>
              <a:latin typeface="Nunito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Nunito" pitchFamily="2" charset="0"/>
              </a:rPr>
              <a:t>Skilled workforce available for businesses.</a:t>
            </a:r>
          </a:p>
          <a:p>
            <a:endParaRPr lang="en-US" sz="1600" dirty="0">
              <a:solidFill>
                <a:schemeClr val="bg1"/>
              </a:solidFill>
              <a:latin typeface="Nunito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Nunito" pitchFamily="2" charset="0"/>
              </a:rPr>
              <a:t>Tax incentives and local economic development programs to support eco-friendly businesses.</a:t>
            </a:r>
          </a:p>
          <a:p>
            <a:endParaRPr lang="en-US" sz="1600" dirty="0">
              <a:solidFill>
                <a:schemeClr val="bg1"/>
              </a:solidFill>
              <a:latin typeface="Nunito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Nunito" pitchFamily="2" charset="0"/>
              </a:rPr>
              <a:t>An opportunity to tap into sustainable tourism and the local population's commitment to a sustainable lifestyle.</a:t>
            </a:r>
          </a:p>
          <a:p>
            <a:endParaRPr lang="en-US" sz="1600" dirty="0">
              <a:solidFill>
                <a:schemeClr val="bg1"/>
              </a:solidFill>
              <a:latin typeface="Nunito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Nunito" pitchFamily="2" charset="0"/>
              </a:rPr>
              <a:t>Local networks for product marketing.</a:t>
            </a:r>
          </a:p>
          <a:p>
            <a:endParaRPr lang="en-US" sz="1600" dirty="0">
              <a:solidFill>
                <a:schemeClr val="bg1"/>
              </a:solidFill>
              <a:latin typeface="Nunito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Nunito" pitchFamily="2" charset="0"/>
              </a:rPr>
              <a:t>Proximity to seaports for international shipments.</a:t>
            </a:r>
            <a:endParaRPr lang="fr-FR" sz="14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5C62420-C55B-0C0D-572B-5EFADF9CCD4B}"/>
              </a:ext>
            </a:extLst>
          </p:cNvPr>
          <p:cNvSpPr txBox="1"/>
          <p:nvPr/>
        </p:nvSpPr>
        <p:spPr>
          <a:xfrm>
            <a:off x="26845" y="5228902"/>
            <a:ext cx="8463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1A7B9C"/>
                </a:solidFill>
                <a:latin typeface="Gotham HTF" pitchFamily="50" charset="0"/>
              </a:rPr>
              <a:t>Tourism</a:t>
            </a:r>
            <a:r>
              <a:rPr lang="fr-FR" b="1" dirty="0">
                <a:solidFill>
                  <a:srgbClr val="1A7B9C"/>
                </a:solidFill>
                <a:latin typeface="Gotham HTF" pitchFamily="50" charset="0"/>
              </a:rPr>
              <a:t> </a:t>
            </a:r>
            <a:r>
              <a:rPr lang="fr-FR" dirty="0">
                <a:solidFill>
                  <a:srgbClr val="1A7B9C"/>
                </a:solidFill>
                <a:latin typeface="Montserrat" panose="00000500000000000000" pitchFamily="2" charset="0"/>
              </a:rPr>
              <a:t> </a:t>
            </a:r>
          </a:p>
          <a:p>
            <a:endParaRPr lang="fr-FR" dirty="0"/>
          </a:p>
          <a:p>
            <a:pPr algn="just"/>
            <a:r>
              <a:rPr lang="en-US" sz="1600" b="0" i="0" dirty="0">
                <a:solidFill>
                  <a:srgbClr val="374151"/>
                </a:solidFill>
                <a:effectLst/>
                <a:latin typeface="Nunito" pitchFamily="2" charset="0"/>
              </a:rPr>
              <a:t>The Corsican tourist industry, and particularly the restaurant industry, is experiencing a major shift towards more environmentally sustainable practices. Tourism and restaurant professionals are looking for partners to support them in their eco-responsible approach.</a:t>
            </a:r>
            <a:endParaRPr lang="fr-FR" sz="1600" dirty="0">
              <a:latin typeface="Nunito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345324C-33B7-1B7B-3153-C953EC1E70EB}"/>
              </a:ext>
            </a:extLst>
          </p:cNvPr>
          <p:cNvSpPr txBox="1"/>
          <p:nvPr/>
        </p:nvSpPr>
        <p:spPr>
          <a:xfrm>
            <a:off x="26845" y="1249680"/>
            <a:ext cx="846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374151"/>
                </a:solidFill>
                <a:effectLst/>
              </a:rPr>
              <a:t>Many Corsican industries can represent a potential market for your business. Committed to reducing waste and increasing consumer responsibility, these industries are looking for partners to help them overcome these challenges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899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6934340" y="3184677"/>
          <a:ext cx="2362200" cy="2682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 txBox="1">
            <a:spLocks/>
          </p:cNvSpPr>
          <p:nvPr/>
        </p:nvSpPr>
        <p:spPr>
          <a:xfrm>
            <a:off x="471418" y="3155156"/>
            <a:ext cx="905894" cy="3898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cs typeface="Times New Roman" panose="02020603050405020304" pitchFamily="18" charset="0"/>
              </a:rPr>
              <a:t>80</a:t>
            </a:r>
            <a:r>
              <a:rPr lang="en-US" sz="2500" dirty="0"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66424389"/>
              </p:ext>
            </p:extLst>
          </p:nvPr>
        </p:nvGraphicFramePr>
        <p:xfrm>
          <a:off x="0" y="2331453"/>
          <a:ext cx="1882281" cy="214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4418197" y="3207100"/>
            <a:ext cx="905894" cy="3898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cs typeface="Times New Roman" panose="02020603050405020304" pitchFamily="18" charset="0"/>
              </a:rPr>
              <a:t>70%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768600" y="3251292"/>
            <a:ext cx="1942483" cy="885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ADEC supports up to 80% of eligible expenses for fundamental R&amp;D projects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40094" y="2894857"/>
            <a:ext cx="2448288" cy="27282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500" b="1" dirty="0">
                <a:latin typeface="+mn-lt"/>
              </a:rPr>
              <a:t>Fundamental R&amp;D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9534807" y="3251292"/>
            <a:ext cx="2206829" cy="885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ADEC supports up to 50% of eligible expenses for Industrial R&amp;D projects</a:t>
            </a:r>
          </a:p>
          <a:p>
            <a:pPr marL="0" indent="0">
              <a:buNone/>
            </a:pPr>
            <a:endParaRPr lang="en-US" sz="1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34807" y="2858436"/>
            <a:ext cx="2864304" cy="20953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500" b="1" dirty="0">
                <a:latin typeface="+mn-lt"/>
              </a:rPr>
              <a:t>Industrial R&amp;D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5669" y="1702155"/>
            <a:ext cx="52704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 advantages for companies established in Corsica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684028" y="990517"/>
            <a:ext cx="5619807" cy="695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Gotham HTF" pitchFamily="50" charset="0"/>
              </a:rPr>
              <a:t>Increased support for R&amp;D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7669" y="1032090"/>
            <a:ext cx="4232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Lato" panose="020F0502020204030203" pitchFamily="34" charset="0"/>
              </a:rPr>
              <a:t>ADEC has set up, through </a:t>
            </a:r>
            <a:r>
              <a:rPr lang="en-US" sz="1500" b="1" dirty="0">
                <a:solidFill>
                  <a:srgbClr val="9F358A"/>
                </a:solidFill>
                <a:latin typeface="Lato" panose="020F0502020204030203" pitchFamily="34" charset="0"/>
              </a:rPr>
              <a:t>U </a:t>
            </a:r>
            <a:r>
              <a:rPr lang="en-US" sz="1500" b="1" dirty="0" err="1">
                <a:solidFill>
                  <a:srgbClr val="9F358A"/>
                </a:solidFill>
                <a:latin typeface="Lato" panose="020F0502020204030203" pitchFamily="34" charset="0"/>
              </a:rPr>
              <a:t>Pattu</a:t>
            </a:r>
            <a:r>
              <a:rPr lang="en-US" sz="1500" b="1" dirty="0">
                <a:solidFill>
                  <a:srgbClr val="9F358A"/>
                </a:solidFill>
                <a:latin typeface="Lato" panose="020F0502020204030203" pitchFamily="34" charset="0"/>
              </a:rPr>
              <a:t> </a:t>
            </a:r>
            <a:r>
              <a:rPr lang="en-US" sz="1500" b="1" dirty="0" err="1">
                <a:solidFill>
                  <a:srgbClr val="9F358A"/>
                </a:solidFill>
                <a:latin typeface="Lato" panose="020F0502020204030203" pitchFamily="34" charset="0"/>
              </a:rPr>
              <a:t>Innovazione</a:t>
            </a:r>
            <a:r>
              <a:rPr lang="en-US" sz="1500" b="1" dirty="0">
                <a:solidFill>
                  <a:srgbClr val="9F358A"/>
                </a:solidFill>
                <a:latin typeface="Lato" panose="020F0502020204030203" pitchFamily="34" charset="0"/>
              </a:rPr>
              <a:t> </a:t>
            </a:r>
            <a:r>
              <a:rPr lang="en-US" sz="1500" i="1" dirty="0">
                <a:latin typeface="Lato" panose="020F0502020204030203" pitchFamily="34" charset="0"/>
              </a:rPr>
              <a:t>(The Innovation Pact), </a:t>
            </a:r>
            <a:r>
              <a:rPr lang="en-US" sz="1500" dirty="0">
                <a:latin typeface="Lato" panose="020F0502020204030203" pitchFamily="34" charset="0"/>
              </a:rPr>
              <a:t>a unique mechanism to promote the R&amp;D activities of companies that have chosen to innovate in Corsica.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6507040" y="1085522"/>
            <a:ext cx="0" cy="892142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">
            <a:extLst>
              <a:ext uri="{FF2B5EF4-FFF2-40B4-BE49-F238E27FC236}">
                <a16:creationId xmlns:a16="http://schemas.microsoft.com/office/drawing/2014/main" id="{32CF6CE4-49BA-4E73-9871-98788BB21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36245"/>
              </p:ext>
            </p:extLst>
          </p:nvPr>
        </p:nvGraphicFramePr>
        <p:xfrm>
          <a:off x="3938058" y="2383399"/>
          <a:ext cx="1866172" cy="2037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">
            <a:extLst>
              <a:ext uri="{FF2B5EF4-FFF2-40B4-BE49-F238E27FC236}">
                <a16:creationId xmlns:a16="http://schemas.microsoft.com/office/drawing/2014/main" id="{50CCC261-EA2C-4C90-B5CD-8A2FA4BFE8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7821133"/>
              </p:ext>
            </p:extLst>
          </p:nvPr>
        </p:nvGraphicFramePr>
        <p:xfrm>
          <a:off x="7614811" y="2383399"/>
          <a:ext cx="1866172" cy="2037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8783A6-46FB-4500-998D-B72E9522AA3F}"/>
              </a:ext>
            </a:extLst>
          </p:cNvPr>
          <p:cNvSpPr txBox="1">
            <a:spLocks/>
          </p:cNvSpPr>
          <p:nvPr/>
        </p:nvSpPr>
        <p:spPr>
          <a:xfrm>
            <a:off x="5640054" y="3310299"/>
            <a:ext cx="1995229" cy="885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ADEC supports up to 70% of eligible expenses for R&amp;D projects mobilizing less than 200,000€</a:t>
            </a:r>
            <a:b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public aid over 3 years</a:t>
            </a:r>
          </a:p>
          <a:p>
            <a:pPr marL="0" indent="0">
              <a:buNone/>
            </a:pPr>
            <a:endParaRPr lang="en-US" sz="1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B3AA89-3797-4F99-AC94-AD16E9ED3A98}"/>
              </a:ext>
            </a:extLst>
          </p:cNvPr>
          <p:cNvSpPr txBox="1">
            <a:spLocks/>
          </p:cNvSpPr>
          <p:nvPr/>
        </p:nvSpPr>
        <p:spPr>
          <a:xfrm>
            <a:off x="5613841" y="2858436"/>
            <a:ext cx="2448288" cy="272824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1500" b="1" dirty="0">
                <a:latin typeface="+mn-lt"/>
              </a:rPr>
              <a:t>Innovation R&amp;D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2D5A6D-974C-489A-9AF3-75DA9F7E4FC9}"/>
              </a:ext>
            </a:extLst>
          </p:cNvPr>
          <p:cNvSpPr txBox="1"/>
          <p:nvPr/>
        </p:nvSpPr>
        <p:spPr>
          <a:xfrm>
            <a:off x="8299070" y="3207100"/>
            <a:ext cx="84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0563F2-6115-4D16-99C1-B67424D44418}"/>
              </a:ext>
            </a:extLst>
          </p:cNvPr>
          <p:cNvSpPr/>
          <p:nvPr/>
        </p:nvSpPr>
        <p:spPr>
          <a:xfrm>
            <a:off x="0" y="5340499"/>
            <a:ext cx="12192000" cy="1617196"/>
          </a:xfrm>
          <a:prstGeom prst="rect">
            <a:avLst/>
          </a:prstGeom>
          <a:solidFill>
            <a:srgbClr val="9F3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Graphique 26" descr="Femme scientifique avec un remplissage uni">
            <a:extLst>
              <a:ext uri="{FF2B5EF4-FFF2-40B4-BE49-F238E27FC236}">
                <a16:creationId xmlns:a16="http://schemas.microsoft.com/office/drawing/2014/main" id="{23E0F315-FF9B-4822-BD40-4AD9017C4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028" y="5674095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267EC44-E05F-4069-B5FC-68FA05218C5A}"/>
              </a:ext>
            </a:extLst>
          </p:cNvPr>
          <p:cNvSpPr txBox="1"/>
          <p:nvPr/>
        </p:nvSpPr>
        <p:spPr>
          <a:xfrm>
            <a:off x="2552840" y="5512260"/>
            <a:ext cx="67437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/>
                </a:solidFill>
              </a:rPr>
              <a:t>Tax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credit</a:t>
            </a:r>
            <a:r>
              <a:rPr lang="fr-FR" sz="2000" dirty="0">
                <a:solidFill>
                  <a:schemeClr val="bg1"/>
                </a:solidFill>
              </a:rPr>
              <a:t> on R&amp;D : 50%                 </a:t>
            </a:r>
            <a:r>
              <a:rPr lang="fr-FR" i="1" dirty="0">
                <a:solidFill>
                  <a:schemeClr val="bg1"/>
                </a:solidFill>
              </a:rPr>
              <a:t>(30% for in-land France)</a:t>
            </a:r>
            <a:endParaRPr lang="fr-FR" sz="20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bg1"/>
                </a:solidFill>
              </a:rPr>
              <a:t>Tax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credit</a:t>
            </a:r>
            <a:r>
              <a:rPr lang="fr-FR" sz="2000" dirty="0">
                <a:solidFill>
                  <a:schemeClr val="bg1"/>
                </a:solidFill>
              </a:rPr>
              <a:t> on Innovation : 40%      </a:t>
            </a:r>
            <a:r>
              <a:rPr lang="fr-FR" i="1" dirty="0">
                <a:solidFill>
                  <a:schemeClr val="bg1"/>
                </a:solidFill>
              </a:rPr>
              <a:t>(20% for in-land France</a:t>
            </a:r>
            <a:r>
              <a:rPr lang="fr-FR" sz="2400" dirty="0">
                <a:solidFill>
                  <a:schemeClr val="bg1"/>
                </a:solidFill>
              </a:rPr>
              <a:t>)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45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8" y="770935"/>
            <a:ext cx="4635792" cy="1792655"/>
          </a:xfrm>
        </p:spPr>
        <p:txBody>
          <a:bodyPr>
            <a:normAutofit fontScale="90000"/>
          </a:bodyPr>
          <a:lstStyle/>
          <a:p>
            <a:r>
              <a:rPr lang="en-US" dirty="0"/>
              <a:t>Support for skilled employment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939800" y="2563590"/>
            <a:ext cx="3540760" cy="0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63014" y="1474522"/>
            <a:ext cx="4905449" cy="49167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100"/>
              </a:spcAft>
            </a:pPr>
            <a:r>
              <a:rPr lang="en-US" sz="2000" b="1" dirty="0">
                <a:solidFill>
                  <a:srgbClr val="1A7B9C"/>
                </a:solidFill>
              </a:rPr>
              <a:t>Support for the employment of young graduates</a:t>
            </a:r>
          </a:p>
          <a:p>
            <a:pPr>
              <a:spcAft>
                <a:spcPts val="1100"/>
              </a:spcAft>
            </a:pPr>
            <a:r>
              <a:rPr lang="en-US" b="1" dirty="0">
                <a:solidFill>
                  <a:schemeClr val="accent1"/>
                </a:solidFill>
              </a:rPr>
              <a:t> </a:t>
            </a:r>
            <a:endParaRPr lang="en-US" b="1" dirty="0"/>
          </a:p>
          <a:p>
            <a:pPr marL="285750" indent="-285750">
              <a:spcAft>
                <a:spcPts val="1100"/>
              </a:spcAft>
              <a:buFont typeface="Lato" panose="020F0502020204030203" pitchFamily="34" charset="0"/>
              <a:buChar char="°"/>
            </a:pPr>
            <a:r>
              <a:rPr lang="en-US" sz="1600" b="1" dirty="0">
                <a:latin typeface="Lato" panose="020F0502020204030203" pitchFamily="34" charset="0"/>
              </a:rPr>
              <a:t>Lump sum bonus of €8,000 per job to lead an innovative project</a:t>
            </a:r>
          </a:p>
          <a:p>
            <a:pPr>
              <a:spcAft>
                <a:spcPts val="1100"/>
              </a:spcAft>
            </a:pPr>
            <a:endParaRPr lang="en-US" sz="1600" b="1" dirty="0">
              <a:latin typeface="Lato" panose="020F0502020204030203" pitchFamily="34" charset="0"/>
            </a:endParaRPr>
          </a:p>
          <a:p>
            <a:pPr marL="285750" indent="-285750">
              <a:spcAft>
                <a:spcPts val="1100"/>
              </a:spcAft>
              <a:buFont typeface="Lato" panose="020F0502020204030203" pitchFamily="34" charset="0"/>
              <a:buChar char="°"/>
            </a:pPr>
            <a:r>
              <a:rPr lang="en-US" sz="1600" b="1" dirty="0">
                <a:latin typeface="Lato" panose="020F0502020204030203" pitchFamily="34" charset="0"/>
              </a:rPr>
              <a:t>A bonus of €2,000 is granted for hiring a Level I (Master 2 or +)</a:t>
            </a:r>
          </a:p>
          <a:p>
            <a:pPr>
              <a:spcAft>
                <a:spcPts val="1100"/>
              </a:spcAft>
            </a:pPr>
            <a:endParaRPr lang="en-US" sz="1600" b="1" dirty="0">
              <a:latin typeface="Lato" panose="020F0502020204030203" pitchFamily="34" charset="0"/>
            </a:endParaRPr>
          </a:p>
          <a:p>
            <a:pPr marL="285750" indent="-285750">
              <a:spcAft>
                <a:spcPts val="1100"/>
              </a:spcAft>
              <a:buFont typeface="Lato" panose="020F0502020204030203" pitchFamily="34" charset="0"/>
              <a:buChar char="°"/>
            </a:pPr>
            <a:r>
              <a:rPr lang="en-US" sz="1600" b="1" dirty="0">
                <a:latin typeface="Lato" panose="020F0502020204030203" pitchFamily="34" charset="0"/>
              </a:rPr>
              <a:t>Aid capped at €200,000 for hiring more than 10 employees.</a:t>
            </a:r>
          </a:p>
          <a:p>
            <a:pPr>
              <a:spcAft>
                <a:spcPts val="1100"/>
              </a:spcAft>
            </a:pPr>
            <a:endParaRPr lang="en-US" sz="1500" b="1" dirty="0">
              <a:latin typeface="Lato" panose="020F0502020204030203" pitchFamily="34" charset="0"/>
            </a:endParaRPr>
          </a:p>
          <a:p>
            <a:pPr marL="285750" indent="-285750">
              <a:spcAft>
                <a:spcPts val="11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spcAft>
                <a:spcPts val="1100"/>
              </a:spcAft>
            </a:pP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850608" y="3069772"/>
            <a:ext cx="4216400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i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rPr>
              <a:t>Through </a:t>
            </a:r>
            <a:r>
              <a:rPr lang="en-US" sz="1500" b="1" i="1" dirty="0">
                <a:solidFill>
                  <a:srgbClr val="9F358A"/>
                </a:solidFill>
                <a:latin typeface="Lato" panose="020F0502020204030203" pitchFamily="34" charset="0"/>
              </a:rPr>
              <a:t>U </a:t>
            </a:r>
            <a:r>
              <a:rPr lang="en-US" sz="1500" b="1" i="1" dirty="0" err="1">
                <a:solidFill>
                  <a:srgbClr val="9F358A"/>
                </a:solidFill>
                <a:latin typeface="Lato" panose="020F0502020204030203" pitchFamily="34" charset="0"/>
              </a:rPr>
              <a:t>Pattu</a:t>
            </a:r>
            <a:r>
              <a:rPr lang="en-US" sz="1500" b="1" i="1" dirty="0">
                <a:solidFill>
                  <a:srgbClr val="9F358A"/>
                </a:solidFill>
                <a:latin typeface="Lato" panose="020F0502020204030203" pitchFamily="34" charset="0"/>
              </a:rPr>
              <a:t> </a:t>
            </a:r>
            <a:r>
              <a:rPr lang="en-US" sz="1500" b="1" i="1" dirty="0" err="1">
                <a:solidFill>
                  <a:srgbClr val="9F358A"/>
                </a:solidFill>
                <a:latin typeface="Lato" panose="020F0502020204030203" pitchFamily="34" charset="0"/>
              </a:rPr>
              <a:t>Impiegu</a:t>
            </a:r>
            <a:r>
              <a:rPr lang="en-US" sz="1500" b="1" i="1" dirty="0">
                <a:solidFill>
                  <a:srgbClr val="9F358A"/>
                </a:solidFill>
                <a:latin typeface="Lato" panose="020F0502020204030203" pitchFamily="34" charset="0"/>
              </a:rPr>
              <a:t> </a:t>
            </a:r>
            <a:r>
              <a:rPr lang="en-US" sz="1500" i="1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rPr>
              <a:t>(the employment pact), ADEC offers a system enabling companies, as well as graduates, to find the best working conditions.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A499192-A111-4F80-80CE-3DC8DAD5FFAC}"/>
              </a:ext>
            </a:extLst>
          </p:cNvPr>
          <p:cNvCxnSpPr/>
          <p:nvPr/>
        </p:nvCxnSpPr>
        <p:spPr>
          <a:xfrm>
            <a:off x="5812938" y="777466"/>
            <a:ext cx="0" cy="5369442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Graphique 8" descr="Toque d'étudiant avec un remplissage uni">
            <a:extLst>
              <a:ext uri="{FF2B5EF4-FFF2-40B4-BE49-F238E27FC236}">
                <a16:creationId xmlns:a16="http://schemas.microsoft.com/office/drawing/2014/main" id="{3DE59CAC-C2F4-4DC5-BD84-89FB29E5C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8614" y="12386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75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39" y="716901"/>
            <a:ext cx="9438715" cy="7899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Internationalization support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341539" y="3475156"/>
            <a:ext cx="308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Excluding travel expenses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539" y="2674959"/>
            <a:ext cx="2334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30 to 50 </a:t>
            </a:r>
            <a:r>
              <a:rPr lang="en-US" sz="3200" dirty="0">
                <a:solidFill>
                  <a:srgbClr val="9F358A"/>
                </a:solidFill>
                <a:latin typeface="Gotham HTF" pitchFamily="50" charset="0"/>
              </a:rPr>
              <a:t>%</a:t>
            </a:r>
            <a:endParaRPr lang="en-US" sz="2800" dirty="0">
              <a:solidFill>
                <a:srgbClr val="9F358A"/>
              </a:solidFill>
              <a:latin typeface="Gotham HTF" pitchFamily="50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41539" y="3214563"/>
            <a:ext cx="2857501" cy="336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Coverage of eligible costs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0" y="1488093"/>
            <a:ext cx="11850461" cy="20416"/>
          </a:xfrm>
          <a:prstGeom prst="line">
            <a:avLst/>
          </a:prstGeom>
          <a:ln w="28575">
            <a:solidFill>
              <a:srgbClr val="9F3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FFAA7E3-B2B7-437F-AF71-E64A148D2BC7}"/>
              </a:ext>
            </a:extLst>
          </p:cNvPr>
          <p:cNvSpPr txBox="1"/>
          <p:nvPr/>
        </p:nvSpPr>
        <p:spPr>
          <a:xfrm>
            <a:off x="341539" y="1692480"/>
            <a:ext cx="628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 </a:t>
            </a:r>
            <a:r>
              <a:rPr lang="en-US" sz="1600" b="1" i="1" dirty="0">
                <a:solidFill>
                  <a:srgbClr val="9F358A"/>
                </a:solidFill>
              </a:rPr>
              <a:t>U </a:t>
            </a:r>
            <a:r>
              <a:rPr lang="en-US" sz="1600" b="1" i="1" dirty="0" err="1">
                <a:solidFill>
                  <a:srgbClr val="9F358A"/>
                </a:solidFill>
              </a:rPr>
              <a:t>Pattu</a:t>
            </a:r>
            <a:r>
              <a:rPr lang="en-US" sz="1600" b="1" i="1" dirty="0">
                <a:solidFill>
                  <a:srgbClr val="9F358A"/>
                </a:solidFill>
              </a:rPr>
              <a:t> </a:t>
            </a:r>
            <a:r>
              <a:rPr lang="en-US" sz="1600" b="1" i="1" dirty="0" err="1">
                <a:solidFill>
                  <a:srgbClr val="9F358A"/>
                </a:solidFill>
              </a:rPr>
              <a:t>Impresamondu</a:t>
            </a:r>
            <a:r>
              <a:rPr lang="en-US" sz="1600" b="1" i="1" dirty="0">
                <a:solidFill>
                  <a:srgbClr val="9F358A"/>
                </a:solidFill>
              </a:rPr>
              <a:t> </a:t>
            </a:r>
            <a:r>
              <a:rPr lang="en-US" sz="1600" i="1" dirty="0"/>
              <a:t>(the business world pact)</a:t>
            </a:r>
            <a:r>
              <a:rPr lang="en-US" sz="1600" dirty="0"/>
              <a:t>, ADEC offers a unique aid system for the internationalization of companies and acts as a privileged partner for development</a:t>
            </a:r>
            <a:endParaRPr lang="fr-FR" sz="2000" dirty="0"/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0CE7E829-9B62-4AB4-AD6B-35E57A171DB4}"/>
              </a:ext>
            </a:extLst>
          </p:cNvPr>
          <p:cNvSpPr txBox="1"/>
          <p:nvPr/>
        </p:nvSpPr>
        <p:spPr>
          <a:xfrm>
            <a:off x="6095999" y="2695298"/>
            <a:ext cx="123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600€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EFAE2D34-DDF4-4F1C-9E2B-40106D0A7AA1}"/>
              </a:ext>
            </a:extLst>
          </p:cNvPr>
          <p:cNvSpPr txBox="1"/>
          <p:nvPr/>
        </p:nvSpPr>
        <p:spPr>
          <a:xfrm>
            <a:off x="3095504" y="2695298"/>
            <a:ext cx="233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30.000€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05B6BC8-199D-4D77-B5AB-D0E1E317B4FE}"/>
              </a:ext>
            </a:extLst>
          </p:cNvPr>
          <p:cNvSpPr txBox="1">
            <a:spLocks/>
          </p:cNvSpPr>
          <p:nvPr/>
        </p:nvSpPr>
        <p:spPr>
          <a:xfrm>
            <a:off x="6101896" y="3173349"/>
            <a:ext cx="2857501" cy="336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Travel costs per person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DD03991-F5C2-4F09-9B3A-3F85E2FA02C5}"/>
              </a:ext>
            </a:extLst>
          </p:cNvPr>
          <p:cNvSpPr txBox="1">
            <a:spLocks/>
          </p:cNvSpPr>
          <p:nvPr/>
        </p:nvSpPr>
        <p:spPr>
          <a:xfrm>
            <a:off x="9457421" y="3156845"/>
            <a:ext cx="2857501" cy="312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Travel costs per person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882C4DF-FA4A-4DD4-A8BE-D3D85E49D75E}"/>
              </a:ext>
            </a:extLst>
          </p:cNvPr>
          <p:cNvSpPr txBox="1">
            <a:spLocks/>
          </p:cNvSpPr>
          <p:nvPr/>
        </p:nvSpPr>
        <p:spPr>
          <a:xfrm>
            <a:off x="3405295" y="3259042"/>
            <a:ext cx="2334987" cy="468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Allocated to companies by operation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4F98FAF-B2B5-45C6-870C-D902A7F21D6A}"/>
              </a:ext>
            </a:extLst>
          </p:cNvPr>
          <p:cNvSpPr txBox="1"/>
          <p:nvPr/>
        </p:nvSpPr>
        <p:spPr>
          <a:xfrm>
            <a:off x="9438715" y="2638100"/>
            <a:ext cx="2042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1200</a:t>
            </a:r>
            <a:r>
              <a:rPr lang="en-US" sz="2800" dirty="0">
                <a:solidFill>
                  <a:schemeClr val="accent1"/>
                </a:solidFill>
                <a:latin typeface="Gotham HTF" pitchFamily="50" charset="0"/>
              </a:rPr>
              <a:t>€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24F967-E03C-4AD5-9BB2-0A91484199BC}"/>
              </a:ext>
            </a:extLst>
          </p:cNvPr>
          <p:cNvSpPr/>
          <p:nvPr/>
        </p:nvSpPr>
        <p:spPr>
          <a:xfrm>
            <a:off x="9457421" y="3455696"/>
            <a:ext cx="2688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As part of the Open Sea package for travel to all other areas.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0203A5-0965-4B83-A367-D6B9BDC463DB}"/>
              </a:ext>
            </a:extLst>
          </p:cNvPr>
          <p:cNvSpPr/>
          <p:nvPr/>
        </p:nvSpPr>
        <p:spPr>
          <a:xfrm>
            <a:off x="6154510" y="3411299"/>
            <a:ext cx="3086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As part of the EUROMED package for travel to France, Europe or the Mediterranean area.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2C2F1-FE8D-415A-9157-8F586168FF28}"/>
              </a:ext>
            </a:extLst>
          </p:cNvPr>
          <p:cNvSpPr/>
          <p:nvPr/>
        </p:nvSpPr>
        <p:spPr>
          <a:xfrm>
            <a:off x="0" y="5105817"/>
            <a:ext cx="12192000" cy="1857375"/>
          </a:xfrm>
          <a:prstGeom prst="rect">
            <a:avLst/>
          </a:prstGeom>
          <a:solidFill>
            <a:srgbClr val="1A7B9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E7EA2E-672D-4535-94B4-767FAAFA8C8B}"/>
              </a:ext>
            </a:extLst>
          </p:cNvPr>
          <p:cNvSpPr txBox="1"/>
          <p:nvPr/>
        </p:nvSpPr>
        <p:spPr>
          <a:xfrm>
            <a:off x="0" y="4494119"/>
            <a:ext cx="435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Example of </a:t>
            </a:r>
            <a:r>
              <a:rPr lang="fr-FR" b="1" i="1" dirty="0" err="1"/>
              <a:t>eligible</a:t>
            </a:r>
            <a:r>
              <a:rPr lang="fr-FR" b="1" i="1" dirty="0"/>
              <a:t> </a:t>
            </a:r>
            <a:r>
              <a:rPr lang="fr-FR" b="1" i="1" dirty="0" err="1"/>
              <a:t>aid</a:t>
            </a:r>
            <a:endParaRPr lang="fr-FR" b="1" i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5C44FA4-6A81-4BE1-A615-195605B37E43}"/>
              </a:ext>
            </a:extLst>
          </p:cNvPr>
          <p:cNvSpPr txBox="1"/>
          <p:nvPr/>
        </p:nvSpPr>
        <p:spPr>
          <a:xfrm>
            <a:off x="254561" y="5292944"/>
            <a:ext cx="165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Participation in international fairs and exhibitions</a:t>
            </a:r>
            <a:endParaRPr lang="fr-F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6B9D5E7-3FBC-40DC-A273-9F5F8939D1A7}"/>
              </a:ext>
            </a:extLst>
          </p:cNvPr>
          <p:cNvSpPr txBox="1"/>
          <p:nvPr/>
        </p:nvSpPr>
        <p:spPr>
          <a:xfrm>
            <a:off x="8060417" y="5298789"/>
            <a:ext cx="3910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Intangible investments made by a specialist service provider in the sector to support the company in its internationalization process</a:t>
            </a:r>
            <a:endParaRPr lang="fr-F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52C2E1E-16DB-45CE-9134-1A9DA0CDA1AE}"/>
              </a:ext>
            </a:extLst>
          </p:cNvPr>
          <p:cNvSpPr txBox="1"/>
          <p:nvPr/>
        </p:nvSpPr>
        <p:spPr>
          <a:xfrm>
            <a:off x="4740728" y="5257494"/>
            <a:ext cx="2710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Costs related to the professionalization of the process of prospecting foreign customers</a:t>
            </a:r>
            <a:endParaRPr lang="fr-F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D5F0A34-7F78-42E7-8C7B-37D6291C744C}"/>
              </a:ext>
            </a:extLst>
          </p:cNvPr>
          <p:cNvSpPr txBox="1"/>
          <p:nvPr/>
        </p:nvSpPr>
        <p:spPr>
          <a:xfrm>
            <a:off x="2564039" y="5227827"/>
            <a:ext cx="1657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Carrying out international prospecting missions</a:t>
            </a:r>
            <a:endParaRPr lang="fr-FR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825E948-0883-4454-9C33-68F6F7FD68D6}"/>
              </a:ext>
            </a:extLst>
          </p:cNvPr>
          <p:cNvCxnSpPr/>
          <p:nvPr/>
        </p:nvCxnSpPr>
        <p:spPr>
          <a:xfrm>
            <a:off x="2176462" y="5326024"/>
            <a:ext cx="0" cy="1274719"/>
          </a:xfrm>
          <a:prstGeom prst="line">
            <a:avLst/>
          </a:prstGeom>
          <a:ln>
            <a:solidFill>
              <a:srgbClr val="FFCE1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6035DB5C-0FBC-4B1A-8656-949ABC84C419}"/>
              </a:ext>
            </a:extLst>
          </p:cNvPr>
          <p:cNvCxnSpPr/>
          <p:nvPr/>
        </p:nvCxnSpPr>
        <p:spPr>
          <a:xfrm>
            <a:off x="7824787" y="5326024"/>
            <a:ext cx="0" cy="1274719"/>
          </a:xfrm>
          <a:prstGeom prst="line">
            <a:avLst/>
          </a:prstGeom>
          <a:ln>
            <a:solidFill>
              <a:srgbClr val="FFCE1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8E2B3BA-E173-49CA-A0CB-C6F81FF03857}"/>
              </a:ext>
            </a:extLst>
          </p:cNvPr>
          <p:cNvCxnSpPr/>
          <p:nvPr/>
        </p:nvCxnSpPr>
        <p:spPr>
          <a:xfrm>
            <a:off x="4462462" y="5326024"/>
            <a:ext cx="0" cy="1274719"/>
          </a:xfrm>
          <a:prstGeom prst="line">
            <a:avLst/>
          </a:prstGeom>
          <a:ln>
            <a:solidFill>
              <a:srgbClr val="FFCE1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Graphique 37" descr="Monde avec un remplissage uni">
            <a:extLst>
              <a:ext uri="{FF2B5EF4-FFF2-40B4-BE49-F238E27FC236}">
                <a16:creationId xmlns:a16="http://schemas.microsoft.com/office/drawing/2014/main" id="{3F7FBCE2-401F-4AF2-B966-893070623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4494" y="5041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3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A1F42408-5A4F-0B3A-316B-C8B5CBBBF3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2" r="52"/>
          <a:stretch>
            <a:fillRect/>
          </a:stretch>
        </p:blipFill>
        <p:spPr>
          <a:xfrm>
            <a:off x="-81280" y="-34667"/>
            <a:ext cx="12273280" cy="3464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6F7387-D227-28E4-722F-B06A997ED670}"/>
              </a:ext>
            </a:extLst>
          </p:cNvPr>
          <p:cNvSpPr/>
          <p:nvPr/>
        </p:nvSpPr>
        <p:spPr>
          <a:xfrm>
            <a:off x="0" y="3429000"/>
            <a:ext cx="12192000" cy="354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012881" y="2015289"/>
            <a:ext cx="3136900" cy="1484546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r>
              <a:rPr lang="en-US" dirty="0">
                <a:solidFill>
                  <a:schemeClr val="bg1"/>
                </a:solidFill>
                <a:latin typeface="Gotham HTF" pitchFamily="50" charset="0"/>
              </a:rPr>
              <a:t>CORSICA</a:t>
            </a:r>
            <a:endParaRPr lang="en-US" dirty="0">
              <a:solidFill>
                <a:schemeClr val="bg1"/>
              </a:solidFill>
              <a:latin typeface="Nunito ExtraBold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22661" y="3697217"/>
            <a:ext cx="2386839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9F358A"/>
                </a:solidFill>
                <a:latin typeface="Gotham HTF" pitchFamily="50" charset="0"/>
              </a:rPr>
              <a:t>8 722</a:t>
            </a:r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 </a:t>
            </a:r>
            <a:r>
              <a:rPr lang="en-US" sz="2400" dirty="0">
                <a:solidFill>
                  <a:srgbClr val="9F358A"/>
                </a:solidFill>
                <a:latin typeface="Gotham HTF" pitchFamily="50" charset="0"/>
              </a:rPr>
              <a:t>km²</a:t>
            </a:r>
            <a:r>
              <a:rPr lang="en-US" sz="3600" dirty="0">
                <a:solidFill>
                  <a:schemeClr val="bg1"/>
                </a:solidFill>
                <a:latin typeface="Nunito" pitchFamily="2" charset="0"/>
              </a:rPr>
              <a:t>	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051718" y="3820478"/>
            <a:ext cx="2101334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9F358A"/>
                </a:solidFill>
                <a:latin typeface="Gotham HTF" pitchFamily="50" charset="0"/>
              </a:rPr>
              <a:t>1 000 km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49096" y="4347656"/>
            <a:ext cx="1769873" cy="16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500" dirty="0">
                <a:latin typeface="Lato" panose="020F0502020204030203" pitchFamily="34" charset="0"/>
              </a:rPr>
              <a:t>OF COASTLINE</a:t>
            </a:r>
          </a:p>
          <a:p>
            <a:pPr>
              <a:spcAft>
                <a:spcPts val="500"/>
              </a:spcAft>
            </a:pPr>
            <a:endParaRPr lang="en-US" sz="1500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500" dirty="0">
                <a:latin typeface="Lato" panose="020F0502020204030203" pitchFamily="34" charset="0"/>
              </a:rPr>
              <a:t>Offering a lot of possibilities for blue and maritime economy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98819" y="3920824"/>
            <a:ext cx="1747573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90346" y="4374697"/>
            <a:ext cx="185648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</a:p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5851" y="2651802"/>
            <a:ext cx="3835400" cy="3543300"/>
          </a:xfrm>
          <a:prstGeom prst="rect">
            <a:avLst/>
          </a:prstGeom>
          <a:noFill/>
          <a:ln>
            <a:solidFill>
              <a:srgbClr val="1A7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FFCE1C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5851" y="3641725"/>
            <a:ext cx="3835400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F0BB4C2-ED52-A674-E56C-49EA07385CA0}"/>
              </a:ext>
            </a:extLst>
          </p:cNvPr>
          <p:cNvSpPr txBox="1"/>
          <p:nvPr/>
        </p:nvSpPr>
        <p:spPr>
          <a:xfrm>
            <a:off x="4350668" y="4297972"/>
            <a:ext cx="21611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dirty="0">
                <a:latin typeface="Lato" panose="020F0502020204030203" pitchFamily="34" charset="0"/>
              </a:rPr>
              <a:t>3</a:t>
            </a:r>
            <a:r>
              <a:rPr lang="en-US" sz="1600" baseline="30000" dirty="0">
                <a:latin typeface="Lato" panose="020F0502020204030203" pitchFamily="34" charset="0"/>
              </a:rPr>
              <a:t>rd</a:t>
            </a:r>
            <a:r>
              <a:rPr lang="en-US" sz="1600" dirty="0">
                <a:latin typeface="Lato" panose="020F0502020204030203" pitchFamily="34" charset="0"/>
              </a:rPr>
              <a:t> BIGGEST ISLAND IN THE MEDITERREAN SEA </a:t>
            </a:r>
          </a:p>
          <a:p>
            <a:pPr>
              <a:spcAft>
                <a:spcPts val="500"/>
              </a:spcAft>
            </a:pPr>
            <a:endParaRPr lang="en-US" sz="1600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600" dirty="0">
                <a:latin typeface="Lato" panose="020F0502020204030203" pitchFamily="34" charset="0"/>
              </a:rPr>
              <a:t>After Sicily and Sardinia </a:t>
            </a:r>
          </a:p>
          <a:p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A5062C-D6DF-9D2F-4E5D-B8B0C7A39476}"/>
              </a:ext>
            </a:extLst>
          </p:cNvPr>
          <p:cNvSpPr txBox="1">
            <a:spLocks/>
          </p:cNvSpPr>
          <p:nvPr/>
        </p:nvSpPr>
        <p:spPr>
          <a:xfrm>
            <a:off x="9690346" y="3820478"/>
            <a:ext cx="2053236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9F358A"/>
                </a:solidFill>
                <a:latin typeface="Gotham HTF" pitchFamily="50" charset="0"/>
              </a:rPr>
              <a:t>350 000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429E86-4255-91E5-6AC8-79FDD75DD54D}"/>
              </a:ext>
            </a:extLst>
          </p:cNvPr>
          <p:cNvSpPr/>
          <p:nvPr/>
        </p:nvSpPr>
        <p:spPr>
          <a:xfrm>
            <a:off x="9698819" y="4326136"/>
            <a:ext cx="1769873" cy="249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500" dirty="0">
                <a:latin typeface="Lato" panose="020F0502020204030203" pitchFamily="34" charset="0"/>
              </a:rPr>
              <a:t>INHABITANTS</a:t>
            </a:r>
          </a:p>
          <a:p>
            <a:pPr>
              <a:spcAft>
                <a:spcPts val="500"/>
              </a:spcAft>
            </a:pPr>
            <a:endParaRPr lang="en-US" sz="1500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500" dirty="0">
                <a:latin typeface="Lato" panose="020F0502020204030203" pitchFamily="34" charset="0"/>
              </a:rPr>
              <a:t>+5,7% in 5 years </a:t>
            </a:r>
          </a:p>
          <a:p>
            <a:pPr>
              <a:spcAft>
                <a:spcPts val="500"/>
              </a:spcAft>
            </a:pPr>
            <a:r>
              <a:rPr lang="en-US" sz="1500" dirty="0">
                <a:latin typeface="Lato" panose="020F0502020204030203" pitchFamily="34" charset="0"/>
              </a:rPr>
              <a:t>The  most significant increase in France </a:t>
            </a:r>
          </a:p>
          <a:p>
            <a:pPr>
              <a:spcAft>
                <a:spcPts val="500"/>
              </a:spcAft>
            </a:pPr>
            <a:endParaRPr lang="en-US" sz="1500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500" dirty="0">
                <a:latin typeface="Lato" panose="020F0502020204030203" pitchFamily="34" charset="0"/>
              </a:rPr>
              <a:t>A growing intern market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B5B103-4F99-C2BC-C29C-7199B176C1ED}"/>
              </a:ext>
            </a:extLst>
          </p:cNvPr>
          <p:cNvSpPr txBox="1">
            <a:spLocks/>
          </p:cNvSpPr>
          <p:nvPr/>
        </p:nvSpPr>
        <p:spPr>
          <a:xfrm>
            <a:off x="397240" y="4075594"/>
            <a:ext cx="3726840" cy="2040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2400" b="0" i="1" dirty="0">
                <a:latin typeface="Nunito" pitchFamily="2" charset="0"/>
              </a:rPr>
              <a:t>A strategic choice </a:t>
            </a:r>
          </a:p>
          <a:p>
            <a:r>
              <a:rPr lang="en-US" sz="2400" b="0" i="1" dirty="0">
                <a:latin typeface="Nunito" pitchFamily="2" charset="0"/>
              </a:rPr>
              <a:t>in the heart of the Mediterranean region</a:t>
            </a:r>
            <a:r>
              <a:rPr lang="en-US" sz="2800" dirty="0">
                <a:latin typeface="Nunito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53898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575C07C9-13CF-4F7D-8CA4-7F4AA32AA0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036" b="50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612" y="669471"/>
            <a:ext cx="4711700" cy="1612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Your Contacts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29532" y="1346656"/>
            <a:ext cx="4789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1457581" y="3542904"/>
            <a:ext cx="95794" cy="957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457581" y="3801440"/>
            <a:ext cx="95794" cy="957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489642" y="288472"/>
            <a:ext cx="1408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spc="600"/>
              <a:t>Page </a:t>
            </a:r>
            <a:fld id="{700FE6C1-53D2-4B4A-A041-B539D8DA3A16}" type="slidenum">
              <a:rPr lang="en-US" sz="1000" b="0" spc="600" smtClean="0">
                <a:latin typeface="+mn-lt"/>
              </a:rPr>
              <a:pPr algn="r"/>
              <a:t>20</a:t>
            </a:fld>
            <a:endParaRPr lang="en-US" sz="1000" b="0" spc="60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DE1DEE-8E9B-4F9A-BB10-4FD5CCD669C1}"/>
              </a:ext>
            </a:extLst>
          </p:cNvPr>
          <p:cNvSpPr/>
          <p:nvPr/>
        </p:nvSpPr>
        <p:spPr>
          <a:xfrm>
            <a:off x="5872179" y="824968"/>
            <a:ext cx="5191089" cy="33364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C99B618-2F9F-449A-85BE-BFFD901A8CB7}"/>
              </a:ext>
            </a:extLst>
          </p:cNvPr>
          <p:cNvSpPr txBox="1"/>
          <p:nvPr/>
        </p:nvSpPr>
        <p:spPr>
          <a:xfrm>
            <a:off x="6006611" y="942069"/>
            <a:ext cx="5023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Nunito" pitchFamily="2" charset="0"/>
              </a:rPr>
              <a:t> </a:t>
            </a:r>
          </a:p>
          <a:p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Mme Michèle CRISTOL </a:t>
            </a:r>
          </a:p>
          <a:p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Head of the Export mission </a:t>
            </a:r>
            <a:br>
              <a:rPr lang="fr-FR" sz="1400" dirty="0">
                <a:solidFill>
                  <a:schemeClr val="bg1"/>
                </a:solidFill>
                <a:latin typeface="Nunito" pitchFamily="2" charset="0"/>
              </a:rPr>
            </a:br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+33 (0) 04 95 50 91 22 </a:t>
            </a:r>
          </a:p>
          <a:p>
            <a:r>
              <a:rPr lang="fr-FR" sz="1400" dirty="0" err="1">
                <a:solidFill>
                  <a:schemeClr val="bg1"/>
                </a:solidFill>
                <a:latin typeface="Nunito" pitchFamily="2" charset="0"/>
              </a:rPr>
              <a:t>michele.cristol@adec.corsica</a:t>
            </a:r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 </a:t>
            </a:r>
          </a:p>
          <a:p>
            <a:endParaRPr lang="fr-FR" sz="1400" dirty="0">
              <a:solidFill>
                <a:schemeClr val="bg1"/>
              </a:solidFill>
              <a:latin typeface="Nunito" pitchFamily="2" charset="0"/>
            </a:endParaRPr>
          </a:p>
          <a:p>
            <a:endParaRPr lang="fr-FR" sz="1400" dirty="0">
              <a:solidFill>
                <a:schemeClr val="bg1"/>
              </a:solidFill>
              <a:latin typeface="Nunito" pitchFamily="2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Mr Laurent BATTISTELLI </a:t>
            </a:r>
          </a:p>
          <a:p>
            <a:r>
              <a:rPr lang="it-IT" sz="1400" dirty="0">
                <a:solidFill>
                  <a:schemeClr val="bg1"/>
                </a:solidFill>
                <a:latin typeface="Nunito" pitchFamily="2" charset="0"/>
              </a:rPr>
              <a:t>Special Envoy for Corsica in Europe</a:t>
            </a:r>
          </a:p>
          <a:p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+33 (0) 6 31 92 85 63 </a:t>
            </a:r>
          </a:p>
          <a:p>
            <a:r>
              <a:rPr lang="fr-FR" sz="1400" dirty="0" err="1">
                <a:solidFill>
                  <a:schemeClr val="bg1"/>
                </a:solidFill>
                <a:latin typeface="Nunito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laurent.battistelli@adec.corsica</a:t>
            </a:r>
            <a:r>
              <a:rPr lang="fr-FR" sz="1400" dirty="0">
                <a:solidFill>
                  <a:schemeClr val="bg1"/>
                </a:solidFill>
                <a:latin typeface="Nunito" pitchFamily="2" charset="0"/>
              </a:rPr>
              <a:t> 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3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410074" y="2317882"/>
            <a:ext cx="6857365" cy="27956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dirty="0">
                <a:solidFill>
                  <a:srgbClr val="1A7B9C"/>
                </a:solidFill>
                <a:latin typeface="Lato" panose="020F0502020204030203" pitchFamily="34" charset="0"/>
              </a:rPr>
              <a:t>»</a:t>
            </a:r>
            <a:r>
              <a:rPr lang="en-US" sz="2000" dirty="0">
                <a:solidFill>
                  <a:schemeClr val="accent1"/>
                </a:solidFill>
                <a:latin typeface="Lato" panose="020F0502020204030203" pitchFamily="34" charset="0"/>
              </a:rPr>
              <a:t> </a:t>
            </a:r>
            <a:r>
              <a:rPr lang="en-US" sz="2400" b="1" dirty="0">
                <a:solidFill>
                  <a:srgbClr val="9F358A"/>
                </a:solidFill>
                <a:latin typeface="Lato" panose="020F0502020204030203" pitchFamily="34" charset="0"/>
              </a:rPr>
              <a:t>45 %</a:t>
            </a:r>
            <a:r>
              <a:rPr lang="en-US" sz="2400" b="1" dirty="0">
                <a:solidFill>
                  <a:schemeClr val="accent1"/>
                </a:solidFill>
                <a:latin typeface="Lato" panose="020F0502020204030203" pitchFamily="34" charset="0"/>
              </a:rPr>
              <a:t>  </a:t>
            </a:r>
            <a:r>
              <a:rPr lang="en-US" sz="1500" dirty="0">
                <a:latin typeface="Lato" panose="020F0502020204030203" pitchFamily="34" charset="0"/>
              </a:rPr>
              <a:t>of the Island is covered by the Regional Natural Park of Corsica</a:t>
            </a:r>
            <a:r>
              <a:rPr lang="en-US" sz="1600" dirty="0">
                <a:latin typeface="Lato" panose="020F0502020204030203" pitchFamily="34" charset="0"/>
              </a:rPr>
              <a:t>. </a:t>
            </a:r>
          </a:p>
          <a:p>
            <a:pPr>
              <a:spcAft>
                <a:spcPts val="500"/>
              </a:spcAft>
            </a:pPr>
            <a:endParaRPr lang="en-US" sz="1600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2000" dirty="0">
                <a:solidFill>
                  <a:srgbClr val="1A7B9C"/>
                </a:solidFill>
                <a:latin typeface="Lato" panose="020F0502020204030203" pitchFamily="34" charset="0"/>
              </a:rPr>
              <a:t>»</a:t>
            </a:r>
            <a:r>
              <a:rPr lang="en-US" sz="2000" dirty="0">
                <a:solidFill>
                  <a:schemeClr val="accent1"/>
                </a:solidFill>
                <a:latin typeface="Lato" panose="020F0502020204030203" pitchFamily="34" charset="0"/>
              </a:rPr>
              <a:t> </a:t>
            </a:r>
            <a:r>
              <a:rPr lang="en-US" sz="2400" b="1" dirty="0">
                <a:solidFill>
                  <a:srgbClr val="9F358A"/>
                </a:solidFill>
                <a:latin typeface="Lato" panose="020F0502020204030203" pitchFamily="34" charset="0"/>
              </a:rPr>
              <a:t>7 </a:t>
            </a:r>
            <a:r>
              <a:rPr lang="en-US" b="1" dirty="0">
                <a:solidFill>
                  <a:srgbClr val="9F358A"/>
                </a:solidFill>
                <a:latin typeface="Lato" panose="020F0502020204030203" pitchFamily="34" charset="0"/>
              </a:rPr>
              <a:t>Natural reserves </a:t>
            </a:r>
            <a:r>
              <a:rPr lang="en-US" sz="1500" dirty="0">
                <a:latin typeface="Lato" panose="020F0502020204030203" pitchFamily="34" charset="0"/>
              </a:rPr>
              <a:t>covering </a:t>
            </a:r>
            <a:r>
              <a:rPr lang="en-US" sz="1500" b="1" dirty="0">
                <a:latin typeface="Lato" panose="020F0502020204030203" pitchFamily="34" charset="0"/>
              </a:rPr>
              <a:t>86 624 </a:t>
            </a:r>
            <a:r>
              <a:rPr lang="en-US" sz="1500" dirty="0" err="1">
                <a:latin typeface="Lato" panose="020F0502020204030203" pitchFamily="34" charset="0"/>
              </a:rPr>
              <a:t>hectars</a:t>
            </a:r>
            <a:r>
              <a:rPr lang="en-US" sz="1500" dirty="0">
                <a:solidFill>
                  <a:schemeClr val="accent1"/>
                </a:solidFill>
                <a:latin typeface="Lato" panose="020F0502020204030203" pitchFamily="34" charset="0"/>
              </a:rPr>
              <a:t> </a:t>
            </a:r>
            <a:r>
              <a:rPr lang="en-US" sz="1500" dirty="0">
                <a:latin typeface="Lato" panose="020F0502020204030203" pitchFamily="34" charset="0"/>
              </a:rPr>
              <a:t>of protected area on the sea and on the land. </a:t>
            </a:r>
            <a:endParaRPr lang="en-US" sz="1500" dirty="0">
              <a:solidFill>
                <a:schemeClr val="accent1"/>
              </a:solidFill>
              <a:latin typeface="Lato" panose="020F0502020204030203" pitchFamily="34" charset="0"/>
            </a:endParaRPr>
          </a:p>
          <a:p>
            <a:endParaRPr lang="en-US" sz="1500" dirty="0">
              <a:solidFill>
                <a:schemeClr val="accent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2000" dirty="0">
                <a:solidFill>
                  <a:srgbClr val="1A7B9C"/>
                </a:solidFill>
                <a:latin typeface="Lato" panose="020F0502020204030203" pitchFamily="34" charset="0"/>
              </a:rPr>
              <a:t>»</a:t>
            </a:r>
            <a:r>
              <a:rPr lang="en-US" sz="2000" dirty="0">
                <a:solidFill>
                  <a:schemeClr val="accent1"/>
                </a:solidFill>
                <a:latin typeface="Lato" panose="020F0502020204030203" pitchFamily="34" charset="0"/>
              </a:rPr>
              <a:t> </a:t>
            </a:r>
            <a:r>
              <a:rPr lang="en-US" b="1" dirty="0">
                <a:solidFill>
                  <a:srgbClr val="9F358A"/>
                </a:solidFill>
                <a:latin typeface="Lato" panose="020F0502020204030203" pitchFamily="34" charset="0"/>
              </a:rPr>
              <a:t>1 International maritime reserve  </a:t>
            </a:r>
            <a:r>
              <a:rPr lang="en-US" sz="1500" dirty="0">
                <a:latin typeface="Lato" panose="020F0502020204030203" pitchFamily="34" charset="0"/>
              </a:rPr>
              <a:t>the Straits of Bonifacio, between Corsica and Sardinia, in collaboration with the National Italian Park of la Maddalena</a:t>
            </a:r>
            <a:r>
              <a:rPr lang="en-US" sz="1500" b="1" dirty="0">
                <a:solidFill>
                  <a:schemeClr val="accent1"/>
                </a:solidFill>
                <a:latin typeface="Lato" panose="020F0502020204030203" pitchFamily="34" charset="0"/>
              </a:rPr>
              <a:t>. </a:t>
            </a:r>
          </a:p>
          <a:p>
            <a:pPr>
              <a:spcAft>
                <a:spcPts val="500"/>
              </a:spcAft>
            </a:pPr>
            <a:endParaRPr lang="en-US" sz="1500" b="1" dirty="0">
              <a:solidFill>
                <a:schemeClr val="accent1"/>
              </a:solidFill>
              <a:latin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025" y="548342"/>
            <a:ext cx="67151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spc="600" dirty="0">
                <a:solidFill>
                  <a:srgbClr val="9F358A"/>
                </a:solidFill>
                <a:latin typeface="Gotham HTF" pitchFamily="50" charset="0"/>
              </a:rPr>
              <a:t>Geography and environment 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95250" y="1155325"/>
            <a:ext cx="7210425" cy="0"/>
          </a:xfrm>
          <a:prstGeom prst="line">
            <a:avLst/>
          </a:prstGeom>
          <a:ln w="12700">
            <a:solidFill>
              <a:srgbClr val="1A7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0579665E-0218-4346-BC6C-ABDA9D12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14637"/>
            <a:ext cx="3490312" cy="45283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13A202-A0FA-4E47-A3FF-31CCBD69FD9C}"/>
              </a:ext>
            </a:extLst>
          </p:cNvPr>
          <p:cNvSpPr txBox="1"/>
          <p:nvPr/>
        </p:nvSpPr>
        <p:spPr>
          <a:xfrm>
            <a:off x="4476750" y="1405112"/>
            <a:ext cx="4381500" cy="65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8ED610-9E9C-4D11-A43E-EA4D9373CE33}"/>
              </a:ext>
            </a:extLst>
          </p:cNvPr>
          <p:cNvSpPr txBox="1"/>
          <p:nvPr/>
        </p:nvSpPr>
        <p:spPr>
          <a:xfrm>
            <a:off x="4314824" y="1315720"/>
            <a:ext cx="5601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GB" sz="1600" i="1" dirty="0" err="1">
                <a:solidFill>
                  <a:schemeClr val="bg2">
                    <a:lumMod val="75000"/>
                  </a:schemeClr>
                </a:solidFill>
              </a:rPr>
              <a:t>nvironmental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protection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key to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Corsica’s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1600" i="1" dirty="0">
                <a:solidFill>
                  <a:schemeClr val="bg2">
                    <a:lumMod val="75000"/>
                  </a:schemeClr>
                </a:solidFill>
              </a:rPr>
              <a:t>development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. The Island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is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already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cooperating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with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European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partners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to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become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a model for the future of green and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sustainable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sz="1600" i="1" dirty="0" err="1">
                <a:solidFill>
                  <a:schemeClr val="bg2">
                    <a:lumMod val="75000"/>
                  </a:schemeClr>
                </a:solidFill>
              </a:rPr>
              <a:t>societies</a:t>
            </a:r>
            <a:r>
              <a:rPr lang="fr-FR" sz="16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9ED6D9-AA63-477B-85EA-BDFDA5F6978D}"/>
              </a:ext>
            </a:extLst>
          </p:cNvPr>
          <p:cNvSpPr/>
          <p:nvPr/>
        </p:nvSpPr>
        <p:spPr>
          <a:xfrm>
            <a:off x="0" y="6224917"/>
            <a:ext cx="12192000" cy="738664"/>
          </a:xfrm>
          <a:prstGeom prst="rect">
            <a:avLst/>
          </a:prstGeom>
          <a:solidFill>
            <a:srgbClr val="9F358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93AC35-AB77-4D42-8A0B-F3D9E4F8F62C}"/>
              </a:ext>
            </a:extLst>
          </p:cNvPr>
          <p:cNvSpPr/>
          <p:nvPr/>
        </p:nvSpPr>
        <p:spPr>
          <a:xfrm>
            <a:off x="425450" y="5736167"/>
            <a:ext cx="804333" cy="139699"/>
          </a:xfrm>
          <a:prstGeom prst="rect">
            <a:avLst/>
          </a:prstGeom>
          <a:solidFill>
            <a:srgbClr val="B2D0E5"/>
          </a:solidFill>
          <a:ln>
            <a:solidFill>
              <a:srgbClr val="B2D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68D4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68D4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68D4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D3CDB8AF-89B7-4330-333E-FE4518D72C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895" b="248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6F7387-D227-28E4-722F-B06A997ED670}"/>
              </a:ext>
            </a:extLst>
          </p:cNvPr>
          <p:cNvSpPr/>
          <p:nvPr/>
        </p:nvSpPr>
        <p:spPr>
          <a:xfrm>
            <a:off x="0" y="3441700"/>
            <a:ext cx="12192000" cy="354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05065" y="1898212"/>
            <a:ext cx="3136900" cy="1484546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r>
              <a:rPr lang="en-US" sz="4400" dirty="0">
                <a:solidFill>
                  <a:schemeClr val="bg1"/>
                </a:solidFill>
                <a:latin typeface="Gotham HTF" pitchFamily="50" charset="0"/>
              </a:rPr>
              <a:t>AJACCIO</a:t>
            </a:r>
            <a:r>
              <a:rPr lang="en-US" dirty="0">
                <a:solidFill>
                  <a:schemeClr val="bg1"/>
                </a:solidFill>
                <a:latin typeface="Nunito ExtraBold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endParaRPr lang="en-US" dirty="0">
              <a:solidFill>
                <a:schemeClr val="bg1"/>
              </a:solidFill>
              <a:latin typeface="Nunito ExtraBold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422227" y="3459578"/>
            <a:ext cx="2386839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72 647 Inhabitants </a:t>
            </a:r>
          </a:p>
          <a:p>
            <a:endParaRPr lang="en-US" sz="2400" dirty="0">
              <a:solidFill>
                <a:srgbClr val="9F358A"/>
              </a:solidFill>
              <a:latin typeface="Gotham HTF" pitchFamily="50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98819" y="3920824"/>
            <a:ext cx="1747573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90346" y="4374697"/>
            <a:ext cx="185648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</a:p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342" y="2603047"/>
            <a:ext cx="3835400" cy="3543300"/>
          </a:xfrm>
          <a:prstGeom prst="rect">
            <a:avLst/>
          </a:prstGeom>
          <a:noFill/>
          <a:ln>
            <a:solidFill>
              <a:srgbClr val="1A7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FFCE1C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5851" y="3641725"/>
            <a:ext cx="3835400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7B5B103-4F99-C2BC-C29C-7199B176C1ED}"/>
              </a:ext>
            </a:extLst>
          </p:cNvPr>
          <p:cNvSpPr txBox="1">
            <a:spLocks/>
          </p:cNvSpPr>
          <p:nvPr/>
        </p:nvSpPr>
        <p:spPr>
          <a:xfrm>
            <a:off x="347403" y="3697217"/>
            <a:ext cx="2386839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Nunito" pitchFamily="2" charset="0"/>
              </a:rPr>
              <a:t>	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D088D-815C-0462-29FB-702B58E31740}"/>
              </a:ext>
            </a:extLst>
          </p:cNvPr>
          <p:cNvSpPr/>
          <p:nvPr/>
        </p:nvSpPr>
        <p:spPr>
          <a:xfrm>
            <a:off x="290034" y="3665467"/>
            <a:ext cx="3770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The Regional administrative capital and political center of Corsica.</a:t>
            </a:r>
          </a:p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Ajaccio has developed its economy around tourism and a sustainable use of the sea. </a:t>
            </a:r>
          </a:p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As a political and administrative center, Ajaccio gathers many economic and financial actors as well as innovation centers.</a:t>
            </a: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500" dirty="0">
              <a:latin typeface="Lato" panose="020F0502020204030203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372C8E0-E3A9-26A8-D599-ECB93FA2B1FA}"/>
              </a:ext>
            </a:extLst>
          </p:cNvPr>
          <p:cNvSpPr txBox="1">
            <a:spLocks/>
          </p:cNvSpPr>
          <p:nvPr/>
        </p:nvSpPr>
        <p:spPr>
          <a:xfrm>
            <a:off x="6881776" y="3474731"/>
            <a:ext cx="3043145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international airport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harbor 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marina 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02C5C3-A06F-64D3-5EE6-19717EC59FC5}"/>
              </a:ext>
            </a:extLst>
          </p:cNvPr>
          <p:cNvSpPr txBox="1">
            <a:spLocks/>
          </p:cNvSpPr>
          <p:nvPr/>
        </p:nvSpPr>
        <p:spPr>
          <a:xfrm>
            <a:off x="9773492" y="3484891"/>
            <a:ext cx="2968472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18 primary schools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6 colleges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5 high schools  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943060C-2845-2388-BBE3-CA4FA43247E1}"/>
              </a:ext>
            </a:extLst>
          </p:cNvPr>
          <p:cNvCxnSpPr/>
          <p:nvPr/>
        </p:nvCxnSpPr>
        <p:spPr>
          <a:xfrm>
            <a:off x="4422227" y="4675120"/>
            <a:ext cx="7607213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ACB17B30-6A91-2AB1-46C8-D19A7C4C5208}"/>
              </a:ext>
            </a:extLst>
          </p:cNvPr>
          <p:cNvSpPr txBox="1"/>
          <p:nvPr/>
        </p:nvSpPr>
        <p:spPr>
          <a:xfrm>
            <a:off x="4422227" y="4865795"/>
            <a:ext cx="760721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Lato" panose="020F0502020204030203" pitchFamily="34" charset="0"/>
              </a:rPr>
              <a:t>They</a:t>
            </a:r>
            <a:r>
              <a:rPr lang="fr-FR" sz="1600" dirty="0">
                <a:latin typeface="Lato" panose="020F0502020204030203" pitchFamily="34" charset="0"/>
              </a:rPr>
              <a:t> are </a:t>
            </a:r>
            <a:r>
              <a:rPr lang="fr-FR" sz="1600" dirty="0" err="1">
                <a:latin typeface="Lato" panose="020F0502020204030203" pitchFamily="34" charset="0"/>
              </a:rPr>
              <a:t>settled</a:t>
            </a:r>
            <a:r>
              <a:rPr lang="fr-FR" sz="1600" dirty="0">
                <a:latin typeface="Lato" panose="020F0502020204030203" pitchFamily="34" charset="0"/>
              </a:rPr>
              <a:t> in Ajaccio </a:t>
            </a:r>
          </a:p>
          <a:p>
            <a:endParaRPr lang="fr-FR" sz="1600" dirty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Lato" panose="020F0502020204030203" pitchFamily="34" charset="0"/>
              </a:rPr>
              <a:t>Regional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incubator</a:t>
            </a:r>
            <a:r>
              <a:rPr lang="fr-FR" sz="1600" dirty="0">
                <a:latin typeface="Lato" panose="020F0502020204030203" pitchFamily="34" charset="0"/>
              </a:rPr>
              <a:t> INIZIA – </a:t>
            </a:r>
            <a:r>
              <a:rPr lang="fr-FR" sz="1600" dirty="0" err="1">
                <a:latin typeface="Lato" panose="020F0502020204030203" pitchFamily="34" charset="0"/>
              </a:rPr>
              <a:t>Ajaccio’s</a:t>
            </a:r>
            <a:r>
              <a:rPr lang="fr-FR" sz="1600" dirty="0">
                <a:latin typeface="Lato" panose="020F0502020204030203" pitchFamily="34" charset="0"/>
              </a:rPr>
              <a:t>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Lato" panose="020F0502020204030203" pitchFamily="34" charset="0"/>
              </a:rPr>
              <a:t>Economic</a:t>
            </a:r>
            <a:r>
              <a:rPr lang="fr-FR" sz="1600" dirty="0">
                <a:latin typeface="Lato" panose="020F0502020204030203" pitchFamily="34" charset="0"/>
              </a:rPr>
              <a:t> Development Agency of Corsica (ADEC)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Lato" panose="020F0502020204030203" pitchFamily="34" charset="0"/>
              </a:rPr>
              <a:t>HQ of the </a:t>
            </a:r>
            <a:r>
              <a:rPr lang="fr-FR" sz="1600" dirty="0" err="1">
                <a:latin typeface="Lato" panose="020F0502020204030203" pitchFamily="34" charset="0"/>
              </a:rPr>
              <a:t>Regional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political</a:t>
            </a:r>
            <a:r>
              <a:rPr lang="fr-FR" sz="1600" dirty="0">
                <a:latin typeface="Lato" panose="020F0502020204030203" pitchFamily="34" charset="0"/>
              </a:rPr>
              <a:t> Authority – Collectivité de Corse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Lato" panose="020F0502020204030203" pitchFamily="34" charset="0"/>
              </a:rPr>
              <a:t>Scientific Platforms MYRTE / PAGLIA ORBA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Lato" panose="020F0502020204030203" pitchFamily="34" charset="0"/>
              </a:rPr>
              <a:t>M3E – Local initiative to support </a:t>
            </a:r>
            <a:r>
              <a:rPr lang="fr-FR" sz="1600" dirty="0" err="1">
                <a:latin typeface="Lato" panose="020F0502020204030203" pitchFamily="34" charset="0"/>
              </a:rPr>
              <a:t>entrepreneurship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</a:p>
          <a:p>
            <a:endParaRPr lang="fr-FR" sz="1600" dirty="0">
              <a:latin typeface="Lato" panose="020F0502020204030203" pitchFamily="34" charset="0"/>
            </a:endParaRPr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518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1F9A1508-24DC-3EA4-CB52-E7478171B4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734" b="2073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6F7387-D227-28E4-722F-B06A997ED670}"/>
              </a:ext>
            </a:extLst>
          </p:cNvPr>
          <p:cNvSpPr/>
          <p:nvPr/>
        </p:nvSpPr>
        <p:spPr>
          <a:xfrm>
            <a:off x="0" y="3441700"/>
            <a:ext cx="12192000" cy="354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05065" y="1898212"/>
            <a:ext cx="3136900" cy="1484546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r>
              <a:rPr lang="en-US" sz="4400" dirty="0">
                <a:solidFill>
                  <a:schemeClr val="bg1"/>
                </a:solidFill>
                <a:latin typeface="Gotham HTF" pitchFamily="50" charset="0"/>
              </a:rPr>
              <a:t>BASTIA</a:t>
            </a:r>
            <a:r>
              <a:rPr lang="en-US" dirty="0">
                <a:solidFill>
                  <a:schemeClr val="bg1"/>
                </a:solidFill>
                <a:latin typeface="Nunito ExtraBold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endParaRPr lang="en-US" dirty="0">
              <a:solidFill>
                <a:schemeClr val="bg1"/>
              </a:solidFill>
              <a:latin typeface="Nunito ExtraBold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237815" y="3575589"/>
            <a:ext cx="2516713" cy="345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48 296 Inhabitants </a:t>
            </a:r>
            <a:r>
              <a:rPr lang="en-US" sz="3600" dirty="0">
                <a:solidFill>
                  <a:schemeClr val="bg1"/>
                </a:solidFill>
                <a:latin typeface="Nunito" pitchFamily="2" charset="0"/>
              </a:rPr>
              <a:t>	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778586" y="3596121"/>
            <a:ext cx="3043145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international airport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harbor 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marina 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98819" y="3920824"/>
            <a:ext cx="1747573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endParaRPr lang="en-US" sz="5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90346" y="4374697"/>
            <a:ext cx="185648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</a:p>
          <a:p>
            <a:pPr>
              <a:spcAft>
                <a:spcPts val="500"/>
              </a:spcAft>
            </a:pPr>
            <a:endParaRPr lang="en-US" sz="15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736" y="2603046"/>
            <a:ext cx="3835400" cy="3764193"/>
          </a:xfrm>
          <a:prstGeom prst="rect">
            <a:avLst/>
          </a:prstGeom>
          <a:noFill/>
          <a:ln>
            <a:solidFill>
              <a:srgbClr val="1A7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FFCE1C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5851" y="3641725"/>
            <a:ext cx="3835400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FA5062C-D6DF-9D2F-4E5D-B8B0C7A39476}"/>
              </a:ext>
            </a:extLst>
          </p:cNvPr>
          <p:cNvSpPr txBox="1">
            <a:spLocks/>
          </p:cNvSpPr>
          <p:nvPr/>
        </p:nvSpPr>
        <p:spPr>
          <a:xfrm>
            <a:off x="9690346" y="3576620"/>
            <a:ext cx="2968472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14 primary schools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5 colleges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5 high schools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B5B103-4F99-C2BC-C29C-7199B176C1ED}"/>
              </a:ext>
            </a:extLst>
          </p:cNvPr>
          <p:cNvSpPr txBox="1">
            <a:spLocks/>
          </p:cNvSpPr>
          <p:nvPr/>
        </p:nvSpPr>
        <p:spPr>
          <a:xfrm>
            <a:off x="347403" y="3697217"/>
            <a:ext cx="2386839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Nunito" pitchFamily="2" charset="0"/>
              </a:rPr>
              <a:t>	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D088D-815C-0462-29FB-702B58E31740}"/>
              </a:ext>
            </a:extLst>
          </p:cNvPr>
          <p:cNvSpPr/>
          <p:nvPr/>
        </p:nvSpPr>
        <p:spPr>
          <a:xfrm>
            <a:off x="290034" y="3665467"/>
            <a:ext cx="3770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Economic center and first harbor of Corsica with direct connection to Italy. </a:t>
            </a: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The location of the city, in the North-East part of the Island, and its proximity with the Italian costs make Bastia the primary harbor of the Island. </a:t>
            </a:r>
          </a:p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Thanks to this activity, Bastia is considered the economic center of Corsica.</a:t>
            </a: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500" dirty="0">
              <a:latin typeface="Lato" panose="020F0502020204030203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6ED4D6A-A391-D328-F2D2-1F195A5310DF}"/>
              </a:ext>
            </a:extLst>
          </p:cNvPr>
          <p:cNvCxnSpPr/>
          <p:nvPr/>
        </p:nvCxnSpPr>
        <p:spPr>
          <a:xfrm>
            <a:off x="4422227" y="4675120"/>
            <a:ext cx="7607213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2AB94D2-9E18-D13E-258E-6CCACF4018A8}"/>
              </a:ext>
            </a:extLst>
          </p:cNvPr>
          <p:cNvSpPr txBox="1"/>
          <p:nvPr/>
        </p:nvSpPr>
        <p:spPr>
          <a:xfrm>
            <a:off x="4422227" y="4845475"/>
            <a:ext cx="7607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Lato" panose="020F0502020204030203" pitchFamily="34" charset="0"/>
              </a:rPr>
              <a:t>They</a:t>
            </a:r>
            <a:r>
              <a:rPr lang="fr-FR" sz="1600" dirty="0">
                <a:latin typeface="Lato" panose="020F0502020204030203" pitchFamily="34" charset="0"/>
              </a:rPr>
              <a:t> are </a:t>
            </a:r>
            <a:r>
              <a:rPr lang="fr-FR" sz="1600" dirty="0" err="1">
                <a:latin typeface="Lato" panose="020F0502020204030203" pitchFamily="34" charset="0"/>
              </a:rPr>
              <a:t>settled</a:t>
            </a:r>
            <a:r>
              <a:rPr lang="fr-FR" sz="1600" dirty="0">
                <a:latin typeface="Lato" panose="020F0502020204030203" pitchFamily="34" charset="0"/>
              </a:rPr>
              <a:t> in Bastia  </a:t>
            </a:r>
          </a:p>
          <a:p>
            <a:endParaRPr lang="fr-FR" sz="1600" dirty="0">
              <a:latin typeface="Lato" panose="020F0502020204030203" pitchFamily="34" charset="0"/>
            </a:endParaRPr>
          </a:p>
          <a:p>
            <a:r>
              <a:rPr lang="fr-FR" sz="1600" dirty="0">
                <a:latin typeface="Lato" panose="020F0502020204030203" pitchFamily="34" charset="0"/>
              </a:rPr>
              <a:t>INIZIA – </a:t>
            </a:r>
            <a:r>
              <a:rPr lang="fr-FR" sz="1600" dirty="0" err="1">
                <a:latin typeface="Lato" panose="020F0502020204030203" pitchFamily="34" charset="0"/>
              </a:rPr>
              <a:t>regional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incubator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Bastia’s</a:t>
            </a:r>
            <a:r>
              <a:rPr lang="fr-FR" sz="1600" dirty="0">
                <a:latin typeface="Lato" panose="020F0502020204030203" pitchFamily="34" charset="0"/>
              </a:rPr>
              <a:t> offices </a:t>
            </a:r>
          </a:p>
          <a:p>
            <a:r>
              <a:rPr lang="fr-FR" sz="1600" dirty="0">
                <a:latin typeface="Lato" panose="020F0502020204030203" pitchFamily="34" charset="0"/>
              </a:rPr>
              <a:t>Scientific </a:t>
            </a:r>
            <a:r>
              <a:rPr lang="fr-FR" sz="1600" dirty="0" err="1">
                <a:latin typeface="Lato" panose="020F0502020204030203" pitchFamily="34" charset="0"/>
              </a:rPr>
              <a:t>plateform</a:t>
            </a:r>
            <a:r>
              <a:rPr lang="fr-FR" sz="1600" dirty="0">
                <a:latin typeface="Lato" panose="020F0502020204030203" pitchFamily="34" charset="0"/>
              </a:rPr>
              <a:t> STELLA MARE </a:t>
            </a:r>
            <a:r>
              <a:rPr lang="fr-FR" dirty="0"/>
              <a:t> </a:t>
            </a:r>
          </a:p>
          <a:p>
            <a:r>
              <a:rPr lang="fr-FR" dirty="0"/>
              <a:t>AVVIA – local initiative to support </a:t>
            </a:r>
            <a:r>
              <a:rPr lang="fr-FR" dirty="0" err="1"/>
              <a:t>entrepreneurship</a:t>
            </a:r>
            <a:endParaRPr lang="fr-FR" dirty="0"/>
          </a:p>
          <a:p>
            <a:r>
              <a:rPr lang="fr-FR" dirty="0" err="1"/>
              <a:t>Bastia’s</a:t>
            </a:r>
            <a:r>
              <a:rPr lang="fr-FR" dirty="0"/>
              <a:t> FABLAB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0627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74FA32F3-CD80-84E9-F168-0A7A0E7F49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656" b="76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6F7387-D227-28E4-722F-B06A997ED670}"/>
              </a:ext>
            </a:extLst>
          </p:cNvPr>
          <p:cNvSpPr/>
          <p:nvPr/>
        </p:nvSpPr>
        <p:spPr>
          <a:xfrm>
            <a:off x="0" y="3429000"/>
            <a:ext cx="12192000" cy="3543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05065" y="1898212"/>
            <a:ext cx="3136900" cy="1484546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r>
              <a:rPr lang="en-US" sz="4400" dirty="0">
                <a:solidFill>
                  <a:schemeClr val="bg1"/>
                </a:solidFill>
                <a:latin typeface="Gotham HTF" pitchFamily="50" charset="0"/>
              </a:rPr>
              <a:t>CORTE</a:t>
            </a:r>
            <a:r>
              <a:rPr lang="en-US" dirty="0">
                <a:solidFill>
                  <a:schemeClr val="bg1"/>
                </a:solidFill>
                <a:latin typeface="Nunito ExtraBold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Nunito ExtraBold" pitchFamily="2" charset="0"/>
              </a:rPr>
            </a:br>
            <a:endParaRPr lang="en-US" dirty="0">
              <a:solidFill>
                <a:schemeClr val="bg1"/>
              </a:solidFill>
              <a:latin typeface="Nunito ExtraBold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342" y="2603047"/>
            <a:ext cx="3835400" cy="3543300"/>
          </a:xfrm>
          <a:prstGeom prst="rect">
            <a:avLst/>
          </a:prstGeom>
          <a:noFill/>
          <a:ln>
            <a:solidFill>
              <a:srgbClr val="1A7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rgbClr val="FFCE1C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5851" y="3641725"/>
            <a:ext cx="3835400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7B5B103-4F99-C2BC-C29C-7199B176C1ED}"/>
              </a:ext>
            </a:extLst>
          </p:cNvPr>
          <p:cNvSpPr txBox="1">
            <a:spLocks/>
          </p:cNvSpPr>
          <p:nvPr/>
        </p:nvSpPr>
        <p:spPr>
          <a:xfrm>
            <a:off x="347403" y="3697217"/>
            <a:ext cx="2386839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Nunito" pitchFamily="2" charset="0"/>
              </a:rPr>
              <a:t>	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D088D-815C-0462-29FB-702B58E31740}"/>
              </a:ext>
            </a:extLst>
          </p:cNvPr>
          <p:cNvSpPr/>
          <p:nvPr/>
        </p:nvSpPr>
        <p:spPr>
          <a:xfrm>
            <a:off x="290034" y="3665467"/>
            <a:ext cx="37706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At the center of Corsica, the historical and cultural capital and University city. </a:t>
            </a:r>
          </a:p>
          <a:p>
            <a:pPr>
              <a:spcAft>
                <a:spcPts val="500"/>
              </a:spcAft>
            </a:pPr>
            <a:r>
              <a:rPr lang="en-US" sz="1600" i="1" dirty="0">
                <a:latin typeface="Lato" panose="020F0502020204030203" pitchFamily="34" charset="0"/>
              </a:rPr>
              <a:t>Located between Ajaccio and Bastia, Corte is the heart of all the innovative ecosystems of the Island as the University of Corsica is settled here since 1755. </a:t>
            </a: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600" i="1" dirty="0">
              <a:latin typeface="Lato" panose="020F0502020204030203" pitchFamily="34" charset="0"/>
            </a:endParaRPr>
          </a:p>
          <a:p>
            <a:pPr>
              <a:spcAft>
                <a:spcPts val="500"/>
              </a:spcAft>
            </a:pPr>
            <a:endParaRPr lang="en-US" sz="1500" dirty="0">
              <a:latin typeface="Lato" panose="020F050202020403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0A3698-5E4C-4FBB-1C36-39A9338B6A09}"/>
              </a:ext>
            </a:extLst>
          </p:cNvPr>
          <p:cNvSpPr txBox="1">
            <a:spLocks/>
          </p:cNvSpPr>
          <p:nvPr/>
        </p:nvSpPr>
        <p:spPr>
          <a:xfrm>
            <a:off x="4237815" y="3575589"/>
            <a:ext cx="2516713" cy="3452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7 546 Inhabitants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5 000 students </a:t>
            </a:r>
            <a:r>
              <a:rPr lang="en-US" sz="3600" dirty="0">
                <a:solidFill>
                  <a:schemeClr val="bg1"/>
                </a:solidFill>
                <a:latin typeface="Nunito" pitchFamily="2" charset="0"/>
              </a:rPr>
              <a:t>	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C7F2718-6943-8D3C-8466-6C11C875B294}"/>
              </a:ext>
            </a:extLst>
          </p:cNvPr>
          <p:cNvSpPr txBox="1">
            <a:spLocks/>
          </p:cNvSpPr>
          <p:nvPr/>
        </p:nvSpPr>
        <p:spPr>
          <a:xfrm>
            <a:off x="6778586" y="3596121"/>
            <a:ext cx="3043145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Center of Corsica 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Railway station </a:t>
            </a:r>
          </a:p>
          <a:p>
            <a:endParaRPr lang="en-US" sz="1800" dirty="0">
              <a:solidFill>
                <a:srgbClr val="9F358A"/>
              </a:solidFill>
              <a:latin typeface="Gotham HTF" pitchFamily="50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9F3C847-66A5-358C-F8EE-7E3A04239383}"/>
              </a:ext>
            </a:extLst>
          </p:cNvPr>
          <p:cNvSpPr txBox="1">
            <a:spLocks/>
          </p:cNvSpPr>
          <p:nvPr/>
        </p:nvSpPr>
        <p:spPr>
          <a:xfrm>
            <a:off x="9690346" y="3576620"/>
            <a:ext cx="2968472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2 primary schools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5 colleges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high schools </a:t>
            </a:r>
          </a:p>
          <a:p>
            <a:r>
              <a:rPr lang="en-US" sz="1800" dirty="0">
                <a:solidFill>
                  <a:srgbClr val="9F358A"/>
                </a:solidFill>
                <a:latin typeface="Gotham HTF" pitchFamily="50" charset="0"/>
              </a:rPr>
              <a:t>1 University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102EAE5-4D1A-7126-9E4C-A2A9EB91C3EF}"/>
              </a:ext>
            </a:extLst>
          </p:cNvPr>
          <p:cNvSpPr txBox="1"/>
          <p:nvPr/>
        </p:nvSpPr>
        <p:spPr>
          <a:xfrm>
            <a:off x="4422227" y="4865795"/>
            <a:ext cx="760721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Lato" panose="020F0502020204030203" pitchFamily="34" charset="0"/>
              </a:rPr>
              <a:t>They</a:t>
            </a:r>
            <a:r>
              <a:rPr lang="fr-FR" sz="1600" dirty="0">
                <a:latin typeface="Lato" panose="020F0502020204030203" pitchFamily="34" charset="0"/>
              </a:rPr>
              <a:t> are </a:t>
            </a:r>
            <a:r>
              <a:rPr lang="fr-FR" sz="1600" dirty="0" err="1">
                <a:latin typeface="Lato" panose="020F0502020204030203" pitchFamily="34" charset="0"/>
              </a:rPr>
              <a:t>settled</a:t>
            </a:r>
            <a:r>
              <a:rPr lang="fr-FR" sz="1600" dirty="0">
                <a:latin typeface="Lato" panose="020F0502020204030203" pitchFamily="34" charset="0"/>
              </a:rPr>
              <a:t> in Corte </a:t>
            </a:r>
          </a:p>
          <a:p>
            <a:endParaRPr lang="fr-FR" sz="1600" dirty="0"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Lato" panose="020F0502020204030203" pitchFamily="34" charset="0"/>
              </a:rPr>
              <a:t>University</a:t>
            </a:r>
            <a:r>
              <a:rPr lang="fr-FR" sz="1600" dirty="0">
                <a:latin typeface="Lato" panose="020F0502020204030203" pitchFamily="34" charset="0"/>
              </a:rPr>
              <a:t> of Corsica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Lato" panose="020F0502020204030203" pitchFamily="34" charset="0"/>
              </a:rPr>
              <a:t>The </a:t>
            </a:r>
            <a:r>
              <a:rPr lang="fr-FR" sz="1600" dirty="0" err="1">
                <a:latin typeface="Lato" panose="020F0502020204030203" pitchFamily="34" charset="0"/>
              </a:rPr>
              <a:t>University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Foundation</a:t>
            </a:r>
            <a:r>
              <a:rPr lang="fr-FR" sz="1600" dirty="0">
                <a:latin typeface="Lato" panose="020F0502020204030203" pitchFamily="34" charset="0"/>
              </a:rPr>
              <a:t> – the </a:t>
            </a:r>
            <a:r>
              <a:rPr lang="fr-FR" sz="1600" dirty="0" err="1">
                <a:latin typeface="Lato" panose="020F0502020204030203" pitchFamily="34" charset="0"/>
              </a:rPr>
              <a:t>link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between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students</a:t>
            </a:r>
            <a:r>
              <a:rPr lang="fr-FR" sz="1600" dirty="0">
                <a:latin typeface="Lato" panose="020F0502020204030203" pitchFamily="34" charset="0"/>
              </a:rPr>
              <a:t> and businesses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Lato" panose="020F0502020204030203" pitchFamily="34" charset="0"/>
              </a:rPr>
              <a:t>The </a:t>
            </a:r>
            <a:r>
              <a:rPr lang="fr-FR" sz="1600" dirty="0" err="1">
                <a:latin typeface="Lato" panose="020F0502020204030203" pitchFamily="34" charset="0"/>
              </a:rPr>
              <a:t>FabLab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1A99B7C-160F-2181-B772-5C3573B63B28}"/>
              </a:ext>
            </a:extLst>
          </p:cNvPr>
          <p:cNvCxnSpPr/>
          <p:nvPr/>
        </p:nvCxnSpPr>
        <p:spPr>
          <a:xfrm>
            <a:off x="4422227" y="4675120"/>
            <a:ext cx="7607213" cy="0"/>
          </a:xfrm>
          <a:prstGeom prst="line">
            <a:avLst/>
          </a:prstGeom>
          <a:ln>
            <a:solidFill>
              <a:srgbClr val="1A7B9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777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39" y="716901"/>
            <a:ext cx="9438715" cy="7899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Economic </a:t>
            </a:r>
            <a:r>
              <a:rPr lang="en-US" dirty="0" err="1"/>
              <a:t>datas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751" y="3629055"/>
            <a:ext cx="308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French average : 1,3%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539" y="2674959"/>
            <a:ext cx="2334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+2,50</a:t>
            </a:r>
            <a:r>
              <a:rPr lang="en-US" sz="3200" dirty="0">
                <a:solidFill>
                  <a:srgbClr val="9F358A"/>
                </a:solidFill>
                <a:latin typeface="Gotham HTF" pitchFamily="50" charset="0"/>
              </a:rPr>
              <a:t>%</a:t>
            </a:r>
            <a:endParaRPr lang="en-US" sz="2800" dirty="0">
              <a:solidFill>
                <a:srgbClr val="9F358A"/>
              </a:solidFill>
              <a:latin typeface="Gotham HTF" pitchFamily="50" charset="0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41539" y="3214563"/>
            <a:ext cx="2857501" cy="336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Economic Growth over the past 20 years 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0" y="1546886"/>
            <a:ext cx="9083040" cy="7067"/>
          </a:xfrm>
          <a:prstGeom prst="line">
            <a:avLst/>
          </a:prstGeom>
          <a:ln w="28575">
            <a:solidFill>
              <a:srgbClr val="9F3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FFAA7E3-B2B7-437F-AF71-E64A148D2BC7}"/>
              </a:ext>
            </a:extLst>
          </p:cNvPr>
          <p:cNvSpPr txBox="1"/>
          <p:nvPr/>
        </p:nvSpPr>
        <p:spPr>
          <a:xfrm>
            <a:off x="0" y="1630605"/>
            <a:ext cx="11325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>
                <a:latin typeface="Lato" panose="020F0502020204030203" pitchFamily="34" charset="0"/>
              </a:rPr>
              <a:t>Corsica’s</a:t>
            </a:r>
            <a:r>
              <a:rPr lang="fr-FR" sz="2000" i="1" dirty="0">
                <a:latin typeface="Lato" panose="020F0502020204030203" pitchFamily="34" charset="0"/>
              </a:rPr>
              <a:t> </a:t>
            </a:r>
            <a:r>
              <a:rPr lang="fr-FR" sz="2000" i="1" dirty="0" err="1">
                <a:latin typeface="Lato" panose="020F0502020204030203" pitchFamily="34" charset="0"/>
              </a:rPr>
              <a:t>economic</a:t>
            </a:r>
            <a:r>
              <a:rPr lang="fr-FR" sz="2000" i="1" dirty="0">
                <a:latin typeface="Lato" panose="020F0502020204030203" pitchFamily="34" charset="0"/>
              </a:rPr>
              <a:t> </a:t>
            </a:r>
            <a:r>
              <a:rPr lang="fr-FR" sz="2000" i="1" dirty="0" err="1">
                <a:latin typeface="Lato" panose="020F0502020204030203" pitchFamily="34" charset="0"/>
              </a:rPr>
              <a:t>growth</a:t>
            </a:r>
            <a:r>
              <a:rPr lang="fr-FR" sz="2000" i="1" dirty="0">
                <a:latin typeface="Lato" panose="020F0502020204030203" pitchFamily="34" charset="0"/>
              </a:rPr>
              <a:t> has been the </a:t>
            </a:r>
            <a:r>
              <a:rPr lang="fr-FR" sz="2000" i="1" dirty="0" err="1">
                <a:latin typeface="Lato" panose="020F0502020204030203" pitchFamily="34" charset="0"/>
              </a:rPr>
              <a:t>most</a:t>
            </a:r>
            <a:r>
              <a:rPr lang="fr-FR" sz="2000" i="1" dirty="0">
                <a:latin typeface="Lato" panose="020F0502020204030203" pitchFamily="34" charset="0"/>
              </a:rPr>
              <a:t> </a:t>
            </a:r>
            <a:r>
              <a:rPr lang="fr-FR" sz="2000" i="1" dirty="0" err="1">
                <a:latin typeface="Lato" panose="020F0502020204030203" pitchFamily="34" charset="0"/>
              </a:rPr>
              <a:t>dynamic</a:t>
            </a:r>
            <a:r>
              <a:rPr lang="fr-FR" sz="2000" i="1" dirty="0">
                <a:latin typeface="Lato" panose="020F0502020204030203" pitchFamily="34" charset="0"/>
              </a:rPr>
              <a:t> of all French </a:t>
            </a:r>
            <a:r>
              <a:rPr lang="fr-FR" sz="2000" i="1" dirty="0" err="1">
                <a:latin typeface="Lato" panose="020F0502020204030203" pitchFamily="34" charset="0"/>
              </a:rPr>
              <a:t>regions</a:t>
            </a:r>
            <a:r>
              <a:rPr lang="fr-FR" sz="2000" i="1" dirty="0">
                <a:latin typeface="Lato" panose="020F0502020204030203" pitchFamily="34" charset="0"/>
              </a:rPr>
              <a:t> over the </a:t>
            </a:r>
            <a:r>
              <a:rPr lang="fr-FR" sz="2000" i="1" dirty="0" err="1">
                <a:latin typeface="Lato" panose="020F0502020204030203" pitchFamily="34" charset="0"/>
              </a:rPr>
              <a:t>past</a:t>
            </a:r>
            <a:r>
              <a:rPr lang="fr-FR" sz="2000" i="1" dirty="0">
                <a:latin typeface="Lato" panose="020F0502020204030203" pitchFamily="34" charset="0"/>
              </a:rPr>
              <a:t> 20 </a:t>
            </a:r>
            <a:r>
              <a:rPr lang="fr-FR" sz="2000" i="1" dirty="0" err="1">
                <a:latin typeface="Lato" panose="020F0502020204030203" pitchFamily="34" charset="0"/>
              </a:rPr>
              <a:t>years</a:t>
            </a:r>
            <a:r>
              <a:rPr lang="fr-FR" sz="2000" i="1" dirty="0">
                <a:latin typeface="Lato" panose="020F0502020204030203" pitchFamily="34" charset="0"/>
              </a:rPr>
              <a:t>. 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0CE7E829-9B62-4AB4-AD6B-35E57A171DB4}"/>
              </a:ext>
            </a:extLst>
          </p:cNvPr>
          <p:cNvSpPr txBox="1"/>
          <p:nvPr/>
        </p:nvSpPr>
        <p:spPr>
          <a:xfrm>
            <a:off x="6095999" y="2695298"/>
            <a:ext cx="1239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50%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EFAE2D34-DDF4-4F1C-9E2B-40106D0A7AA1}"/>
              </a:ext>
            </a:extLst>
          </p:cNvPr>
          <p:cNvSpPr txBox="1"/>
          <p:nvPr/>
        </p:nvSpPr>
        <p:spPr>
          <a:xfrm>
            <a:off x="3272519" y="2771462"/>
            <a:ext cx="233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9,4 M €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05B6BC8-199D-4D77-B5AB-D0E1E317B4FE}"/>
              </a:ext>
            </a:extLst>
          </p:cNvPr>
          <p:cNvSpPr txBox="1">
            <a:spLocks/>
          </p:cNvSpPr>
          <p:nvPr/>
        </p:nvSpPr>
        <p:spPr>
          <a:xfrm>
            <a:off x="6022520" y="3175549"/>
            <a:ext cx="3416195" cy="293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Part of SMEs in the economic fabric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DD03991-F5C2-4F09-9B3A-3F85E2FA02C5}"/>
              </a:ext>
            </a:extLst>
          </p:cNvPr>
          <p:cNvSpPr txBox="1">
            <a:spLocks/>
          </p:cNvSpPr>
          <p:nvPr/>
        </p:nvSpPr>
        <p:spPr>
          <a:xfrm>
            <a:off x="9457421" y="3156845"/>
            <a:ext cx="2857501" cy="3124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Companies in Corsica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882C4DF-FA4A-4DD4-A8BE-D3D85E49D75E}"/>
              </a:ext>
            </a:extLst>
          </p:cNvPr>
          <p:cNvSpPr txBox="1">
            <a:spLocks/>
          </p:cNvSpPr>
          <p:nvPr/>
        </p:nvSpPr>
        <p:spPr>
          <a:xfrm>
            <a:off x="3294465" y="3228945"/>
            <a:ext cx="2334987" cy="4683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GDP in value in 2022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4F98FAF-B2B5-45C6-870C-D902A7F21D6A}"/>
              </a:ext>
            </a:extLst>
          </p:cNvPr>
          <p:cNvSpPr txBox="1"/>
          <p:nvPr/>
        </p:nvSpPr>
        <p:spPr>
          <a:xfrm>
            <a:off x="9438715" y="2638100"/>
            <a:ext cx="2042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F358A"/>
                </a:solidFill>
                <a:latin typeface="Gotham HTF" pitchFamily="50" charset="0"/>
              </a:rPr>
              <a:t>44 162</a:t>
            </a:r>
            <a:endParaRPr lang="en-US" sz="2800" dirty="0">
              <a:solidFill>
                <a:schemeClr val="accent1"/>
              </a:solidFill>
              <a:latin typeface="Gotham HTF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0203A5-0965-4B83-A367-D6B9BDC463DB}"/>
              </a:ext>
            </a:extLst>
          </p:cNvPr>
          <p:cNvSpPr/>
          <p:nvPr/>
        </p:nvSpPr>
        <p:spPr>
          <a:xfrm>
            <a:off x="6061079" y="3443131"/>
            <a:ext cx="3086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Corsica’s economy is characterized by a strong entrepreneurial spirit supported by Regional authorities.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2C2F1-FE8D-415A-9157-8F586168FF28}"/>
              </a:ext>
            </a:extLst>
          </p:cNvPr>
          <p:cNvSpPr/>
          <p:nvPr/>
        </p:nvSpPr>
        <p:spPr>
          <a:xfrm>
            <a:off x="0" y="4336930"/>
            <a:ext cx="12192000" cy="2626262"/>
          </a:xfrm>
          <a:prstGeom prst="rect">
            <a:avLst/>
          </a:prstGeom>
          <a:solidFill>
            <a:srgbClr val="1A7B9C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5C44FA4-6A81-4BE1-A615-195605B37E43}"/>
              </a:ext>
            </a:extLst>
          </p:cNvPr>
          <p:cNvSpPr txBox="1"/>
          <p:nvPr/>
        </p:nvSpPr>
        <p:spPr>
          <a:xfrm>
            <a:off x="254561" y="5298789"/>
            <a:ext cx="165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E01A5-415D-92BC-02E7-5062AEED7C42}"/>
              </a:ext>
            </a:extLst>
          </p:cNvPr>
          <p:cNvSpPr/>
          <p:nvPr/>
        </p:nvSpPr>
        <p:spPr>
          <a:xfrm>
            <a:off x="3314019" y="3548793"/>
            <a:ext cx="2645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Services are at the forefront Corsica’s GDP composition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EDC392-6D69-A47A-0E49-E29069590F78}"/>
              </a:ext>
            </a:extLst>
          </p:cNvPr>
          <p:cNvSpPr txBox="1"/>
          <p:nvPr/>
        </p:nvSpPr>
        <p:spPr>
          <a:xfrm>
            <a:off x="142239" y="4387679"/>
            <a:ext cx="581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Gotham HTF" pitchFamily="50" charset="0"/>
              </a:rPr>
              <a:t>Tourism</a:t>
            </a:r>
            <a:r>
              <a:rPr lang="fr-FR" dirty="0">
                <a:solidFill>
                  <a:schemeClr val="bg1"/>
                </a:solidFill>
                <a:latin typeface="Gotham HTF" pitchFamily="50" charset="0"/>
              </a:rPr>
              <a:t> : </a:t>
            </a:r>
            <a:r>
              <a:rPr lang="fr-FR" dirty="0" err="1">
                <a:solidFill>
                  <a:schemeClr val="bg1"/>
                </a:solidFill>
                <a:latin typeface="Gotham HTF" pitchFamily="50" charset="0"/>
              </a:rPr>
              <a:t>a</a:t>
            </a:r>
            <a:r>
              <a:rPr lang="fr-FR" dirty="0">
                <a:solidFill>
                  <a:schemeClr val="bg1"/>
                </a:solidFill>
                <a:latin typeface="Gotham HTF" pitchFamily="50" charset="0"/>
              </a:rPr>
              <a:t> source of </a:t>
            </a:r>
            <a:r>
              <a:rPr lang="fr-FR" dirty="0" err="1">
                <a:solidFill>
                  <a:schemeClr val="bg1"/>
                </a:solidFill>
                <a:latin typeface="Gotham HTF" pitchFamily="50" charset="0"/>
              </a:rPr>
              <a:t>opportunity</a:t>
            </a:r>
            <a:r>
              <a:rPr lang="fr-FR" dirty="0">
                <a:solidFill>
                  <a:schemeClr val="bg1"/>
                </a:solidFill>
                <a:latin typeface="Gotham HTF" pitchFamily="50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576BE8-82B1-8AA6-21F8-4CDAED928825}"/>
              </a:ext>
            </a:extLst>
          </p:cNvPr>
          <p:cNvSpPr txBox="1"/>
          <p:nvPr/>
        </p:nvSpPr>
        <p:spPr>
          <a:xfrm>
            <a:off x="9580954" y="3463136"/>
            <a:ext cx="189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important local B2B </a:t>
            </a:r>
            <a:r>
              <a:rPr lang="fr-FR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market</a:t>
            </a:r>
            <a:endParaRPr lang="fr-FR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E2472A-CAD1-1804-A0E2-72F32AB218FC}"/>
              </a:ext>
            </a:extLst>
          </p:cNvPr>
          <p:cNvSpPr txBox="1"/>
          <p:nvPr/>
        </p:nvSpPr>
        <p:spPr>
          <a:xfrm>
            <a:off x="142239" y="4807760"/>
            <a:ext cx="11937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With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2.5 M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tourists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per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year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tourism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is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one of the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pillars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of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Corsica’s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economy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It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also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represents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many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opportunities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as the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sector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aims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to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become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more and more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sustainable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Corsican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tourism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actors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are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seeking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partners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to help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them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through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their </a:t>
            </a:r>
            <a:r>
              <a:rPr lang="fr-FR" i="1" dirty="0" err="1">
                <a:solidFill>
                  <a:schemeClr val="bg1">
                    <a:lumMod val="95000"/>
                  </a:schemeClr>
                </a:solidFill>
              </a:rPr>
              <a:t>ecological</a:t>
            </a:r>
            <a:r>
              <a:rPr lang="fr-FR" i="1" dirty="0">
                <a:solidFill>
                  <a:schemeClr val="bg1">
                    <a:lumMod val="95000"/>
                  </a:schemeClr>
                </a:solidFill>
              </a:rPr>
              <a:t> transition.  </a:t>
            </a:r>
          </a:p>
        </p:txBody>
      </p:sp>
    </p:spTree>
    <p:extLst>
      <p:ext uri="{BB962C8B-B14F-4D97-AF65-F5344CB8AC3E}">
        <p14:creationId xmlns:p14="http://schemas.microsoft.com/office/powerpoint/2010/main" val="94771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9123E3-9181-A850-6ED7-50587F9B90C0}"/>
              </a:ext>
            </a:extLst>
          </p:cNvPr>
          <p:cNvSpPr/>
          <p:nvPr/>
        </p:nvSpPr>
        <p:spPr>
          <a:xfrm>
            <a:off x="9144000" y="0"/>
            <a:ext cx="3048000" cy="6856096"/>
          </a:xfrm>
          <a:prstGeom prst="rect">
            <a:avLst/>
          </a:prstGeom>
          <a:solidFill>
            <a:srgbClr val="9F3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6233020" cy="198815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otham HTF" pitchFamily="50" charset="0"/>
              </a:rPr>
              <a:t> </a:t>
            </a:r>
            <a:br>
              <a:rPr lang="en-US" dirty="0">
                <a:latin typeface="Gotham HTF" pitchFamily="50" charset="0"/>
              </a:rPr>
            </a:br>
            <a:r>
              <a:rPr lang="en-US" dirty="0">
                <a:latin typeface="Gotham HTF" pitchFamily="50" charset="0"/>
              </a:rPr>
              <a:t>University of Corsica</a:t>
            </a:r>
            <a:br>
              <a:rPr lang="en-US" dirty="0">
                <a:latin typeface="Gotham HTF" pitchFamily="50" charset="0"/>
              </a:rPr>
            </a:br>
            <a:br>
              <a:rPr lang="en-US" dirty="0">
                <a:latin typeface="Gotham HTF" pitchFamily="50" charset="0"/>
              </a:rPr>
            </a:br>
            <a:r>
              <a:rPr lang="en-US" sz="2400" b="0" i="1" dirty="0">
                <a:latin typeface="Gotham HTF Light" pitchFamily="50" charset="0"/>
              </a:rPr>
              <a:t>Founded in 1755, a local talent pool for companies </a:t>
            </a:r>
            <a:endParaRPr lang="en-US" b="0" i="1" dirty="0">
              <a:latin typeface="Gotham HTF Light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32635" y="5297432"/>
            <a:ext cx="2812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5 000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students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100 majors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8 institutes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Nunito ExtraLight" pitchFamily="2" charset="0"/>
              </a:rPr>
              <a:t>1 engineering school </a:t>
            </a:r>
            <a:endParaRPr lang="fr-FR" sz="1600" dirty="0">
              <a:solidFill>
                <a:schemeClr val="bg1"/>
              </a:solidFill>
              <a:latin typeface="Nunito ExtraLight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10748" y="4784813"/>
            <a:ext cx="31274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300 international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students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60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different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nationalities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  <a:endParaRPr lang="fr-FR" sz="1600" dirty="0">
              <a:latin typeface="Nunito ExtraLight" pitchFamily="2" charset="0"/>
            </a:endParaRP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V="1">
            <a:off x="0" y="1056307"/>
            <a:ext cx="4797293" cy="5041"/>
          </a:xfrm>
          <a:prstGeom prst="line">
            <a:avLst/>
          </a:prstGeom>
          <a:ln w="28575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E2E941-6258-409A-A455-09FC58556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13340" y="236241"/>
            <a:ext cx="1156912" cy="859007"/>
          </a:xfrm>
          <a:prstGeom prst="rect">
            <a:avLst/>
          </a:prstGeom>
        </p:spPr>
      </p:pic>
      <p:pic>
        <p:nvPicPr>
          <p:cNvPr id="3" name="Graphique 2" descr="Globe terrestre : Europe et Afrique avec un remplissage uni">
            <a:extLst>
              <a:ext uri="{FF2B5EF4-FFF2-40B4-BE49-F238E27FC236}">
                <a16:creationId xmlns:a16="http://schemas.microsoft.com/office/drawing/2014/main" id="{AD650F06-5AE4-4D49-A881-00720CBAF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8932" y="3854452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7EF0F60-C1FF-5AF3-5F1A-6C0E8640D3D6}"/>
              </a:ext>
            </a:extLst>
          </p:cNvPr>
          <p:cNvSpPr/>
          <p:nvPr/>
        </p:nvSpPr>
        <p:spPr>
          <a:xfrm>
            <a:off x="-11364" y="3225379"/>
            <a:ext cx="9143999" cy="3642781"/>
          </a:xfrm>
          <a:prstGeom prst="rect">
            <a:avLst/>
          </a:prstGeom>
          <a:solidFill>
            <a:schemeClr val="bg1"/>
          </a:solidFill>
          <a:ln w="19050">
            <a:solidFill>
              <a:srgbClr val="219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1EDBF06-5D91-666C-C9C9-065061647569}"/>
              </a:ext>
            </a:extLst>
          </p:cNvPr>
          <p:cNvSpPr txBox="1"/>
          <p:nvPr/>
        </p:nvSpPr>
        <p:spPr>
          <a:xfrm>
            <a:off x="17107" y="3615415"/>
            <a:ext cx="702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Gotham HTF" pitchFamily="50" charset="0"/>
              </a:rPr>
              <a:t>Engineering </a:t>
            </a:r>
            <a:r>
              <a:rPr lang="fr-FR" b="1" dirty="0" err="1">
                <a:latin typeface="Gotham HTF" pitchFamily="50" charset="0"/>
              </a:rPr>
              <a:t>School</a:t>
            </a:r>
            <a:r>
              <a:rPr lang="fr-FR" b="1" dirty="0">
                <a:latin typeface="Gotham HTF" pitchFamily="50" charset="0"/>
              </a:rPr>
              <a:t> – Paoli Tech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6788ACB-918D-DB88-A12A-D8BCCBDCF05C}"/>
              </a:ext>
            </a:extLst>
          </p:cNvPr>
          <p:cNvSpPr txBox="1"/>
          <p:nvPr/>
        </p:nvSpPr>
        <p:spPr>
          <a:xfrm>
            <a:off x="-1" y="1988154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 err="1">
                <a:latin typeface="Lato" panose="020F0502020204030203" pitchFamily="34" charset="0"/>
              </a:rPr>
              <a:t>Located</a:t>
            </a:r>
            <a:r>
              <a:rPr lang="fr-FR" i="1" dirty="0">
                <a:latin typeface="Lato" panose="020F0502020204030203" pitchFamily="34" charset="0"/>
              </a:rPr>
              <a:t> in Corte, the center of the Island, the </a:t>
            </a:r>
            <a:r>
              <a:rPr lang="fr-FR" i="1" dirty="0" err="1">
                <a:latin typeface="Lato" panose="020F0502020204030203" pitchFamily="34" charset="0"/>
              </a:rPr>
              <a:t>University</a:t>
            </a:r>
            <a:r>
              <a:rPr lang="fr-FR" i="1" dirty="0">
                <a:latin typeface="Lato" panose="020F0502020204030203" pitchFamily="34" charset="0"/>
              </a:rPr>
              <a:t> of </a:t>
            </a:r>
            <a:r>
              <a:rPr lang="fr-FR" i="1" dirty="0" err="1">
                <a:latin typeface="Lato" panose="020F0502020204030203" pitchFamily="34" charset="0"/>
              </a:rPr>
              <a:t>Corisca</a:t>
            </a:r>
            <a:r>
              <a:rPr lang="fr-FR" i="1" dirty="0">
                <a:latin typeface="Lato" panose="020F0502020204030203" pitchFamily="34" charset="0"/>
              </a:rPr>
              <a:t> </a:t>
            </a:r>
            <a:r>
              <a:rPr lang="fr-FR" i="1" dirty="0" err="1">
                <a:latin typeface="Lato" panose="020F0502020204030203" pitchFamily="34" charset="0"/>
              </a:rPr>
              <a:t>is</a:t>
            </a:r>
            <a:r>
              <a:rPr lang="fr-FR" i="1" dirty="0">
                <a:latin typeface="Lato" panose="020F0502020204030203" pitchFamily="34" charset="0"/>
              </a:rPr>
              <a:t> a major </a:t>
            </a:r>
            <a:r>
              <a:rPr lang="fr-FR" i="1" dirty="0" err="1">
                <a:latin typeface="Lato" panose="020F0502020204030203" pitchFamily="34" charset="0"/>
              </a:rPr>
              <a:t>actor</a:t>
            </a:r>
            <a:r>
              <a:rPr lang="fr-FR" i="1" dirty="0">
                <a:latin typeface="Lato" panose="020F0502020204030203" pitchFamily="34" charset="0"/>
              </a:rPr>
              <a:t> in R&amp;D as </a:t>
            </a:r>
            <a:r>
              <a:rPr lang="fr-FR" i="1" dirty="0" err="1">
                <a:latin typeface="Lato" panose="020F0502020204030203" pitchFamily="34" charset="0"/>
              </a:rPr>
              <a:t>well</a:t>
            </a:r>
            <a:r>
              <a:rPr lang="fr-FR" i="1" dirty="0">
                <a:latin typeface="Lato" panose="020F0502020204030203" pitchFamily="34" charset="0"/>
              </a:rPr>
              <a:t> as an important talent pool for </a:t>
            </a:r>
            <a:r>
              <a:rPr lang="fr-FR" i="1" dirty="0" err="1">
                <a:latin typeface="Lato" panose="020F0502020204030203" pitchFamily="34" charset="0"/>
              </a:rPr>
              <a:t>companies</a:t>
            </a:r>
            <a:r>
              <a:rPr lang="fr-FR" i="1" dirty="0">
                <a:latin typeface="Lato" panose="020F0502020204030203" pitchFamily="34" charset="0"/>
              </a:rPr>
              <a:t> to </a:t>
            </a:r>
            <a:r>
              <a:rPr lang="fr-FR" i="1" dirty="0" err="1">
                <a:latin typeface="Lato" panose="020F0502020204030203" pitchFamily="34" charset="0"/>
              </a:rPr>
              <a:t>ensure</a:t>
            </a:r>
            <a:r>
              <a:rPr lang="fr-FR" i="1" dirty="0">
                <a:latin typeface="Lato" panose="020F0502020204030203" pitchFamily="34" charset="0"/>
              </a:rPr>
              <a:t> their </a:t>
            </a:r>
            <a:r>
              <a:rPr lang="fr-FR" i="1" dirty="0" err="1">
                <a:latin typeface="Lato" panose="020F0502020204030203" pitchFamily="34" charset="0"/>
              </a:rPr>
              <a:t>need</a:t>
            </a:r>
            <a:r>
              <a:rPr lang="fr-FR" i="1" dirty="0">
                <a:latin typeface="Lato" panose="020F0502020204030203" pitchFamily="34" charset="0"/>
              </a:rPr>
              <a:t> of a </a:t>
            </a:r>
            <a:r>
              <a:rPr lang="fr-FR" i="1" dirty="0" err="1">
                <a:latin typeface="Lato" panose="020F0502020204030203" pitchFamily="34" charset="0"/>
              </a:rPr>
              <a:t>skilled</a:t>
            </a:r>
            <a:r>
              <a:rPr lang="fr-FR" i="1" dirty="0">
                <a:latin typeface="Lato" panose="020F0502020204030203" pitchFamily="34" charset="0"/>
              </a:rPr>
              <a:t> and </a:t>
            </a:r>
            <a:r>
              <a:rPr lang="fr-FR" i="1" dirty="0" err="1">
                <a:latin typeface="Lato" panose="020F0502020204030203" pitchFamily="34" charset="0"/>
              </a:rPr>
              <a:t>qualified</a:t>
            </a:r>
            <a:r>
              <a:rPr lang="fr-FR" i="1" dirty="0">
                <a:latin typeface="Lato" panose="020F0502020204030203" pitchFamily="34" charset="0"/>
              </a:rPr>
              <a:t> </a:t>
            </a:r>
            <a:r>
              <a:rPr lang="fr-FR" i="1" dirty="0" err="1">
                <a:latin typeface="Lato" panose="020F0502020204030203" pitchFamily="34" charset="0"/>
              </a:rPr>
              <a:t>workforce</a:t>
            </a:r>
            <a:r>
              <a:rPr lang="fr-FR" i="1" dirty="0">
                <a:latin typeface="Lato" panose="020F0502020204030203" pitchFamily="34" charset="0"/>
              </a:rPr>
              <a:t>.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B487E61-4347-804D-DE07-49B7A9D11A79}"/>
              </a:ext>
            </a:extLst>
          </p:cNvPr>
          <p:cNvSpPr txBox="1"/>
          <p:nvPr/>
        </p:nvSpPr>
        <p:spPr>
          <a:xfrm>
            <a:off x="0" y="3984747"/>
            <a:ext cx="8798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Lato" panose="020F0502020204030203" pitchFamily="34" charset="0"/>
              </a:rPr>
              <a:t>Paoli Tech Engineering </a:t>
            </a:r>
            <a:r>
              <a:rPr lang="fr-FR" i="1" dirty="0" err="1">
                <a:latin typeface="Lato" panose="020F0502020204030203" pitchFamily="34" charset="0"/>
              </a:rPr>
              <a:t>School</a:t>
            </a:r>
            <a:r>
              <a:rPr lang="fr-FR" i="1" dirty="0">
                <a:latin typeface="Lato" panose="020F0502020204030203" pitchFamily="34" charset="0"/>
              </a:rPr>
              <a:t> </a:t>
            </a:r>
            <a:r>
              <a:rPr lang="fr-FR" i="1" dirty="0" err="1">
                <a:latin typeface="Lato" panose="020F0502020204030203" pitchFamily="34" charset="0"/>
              </a:rPr>
              <a:t>is</a:t>
            </a:r>
            <a:r>
              <a:rPr lang="fr-FR" i="1" dirty="0">
                <a:latin typeface="Lato" panose="020F0502020204030203" pitchFamily="34" charset="0"/>
              </a:rPr>
              <a:t> training </a:t>
            </a:r>
            <a:r>
              <a:rPr lang="fr-FR" i="1" dirty="0" err="1">
                <a:latin typeface="Lato" panose="020F0502020204030203" pitchFamily="34" charset="0"/>
              </a:rPr>
              <a:t>students</a:t>
            </a:r>
            <a:r>
              <a:rPr lang="fr-FR" i="1" dirty="0">
                <a:latin typeface="Lato" panose="020F0502020204030203" pitchFamily="34" charset="0"/>
              </a:rPr>
              <a:t> on 3 main topics 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6EADBB6-440D-0476-CFB1-1D43A8DC7325}"/>
              </a:ext>
            </a:extLst>
          </p:cNvPr>
          <p:cNvSpPr txBox="1"/>
          <p:nvPr/>
        </p:nvSpPr>
        <p:spPr>
          <a:xfrm>
            <a:off x="144354" y="4657444"/>
            <a:ext cx="2886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Gotham HTF" pitchFamily="50" charset="0"/>
              </a:rPr>
              <a:t>Energy Engineering </a:t>
            </a:r>
          </a:p>
          <a:p>
            <a:endParaRPr lang="fr-FR" dirty="0"/>
          </a:p>
          <a:p>
            <a:r>
              <a:rPr lang="fr-FR" sz="1600" dirty="0">
                <a:latin typeface="Lato" panose="020F0502020204030203" pitchFamily="34" charset="0"/>
                <a:cs typeface="Latha" panose="020B0502040204020203" pitchFamily="34" charset="0"/>
              </a:rPr>
              <a:t>Smart </a:t>
            </a:r>
            <a:r>
              <a:rPr lang="fr-FR" sz="1600" dirty="0" err="1">
                <a:latin typeface="Lato" panose="020F0502020204030203" pitchFamily="34" charset="0"/>
                <a:cs typeface="Latha" panose="020B0502040204020203" pitchFamily="34" charset="0"/>
              </a:rPr>
              <a:t>Grids</a:t>
            </a:r>
            <a:r>
              <a:rPr lang="fr-FR" sz="1600" dirty="0">
                <a:latin typeface="Lato" panose="020F0502020204030203" pitchFamily="34" charset="0"/>
                <a:cs typeface="Latha" panose="020B0502040204020203" pitchFamily="34" charset="0"/>
              </a:rPr>
              <a:t> , </a:t>
            </a:r>
            <a:r>
              <a:rPr lang="fr-FR" sz="1600" dirty="0" err="1">
                <a:latin typeface="Lato" panose="020F0502020204030203" pitchFamily="34" charset="0"/>
                <a:cs typeface="Latha" panose="020B0502040204020203" pitchFamily="34" charset="0"/>
              </a:rPr>
              <a:t>Hydrogen</a:t>
            </a:r>
            <a:r>
              <a:rPr lang="fr-FR" sz="1600" dirty="0">
                <a:latin typeface="Lato" panose="020F0502020204030203" pitchFamily="34" charset="0"/>
                <a:cs typeface="Latha" panose="020B050204020402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  <a:cs typeface="Latha" panose="020B0502040204020203" pitchFamily="34" charset="0"/>
              </a:rPr>
              <a:t>sustainability</a:t>
            </a:r>
            <a:endParaRPr lang="fr-FR" sz="1600" dirty="0">
              <a:latin typeface="Lato" panose="020F0502020204030203" pitchFamily="34" charset="0"/>
              <a:cs typeface="Latha" panose="020B050204020402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B095EB-40E8-F334-96D4-BA4C5D47FAC9}"/>
              </a:ext>
            </a:extLst>
          </p:cNvPr>
          <p:cNvSpPr txBox="1"/>
          <p:nvPr/>
        </p:nvSpPr>
        <p:spPr>
          <a:xfrm>
            <a:off x="3042166" y="4596349"/>
            <a:ext cx="2459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Gotham HTF" pitchFamily="50" charset="0"/>
              </a:rPr>
              <a:t>Sustainable construction </a:t>
            </a:r>
          </a:p>
          <a:p>
            <a:endParaRPr lang="fr-FR" dirty="0"/>
          </a:p>
          <a:p>
            <a:r>
              <a:rPr lang="fr-FR" sz="1600" dirty="0" err="1">
                <a:latin typeface="Lato" panose="020F0502020204030203" pitchFamily="34" charset="0"/>
              </a:rPr>
              <a:t>Environmental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  <a:r>
              <a:rPr lang="fr-FR" sz="1600" dirty="0" err="1">
                <a:latin typeface="Lato" panose="020F0502020204030203" pitchFamily="34" charset="0"/>
              </a:rPr>
              <a:t>quality</a:t>
            </a:r>
            <a:r>
              <a:rPr lang="fr-FR" sz="1600" dirty="0">
                <a:latin typeface="Lato" panose="020F0502020204030203" pitchFamily="34" charset="0"/>
              </a:rPr>
              <a:t> in the </a:t>
            </a:r>
            <a:r>
              <a:rPr lang="fr-FR" sz="1600" dirty="0" err="1">
                <a:latin typeface="Lato" panose="020F0502020204030203" pitchFamily="34" charset="0"/>
              </a:rPr>
              <a:t>Mediterrean</a:t>
            </a:r>
            <a:r>
              <a:rPr lang="fr-FR" sz="1600" dirty="0">
                <a:latin typeface="Lato" panose="020F0502020204030203" pitchFamily="34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C6779C-84DF-DEC7-CC6D-FA815906CCAC}"/>
              </a:ext>
            </a:extLst>
          </p:cNvPr>
          <p:cNvSpPr txBox="1"/>
          <p:nvPr/>
        </p:nvSpPr>
        <p:spPr>
          <a:xfrm>
            <a:off x="6092614" y="4593573"/>
            <a:ext cx="206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Gotham HTF" pitchFamily="50" charset="0"/>
              </a:rPr>
              <a:t>Tech Engineering </a:t>
            </a:r>
          </a:p>
          <a:p>
            <a:endParaRPr lang="fr-FR" dirty="0"/>
          </a:p>
          <a:p>
            <a:r>
              <a:rPr lang="fr-FR" sz="1600" dirty="0">
                <a:latin typeface="Lato" panose="020F0502020204030203" pitchFamily="34" charset="0"/>
              </a:rPr>
              <a:t>Digital sciences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5A896D-3BDC-24AA-8664-A0C57F9442BD}"/>
              </a:ext>
            </a:extLst>
          </p:cNvPr>
          <p:cNvSpPr txBox="1"/>
          <p:nvPr/>
        </p:nvSpPr>
        <p:spPr>
          <a:xfrm>
            <a:off x="9190168" y="1416912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chemeClr val="bg1"/>
                </a:solidFill>
                <a:latin typeface="Gotham HTF" pitchFamily="50" charset="0"/>
              </a:rPr>
              <a:t>2 </a:t>
            </a:r>
            <a:r>
              <a:rPr lang="fr-FR" sz="1600" b="1" dirty="0" err="1">
                <a:solidFill>
                  <a:schemeClr val="bg1"/>
                </a:solidFill>
                <a:latin typeface="Gotham HTF" pitchFamily="50" charset="0"/>
              </a:rPr>
              <a:t>Research</a:t>
            </a:r>
            <a:r>
              <a:rPr lang="fr-FR" sz="1600" b="1" dirty="0">
                <a:solidFill>
                  <a:schemeClr val="bg1"/>
                </a:solidFill>
                <a:latin typeface="Gotham HTF" pitchFamily="50" charset="0"/>
              </a:rPr>
              <a:t> platforms </a:t>
            </a:r>
          </a:p>
          <a:p>
            <a:pPr algn="just"/>
            <a:endParaRPr lang="fr-FR" sz="1600" dirty="0">
              <a:solidFill>
                <a:schemeClr val="bg1"/>
              </a:solidFill>
              <a:latin typeface="Nunito ExtraLight" pitchFamily="2" charset="0"/>
            </a:endParaRPr>
          </a:p>
          <a:p>
            <a:pPr algn="just"/>
            <a:r>
              <a:rPr lang="fr-FR" sz="1600" u="sng" dirty="0">
                <a:solidFill>
                  <a:schemeClr val="bg1"/>
                </a:solidFill>
                <a:latin typeface="Nunito Light" pitchFamily="2" charset="0"/>
              </a:rPr>
              <a:t>STELLA MARE 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: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fundamental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reasearch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in marine bio-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economy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and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sustainability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</a:p>
          <a:p>
            <a:pPr algn="just"/>
            <a:endParaRPr lang="fr-FR" sz="1600" dirty="0">
              <a:solidFill>
                <a:schemeClr val="bg1"/>
              </a:solidFill>
              <a:latin typeface="Nunito ExtraLight" pitchFamily="2" charset="0"/>
            </a:endParaRPr>
          </a:p>
          <a:p>
            <a:pPr algn="just"/>
            <a:r>
              <a:rPr lang="fr-FR" sz="1600" u="sng" dirty="0">
                <a:solidFill>
                  <a:schemeClr val="bg1"/>
                </a:solidFill>
                <a:latin typeface="Nunito Light" pitchFamily="2" charset="0"/>
              </a:rPr>
              <a:t>MYRTE/PAGLIA ORBA 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: Solar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energy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storage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hydrogen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,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sustainable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Nunito ExtraLight" pitchFamily="2" charset="0"/>
              </a:rPr>
              <a:t>energies</a:t>
            </a:r>
            <a:r>
              <a:rPr lang="fr-FR" sz="1600" dirty="0">
                <a:solidFill>
                  <a:schemeClr val="bg1"/>
                </a:solidFill>
                <a:latin typeface="Nunito ExtraLight" pitchFamily="2" charset="0"/>
              </a:rPr>
              <a:t> </a:t>
            </a:r>
          </a:p>
        </p:txBody>
      </p:sp>
      <p:pic>
        <p:nvPicPr>
          <p:cNvPr id="9" name="Graphique 8" descr="Microscope contour">
            <a:extLst>
              <a:ext uri="{FF2B5EF4-FFF2-40B4-BE49-F238E27FC236}">
                <a16:creationId xmlns:a16="http://schemas.microsoft.com/office/drawing/2014/main" id="{B9489E2D-3072-C713-4A0A-6D14EB132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8932" y="2617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5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090B77-0866-4080-BFD1-D4C7B8C226C3}"/>
              </a:ext>
            </a:extLst>
          </p:cNvPr>
          <p:cNvSpPr/>
          <p:nvPr/>
        </p:nvSpPr>
        <p:spPr>
          <a:xfrm>
            <a:off x="0" y="-75354"/>
            <a:ext cx="12192000" cy="50948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5300" y="882202"/>
            <a:ext cx="3432302" cy="1536701"/>
          </a:xfrm>
        </p:spPr>
        <p:txBody>
          <a:bodyPr/>
          <a:lstStyle/>
          <a:p>
            <a:r>
              <a:rPr lang="en-US" dirty="0">
                <a:solidFill>
                  <a:srgbClr val="1A7B9C"/>
                </a:solidFill>
              </a:rPr>
              <a:t>Accessibility  </a:t>
            </a:r>
            <a:br>
              <a:rPr lang="en-US" dirty="0">
                <a:solidFill>
                  <a:srgbClr val="1A7B9C"/>
                </a:solidFill>
              </a:rPr>
            </a:br>
            <a:r>
              <a:rPr lang="en-US" sz="3200" i="1" dirty="0">
                <a:solidFill>
                  <a:srgbClr val="9F358A"/>
                </a:solidFill>
              </a:rPr>
              <a:t>Airports</a:t>
            </a:r>
            <a:r>
              <a:rPr lang="en-US" sz="3200" i="1" dirty="0">
                <a:solidFill>
                  <a:schemeClr val="accent1"/>
                </a:solidFill>
              </a:rPr>
              <a:t> 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51F2AE-94A0-04FD-2963-3C48A2B92D27}"/>
              </a:ext>
            </a:extLst>
          </p:cNvPr>
          <p:cNvSpPr/>
          <p:nvPr/>
        </p:nvSpPr>
        <p:spPr>
          <a:xfrm>
            <a:off x="0" y="5038393"/>
            <a:ext cx="12192000" cy="1836591"/>
          </a:xfrm>
          <a:prstGeom prst="rect">
            <a:avLst/>
          </a:prstGeom>
          <a:solidFill>
            <a:srgbClr val="9F3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5978" y="5021477"/>
            <a:ext cx="2823282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chemeClr val="bg1"/>
                </a:solidFill>
              </a:rPr>
              <a:t>4 </a:t>
            </a:r>
            <a:r>
              <a:rPr lang="en-US" sz="3200" dirty="0">
                <a:solidFill>
                  <a:schemeClr val="bg1"/>
                </a:solidFill>
              </a:rPr>
              <a:t>Airports</a:t>
            </a:r>
            <a:endParaRPr lang="en-US" sz="4400" dirty="0">
              <a:solidFill>
                <a:schemeClr val="bg1"/>
              </a:solidFill>
            </a:endParaRPr>
          </a:p>
          <a:p>
            <a:pPr algn="ctr"/>
            <a:endParaRPr lang="en-US" sz="50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7978" y="6054048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500"/>
              </a:spcAft>
            </a:pPr>
            <a:endParaRPr lang="en-US" sz="1500" dirty="0">
              <a:solidFill>
                <a:schemeClr val="accent1"/>
              </a:solidFill>
              <a:latin typeface="Lato" panose="020F0502020204030203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60161" y="5053539"/>
            <a:ext cx="4972931" cy="754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en-US" sz="4400" dirty="0">
                <a:solidFill>
                  <a:schemeClr val="bg1"/>
                </a:solidFill>
              </a:rPr>
              <a:t>38 </a:t>
            </a:r>
            <a:r>
              <a:rPr lang="en-US" sz="3200" dirty="0">
                <a:solidFill>
                  <a:schemeClr val="bg1"/>
                </a:solidFill>
              </a:rPr>
              <a:t>European cities </a:t>
            </a:r>
            <a:endParaRPr lang="en-US" sz="48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967027" y="5266316"/>
            <a:ext cx="0" cy="1210399"/>
          </a:xfrm>
          <a:prstGeom prst="line">
            <a:avLst/>
          </a:prstGeom>
          <a:ln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7843774" y="1949449"/>
            <a:ext cx="3489325" cy="0"/>
          </a:xfrm>
          <a:prstGeom prst="line">
            <a:avLst/>
          </a:prstGeom>
          <a:ln w="12700">
            <a:solidFill>
              <a:srgbClr val="FFCE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73801" y="2079049"/>
            <a:ext cx="3035300" cy="1246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1500" i="1" dirty="0">
                <a:latin typeface="Lato" panose="020F0502020204030203" pitchFamily="34" charset="0"/>
              </a:rPr>
              <a:t>Corsica’s strategic place in the middle of the Western Mediterranean area allows passengers to come and go from all of Europe in less than 2 hours</a:t>
            </a:r>
            <a:endParaRPr lang="fr-FR" sz="1500" dirty="0">
              <a:latin typeface="Lato" panose="020F050202020403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18DBA6B-DCE4-4A5E-9F1A-E979D4EC28DF}"/>
              </a:ext>
            </a:extLst>
          </p:cNvPr>
          <p:cNvSpPr/>
          <p:nvPr/>
        </p:nvSpPr>
        <p:spPr>
          <a:xfrm>
            <a:off x="-144331" y="5574484"/>
            <a:ext cx="256195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AJACCIO – Southwest</a:t>
            </a:r>
          </a:p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BASTIA – Northeast </a:t>
            </a:r>
          </a:p>
          <a:p>
            <a:pPr algn="ctr">
              <a:spcAft>
                <a:spcPts val="500"/>
              </a:spcAft>
            </a:pPr>
            <a:endParaRPr lang="en-US" sz="1500" dirty="0">
              <a:solidFill>
                <a:schemeClr val="accent1"/>
              </a:solidFill>
              <a:latin typeface="Lato" panose="020F0502020204030203" pitchFamily="34" charset="0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80F32B9-6800-48E8-8796-5B78A271D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228" t="44019" r="228" b="9479"/>
          <a:stretch/>
        </p:blipFill>
        <p:spPr>
          <a:xfrm>
            <a:off x="719374" y="590341"/>
            <a:ext cx="5885061" cy="3841889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98B94B0-A5C6-4290-A2F9-466A4F8E69AE}"/>
              </a:ext>
            </a:extLst>
          </p:cNvPr>
          <p:cNvCxnSpPr>
            <a:cxnSpLocks/>
          </p:cNvCxnSpPr>
          <p:nvPr/>
        </p:nvCxnSpPr>
        <p:spPr>
          <a:xfrm flipV="1">
            <a:off x="2962275" y="678378"/>
            <a:ext cx="438150" cy="283241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30625DB-DE60-460D-979D-A68020375581}"/>
              </a:ext>
            </a:extLst>
          </p:cNvPr>
          <p:cNvCxnSpPr>
            <a:cxnSpLocks/>
          </p:cNvCxnSpPr>
          <p:nvPr/>
        </p:nvCxnSpPr>
        <p:spPr>
          <a:xfrm flipV="1">
            <a:off x="3094710" y="1800226"/>
            <a:ext cx="734550" cy="162877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356C3B1-C799-48ED-8826-E1A65A6BC35F}"/>
              </a:ext>
            </a:extLst>
          </p:cNvPr>
          <p:cNvCxnSpPr/>
          <p:nvPr/>
        </p:nvCxnSpPr>
        <p:spPr>
          <a:xfrm flipV="1">
            <a:off x="3094710" y="2094587"/>
            <a:ext cx="1134390" cy="141621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6D04C2C-0B31-4527-B1A4-54C83131F4D5}"/>
              </a:ext>
            </a:extLst>
          </p:cNvPr>
          <p:cNvCxnSpPr>
            <a:cxnSpLocks/>
          </p:cNvCxnSpPr>
          <p:nvPr/>
        </p:nvCxnSpPr>
        <p:spPr>
          <a:xfrm flipH="1" flipV="1">
            <a:off x="2695301" y="2484167"/>
            <a:ext cx="266974" cy="101762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839F5DE-BBCB-46E1-847A-EF210F71988C}"/>
              </a:ext>
            </a:extLst>
          </p:cNvPr>
          <p:cNvSpPr/>
          <p:nvPr/>
        </p:nvSpPr>
        <p:spPr>
          <a:xfrm>
            <a:off x="6991683" y="5807835"/>
            <a:ext cx="4017418" cy="8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REACHABLE IN MAX 2 HOURS</a:t>
            </a:r>
          </a:p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PERMANENT FLIGHTS TO EUROPEAN CAPITALS AND MAIN FRENCH CITIES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BB0FA-117F-4E7E-9CCB-D372BBDA9EE6}"/>
              </a:ext>
            </a:extLst>
          </p:cNvPr>
          <p:cNvSpPr/>
          <p:nvPr/>
        </p:nvSpPr>
        <p:spPr>
          <a:xfrm>
            <a:off x="7573505" y="681051"/>
            <a:ext cx="4193679" cy="3364716"/>
          </a:xfrm>
          <a:prstGeom prst="rect">
            <a:avLst/>
          </a:prstGeom>
          <a:noFill/>
          <a:ln>
            <a:solidFill>
              <a:srgbClr val="1A7B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E8114D-C2F9-4B32-839E-925C0A0AAC2C}"/>
              </a:ext>
            </a:extLst>
          </p:cNvPr>
          <p:cNvSpPr/>
          <p:nvPr/>
        </p:nvSpPr>
        <p:spPr>
          <a:xfrm>
            <a:off x="3445156" y="5563645"/>
            <a:ext cx="256195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CALVI – Northwest</a:t>
            </a:r>
          </a:p>
          <a:p>
            <a:pPr algn="ctr"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Lato" panose="020F0502020204030203" pitchFamily="34" charset="0"/>
              </a:rPr>
              <a:t>FIGARI – Extreme South </a:t>
            </a:r>
            <a:endParaRPr lang="en-GB" sz="1500" i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>
              <a:spcAft>
                <a:spcPts val="500"/>
              </a:spcAft>
            </a:pPr>
            <a:endParaRPr lang="en-US" sz="1500" dirty="0">
              <a:solidFill>
                <a:schemeClr val="accent1"/>
              </a:solidFill>
              <a:latin typeface="Lato" panose="020F050202020403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D73AAF-E9A3-AD31-6C83-1E320C65D2B3}"/>
              </a:ext>
            </a:extLst>
          </p:cNvPr>
          <p:cNvSpPr txBox="1"/>
          <p:nvPr/>
        </p:nvSpPr>
        <p:spPr>
          <a:xfrm>
            <a:off x="200028" y="6267165"/>
            <a:ext cx="5784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Lato" panose="020F0502020204030203" pitchFamily="34" charset="0"/>
              </a:rPr>
              <a:t>Multiple </a:t>
            </a:r>
            <a:r>
              <a:rPr lang="fr-FR" sz="1600" dirty="0" err="1">
                <a:solidFill>
                  <a:schemeClr val="bg1"/>
                </a:solidFill>
                <a:latin typeface="Lato" panose="020F0502020204030203" pitchFamily="34" charset="0"/>
              </a:rPr>
              <a:t>daily</a:t>
            </a:r>
            <a:r>
              <a:rPr lang="fr-FR" sz="1600" dirty="0">
                <a:solidFill>
                  <a:schemeClr val="bg1"/>
                </a:solidFill>
                <a:latin typeface="Lato" panose="020F0502020204030203" pitchFamily="34" charset="0"/>
              </a:rPr>
              <a:t> connections to Marseille, Paris, Nice, Lyon …</a:t>
            </a:r>
          </a:p>
        </p:txBody>
      </p:sp>
    </p:spTree>
    <p:extLst>
      <p:ext uri="{BB962C8B-B14F-4D97-AF65-F5344CB8AC3E}">
        <p14:creationId xmlns:p14="http://schemas.microsoft.com/office/powerpoint/2010/main" val="8110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1C6D92"/>
      </a:dk2>
      <a:lt2>
        <a:srgbClr val="E7E6E6"/>
      </a:lt2>
      <a:accent1>
        <a:srgbClr val="C741B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2109</Words>
  <Application>Microsoft Office PowerPoint</Application>
  <PresentationFormat>Grand écran</PresentationFormat>
  <Paragraphs>309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6" baseType="lpstr">
      <vt:lpstr>Arial</vt:lpstr>
      <vt:lpstr>Calibri</vt:lpstr>
      <vt:lpstr>Calibri Light</vt:lpstr>
      <vt:lpstr>Gotham HTF</vt:lpstr>
      <vt:lpstr>Gotham HTF Black</vt:lpstr>
      <vt:lpstr>Gotham HTF Light</vt:lpstr>
      <vt:lpstr>Gotham HTF Medium</vt:lpstr>
      <vt:lpstr>Lato</vt:lpstr>
      <vt:lpstr>Montserrat</vt:lpstr>
      <vt:lpstr>Montserrat-Regular</vt:lpstr>
      <vt:lpstr>Nunito</vt:lpstr>
      <vt:lpstr>Nunito ExtraBold</vt:lpstr>
      <vt:lpstr>Nunito ExtraLight</vt:lpstr>
      <vt:lpstr>Nunito Light</vt:lpstr>
      <vt:lpstr>Söhne</vt:lpstr>
      <vt:lpstr>Thème Office</vt:lpstr>
      <vt:lpstr>CHOOSE CORSICA</vt:lpstr>
      <vt:lpstr>  CORSICA</vt:lpstr>
      <vt:lpstr>Présentation PowerPoint</vt:lpstr>
      <vt:lpstr>  AJACCIO  </vt:lpstr>
      <vt:lpstr>  BASTIA  </vt:lpstr>
      <vt:lpstr>  CORTE  </vt:lpstr>
      <vt:lpstr>Economic datas </vt:lpstr>
      <vt:lpstr>  University of Corsica  Founded in 1755, a local talent pool for companies </vt:lpstr>
      <vt:lpstr>Accessibility   Airports </vt:lpstr>
      <vt:lpstr>Accessibility  Ports </vt:lpstr>
      <vt:lpstr>A central position in the French-Italian region  </vt:lpstr>
      <vt:lpstr>Choose Corsica</vt:lpstr>
      <vt:lpstr>ADEC your partner for settling in Corsica  </vt:lpstr>
      <vt:lpstr>INIZIA - regional incubator </vt:lpstr>
      <vt:lpstr>Présentation PowerPoint</vt:lpstr>
      <vt:lpstr>Présentation PowerPoint</vt:lpstr>
      <vt:lpstr>Présentation PowerPoint</vt:lpstr>
      <vt:lpstr>Support for skilled employment</vt:lpstr>
      <vt:lpstr>Internationalization support</vt:lpstr>
      <vt:lpstr>Your Contacts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CHOOSE CORISCA</dc:title>
  <dc:creator>Laurent BATTISTELLI</dc:creator>
  <cp:lastModifiedBy>Josepha GABRIELLI</cp:lastModifiedBy>
  <cp:revision>5</cp:revision>
  <dcterms:created xsi:type="dcterms:W3CDTF">2023-01-17T08:42:20Z</dcterms:created>
  <dcterms:modified xsi:type="dcterms:W3CDTF">2023-05-11T15:15:41Z</dcterms:modified>
</cp:coreProperties>
</file>