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12192000" cy="6858000"/>
  <p:embeddedFontLst>
    <p:embeddedFont>
      <p:font typeface="Montserrat"/>
      <p:regular r:id="rId28"/>
      <p:bold r:id="rId29"/>
      <p:italic r:id="rId30"/>
      <p:boldItalic r:id="rId31"/>
    </p:embeddedFont>
    <p:embeddedFont>
      <p:font typeface="Arial Narrow"/>
      <p:regular r:id="rId32"/>
      <p:bold r:id="rId33"/>
      <p:italic r:id="rId34"/>
      <p:boldItalic r:id="rId35"/>
    </p:embeddedFont>
    <p:embeddedFont>
      <p:font typeface="Candara"/>
      <p:regular r:id="rId36"/>
      <p:bold r:id="rId37"/>
      <p:italic r:id="rId38"/>
      <p:boldItalic r:id="rId39"/>
    </p:embeddedFont>
    <p:embeddedFont>
      <p:font typeface="Century Gothic"/>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44" roundtripDataSignature="AMtx7mi9AiYf+y978/dKcZ7J/IAKZtg9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5.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CenturyGothic-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33" Type="http://schemas.openxmlformats.org/officeDocument/2006/relationships/font" Target="fonts/ArialNarrow-bold.fntdata"/><Relationship Id="rId10" Type="http://schemas.openxmlformats.org/officeDocument/2006/relationships/slide" Target="slides/slide5.xml"/><Relationship Id="rId32" Type="http://schemas.openxmlformats.org/officeDocument/2006/relationships/font" Target="fonts/ArialNarrow-regular.fntdata"/><Relationship Id="rId13" Type="http://schemas.openxmlformats.org/officeDocument/2006/relationships/slide" Target="slides/slide8.xml"/><Relationship Id="rId35" Type="http://schemas.openxmlformats.org/officeDocument/2006/relationships/font" Target="fonts/ArialNarrow-boldItalic.fntdata"/><Relationship Id="rId12" Type="http://schemas.openxmlformats.org/officeDocument/2006/relationships/slide" Target="slides/slide7.xml"/><Relationship Id="rId34" Type="http://schemas.openxmlformats.org/officeDocument/2006/relationships/font" Target="fonts/ArialNarrow-italic.fntdata"/><Relationship Id="rId15" Type="http://schemas.openxmlformats.org/officeDocument/2006/relationships/slide" Target="slides/slide10.xml"/><Relationship Id="rId37" Type="http://schemas.openxmlformats.org/officeDocument/2006/relationships/font" Target="fonts/Candara-bold.fntdata"/><Relationship Id="rId14" Type="http://schemas.openxmlformats.org/officeDocument/2006/relationships/slide" Target="slides/slide9.xml"/><Relationship Id="rId36" Type="http://schemas.openxmlformats.org/officeDocument/2006/relationships/font" Target="fonts/Candara-regular.fntdata"/><Relationship Id="rId17" Type="http://schemas.openxmlformats.org/officeDocument/2006/relationships/slide" Target="slides/slide12.xml"/><Relationship Id="rId39" Type="http://schemas.openxmlformats.org/officeDocument/2006/relationships/font" Target="fonts/Candara-boldItalic.fntdata"/><Relationship Id="rId16" Type="http://schemas.openxmlformats.org/officeDocument/2006/relationships/slide" Target="slides/slide11.xml"/><Relationship Id="rId38" Type="http://schemas.openxmlformats.org/officeDocument/2006/relationships/font" Target="fonts/Candara-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12fb08355f3_0_10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 name="Google Shape;53;g12fb08355f3_0_103:notes"/>
          <p:cNvSpPr/>
          <p:nvPr>
            <p:ph idx="2" type="sldImg"/>
          </p:nvPr>
        </p:nvSpPr>
        <p:spPr>
          <a:xfrm>
            <a:off x="677867"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p1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p1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p1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p1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4: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4" name="Google Shape;314;p1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0" name="Google Shape;320;p1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2" name="Google Shape;342;p1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8" name="Google Shape;348;p1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8: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p1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9: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p1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2f3631235b_0_51:notes"/>
          <p:cNvSpPr/>
          <p:nvPr>
            <p:ph idx="2" type="sldImg"/>
          </p:nvPr>
        </p:nvSpPr>
        <p:spPr>
          <a:xfrm>
            <a:off x="677333"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12f3631235b_0_5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3" name="Google Shape;393;p2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9" name="Google Shape;399;p2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2ef16403af_1_106:notes"/>
          <p:cNvSpPr/>
          <p:nvPr>
            <p:ph idx="2" type="sldImg"/>
          </p:nvPr>
        </p:nvSpPr>
        <p:spPr>
          <a:xfrm>
            <a:off x="677333"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g12ef16403af_1_106:notes"/>
          <p:cNvSpPr txBox="1"/>
          <p:nvPr>
            <p:ph idx="1" type="body"/>
          </p:nvPr>
        </p:nvSpPr>
        <p:spPr>
          <a:xfrm>
            <a:off x="1219200" y="3257550"/>
            <a:ext cx="97536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2ef16403af_0_0:notes"/>
          <p:cNvSpPr/>
          <p:nvPr>
            <p:ph idx="2" type="sldImg"/>
          </p:nvPr>
        </p:nvSpPr>
        <p:spPr>
          <a:xfrm>
            <a:off x="677333"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12ef16403af_0_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2fb08355f3_0_0:notes"/>
          <p:cNvSpPr/>
          <p:nvPr>
            <p:ph idx="2" type="sldImg"/>
          </p:nvPr>
        </p:nvSpPr>
        <p:spPr>
          <a:xfrm>
            <a:off x="677333"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12fb08355f3_0_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2ef16403af_1_8:notes"/>
          <p:cNvSpPr/>
          <p:nvPr>
            <p:ph idx="2" type="sldImg"/>
          </p:nvPr>
        </p:nvSpPr>
        <p:spPr>
          <a:xfrm>
            <a:off x="677333" y="514350"/>
            <a:ext cx="1083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12ef16403af_1_8: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 name="Shape 11"/>
        <p:cNvGrpSpPr/>
        <p:nvPr/>
      </p:nvGrpSpPr>
      <p:grpSpPr>
        <a:xfrm>
          <a:off x="0" y="0"/>
          <a:ext cx="0" cy="0"/>
          <a:chOff x="0" y="0"/>
          <a:chExt cx="0" cy="0"/>
        </a:xfrm>
      </p:grpSpPr>
      <p:sp>
        <p:nvSpPr>
          <p:cNvPr id="12" name="Google Shape;12;g12f3631235b_0_4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3" name="Google Shape;13;g12f3631235b_0_45"/>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4" name="Google Shape;14;g12f3631235b_0_45"/>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5" name="Google Shape;15;g12f3631235b_0_4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g12f3631235b_0_110"/>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8" name="Google Shape;18;g12f3631235b_0_110"/>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9" name="Google Shape;19;g12f3631235b_0_11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24"/>
          <p:cNvSpPr txBox="1"/>
          <p:nvPr>
            <p:ph type="title"/>
          </p:nvPr>
        </p:nvSpPr>
        <p:spPr>
          <a:xfrm>
            <a:off x="3408889" y="2496819"/>
            <a:ext cx="5374220" cy="121856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640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4"/>
          <p:cNvSpPr txBox="1"/>
          <p:nvPr>
            <p:ph idx="1" type="body"/>
          </p:nvPr>
        </p:nvSpPr>
        <p:spPr>
          <a:xfrm>
            <a:off x="302089" y="2499359"/>
            <a:ext cx="11587820" cy="268605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1700">
                <a:solidFill>
                  <a:schemeClr val="dk1"/>
                </a:solidFill>
                <a:latin typeface="Century Gothic"/>
                <a:ea typeface="Century Gothic"/>
                <a:cs typeface="Century Gothic"/>
                <a:sym typeface="Century Gothic"/>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 name="Google Shape;23;p24"/>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4"/>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26" name="Shape 26"/>
        <p:cNvGrpSpPr/>
        <p:nvPr/>
      </p:nvGrpSpPr>
      <p:grpSpPr>
        <a:xfrm>
          <a:off x="0" y="0"/>
          <a:ext cx="0" cy="0"/>
          <a:chOff x="0" y="0"/>
          <a:chExt cx="0" cy="0"/>
        </a:xfrm>
      </p:grpSpPr>
      <p:pic>
        <p:nvPicPr>
          <p:cNvPr id="27" name="Google Shape;27;p25"/>
          <p:cNvPicPr preferRelativeResize="0"/>
          <p:nvPr/>
        </p:nvPicPr>
        <p:blipFill rotWithShape="1">
          <a:blip r:embed="rId2">
            <a:alphaModFix/>
          </a:blip>
          <a:srcRect b="0" l="0" r="0" t="0"/>
          <a:stretch/>
        </p:blipFill>
        <p:spPr>
          <a:xfrm>
            <a:off x="3047" y="4974335"/>
            <a:ext cx="12185904" cy="1883664"/>
          </a:xfrm>
          <a:prstGeom prst="rect">
            <a:avLst/>
          </a:prstGeom>
          <a:noFill/>
          <a:ln>
            <a:noFill/>
          </a:ln>
        </p:spPr>
      </p:pic>
      <p:sp>
        <p:nvSpPr>
          <p:cNvPr id="28" name="Google Shape;28;p25"/>
          <p:cNvSpPr/>
          <p:nvPr/>
        </p:nvSpPr>
        <p:spPr>
          <a:xfrm>
            <a:off x="5606724" y="541425"/>
            <a:ext cx="108585" cy="5041265"/>
          </a:xfrm>
          <a:custGeom>
            <a:rect b="b" l="l" r="r" t="t"/>
            <a:pathLst>
              <a:path extrusionOk="0" h="5041265" w="108585">
                <a:moveTo>
                  <a:pt x="108300" y="0"/>
                </a:moveTo>
                <a:lnTo>
                  <a:pt x="0" y="0"/>
                </a:lnTo>
                <a:lnTo>
                  <a:pt x="0" y="5041200"/>
                </a:lnTo>
                <a:lnTo>
                  <a:pt x="108300" y="5041200"/>
                </a:lnTo>
                <a:lnTo>
                  <a:pt x="108300" y="0"/>
                </a:lnTo>
                <a:close/>
              </a:path>
            </a:pathLst>
          </a:custGeom>
          <a:solidFill>
            <a:srgbClr val="0068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 name="Google Shape;29;p25"/>
          <p:cNvSpPr/>
          <p:nvPr/>
        </p:nvSpPr>
        <p:spPr>
          <a:xfrm>
            <a:off x="5606724" y="541425"/>
            <a:ext cx="108585" cy="5041265"/>
          </a:xfrm>
          <a:custGeom>
            <a:rect b="b" l="l" r="r" t="t"/>
            <a:pathLst>
              <a:path extrusionOk="0" h="5041265" w="108585">
                <a:moveTo>
                  <a:pt x="0" y="0"/>
                </a:moveTo>
                <a:lnTo>
                  <a:pt x="108300" y="0"/>
                </a:lnTo>
                <a:lnTo>
                  <a:pt x="108300" y="5041200"/>
                </a:lnTo>
                <a:lnTo>
                  <a:pt x="0" y="5041200"/>
                </a:lnTo>
                <a:lnTo>
                  <a:pt x="0" y="0"/>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 name="Google Shape;30;p25"/>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5"/>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3" name="Shape 33"/>
        <p:cNvGrpSpPr/>
        <p:nvPr/>
      </p:nvGrpSpPr>
      <p:grpSpPr>
        <a:xfrm>
          <a:off x="0" y="0"/>
          <a:ext cx="0" cy="0"/>
          <a:chOff x="0" y="0"/>
          <a:chExt cx="0" cy="0"/>
        </a:xfrm>
      </p:grpSpPr>
      <p:sp>
        <p:nvSpPr>
          <p:cNvPr id="34" name="Google Shape;34;p26"/>
          <p:cNvSpPr txBox="1"/>
          <p:nvPr>
            <p:ph type="title"/>
          </p:nvPr>
        </p:nvSpPr>
        <p:spPr>
          <a:xfrm>
            <a:off x="3408889" y="2496819"/>
            <a:ext cx="5374220" cy="121856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640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6"/>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6"/>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8" name="Shape 38"/>
        <p:cNvGrpSpPr/>
        <p:nvPr/>
      </p:nvGrpSpPr>
      <p:grpSpPr>
        <a:xfrm>
          <a:off x="0" y="0"/>
          <a:ext cx="0" cy="0"/>
          <a:chOff x="0" y="0"/>
          <a:chExt cx="0" cy="0"/>
        </a:xfrm>
      </p:grpSpPr>
      <p:sp>
        <p:nvSpPr>
          <p:cNvPr id="39" name="Google Shape;39;p27"/>
          <p:cNvSpPr txBox="1"/>
          <p:nvPr>
            <p:ph type="title"/>
          </p:nvPr>
        </p:nvSpPr>
        <p:spPr>
          <a:xfrm>
            <a:off x="3408889" y="2496819"/>
            <a:ext cx="5374220" cy="121856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640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7"/>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1" name="Google Shape;41;p27"/>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2" name="Google Shape;42;p27"/>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7"/>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5" name="Shape 45"/>
        <p:cNvGrpSpPr/>
        <p:nvPr/>
      </p:nvGrpSpPr>
      <p:grpSpPr>
        <a:xfrm>
          <a:off x="0" y="0"/>
          <a:ext cx="0" cy="0"/>
          <a:chOff x="0" y="0"/>
          <a:chExt cx="0" cy="0"/>
        </a:xfrm>
      </p:grpSpPr>
      <p:sp>
        <p:nvSpPr>
          <p:cNvPr id="46" name="Google Shape;46;p28"/>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8"/>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8"/>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8"/>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8"/>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3408889" y="2496819"/>
            <a:ext cx="5374220" cy="1218564"/>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64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3"/>
          <p:cNvSpPr txBox="1"/>
          <p:nvPr>
            <p:ph idx="1" type="body"/>
          </p:nvPr>
        </p:nvSpPr>
        <p:spPr>
          <a:xfrm>
            <a:off x="302089" y="2499359"/>
            <a:ext cx="11587820" cy="268605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700" u="none" cap="none" strike="noStrike">
                <a:solidFill>
                  <a:schemeClr val="dk1"/>
                </a:solidFill>
                <a:latin typeface="Century Gothic"/>
                <a:ea typeface="Century Gothic"/>
                <a:cs typeface="Century Gothic"/>
                <a:sym typeface="Century Gothic"/>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 name="Google Shape;8;p2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2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2.png"/><Relationship Id="rId4" Type="http://schemas.openxmlformats.org/officeDocument/2006/relationships/image" Target="../media/image66.png"/><Relationship Id="rId5" Type="http://schemas.openxmlformats.org/officeDocument/2006/relationships/image" Target="../media/image6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7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jp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0.png"/><Relationship Id="rId4" Type="http://schemas.openxmlformats.org/officeDocument/2006/relationships/image" Target="../media/image67.png"/><Relationship Id="rId5" Type="http://schemas.openxmlformats.org/officeDocument/2006/relationships/image" Target="../media/image69.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20" Type="http://schemas.openxmlformats.org/officeDocument/2006/relationships/image" Target="../media/image27.png"/><Relationship Id="rId22" Type="http://schemas.openxmlformats.org/officeDocument/2006/relationships/image" Target="../media/image29.png"/><Relationship Id="rId21" Type="http://schemas.openxmlformats.org/officeDocument/2006/relationships/image" Target="../media/image28.png"/><Relationship Id="rId24" Type="http://schemas.openxmlformats.org/officeDocument/2006/relationships/image" Target="../media/image31.png"/><Relationship Id="rId23"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2.jpg"/><Relationship Id="rId9" Type="http://schemas.openxmlformats.org/officeDocument/2006/relationships/image" Target="../media/image16.jpg"/><Relationship Id="rId26" Type="http://schemas.openxmlformats.org/officeDocument/2006/relationships/image" Target="../media/image34.png"/><Relationship Id="rId25" Type="http://schemas.openxmlformats.org/officeDocument/2006/relationships/image" Target="../media/image35.png"/><Relationship Id="rId28" Type="http://schemas.openxmlformats.org/officeDocument/2006/relationships/image" Target="../media/image40.jpg"/><Relationship Id="rId27" Type="http://schemas.openxmlformats.org/officeDocument/2006/relationships/image" Target="../media/image33.jpg"/><Relationship Id="rId5" Type="http://schemas.openxmlformats.org/officeDocument/2006/relationships/image" Target="../media/image8.png"/><Relationship Id="rId6" Type="http://schemas.openxmlformats.org/officeDocument/2006/relationships/image" Target="../media/image13.jpg"/><Relationship Id="rId29" Type="http://schemas.openxmlformats.org/officeDocument/2006/relationships/image" Target="../media/image38.png"/><Relationship Id="rId7" Type="http://schemas.openxmlformats.org/officeDocument/2006/relationships/image" Target="../media/image15.jpg"/><Relationship Id="rId8" Type="http://schemas.openxmlformats.org/officeDocument/2006/relationships/image" Target="../media/image17.jpg"/><Relationship Id="rId31" Type="http://schemas.openxmlformats.org/officeDocument/2006/relationships/image" Target="../media/image36.png"/><Relationship Id="rId30" Type="http://schemas.openxmlformats.org/officeDocument/2006/relationships/image" Target="../media/image37.jpg"/><Relationship Id="rId11" Type="http://schemas.openxmlformats.org/officeDocument/2006/relationships/image" Target="../media/image22.png"/><Relationship Id="rId33" Type="http://schemas.openxmlformats.org/officeDocument/2006/relationships/image" Target="../media/image41.png"/><Relationship Id="rId10" Type="http://schemas.openxmlformats.org/officeDocument/2006/relationships/image" Target="../media/image18.png"/><Relationship Id="rId32" Type="http://schemas.openxmlformats.org/officeDocument/2006/relationships/image" Target="../media/image42.png"/><Relationship Id="rId13" Type="http://schemas.openxmlformats.org/officeDocument/2006/relationships/image" Target="../media/image19.png"/><Relationship Id="rId35" Type="http://schemas.openxmlformats.org/officeDocument/2006/relationships/image" Target="../media/image39.png"/><Relationship Id="rId12" Type="http://schemas.openxmlformats.org/officeDocument/2006/relationships/image" Target="../media/image20.jpg"/><Relationship Id="rId34" Type="http://schemas.openxmlformats.org/officeDocument/2006/relationships/image" Target="../media/image48.png"/><Relationship Id="rId15" Type="http://schemas.openxmlformats.org/officeDocument/2006/relationships/image" Target="../media/image24.jpg"/><Relationship Id="rId14" Type="http://schemas.openxmlformats.org/officeDocument/2006/relationships/image" Target="../media/image26.png"/><Relationship Id="rId17" Type="http://schemas.openxmlformats.org/officeDocument/2006/relationships/image" Target="../media/image23.jpg"/><Relationship Id="rId16" Type="http://schemas.openxmlformats.org/officeDocument/2006/relationships/image" Target="../media/image21.png"/><Relationship Id="rId19" Type="http://schemas.openxmlformats.org/officeDocument/2006/relationships/image" Target="../media/image32.png"/><Relationship Id="rId18" Type="http://schemas.openxmlformats.org/officeDocument/2006/relationships/image" Target="../media/image2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7.png"/><Relationship Id="rId5" Type="http://schemas.openxmlformats.org/officeDocument/2006/relationships/image" Target="../media/image44.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46.png"/><Relationship Id="rId11" Type="http://schemas.openxmlformats.org/officeDocument/2006/relationships/image" Target="../media/image55.png"/><Relationship Id="rId10" Type="http://schemas.openxmlformats.org/officeDocument/2006/relationships/image" Target="../media/image57.png"/><Relationship Id="rId13" Type="http://schemas.openxmlformats.org/officeDocument/2006/relationships/image" Target="../media/image65.png"/><Relationship Id="rId12" Type="http://schemas.openxmlformats.org/officeDocument/2006/relationships/image" Target="../media/image59.png"/><Relationship Id="rId15" Type="http://schemas.openxmlformats.org/officeDocument/2006/relationships/image" Target="../media/image58.png"/><Relationship Id="rId14" Type="http://schemas.openxmlformats.org/officeDocument/2006/relationships/image" Target="../media/image51.png"/><Relationship Id="rId16"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6.png"/><Relationship Id="rId4" Type="http://schemas.openxmlformats.org/officeDocument/2006/relationships/image" Target="../media/image54.png"/><Relationship Id="rId5" Type="http://schemas.openxmlformats.org/officeDocument/2006/relationships/image" Target="../media/image61.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4" name="Shape 54"/>
        <p:cNvGrpSpPr/>
        <p:nvPr/>
      </p:nvGrpSpPr>
      <p:grpSpPr>
        <a:xfrm>
          <a:off x="0" y="0"/>
          <a:ext cx="0" cy="0"/>
          <a:chOff x="0" y="0"/>
          <a:chExt cx="0" cy="0"/>
        </a:xfrm>
      </p:grpSpPr>
      <p:pic>
        <p:nvPicPr>
          <p:cNvPr id="55" name="Google Shape;55;g12fb08355f3_0_103"/>
          <p:cNvPicPr preferRelativeResize="0"/>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5" name="Shape 235"/>
        <p:cNvGrpSpPr/>
        <p:nvPr/>
      </p:nvGrpSpPr>
      <p:grpSpPr>
        <a:xfrm>
          <a:off x="0" y="0"/>
          <a:ext cx="0" cy="0"/>
          <a:chOff x="0" y="0"/>
          <a:chExt cx="0" cy="0"/>
        </a:xfrm>
      </p:grpSpPr>
      <p:sp>
        <p:nvSpPr>
          <p:cNvPr id="236" name="Google Shape;236;p10"/>
          <p:cNvSpPr txBox="1"/>
          <p:nvPr>
            <p:ph type="title"/>
          </p:nvPr>
        </p:nvSpPr>
        <p:spPr>
          <a:xfrm>
            <a:off x="792112" y="2496819"/>
            <a:ext cx="10605900" cy="10017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5000"/>
              <a:t>CinetPay Money transfer (Pay out)</a:t>
            </a:r>
            <a:endParaRPr sz="5000"/>
          </a:p>
          <a:p>
            <a:pPr indent="0" lvl="0" marL="227328" rtl="0" algn="ctr">
              <a:spcBef>
                <a:spcPts val="30"/>
              </a:spcBef>
              <a:spcAft>
                <a:spcPts val="0"/>
              </a:spcAft>
              <a:buClr>
                <a:schemeClr val="dk1"/>
              </a:buClr>
              <a:buSzPts val="1400"/>
              <a:buFont typeface="Arial"/>
              <a:buNone/>
            </a:pPr>
            <a:r>
              <a:rPr b="0" lang="en-US" sz="1400">
                <a:solidFill>
                  <a:srgbClr val="595959"/>
                </a:solidFill>
              </a:rPr>
              <a:t>A full-scale solution to support your company's growth</a:t>
            </a:r>
            <a:endParaRPr sz="1400">
              <a:latin typeface="Century Gothic"/>
              <a:ea typeface="Century Gothic"/>
              <a:cs typeface="Century Gothic"/>
              <a:sym typeface="Century Gothic"/>
            </a:endParaRPr>
          </a:p>
        </p:txBody>
      </p:sp>
      <p:pic>
        <p:nvPicPr>
          <p:cNvPr id="237" name="Google Shape;237;p10"/>
          <p:cNvPicPr preferRelativeResize="0"/>
          <p:nvPr/>
        </p:nvPicPr>
        <p:blipFill rotWithShape="1">
          <a:blip r:embed="rId3">
            <a:alphaModFix/>
          </a:blip>
          <a:srcRect b="0" l="0" r="0" t="0"/>
          <a:stretch/>
        </p:blipFill>
        <p:spPr>
          <a:xfrm>
            <a:off x="3047" y="4974335"/>
            <a:ext cx="12185904" cy="18836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1" name="Shape 241"/>
        <p:cNvGrpSpPr/>
        <p:nvPr/>
      </p:nvGrpSpPr>
      <p:grpSpPr>
        <a:xfrm>
          <a:off x="0" y="0"/>
          <a:ext cx="0" cy="0"/>
          <a:chOff x="0" y="0"/>
          <a:chExt cx="0" cy="0"/>
        </a:xfrm>
      </p:grpSpPr>
      <p:pic>
        <p:nvPicPr>
          <p:cNvPr id="242" name="Google Shape;242;p11"/>
          <p:cNvPicPr preferRelativeResize="0"/>
          <p:nvPr/>
        </p:nvPicPr>
        <p:blipFill rotWithShape="1">
          <a:blip r:embed="rId3">
            <a:alphaModFix/>
          </a:blip>
          <a:srcRect b="0" l="0" r="0" t="0"/>
          <a:stretch/>
        </p:blipFill>
        <p:spPr>
          <a:xfrm>
            <a:off x="3047" y="4974335"/>
            <a:ext cx="12185904" cy="1883664"/>
          </a:xfrm>
          <a:prstGeom prst="rect">
            <a:avLst/>
          </a:prstGeom>
          <a:noFill/>
          <a:ln>
            <a:noFill/>
          </a:ln>
        </p:spPr>
      </p:pic>
      <p:sp>
        <p:nvSpPr>
          <p:cNvPr id="243" name="Google Shape;243;p11"/>
          <p:cNvSpPr txBox="1"/>
          <p:nvPr/>
        </p:nvSpPr>
        <p:spPr>
          <a:xfrm>
            <a:off x="590600" y="1083055"/>
            <a:ext cx="9179700" cy="788100"/>
          </a:xfrm>
          <a:prstGeom prst="rect">
            <a:avLst/>
          </a:prstGeom>
          <a:noFill/>
          <a:ln>
            <a:noFill/>
          </a:ln>
        </p:spPr>
        <p:txBody>
          <a:bodyPr anchorCtr="0" anchor="t" bIns="0" lIns="0" spcFirstLastPara="1" rIns="0" wrap="square" tIns="40000">
            <a:spAutoFit/>
          </a:bodyPr>
          <a:lstStyle/>
          <a:p>
            <a:pPr indent="0" lvl="0" marL="12700" marR="0" rtl="0" algn="l">
              <a:lnSpc>
                <a:spcPct val="100000"/>
              </a:lnSpc>
              <a:spcBef>
                <a:spcPts val="215"/>
              </a:spcBef>
              <a:spcAft>
                <a:spcPts val="0"/>
              </a:spcAft>
              <a:buClr>
                <a:schemeClr val="dk1"/>
              </a:buClr>
              <a:buSzPts val="1100"/>
              <a:buFont typeface="Arial"/>
              <a:buNone/>
            </a:pPr>
            <a:r>
              <a:rPr b="1" lang="en-US" sz="1500">
                <a:latin typeface="Century Gothic"/>
                <a:ea typeface="Century Gothic"/>
                <a:cs typeface="Century Gothic"/>
                <a:sym typeface="Century Gothic"/>
              </a:rPr>
              <a:t>Transfer money easily to  Mobile Money wallet</a:t>
            </a:r>
            <a:r>
              <a:rPr lang="en-US" sz="1500">
                <a:latin typeface="Century Gothic"/>
                <a:ea typeface="Century Gothic"/>
                <a:cs typeface="Century Gothic"/>
                <a:sym typeface="Century Gothic"/>
              </a:rPr>
              <a:t> from your merchant account.</a:t>
            </a:r>
            <a:endParaRPr sz="1500">
              <a:latin typeface="Century Gothic"/>
              <a:ea typeface="Century Gothic"/>
              <a:cs typeface="Century Gothic"/>
              <a:sym typeface="Century Gothic"/>
            </a:endParaRPr>
          </a:p>
          <a:p>
            <a:pPr indent="0" lvl="0" marL="12700" marR="0" rtl="0" algn="l">
              <a:lnSpc>
                <a:spcPct val="100000"/>
              </a:lnSpc>
              <a:spcBef>
                <a:spcPts val="215"/>
              </a:spcBef>
              <a:spcAft>
                <a:spcPts val="0"/>
              </a:spcAft>
              <a:buClr>
                <a:schemeClr val="dk1"/>
              </a:buClr>
              <a:buSzPts val="1100"/>
              <a:buFont typeface="Arial"/>
              <a:buNone/>
            </a:pPr>
            <a:r>
              <a:rPr lang="en-US" sz="1500">
                <a:latin typeface="Century Gothic"/>
                <a:ea typeface="Century Gothic"/>
                <a:cs typeface="Century Gothic"/>
                <a:sym typeface="Century Gothic"/>
              </a:rPr>
              <a:t>Send money in a few clicks to your suppliers, partners, providers or employees, etc.</a:t>
            </a:r>
            <a:endParaRPr sz="1500">
              <a:latin typeface="Century Gothic"/>
              <a:ea typeface="Century Gothic"/>
              <a:cs typeface="Century Gothic"/>
              <a:sym typeface="Century Gothic"/>
            </a:endParaRPr>
          </a:p>
          <a:p>
            <a:pPr indent="0" lvl="0" marL="12700" marR="0" rtl="0" algn="l">
              <a:lnSpc>
                <a:spcPct val="100000"/>
              </a:lnSpc>
              <a:spcBef>
                <a:spcPts val="215"/>
              </a:spcBef>
              <a:spcAft>
                <a:spcPts val="0"/>
              </a:spcAft>
              <a:buClr>
                <a:srgbClr val="000000"/>
              </a:buClr>
              <a:buSzPts val="1500"/>
              <a:buFont typeface="Arial"/>
              <a:buNone/>
            </a:pPr>
            <a:r>
              <a:t/>
            </a:r>
            <a:endParaRPr b="1" sz="1500">
              <a:latin typeface="Century Gothic"/>
              <a:ea typeface="Century Gothic"/>
              <a:cs typeface="Century Gothic"/>
              <a:sym typeface="Century Gothic"/>
            </a:endParaRPr>
          </a:p>
        </p:txBody>
      </p:sp>
      <p:sp>
        <p:nvSpPr>
          <p:cNvPr id="244" name="Google Shape;244;p11"/>
          <p:cNvSpPr txBox="1"/>
          <p:nvPr/>
        </p:nvSpPr>
        <p:spPr>
          <a:xfrm>
            <a:off x="185899" y="2190496"/>
            <a:ext cx="3300000" cy="1247400"/>
          </a:xfrm>
          <a:prstGeom prst="rect">
            <a:avLst/>
          </a:prstGeom>
          <a:noFill/>
          <a:ln>
            <a:noFill/>
          </a:ln>
        </p:spPr>
        <p:txBody>
          <a:bodyPr anchorCtr="0" anchor="t" bIns="0" lIns="0" spcFirstLastPara="1" rIns="0" wrap="square" tIns="12700">
            <a:spAutoFit/>
          </a:bodyPr>
          <a:lstStyle/>
          <a:p>
            <a:pPr indent="3175" lvl="0" marL="12700" marR="5080" rtl="0" algn="ctr">
              <a:lnSpc>
                <a:spcPct val="99200"/>
              </a:lnSpc>
              <a:spcBef>
                <a:spcPts val="944"/>
              </a:spcBef>
              <a:spcAft>
                <a:spcPts val="0"/>
              </a:spcAft>
              <a:buClr>
                <a:schemeClr val="dk1"/>
              </a:buClr>
              <a:buSzPts val="1100"/>
              <a:buFont typeface="Arial"/>
              <a:buNone/>
            </a:pPr>
            <a:r>
              <a:rPr b="1" lang="en-US" sz="1300">
                <a:latin typeface="Century Gothic"/>
                <a:ea typeface="Century Gothic"/>
                <a:cs typeface="Century Gothic"/>
                <a:sym typeface="Century Gothic"/>
              </a:rPr>
              <a:t>Simplify your expenses management</a:t>
            </a:r>
            <a:endParaRPr b="1" sz="1300">
              <a:latin typeface="Century Gothic"/>
              <a:ea typeface="Century Gothic"/>
              <a:cs typeface="Century Gothic"/>
              <a:sym typeface="Century Gothic"/>
            </a:endParaRPr>
          </a:p>
          <a:p>
            <a:pPr indent="3175" lvl="0" marL="12700" marR="5080" rtl="0" algn="ctr">
              <a:lnSpc>
                <a:spcPct val="99200"/>
              </a:lnSpc>
              <a:spcBef>
                <a:spcPts val="944"/>
              </a:spcBef>
              <a:spcAft>
                <a:spcPts val="0"/>
              </a:spcAft>
              <a:buClr>
                <a:schemeClr val="dk1"/>
              </a:buClr>
              <a:buSzPts val="1100"/>
              <a:buFont typeface="Arial"/>
              <a:buNone/>
            </a:pPr>
            <a:r>
              <a:rPr lang="en-US" sz="1300">
                <a:latin typeface="Century Gothic"/>
                <a:ea typeface="Century Gothic"/>
                <a:cs typeface="Century Gothic"/>
                <a:sym typeface="Century Gothic"/>
              </a:rPr>
              <a:t>Pay your employees' salaries by mobile money, directly to them from your back office.</a:t>
            </a:r>
            <a:endParaRPr sz="1300">
              <a:latin typeface="Century Gothic"/>
              <a:ea typeface="Century Gothic"/>
              <a:cs typeface="Century Gothic"/>
              <a:sym typeface="Century Gothic"/>
            </a:endParaRPr>
          </a:p>
          <a:p>
            <a:pPr indent="3175" lvl="0" marL="12700" marR="5080" rtl="0" algn="ctr">
              <a:lnSpc>
                <a:spcPct val="99200"/>
              </a:lnSpc>
              <a:spcBef>
                <a:spcPts val="944"/>
              </a:spcBef>
              <a:spcAft>
                <a:spcPts val="0"/>
              </a:spcAft>
              <a:buClr>
                <a:srgbClr val="000000"/>
              </a:buClr>
              <a:buSzPts val="1300"/>
              <a:buFont typeface="Arial"/>
              <a:buNone/>
            </a:pPr>
            <a:r>
              <a:t/>
            </a:r>
            <a:endParaRPr b="1" sz="1300">
              <a:latin typeface="Century Gothic"/>
              <a:ea typeface="Century Gothic"/>
              <a:cs typeface="Century Gothic"/>
              <a:sym typeface="Century Gothic"/>
            </a:endParaRPr>
          </a:p>
        </p:txBody>
      </p:sp>
      <p:sp>
        <p:nvSpPr>
          <p:cNvPr id="245" name="Google Shape;245;p11"/>
          <p:cNvSpPr txBox="1"/>
          <p:nvPr/>
        </p:nvSpPr>
        <p:spPr>
          <a:xfrm>
            <a:off x="3842974" y="2236215"/>
            <a:ext cx="3740700" cy="1173300"/>
          </a:xfrm>
          <a:prstGeom prst="rect">
            <a:avLst/>
          </a:prstGeom>
          <a:noFill/>
          <a:ln>
            <a:noFill/>
          </a:ln>
        </p:spPr>
        <p:txBody>
          <a:bodyPr anchorCtr="0" anchor="t" bIns="0" lIns="0" spcFirstLastPara="1" rIns="0" wrap="square" tIns="12700">
            <a:spAutoFit/>
          </a:bodyPr>
          <a:lstStyle/>
          <a:p>
            <a:pPr indent="0" lvl="0" marL="12700" marR="5080" rtl="0" algn="ctr">
              <a:lnSpc>
                <a:spcPct val="116153"/>
              </a:lnSpc>
              <a:spcBef>
                <a:spcPts val="1025"/>
              </a:spcBef>
              <a:spcAft>
                <a:spcPts val="0"/>
              </a:spcAft>
              <a:buClr>
                <a:schemeClr val="dk1"/>
              </a:buClr>
              <a:buSzPts val="1100"/>
              <a:buFont typeface="Arial"/>
              <a:buNone/>
            </a:pPr>
            <a:r>
              <a:rPr b="1" lang="en-US" sz="1300">
                <a:latin typeface="Century Gothic"/>
                <a:ea typeface="Century Gothic"/>
                <a:cs typeface="Century Gothic"/>
                <a:sym typeface="Century Gothic"/>
              </a:rPr>
              <a:t>Free yourself from change problems</a:t>
            </a:r>
            <a:endParaRPr b="1" sz="1300">
              <a:latin typeface="Century Gothic"/>
              <a:ea typeface="Century Gothic"/>
              <a:cs typeface="Century Gothic"/>
              <a:sym typeface="Century Gothic"/>
            </a:endParaRPr>
          </a:p>
          <a:p>
            <a:pPr indent="0" lvl="0" marL="12700" marR="5080" rtl="0" algn="ctr">
              <a:lnSpc>
                <a:spcPct val="116153"/>
              </a:lnSpc>
              <a:spcBef>
                <a:spcPts val="1025"/>
              </a:spcBef>
              <a:spcAft>
                <a:spcPts val="0"/>
              </a:spcAft>
              <a:buClr>
                <a:schemeClr val="dk1"/>
              </a:buClr>
              <a:buSzPts val="1100"/>
              <a:buFont typeface="Arial"/>
              <a:buNone/>
            </a:pPr>
            <a:r>
              <a:rPr lang="en-US" sz="1300">
                <a:latin typeface="Century Gothic"/>
                <a:ea typeface="Century Gothic"/>
                <a:cs typeface="Century Gothic"/>
                <a:sym typeface="Century Gothic"/>
              </a:rPr>
              <a:t>Give your customers change directly into their mobile money account.</a:t>
            </a:r>
            <a:endParaRPr sz="1300">
              <a:latin typeface="Century Gothic"/>
              <a:ea typeface="Century Gothic"/>
              <a:cs typeface="Century Gothic"/>
              <a:sym typeface="Century Gothic"/>
            </a:endParaRPr>
          </a:p>
          <a:p>
            <a:pPr indent="0" lvl="0" marL="12700" marR="5080" rtl="0" algn="ctr">
              <a:lnSpc>
                <a:spcPct val="116153"/>
              </a:lnSpc>
              <a:spcBef>
                <a:spcPts val="1025"/>
              </a:spcBef>
              <a:spcAft>
                <a:spcPts val="0"/>
              </a:spcAft>
              <a:buClr>
                <a:srgbClr val="000000"/>
              </a:buClr>
              <a:buSzPts val="1300"/>
              <a:buFont typeface="Arial"/>
              <a:buNone/>
            </a:pPr>
            <a:r>
              <a:t/>
            </a:r>
            <a:endParaRPr b="1" sz="1300">
              <a:latin typeface="Century Gothic"/>
              <a:ea typeface="Century Gothic"/>
              <a:cs typeface="Century Gothic"/>
              <a:sym typeface="Century Gothic"/>
            </a:endParaRPr>
          </a:p>
        </p:txBody>
      </p:sp>
      <p:sp>
        <p:nvSpPr>
          <p:cNvPr id="246" name="Google Shape;246;p11"/>
          <p:cNvSpPr txBox="1"/>
          <p:nvPr>
            <p:ph type="title"/>
          </p:nvPr>
        </p:nvSpPr>
        <p:spPr>
          <a:xfrm>
            <a:off x="1040897" y="133603"/>
            <a:ext cx="4610700" cy="38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t>CINETPAY MONEY TRANSFER</a:t>
            </a:r>
            <a:endParaRPr sz="2400"/>
          </a:p>
        </p:txBody>
      </p:sp>
      <p:sp>
        <p:nvSpPr>
          <p:cNvPr id="247" name="Google Shape;247;p11"/>
          <p:cNvSpPr/>
          <p:nvPr/>
        </p:nvSpPr>
        <p:spPr>
          <a:xfrm>
            <a:off x="1055044" y="563082"/>
            <a:ext cx="1749425" cy="3810"/>
          </a:xfrm>
          <a:custGeom>
            <a:rect b="b" l="l" r="r" t="t"/>
            <a:pathLst>
              <a:path extrusionOk="0" h="3809" w="1749425">
                <a:moveTo>
                  <a:pt x="0" y="0"/>
                </a:moveTo>
                <a:lnTo>
                  <a:pt x="1749300" y="3600"/>
                </a:lnTo>
              </a:path>
            </a:pathLst>
          </a:custGeom>
          <a:noFill/>
          <a:ln cap="flat" cmpd="sng" w="19050">
            <a:solidFill>
              <a:srgbClr val="417C2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48" name="Google Shape;248;p11"/>
          <p:cNvGrpSpPr/>
          <p:nvPr/>
        </p:nvGrpSpPr>
        <p:grpSpPr>
          <a:xfrm>
            <a:off x="627106" y="195818"/>
            <a:ext cx="277495" cy="345440"/>
            <a:chOff x="627106" y="195818"/>
            <a:chExt cx="277495" cy="345440"/>
          </a:xfrm>
        </p:grpSpPr>
        <p:sp>
          <p:nvSpPr>
            <p:cNvPr id="249" name="Google Shape;249;p11"/>
            <p:cNvSpPr/>
            <p:nvPr/>
          </p:nvSpPr>
          <p:spPr>
            <a:xfrm>
              <a:off x="627106" y="195818"/>
              <a:ext cx="277495" cy="345440"/>
            </a:xfrm>
            <a:custGeom>
              <a:rect b="b" l="l" r="r" t="t"/>
              <a:pathLst>
                <a:path extrusionOk="0" h="345440" w="277494">
                  <a:moveTo>
                    <a:pt x="101751" y="0"/>
                  </a:moveTo>
                  <a:lnTo>
                    <a:pt x="0" y="0"/>
                  </a:lnTo>
                  <a:lnTo>
                    <a:pt x="175748" y="172650"/>
                  </a:lnTo>
                  <a:lnTo>
                    <a:pt x="0" y="345300"/>
                  </a:lnTo>
                  <a:lnTo>
                    <a:pt x="101751" y="345300"/>
                  </a:lnTo>
                  <a:lnTo>
                    <a:pt x="277500" y="172650"/>
                  </a:lnTo>
                  <a:lnTo>
                    <a:pt x="101751" y="0"/>
                  </a:lnTo>
                  <a:close/>
                </a:path>
              </a:pathLst>
            </a:custGeom>
            <a:solidFill>
              <a:srgbClr val="32B34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0" name="Google Shape;250;p11"/>
            <p:cNvSpPr/>
            <p:nvPr/>
          </p:nvSpPr>
          <p:spPr>
            <a:xfrm>
              <a:off x="627106" y="195818"/>
              <a:ext cx="277495" cy="345440"/>
            </a:xfrm>
            <a:custGeom>
              <a:rect b="b" l="l" r="r" t="t"/>
              <a:pathLst>
                <a:path extrusionOk="0" h="345440" w="277494">
                  <a:moveTo>
                    <a:pt x="0" y="0"/>
                  </a:moveTo>
                  <a:lnTo>
                    <a:pt x="101751" y="0"/>
                  </a:lnTo>
                  <a:lnTo>
                    <a:pt x="277500" y="172650"/>
                  </a:lnTo>
                  <a:lnTo>
                    <a:pt x="101751" y="345300"/>
                  </a:lnTo>
                  <a:lnTo>
                    <a:pt x="0" y="345300"/>
                  </a:lnTo>
                  <a:lnTo>
                    <a:pt x="175748" y="172650"/>
                  </a:lnTo>
                  <a:lnTo>
                    <a:pt x="0" y="0"/>
                  </a:lnTo>
                  <a:close/>
                </a:path>
              </a:pathLst>
            </a:custGeom>
            <a:noFill/>
            <a:ln cap="flat" cmpd="sng" w="12700">
              <a:solidFill>
                <a:srgbClr val="32B34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51" name="Google Shape;251;p11"/>
          <p:cNvSpPr txBox="1"/>
          <p:nvPr/>
        </p:nvSpPr>
        <p:spPr>
          <a:xfrm>
            <a:off x="4543855" y="3575811"/>
            <a:ext cx="4624800" cy="259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600"/>
              <a:buFont typeface="Arial"/>
              <a:buNone/>
            </a:pPr>
            <a:r>
              <a:rPr b="1" lang="en-US" sz="1600">
                <a:latin typeface="Century Gothic"/>
                <a:ea typeface="Century Gothic"/>
                <a:cs typeface="Century Gothic"/>
                <a:sym typeface="Century Gothic"/>
              </a:rPr>
              <a:t>Money transfer process</a:t>
            </a:r>
            <a:endParaRPr b="1" i="0" sz="1600" u="none" cap="none" strike="noStrike">
              <a:solidFill>
                <a:srgbClr val="000000"/>
              </a:solidFill>
              <a:latin typeface="Century Gothic"/>
              <a:ea typeface="Century Gothic"/>
              <a:cs typeface="Century Gothic"/>
              <a:sym typeface="Century Gothic"/>
            </a:endParaRPr>
          </a:p>
        </p:txBody>
      </p:sp>
      <p:sp>
        <p:nvSpPr>
          <p:cNvPr id="252" name="Google Shape;252;p11"/>
          <p:cNvSpPr/>
          <p:nvPr/>
        </p:nvSpPr>
        <p:spPr>
          <a:xfrm>
            <a:off x="353500" y="4071975"/>
            <a:ext cx="2651125" cy="554355"/>
          </a:xfrm>
          <a:custGeom>
            <a:rect b="b" l="l" r="r" t="t"/>
            <a:pathLst>
              <a:path extrusionOk="0" h="554354" w="2651125">
                <a:moveTo>
                  <a:pt x="2650499" y="0"/>
                </a:moveTo>
                <a:lnTo>
                  <a:pt x="0" y="0"/>
                </a:lnTo>
                <a:lnTo>
                  <a:pt x="0" y="554099"/>
                </a:lnTo>
                <a:lnTo>
                  <a:pt x="2650499" y="554099"/>
                </a:lnTo>
                <a:lnTo>
                  <a:pt x="2650499" y="0"/>
                </a:lnTo>
                <a:close/>
              </a:path>
            </a:pathLst>
          </a:custGeom>
          <a:solidFill>
            <a:srgbClr val="FFF2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3" name="Google Shape;253;p11"/>
          <p:cNvSpPr txBox="1"/>
          <p:nvPr/>
        </p:nvSpPr>
        <p:spPr>
          <a:xfrm>
            <a:off x="928649" y="4291075"/>
            <a:ext cx="1818300" cy="191100"/>
          </a:xfrm>
          <a:prstGeom prst="rect">
            <a:avLst/>
          </a:prstGeom>
          <a:noFill/>
          <a:ln>
            <a:noFill/>
          </a:ln>
        </p:spPr>
        <p:txBody>
          <a:bodyPr anchorCtr="0" anchor="t" bIns="0" lIns="0" spcFirstLastPara="1" rIns="0" wrap="square" tIns="6350">
            <a:spAutoFit/>
          </a:bodyPr>
          <a:lstStyle/>
          <a:p>
            <a:pPr indent="-377825" lvl="0" marL="389890" marR="5080" rtl="0" algn="l">
              <a:lnSpc>
                <a:spcPct val="103299"/>
              </a:lnSpc>
              <a:spcBef>
                <a:spcPts val="0"/>
              </a:spcBef>
              <a:spcAft>
                <a:spcPts val="0"/>
              </a:spcAft>
              <a:buClr>
                <a:srgbClr val="000000"/>
              </a:buClr>
              <a:buSzPts val="1200"/>
              <a:buFont typeface="Arial"/>
              <a:buNone/>
            </a:pPr>
            <a:r>
              <a:rPr b="1" lang="en-US" sz="1200">
                <a:solidFill>
                  <a:srgbClr val="1E6734"/>
                </a:solidFill>
                <a:latin typeface="Century Gothic"/>
                <a:ea typeface="Century Gothic"/>
                <a:cs typeface="Century Gothic"/>
                <a:sym typeface="Century Gothic"/>
              </a:rPr>
              <a:t>Create your account</a:t>
            </a:r>
            <a:endParaRPr i="0" sz="1200" u="none" cap="none" strike="noStrike">
              <a:solidFill>
                <a:srgbClr val="000000"/>
              </a:solidFill>
              <a:latin typeface="Century Gothic"/>
              <a:ea typeface="Century Gothic"/>
              <a:cs typeface="Century Gothic"/>
              <a:sym typeface="Century Gothic"/>
            </a:endParaRPr>
          </a:p>
        </p:txBody>
      </p:sp>
      <p:grpSp>
        <p:nvGrpSpPr>
          <p:cNvPr id="254" name="Google Shape;254;p11"/>
          <p:cNvGrpSpPr/>
          <p:nvPr/>
        </p:nvGrpSpPr>
        <p:grpSpPr>
          <a:xfrm>
            <a:off x="152400" y="4062675"/>
            <a:ext cx="614045" cy="647065"/>
            <a:chOff x="152400" y="4062675"/>
            <a:chExt cx="614045" cy="647065"/>
          </a:xfrm>
        </p:grpSpPr>
        <p:sp>
          <p:nvSpPr>
            <p:cNvPr id="255" name="Google Shape;255;p11"/>
            <p:cNvSpPr/>
            <p:nvPr/>
          </p:nvSpPr>
          <p:spPr>
            <a:xfrm>
              <a:off x="152400" y="4062675"/>
              <a:ext cx="614045" cy="647065"/>
            </a:xfrm>
            <a:custGeom>
              <a:rect b="b" l="l" r="r" t="t"/>
              <a:pathLst>
                <a:path extrusionOk="0" h="647064" w="614045">
                  <a:moveTo>
                    <a:pt x="306749" y="0"/>
                  </a:moveTo>
                  <a:lnTo>
                    <a:pt x="261420" y="3504"/>
                  </a:lnTo>
                  <a:lnTo>
                    <a:pt x="218156" y="13686"/>
                  </a:lnTo>
                  <a:lnTo>
                    <a:pt x="177431" y="30043"/>
                  </a:lnTo>
                  <a:lnTo>
                    <a:pt x="139721" y="52077"/>
                  </a:lnTo>
                  <a:lnTo>
                    <a:pt x="105499" y="79287"/>
                  </a:lnTo>
                  <a:lnTo>
                    <a:pt x="75240" y="111174"/>
                  </a:lnTo>
                  <a:lnTo>
                    <a:pt x="49419" y="147236"/>
                  </a:lnTo>
                  <a:lnTo>
                    <a:pt x="28510" y="186975"/>
                  </a:lnTo>
                  <a:lnTo>
                    <a:pt x="12987" y="229890"/>
                  </a:lnTo>
                  <a:lnTo>
                    <a:pt x="3325" y="275481"/>
                  </a:lnTo>
                  <a:lnTo>
                    <a:pt x="0" y="323249"/>
                  </a:lnTo>
                  <a:lnTo>
                    <a:pt x="3325" y="371016"/>
                  </a:lnTo>
                  <a:lnTo>
                    <a:pt x="12987" y="416608"/>
                  </a:lnTo>
                  <a:lnTo>
                    <a:pt x="28510" y="459523"/>
                  </a:lnTo>
                  <a:lnTo>
                    <a:pt x="49419" y="499262"/>
                  </a:lnTo>
                  <a:lnTo>
                    <a:pt x="75240" y="535325"/>
                  </a:lnTo>
                  <a:lnTo>
                    <a:pt x="105499" y="567211"/>
                  </a:lnTo>
                  <a:lnTo>
                    <a:pt x="139721" y="594422"/>
                  </a:lnTo>
                  <a:lnTo>
                    <a:pt x="177431" y="616456"/>
                  </a:lnTo>
                  <a:lnTo>
                    <a:pt x="218156" y="632813"/>
                  </a:lnTo>
                  <a:lnTo>
                    <a:pt x="261420" y="642994"/>
                  </a:lnTo>
                  <a:lnTo>
                    <a:pt x="306749" y="646499"/>
                  </a:lnTo>
                  <a:lnTo>
                    <a:pt x="352079" y="642994"/>
                  </a:lnTo>
                  <a:lnTo>
                    <a:pt x="395343" y="632813"/>
                  </a:lnTo>
                  <a:lnTo>
                    <a:pt x="436067" y="616456"/>
                  </a:lnTo>
                  <a:lnTo>
                    <a:pt x="473778" y="594422"/>
                  </a:lnTo>
                  <a:lnTo>
                    <a:pt x="508000" y="567211"/>
                  </a:lnTo>
                  <a:lnTo>
                    <a:pt x="538259" y="535325"/>
                  </a:lnTo>
                  <a:lnTo>
                    <a:pt x="564080" y="499262"/>
                  </a:lnTo>
                  <a:lnTo>
                    <a:pt x="584989" y="459523"/>
                  </a:lnTo>
                  <a:lnTo>
                    <a:pt x="600512" y="416608"/>
                  </a:lnTo>
                  <a:lnTo>
                    <a:pt x="610173" y="371016"/>
                  </a:lnTo>
                  <a:lnTo>
                    <a:pt x="613499" y="323249"/>
                  </a:lnTo>
                  <a:lnTo>
                    <a:pt x="610173" y="275481"/>
                  </a:lnTo>
                  <a:lnTo>
                    <a:pt x="600512" y="229890"/>
                  </a:lnTo>
                  <a:lnTo>
                    <a:pt x="584989" y="186975"/>
                  </a:lnTo>
                  <a:lnTo>
                    <a:pt x="564080" y="147236"/>
                  </a:lnTo>
                  <a:lnTo>
                    <a:pt x="538259" y="111174"/>
                  </a:lnTo>
                  <a:lnTo>
                    <a:pt x="508000" y="79287"/>
                  </a:lnTo>
                  <a:lnTo>
                    <a:pt x="473778" y="52077"/>
                  </a:lnTo>
                  <a:lnTo>
                    <a:pt x="436067" y="30043"/>
                  </a:lnTo>
                  <a:lnTo>
                    <a:pt x="395343" y="13686"/>
                  </a:lnTo>
                  <a:lnTo>
                    <a:pt x="352079" y="3504"/>
                  </a:lnTo>
                  <a:lnTo>
                    <a:pt x="306749" y="0"/>
                  </a:lnTo>
                  <a:close/>
                </a:path>
              </a:pathLst>
            </a:custGeom>
            <a:solidFill>
              <a:srgbClr val="0068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6" name="Google Shape;256;p11"/>
            <p:cNvSpPr/>
            <p:nvPr/>
          </p:nvSpPr>
          <p:spPr>
            <a:xfrm>
              <a:off x="152400" y="4062675"/>
              <a:ext cx="614045" cy="647065"/>
            </a:xfrm>
            <a:custGeom>
              <a:rect b="b" l="l" r="r" t="t"/>
              <a:pathLst>
                <a:path extrusionOk="0" h="647064" w="614045">
                  <a:moveTo>
                    <a:pt x="0" y="323250"/>
                  </a:moveTo>
                  <a:lnTo>
                    <a:pt x="3325" y="275482"/>
                  </a:lnTo>
                  <a:lnTo>
                    <a:pt x="12987" y="229891"/>
                  </a:lnTo>
                  <a:lnTo>
                    <a:pt x="28510" y="186975"/>
                  </a:lnTo>
                  <a:lnTo>
                    <a:pt x="49419" y="147237"/>
                  </a:lnTo>
                  <a:lnTo>
                    <a:pt x="75240" y="111174"/>
                  </a:lnTo>
                  <a:lnTo>
                    <a:pt x="105499" y="79287"/>
                  </a:lnTo>
                  <a:lnTo>
                    <a:pt x="139721" y="52077"/>
                  </a:lnTo>
                  <a:lnTo>
                    <a:pt x="177431" y="30043"/>
                  </a:lnTo>
                  <a:lnTo>
                    <a:pt x="218156" y="13686"/>
                  </a:lnTo>
                  <a:lnTo>
                    <a:pt x="261420" y="3504"/>
                  </a:lnTo>
                  <a:lnTo>
                    <a:pt x="306750" y="0"/>
                  </a:lnTo>
                  <a:lnTo>
                    <a:pt x="352079" y="3504"/>
                  </a:lnTo>
                  <a:lnTo>
                    <a:pt x="395343" y="13686"/>
                  </a:lnTo>
                  <a:lnTo>
                    <a:pt x="436068" y="30043"/>
                  </a:lnTo>
                  <a:lnTo>
                    <a:pt x="473778" y="52077"/>
                  </a:lnTo>
                  <a:lnTo>
                    <a:pt x="508000" y="79287"/>
                  </a:lnTo>
                  <a:lnTo>
                    <a:pt x="538259" y="111174"/>
                  </a:lnTo>
                  <a:lnTo>
                    <a:pt x="564080" y="147237"/>
                  </a:lnTo>
                  <a:lnTo>
                    <a:pt x="584989" y="186975"/>
                  </a:lnTo>
                  <a:lnTo>
                    <a:pt x="600512" y="229891"/>
                  </a:lnTo>
                  <a:lnTo>
                    <a:pt x="610174" y="275482"/>
                  </a:lnTo>
                  <a:lnTo>
                    <a:pt x="613500" y="323250"/>
                  </a:lnTo>
                  <a:lnTo>
                    <a:pt x="610174" y="371017"/>
                  </a:lnTo>
                  <a:lnTo>
                    <a:pt x="600512" y="416608"/>
                  </a:lnTo>
                  <a:lnTo>
                    <a:pt x="584989" y="459524"/>
                  </a:lnTo>
                  <a:lnTo>
                    <a:pt x="564080" y="499262"/>
                  </a:lnTo>
                  <a:lnTo>
                    <a:pt x="538259" y="535325"/>
                  </a:lnTo>
                  <a:lnTo>
                    <a:pt x="508000" y="567212"/>
                  </a:lnTo>
                  <a:lnTo>
                    <a:pt x="473778" y="594422"/>
                  </a:lnTo>
                  <a:lnTo>
                    <a:pt x="436068" y="616456"/>
                  </a:lnTo>
                  <a:lnTo>
                    <a:pt x="395343" y="632813"/>
                  </a:lnTo>
                  <a:lnTo>
                    <a:pt x="352079" y="642995"/>
                  </a:lnTo>
                  <a:lnTo>
                    <a:pt x="306750" y="646500"/>
                  </a:lnTo>
                  <a:lnTo>
                    <a:pt x="261420" y="642995"/>
                  </a:lnTo>
                  <a:lnTo>
                    <a:pt x="218156" y="632813"/>
                  </a:lnTo>
                  <a:lnTo>
                    <a:pt x="177431" y="616456"/>
                  </a:lnTo>
                  <a:lnTo>
                    <a:pt x="139721" y="594422"/>
                  </a:lnTo>
                  <a:lnTo>
                    <a:pt x="105499" y="567212"/>
                  </a:lnTo>
                  <a:lnTo>
                    <a:pt x="75240" y="535325"/>
                  </a:lnTo>
                  <a:lnTo>
                    <a:pt x="49419" y="499262"/>
                  </a:lnTo>
                  <a:lnTo>
                    <a:pt x="28510" y="459524"/>
                  </a:lnTo>
                  <a:lnTo>
                    <a:pt x="12987" y="416608"/>
                  </a:lnTo>
                  <a:lnTo>
                    <a:pt x="3325" y="371017"/>
                  </a:lnTo>
                  <a:lnTo>
                    <a:pt x="0" y="323250"/>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57" name="Google Shape;257;p11"/>
          <p:cNvSpPr txBox="1"/>
          <p:nvPr/>
        </p:nvSpPr>
        <p:spPr>
          <a:xfrm>
            <a:off x="396443" y="4265676"/>
            <a:ext cx="12509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entury Gothic"/>
                <a:ea typeface="Century Gothic"/>
                <a:cs typeface="Century Gothic"/>
                <a:sym typeface="Century Gothic"/>
              </a:rPr>
              <a:t>1</a:t>
            </a:r>
            <a:endParaRPr b="1" i="0" sz="1400" u="none" cap="none" strike="noStrike">
              <a:solidFill>
                <a:srgbClr val="000000"/>
              </a:solidFill>
              <a:latin typeface="Century Gothic"/>
              <a:ea typeface="Century Gothic"/>
              <a:cs typeface="Century Gothic"/>
              <a:sym typeface="Century Gothic"/>
            </a:endParaRPr>
          </a:p>
        </p:txBody>
      </p:sp>
      <p:sp>
        <p:nvSpPr>
          <p:cNvPr id="258" name="Google Shape;258;p11"/>
          <p:cNvSpPr/>
          <p:nvPr/>
        </p:nvSpPr>
        <p:spPr>
          <a:xfrm>
            <a:off x="3381449" y="4062675"/>
            <a:ext cx="2774950" cy="554355"/>
          </a:xfrm>
          <a:custGeom>
            <a:rect b="b" l="l" r="r" t="t"/>
            <a:pathLst>
              <a:path extrusionOk="0" h="554354" w="2774950">
                <a:moveTo>
                  <a:pt x="2774699" y="0"/>
                </a:moveTo>
                <a:lnTo>
                  <a:pt x="0" y="0"/>
                </a:lnTo>
                <a:lnTo>
                  <a:pt x="0" y="554099"/>
                </a:lnTo>
                <a:lnTo>
                  <a:pt x="2774699" y="554099"/>
                </a:lnTo>
                <a:lnTo>
                  <a:pt x="2774699" y="0"/>
                </a:lnTo>
                <a:close/>
              </a:path>
            </a:pathLst>
          </a:custGeom>
          <a:solidFill>
            <a:srgbClr val="FFF2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9" name="Google Shape;259;p11"/>
          <p:cNvSpPr txBox="1"/>
          <p:nvPr/>
        </p:nvSpPr>
        <p:spPr>
          <a:xfrm>
            <a:off x="3647230" y="4281932"/>
            <a:ext cx="2242800" cy="191100"/>
          </a:xfrm>
          <a:prstGeom prst="rect">
            <a:avLst/>
          </a:prstGeom>
          <a:noFill/>
          <a:ln>
            <a:noFill/>
          </a:ln>
        </p:spPr>
        <p:txBody>
          <a:bodyPr anchorCtr="0" anchor="t" bIns="0" lIns="0" spcFirstLastPara="1" rIns="0" wrap="square" tIns="6350">
            <a:spAutoFit/>
          </a:bodyPr>
          <a:lstStyle/>
          <a:p>
            <a:pPr indent="-760095" lvl="0" marL="772160" marR="5080" rtl="0" algn="l">
              <a:lnSpc>
                <a:spcPct val="103299"/>
              </a:lnSpc>
              <a:spcBef>
                <a:spcPts val="0"/>
              </a:spcBef>
              <a:spcAft>
                <a:spcPts val="0"/>
              </a:spcAft>
              <a:buClr>
                <a:srgbClr val="000000"/>
              </a:buClr>
              <a:buSzPts val="1200"/>
              <a:buFont typeface="Arial"/>
              <a:buNone/>
            </a:pPr>
            <a:r>
              <a:rPr b="1" lang="en-US" sz="1200">
                <a:solidFill>
                  <a:srgbClr val="1E6734"/>
                </a:solidFill>
                <a:latin typeface="Century Gothic"/>
                <a:ea typeface="Century Gothic"/>
                <a:cs typeface="Century Gothic"/>
                <a:sym typeface="Century Gothic"/>
              </a:rPr>
              <a:t>Top up your pay out account</a:t>
            </a:r>
            <a:endParaRPr i="0" sz="1200" u="none" cap="none" strike="noStrike">
              <a:solidFill>
                <a:srgbClr val="000000"/>
              </a:solidFill>
              <a:latin typeface="Century Gothic"/>
              <a:ea typeface="Century Gothic"/>
              <a:cs typeface="Century Gothic"/>
              <a:sym typeface="Century Gothic"/>
            </a:endParaRPr>
          </a:p>
        </p:txBody>
      </p:sp>
      <p:grpSp>
        <p:nvGrpSpPr>
          <p:cNvPr id="260" name="Google Shape;260;p11"/>
          <p:cNvGrpSpPr/>
          <p:nvPr/>
        </p:nvGrpSpPr>
        <p:grpSpPr>
          <a:xfrm>
            <a:off x="3048000" y="4062675"/>
            <a:ext cx="614045" cy="647065"/>
            <a:chOff x="3048000" y="4062675"/>
            <a:chExt cx="614045" cy="647065"/>
          </a:xfrm>
        </p:grpSpPr>
        <p:sp>
          <p:nvSpPr>
            <p:cNvPr id="261" name="Google Shape;261;p11"/>
            <p:cNvSpPr/>
            <p:nvPr/>
          </p:nvSpPr>
          <p:spPr>
            <a:xfrm>
              <a:off x="3048000" y="4062675"/>
              <a:ext cx="614045" cy="647065"/>
            </a:xfrm>
            <a:custGeom>
              <a:rect b="b" l="l" r="r" t="t"/>
              <a:pathLst>
                <a:path extrusionOk="0" h="647064" w="614045">
                  <a:moveTo>
                    <a:pt x="306749" y="0"/>
                  </a:moveTo>
                  <a:lnTo>
                    <a:pt x="261420" y="3504"/>
                  </a:lnTo>
                  <a:lnTo>
                    <a:pt x="218156" y="13686"/>
                  </a:lnTo>
                  <a:lnTo>
                    <a:pt x="177431" y="30043"/>
                  </a:lnTo>
                  <a:lnTo>
                    <a:pt x="139721" y="52077"/>
                  </a:lnTo>
                  <a:lnTo>
                    <a:pt x="105499" y="79287"/>
                  </a:lnTo>
                  <a:lnTo>
                    <a:pt x="75240" y="111174"/>
                  </a:lnTo>
                  <a:lnTo>
                    <a:pt x="49419" y="147236"/>
                  </a:lnTo>
                  <a:lnTo>
                    <a:pt x="28510" y="186975"/>
                  </a:lnTo>
                  <a:lnTo>
                    <a:pt x="12987" y="229890"/>
                  </a:lnTo>
                  <a:lnTo>
                    <a:pt x="3325" y="275481"/>
                  </a:lnTo>
                  <a:lnTo>
                    <a:pt x="0" y="323249"/>
                  </a:lnTo>
                  <a:lnTo>
                    <a:pt x="3325" y="371016"/>
                  </a:lnTo>
                  <a:lnTo>
                    <a:pt x="12987" y="416608"/>
                  </a:lnTo>
                  <a:lnTo>
                    <a:pt x="28510" y="459523"/>
                  </a:lnTo>
                  <a:lnTo>
                    <a:pt x="49419" y="499262"/>
                  </a:lnTo>
                  <a:lnTo>
                    <a:pt x="75240" y="535325"/>
                  </a:lnTo>
                  <a:lnTo>
                    <a:pt x="105499" y="567211"/>
                  </a:lnTo>
                  <a:lnTo>
                    <a:pt x="139721" y="594422"/>
                  </a:lnTo>
                  <a:lnTo>
                    <a:pt x="177431" y="616456"/>
                  </a:lnTo>
                  <a:lnTo>
                    <a:pt x="218156" y="632813"/>
                  </a:lnTo>
                  <a:lnTo>
                    <a:pt x="261420" y="642994"/>
                  </a:lnTo>
                  <a:lnTo>
                    <a:pt x="306749" y="646499"/>
                  </a:lnTo>
                  <a:lnTo>
                    <a:pt x="352078" y="642994"/>
                  </a:lnTo>
                  <a:lnTo>
                    <a:pt x="395343" y="632813"/>
                  </a:lnTo>
                  <a:lnTo>
                    <a:pt x="436068" y="616456"/>
                  </a:lnTo>
                  <a:lnTo>
                    <a:pt x="473778" y="594422"/>
                  </a:lnTo>
                  <a:lnTo>
                    <a:pt x="508000" y="567211"/>
                  </a:lnTo>
                  <a:lnTo>
                    <a:pt x="538259" y="535325"/>
                  </a:lnTo>
                  <a:lnTo>
                    <a:pt x="564080" y="499262"/>
                  </a:lnTo>
                  <a:lnTo>
                    <a:pt x="584990" y="459523"/>
                  </a:lnTo>
                  <a:lnTo>
                    <a:pt x="600512" y="416608"/>
                  </a:lnTo>
                  <a:lnTo>
                    <a:pt x="610174" y="371016"/>
                  </a:lnTo>
                  <a:lnTo>
                    <a:pt x="613500" y="323249"/>
                  </a:lnTo>
                  <a:lnTo>
                    <a:pt x="610174" y="275481"/>
                  </a:lnTo>
                  <a:lnTo>
                    <a:pt x="600512" y="229890"/>
                  </a:lnTo>
                  <a:lnTo>
                    <a:pt x="584990" y="186975"/>
                  </a:lnTo>
                  <a:lnTo>
                    <a:pt x="564080" y="147236"/>
                  </a:lnTo>
                  <a:lnTo>
                    <a:pt x="538259" y="111174"/>
                  </a:lnTo>
                  <a:lnTo>
                    <a:pt x="508000" y="79287"/>
                  </a:lnTo>
                  <a:lnTo>
                    <a:pt x="473778" y="52077"/>
                  </a:lnTo>
                  <a:lnTo>
                    <a:pt x="436068" y="30043"/>
                  </a:lnTo>
                  <a:lnTo>
                    <a:pt x="395343" y="13686"/>
                  </a:lnTo>
                  <a:lnTo>
                    <a:pt x="352078" y="3504"/>
                  </a:lnTo>
                  <a:lnTo>
                    <a:pt x="306749" y="0"/>
                  </a:lnTo>
                  <a:close/>
                </a:path>
              </a:pathLst>
            </a:custGeom>
            <a:solidFill>
              <a:srgbClr val="0068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2" name="Google Shape;262;p11"/>
            <p:cNvSpPr/>
            <p:nvPr/>
          </p:nvSpPr>
          <p:spPr>
            <a:xfrm>
              <a:off x="3048000" y="4062675"/>
              <a:ext cx="614045" cy="647065"/>
            </a:xfrm>
            <a:custGeom>
              <a:rect b="b" l="l" r="r" t="t"/>
              <a:pathLst>
                <a:path extrusionOk="0" h="647064" w="614045">
                  <a:moveTo>
                    <a:pt x="0" y="323250"/>
                  </a:moveTo>
                  <a:lnTo>
                    <a:pt x="3325" y="275482"/>
                  </a:lnTo>
                  <a:lnTo>
                    <a:pt x="12987" y="229891"/>
                  </a:lnTo>
                  <a:lnTo>
                    <a:pt x="28510" y="186975"/>
                  </a:lnTo>
                  <a:lnTo>
                    <a:pt x="49419" y="147237"/>
                  </a:lnTo>
                  <a:lnTo>
                    <a:pt x="75240" y="111174"/>
                  </a:lnTo>
                  <a:lnTo>
                    <a:pt x="105499" y="79287"/>
                  </a:lnTo>
                  <a:lnTo>
                    <a:pt x="139721" y="52077"/>
                  </a:lnTo>
                  <a:lnTo>
                    <a:pt x="177431" y="30043"/>
                  </a:lnTo>
                  <a:lnTo>
                    <a:pt x="218156" y="13686"/>
                  </a:lnTo>
                  <a:lnTo>
                    <a:pt x="261420" y="3504"/>
                  </a:lnTo>
                  <a:lnTo>
                    <a:pt x="306750" y="0"/>
                  </a:lnTo>
                  <a:lnTo>
                    <a:pt x="352079" y="3504"/>
                  </a:lnTo>
                  <a:lnTo>
                    <a:pt x="395343" y="13686"/>
                  </a:lnTo>
                  <a:lnTo>
                    <a:pt x="436068" y="30043"/>
                  </a:lnTo>
                  <a:lnTo>
                    <a:pt x="473778" y="52077"/>
                  </a:lnTo>
                  <a:lnTo>
                    <a:pt x="508000" y="79287"/>
                  </a:lnTo>
                  <a:lnTo>
                    <a:pt x="538259" y="111174"/>
                  </a:lnTo>
                  <a:lnTo>
                    <a:pt x="564080" y="147237"/>
                  </a:lnTo>
                  <a:lnTo>
                    <a:pt x="584989" y="186975"/>
                  </a:lnTo>
                  <a:lnTo>
                    <a:pt x="600512" y="229891"/>
                  </a:lnTo>
                  <a:lnTo>
                    <a:pt x="610174" y="275482"/>
                  </a:lnTo>
                  <a:lnTo>
                    <a:pt x="613500" y="323250"/>
                  </a:lnTo>
                  <a:lnTo>
                    <a:pt x="610174" y="371017"/>
                  </a:lnTo>
                  <a:lnTo>
                    <a:pt x="600512" y="416608"/>
                  </a:lnTo>
                  <a:lnTo>
                    <a:pt x="584989" y="459524"/>
                  </a:lnTo>
                  <a:lnTo>
                    <a:pt x="564080" y="499262"/>
                  </a:lnTo>
                  <a:lnTo>
                    <a:pt x="538259" y="535325"/>
                  </a:lnTo>
                  <a:lnTo>
                    <a:pt x="508000" y="567212"/>
                  </a:lnTo>
                  <a:lnTo>
                    <a:pt x="473778" y="594422"/>
                  </a:lnTo>
                  <a:lnTo>
                    <a:pt x="436068" y="616456"/>
                  </a:lnTo>
                  <a:lnTo>
                    <a:pt x="395343" y="632813"/>
                  </a:lnTo>
                  <a:lnTo>
                    <a:pt x="352079" y="642995"/>
                  </a:lnTo>
                  <a:lnTo>
                    <a:pt x="306750" y="646500"/>
                  </a:lnTo>
                  <a:lnTo>
                    <a:pt x="261420" y="642995"/>
                  </a:lnTo>
                  <a:lnTo>
                    <a:pt x="218156" y="632813"/>
                  </a:lnTo>
                  <a:lnTo>
                    <a:pt x="177431" y="616456"/>
                  </a:lnTo>
                  <a:lnTo>
                    <a:pt x="139721" y="594422"/>
                  </a:lnTo>
                  <a:lnTo>
                    <a:pt x="105499" y="567212"/>
                  </a:lnTo>
                  <a:lnTo>
                    <a:pt x="75240" y="535325"/>
                  </a:lnTo>
                  <a:lnTo>
                    <a:pt x="49419" y="499262"/>
                  </a:lnTo>
                  <a:lnTo>
                    <a:pt x="28510" y="459524"/>
                  </a:lnTo>
                  <a:lnTo>
                    <a:pt x="12987" y="416608"/>
                  </a:lnTo>
                  <a:lnTo>
                    <a:pt x="3325" y="371017"/>
                  </a:lnTo>
                  <a:lnTo>
                    <a:pt x="0" y="323250"/>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63" name="Google Shape;263;p11"/>
          <p:cNvSpPr txBox="1"/>
          <p:nvPr/>
        </p:nvSpPr>
        <p:spPr>
          <a:xfrm>
            <a:off x="3292043" y="4265676"/>
            <a:ext cx="12509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entury Gothic"/>
                <a:ea typeface="Century Gothic"/>
                <a:cs typeface="Century Gothic"/>
                <a:sym typeface="Century Gothic"/>
              </a:rPr>
              <a:t>2</a:t>
            </a:r>
            <a:endParaRPr b="1" i="0" sz="1400" u="none" cap="none" strike="noStrike">
              <a:solidFill>
                <a:srgbClr val="000000"/>
              </a:solidFill>
              <a:latin typeface="Century Gothic"/>
              <a:ea typeface="Century Gothic"/>
              <a:cs typeface="Century Gothic"/>
              <a:sym typeface="Century Gothic"/>
            </a:endParaRPr>
          </a:p>
        </p:txBody>
      </p:sp>
      <p:sp>
        <p:nvSpPr>
          <p:cNvPr id="264" name="Google Shape;264;p11"/>
          <p:cNvSpPr/>
          <p:nvPr/>
        </p:nvSpPr>
        <p:spPr>
          <a:xfrm>
            <a:off x="6458099" y="4067324"/>
            <a:ext cx="2774950" cy="554354"/>
          </a:xfrm>
          <a:custGeom>
            <a:rect b="b" l="l" r="r" t="t"/>
            <a:pathLst>
              <a:path extrusionOk="0" h="554354" w="2774950">
                <a:moveTo>
                  <a:pt x="2774699" y="0"/>
                </a:moveTo>
                <a:lnTo>
                  <a:pt x="0" y="0"/>
                </a:lnTo>
                <a:lnTo>
                  <a:pt x="0" y="554099"/>
                </a:lnTo>
                <a:lnTo>
                  <a:pt x="2774699" y="554099"/>
                </a:lnTo>
                <a:lnTo>
                  <a:pt x="2774699" y="0"/>
                </a:lnTo>
                <a:close/>
              </a:path>
            </a:pathLst>
          </a:custGeom>
          <a:solidFill>
            <a:srgbClr val="FFF2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5" name="Google Shape;265;p11"/>
          <p:cNvSpPr txBox="1"/>
          <p:nvPr/>
        </p:nvSpPr>
        <p:spPr>
          <a:xfrm>
            <a:off x="6889775" y="4275835"/>
            <a:ext cx="2082300" cy="197400"/>
          </a:xfrm>
          <a:prstGeom prst="rect">
            <a:avLst/>
          </a:prstGeom>
          <a:noFill/>
          <a:ln>
            <a:noFill/>
          </a:ln>
        </p:spPr>
        <p:txBody>
          <a:bodyPr anchorCtr="0" anchor="t" bIns="0" lIns="0" spcFirstLastPara="1" rIns="0" wrap="square" tIns="12700">
            <a:spAutoFit/>
          </a:bodyPr>
          <a:lstStyle/>
          <a:p>
            <a:pPr indent="-594995" lvl="0" marL="607060" marR="5080" rtl="0" algn="l">
              <a:lnSpc>
                <a:spcPct val="105000"/>
              </a:lnSpc>
              <a:spcBef>
                <a:spcPts val="0"/>
              </a:spcBef>
              <a:spcAft>
                <a:spcPts val="0"/>
              </a:spcAft>
              <a:buClr>
                <a:srgbClr val="000000"/>
              </a:buClr>
              <a:buSzPts val="1200"/>
              <a:buFont typeface="Arial"/>
              <a:buNone/>
            </a:pPr>
            <a:r>
              <a:rPr b="1" lang="en-US" sz="1200">
                <a:solidFill>
                  <a:srgbClr val="1E6734"/>
                </a:solidFill>
                <a:latin typeface="Century Gothic"/>
                <a:ea typeface="Century Gothic"/>
                <a:cs typeface="Century Gothic"/>
                <a:sym typeface="Century Gothic"/>
              </a:rPr>
              <a:t>Add contacts and  amounts </a:t>
            </a:r>
            <a:endParaRPr i="0" sz="1200" u="none" cap="none" strike="noStrike">
              <a:solidFill>
                <a:srgbClr val="000000"/>
              </a:solidFill>
              <a:latin typeface="Century Gothic"/>
              <a:ea typeface="Century Gothic"/>
              <a:cs typeface="Century Gothic"/>
              <a:sym typeface="Century Gothic"/>
            </a:endParaRPr>
          </a:p>
        </p:txBody>
      </p:sp>
      <p:grpSp>
        <p:nvGrpSpPr>
          <p:cNvPr id="266" name="Google Shape;266;p11"/>
          <p:cNvGrpSpPr/>
          <p:nvPr/>
        </p:nvGrpSpPr>
        <p:grpSpPr>
          <a:xfrm>
            <a:off x="6257000" y="4058024"/>
            <a:ext cx="614045" cy="647065"/>
            <a:chOff x="6257000" y="4058024"/>
            <a:chExt cx="614045" cy="647065"/>
          </a:xfrm>
        </p:grpSpPr>
        <p:sp>
          <p:nvSpPr>
            <p:cNvPr id="267" name="Google Shape;267;p11"/>
            <p:cNvSpPr/>
            <p:nvPr/>
          </p:nvSpPr>
          <p:spPr>
            <a:xfrm>
              <a:off x="6257000" y="4058024"/>
              <a:ext cx="614045" cy="647065"/>
            </a:xfrm>
            <a:custGeom>
              <a:rect b="b" l="l" r="r" t="t"/>
              <a:pathLst>
                <a:path extrusionOk="0" h="647064" w="614045">
                  <a:moveTo>
                    <a:pt x="306749" y="0"/>
                  </a:moveTo>
                  <a:lnTo>
                    <a:pt x="261420" y="3504"/>
                  </a:lnTo>
                  <a:lnTo>
                    <a:pt x="218156" y="13686"/>
                  </a:lnTo>
                  <a:lnTo>
                    <a:pt x="177431" y="30043"/>
                  </a:lnTo>
                  <a:lnTo>
                    <a:pt x="139721" y="52077"/>
                  </a:lnTo>
                  <a:lnTo>
                    <a:pt x="105499" y="79287"/>
                  </a:lnTo>
                  <a:lnTo>
                    <a:pt x="75240" y="111174"/>
                  </a:lnTo>
                  <a:lnTo>
                    <a:pt x="49419" y="147237"/>
                  </a:lnTo>
                  <a:lnTo>
                    <a:pt x="28510" y="186976"/>
                  </a:lnTo>
                  <a:lnTo>
                    <a:pt x="12987" y="229891"/>
                  </a:lnTo>
                  <a:lnTo>
                    <a:pt x="3325" y="275482"/>
                  </a:lnTo>
                  <a:lnTo>
                    <a:pt x="0" y="323250"/>
                  </a:lnTo>
                  <a:lnTo>
                    <a:pt x="3325" y="371017"/>
                  </a:lnTo>
                  <a:lnTo>
                    <a:pt x="12987" y="416609"/>
                  </a:lnTo>
                  <a:lnTo>
                    <a:pt x="28510" y="459524"/>
                  </a:lnTo>
                  <a:lnTo>
                    <a:pt x="49419" y="499262"/>
                  </a:lnTo>
                  <a:lnTo>
                    <a:pt x="75240" y="535325"/>
                  </a:lnTo>
                  <a:lnTo>
                    <a:pt x="105499" y="567212"/>
                  </a:lnTo>
                  <a:lnTo>
                    <a:pt x="139721" y="594422"/>
                  </a:lnTo>
                  <a:lnTo>
                    <a:pt x="177431" y="616456"/>
                  </a:lnTo>
                  <a:lnTo>
                    <a:pt x="218156" y="632813"/>
                  </a:lnTo>
                  <a:lnTo>
                    <a:pt x="261420" y="642994"/>
                  </a:lnTo>
                  <a:lnTo>
                    <a:pt x="306749" y="646499"/>
                  </a:lnTo>
                  <a:lnTo>
                    <a:pt x="352078" y="642994"/>
                  </a:lnTo>
                  <a:lnTo>
                    <a:pt x="395342" y="632813"/>
                  </a:lnTo>
                  <a:lnTo>
                    <a:pt x="436067" y="616456"/>
                  </a:lnTo>
                  <a:lnTo>
                    <a:pt x="473777" y="594422"/>
                  </a:lnTo>
                  <a:lnTo>
                    <a:pt x="507999" y="567212"/>
                  </a:lnTo>
                  <a:lnTo>
                    <a:pt x="538258" y="535325"/>
                  </a:lnTo>
                  <a:lnTo>
                    <a:pt x="564079" y="499262"/>
                  </a:lnTo>
                  <a:lnTo>
                    <a:pt x="584988" y="459524"/>
                  </a:lnTo>
                  <a:lnTo>
                    <a:pt x="600511" y="416609"/>
                  </a:lnTo>
                  <a:lnTo>
                    <a:pt x="610172" y="371017"/>
                  </a:lnTo>
                  <a:lnTo>
                    <a:pt x="613498" y="323250"/>
                  </a:lnTo>
                  <a:lnTo>
                    <a:pt x="610172" y="275482"/>
                  </a:lnTo>
                  <a:lnTo>
                    <a:pt x="600511" y="229891"/>
                  </a:lnTo>
                  <a:lnTo>
                    <a:pt x="584988" y="186976"/>
                  </a:lnTo>
                  <a:lnTo>
                    <a:pt x="564079" y="147237"/>
                  </a:lnTo>
                  <a:lnTo>
                    <a:pt x="538258" y="111174"/>
                  </a:lnTo>
                  <a:lnTo>
                    <a:pt x="507999" y="79287"/>
                  </a:lnTo>
                  <a:lnTo>
                    <a:pt x="473777" y="52077"/>
                  </a:lnTo>
                  <a:lnTo>
                    <a:pt x="436067" y="30043"/>
                  </a:lnTo>
                  <a:lnTo>
                    <a:pt x="395342" y="13686"/>
                  </a:lnTo>
                  <a:lnTo>
                    <a:pt x="352078" y="3504"/>
                  </a:lnTo>
                  <a:lnTo>
                    <a:pt x="306749" y="0"/>
                  </a:lnTo>
                  <a:close/>
                </a:path>
              </a:pathLst>
            </a:custGeom>
            <a:solidFill>
              <a:srgbClr val="0068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8" name="Google Shape;268;p11"/>
            <p:cNvSpPr/>
            <p:nvPr/>
          </p:nvSpPr>
          <p:spPr>
            <a:xfrm>
              <a:off x="6257000" y="4058024"/>
              <a:ext cx="614045" cy="647065"/>
            </a:xfrm>
            <a:custGeom>
              <a:rect b="b" l="l" r="r" t="t"/>
              <a:pathLst>
                <a:path extrusionOk="0" h="647064" w="614045">
                  <a:moveTo>
                    <a:pt x="0" y="323250"/>
                  </a:moveTo>
                  <a:lnTo>
                    <a:pt x="3325" y="275482"/>
                  </a:lnTo>
                  <a:lnTo>
                    <a:pt x="12987" y="229891"/>
                  </a:lnTo>
                  <a:lnTo>
                    <a:pt x="28510" y="186975"/>
                  </a:lnTo>
                  <a:lnTo>
                    <a:pt x="49419" y="147237"/>
                  </a:lnTo>
                  <a:lnTo>
                    <a:pt x="75240" y="111174"/>
                  </a:lnTo>
                  <a:lnTo>
                    <a:pt x="105499" y="79287"/>
                  </a:lnTo>
                  <a:lnTo>
                    <a:pt x="139721" y="52077"/>
                  </a:lnTo>
                  <a:lnTo>
                    <a:pt x="177431" y="30043"/>
                  </a:lnTo>
                  <a:lnTo>
                    <a:pt x="218156" y="13686"/>
                  </a:lnTo>
                  <a:lnTo>
                    <a:pt x="261420" y="3504"/>
                  </a:lnTo>
                  <a:lnTo>
                    <a:pt x="306750" y="0"/>
                  </a:lnTo>
                  <a:lnTo>
                    <a:pt x="352079" y="3504"/>
                  </a:lnTo>
                  <a:lnTo>
                    <a:pt x="395343" y="13686"/>
                  </a:lnTo>
                  <a:lnTo>
                    <a:pt x="436068" y="30043"/>
                  </a:lnTo>
                  <a:lnTo>
                    <a:pt x="473778" y="52077"/>
                  </a:lnTo>
                  <a:lnTo>
                    <a:pt x="508000" y="79287"/>
                  </a:lnTo>
                  <a:lnTo>
                    <a:pt x="538259" y="111174"/>
                  </a:lnTo>
                  <a:lnTo>
                    <a:pt x="564080" y="147237"/>
                  </a:lnTo>
                  <a:lnTo>
                    <a:pt x="584989" y="186975"/>
                  </a:lnTo>
                  <a:lnTo>
                    <a:pt x="600512" y="229891"/>
                  </a:lnTo>
                  <a:lnTo>
                    <a:pt x="610174" y="275482"/>
                  </a:lnTo>
                  <a:lnTo>
                    <a:pt x="613500" y="323250"/>
                  </a:lnTo>
                  <a:lnTo>
                    <a:pt x="610174" y="371017"/>
                  </a:lnTo>
                  <a:lnTo>
                    <a:pt x="600512" y="416608"/>
                  </a:lnTo>
                  <a:lnTo>
                    <a:pt x="584989" y="459524"/>
                  </a:lnTo>
                  <a:lnTo>
                    <a:pt x="564080" y="499262"/>
                  </a:lnTo>
                  <a:lnTo>
                    <a:pt x="538259" y="535325"/>
                  </a:lnTo>
                  <a:lnTo>
                    <a:pt x="508000" y="567212"/>
                  </a:lnTo>
                  <a:lnTo>
                    <a:pt x="473778" y="594422"/>
                  </a:lnTo>
                  <a:lnTo>
                    <a:pt x="436068" y="616456"/>
                  </a:lnTo>
                  <a:lnTo>
                    <a:pt x="395343" y="632813"/>
                  </a:lnTo>
                  <a:lnTo>
                    <a:pt x="352079" y="642995"/>
                  </a:lnTo>
                  <a:lnTo>
                    <a:pt x="306750" y="646500"/>
                  </a:lnTo>
                  <a:lnTo>
                    <a:pt x="261420" y="642995"/>
                  </a:lnTo>
                  <a:lnTo>
                    <a:pt x="218156" y="632813"/>
                  </a:lnTo>
                  <a:lnTo>
                    <a:pt x="177431" y="616456"/>
                  </a:lnTo>
                  <a:lnTo>
                    <a:pt x="139721" y="594422"/>
                  </a:lnTo>
                  <a:lnTo>
                    <a:pt x="105499" y="567212"/>
                  </a:lnTo>
                  <a:lnTo>
                    <a:pt x="75240" y="535325"/>
                  </a:lnTo>
                  <a:lnTo>
                    <a:pt x="49419" y="499262"/>
                  </a:lnTo>
                  <a:lnTo>
                    <a:pt x="28510" y="459524"/>
                  </a:lnTo>
                  <a:lnTo>
                    <a:pt x="12987" y="416608"/>
                  </a:lnTo>
                  <a:lnTo>
                    <a:pt x="3325" y="371017"/>
                  </a:lnTo>
                  <a:lnTo>
                    <a:pt x="0" y="323250"/>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69" name="Google Shape;269;p11"/>
          <p:cNvSpPr txBox="1"/>
          <p:nvPr/>
        </p:nvSpPr>
        <p:spPr>
          <a:xfrm>
            <a:off x="6501043" y="4262628"/>
            <a:ext cx="12509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entury Gothic"/>
                <a:ea typeface="Century Gothic"/>
                <a:cs typeface="Century Gothic"/>
                <a:sym typeface="Century Gothic"/>
              </a:rPr>
              <a:t>3</a:t>
            </a:r>
            <a:endParaRPr b="1" i="0" sz="1400" u="none" cap="none" strike="noStrike">
              <a:solidFill>
                <a:srgbClr val="000000"/>
              </a:solidFill>
              <a:latin typeface="Century Gothic"/>
              <a:ea typeface="Century Gothic"/>
              <a:cs typeface="Century Gothic"/>
              <a:sym typeface="Century Gothic"/>
            </a:endParaRPr>
          </a:p>
        </p:txBody>
      </p:sp>
      <p:sp>
        <p:nvSpPr>
          <p:cNvPr id="270" name="Google Shape;270;p11"/>
          <p:cNvSpPr/>
          <p:nvPr/>
        </p:nvSpPr>
        <p:spPr>
          <a:xfrm>
            <a:off x="9649900" y="4071975"/>
            <a:ext cx="2426335" cy="554355"/>
          </a:xfrm>
          <a:custGeom>
            <a:rect b="b" l="l" r="r" t="t"/>
            <a:pathLst>
              <a:path extrusionOk="0" h="554354" w="2426334">
                <a:moveTo>
                  <a:pt x="2426098" y="0"/>
                </a:moveTo>
                <a:lnTo>
                  <a:pt x="0" y="0"/>
                </a:lnTo>
                <a:lnTo>
                  <a:pt x="0" y="554099"/>
                </a:lnTo>
                <a:lnTo>
                  <a:pt x="2426098" y="554099"/>
                </a:lnTo>
                <a:lnTo>
                  <a:pt x="2426098" y="0"/>
                </a:lnTo>
                <a:close/>
              </a:path>
            </a:pathLst>
          </a:custGeom>
          <a:solidFill>
            <a:srgbClr val="FFF2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1" name="Google Shape;271;p11"/>
          <p:cNvSpPr txBox="1"/>
          <p:nvPr/>
        </p:nvSpPr>
        <p:spPr>
          <a:xfrm>
            <a:off x="10381153" y="4291075"/>
            <a:ext cx="1355700" cy="191100"/>
          </a:xfrm>
          <a:prstGeom prst="rect">
            <a:avLst/>
          </a:prstGeom>
          <a:noFill/>
          <a:ln>
            <a:noFill/>
          </a:ln>
        </p:spPr>
        <p:txBody>
          <a:bodyPr anchorCtr="0" anchor="t" bIns="0" lIns="0" spcFirstLastPara="1" rIns="0" wrap="square" tIns="6350">
            <a:spAutoFit/>
          </a:bodyPr>
          <a:lstStyle/>
          <a:p>
            <a:pPr indent="0" lvl="0" marL="0" marR="5080" rtl="0" algn="l">
              <a:lnSpc>
                <a:spcPct val="103299"/>
              </a:lnSpc>
              <a:spcBef>
                <a:spcPts val="0"/>
              </a:spcBef>
              <a:spcAft>
                <a:spcPts val="0"/>
              </a:spcAft>
              <a:buClr>
                <a:srgbClr val="000000"/>
              </a:buClr>
              <a:buSzPts val="1200"/>
              <a:buFont typeface="Arial"/>
              <a:buNone/>
            </a:pPr>
            <a:r>
              <a:rPr b="1" lang="en-US" sz="1200">
                <a:solidFill>
                  <a:srgbClr val="1E6734"/>
                </a:solidFill>
                <a:latin typeface="Century Gothic"/>
                <a:ea typeface="Century Gothic"/>
                <a:cs typeface="Century Gothic"/>
                <a:sym typeface="Century Gothic"/>
              </a:rPr>
              <a:t>Validate payment</a:t>
            </a:r>
            <a:endParaRPr i="0" sz="1200" u="none" cap="none" strike="noStrike">
              <a:solidFill>
                <a:srgbClr val="000000"/>
              </a:solidFill>
              <a:latin typeface="Century Gothic"/>
              <a:ea typeface="Century Gothic"/>
              <a:cs typeface="Century Gothic"/>
              <a:sym typeface="Century Gothic"/>
            </a:endParaRPr>
          </a:p>
        </p:txBody>
      </p:sp>
      <p:grpSp>
        <p:nvGrpSpPr>
          <p:cNvPr id="272" name="Google Shape;272;p11"/>
          <p:cNvGrpSpPr/>
          <p:nvPr/>
        </p:nvGrpSpPr>
        <p:grpSpPr>
          <a:xfrm>
            <a:off x="9448800" y="4062675"/>
            <a:ext cx="614045" cy="647065"/>
            <a:chOff x="9448800" y="4062675"/>
            <a:chExt cx="614045" cy="647065"/>
          </a:xfrm>
        </p:grpSpPr>
        <p:sp>
          <p:nvSpPr>
            <p:cNvPr id="273" name="Google Shape;273;p11"/>
            <p:cNvSpPr/>
            <p:nvPr/>
          </p:nvSpPr>
          <p:spPr>
            <a:xfrm>
              <a:off x="9448800" y="4062675"/>
              <a:ext cx="614045" cy="647065"/>
            </a:xfrm>
            <a:custGeom>
              <a:rect b="b" l="l" r="r" t="t"/>
              <a:pathLst>
                <a:path extrusionOk="0" h="647064" w="614045">
                  <a:moveTo>
                    <a:pt x="306749" y="0"/>
                  </a:moveTo>
                  <a:lnTo>
                    <a:pt x="261420" y="3504"/>
                  </a:lnTo>
                  <a:lnTo>
                    <a:pt x="218156" y="13686"/>
                  </a:lnTo>
                  <a:lnTo>
                    <a:pt x="177431" y="30043"/>
                  </a:lnTo>
                  <a:lnTo>
                    <a:pt x="139721" y="52077"/>
                  </a:lnTo>
                  <a:lnTo>
                    <a:pt x="105499" y="79287"/>
                  </a:lnTo>
                  <a:lnTo>
                    <a:pt x="75240" y="111174"/>
                  </a:lnTo>
                  <a:lnTo>
                    <a:pt x="49419" y="147236"/>
                  </a:lnTo>
                  <a:lnTo>
                    <a:pt x="28510" y="186975"/>
                  </a:lnTo>
                  <a:lnTo>
                    <a:pt x="12987" y="229890"/>
                  </a:lnTo>
                  <a:lnTo>
                    <a:pt x="3325" y="275481"/>
                  </a:lnTo>
                  <a:lnTo>
                    <a:pt x="0" y="323249"/>
                  </a:lnTo>
                  <a:lnTo>
                    <a:pt x="3325" y="371016"/>
                  </a:lnTo>
                  <a:lnTo>
                    <a:pt x="12987" y="416608"/>
                  </a:lnTo>
                  <a:lnTo>
                    <a:pt x="28510" y="459523"/>
                  </a:lnTo>
                  <a:lnTo>
                    <a:pt x="49419" y="499262"/>
                  </a:lnTo>
                  <a:lnTo>
                    <a:pt x="75240" y="535325"/>
                  </a:lnTo>
                  <a:lnTo>
                    <a:pt x="105499" y="567211"/>
                  </a:lnTo>
                  <a:lnTo>
                    <a:pt x="139721" y="594422"/>
                  </a:lnTo>
                  <a:lnTo>
                    <a:pt x="177431" y="616456"/>
                  </a:lnTo>
                  <a:lnTo>
                    <a:pt x="218156" y="632813"/>
                  </a:lnTo>
                  <a:lnTo>
                    <a:pt x="261420" y="642994"/>
                  </a:lnTo>
                  <a:lnTo>
                    <a:pt x="306749" y="646499"/>
                  </a:lnTo>
                  <a:lnTo>
                    <a:pt x="352078" y="642994"/>
                  </a:lnTo>
                  <a:lnTo>
                    <a:pt x="395343" y="632813"/>
                  </a:lnTo>
                  <a:lnTo>
                    <a:pt x="436068" y="616456"/>
                  </a:lnTo>
                  <a:lnTo>
                    <a:pt x="473778" y="594422"/>
                  </a:lnTo>
                  <a:lnTo>
                    <a:pt x="508000" y="567211"/>
                  </a:lnTo>
                  <a:lnTo>
                    <a:pt x="538259" y="535325"/>
                  </a:lnTo>
                  <a:lnTo>
                    <a:pt x="564080" y="499262"/>
                  </a:lnTo>
                  <a:lnTo>
                    <a:pt x="584990" y="459523"/>
                  </a:lnTo>
                  <a:lnTo>
                    <a:pt x="600512" y="416608"/>
                  </a:lnTo>
                  <a:lnTo>
                    <a:pt x="610174" y="371016"/>
                  </a:lnTo>
                  <a:lnTo>
                    <a:pt x="613500" y="323249"/>
                  </a:lnTo>
                  <a:lnTo>
                    <a:pt x="610174" y="275481"/>
                  </a:lnTo>
                  <a:lnTo>
                    <a:pt x="600512" y="229890"/>
                  </a:lnTo>
                  <a:lnTo>
                    <a:pt x="584990" y="186975"/>
                  </a:lnTo>
                  <a:lnTo>
                    <a:pt x="564080" y="147236"/>
                  </a:lnTo>
                  <a:lnTo>
                    <a:pt x="538259" y="111174"/>
                  </a:lnTo>
                  <a:lnTo>
                    <a:pt x="508000" y="79287"/>
                  </a:lnTo>
                  <a:lnTo>
                    <a:pt x="473778" y="52077"/>
                  </a:lnTo>
                  <a:lnTo>
                    <a:pt x="436068" y="30043"/>
                  </a:lnTo>
                  <a:lnTo>
                    <a:pt x="395343" y="13686"/>
                  </a:lnTo>
                  <a:lnTo>
                    <a:pt x="352078" y="3504"/>
                  </a:lnTo>
                  <a:lnTo>
                    <a:pt x="306749" y="0"/>
                  </a:lnTo>
                  <a:close/>
                </a:path>
              </a:pathLst>
            </a:custGeom>
            <a:solidFill>
              <a:srgbClr val="0068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4" name="Google Shape;274;p11"/>
            <p:cNvSpPr/>
            <p:nvPr/>
          </p:nvSpPr>
          <p:spPr>
            <a:xfrm>
              <a:off x="9448800" y="4062675"/>
              <a:ext cx="614045" cy="647065"/>
            </a:xfrm>
            <a:custGeom>
              <a:rect b="b" l="l" r="r" t="t"/>
              <a:pathLst>
                <a:path extrusionOk="0" h="647064" w="614045">
                  <a:moveTo>
                    <a:pt x="0" y="323250"/>
                  </a:moveTo>
                  <a:lnTo>
                    <a:pt x="3325" y="275482"/>
                  </a:lnTo>
                  <a:lnTo>
                    <a:pt x="12987" y="229891"/>
                  </a:lnTo>
                  <a:lnTo>
                    <a:pt x="28510" y="186975"/>
                  </a:lnTo>
                  <a:lnTo>
                    <a:pt x="49419" y="147237"/>
                  </a:lnTo>
                  <a:lnTo>
                    <a:pt x="75240" y="111174"/>
                  </a:lnTo>
                  <a:lnTo>
                    <a:pt x="105499" y="79287"/>
                  </a:lnTo>
                  <a:lnTo>
                    <a:pt x="139721" y="52077"/>
                  </a:lnTo>
                  <a:lnTo>
                    <a:pt x="177431" y="30043"/>
                  </a:lnTo>
                  <a:lnTo>
                    <a:pt x="218156" y="13686"/>
                  </a:lnTo>
                  <a:lnTo>
                    <a:pt x="261420" y="3504"/>
                  </a:lnTo>
                  <a:lnTo>
                    <a:pt x="306750" y="0"/>
                  </a:lnTo>
                  <a:lnTo>
                    <a:pt x="352079" y="3504"/>
                  </a:lnTo>
                  <a:lnTo>
                    <a:pt x="395343" y="13686"/>
                  </a:lnTo>
                  <a:lnTo>
                    <a:pt x="436068" y="30043"/>
                  </a:lnTo>
                  <a:lnTo>
                    <a:pt x="473778" y="52077"/>
                  </a:lnTo>
                  <a:lnTo>
                    <a:pt x="508000" y="79287"/>
                  </a:lnTo>
                  <a:lnTo>
                    <a:pt x="538259" y="111174"/>
                  </a:lnTo>
                  <a:lnTo>
                    <a:pt x="564080" y="147237"/>
                  </a:lnTo>
                  <a:lnTo>
                    <a:pt x="584989" y="186975"/>
                  </a:lnTo>
                  <a:lnTo>
                    <a:pt x="600512" y="229891"/>
                  </a:lnTo>
                  <a:lnTo>
                    <a:pt x="610174" y="275482"/>
                  </a:lnTo>
                  <a:lnTo>
                    <a:pt x="613500" y="323250"/>
                  </a:lnTo>
                  <a:lnTo>
                    <a:pt x="610174" y="371017"/>
                  </a:lnTo>
                  <a:lnTo>
                    <a:pt x="600512" y="416608"/>
                  </a:lnTo>
                  <a:lnTo>
                    <a:pt x="584989" y="459524"/>
                  </a:lnTo>
                  <a:lnTo>
                    <a:pt x="564080" y="499262"/>
                  </a:lnTo>
                  <a:lnTo>
                    <a:pt x="538259" y="535325"/>
                  </a:lnTo>
                  <a:lnTo>
                    <a:pt x="508000" y="567212"/>
                  </a:lnTo>
                  <a:lnTo>
                    <a:pt x="473778" y="594422"/>
                  </a:lnTo>
                  <a:lnTo>
                    <a:pt x="436068" y="616456"/>
                  </a:lnTo>
                  <a:lnTo>
                    <a:pt x="395343" y="632813"/>
                  </a:lnTo>
                  <a:lnTo>
                    <a:pt x="352079" y="642995"/>
                  </a:lnTo>
                  <a:lnTo>
                    <a:pt x="306750" y="646500"/>
                  </a:lnTo>
                  <a:lnTo>
                    <a:pt x="261420" y="642995"/>
                  </a:lnTo>
                  <a:lnTo>
                    <a:pt x="218156" y="632813"/>
                  </a:lnTo>
                  <a:lnTo>
                    <a:pt x="177431" y="616456"/>
                  </a:lnTo>
                  <a:lnTo>
                    <a:pt x="139721" y="594422"/>
                  </a:lnTo>
                  <a:lnTo>
                    <a:pt x="105499" y="567212"/>
                  </a:lnTo>
                  <a:lnTo>
                    <a:pt x="75240" y="535325"/>
                  </a:lnTo>
                  <a:lnTo>
                    <a:pt x="49419" y="499262"/>
                  </a:lnTo>
                  <a:lnTo>
                    <a:pt x="28510" y="459524"/>
                  </a:lnTo>
                  <a:lnTo>
                    <a:pt x="12987" y="416608"/>
                  </a:lnTo>
                  <a:lnTo>
                    <a:pt x="3325" y="371017"/>
                  </a:lnTo>
                  <a:lnTo>
                    <a:pt x="0" y="323250"/>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75" name="Google Shape;275;p11"/>
          <p:cNvSpPr txBox="1"/>
          <p:nvPr/>
        </p:nvSpPr>
        <p:spPr>
          <a:xfrm>
            <a:off x="9692843" y="4265676"/>
            <a:ext cx="12509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entury Gothic"/>
                <a:ea typeface="Century Gothic"/>
                <a:cs typeface="Century Gothic"/>
                <a:sym typeface="Century Gothic"/>
              </a:rPr>
              <a:t>4</a:t>
            </a:r>
            <a:endParaRPr b="1" i="0" sz="1400" u="none" cap="none" strike="noStrike">
              <a:solidFill>
                <a:srgbClr val="000000"/>
              </a:solidFill>
              <a:latin typeface="Century Gothic"/>
              <a:ea typeface="Century Gothic"/>
              <a:cs typeface="Century Gothic"/>
              <a:sym typeface="Century Gothic"/>
            </a:endParaRPr>
          </a:p>
        </p:txBody>
      </p:sp>
      <p:sp>
        <p:nvSpPr>
          <p:cNvPr id="276" name="Google Shape;276;p11"/>
          <p:cNvSpPr txBox="1"/>
          <p:nvPr/>
        </p:nvSpPr>
        <p:spPr>
          <a:xfrm>
            <a:off x="7821373" y="2080767"/>
            <a:ext cx="4197900" cy="1638600"/>
          </a:xfrm>
          <a:prstGeom prst="rect">
            <a:avLst/>
          </a:prstGeom>
          <a:noFill/>
          <a:ln>
            <a:noFill/>
          </a:ln>
        </p:spPr>
        <p:txBody>
          <a:bodyPr anchorCtr="0" anchor="t" bIns="0" lIns="0" spcFirstLastPara="1" rIns="0" wrap="square" tIns="119375">
            <a:spAutoFit/>
          </a:bodyPr>
          <a:lstStyle/>
          <a:p>
            <a:pPr indent="0" lvl="0" marL="12700" marR="5080" rtl="0" algn="ctr">
              <a:lnSpc>
                <a:spcPct val="99200"/>
              </a:lnSpc>
              <a:spcBef>
                <a:spcPts val="850"/>
              </a:spcBef>
              <a:spcAft>
                <a:spcPts val="0"/>
              </a:spcAft>
              <a:buClr>
                <a:schemeClr val="dk1"/>
              </a:buClr>
              <a:buSzPts val="1100"/>
              <a:buFont typeface="Arial"/>
              <a:buNone/>
            </a:pPr>
            <a:r>
              <a:rPr b="1" lang="en-US" sz="1300">
                <a:latin typeface="Century Gothic"/>
                <a:ea typeface="Century Gothic"/>
                <a:cs typeface="Century Gothic"/>
                <a:sym typeface="Century Gothic"/>
              </a:rPr>
              <a:t>One account for all your transactions</a:t>
            </a:r>
            <a:endParaRPr b="1" sz="1300">
              <a:latin typeface="Century Gothic"/>
              <a:ea typeface="Century Gothic"/>
              <a:cs typeface="Century Gothic"/>
              <a:sym typeface="Century Gothic"/>
            </a:endParaRPr>
          </a:p>
          <a:p>
            <a:pPr indent="0" lvl="0" marL="12700" marR="5080" rtl="0" algn="ctr">
              <a:lnSpc>
                <a:spcPct val="99200"/>
              </a:lnSpc>
              <a:spcBef>
                <a:spcPts val="850"/>
              </a:spcBef>
              <a:spcAft>
                <a:spcPts val="0"/>
              </a:spcAft>
              <a:buClr>
                <a:schemeClr val="dk1"/>
              </a:buClr>
              <a:buSzPts val="1100"/>
              <a:buFont typeface="Arial"/>
              <a:buNone/>
            </a:pPr>
            <a:r>
              <a:rPr lang="en-US" sz="1300">
                <a:latin typeface="Century Gothic"/>
                <a:ea typeface="Century Gothic"/>
                <a:cs typeface="Century Gothic"/>
                <a:sym typeface="Century Gothic"/>
              </a:rPr>
              <a:t>Top up your transfer account directly from your CinetPay balance, in real time and in a few clicks, from your backoffice.</a:t>
            </a:r>
            <a:endParaRPr sz="1300">
              <a:latin typeface="Century Gothic"/>
              <a:ea typeface="Century Gothic"/>
              <a:cs typeface="Century Gothic"/>
              <a:sym typeface="Century Gothic"/>
            </a:endParaRPr>
          </a:p>
          <a:p>
            <a:pPr indent="0" lvl="0" marL="12700" marR="5080" rtl="0" algn="ctr">
              <a:lnSpc>
                <a:spcPct val="99200"/>
              </a:lnSpc>
              <a:spcBef>
                <a:spcPts val="850"/>
              </a:spcBef>
              <a:spcAft>
                <a:spcPts val="0"/>
              </a:spcAft>
              <a:buClr>
                <a:schemeClr val="dk1"/>
              </a:buClr>
              <a:buSzPts val="1100"/>
              <a:buFont typeface="Arial"/>
              <a:buNone/>
            </a:pPr>
            <a:r>
              <a:t/>
            </a:r>
            <a:endParaRPr b="1" sz="1300">
              <a:latin typeface="Century Gothic"/>
              <a:ea typeface="Century Gothic"/>
              <a:cs typeface="Century Gothic"/>
              <a:sym typeface="Century Gothic"/>
            </a:endParaRPr>
          </a:p>
          <a:p>
            <a:pPr indent="0" lvl="0" marL="12700" marR="5080" rtl="0" algn="ctr">
              <a:lnSpc>
                <a:spcPct val="99200"/>
              </a:lnSpc>
              <a:spcBef>
                <a:spcPts val="850"/>
              </a:spcBef>
              <a:spcAft>
                <a:spcPts val="0"/>
              </a:spcAft>
              <a:buClr>
                <a:srgbClr val="000000"/>
              </a:buClr>
              <a:buSzPts val="1300"/>
              <a:buFont typeface="Arial"/>
              <a:buNone/>
            </a:pPr>
            <a:r>
              <a:t/>
            </a:r>
            <a:endParaRPr b="1" sz="1300">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0" name="Shape 280"/>
        <p:cNvGrpSpPr/>
        <p:nvPr/>
      </p:nvGrpSpPr>
      <p:grpSpPr>
        <a:xfrm>
          <a:off x="0" y="0"/>
          <a:ext cx="0" cy="0"/>
          <a:chOff x="0" y="0"/>
          <a:chExt cx="0" cy="0"/>
        </a:xfrm>
      </p:grpSpPr>
      <p:sp>
        <p:nvSpPr>
          <p:cNvPr id="281" name="Google Shape;281;p12"/>
          <p:cNvSpPr txBox="1"/>
          <p:nvPr>
            <p:ph type="title"/>
          </p:nvPr>
        </p:nvSpPr>
        <p:spPr>
          <a:xfrm>
            <a:off x="2579480" y="1734819"/>
            <a:ext cx="7450500" cy="2202300"/>
          </a:xfrm>
          <a:prstGeom prst="rect">
            <a:avLst/>
          </a:prstGeom>
          <a:noFill/>
          <a:ln>
            <a:noFill/>
          </a:ln>
        </p:spPr>
        <p:txBody>
          <a:bodyPr anchorCtr="0" anchor="t" bIns="0" lIns="0" spcFirstLastPara="1" rIns="0" wrap="square" tIns="12700">
            <a:spAutoFit/>
          </a:bodyPr>
          <a:lstStyle/>
          <a:p>
            <a:pPr indent="0" lvl="0" marL="0" marR="408940" rtl="0" algn="ctr">
              <a:lnSpc>
                <a:spcPct val="100000"/>
              </a:lnSpc>
              <a:spcBef>
                <a:spcPts val="0"/>
              </a:spcBef>
              <a:spcAft>
                <a:spcPts val="0"/>
              </a:spcAft>
              <a:buSzPts val="1400"/>
              <a:buNone/>
            </a:pPr>
            <a:r>
              <a:rPr lang="en-US"/>
              <a:t>CinetPay Payment Terminal</a:t>
            </a:r>
            <a:endParaRPr/>
          </a:p>
          <a:p>
            <a:pPr indent="0" lvl="0" marL="12700" rtl="0" algn="l">
              <a:lnSpc>
                <a:spcPct val="100000"/>
              </a:lnSpc>
              <a:spcBef>
                <a:spcPts val="30"/>
              </a:spcBef>
              <a:spcAft>
                <a:spcPts val="0"/>
              </a:spcAft>
              <a:buSzPts val="1400"/>
              <a:buNone/>
            </a:pPr>
            <a:r>
              <a:rPr b="0" lang="en-US" sz="1400">
                <a:solidFill>
                  <a:srgbClr val="888888"/>
                </a:solidFill>
              </a:rPr>
              <a:t>a sleek and elegant design, to make each payment a unique experience</a:t>
            </a:r>
            <a:endParaRPr sz="1400">
              <a:latin typeface="Century Gothic"/>
              <a:ea typeface="Century Gothic"/>
              <a:cs typeface="Century Gothic"/>
              <a:sym typeface="Century Gothic"/>
            </a:endParaRPr>
          </a:p>
        </p:txBody>
      </p:sp>
      <p:pic>
        <p:nvPicPr>
          <p:cNvPr id="282" name="Google Shape;282;p12"/>
          <p:cNvPicPr preferRelativeResize="0"/>
          <p:nvPr/>
        </p:nvPicPr>
        <p:blipFill rotWithShape="1">
          <a:blip r:embed="rId3">
            <a:alphaModFix/>
          </a:blip>
          <a:srcRect b="0" l="0" r="0" t="0"/>
          <a:stretch/>
        </p:blipFill>
        <p:spPr>
          <a:xfrm>
            <a:off x="3047" y="4974335"/>
            <a:ext cx="12185904" cy="18836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6" name="Shape 286"/>
        <p:cNvGrpSpPr/>
        <p:nvPr/>
      </p:nvGrpSpPr>
      <p:grpSpPr>
        <a:xfrm>
          <a:off x="0" y="0"/>
          <a:ext cx="0" cy="0"/>
          <a:chOff x="0" y="0"/>
          <a:chExt cx="0" cy="0"/>
        </a:xfrm>
      </p:grpSpPr>
      <p:grpSp>
        <p:nvGrpSpPr>
          <p:cNvPr id="287" name="Google Shape;287;p13"/>
          <p:cNvGrpSpPr/>
          <p:nvPr/>
        </p:nvGrpSpPr>
        <p:grpSpPr>
          <a:xfrm>
            <a:off x="0" y="713275"/>
            <a:ext cx="12188952" cy="6144725"/>
            <a:chOff x="0" y="713275"/>
            <a:chExt cx="12188952" cy="6144725"/>
          </a:xfrm>
        </p:grpSpPr>
        <p:pic>
          <p:nvPicPr>
            <p:cNvPr id="288" name="Google Shape;288;p13"/>
            <p:cNvPicPr preferRelativeResize="0"/>
            <p:nvPr/>
          </p:nvPicPr>
          <p:blipFill rotWithShape="1">
            <a:blip r:embed="rId3">
              <a:alphaModFix/>
            </a:blip>
            <a:srcRect b="0" l="0" r="0" t="0"/>
            <a:stretch/>
          </p:blipFill>
          <p:spPr>
            <a:xfrm>
              <a:off x="0" y="4974336"/>
              <a:ext cx="12188952" cy="1883664"/>
            </a:xfrm>
            <a:prstGeom prst="rect">
              <a:avLst/>
            </a:prstGeom>
            <a:noFill/>
            <a:ln>
              <a:noFill/>
            </a:ln>
          </p:spPr>
        </p:pic>
        <p:pic>
          <p:nvPicPr>
            <p:cNvPr id="289" name="Google Shape;289;p13"/>
            <p:cNvPicPr preferRelativeResize="0"/>
            <p:nvPr/>
          </p:nvPicPr>
          <p:blipFill rotWithShape="1">
            <a:blip r:embed="rId4">
              <a:alphaModFix/>
            </a:blip>
            <a:srcRect b="0" l="0" r="0" t="0"/>
            <a:stretch/>
          </p:blipFill>
          <p:spPr>
            <a:xfrm>
              <a:off x="2657855" y="941831"/>
              <a:ext cx="3493008" cy="4117848"/>
            </a:xfrm>
            <a:prstGeom prst="rect">
              <a:avLst/>
            </a:prstGeom>
            <a:noFill/>
            <a:ln>
              <a:noFill/>
            </a:ln>
          </p:spPr>
        </p:pic>
        <p:sp>
          <p:nvSpPr>
            <p:cNvPr id="290" name="Google Shape;290;p13"/>
            <p:cNvSpPr/>
            <p:nvPr/>
          </p:nvSpPr>
          <p:spPr>
            <a:xfrm>
              <a:off x="2201774" y="713275"/>
              <a:ext cx="4043045" cy="1224280"/>
            </a:xfrm>
            <a:custGeom>
              <a:rect b="b" l="l" r="r" t="t"/>
              <a:pathLst>
                <a:path extrusionOk="0" h="1224280" w="4043045">
                  <a:moveTo>
                    <a:pt x="4042500" y="0"/>
                  </a:moveTo>
                  <a:lnTo>
                    <a:pt x="0" y="0"/>
                  </a:lnTo>
                  <a:lnTo>
                    <a:pt x="0" y="1223699"/>
                  </a:lnTo>
                  <a:lnTo>
                    <a:pt x="4042500" y="1223699"/>
                  </a:lnTo>
                  <a:lnTo>
                    <a:pt x="404250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1" name="Google Shape;291;p13"/>
            <p:cNvSpPr/>
            <p:nvPr/>
          </p:nvSpPr>
          <p:spPr>
            <a:xfrm>
              <a:off x="2201774" y="713275"/>
              <a:ext cx="4043045" cy="1224280"/>
            </a:xfrm>
            <a:custGeom>
              <a:rect b="b" l="l" r="r" t="t"/>
              <a:pathLst>
                <a:path extrusionOk="0" h="1224280" w="4043045">
                  <a:moveTo>
                    <a:pt x="0" y="0"/>
                  </a:moveTo>
                  <a:lnTo>
                    <a:pt x="4042500" y="0"/>
                  </a:lnTo>
                  <a:lnTo>
                    <a:pt x="4042500" y="1223700"/>
                  </a:lnTo>
                  <a:lnTo>
                    <a:pt x="0" y="1223700"/>
                  </a:lnTo>
                  <a:lnTo>
                    <a:pt x="0" y="0"/>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2" name="Google Shape;292;p13"/>
            <p:cNvSpPr/>
            <p:nvPr/>
          </p:nvSpPr>
          <p:spPr>
            <a:xfrm>
              <a:off x="6412224" y="1467874"/>
              <a:ext cx="5403850" cy="1023619"/>
            </a:xfrm>
            <a:custGeom>
              <a:rect b="b" l="l" r="r" t="t"/>
              <a:pathLst>
                <a:path extrusionOk="0" h="1023619" w="5403850">
                  <a:moveTo>
                    <a:pt x="5232797" y="0"/>
                  </a:moveTo>
                  <a:lnTo>
                    <a:pt x="170501" y="0"/>
                  </a:lnTo>
                  <a:lnTo>
                    <a:pt x="125175" y="6090"/>
                  </a:lnTo>
                  <a:lnTo>
                    <a:pt x="84445" y="23278"/>
                  </a:lnTo>
                  <a:lnTo>
                    <a:pt x="49938" y="49938"/>
                  </a:lnTo>
                  <a:lnTo>
                    <a:pt x="23278" y="84446"/>
                  </a:lnTo>
                  <a:lnTo>
                    <a:pt x="6090" y="125175"/>
                  </a:lnTo>
                  <a:lnTo>
                    <a:pt x="0" y="170502"/>
                  </a:lnTo>
                  <a:lnTo>
                    <a:pt x="0" y="852497"/>
                  </a:lnTo>
                  <a:lnTo>
                    <a:pt x="6090" y="897823"/>
                  </a:lnTo>
                  <a:lnTo>
                    <a:pt x="23278" y="938553"/>
                  </a:lnTo>
                  <a:lnTo>
                    <a:pt x="49938" y="973060"/>
                  </a:lnTo>
                  <a:lnTo>
                    <a:pt x="84445" y="999721"/>
                  </a:lnTo>
                  <a:lnTo>
                    <a:pt x="125175" y="1016909"/>
                  </a:lnTo>
                  <a:lnTo>
                    <a:pt x="170501" y="1023000"/>
                  </a:lnTo>
                  <a:lnTo>
                    <a:pt x="5232797" y="1023000"/>
                  </a:lnTo>
                  <a:lnTo>
                    <a:pt x="5278123" y="1016909"/>
                  </a:lnTo>
                  <a:lnTo>
                    <a:pt x="5318852" y="999721"/>
                  </a:lnTo>
                  <a:lnTo>
                    <a:pt x="5353360" y="973060"/>
                  </a:lnTo>
                  <a:lnTo>
                    <a:pt x="5380020" y="938553"/>
                  </a:lnTo>
                  <a:lnTo>
                    <a:pt x="5397208" y="897823"/>
                  </a:lnTo>
                  <a:lnTo>
                    <a:pt x="5403298" y="852497"/>
                  </a:lnTo>
                  <a:lnTo>
                    <a:pt x="5403298" y="170502"/>
                  </a:lnTo>
                  <a:lnTo>
                    <a:pt x="5397208" y="125175"/>
                  </a:lnTo>
                  <a:lnTo>
                    <a:pt x="5380020" y="84446"/>
                  </a:lnTo>
                  <a:lnTo>
                    <a:pt x="5353360" y="49938"/>
                  </a:lnTo>
                  <a:lnTo>
                    <a:pt x="5318852" y="23278"/>
                  </a:lnTo>
                  <a:lnTo>
                    <a:pt x="5278123" y="6090"/>
                  </a:lnTo>
                  <a:lnTo>
                    <a:pt x="5232797" y="0"/>
                  </a:lnTo>
                  <a:close/>
                </a:path>
              </a:pathLst>
            </a:custGeom>
            <a:solidFill>
              <a:srgbClr val="FFF2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93" name="Google Shape;293;p13"/>
          <p:cNvSpPr txBox="1"/>
          <p:nvPr>
            <p:ph type="title"/>
          </p:nvPr>
        </p:nvSpPr>
        <p:spPr>
          <a:xfrm>
            <a:off x="1040902" y="133600"/>
            <a:ext cx="5475600" cy="38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t>CINETPAY PAYMENT TERMINAL</a:t>
            </a:r>
            <a:endParaRPr sz="2400"/>
          </a:p>
        </p:txBody>
      </p:sp>
      <p:sp>
        <p:nvSpPr>
          <p:cNvPr id="294" name="Google Shape;294;p13"/>
          <p:cNvSpPr/>
          <p:nvPr/>
        </p:nvSpPr>
        <p:spPr>
          <a:xfrm>
            <a:off x="1055044" y="563082"/>
            <a:ext cx="1749425" cy="3810"/>
          </a:xfrm>
          <a:custGeom>
            <a:rect b="b" l="l" r="r" t="t"/>
            <a:pathLst>
              <a:path extrusionOk="0" h="3809" w="1749425">
                <a:moveTo>
                  <a:pt x="0" y="0"/>
                </a:moveTo>
                <a:lnTo>
                  <a:pt x="1749300" y="3600"/>
                </a:lnTo>
              </a:path>
            </a:pathLst>
          </a:custGeom>
          <a:noFill/>
          <a:ln cap="flat" cmpd="sng" w="19050">
            <a:solidFill>
              <a:srgbClr val="417C2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95" name="Google Shape;295;p13"/>
          <p:cNvGrpSpPr/>
          <p:nvPr/>
        </p:nvGrpSpPr>
        <p:grpSpPr>
          <a:xfrm>
            <a:off x="627106" y="195818"/>
            <a:ext cx="277495" cy="345440"/>
            <a:chOff x="627106" y="195818"/>
            <a:chExt cx="277495" cy="345440"/>
          </a:xfrm>
        </p:grpSpPr>
        <p:sp>
          <p:nvSpPr>
            <p:cNvPr id="296" name="Google Shape;296;p13"/>
            <p:cNvSpPr/>
            <p:nvPr/>
          </p:nvSpPr>
          <p:spPr>
            <a:xfrm>
              <a:off x="627106" y="195818"/>
              <a:ext cx="277495" cy="345440"/>
            </a:xfrm>
            <a:custGeom>
              <a:rect b="b" l="l" r="r" t="t"/>
              <a:pathLst>
                <a:path extrusionOk="0" h="345440" w="277494">
                  <a:moveTo>
                    <a:pt x="101751" y="0"/>
                  </a:moveTo>
                  <a:lnTo>
                    <a:pt x="0" y="0"/>
                  </a:lnTo>
                  <a:lnTo>
                    <a:pt x="175748" y="172650"/>
                  </a:lnTo>
                  <a:lnTo>
                    <a:pt x="0" y="345300"/>
                  </a:lnTo>
                  <a:lnTo>
                    <a:pt x="101751" y="345300"/>
                  </a:lnTo>
                  <a:lnTo>
                    <a:pt x="277500" y="172650"/>
                  </a:lnTo>
                  <a:lnTo>
                    <a:pt x="101751" y="0"/>
                  </a:lnTo>
                  <a:close/>
                </a:path>
              </a:pathLst>
            </a:custGeom>
            <a:solidFill>
              <a:srgbClr val="32B34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7" name="Google Shape;297;p13"/>
            <p:cNvSpPr/>
            <p:nvPr/>
          </p:nvSpPr>
          <p:spPr>
            <a:xfrm>
              <a:off x="627106" y="195818"/>
              <a:ext cx="277495" cy="345440"/>
            </a:xfrm>
            <a:custGeom>
              <a:rect b="b" l="l" r="r" t="t"/>
              <a:pathLst>
                <a:path extrusionOk="0" h="345440" w="277494">
                  <a:moveTo>
                    <a:pt x="0" y="0"/>
                  </a:moveTo>
                  <a:lnTo>
                    <a:pt x="101751" y="0"/>
                  </a:lnTo>
                  <a:lnTo>
                    <a:pt x="277500" y="172650"/>
                  </a:lnTo>
                  <a:lnTo>
                    <a:pt x="101751" y="345300"/>
                  </a:lnTo>
                  <a:lnTo>
                    <a:pt x="0" y="345300"/>
                  </a:lnTo>
                  <a:lnTo>
                    <a:pt x="175748" y="172650"/>
                  </a:lnTo>
                  <a:lnTo>
                    <a:pt x="0" y="0"/>
                  </a:lnTo>
                  <a:close/>
                </a:path>
              </a:pathLst>
            </a:custGeom>
            <a:noFill/>
            <a:ln cap="flat" cmpd="sng" w="12700">
              <a:solidFill>
                <a:srgbClr val="32B34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98" name="Google Shape;298;p13"/>
          <p:cNvSpPr txBox="1"/>
          <p:nvPr/>
        </p:nvSpPr>
        <p:spPr>
          <a:xfrm>
            <a:off x="6540888" y="1507512"/>
            <a:ext cx="4740900" cy="937200"/>
          </a:xfrm>
          <a:prstGeom prst="rect">
            <a:avLst/>
          </a:prstGeom>
          <a:noFill/>
          <a:ln>
            <a:noFill/>
          </a:ln>
        </p:spPr>
        <p:txBody>
          <a:bodyPr anchorCtr="0" anchor="t" bIns="0" lIns="0" spcFirstLastPara="1" rIns="0" wrap="square" tIns="60950">
            <a:spAutoFit/>
          </a:bodyPr>
          <a:lstStyle/>
          <a:p>
            <a:pPr indent="0" lvl="0" marL="12700" marR="5080" rtl="0" algn="l">
              <a:lnSpc>
                <a:spcPct val="113599"/>
              </a:lnSpc>
              <a:spcBef>
                <a:spcPts val="120"/>
              </a:spcBef>
              <a:spcAft>
                <a:spcPts val="0"/>
              </a:spcAft>
              <a:buClr>
                <a:schemeClr val="dk1"/>
              </a:buClr>
              <a:buSzPts val="1100"/>
              <a:buFont typeface="Arial"/>
              <a:buNone/>
            </a:pPr>
            <a:r>
              <a:rPr b="1" lang="en-US">
                <a:solidFill>
                  <a:srgbClr val="006820"/>
                </a:solidFill>
                <a:latin typeface="Century Gothic"/>
                <a:ea typeface="Century Gothic"/>
                <a:cs typeface="Century Gothic"/>
                <a:sym typeface="Century Gothic"/>
              </a:rPr>
              <a:t>Secure your income by dematerializing them</a:t>
            </a:r>
            <a:endParaRPr b="1">
              <a:solidFill>
                <a:srgbClr val="006820"/>
              </a:solidFill>
              <a:latin typeface="Century Gothic"/>
              <a:ea typeface="Century Gothic"/>
              <a:cs typeface="Century Gothic"/>
              <a:sym typeface="Century Gothic"/>
            </a:endParaRPr>
          </a:p>
          <a:p>
            <a:pPr indent="0" lvl="0" marL="12700" marR="5080" rtl="0" algn="l">
              <a:lnSpc>
                <a:spcPct val="113599"/>
              </a:lnSpc>
              <a:spcBef>
                <a:spcPts val="120"/>
              </a:spcBef>
              <a:spcAft>
                <a:spcPts val="0"/>
              </a:spcAft>
              <a:buClr>
                <a:schemeClr val="dk1"/>
              </a:buClr>
              <a:buSzPts val="1100"/>
              <a:buFont typeface="Arial"/>
              <a:buNone/>
            </a:pPr>
            <a:r>
              <a:rPr lang="en-US" sz="1100">
                <a:solidFill>
                  <a:schemeClr val="dk1"/>
                </a:solidFill>
                <a:latin typeface="Century Gothic"/>
                <a:ea typeface="Century Gothic"/>
                <a:cs typeface="Century Gothic"/>
                <a:sym typeface="Century Gothic"/>
              </a:rPr>
              <a:t>Your income and expenses are directly recorded in your online account. You can access their histor</a:t>
            </a:r>
            <a:r>
              <a:rPr lang="en-US" sz="1100">
                <a:solidFill>
                  <a:schemeClr val="dk1"/>
                </a:solidFill>
                <a:latin typeface="Century Gothic"/>
                <a:ea typeface="Century Gothic"/>
                <a:cs typeface="Century Gothic"/>
                <a:sym typeface="Century Gothic"/>
              </a:rPr>
              <a:t>y</a:t>
            </a:r>
            <a:r>
              <a:rPr lang="en-US" sz="1100">
                <a:solidFill>
                  <a:schemeClr val="dk1"/>
                </a:solidFill>
                <a:latin typeface="Century Gothic"/>
                <a:ea typeface="Century Gothic"/>
                <a:cs typeface="Century Gothic"/>
                <a:sym typeface="Century Gothic"/>
              </a:rPr>
              <a:t> from the backoffice</a:t>
            </a:r>
            <a:endParaRPr sz="1100">
              <a:solidFill>
                <a:schemeClr val="dk1"/>
              </a:solidFill>
              <a:latin typeface="Century Gothic"/>
              <a:ea typeface="Century Gothic"/>
              <a:cs typeface="Century Gothic"/>
              <a:sym typeface="Century Gothic"/>
            </a:endParaRPr>
          </a:p>
          <a:p>
            <a:pPr indent="0" lvl="0" marL="12700" marR="5080" rtl="0" algn="l">
              <a:lnSpc>
                <a:spcPct val="113599"/>
              </a:lnSpc>
              <a:spcBef>
                <a:spcPts val="120"/>
              </a:spcBef>
              <a:spcAft>
                <a:spcPts val="0"/>
              </a:spcAft>
              <a:buClr>
                <a:srgbClr val="000000"/>
              </a:buClr>
              <a:buSzPts val="1100"/>
              <a:buFont typeface="Arial"/>
              <a:buNone/>
            </a:pPr>
            <a:r>
              <a:t/>
            </a:r>
            <a:endParaRPr b="1">
              <a:solidFill>
                <a:srgbClr val="006820"/>
              </a:solidFill>
              <a:latin typeface="Century Gothic"/>
              <a:ea typeface="Century Gothic"/>
              <a:cs typeface="Century Gothic"/>
              <a:sym typeface="Century Gothic"/>
            </a:endParaRPr>
          </a:p>
        </p:txBody>
      </p:sp>
      <p:sp>
        <p:nvSpPr>
          <p:cNvPr id="299" name="Google Shape;299;p13"/>
          <p:cNvSpPr/>
          <p:nvPr/>
        </p:nvSpPr>
        <p:spPr>
          <a:xfrm>
            <a:off x="6412224" y="2646950"/>
            <a:ext cx="5475605" cy="1129665"/>
          </a:xfrm>
          <a:custGeom>
            <a:rect b="b" l="l" r="r" t="t"/>
            <a:pathLst>
              <a:path extrusionOk="0" h="1129664" w="5475605">
                <a:moveTo>
                  <a:pt x="5286799" y="0"/>
                </a:moveTo>
                <a:lnTo>
                  <a:pt x="188200" y="0"/>
                </a:lnTo>
                <a:lnTo>
                  <a:pt x="138168" y="6722"/>
                </a:lnTo>
                <a:lnTo>
                  <a:pt x="93211" y="25694"/>
                </a:lnTo>
                <a:lnTo>
                  <a:pt x="55122" y="55122"/>
                </a:lnTo>
                <a:lnTo>
                  <a:pt x="25694" y="93211"/>
                </a:lnTo>
                <a:lnTo>
                  <a:pt x="6722" y="138168"/>
                </a:lnTo>
                <a:lnTo>
                  <a:pt x="0" y="188200"/>
                </a:lnTo>
                <a:lnTo>
                  <a:pt x="0" y="940998"/>
                </a:lnTo>
                <a:lnTo>
                  <a:pt x="6722" y="991030"/>
                </a:lnTo>
                <a:lnTo>
                  <a:pt x="25694" y="1035987"/>
                </a:lnTo>
                <a:lnTo>
                  <a:pt x="55122" y="1074076"/>
                </a:lnTo>
                <a:lnTo>
                  <a:pt x="93211" y="1103504"/>
                </a:lnTo>
                <a:lnTo>
                  <a:pt x="138168" y="1122476"/>
                </a:lnTo>
                <a:lnTo>
                  <a:pt x="188200" y="1129198"/>
                </a:lnTo>
                <a:lnTo>
                  <a:pt x="5286799" y="1129198"/>
                </a:lnTo>
                <a:lnTo>
                  <a:pt x="5336830" y="1122476"/>
                </a:lnTo>
                <a:lnTo>
                  <a:pt x="5381787" y="1103504"/>
                </a:lnTo>
                <a:lnTo>
                  <a:pt x="5419876" y="1074076"/>
                </a:lnTo>
                <a:lnTo>
                  <a:pt x="5449304" y="1035987"/>
                </a:lnTo>
                <a:lnTo>
                  <a:pt x="5468276" y="991030"/>
                </a:lnTo>
                <a:lnTo>
                  <a:pt x="5474999" y="940998"/>
                </a:lnTo>
                <a:lnTo>
                  <a:pt x="5474999" y="188200"/>
                </a:lnTo>
                <a:lnTo>
                  <a:pt x="5468276" y="138168"/>
                </a:lnTo>
                <a:lnTo>
                  <a:pt x="5449304" y="93211"/>
                </a:lnTo>
                <a:lnTo>
                  <a:pt x="5419876" y="55122"/>
                </a:lnTo>
                <a:lnTo>
                  <a:pt x="5381787" y="25694"/>
                </a:lnTo>
                <a:lnTo>
                  <a:pt x="5336830" y="6722"/>
                </a:lnTo>
                <a:lnTo>
                  <a:pt x="5286799" y="0"/>
                </a:lnTo>
                <a:close/>
              </a:path>
            </a:pathLst>
          </a:custGeom>
          <a:solidFill>
            <a:srgbClr val="FFF2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0" name="Google Shape;300;p13"/>
          <p:cNvSpPr txBox="1"/>
          <p:nvPr/>
        </p:nvSpPr>
        <p:spPr>
          <a:xfrm>
            <a:off x="6546072" y="2829514"/>
            <a:ext cx="5119500" cy="950100"/>
          </a:xfrm>
          <a:prstGeom prst="rect">
            <a:avLst/>
          </a:prstGeom>
          <a:noFill/>
          <a:ln>
            <a:noFill/>
          </a:ln>
        </p:spPr>
        <p:txBody>
          <a:bodyPr anchorCtr="0" anchor="t" bIns="0" lIns="0" spcFirstLastPara="1" rIns="0" wrap="square" tIns="64750">
            <a:spAutoFit/>
          </a:bodyPr>
          <a:lstStyle/>
          <a:p>
            <a:pPr indent="0" lvl="0" marL="12700" marR="5080" rtl="0" algn="l">
              <a:lnSpc>
                <a:spcPct val="114500"/>
              </a:lnSpc>
              <a:spcBef>
                <a:spcPts val="135"/>
              </a:spcBef>
              <a:spcAft>
                <a:spcPts val="0"/>
              </a:spcAft>
              <a:buClr>
                <a:schemeClr val="dk1"/>
              </a:buClr>
              <a:buSzPts val="1100"/>
              <a:buFont typeface="Arial"/>
              <a:buNone/>
            </a:pPr>
            <a:r>
              <a:rPr b="1" lang="en-US">
                <a:solidFill>
                  <a:srgbClr val="006820"/>
                </a:solidFill>
                <a:latin typeface="Century Gothic"/>
                <a:ea typeface="Century Gothic"/>
                <a:cs typeface="Century Gothic"/>
                <a:sym typeface="Century Gothic"/>
              </a:rPr>
              <a:t>Free yourself from currency problems</a:t>
            </a:r>
            <a:endParaRPr b="1">
              <a:solidFill>
                <a:srgbClr val="006820"/>
              </a:solidFill>
              <a:latin typeface="Century Gothic"/>
              <a:ea typeface="Century Gothic"/>
              <a:cs typeface="Century Gothic"/>
              <a:sym typeface="Century Gothic"/>
            </a:endParaRPr>
          </a:p>
          <a:p>
            <a:pPr indent="0" lvl="0" marL="12700" marR="5080" rtl="0" algn="l">
              <a:lnSpc>
                <a:spcPct val="114500"/>
              </a:lnSpc>
              <a:spcBef>
                <a:spcPts val="135"/>
              </a:spcBef>
              <a:spcAft>
                <a:spcPts val="0"/>
              </a:spcAft>
              <a:buClr>
                <a:schemeClr val="dk1"/>
              </a:buClr>
              <a:buSzPts val="1100"/>
              <a:buFont typeface="Arial"/>
              <a:buNone/>
            </a:pPr>
            <a:r>
              <a:rPr lang="en-US" sz="1100">
                <a:solidFill>
                  <a:schemeClr val="dk1"/>
                </a:solidFill>
                <a:latin typeface="Century Gothic"/>
                <a:ea typeface="Century Gothic"/>
                <a:cs typeface="Century Gothic"/>
                <a:sym typeface="Century Gothic"/>
              </a:rPr>
              <a:t>Thanks to the "return-currency" feature, you can transfer the transaction balance directly to the customer's Mobile Money account</a:t>
            </a:r>
            <a:endParaRPr sz="1100">
              <a:solidFill>
                <a:schemeClr val="dk1"/>
              </a:solidFill>
              <a:latin typeface="Century Gothic"/>
              <a:ea typeface="Century Gothic"/>
              <a:cs typeface="Century Gothic"/>
              <a:sym typeface="Century Gothic"/>
            </a:endParaRPr>
          </a:p>
          <a:p>
            <a:pPr indent="0" lvl="0" marL="12700" marR="5080" rtl="0" algn="l">
              <a:lnSpc>
                <a:spcPct val="114500"/>
              </a:lnSpc>
              <a:spcBef>
                <a:spcPts val="135"/>
              </a:spcBef>
              <a:spcAft>
                <a:spcPts val="0"/>
              </a:spcAft>
              <a:buClr>
                <a:srgbClr val="000000"/>
              </a:buClr>
              <a:buSzPts val="1100"/>
              <a:buFont typeface="Arial"/>
              <a:buNone/>
            </a:pPr>
            <a:r>
              <a:t/>
            </a:r>
            <a:endParaRPr b="1">
              <a:solidFill>
                <a:srgbClr val="006820"/>
              </a:solidFill>
              <a:latin typeface="Century Gothic"/>
              <a:ea typeface="Century Gothic"/>
              <a:cs typeface="Century Gothic"/>
              <a:sym typeface="Century Gothic"/>
            </a:endParaRPr>
          </a:p>
        </p:txBody>
      </p:sp>
      <p:sp>
        <p:nvSpPr>
          <p:cNvPr id="301" name="Google Shape;301;p13"/>
          <p:cNvSpPr/>
          <p:nvPr/>
        </p:nvSpPr>
        <p:spPr>
          <a:xfrm>
            <a:off x="6448625" y="3926125"/>
            <a:ext cx="5475605" cy="1023619"/>
          </a:xfrm>
          <a:custGeom>
            <a:rect b="b" l="l" r="r" t="t"/>
            <a:pathLst>
              <a:path extrusionOk="0" h="1023620" w="5475605">
                <a:moveTo>
                  <a:pt x="5304497" y="0"/>
                </a:moveTo>
                <a:lnTo>
                  <a:pt x="170500" y="0"/>
                </a:lnTo>
                <a:lnTo>
                  <a:pt x="125174" y="6090"/>
                </a:lnTo>
                <a:lnTo>
                  <a:pt x="84445" y="23278"/>
                </a:lnTo>
                <a:lnTo>
                  <a:pt x="49938" y="49938"/>
                </a:lnTo>
                <a:lnTo>
                  <a:pt x="23278" y="84445"/>
                </a:lnTo>
                <a:lnTo>
                  <a:pt x="6090" y="125175"/>
                </a:lnTo>
                <a:lnTo>
                  <a:pt x="0" y="170501"/>
                </a:lnTo>
                <a:lnTo>
                  <a:pt x="0" y="852498"/>
                </a:lnTo>
                <a:lnTo>
                  <a:pt x="6090" y="897824"/>
                </a:lnTo>
                <a:lnTo>
                  <a:pt x="23278" y="938554"/>
                </a:lnTo>
                <a:lnTo>
                  <a:pt x="49938" y="973061"/>
                </a:lnTo>
                <a:lnTo>
                  <a:pt x="84445" y="999721"/>
                </a:lnTo>
                <a:lnTo>
                  <a:pt x="125174" y="1016909"/>
                </a:lnTo>
                <a:lnTo>
                  <a:pt x="170500" y="1023000"/>
                </a:lnTo>
                <a:lnTo>
                  <a:pt x="5304497" y="1023000"/>
                </a:lnTo>
                <a:lnTo>
                  <a:pt x="5349823" y="1016909"/>
                </a:lnTo>
                <a:lnTo>
                  <a:pt x="5390553" y="999721"/>
                </a:lnTo>
                <a:lnTo>
                  <a:pt x="5425060" y="973061"/>
                </a:lnTo>
                <a:lnTo>
                  <a:pt x="5451720" y="938554"/>
                </a:lnTo>
                <a:lnTo>
                  <a:pt x="5468908" y="897824"/>
                </a:lnTo>
                <a:lnTo>
                  <a:pt x="5474999" y="852498"/>
                </a:lnTo>
                <a:lnTo>
                  <a:pt x="5474999" y="170501"/>
                </a:lnTo>
                <a:lnTo>
                  <a:pt x="5468908" y="125175"/>
                </a:lnTo>
                <a:lnTo>
                  <a:pt x="5451720" y="84445"/>
                </a:lnTo>
                <a:lnTo>
                  <a:pt x="5425060" y="49938"/>
                </a:lnTo>
                <a:lnTo>
                  <a:pt x="5390553" y="23278"/>
                </a:lnTo>
                <a:lnTo>
                  <a:pt x="5349823" y="6090"/>
                </a:lnTo>
                <a:lnTo>
                  <a:pt x="5304497" y="0"/>
                </a:lnTo>
                <a:close/>
              </a:path>
            </a:pathLst>
          </a:custGeom>
          <a:solidFill>
            <a:srgbClr val="FFF2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2" name="Google Shape;302;p13"/>
          <p:cNvSpPr txBox="1"/>
          <p:nvPr/>
        </p:nvSpPr>
        <p:spPr>
          <a:xfrm>
            <a:off x="6577288" y="4148158"/>
            <a:ext cx="4750500" cy="742800"/>
          </a:xfrm>
          <a:prstGeom prst="rect">
            <a:avLst/>
          </a:prstGeom>
          <a:noFill/>
          <a:ln>
            <a:noFill/>
          </a:ln>
        </p:spPr>
        <p:txBody>
          <a:bodyPr anchorCtr="0" anchor="t" bIns="0" lIns="0" spcFirstLastPara="1" rIns="0" wrap="square" tIns="59675">
            <a:spAutoFit/>
          </a:bodyPr>
          <a:lstStyle/>
          <a:p>
            <a:pPr indent="0" lvl="0" marL="12700" marR="0" rtl="0" algn="l">
              <a:lnSpc>
                <a:spcPct val="100000"/>
              </a:lnSpc>
              <a:spcBef>
                <a:spcPts val="320"/>
              </a:spcBef>
              <a:spcAft>
                <a:spcPts val="0"/>
              </a:spcAft>
              <a:buClr>
                <a:schemeClr val="dk1"/>
              </a:buClr>
              <a:buSzPts val="1100"/>
              <a:buFont typeface="Arial"/>
              <a:buNone/>
            </a:pPr>
            <a:r>
              <a:rPr b="1" lang="en-US">
                <a:solidFill>
                  <a:srgbClr val="006820"/>
                </a:solidFill>
                <a:latin typeface="Century Gothic"/>
                <a:ea typeface="Century Gothic"/>
                <a:cs typeface="Century Gothic"/>
                <a:sym typeface="Century Gothic"/>
              </a:rPr>
              <a:t>Increase the productivity of your physical stores</a:t>
            </a:r>
            <a:endParaRPr b="1">
              <a:solidFill>
                <a:srgbClr val="006820"/>
              </a:solidFill>
              <a:latin typeface="Century Gothic"/>
              <a:ea typeface="Century Gothic"/>
              <a:cs typeface="Century Gothic"/>
              <a:sym typeface="Century Gothic"/>
            </a:endParaRPr>
          </a:p>
          <a:p>
            <a:pPr indent="0" lvl="0" marL="12700" marR="0" rtl="0" algn="l">
              <a:lnSpc>
                <a:spcPct val="100000"/>
              </a:lnSpc>
              <a:spcBef>
                <a:spcPts val="320"/>
              </a:spcBef>
              <a:spcAft>
                <a:spcPts val="0"/>
              </a:spcAft>
              <a:buClr>
                <a:schemeClr val="dk1"/>
              </a:buClr>
              <a:buSzPts val="1100"/>
              <a:buFont typeface="Arial"/>
              <a:buNone/>
            </a:pPr>
            <a:r>
              <a:rPr lang="en-US" sz="1100">
                <a:solidFill>
                  <a:schemeClr val="dk1"/>
                </a:solidFill>
                <a:latin typeface="Century Gothic"/>
                <a:ea typeface="Century Gothic"/>
                <a:cs typeface="Century Gothic"/>
                <a:sym typeface="Century Gothic"/>
              </a:rPr>
              <a:t>Enjoy a smoother payment experience</a:t>
            </a:r>
            <a:endParaRPr sz="1100">
              <a:solidFill>
                <a:schemeClr val="dk1"/>
              </a:solidFill>
              <a:latin typeface="Century Gothic"/>
              <a:ea typeface="Century Gothic"/>
              <a:cs typeface="Century Gothic"/>
              <a:sym typeface="Century Gothic"/>
            </a:endParaRPr>
          </a:p>
          <a:p>
            <a:pPr indent="0" lvl="0" marL="12700" marR="0" rtl="0" algn="l">
              <a:lnSpc>
                <a:spcPct val="100000"/>
              </a:lnSpc>
              <a:spcBef>
                <a:spcPts val="320"/>
              </a:spcBef>
              <a:spcAft>
                <a:spcPts val="0"/>
              </a:spcAft>
              <a:buClr>
                <a:srgbClr val="000000"/>
              </a:buClr>
              <a:buSzPts val="1200"/>
              <a:buFont typeface="Arial"/>
              <a:buNone/>
            </a:pPr>
            <a:r>
              <a:t/>
            </a:r>
            <a:endParaRPr b="1">
              <a:solidFill>
                <a:srgbClr val="006820"/>
              </a:solidFill>
              <a:latin typeface="Century Gothic"/>
              <a:ea typeface="Century Gothic"/>
              <a:cs typeface="Century Gothic"/>
              <a:sym typeface="Century Gothic"/>
            </a:endParaRPr>
          </a:p>
        </p:txBody>
      </p:sp>
      <p:grpSp>
        <p:nvGrpSpPr>
          <p:cNvPr id="303" name="Google Shape;303;p13"/>
          <p:cNvGrpSpPr/>
          <p:nvPr/>
        </p:nvGrpSpPr>
        <p:grpSpPr>
          <a:xfrm>
            <a:off x="2201774" y="1515974"/>
            <a:ext cx="818515" cy="614045"/>
            <a:chOff x="2201774" y="1515974"/>
            <a:chExt cx="818515" cy="614045"/>
          </a:xfrm>
        </p:grpSpPr>
        <p:sp>
          <p:nvSpPr>
            <p:cNvPr id="304" name="Google Shape;304;p13"/>
            <p:cNvSpPr/>
            <p:nvPr/>
          </p:nvSpPr>
          <p:spPr>
            <a:xfrm>
              <a:off x="2201774" y="1515974"/>
              <a:ext cx="818515" cy="614045"/>
            </a:xfrm>
            <a:custGeom>
              <a:rect b="b" l="l" r="r" t="t"/>
              <a:pathLst>
                <a:path extrusionOk="0" h="614044" w="818514">
                  <a:moveTo>
                    <a:pt x="818099" y="0"/>
                  </a:moveTo>
                  <a:lnTo>
                    <a:pt x="0" y="0"/>
                  </a:lnTo>
                  <a:lnTo>
                    <a:pt x="0" y="613500"/>
                  </a:lnTo>
                  <a:lnTo>
                    <a:pt x="818099" y="613500"/>
                  </a:lnTo>
                  <a:lnTo>
                    <a:pt x="818099"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5" name="Google Shape;305;p13"/>
            <p:cNvSpPr/>
            <p:nvPr/>
          </p:nvSpPr>
          <p:spPr>
            <a:xfrm>
              <a:off x="2201774" y="1515974"/>
              <a:ext cx="818515" cy="614045"/>
            </a:xfrm>
            <a:custGeom>
              <a:rect b="b" l="l" r="r" t="t"/>
              <a:pathLst>
                <a:path extrusionOk="0" h="614044" w="818514">
                  <a:moveTo>
                    <a:pt x="0" y="0"/>
                  </a:moveTo>
                  <a:lnTo>
                    <a:pt x="818100" y="0"/>
                  </a:lnTo>
                  <a:lnTo>
                    <a:pt x="818100" y="613500"/>
                  </a:lnTo>
                  <a:lnTo>
                    <a:pt x="0" y="613500"/>
                  </a:lnTo>
                  <a:lnTo>
                    <a:pt x="0" y="0"/>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06" name="Google Shape;306;p13"/>
          <p:cNvSpPr txBox="1"/>
          <p:nvPr/>
        </p:nvSpPr>
        <p:spPr>
          <a:xfrm>
            <a:off x="1427574" y="916939"/>
            <a:ext cx="97980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lang="en-US" sz="1800">
                <a:solidFill>
                  <a:srgbClr val="00B050"/>
                </a:solidFill>
                <a:latin typeface="Century Gothic"/>
                <a:ea typeface="Century Gothic"/>
                <a:cs typeface="Century Gothic"/>
                <a:sym typeface="Century Gothic"/>
              </a:rPr>
              <a:t>Secure your online payments in your business space with CinetPay Terminal</a:t>
            </a:r>
            <a:endParaRPr b="1" i="0" sz="1800" u="none" cap="none" strike="noStrike">
              <a:solidFill>
                <a:srgbClr val="000000"/>
              </a:solidFill>
              <a:latin typeface="Century Gothic"/>
              <a:ea typeface="Century Gothic"/>
              <a:cs typeface="Century Gothic"/>
              <a:sym typeface="Century Gothic"/>
            </a:endParaRPr>
          </a:p>
        </p:txBody>
      </p:sp>
      <p:grpSp>
        <p:nvGrpSpPr>
          <p:cNvPr id="307" name="Google Shape;307;p13"/>
          <p:cNvGrpSpPr/>
          <p:nvPr/>
        </p:nvGrpSpPr>
        <p:grpSpPr>
          <a:xfrm>
            <a:off x="646176" y="1237488"/>
            <a:ext cx="2542698" cy="4117848"/>
            <a:chOff x="646176" y="1237488"/>
            <a:chExt cx="2542698" cy="4117848"/>
          </a:xfrm>
        </p:grpSpPr>
        <p:pic>
          <p:nvPicPr>
            <p:cNvPr id="308" name="Google Shape;308;p13"/>
            <p:cNvPicPr preferRelativeResize="0"/>
            <p:nvPr/>
          </p:nvPicPr>
          <p:blipFill rotWithShape="1">
            <a:blip r:embed="rId5">
              <a:alphaModFix/>
            </a:blip>
            <a:srcRect b="0" l="0" r="0" t="0"/>
            <a:stretch/>
          </p:blipFill>
          <p:spPr>
            <a:xfrm>
              <a:off x="646176" y="1237488"/>
              <a:ext cx="2371344" cy="4117848"/>
            </a:xfrm>
            <a:prstGeom prst="rect">
              <a:avLst/>
            </a:prstGeom>
            <a:noFill/>
            <a:ln>
              <a:noFill/>
            </a:ln>
          </p:spPr>
        </p:pic>
        <p:sp>
          <p:nvSpPr>
            <p:cNvPr id="309" name="Google Shape;309;p13"/>
            <p:cNvSpPr/>
            <p:nvPr/>
          </p:nvSpPr>
          <p:spPr>
            <a:xfrm>
              <a:off x="2550699" y="1371600"/>
              <a:ext cx="638175" cy="758190"/>
            </a:xfrm>
            <a:custGeom>
              <a:rect b="b" l="l" r="r" t="t"/>
              <a:pathLst>
                <a:path extrusionOk="0" h="758189" w="638175">
                  <a:moveTo>
                    <a:pt x="637800" y="0"/>
                  </a:moveTo>
                  <a:lnTo>
                    <a:pt x="0" y="0"/>
                  </a:lnTo>
                  <a:lnTo>
                    <a:pt x="0" y="757800"/>
                  </a:lnTo>
                  <a:lnTo>
                    <a:pt x="637800" y="757800"/>
                  </a:lnTo>
                  <a:lnTo>
                    <a:pt x="63780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0" name="Google Shape;310;p13"/>
            <p:cNvSpPr/>
            <p:nvPr/>
          </p:nvSpPr>
          <p:spPr>
            <a:xfrm>
              <a:off x="2550699" y="1371600"/>
              <a:ext cx="638175" cy="758190"/>
            </a:xfrm>
            <a:custGeom>
              <a:rect b="b" l="l" r="r" t="t"/>
              <a:pathLst>
                <a:path extrusionOk="0" h="758189" w="638175">
                  <a:moveTo>
                    <a:pt x="0" y="0"/>
                  </a:moveTo>
                  <a:lnTo>
                    <a:pt x="637800" y="0"/>
                  </a:lnTo>
                  <a:lnTo>
                    <a:pt x="637800" y="757800"/>
                  </a:lnTo>
                  <a:lnTo>
                    <a:pt x="0" y="757800"/>
                  </a:lnTo>
                  <a:lnTo>
                    <a:pt x="0" y="0"/>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11" name="Google Shape;311;p13"/>
          <p:cNvSpPr/>
          <p:nvPr/>
        </p:nvSpPr>
        <p:spPr>
          <a:xfrm>
            <a:off x="2867900" y="1822800"/>
            <a:ext cx="3429000" cy="1273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latin typeface="Century Gothic"/>
                <a:ea typeface="Century Gothic"/>
                <a:cs typeface="Century Gothic"/>
                <a:sym typeface="Century Gothic"/>
              </a:rPr>
              <a:t>Pay here with your mobile money wallet or Bank Cards</a:t>
            </a:r>
            <a:r>
              <a:rPr lang="en-US" sz="1900">
                <a:latin typeface="Century Gothic"/>
                <a:ea typeface="Century Gothic"/>
                <a:cs typeface="Century Gothic"/>
                <a:sym typeface="Century Gothic"/>
              </a:rPr>
              <a:t> </a:t>
            </a:r>
            <a:endParaRPr sz="1900">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5" name="Shape 315"/>
        <p:cNvGrpSpPr/>
        <p:nvPr/>
      </p:nvGrpSpPr>
      <p:grpSpPr>
        <a:xfrm>
          <a:off x="0" y="0"/>
          <a:ext cx="0" cy="0"/>
          <a:chOff x="0" y="0"/>
          <a:chExt cx="0" cy="0"/>
        </a:xfrm>
      </p:grpSpPr>
      <p:sp>
        <p:nvSpPr>
          <p:cNvPr id="316" name="Google Shape;316;p14"/>
          <p:cNvSpPr txBox="1"/>
          <p:nvPr>
            <p:ph type="title"/>
          </p:nvPr>
        </p:nvSpPr>
        <p:spPr>
          <a:xfrm>
            <a:off x="758774" y="2423668"/>
            <a:ext cx="10674900" cy="1336500"/>
          </a:xfrm>
          <a:prstGeom prst="rect">
            <a:avLst/>
          </a:prstGeom>
          <a:noFill/>
          <a:ln>
            <a:noFill/>
          </a:ln>
        </p:spPr>
        <p:txBody>
          <a:bodyPr anchorCtr="0" anchor="t" bIns="0" lIns="0" spcFirstLastPara="1" rIns="0" wrap="square" tIns="85725">
            <a:spAutoFit/>
          </a:bodyPr>
          <a:lstStyle/>
          <a:p>
            <a:pPr indent="0" lvl="0" marL="12700" rtl="0" algn="l">
              <a:lnSpc>
                <a:spcPct val="100000"/>
              </a:lnSpc>
              <a:spcBef>
                <a:spcPts val="0"/>
              </a:spcBef>
              <a:spcAft>
                <a:spcPts val="0"/>
              </a:spcAft>
              <a:buSzPts val="1400"/>
              <a:buNone/>
            </a:pPr>
            <a:r>
              <a:rPr lang="en-US"/>
              <a:t>     CinetPay Dashboard</a:t>
            </a:r>
            <a:endParaRPr/>
          </a:p>
          <a:p>
            <a:pPr indent="0" lvl="0" marL="0" marR="185420" rtl="0" algn="ctr">
              <a:lnSpc>
                <a:spcPct val="100000"/>
              </a:lnSpc>
              <a:spcBef>
                <a:spcPts val="145"/>
              </a:spcBef>
              <a:spcAft>
                <a:spcPts val="0"/>
              </a:spcAft>
              <a:buSzPts val="1400"/>
              <a:buNone/>
            </a:pPr>
            <a:r>
              <a:rPr b="0" lang="en-US" sz="1600">
                <a:solidFill>
                  <a:srgbClr val="999999"/>
                </a:solidFill>
              </a:rPr>
              <a:t>Manage your business from the dashboard</a:t>
            </a:r>
            <a:endParaRPr sz="1600">
              <a:latin typeface="Century Gothic"/>
              <a:ea typeface="Century Gothic"/>
              <a:cs typeface="Century Gothic"/>
              <a:sym typeface="Century Gothic"/>
            </a:endParaRPr>
          </a:p>
        </p:txBody>
      </p:sp>
      <p:pic>
        <p:nvPicPr>
          <p:cNvPr id="317" name="Google Shape;317;p14"/>
          <p:cNvPicPr preferRelativeResize="0"/>
          <p:nvPr/>
        </p:nvPicPr>
        <p:blipFill rotWithShape="1">
          <a:blip r:embed="rId3">
            <a:alphaModFix/>
          </a:blip>
          <a:srcRect b="0" l="0" r="0" t="0"/>
          <a:stretch/>
        </p:blipFill>
        <p:spPr>
          <a:xfrm>
            <a:off x="3047" y="4974335"/>
            <a:ext cx="12185904" cy="18836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1" name="Shape 321"/>
        <p:cNvGrpSpPr/>
        <p:nvPr/>
      </p:nvGrpSpPr>
      <p:grpSpPr>
        <a:xfrm>
          <a:off x="0" y="0"/>
          <a:ext cx="0" cy="0"/>
          <a:chOff x="0" y="0"/>
          <a:chExt cx="0" cy="0"/>
        </a:xfrm>
      </p:grpSpPr>
      <p:grpSp>
        <p:nvGrpSpPr>
          <p:cNvPr id="322" name="Google Shape;322;p15"/>
          <p:cNvGrpSpPr/>
          <p:nvPr/>
        </p:nvGrpSpPr>
        <p:grpSpPr>
          <a:xfrm>
            <a:off x="3047" y="1712975"/>
            <a:ext cx="12185904" cy="5145024"/>
            <a:chOff x="3047" y="1712975"/>
            <a:chExt cx="12185904" cy="5145024"/>
          </a:xfrm>
        </p:grpSpPr>
        <p:pic>
          <p:nvPicPr>
            <p:cNvPr id="323" name="Google Shape;323;p15"/>
            <p:cNvPicPr preferRelativeResize="0"/>
            <p:nvPr/>
          </p:nvPicPr>
          <p:blipFill rotWithShape="1">
            <a:blip r:embed="rId3">
              <a:alphaModFix/>
            </a:blip>
            <a:srcRect b="0" l="0" r="0" t="0"/>
            <a:stretch/>
          </p:blipFill>
          <p:spPr>
            <a:xfrm>
              <a:off x="3047" y="4974335"/>
              <a:ext cx="12185904" cy="1883664"/>
            </a:xfrm>
            <a:prstGeom prst="rect">
              <a:avLst/>
            </a:prstGeom>
            <a:noFill/>
            <a:ln>
              <a:noFill/>
            </a:ln>
          </p:spPr>
        </p:pic>
        <p:pic>
          <p:nvPicPr>
            <p:cNvPr id="324" name="Google Shape;324;p15"/>
            <p:cNvPicPr preferRelativeResize="0"/>
            <p:nvPr/>
          </p:nvPicPr>
          <p:blipFill rotWithShape="1">
            <a:blip r:embed="rId4">
              <a:alphaModFix/>
            </a:blip>
            <a:srcRect b="0" l="0" r="0" t="0"/>
            <a:stretch/>
          </p:blipFill>
          <p:spPr>
            <a:xfrm>
              <a:off x="448056" y="1712975"/>
              <a:ext cx="5553456" cy="3928872"/>
            </a:xfrm>
            <a:prstGeom prst="rect">
              <a:avLst/>
            </a:prstGeom>
            <a:noFill/>
            <a:ln>
              <a:noFill/>
            </a:ln>
          </p:spPr>
        </p:pic>
      </p:grpSp>
      <p:sp>
        <p:nvSpPr>
          <p:cNvPr id="325" name="Google Shape;325;p15"/>
          <p:cNvSpPr/>
          <p:nvPr/>
        </p:nvSpPr>
        <p:spPr>
          <a:xfrm>
            <a:off x="6256425" y="854250"/>
            <a:ext cx="5797550" cy="782320"/>
          </a:xfrm>
          <a:custGeom>
            <a:rect b="b" l="l" r="r" t="t"/>
            <a:pathLst>
              <a:path extrusionOk="0" h="782319" w="5797550">
                <a:moveTo>
                  <a:pt x="5667145" y="0"/>
                </a:moveTo>
                <a:lnTo>
                  <a:pt x="130354" y="0"/>
                </a:lnTo>
                <a:lnTo>
                  <a:pt x="79614" y="10243"/>
                </a:lnTo>
                <a:lnTo>
                  <a:pt x="38179" y="38180"/>
                </a:lnTo>
                <a:lnTo>
                  <a:pt x="10243" y="79614"/>
                </a:lnTo>
                <a:lnTo>
                  <a:pt x="0" y="130355"/>
                </a:lnTo>
                <a:lnTo>
                  <a:pt x="0" y="651744"/>
                </a:lnTo>
                <a:lnTo>
                  <a:pt x="10243" y="702484"/>
                </a:lnTo>
                <a:lnTo>
                  <a:pt x="38179" y="743919"/>
                </a:lnTo>
                <a:lnTo>
                  <a:pt x="79614" y="771856"/>
                </a:lnTo>
                <a:lnTo>
                  <a:pt x="130354" y="782100"/>
                </a:lnTo>
                <a:lnTo>
                  <a:pt x="5667145" y="782100"/>
                </a:lnTo>
                <a:lnTo>
                  <a:pt x="5717884" y="771856"/>
                </a:lnTo>
                <a:lnTo>
                  <a:pt x="5759319" y="743919"/>
                </a:lnTo>
                <a:lnTo>
                  <a:pt x="5787255" y="702484"/>
                </a:lnTo>
                <a:lnTo>
                  <a:pt x="5797499" y="651744"/>
                </a:lnTo>
                <a:lnTo>
                  <a:pt x="5797499" y="130355"/>
                </a:lnTo>
                <a:lnTo>
                  <a:pt x="5787255" y="79614"/>
                </a:lnTo>
                <a:lnTo>
                  <a:pt x="5759319" y="38180"/>
                </a:lnTo>
                <a:lnTo>
                  <a:pt x="5717884" y="10243"/>
                </a:lnTo>
                <a:lnTo>
                  <a:pt x="5667145" y="0"/>
                </a:lnTo>
                <a:close/>
              </a:path>
            </a:pathLst>
          </a:custGeom>
          <a:solidFill>
            <a:srgbClr val="FFF2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6" name="Google Shape;326;p15"/>
          <p:cNvSpPr txBox="1"/>
          <p:nvPr/>
        </p:nvSpPr>
        <p:spPr>
          <a:xfrm>
            <a:off x="6373325" y="863550"/>
            <a:ext cx="5680800" cy="950100"/>
          </a:xfrm>
          <a:prstGeom prst="rect">
            <a:avLst/>
          </a:prstGeom>
          <a:noFill/>
          <a:ln>
            <a:noFill/>
          </a:ln>
        </p:spPr>
        <p:txBody>
          <a:bodyPr anchorCtr="0" anchor="t" bIns="0" lIns="0" spcFirstLastPara="1" rIns="0" wrap="square" tIns="64750">
            <a:spAutoFit/>
          </a:bodyPr>
          <a:lstStyle/>
          <a:p>
            <a:pPr indent="0" lvl="0" marL="0" marR="5080" rtl="0" algn="l">
              <a:lnSpc>
                <a:spcPct val="114500"/>
              </a:lnSpc>
              <a:spcBef>
                <a:spcPts val="135"/>
              </a:spcBef>
              <a:spcAft>
                <a:spcPts val="0"/>
              </a:spcAft>
              <a:buClr>
                <a:schemeClr val="dk1"/>
              </a:buClr>
              <a:buSzPts val="1100"/>
              <a:buFont typeface="Arial"/>
              <a:buNone/>
            </a:pPr>
            <a:r>
              <a:rPr b="1" lang="en-US">
                <a:solidFill>
                  <a:srgbClr val="2C6635"/>
                </a:solidFill>
                <a:latin typeface="Century Gothic"/>
                <a:ea typeface="Century Gothic"/>
                <a:cs typeface="Century Gothic"/>
                <a:sym typeface="Century Gothic"/>
              </a:rPr>
              <a:t>Track your payments in real time</a:t>
            </a:r>
            <a:endParaRPr b="1">
              <a:solidFill>
                <a:srgbClr val="2C6635"/>
              </a:solidFill>
              <a:latin typeface="Century Gothic"/>
              <a:ea typeface="Century Gothic"/>
              <a:cs typeface="Century Gothic"/>
              <a:sym typeface="Century Gothic"/>
            </a:endParaRPr>
          </a:p>
          <a:p>
            <a:pPr indent="-1109980" lvl="0" marL="1282700" marR="5080" rtl="0" algn="l">
              <a:lnSpc>
                <a:spcPct val="114500"/>
              </a:lnSpc>
              <a:spcBef>
                <a:spcPts val="135"/>
              </a:spcBef>
              <a:spcAft>
                <a:spcPts val="0"/>
              </a:spcAft>
              <a:buClr>
                <a:schemeClr val="dk1"/>
              </a:buClr>
              <a:buSzPts val="1100"/>
              <a:buFont typeface="Arial"/>
              <a:buNone/>
            </a:pPr>
            <a:r>
              <a:rPr lang="en-US" sz="1100">
                <a:solidFill>
                  <a:schemeClr val="dk1"/>
                </a:solidFill>
                <a:latin typeface="Century Gothic"/>
                <a:ea typeface="Century Gothic"/>
                <a:cs typeface="Century Gothic"/>
                <a:sym typeface="Century Gothic"/>
              </a:rPr>
              <a:t>Access your sales, customer and expense data in your back office for real-time tracking</a:t>
            </a:r>
            <a:endParaRPr sz="1100">
              <a:solidFill>
                <a:schemeClr val="dk1"/>
              </a:solidFill>
              <a:latin typeface="Century Gothic"/>
              <a:ea typeface="Century Gothic"/>
              <a:cs typeface="Century Gothic"/>
              <a:sym typeface="Century Gothic"/>
            </a:endParaRPr>
          </a:p>
          <a:p>
            <a:pPr indent="-1109980" lvl="0" marL="1282700" marR="5080" rtl="0" algn="l">
              <a:lnSpc>
                <a:spcPct val="114500"/>
              </a:lnSpc>
              <a:spcBef>
                <a:spcPts val="135"/>
              </a:spcBef>
              <a:spcAft>
                <a:spcPts val="0"/>
              </a:spcAft>
              <a:buClr>
                <a:srgbClr val="000000"/>
              </a:buClr>
              <a:buSzPts val="1100"/>
              <a:buFont typeface="Arial"/>
              <a:buNone/>
            </a:pPr>
            <a:r>
              <a:t/>
            </a:r>
            <a:endParaRPr b="1">
              <a:solidFill>
                <a:srgbClr val="2C6635"/>
              </a:solidFill>
              <a:latin typeface="Century Gothic"/>
              <a:ea typeface="Century Gothic"/>
              <a:cs typeface="Century Gothic"/>
              <a:sym typeface="Century Gothic"/>
            </a:endParaRPr>
          </a:p>
        </p:txBody>
      </p:sp>
      <p:sp>
        <p:nvSpPr>
          <p:cNvPr id="327" name="Google Shape;327;p15"/>
          <p:cNvSpPr/>
          <p:nvPr/>
        </p:nvSpPr>
        <p:spPr>
          <a:xfrm>
            <a:off x="6256425" y="1909024"/>
            <a:ext cx="5797550" cy="782320"/>
          </a:xfrm>
          <a:custGeom>
            <a:rect b="b" l="l" r="r" t="t"/>
            <a:pathLst>
              <a:path extrusionOk="0" h="782319" w="5797550">
                <a:moveTo>
                  <a:pt x="5667145" y="0"/>
                </a:moveTo>
                <a:lnTo>
                  <a:pt x="130354" y="0"/>
                </a:lnTo>
                <a:lnTo>
                  <a:pt x="79614" y="10244"/>
                </a:lnTo>
                <a:lnTo>
                  <a:pt x="38179" y="38180"/>
                </a:lnTo>
                <a:lnTo>
                  <a:pt x="10243" y="79615"/>
                </a:lnTo>
                <a:lnTo>
                  <a:pt x="0" y="130355"/>
                </a:lnTo>
                <a:lnTo>
                  <a:pt x="0" y="651744"/>
                </a:lnTo>
                <a:lnTo>
                  <a:pt x="10243" y="702485"/>
                </a:lnTo>
                <a:lnTo>
                  <a:pt x="38179" y="743920"/>
                </a:lnTo>
                <a:lnTo>
                  <a:pt x="79614" y="771856"/>
                </a:lnTo>
                <a:lnTo>
                  <a:pt x="130354" y="782100"/>
                </a:lnTo>
                <a:lnTo>
                  <a:pt x="5667145" y="782100"/>
                </a:lnTo>
                <a:lnTo>
                  <a:pt x="5717884" y="771856"/>
                </a:lnTo>
                <a:lnTo>
                  <a:pt x="5759319" y="743920"/>
                </a:lnTo>
                <a:lnTo>
                  <a:pt x="5787255" y="702485"/>
                </a:lnTo>
                <a:lnTo>
                  <a:pt x="5797499" y="651744"/>
                </a:lnTo>
                <a:lnTo>
                  <a:pt x="5797499" y="130355"/>
                </a:lnTo>
                <a:lnTo>
                  <a:pt x="5787255" y="79615"/>
                </a:lnTo>
                <a:lnTo>
                  <a:pt x="5759319" y="38180"/>
                </a:lnTo>
                <a:lnTo>
                  <a:pt x="5717884" y="10244"/>
                </a:lnTo>
                <a:lnTo>
                  <a:pt x="5667145" y="0"/>
                </a:lnTo>
                <a:close/>
              </a:path>
            </a:pathLst>
          </a:custGeom>
          <a:solidFill>
            <a:srgbClr val="FFF2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8" name="Google Shape;328;p15"/>
          <p:cNvSpPr txBox="1"/>
          <p:nvPr/>
        </p:nvSpPr>
        <p:spPr>
          <a:xfrm>
            <a:off x="6373328" y="2015697"/>
            <a:ext cx="4398600" cy="872100"/>
          </a:xfrm>
          <a:prstGeom prst="rect">
            <a:avLst/>
          </a:prstGeom>
          <a:noFill/>
          <a:ln>
            <a:noFill/>
          </a:ln>
        </p:spPr>
        <p:txBody>
          <a:bodyPr anchorCtr="0" anchor="t" bIns="0" lIns="0" spcFirstLastPara="1" rIns="0" wrap="square" tIns="64750">
            <a:spAutoFit/>
          </a:bodyPr>
          <a:lstStyle/>
          <a:p>
            <a:pPr indent="0" lvl="0" marL="12700" marR="0" rtl="0" algn="l">
              <a:lnSpc>
                <a:spcPct val="100000"/>
              </a:lnSpc>
              <a:spcBef>
                <a:spcPts val="325"/>
              </a:spcBef>
              <a:spcAft>
                <a:spcPts val="0"/>
              </a:spcAft>
              <a:buClr>
                <a:schemeClr val="dk1"/>
              </a:buClr>
              <a:buSzPts val="1100"/>
              <a:buFont typeface="Arial"/>
              <a:buNone/>
            </a:pPr>
            <a:r>
              <a:rPr b="1" lang="en-US">
                <a:solidFill>
                  <a:srgbClr val="2C6635"/>
                </a:solidFill>
                <a:latin typeface="Century Gothic"/>
                <a:ea typeface="Century Gothic"/>
                <a:cs typeface="Century Gothic"/>
                <a:sym typeface="Century Gothic"/>
              </a:rPr>
              <a:t>Funds Settlement</a:t>
            </a:r>
            <a:endParaRPr b="1">
              <a:solidFill>
                <a:srgbClr val="2C6635"/>
              </a:solidFill>
              <a:latin typeface="Century Gothic"/>
              <a:ea typeface="Century Gothic"/>
              <a:cs typeface="Century Gothic"/>
              <a:sym typeface="Century Gothic"/>
            </a:endParaRPr>
          </a:p>
          <a:p>
            <a:pPr indent="0" lvl="0" marL="12700" marR="0" rtl="0" algn="l">
              <a:lnSpc>
                <a:spcPct val="100000"/>
              </a:lnSpc>
              <a:spcBef>
                <a:spcPts val="325"/>
              </a:spcBef>
              <a:spcAft>
                <a:spcPts val="0"/>
              </a:spcAft>
              <a:buClr>
                <a:schemeClr val="dk1"/>
              </a:buClr>
              <a:buSzPts val="1100"/>
              <a:buFont typeface="Arial"/>
              <a:buNone/>
            </a:pPr>
            <a:r>
              <a:rPr lang="en-US" sz="1100">
                <a:solidFill>
                  <a:schemeClr val="dk1"/>
                </a:solidFill>
                <a:latin typeface="Century Gothic"/>
                <a:ea typeface="Century Gothic"/>
                <a:cs typeface="Century Gothic"/>
                <a:sym typeface="Century Gothic"/>
              </a:rPr>
              <a:t>Request a settlement of your balance in one click, every 24 hours</a:t>
            </a:r>
            <a:endParaRPr sz="1100">
              <a:solidFill>
                <a:schemeClr val="dk1"/>
              </a:solidFill>
              <a:latin typeface="Century Gothic"/>
              <a:ea typeface="Century Gothic"/>
              <a:cs typeface="Century Gothic"/>
              <a:sym typeface="Century Gothic"/>
            </a:endParaRPr>
          </a:p>
          <a:p>
            <a:pPr indent="0" lvl="0" marL="12700" marR="0" rtl="0" algn="l">
              <a:lnSpc>
                <a:spcPct val="100000"/>
              </a:lnSpc>
              <a:spcBef>
                <a:spcPts val="325"/>
              </a:spcBef>
              <a:spcAft>
                <a:spcPts val="0"/>
              </a:spcAft>
              <a:buClr>
                <a:srgbClr val="000000"/>
              </a:buClr>
              <a:buSzPts val="1100"/>
              <a:buFont typeface="Arial"/>
              <a:buNone/>
            </a:pPr>
            <a:r>
              <a:rPr b="1" i="0" lang="en-US" sz="1100" u="none" cap="none" strike="noStrike">
                <a:solidFill>
                  <a:srgbClr val="000000"/>
                </a:solidFill>
                <a:latin typeface="Century Gothic"/>
                <a:ea typeface="Century Gothic"/>
                <a:cs typeface="Century Gothic"/>
                <a:sym typeface="Century Gothic"/>
              </a:rPr>
              <a:t>.</a:t>
            </a:r>
            <a:endParaRPr b="1" i="0" sz="1100" u="none" cap="none" strike="noStrike">
              <a:solidFill>
                <a:srgbClr val="000000"/>
              </a:solidFill>
              <a:latin typeface="Century Gothic"/>
              <a:ea typeface="Century Gothic"/>
              <a:cs typeface="Century Gothic"/>
              <a:sym typeface="Century Gothic"/>
            </a:endParaRPr>
          </a:p>
        </p:txBody>
      </p:sp>
      <p:sp>
        <p:nvSpPr>
          <p:cNvPr id="329" name="Google Shape;329;p15"/>
          <p:cNvSpPr/>
          <p:nvPr/>
        </p:nvSpPr>
        <p:spPr>
          <a:xfrm>
            <a:off x="6338149" y="2886374"/>
            <a:ext cx="5797550" cy="1246505"/>
          </a:xfrm>
          <a:custGeom>
            <a:rect b="b" l="l" r="r" t="t"/>
            <a:pathLst>
              <a:path extrusionOk="0" h="1246504" w="5797550">
                <a:moveTo>
                  <a:pt x="5589794" y="0"/>
                </a:moveTo>
                <a:lnTo>
                  <a:pt x="207705" y="0"/>
                </a:lnTo>
                <a:lnTo>
                  <a:pt x="160080" y="5485"/>
                </a:lnTo>
                <a:lnTo>
                  <a:pt x="116362" y="21111"/>
                </a:lnTo>
                <a:lnTo>
                  <a:pt x="77796" y="45630"/>
                </a:lnTo>
                <a:lnTo>
                  <a:pt x="45630" y="77796"/>
                </a:lnTo>
                <a:lnTo>
                  <a:pt x="21111" y="116362"/>
                </a:lnTo>
                <a:lnTo>
                  <a:pt x="5485" y="160081"/>
                </a:lnTo>
                <a:lnTo>
                  <a:pt x="0" y="207707"/>
                </a:lnTo>
                <a:lnTo>
                  <a:pt x="0" y="1038494"/>
                </a:lnTo>
                <a:lnTo>
                  <a:pt x="5485" y="1086119"/>
                </a:lnTo>
                <a:lnTo>
                  <a:pt x="21111" y="1129838"/>
                </a:lnTo>
                <a:lnTo>
                  <a:pt x="45630" y="1168403"/>
                </a:lnTo>
                <a:lnTo>
                  <a:pt x="77796" y="1200569"/>
                </a:lnTo>
                <a:lnTo>
                  <a:pt x="116362" y="1225088"/>
                </a:lnTo>
                <a:lnTo>
                  <a:pt x="160080" y="1240714"/>
                </a:lnTo>
                <a:lnTo>
                  <a:pt x="207705" y="1246200"/>
                </a:lnTo>
                <a:lnTo>
                  <a:pt x="5589794" y="1246200"/>
                </a:lnTo>
                <a:lnTo>
                  <a:pt x="5637419" y="1240714"/>
                </a:lnTo>
                <a:lnTo>
                  <a:pt x="5681138" y="1225088"/>
                </a:lnTo>
                <a:lnTo>
                  <a:pt x="5719703" y="1200569"/>
                </a:lnTo>
                <a:lnTo>
                  <a:pt x="5751869" y="1168403"/>
                </a:lnTo>
                <a:lnTo>
                  <a:pt x="5776388" y="1129838"/>
                </a:lnTo>
                <a:lnTo>
                  <a:pt x="5792014" y="1086119"/>
                </a:lnTo>
                <a:lnTo>
                  <a:pt x="5797500" y="1038494"/>
                </a:lnTo>
                <a:lnTo>
                  <a:pt x="5797500" y="207707"/>
                </a:lnTo>
                <a:lnTo>
                  <a:pt x="5792014" y="160081"/>
                </a:lnTo>
                <a:lnTo>
                  <a:pt x="5776388" y="116362"/>
                </a:lnTo>
                <a:lnTo>
                  <a:pt x="5751869" y="77796"/>
                </a:lnTo>
                <a:lnTo>
                  <a:pt x="5719703" y="45630"/>
                </a:lnTo>
                <a:lnTo>
                  <a:pt x="5681138" y="21111"/>
                </a:lnTo>
                <a:lnTo>
                  <a:pt x="5637419" y="5485"/>
                </a:lnTo>
                <a:lnTo>
                  <a:pt x="5589794" y="0"/>
                </a:lnTo>
                <a:close/>
              </a:path>
            </a:pathLst>
          </a:custGeom>
          <a:solidFill>
            <a:srgbClr val="FFF2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30" name="Google Shape;330;p15"/>
          <p:cNvGrpSpPr/>
          <p:nvPr/>
        </p:nvGrpSpPr>
        <p:grpSpPr>
          <a:xfrm>
            <a:off x="6338154" y="4247174"/>
            <a:ext cx="5797550" cy="782320"/>
            <a:chOff x="6338154" y="4247174"/>
            <a:chExt cx="5797550" cy="782320"/>
          </a:xfrm>
        </p:grpSpPr>
        <p:sp>
          <p:nvSpPr>
            <p:cNvPr id="331" name="Google Shape;331;p15"/>
            <p:cNvSpPr/>
            <p:nvPr/>
          </p:nvSpPr>
          <p:spPr>
            <a:xfrm>
              <a:off x="6338154" y="4247174"/>
              <a:ext cx="5797550" cy="782320"/>
            </a:xfrm>
            <a:custGeom>
              <a:rect b="b" l="l" r="r" t="t"/>
              <a:pathLst>
                <a:path extrusionOk="0" h="782320" w="5797550">
                  <a:moveTo>
                    <a:pt x="5667145" y="0"/>
                  </a:moveTo>
                  <a:lnTo>
                    <a:pt x="130355" y="0"/>
                  </a:lnTo>
                  <a:lnTo>
                    <a:pt x="79615" y="10244"/>
                  </a:lnTo>
                  <a:lnTo>
                    <a:pt x="38180" y="38180"/>
                  </a:lnTo>
                  <a:lnTo>
                    <a:pt x="10244" y="79615"/>
                  </a:lnTo>
                  <a:lnTo>
                    <a:pt x="0" y="130355"/>
                  </a:lnTo>
                  <a:lnTo>
                    <a:pt x="0" y="651744"/>
                  </a:lnTo>
                  <a:lnTo>
                    <a:pt x="10244" y="702485"/>
                  </a:lnTo>
                  <a:lnTo>
                    <a:pt x="38180" y="743920"/>
                  </a:lnTo>
                  <a:lnTo>
                    <a:pt x="79615" y="771856"/>
                  </a:lnTo>
                  <a:lnTo>
                    <a:pt x="130355" y="782100"/>
                  </a:lnTo>
                  <a:lnTo>
                    <a:pt x="5667145" y="782100"/>
                  </a:lnTo>
                  <a:lnTo>
                    <a:pt x="5717885" y="771856"/>
                  </a:lnTo>
                  <a:lnTo>
                    <a:pt x="5759320" y="743920"/>
                  </a:lnTo>
                  <a:lnTo>
                    <a:pt x="5787256" y="702485"/>
                  </a:lnTo>
                  <a:lnTo>
                    <a:pt x="5797500" y="651744"/>
                  </a:lnTo>
                  <a:lnTo>
                    <a:pt x="5797500" y="130355"/>
                  </a:lnTo>
                  <a:lnTo>
                    <a:pt x="5787256" y="79615"/>
                  </a:lnTo>
                  <a:lnTo>
                    <a:pt x="5759320" y="38180"/>
                  </a:lnTo>
                  <a:lnTo>
                    <a:pt x="5717885" y="10244"/>
                  </a:lnTo>
                  <a:lnTo>
                    <a:pt x="5667145" y="0"/>
                  </a:lnTo>
                  <a:close/>
                </a:path>
              </a:pathLst>
            </a:custGeom>
            <a:solidFill>
              <a:srgbClr val="FFF2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2" name="Google Shape;332;p15"/>
            <p:cNvSpPr/>
            <p:nvPr/>
          </p:nvSpPr>
          <p:spPr>
            <a:xfrm>
              <a:off x="6338154" y="4247174"/>
              <a:ext cx="5797550" cy="782320"/>
            </a:xfrm>
            <a:custGeom>
              <a:rect b="b" l="l" r="r" t="t"/>
              <a:pathLst>
                <a:path extrusionOk="0" h="782320" w="5797550">
                  <a:moveTo>
                    <a:pt x="0" y="130355"/>
                  </a:moveTo>
                  <a:lnTo>
                    <a:pt x="10243" y="79615"/>
                  </a:lnTo>
                  <a:lnTo>
                    <a:pt x="38180" y="38180"/>
                  </a:lnTo>
                  <a:lnTo>
                    <a:pt x="79614" y="10243"/>
                  </a:lnTo>
                  <a:lnTo>
                    <a:pt x="130355" y="0"/>
                  </a:lnTo>
                  <a:lnTo>
                    <a:pt x="5667145" y="0"/>
                  </a:lnTo>
                  <a:lnTo>
                    <a:pt x="5717885" y="10243"/>
                  </a:lnTo>
                  <a:lnTo>
                    <a:pt x="5759319" y="38180"/>
                  </a:lnTo>
                  <a:lnTo>
                    <a:pt x="5787256" y="79615"/>
                  </a:lnTo>
                  <a:lnTo>
                    <a:pt x="5797500" y="130355"/>
                  </a:lnTo>
                  <a:lnTo>
                    <a:pt x="5797500" y="651744"/>
                  </a:lnTo>
                  <a:lnTo>
                    <a:pt x="5787256" y="702484"/>
                  </a:lnTo>
                  <a:lnTo>
                    <a:pt x="5759319" y="743919"/>
                  </a:lnTo>
                  <a:lnTo>
                    <a:pt x="5717885" y="771856"/>
                  </a:lnTo>
                  <a:lnTo>
                    <a:pt x="5667145" y="782100"/>
                  </a:lnTo>
                  <a:lnTo>
                    <a:pt x="130355" y="782100"/>
                  </a:lnTo>
                  <a:lnTo>
                    <a:pt x="79614" y="771856"/>
                  </a:lnTo>
                  <a:lnTo>
                    <a:pt x="38180" y="743919"/>
                  </a:lnTo>
                  <a:lnTo>
                    <a:pt x="10243" y="702484"/>
                  </a:lnTo>
                  <a:lnTo>
                    <a:pt x="0" y="651744"/>
                  </a:lnTo>
                  <a:lnTo>
                    <a:pt x="0" y="130355"/>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33" name="Google Shape;333;p15"/>
          <p:cNvSpPr txBox="1"/>
          <p:nvPr/>
        </p:nvSpPr>
        <p:spPr>
          <a:xfrm>
            <a:off x="6455059" y="2961963"/>
            <a:ext cx="5534100" cy="1976100"/>
          </a:xfrm>
          <a:prstGeom prst="rect">
            <a:avLst/>
          </a:prstGeom>
          <a:noFill/>
          <a:ln>
            <a:noFill/>
          </a:ln>
        </p:spPr>
        <p:txBody>
          <a:bodyPr anchorCtr="0" anchor="t" bIns="0" lIns="0" spcFirstLastPara="1" rIns="0" wrap="square" tIns="29825">
            <a:spAutoFit/>
          </a:bodyPr>
          <a:lstStyle/>
          <a:p>
            <a:pPr indent="0" lvl="0" marL="0" marR="0" rtl="0" algn="l">
              <a:lnSpc>
                <a:spcPct val="119090"/>
              </a:lnSpc>
              <a:spcBef>
                <a:spcPts val="0"/>
              </a:spcBef>
              <a:spcAft>
                <a:spcPts val="0"/>
              </a:spcAft>
              <a:buNone/>
            </a:pPr>
            <a:r>
              <a:rPr b="1" lang="en-US">
                <a:solidFill>
                  <a:srgbClr val="2C6635"/>
                </a:solidFill>
                <a:latin typeface="Century Gothic"/>
                <a:ea typeface="Century Gothic"/>
                <a:cs typeface="Century Gothic"/>
                <a:sym typeface="Century Gothic"/>
              </a:rPr>
              <a:t>Simplified accounting</a:t>
            </a:r>
            <a:endParaRPr b="1">
              <a:solidFill>
                <a:srgbClr val="2C6635"/>
              </a:solidFill>
              <a:latin typeface="Century Gothic"/>
              <a:ea typeface="Century Gothic"/>
              <a:cs typeface="Century Gothic"/>
              <a:sym typeface="Century Gothic"/>
            </a:endParaRPr>
          </a:p>
          <a:p>
            <a:pPr indent="-260984" lvl="0" marL="320675" marR="0" rtl="0" algn="l">
              <a:lnSpc>
                <a:spcPct val="119090"/>
              </a:lnSpc>
              <a:spcBef>
                <a:spcPts val="0"/>
              </a:spcBef>
              <a:spcAft>
                <a:spcPts val="0"/>
              </a:spcAft>
              <a:buClr>
                <a:schemeClr val="dk1"/>
              </a:buClr>
              <a:buSzPts val="800"/>
              <a:buFont typeface="Century Gothic"/>
              <a:buChar char="▪"/>
            </a:pPr>
            <a:r>
              <a:rPr lang="en-US" sz="1100">
                <a:solidFill>
                  <a:schemeClr val="dk1"/>
                </a:solidFill>
                <a:latin typeface="Century Gothic"/>
                <a:ea typeface="Century Gothic"/>
                <a:cs typeface="Century Gothic"/>
                <a:sym typeface="Century Gothic"/>
              </a:rPr>
              <a:t>Detailed, real-time reports on successful, abandoned and failed transactions</a:t>
            </a:r>
            <a:endParaRPr sz="1100">
              <a:solidFill>
                <a:schemeClr val="dk1"/>
              </a:solidFill>
              <a:latin typeface="Century Gothic"/>
              <a:ea typeface="Century Gothic"/>
              <a:cs typeface="Century Gothic"/>
              <a:sym typeface="Century Gothic"/>
            </a:endParaRPr>
          </a:p>
          <a:p>
            <a:pPr indent="-260984" lvl="0" marL="320675" marR="0" rtl="0" algn="l">
              <a:lnSpc>
                <a:spcPct val="119090"/>
              </a:lnSpc>
              <a:spcBef>
                <a:spcPts val="0"/>
              </a:spcBef>
              <a:spcAft>
                <a:spcPts val="0"/>
              </a:spcAft>
              <a:buClr>
                <a:schemeClr val="dk1"/>
              </a:buClr>
              <a:buSzPts val="800"/>
              <a:buFont typeface="Century Gothic"/>
              <a:buChar char="▪"/>
            </a:pPr>
            <a:r>
              <a:rPr lang="en-US" sz="1100">
                <a:solidFill>
                  <a:schemeClr val="dk1"/>
                </a:solidFill>
                <a:latin typeface="Century Gothic"/>
                <a:ea typeface="Century Gothic"/>
                <a:cs typeface="Century Gothic"/>
                <a:sym typeface="Century Gothic"/>
              </a:rPr>
              <a:t>Analyze customer payment patterns</a:t>
            </a:r>
            <a:endParaRPr sz="1100">
              <a:solidFill>
                <a:schemeClr val="dk1"/>
              </a:solidFill>
              <a:latin typeface="Century Gothic"/>
              <a:ea typeface="Century Gothic"/>
              <a:cs typeface="Century Gothic"/>
              <a:sym typeface="Century Gothic"/>
            </a:endParaRPr>
          </a:p>
          <a:p>
            <a:pPr indent="-260984" lvl="0" marL="320675" marR="0" rtl="0" algn="l">
              <a:lnSpc>
                <a:spcPct val="119090"/>
              </a:lnSpc>
              <a:spcBef>
                <a:spcPts val="0"/>
              </a:spcBef>
              <a:spcAft>
                <a:spcPts val="0"/>
              </a:spcAft>
              <a:buClr>
                <a:schemeClr val="dk1"/>
              </a:buClr>
              <a:buSzPts val="800"/>
              <a:buFont typeface="Century Gothic"/>
              <a:buChar char="▪"/>
            </a:pPr>
            <a:r>
              <a:rPr lang="en-US" sz="1100">
                <a:solidFill>
                  <a:schemeClr val="dk1"/>
                </a:solidFill>
                <a:latin typeface="Century Gothic"/>
                <a:ea typeface="Century Gothic"/>
                <a:cs typeface="Century Gothic"/>
                <a:sym typeface="Century Gothic"/>
              </a:rPr>
              <a:t>Export your data directly from your back office.</a:t>
            </a:r>
            <a:endParaRPr sz="1100">
              <a:solidFill>
                <a:schemeClr val="dk1"/>
              </a:solidFill>
              <a:latin typeface="Century Gothic"/>
              <a:ea typeface="Century Gothic"/>
              <a:cs typeface="Century Gothic"/>
              <a:sym typeface="Century Gothic"/>
            </a:endParaRPr>
          </a:p>
          <a:p>
            <a:pPr indent="0" lvl="0" marL="0" marR="0" rtl="0" algn="l">
              <a:lnSpc>
                <a:spcPct val="119090"/>
              </a:lnSpc>
              <a:spcBef>
                <a:spcPts val="0"/>
              </a:spcBef>
              <a:spcAft>
                <a:spcPts val="0"/>
              </a:spcAft>
              <a:buNone/>
            </a:pPr>
            <a:r>
              <a:t/>
            </a:r>
            <a:endParaRPr b="1">
              <a:solidFill>
                <a:srgbClr val="2C6635"/>
              </a:solidFill>
              <a:latin typeface="Century Gothic"/>
              <a:ea typeface="Century Gothic"/>
              <a:cs typeface="Century Gothic"/>
              <a:sym typeface="Century Gothic"/>
            </a:endParaRPr>
          </a:p>
          <a:p>
            <a:pPr indent="0" lvl="0" marL="0" marR="0" rtl="0" algn="l">
              <a:lnSpc>
                <a:spcPct val="100000"/>
              </a:lnSpc>
              <a:spcBef>
                <a:spcPts val="10"/>
              </a:spcBef>
              <a:spcAft>
                <a:spcPts val="0"/>
              </a:spcAft>
              <a:buClr>
                <a:srgbClr val="000000"/>
              </a:buClr>
              <a:buSzPts val="1600"/>
              <a:buFont typeface="Arial"/>
              <a:buNone/>
            </a:pPr>
            <a:r>
              <a:t/>
            </a:r>
            <a:endParaRPr b="0" i="0" sz="1600" u="none" cap="none" strike="noStrike">
              <a:solidFill>
                <a:srgbClr val="000000"/>
              </a:solidFill>
              <a:latin typeface="Century Gothic"/>
              <a:ea typeface="Century Gothic"/>
              <a:cs typeface="Century Gothic"/>
              <a:sym typeface="Century Gothic"/>
            </a:endParaRPr>
          </a:p>
          <a:p>
            <a:pPr indent="0" lvl="0" marL="12700" marR="0" rtl="0" algn="l">
              <a:lnSpc>
                <a:spcPct val="100000"/>
              </a:lnSpc>
              <a:spcBef>
                <a:spcPts val="0"/>
              </a:spcBef>
              <a:spcAft>
                <a:spcPts val="0"/>
              </a:spcAft>
              <a:buClr>
                <a:srgbClr val="000000"/>
              </a:buClr>
              <a:buSzPts val="1400"/>
              <a:buFont typeface="Arial"/>
              <a:buNone/>
            </a:pPr>
            <a:r>
              <a:rPr b="1" lang="en-US">
                <a:solidFill>
                  <a:srgbClr val="2C6635"/>
                </a:solidFill>
                <a:latin typeface="Century Gothic"/>
                <a:ea typeface="Century Gothic"/>
                <a:cs typeface="Century Gothic"/>
                <a:sym typeface="Century Gothic"/>
              </a:rPr>
              <a:t>All in one</a:t>
            </a:r>
            <a:endParaRPr b="1" i="0" sz="1400" u="none" cap="none" strike="noStrike">
              <a:solidFill>
                <a:srgbClr val="000000"/>
              </a:solidFill>
              <a:latin typeface="Century Gothic"/>
              <a:ea typeface="Century Gothic"/>
              <a:cs typeface="Century Gothic"/>
              <a:sym typeface="Century Gothic"/>
            </a:endParaRPr>
          </a:p>
          <a:p>
            <a:pPr indent="0" lvl="0" marL="12700" marR="66675" rtl="0" algn="l">
              <a:lnSpc>
                <a:spcPct val="100000"/>
              </a:lnSpc>
              <a:spcBef>
                <a:spcPts val="204"/>
              </a:spcBef>
              <a:spcAft>
                <a:spcPts val="0"/>
              </a:spcAft>
              <a:buClr>
                <a:srgbClr val="000000"/>
              </a:buClr>
              <a:buSzPts val="1100"/>
              <a:buFont typeface="Arial"/>
              <a:buNone/>
            </a:pPr>
            <a:r>
              <a:rPr lang="en-US" sz="1100">
                <a:latin typeface="Century Gothic"/>
                <a:ea typeface="Century Gothic"/>
                <a:cs typeface="Century Gothic"/>
                <a:sym typeface="Century Gothic"/>
              </a:rPr>
              <a:t>Manage all your transactions (cash-outs, transfers, top-ups, airtime, SMS, payouts) from a single interface</a:t>
            </a:r>
            <a:endParaRPr b="0" i="0" sz="1100" u="none" cap="none" strike="noStrike">
              <a:solidFill>
                <a:srgbClr val="000000"/>
              </a:solidFill>
              <a:latin typeface="Century Gothic"/>
              <a:ea typeface="Century Gothic"/>
              <a:cs typeface="Century Gothic"/>
              <a:sym typeface="Century Gothic"/>
            </a:endParaRPr>
          </a:p>
        </p:txBody>
      </p:sp>
      <p:sp>
        <p:nvSpPr>
          <p:cNvPr id="334" name="Google Shape;334;p15"/>
          <p:cNvSpPr txBox="1"/>
          <p:nvPr/>
        </p:nvSpPr>
        <p:spPr>
          <a:xfrm>
            <a:off x="235700" y="1057650"/>
            <a:ext cx="5312400" cy="274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700"/>
              <a:buFont typeface="Arial"/>
              <a:buNone/>
            </a:pPr>
            <a:r>
              <a:rPr b="1" lang="en-US" sz="1700">
                <a:solidFill>
                  <a:srgbClr val="00B050"/>
                </a:solidFill>
                <a:latin typeface="Century Gothic"/>
                <a:ea typeface="Century Gothic"/>
                <a:cs typeface="Century Gothic"/>
                <a:sym typeface="Century Gothic"/>
              </a:rPr>
              <a:t>Track all transactions in real time</a:t>
            </a:r>
            <a:endParaRPr b="1" i="0" sz="1700" u="none" cap="none" strike="noStrike">
              <a:solidFill>
                <a:srgbClr val="000000"/>
              </a:solidFill>
              <a:latin typeface="Century Gothic"/>
              <a:ea typeface="Century Gothic"/>
              <a:cs typeface="Century Gothic"/>
              <a:sym typeface="Century Gothic"/>
            </a:endParaRPr>
          </a:p>
        </p:txBody>
      </p:sp>
      <p:sp>
        <p:nvSpPr>
          <p:cNvPr id="335" name="Google Shape;335;p15"/>
          <p:cNvSpPr txBox="1"/>
          <p:nvPr>
            <p:ph type="title"/>
          </p:nvPr>
        </p:nvSpPr>
        <p:spPr>
          <a:xfrm>
            <a:off x="1040895" y="133603"/>
            <a:ext cx="3178800" cy="38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latin typeface="Arial"/>
                <a:ea typeface="Arial"/>
                <a:cs typeface="Arial"/>
                <a:sym typeface="Arial"/>
              </a:rPr>
              <a:t>DASHBOARD</a:t>
            </a:r>
            <a:endParaRPr sz="2400">
              <a:latin typeface="Arial"/>
              <a:ea typeface="Arial"/>
              <a:cs typeface="Arial"/>
              <a:sym typeface="Arial"/>
            </a:endParaRPr>
          </a:p>
        </p:txBody>
      </p:sp>
      <p:sp>
        <p:nvSpPr>
          <p:cNvPr id="336" name="Google Shape;336;p15"/>
          <p:cNvSpPr/>
          <p:nvPr/>
        </p:nvSpPr>
        <p:spPr>
          <a:xfrm>
            <a:off x="1055044" y="563082"/>
            <a:ext cx="1749425" cy="3810"/>
          </a:xfrm>
          <a:custGeom>
            <a:rect b="b" l="l" r="r" t="t"/>
            <a:pathLst>
              <a:path extrusionOk="0" h="3809" w="1749425">
                <a:moveTo>
                  <a:pt x="0" y="0"/>
                </a:moveTo>
                <a:lnTo>
                  <a:pt x="1749300" y="3600"/>
                </a:lnTo>
              </a:path>
            </a:pathLst>
          </a:custGeom>
          <a:noFill/>
          <a:ln cap="flat" cmpd="sng" w="19050">
            <a:solidFill>
              <a:srgbClr val="417C2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37" name="Google Shape;337;p15"/>
          <p:cNvGrpSpPr/>
          <p:nvPr/>
        </p:nvGrpSpPr>
        <p:grpSpPr>
          <a:xfrm>
            <a:off x="627106" y="195818"/>
            <a:ext cx="277495" cy="345440"/>
            <a:chOff x="627106" y="195818"/>
            <a:chExt cx="277495" cy="345440"/>
          </a:xfrm>
        </p:grpSpPr>
        <p:sp>
          <p:nvSpPr>
            <p:cNvPr id="338" name="Google Shape;338;p15"/>
            <p:cNvSpPr/>
            <p:nvPr/>
          </p:nvSpPr>
          <p:spPr>
            <a:xfrm>
              <a:off x="627106" y="195818"/>
              <a:ext cx="277495" cy="345440"/>
            </a:xfrm>
            <a:custGeom>
              <a:rect b="b" l="l" r="r" t="t"/>
              <a:pathLst>
                <a:path extrusionOk="0" h="345440" w="277494">
                  <a:moveTo>
                    <a:pt x="101751" y="0"/>
                  </a:moveTo>
                  <a:lnTo>
                    <a:pt x="0" y="0"/>
                  </a:lnTo>
                  <a:lnTo>
                    <a:pt x="175748" y="172650"/>
                  </a:lnTo>
                  <a:lnTo>
                    <a:pt x="0" y="345300"/>
                  </a:lnTo>
                  <a:lnTo>
                    <a:pt x="101751" y="345300"/>
                  </a:lnTo>
                  <a:lnTo>
                    <a:pt x="277500" y="172650"/>
                  </a:lnTo>
                  <a:lnTo>
                    <a:pt x="101751" y="0"/>
                  </a:lnTo>
                  <a:close/>
                </a:path>
              </a:pathLst>
            </a:custGeom>
            <a:solidFill>
              <a:srgbClr val="32B34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9" name="Google Shape;339;p15"/>
            <p:cNvSpPr/>
            <p:nvPr/>
          </p:nvSpPr>
          <p:spPr>
            <a:xfrm>
              <a:off x="627106" y="195818"/>
              <a:ext cx="277495" cy="345440"/>
            </a:xfrm>
            <a:custGeom>
              <a:rect b="b" l="l" r="r" t="t"/>
              <a:pathLst>
                <a:path extrusionOk="0" h="345440" w="277494">
                  <a:moveTo>
                    <a:pt x="0" y="0"/>
                  </a:moveTo>
                  <a:lnTo>
                    <a:pt x="101751" y="0"/>
                  </a:lnTo>
                  <a:lnTo>
                    <a:pt x="277500" y="172650"/>
                  </a:lnTo>
                  <a:lnTo>
                    <a:pt x="101751" y="345300"/>
                  </a:lnTo>
                  <a:lnTo>
                    <a:pt x="0" y="345300"/>
                  </a:lnTo>
                  <a:lnTo>
                    <a:pt x="175748" y="172650"/>
                  </a:lnTo>
                  <a:lnTo>
                    <a:pt x="0" y="0"/>
                  </a:lnTo>
                  <a:close/>
                </a:path>
              </a:pathLst>
            </a:custGeom>
            <a:noFill/>
            <a:ln cap="flat" cmpd="sng" w="12700">
              <a:solidFill>
                <a:srgbClr val="32B34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3" name="Shape 343"/>
        <p:cNvGrpSpPr/>
        <p:nvPr/>
      </p:nvGrpSpPr>
      <p:grpSpPr>
        <a:xfrm>
          <a:off x="0" y="0"/>
          <a:ext cx="0" cy="0"/>
          <a:chOff x="0" y="0"/>
          <a:chExt cx="0" cy="0"/>
        </a:xfrm>
      </p:grpSpPr>
      <p:sp>
        <p:nvSpPr>
          <p:cNvPr id="344" name="Google Shape;344;p16"/>
          <p:cNvSpPr txBox="1"/>
          <p:nvPr>
            <p:ph type="title"/>
          </p:nvPr>
        </p:nvSpPr>
        <p:spPr>
          <a:xfrm>
            <a:off x="3408889" y="2496819"/>
            <a:ext cx="5374200" cy="1217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CinetPay SMS</a:t>
            </a:r>
            <a:endParaRPr/>
          </a:p>
          <a:p>
            <a:pPr indent="0" lvl="0" marL="39370" rtl="0" algn="l">
              <a:spcBef>
                <a:spcPts val="30"/>
              </a:spcBef>
              <a:spcAft>
                <a:spcPts val="0"/>
              </a:spcAft>
              <a:buClr>
                <a:schemeClr val="dk1"/>
              </a:buClr>
              <a:buSzPts val="1400"/>
              <a:buFont typeface="Arial"/>
              <a:buNone/>
            </a:pPr>
            <a:r>
              <a:rPr b="0" lang="en-US" sz="1400">
                <a:solidFill>
                  <a:srgbClr val="595959"/>
                </a:solidFill>
              </a:rPr>
              <a:t>       Choose the right SMS pro solutions for your strategy</a:t>
            </a:r>
            <a:endParaRPr sz="1400">
              <a:latin typeface="Century Gothic"/>
              <a:ea typeface="Century Gothic"/>
              <a:cs typeface="Century Gothic"/>
              <a:sym typeface="Century Gothic"/>
            </a:endParaRPr>
          </a:p>
        </p:txBody>
      </p:sp>
      <p:pic>
        <p:nvPicPr>
          <p:cNvPr id="345" name="Google Shape;345;p16"/>
          <p:cNvPicPr preferRelativeResize="0"/>
          <p:nvPr/>
        </p:nvPicPr>
        <p:blipFill rotWithShape="1">
          <a:blip r:embed="rId3">
            <a:alphaModFix/>
          </a:blip>
          <a:srcRect b="0" l="0" r="0" t="0"/>
          <a:stretch/>
        </p:blipFill>
        <p:spPr>
          <a:xfrm>
            <a:off x="3047" y="4974335"/>
            <a:ext cx="12185904" cy="18836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9" name="Shape 349"/>
        <p:cNvGrpSpPr/>
        <p:nvPr/>
      </p:nvGrpSpPr>
      <p:grpSpPr>
        <a:xfrm>
          <a:off x="0" y="0"/>
          <a:ext cx="0" cy="0"/>
          <a:chOff x="0" y="0"/>
          <a:chExt cx="0" cy="0"/>
        </a:xfrm>
      </p:grpSpPr>
      <p:pic>
        <p:nvPicPr>
          <p:cNvPr id="350" name="Google Shape;350;p17"/>
          <p:cNvPicPr preferRelativeResize="0"/>
          <p:nvPr/>
        </p:nvPicPr>
        <p:blipFill rotWithShape="1">
          <a:blip r:embed="rId3">
            <a:alphaModFix/>
          </a:blip>
          <a:srcRect b="0" l="0" r="0" t="0"/>
          <a:stretch/>
        </p:blipFill>
        <p:spPr>
          <a:xfrm>
            <a:off x="0" y="4974335"/>
            <a:ext cx="12188952" cy="1883664"/>
          </a:xfrm>
          <a:prstGeom prst="rect">
            <a:avLst/>
          </a:prstGeom>
          <a:noFill/>
          <a:ln>
            <a:noFill/>
          </a:ln>
        </p:spPr>
      </p:pic>
      <p:sp>
        <p:nvSpPr>
          <p:cNvPr id="351" name="Google Shape;351;p17"/>
          <p:cNvSpPr txBox="1"/>
          <p:nvPr>
            <p:ph type="title"/>
          </p:nvPr>
        </p:nvSpPr>
        <p:spPr>
          <a:xfrm>
            <a:off x="1040907" y="133603"/>
            <a:ext cx="2125980"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t>CINETPAY SMS</a:t>
            </a:r>
            <a:endParaRPr sz="2400"/>
          </a:p>
        </p:txBody>
      </p:sp>
      <p:sp>
        <p:nvSpPr>
          <p:cNvPr id="352" name="Google Shape;352;p17"/>
          <p:cNvSpPr/>
          <p:nvPr/>
        </p:nvSpPr>
        <p:spPr>
          <a:xfrm>
            <a:off x="1055044" y="563082"/>
            <a:ext cx="1749425" cy="3810"/>
          </a:xfrm>
          <a:custGeom>
            <a:rect b="b" l="l" r="r" t="t"/>
            <a:pathLst>
              <a:path extrusionOk="0" h="3809" w="1749425">
                <a:moveTo>
                  <a:pt x="0" y="0"/>
                </a:moveTo>
                <a:lnTo>
                  <a:pt x="1749300" y="3600"/>
                </a:lnTo>
              </a:path>
            </a:pathLst>
          </a:custGeom>
          <a:noFill/>
          <a:ln cap="flat" cmpd="sng" w="19050">
            <a:solidFill>
              <a:srgbClr val="417C2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53" name="Google Shape;353;p17"/>
          <p:cNvGrpSpPr/>
          <p:nvPr/>
        </p:nvGrpSpPr>
        <p:grpSpPr>
          <a:xfrm>
            <a:off x="627106" y="195818"/>
            <a:ext cx="277495" cy="345440"/>
            <a:chOff x="627106" y="195818"/>
            <a:chExt cx="277495" cy="345440"/>
          </a:xfrm>
        </p:grpSpPr>
        <p:sp>
          <p:nvSpPr>
            <p:cNvPr id="354" name="Google Shape;354;p17"/>
            <p:cNvSpPr/>
            <p:nvPr/>
          </p:nvSpPr>
          <p:spPr>
            <a:xfrm>
              <a:off x="627106" y="195818"/>
              <a:ext cx="277495" cy="345440"/>
            </a:xfrm>
            <a:custGeom>
              <a:rect b="b" l="l" r="r" t="t"/>
              <a:pathLst>
                <a:path extrusionOk="0" h="345440" w="277494">
                  <a:moveTo>
                    <a:pt x="101751" y="0"/>
                  </a:moveTo>
                  <a:lnTo>
                    <a:pt x="0" y="0"/>
                  </a:lnTo>
                  <a:lnTo>
                    <a:pt x="175748" y="172650"/>
                  </a:lnTo>
                  <a:lnTo>
                    <a:pt x="0" y="345300"/>
                  </a:lnTo>
                  <a:lnTo>
                    <a:pt x="101751" y="345300"/>
                  </a:lnTo>
                  <a:lnTo>
                    <a:pt x="277500" y="172650"/>
                  </a:lnTo>
                  <a:lnTo>
                    <a:pt x="101751" y="0"/>
                  </a:lnTo>
                  <a:close/>
                </a:path>
              </a:pathLst>
            </a:custGeom>
            <a:solidFill>
              <a:srgbClr val="32B34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5" name="Google Shape;355;p17"/>
            <p:cNvSpPr/>
            <p:nvPr/>
          </p:nvSpPr>
          <p:spPr>
            <a:xfrm>
              <a:off x="627106" y="195818"/>
              <a:ext cx="277495" cy="345440"/>
            </a:xfrm>
            <a:custGeom>
              <a:rect b="b" l="l" r="r" t="t"/>
              <a:pathLst>
                <a:path extrusionOk="0" h="345440" w="277494">
                  <a:moveTo>
                    <a:pt x="0" y="0"/>
                  </a:moveTo>
                  <a:lnTo>
                    <a:pt x="101751" y="0"/>
                  </a:lnTo>
                  <a:lnTo>
                    <a:pt x="277500" y="172650"/>
                  </a:lnTo>
                  <a:lnTo>
                    <a:pt x="101751" y="345300"/>
                  </a:lnTo>
                  <a:lnTo>
                    <a:pt x="0" y="345300"/>
                  </a:lnTo>
                  <a:lnTo>
                    <a:pt x="175748" y="172650"/>
                  </a:lnTo>
                  <a:lnTo>
                    <a:pt x="0" y="0"/>
                  </a:lnTo>
                  <a:close/>
                </a:path>
              </a:pathLst>
            </a:custGeom>
            <a:noFill/>
            <a:ln cap="flat" cmpd="sng" w="12700">
              <a:solidFill>
                <a:srgbClr val="32B34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56" name="Google Shape;356;p17"/>
          <p:cNvSpPr txBox="1"/>
          <p:nvPr/>
        </p:nvSpPr>
        <p:spPr>
          <a:xfrm>
            <a:off x="379525" y="1913625"/>
            <a:ext cx="5066400" cy="832500"/>
          </a:xfrm>
          <a:prstGeom prst="rect">
            <a:avLst/>
          </a:prstGeom>
          <a:noFill/>
          <a:ln>
            <a:noFill/>
          </a:ln>
        </p:spPr>
        <p:txBody>
          <a:bodyPr anchorCtr="0" anchor="t" bIns="0" lIns="0" spcFirstLastPara="1" rIns="0" wrap="square" tIns="34925">
            <a:spAutoFit/>
          </a:bodyPr>
          <a:lstStyle/>
          <a:p>
            <a:pPr indent="0" lvl="0" marL="12700" marR="5080" rtl="0" algn="l">
              <a:lnSpc>
                <a:spcPct val="115833"/>
              </a:lnSpc>
              <a:spcBef>
                <a:spcPts val="0"/>
              </a:spcBef>
              <a:spcAft>
                <a:spcPts val="0"/>
              </a:spcAft>
              <a:buClr>
                <a:srgbClr val="000000"/>
              </a:buClr>
              <a:buSzPts val="2400"/>
              <a:buFont typeface="Arial"/>
              <a:buNone/>
            </a:pPr>
            <a:r>
              <a:rPr b="1" lang="en-US" sz="2400">
                <a:latin typeface="Century Gothic"/>
                <a:ea typeface="Century Gothic"/>
                <a:cs typeface="Century Gothic"/>
                <a:sym typeface="Century Gothic"/>
              </a:rPr>
              <a:t>Optimize your customer relationship with professional SMS</a:t>
            </a:r>
            <a:endParaRPr b="1" i="0" sz="2400" u="none" cap="none" strike="noStrike">
              <a:solidFill>
                <a:srgbClr val="000000"/>
              </a:solidFill>
              <a:latin typeface="Century Gothic"/>
              <a:ea typeface="Century Gothic"/>
              <a:cs typeface="Century Gothic"/>
              <a:sym typeface="Century Gothic"/>
            </a:endParaRPr>
          </a:p>
        </p:txBody>
      </p:sp>
      <p:sp>
        <p:nvSpPr>
          <p:cNvPr id="357" name="Google Shape;357;p17"/>
          <p:cNvSpPr txBox="1"/>
          <p:nvPr/>
        </p:nvSpPr>
        <p:spPr>
          <a:xfrm>
            <a:off x="379525" y="3005835"/>
            <a:ext cx="4908000" cy="752400"/>
          </a:xfrm>
          <a:prstGeom prst="rect">
            <a:avLst/>
          </a:prstGeom>
          <a:noFill/>
          <a:ln>
            <a:noFill/>
          </a:ln>
        </p:spPr>
        <p:txBody>
          <a:bodyPr anchorCtr="0" anchor="t" bIns="0" lIns="0" spcFirstLastPara="1" rIns="0" wrap="square" tIns="11425">
            <a:spAutoFit/>
          </a:bodyPr>
          <a:lstStyle/>
          <a:p>
            <a:pPr indent="0" lvl="0" marL="12700" marR="5080" rtl="0" algn="just">
              <a:lnSpc>
                <a:spcPct val="100400"/>
              </a:lnSpc>
              <a:spcBef>
                <a:spcPts val="0"/>
              </a:spcBef>
              <a:spcAft>
                <a:spcPts val="0"/>
              </a:spcAft>
              <a:buClr>
                <a:srgbClr val="000000"/>
              </a:buClr>
              <a:buSzPts val="1600"/>
              <a:buFont typeface="Arial"/>
              <a:buNone/>
            </a:pPr>
            <a:r>
              <a:rPr lang="en-US" sz="1600">
                <a:latin typeface="Century Gothic"/>
                <a:ea typeface="Century Gothic"/>
                <a:cs typeface="Century Gothic"/>
                <a:sym typeface="Century Gothic"/>
              </a:rPr>
              <a:t>Keep your customers informed of your activities or collect information easily with our platform connected to more than 30 operators.</a:t>
            </a:r>
            <a:endParaRPr b="0" i="0" sz="1600" u="none" cap="none" strike="noStrike">
              <a:solidFill>
                <a:srgbClr val="000000"/>
              </a:solidFill>
              <a:latin typeface="Century Gothic"/>
              <a:ea typeface="Century Gothic"/>
              <a:cs typeface="Century Gothic"/>
              <a:sym typeface="Century Gothic"/>
            </a:endParaRPr>
          </a:p>
        </p:txBody>
      </p:sp>
      <p:sp>
        <p:nvSpPr>
          <p:cNvPr id="358" name="Google Shape;358;p17"/>
          <p:cNvSpPr/>
          <p:nvPr/>
        </p:nvSpPr>
        <p:spPr>
          <a:xfrm>
            <a:off x="5582649" y="3565375"/>
            <a:ext cx="6545580" cy="1295400"/>
          </a:xfrm>
          <a:custGeom>
            <a:rect b="b" l="l" r="r" t="t"/>
            <a:pathLst>
              <a:path extrusionOk="0" h="1295400" w="6545580">
                <a:moveTo>
                  <a:pt x="6329198" y="0"/>
                </a:moveTo>
                <a:lnTo>
                  <a:pt x="215901" y="0"/>
                </a:lnTo>
                <a:lnTo>
                  <a:pt x="166397" y="5702"/>
                </a:lnTo>
                <a:lnTo>
                  <a:pt x="120953" y="21944"/>
                </a:lnTo>
                <a:lnTo>
                  <a:pt x="80866" y="47431"/>
                </a:lnTo>
                <a:lnTo>
                  <a:pt x="47431" y="80866"/>
                </a:lnTo>
                <a:lnTo>
                  <a:pt x="21944" y="120953"/>
                </a:lnTo>
                <a:lnTo>
                  <a:pt x="5702" y="166397"/>
                </a:lnTo>
                <a:lnTo>
                  <a:pt x="0" y="215901"/>
                </a:lnTo>
                <a:lnTo>
                  <a:pt x="0" y="1079498"/>
                </a:lnTo>
                <a:lnTo>
                  <a:pt x="5702" y="1129002"/>
                </a:lnTo>
                <a:lnTo>
                  <a:pt x="21944" y="1174446"/>
                </a:lnTo>
                <a:lnTo>
                  <a:pt x="47431" y="1214533"/>
                </a:lnTo>
                <a:lnTo>
                  <a:pt x="80866" y="1247968"/>
                </a:lnTo>
                <a:lnTo>
                  <a:pt x="120953" y="1273455"/>
                </a:lnTo>
                <a:lnTo>
                  <a:pt x="166397" y="1289697"/>
                </a:lnTo>
                <a:lnTo>
                  <a:pt x="215901" y="1295400"/>
                </a:lnTo>
                <a:lnTo>
                  <a:pt x="6329198" y="1295400"/>
                </a:lnTo>
                <a:lnTo>
                  <a:pt x="6378702" y="1289697"/>
                </a:lnTo>
                <a:lnTo>
                  <a:pt x="6424146" y="1273455"/>
                </a:lnTo>
                <a:lnTo>
                  <a:pt x="6464233" y="1247968"/>
                </a:lnTo>
                <a:lnTo>
                  <a:pt x="6497668" y="1214533"/>
                </a:lnTo>
                <a:lnTo>
                  <a:pt x="6523155" y="1174446"/>
                </a:lnTo>
                <a:lnTo>
                  <a:pt x="6539397" y="1129002"/>
                </a:lnTo>
                <a:lnTo>
                  <a:pt x="6545099" y="1079498"/>
                </a:lnTo>
                <a:lnTo>
                  <a:pt x="6545099" y="215901"/>
                </a:lnTo>
                <a:lnTo>
                  <a:pt x="6539397" y="166397"/>
                </a:lnTo>
                <a:lnTo>
                  <a:pt x="6523155" y="120953"/>
                </a:lnTo>
                <a:lnTo>
                  <a:pt x="6497668" y="80866"/>
                </a:lnTo>
                <a:lnTo>
                  <a:pt x="6464233" y="47431"/>
                </a:lnTo>
                <a:lnTo>
                  <a:pt x="6424146" y="21944"/>
                </a:lnTo>
                <a:lnTo>
                  <a:pt x="6378702" y="5702"/>
                </a:lnTo>
                <a:lnTo>
                  <a:pt x="6329198" y="0"/>
                </a:lnTo>
                <a:close/>
              </a:path>
            </a:pathLst>
          </a:custGeom>
          <a:solidFill>
            <a:srgbClr val="FFF2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9" name="Google Shape;359;p17"/>
          <p:cNvSpPr txBox="1"/>
          <p:nvPr/>
        </p:nvSpPr>
        <p:spPr>
          <a:xfrm>
            <a:off x="5724610" y="3704335"/>
            <a:ext cx="1636500" cy="243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500"/>
              <a:buFont typeface="Arial"/>
              <a:buNone/>
            </a:pPr>
            <a:r>
              <a:rPr b="1" lang="en-US" sz="1500">
                <a:solidFill>
                  <a:srgbClr val="006820"/>
                </a:solidFill>
                <a:latin typeface="Century Gothic"/>
                <a:ea typeface="Century Gothic"/>
                <a:cs typeface="Century Gothic"/>
                <a:sym typeface="Century Gothic"/>
              </a:rPr>
              <a:t>Dashboard</a:t>
            </a:r>
            <a:endParaRPr b="1" i="0" sz="1500" u="none" cap="none" strike="noStrike">
              <a:solidFill>
                <a:srgbClr val="000000"/>
              </a:solidFill>
              <a:latin typeface="Century Gothic"/>
              <a:ea typeface="Century Gothic"/>
              <a:cs typeface="Century Gothic"/>
              <a:sym typeface="Century Gothic"/>
            </a:endParaRPr>
          </a:p>
        </p:txBody>
      </p:sp>
      <p:sp>
        <p:nvSpPr>
          <p:cNvPr id="360" name="Google Shape;360;p17"/>
          <p:cNvSpPr txBox="1"/>
          <p:nvPr/>
        </p:nvSpPr>
        <p:spPr>
          <a:xfrm>
            <a:off x="5883361" y="4023360"/>
            <a:ext cx="5997000" cy="699000"/>
          </a:xfrm>
          <a:prstGeom prst="rect">
            <a:avLst/>
          </a:prstGeom>
          <a:noFill/>
          <a:ln>
            <a:noFill/>
          </a:ln>
        </p:spPr>
        <p:txBody>
          <a:bodyPr anchorCtr="0" anchor="t" bIns="0" lIns="0" spcFirstLastPara="1" rIns="0" wrap="square" tIns="12700">
            <a:spAutoFit/>
          </a:bodyPr>
          <a:lstStyle/>
          <a:p>
            <a:pPr indent="-298450" lvl="0" marL="457200" marR="0" rtl="0" algn="l">
              <a:lnSpc>
                <a:spcPct val="100000"/>
              </a:lnSpc>
              <a:spcBef>
                <a:spcPts val="70"/>
              </a:spcBef>
              <a:spcAft>
                <a:spcPts val="0"/>
              </a:spcAft>
              <a:buSzPts val="1100"/>
              <a:buFont typeface="Century Gothic"/>
              <a:buChar char="●"/>
            </a:pPr>
            <a:r>
              <a:rPr lang="en-US" sz="1100">
                <a:latin typeface="Century Gothic"/>
                <a:ea typeface="Century Gothic"/>
                <a:cs typeface="Century Gothic"/>
                <a:sym typeface="Century Gothic"/>
              </a:rPr>
              <a:t>Get real-time analysis of your results.</a:t>
            </a:r>
            <a:endParaRPr sz="1100">
              <a:latin typeface="Century Gothic"/>
              <a:ea typeface="Century Gothic"/>
              <a:cs typeface="Century Gothic"/>
              <a:sym typeface="Century Gothic"/>
            </a:endParaRPr>
          </a:p>
          <a:p>
            <a:pPr indent="-298450" lvl="0" marL="457200" marR="0" rtl="0" algn="l">
              <a:lnSpc>
                <a:spcPct val="100000"/>
              </a:lnSpc>
              <a:spcBef>
                <a:spcPts val="0"/>
              </a:spcBef>
              <a:spcAft>
                <a:spcPts val="0"/>
              </a:spcAft>
              <a:buSzPts val="1100"/>
              <a:buFont typeface="Century Gothic"/>
              <a:buChar char="●"/>
            </a:pPr>
            <a:r>
              <a:rPr lang="en-US" sz="1100">
                <a:latin typeface="Century Gothic"/>
                <a:ea typeface="Century Gothic"/>
                <a:cs typeface="Century Gothic"/>
                <a:sym typeface="Century Gothic"/>
              </a:rPr>
              <a:t>Track accuseś of receṕ tion, so you can track the statuś of your messages.</a:t>
            </a:r>
            <a:endParaRPr sz="1100">
              <a:latin typeface="Century Gothic"/>
              <a:ea typeface="Century Gothic"/>
              <a:cs typeface="Century Gothic"/>
              <a:sym typeface="Century Gothic"/>
            </a:endParaRPr>
          </a:p>
          <a:p>
            <a:pPr indent="-298450" lvl="0" marL="457200" marR="0" rtl="0" algn="l">
              <a:lnSpc>
                <a:spcPct val="100000"/>
              </a:lnSpc>
              <a:spcBef>
                <a:spcPts val="0"/>
              </a:spcBef>
              <a:spcAft>
                <a:spcPts val="0"/>
              </a:spcAft>
              <a:buSzPts val="1100"/>
              <a:buFont typeface="Century Gothic"/>
              <a:buChar char="●"/>
            </a:pPr>
            <a:r>
              <a:rPr lang="en-US" sz="1100">
                <a:latin typeface="Century Gothic"/>
                <a:ea typeface="Century Gothic"/>
                <a:cs typeface="Century Gothic"/>
                <a:sym typeface="Century Gothic"/>
              </a:rPr>
              <a:t>Access the information you need to report on your return on investment</a:t>
            </a:r>
            <a:endParaRPr sz="1100">
              <a:latin typeface="Century Gothic"/>
              <a:ea typeface="Century Gothic"/>
              <a:cs typeface="Century Gothic"/>
              <a:sym typeface="Century Gothic"/>
            </a:endParaRPr>
          </a:p>
          <a:p>
            <a:pPr indent="0" lvl="0" marL="310515" marR="0" rtl="0" algn="l">
              <a:lnSpc>
                <a:spcPct val="100000"/>
              </a:lnSpc>
              <a:spcBef>
                <a:spcPts val="70"/>
              </a:spcBef>
              <a:spcAft>
                <a:spcPts val="0"/>
              </a:spcAft>
              <a:buClr>
                <a:srgbClr val="000000"/>
              </a:buClr>
              <a:buSzPts val="1100"/>
              <a:buFont typeface="Arial"/>
              <a:buNone/>
            </a:pPr>
            <a:r>
              <a:t/>
            </a:r>
            <a:endParaRPr sz="1100">
              <a:latin typeface="Century Gothic"/>
              <a:ea typeface="Century Gothic"/>
              <a:cs typeface="Century Gothic"/>
              <a:sym typeface="Century Gothic"/>
            </a:endParaRPr>
          </a:p>
        </p:txBody>
      </p:sp>
      <p:sp>
        <p:nvSpPr>
          <p:cNvPr id="361" name="Google Shape;361;p17"/>
          <p:cNvSpPr txBox="1"/>
          <p:nvPr/>
        </p:nvSpPr>
        <p:spPr>
          <a:xfrm>
            <a:off x="5659678" y="661415"/>
            <a:ext cx="1163400" cy="274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700"/>
              <a:buFont typeface="Arial"/>
              <a:buNone/>
            </a:pPr>
            <a:r>
              <a:rPr b="1" lang="en-US" sz="1700">
                <a:latin typeface="Century Gothic"/>
                <a:ea typeface="Century Gothic"/>
                <a:cs typeface="Century Gothic"/>
                <a:sym typeface="Century Gothic"/>
              </a:rPr>
              <a:t>Benefits</a:t>
            </a:r>
            <a:endParaRPr b="1" i="0" sz="1700" u="none" cap="none" strike="noStrike">
              <a:solidFill>
                <a:srgbClr val="000000"/>
              </a:solidFill>
              <a:latin typeface="Century Gothic"/>
              <a:ea typeface="Century Gothic"/>
              <a:cs typeface="Century Gothic"/>
              <a:sym typeface="Century Gothic"/>
            </a:endParaRPr>
          </a:p>
        </p:txBody>
      </p:sp>
      <p:sp>
        <p:nvSpPr>
          <p:cNvPr id="362" name="Google Shape;362;p17"/>
          <p:cNvSpPr/>
          <p:nvPr/>
        </p:nvSpPr>
        <p:spPr>
          <a:xfrm>
            <a:off x="5550475" y="977725"/>
            <a:ext cx="6417309" cy="2257997"/>
          </a:xfrm>
          <a:custGeom>
            <a:rect b="b" l="l" r="r" t="t"/>
            <a:pathLst>
              <a:path extrusionOk="0" h="2057400" w="6417309">
                <a:moveTo>
                  <a:pt x="6074092" y="0"/>
                </a:moveTo>
                <a:lnTo>
                  <a:pt x="342906" y="0"/>
                </a:lnTo>
                <a:lnTo>
                  <a:pt x="296375" y="3130"/>
                </a:lnTo>
                <a:lnTo>
                  <a:pt x="251748" y="12249"/>
                </a:lnTo>
                <a:lnTo>
                  <a:pt x="209431" y="26947"/>
                </a:lnTo>
                <a:lnTo>
                  <a:pt x="169834" y="46816"/>
                </a:lnTo>
                <a:lnTo>
                  <a:pt x="133366" y="71449"/>
                </a:lnTo>
                <a:lnTo>
                  <a:pt x="100434" y="100435"/>
                </a:lnTo>
                <a:lnTo>
                  <a:pt x="71448" y="133367"/>
                </a:lnTo>
                <a:lnTo>
                  <a:pt x="46816" y="169835"/>
                </a:lnTo>
                <a:lnTo>
                  <a:pt x="26947" y="209432"/>
                </a:lnTo>
                <a:lnTo>
                  <a:pt x="12248" y="251749"/>
                </a:lnTo>
                <a:lnTo>
                  <a:pt x="3130" y="296377"/>
                </a:lnTo>
                <a:lnTo>
                  <a:pt x="0" y="342907"/>
                </a:lnTo>
                <a:lnTo>
                  <a:pt x="0" y="1714493"/>
                </a:lnTo>
                <a:lnTo>
                  <a:pt x="3130" y="1761024"/>
                </a:lnTo>
                <a:lnTo>
                  <a:pt x="12248" y="1805651"/>
                </a:lnTo>
                <a:lnTo>
                  <a:pt x="26947" y="1847968"/>
                </a:lnTo>
                <a:lnTo>
                  <a:pt x="46816" y="1887565"/>
                </a:lnTo>
                <a:lnTo>
                  <a:pt x="71448" y="1924033"/>
                </a:lnTo>
                <a:lnTo>
                  <a:pt x="100434" y="1956965"/>
                </a:lnTo>
                <a:lnTo>
                  <a:pt x="133366" y="1985951"/>
                </a:lnTo>
                <a:lnTo>
                  <a:pt x="169834" y="2010583"/>
                </a:lnTo>
                <a:lnTo>
                  <a:pt x="209431" y="2030452"/>
                </a:lnTo>
                <a:lnTo>
                  <a:pt x="251748" y="2045151"/>
                </a:lnTo>
                <a:lnTo>
                  <a:pt x="296375" y="2054269"/>
                </a:lnTo>
                <a:lnTo>
                  <a:pt x="342906" y="2057400"/>
                </a:lnTo>
                <a:lnTo>
                  <a:pt x="6074092" y="2057400"/>
                </a:lnTo>
                <a:lnTo>
                  <a:pt x="6120622" y="2054269"/>
                </a:lnTo>
                <a:lnTo>
                  <a:pt x="6165250" y="2045151"/>
                </a:lnTo>
                <a:lnTo>
                  <a:pt x="6207567" y="2030452"/>
                </a:lnTo>
                <a:lnTo>
                  <a:pt x="6247164" y="2010583"/>
                </a:lnTo>
                <a:lnTo>
                  <a:pt x="6283632" y="1985951"/>
                </a:lnTo>
                <a:lnTo>
                  <a:pt x="6316564" y="1956965"/>
                </a:lnTo>
                <a:lnTo>
                  <a:pt x="6345550" y="1924033"/>
                </a:lnTo>
                <a:lnTo>
                  <a:pt x="6370182" y="1887565"/>
                </a:lnTo>
                <a:lnTo>
                  <a:pt x="6390051" y="1847968"/>
                </a:lnTo>
                <a:lnTo>
                  <a:pt x="6404749" y="1805651"/>
                </a:lnTo>
                <a:lnTo>
                  <a:pt x="6413868" y="1761024"/>
                </a:lnTo>
                <a:lnTo>
                  <a:pt x="6416998" y="1714493"/>
                </a:lnTo>
                <a:lnTo>
                  <a:pt x="6416998" y="342907"/>
                </a:lnTo>
                <a:lnTo>
                  <a:pt x="6413868" y="296377"/>
                </a:lnTo>
                <a:lnTo>
                  <a:pt x="6404749" y="251749"/>
                </a:lnTo>
                <a:lnTo>
                  <a:pt x="6390051" y="209432"/>
                </a:lnTo>
                <a:lnTo>
                  <a:pt x="6370182" y="169835"/>
                </a:lnTo>
                <a:lnTo>
                  <a:pt x="6345550" y="133367"/>
                </a:lnTo>
                <a:lnTo>
                  <a:pt x="6316564" y="100435"/>
                </a:lnTo>
                <a:lnTo>
                  <a:pt x="6283632" y="71449"/>
                </a:lnTo>
                <a:lnTo>
                  <a:pt x="6247164" y="46816"/>
                </a:lnTo>
                <a:lnTo>
                  <a:pt x="6207567" y="26947"/>
                </a:lnTo>
                <a:lnTo>
                  <a:pt x="6165250" y="12249"/>
                </a:lnTo>
                <a:lnTo>
                  <a:pt x="6120622" y="3130"/>
                </a:lnTo>
                <a:lnTo>
                  <a:pt x="6074092" y="0"/>
                </a:lnTo>
                <a:close/>
              </a:path>
            </a:pathLst>
          </a:custGeom>
          <a:solidFill>
            <a:srgbClr val="FFF2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3" name="Google Shape;363;p17"/>
          <p:cNvSpPr txBox="1"/>
          <p:nvPr/>
        </p:nvSpPr>
        <p:spPr>
          <a:xfrm>
            <a:off x="5729634" y="1211071"/>
            <a:ext cx="2115900" cy="243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500"/>
              <a:buFont typeface="Arial"/>
              <a:buNone/>
            </a:pPr>
            <a:r>
              <a:rPr b="1" lang="en-US" sz="1500">
                <a:solidFill>
                  <a:srgbClr val="006820"/>
                </a:solidFill>
                <a:latin typeface="Century Gothic"/>
                <a:ea typeface="Century Gothic"/>
                <a:cs typeface="Century Gothic"/>
                <a:sym typeface="Century Gothic"/>
              </a:rPr>
              <a:t>Encrease your sales</a:t>
            </a:r>
            <a:endParaRPr b="1" i="0" sz="1500" u="none" cap="none" strike="noStrike">
              <a:solidFill>
                <a:srgbClr val="000000"/>
              </a:solidFill>
              <a:latin typeface="Century Gothic"/>
              <a:ea typeface="Century Gothic"/>
              <a:cs typeface="Century Gothic"/>
              <a:sym typeface="Century Gothic"/>
            </a:endParaRPr>
          </a:p>
        </p:txBody>
      </p:sp>
      <p:sp>
        <p:nvSpPr>
          <p:cNvPr id="364" name="Google Shape;364;p17"/>
          <p:cNvSpPr txBox="1"/>
          <p:nvPr/>
        </p:nvSpPr>
        <p:spPr>
          <a:xfrm>
            <a:off x="5888384" y="1444752"/>
            <a:ext cx="5384100" cy="1464900"/>
          </a:xfrm>
          <a:prstGeom prst="rect">
            <a:avLst/>
          </a:prstGeom>
          <a:noFill/>
          <a:ln>
            <a:noFill/>
          </a:ln>
        </p:spPr>
        <p:txBody>
          <a:bodyPr anchorCtr="0" anchor="t" bIns="0" lIns="0" spcFirstLastPara="1" rIns="0" wrap="square" tIns="21575">
            <a:spAutoFit/>
          </a:bodyPr>
          <a:lstStyle/>
          <a:p>
            <a:pPr indent="-292100" lvl="0" marL="311150" marR="0" rtl="0" algn="l">
              <a:lnSpc>
                <a:spcPct val="100000"/>
              </a:lnSpc>
              <a:spcBef>
                <a:spcPts val="75"/>
              </a:spcBef>
              <a:spcAft>
                <a:spcPts val="0"/>
              </a:spcAft>
              <a:buClr>
                <a:srgbClr val="006820"/>
              </a:buClr>
              <a:buSzPts val="1000"/>
              <a:buFont typeface="Century Gothic"/>
              <a:buChar char="●"/>
            </a:pPr>
            <a:r>
              <a:rPr lang="en-US" sz="1000">
                <a:latin typeface="Century Gothic"/>
                <a:ea typeface="Century Gothic"/>
                <a:cs typeface="Century Gothic"/>
                <a:sym typeface="Century Gothic"/>
              </a:rPr>
              <a:t>Launch innovative marketing campaigns via SMS,</a:t>
            </a:r>
            <a:endParaRPr sz="1000">
              <a:latin typeface="Century Gothic"/>
              <a:ea typeface="Century Gothic"/>
              <a:cs typeface="Century Gothic"/>
              <a:sym typeface="Century Gothic"/>
            </a:endParaRPr>
          </a:p>
          <a:p>
            <a:pPr indent="-292100" lvl="0" marL="311150" marR="0" rtl="0" algn="l">
              <a:lnSpc>
                <a:spcPct val="100000"/>
              </a:lnSpc>
              <a:spcBef>
                <a:spcPts val="75"/>
              </a:spcBef>
              <a:spcAft>
                <a:spcPts val="0"/>
              </a:spcAft>
              <a:buClr>
                <a:srgbClr val="006820"/>
              </a:buClr>
              <a:buSzPts val="1000"/>
              <a:buFont typeface="Century Gothic"/>
              <a:buChar char="●"/>
            </a:pPr>
            <a:r>
              <a:rPr lang="en-US" sz="1000">
                <a:latin typeface="Century Gothic"/>
                <a:ea typeface="Century Gothic"/>
                <a:cs typeface="Century Gothic"/>
                <a:sym typeface="Century Gothic"/>
              </a:rPr>
              <a:t>Develop your company's brand awareness via an innovative means of communication,</a:t>
            </a:r>
            <a:endParaRPr sz="1000">
              <a:latin typeface="Century Gothic"/>
              <a:ea typeface="Century Gothic"/>
              <a:cs typeface="Century Gothic"/>
              <a:sym typeface="Century Gothic"/>
            </a:endParaRPr>
          </a:p>
          <a:p>
            <a:pPr indent="-292100" lvl="0" marL="311150" marR="0" rtl="0" algn="l">
              <a:lnSpc>
                <a:spcPct val="100000"/>
              </a:lnSpc>
              <a:spcBef>
                <a:spcPts val="75"/>
              </a:spcBef>
              <a:spcAft>
                <a:spcPts val="0"/>
              </a:spcAft>
              <a:buClr>
                <a:srgbClr val="006820"/>
              </a:buClr>
              <a:buSzPts val="1000"/>
              <a:buFont typeface="Century Gothic"/>
              <a:buChar char="●"/>
            </a:pPr>
            <a:r>
              <a:rPr lang="en-US" sz="1000">
                <a:latin typeface="Century Gothic"/>
                <a:ea typeface="Century Gothic"/>
                <a:cs typeface="Century Gothic"/>
                <a:sym typeface="Century Gothic"/>
              </a:rPr>
              <a:t>Increase customer satisfaction by using our system to send delivery confirmations and sales reports via SMS,</a:t>
            </a:r>
            <a:endParaRPr sz="1000">
              <a:latin typeface="Century Gothic"/>
              <a:ea typeface="Century Gothic"/>
              <a:cs typeface="Century Gothic"/>
              <a:sym typeface="Century Gothic"/>
            </a:endParaRPr>
          </a:p>
          <a:p>
            <a:pPr indent="-292100" lvl="0" marL="311150" marR="0" rtl="0" algn="l">
              <a:lnSpc>
                <a:spcPct val="100000"/>
              </a:lnSpc>
              <a:spcBef>
                <a:spcPts val="75"/>
              </a:spcBef>
              <a:spcAft>
                <a:spcPts val="0"/>
              </a:spcAft>
              <a:buClr>
                <a:srgbClr val="006820"/>
              </a:buClr>
              <a:buSzPts val="1000"/>
              <a:buFont typeface="Century Gothic"/>
              <a:buChar char="●"/>
            </a:pPr>
            <a:r>
              <a:rPr lang="en-US" sz="1000">
                <a:latin typeface="Century Gothic"/>
                <a:ea typeface="Century Gothic"/>
                <a:cs typeface="Century Gothic"/>
                <a:sym typeface="Century Gothic"/>
              </a:rPr>
              <a:t>Expand your business with SMS marketing campaigns,</a:t>
            </a:r>
            <a:endParaRPr sz="1000">
              <a:latin typeface="Century Gothic"/>
              <a:ea typeface="Century Gothic"/>
              <a:cs typeface="Century Gothic"/>
              <a:sym typeface="Century Gothic"/>
            </a:endParaRPr>
          </a:p>
          <a:p>
            <a:pPr indent="-292100" lvl="0" marL="311150" marR="0" rtl="0" algn="l">
              <a:lnSpc>
                <a:spcPct val="100000"/>
              </a:lnSpc>
              <a:spcBef>
                <a:spcPts val="75"/>
              </a:spcBef>
              <a:spcAft>
                <a:spcPts val="0"/>
              </a:spcAft>
              <a:buClr>
                <a:srgbClr val="006820"/>
              </a:buClr>
              <a:buSzPts val="1000"/>
              <a:buFont typeface="Century Gothic"/>
              <a:buChar char="●"/>
            </a:pPr>
            <a:r>
              <a:rPr lang="en-US" sz="1000">
                <a:latin typeface="Century Gothic"/>
                <a:ea typeface="Century Gothic"/>
                <a:cs typeface="Century Gothic"/>
                <a:sym typeface="Century Gothic"/>
              </a:rPr>
              <a:t>Increase customer loyalty with promotional offers</a:t>
            </a:r>
            <a:endParaRPr sz="1000">
              <a:latin typeface="Century Gothic"/>
              <a:ea typeface="Century Gothic"/>
              <a:cs typeface="Century Gothic"/>
              <a:sym typeface="Century Gothic"/>
            </a:endParaRPr>
          </a:p>
          <a:p>
            <a:pPr indent="-292100" lvl="0" marL="311150" marR="0" rtl="0" algn="l">
              <a:lnSpc>
                <a:spcPct val="100000"/>
              </a:lnSpc>
              <a:spcBef>
                <a:spcPts val="75"/>
              </a:spcBef>
              <a:spcAft>
                <a:spcPts val="0"/>
              </a:spcAft>
              <a:buClr>
                <a:srgbClr val="006820"/>
              </a:buClr>
              <a:buSzPts val="1000"/>
              <a:buFont typeface="Century Gothic"/>
              <a:buChar char="●"/>
            </a:pPr>
            <a:r>
              <a:rPr lang="en-US" sz="1000">
                <a:latin typeface="Century Gothic"/>
                <a:ea typeface="Century Gothic"/>
                <a:cs typeface="Century Gothic"/>
                <a:sym typeface="Century Gothic"/>
              </a:rPr>
              <a:t>Translated with www.DeepL.com/Translator (free version)</a:t>
            </a:r>
            <a:endParaRPr sz="1000">
              <a:latin typeface="Century Gothic"/>
              <a:ea typeface="Century Gothic"/>
              <a:cs typeface="Century Gothic"/>
              <a:sym typeface="Century Gothic"/>
            </a:endParaRPr>
          </a:p>
          <a:p>
            <a:pPr indent="0" lvl="0" marL="457200" marR="0" rtl="0" algn="l">
              <a:lnSpc>
                <a:spcPct val="100000"/>
              </a:lnSpc>
              <a:spcBef>
                <a:spcPts val="75"/>
              </a:spcBef>
              <a:spcAft>
                <a:spcPts val="0"/>
              </a:spcAft>
              <a:buNone/>
            </a:pPr>
            <a:r>
              <a:t/>
            </a:r>
            <a:endParaRPr sz="1000">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8" name="Shape 368"/>
        <p:cNvGrpSpPr/>
        <p:nvPr/>
      </p:nvGrpSpPr>
      <p:grpSpPr>
        <a:xfrm>
          <a:off x="0" y="0"/>
          <a:ext cx="0" cy="0"/>
          <a:chOff x="0" y="0"/>
          <a:chExt cx="0" cy="0"/>
        </a:xfrm>
      </p:grpSpPr>
      <p:sp>
        <p:nvSpPr>
          <p:cNvPr id="369" name="Google Shape;369;p18"/>
          <p:cNvSpPr txBox="1"/>
          <p:nvPr>
            <p:ph type="title"/>
          </p:nvPr>
        </p:nvSpPr>
        <p:spPr>
          <a:xfrm>
            <a:off x="3160861" y="2496819"/>
            <a:ext cx="5676300" cy="1217400"/>
          </a:xfrm>
          <a:prstGeom prst="rect">
            <a:avLst/>
          </a:prstGeom>
          <a:noFill/>
          <a:ln>
            <a:noFill/>
          </a:ln>
        </p:spPr>
        <p:txBody>
          <a:bodyPr anchorCtr="0" anchor="t" bIns="0" lIns="0" spcFirstLastPara="1" rIns="0" wrap="square" tIns="12700">
            <a:spAutoFit/>
          </a:bodyPr>
          <a:lstStyle/>
          <a:p>
            <a:pPr indent="0" lvl="0" marL="193675" rtl="0" algn="ctr">
              <a:lnSpc>
                <a:spcPct val="100000"/>
              </a:lnSpc>
              <a:spcBef>
                <a:spcPts val="0"/>
              </a:spcBef>
              <a:spcAft>
                <a:spcPts val="0"/>
              </a:spcAft>
              <a:buSzPts val="1400"/>
              <a:buNone/>
            </a:pPr>
            <a:r>
              <a:rPr lang="en-US"/>
              <a:t>CinetShop</a:t>
            </a:r>
            <a:endParaRPr/>
          </a:p>
          <a:p>
            <a:pPr indent="0" lvl="0" marL="227328" rtl="0" algn="ctr">
              <a:spcBef>
                <a:spcPts val="30"/>
              </a:spcBef>
              <a:spcAft>
                <a:spcPts val="0"/>
              </a:spcAft>
              <a:buClr>
                <a:schemeClr val="dk1"/>
              </a:buClr>
              <a:buSzPts val="1400"/>
              <a:buFont typeface="Arial"/>
              <a:buNone/>
            </a:pPr>
            <a:r>
              <a:rPr b="0" lang="en-US" sz="1400">
                <a:solidFill>
                  <a:srgbClr val="595959"/>
                </a:solidFill>
              </a:rPr>
              <a:t>A full-scale solution to support your company's growth</a:t>
            </a:r>
            <a:endParaRPr sz="1400">
              <a:latin typeface="Century Gothic"/>
              <a:ea typeface="Century Gothic"/>
              <a:cs typeface="Century Gothic"/>
              <a:sym typeface="Century Gothic"/>
            </a:endParaRPr>
          </a:p>
        </p:txBody>
      </p:sp>
      <p:pic>
        <p:nvPicPr>
          <p:cNvPr id="370" name="Google Shape;370;p18"/>
          <p:cNvPicPr preferRelativeResize="0"/>
          <p:nvPr/>
        </p:nvPicPr>
        <p:blipFill rotWithShape="1">
          <a:blip r:embed="rId3">
            <a:alphaModFix/>
          </a:blip>
          <a:srcRect b="0" l="0" r="0" t="0"/>
          <a:stretch/>
        </p:blipFill>
        <p:spPr>
          <a:xfrm>
            <a:off x="3047" y="4974335"/>
            <a:ext cx="12185904" cy="188366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4" name="Shape 374"/>
        <p:cNvGrpSpPr/>
        <p:nvPr/>
      </p:nvGrpSpPr>
      <p:grpSpPr>
        <a:xfrm>
          <a:off x="0" y="0"/>
          <a:ext cx="0" cy="0"/>
          <a:chOff x="0" y="0"/>
          <a:chExt cx="0" cy="0"/>
        </a:xfrm>
      </p:grpSpPr>
      <p:pic>
        <p:nvPicPr>
          <p:cNvPr id="375" name="Google Shape;375;p19"/>
          <p:cNvPicPr preferRelativeResize="0"/>
          <p:nvPr/>
        </p:nvPicPr>
        <p:blipFill rotWithShape="1">
          <a:blip r:embed="rId3">
            <a:alphaModFix/>
          </a:blip>
          <a:srcRect b="0" l="0" r="0" t="0"/>
          <a:stretch/>
        </p:blipFill>
        <p:spPr>
          <a:xfrm>
            <a:off x="3047" y="4974335"/>
            <a:ext cx="12185904" cy="1883664"/>
          </a:xfrm>
          <a:prstGeom prst="rect">
            <a:avLst/>
          </a:prstGeom>
          <a:noFill/>
          <a:ln>
            <a:noFill/>
          </a:ln>
        </p:spPr>
      </p:pic>
      <p:sp>
        <p:nvSpPr>
          <p:cNvPr id="376" name="Google Shape;376;p19"/>
          <p:cNvSpPr txBox="1"/>
          <p:nvPr/>
        </p:nvSpPr>
        <p:spPr>
          <a:xfrm>
            <a:off x="309574" y="864615"/>
            <a:ext cx="11482800" cy="1354800"/>
          </a:xfrm>
          <a:prstGeom prst="rect">
            <a:avLst/>
          </a:prstGeom>
          <a:noFill/>
          <a:ln>
            <a:noFill/>
          </a:ln>
        </p:spPr>
        <p:txBody>
          <a:bodyPr anchorCtr="0" anchor="t" bIns="0" lIns="0" spcFirstLastPara="1" rIns="0" wrap="square" tIns="12700">
            <a:spAutoFit/>
          </a:bodyPr>
          <a:lstStyle/>
          <a:p>
            <a:pPr indent="0" lvl="0" marL="120650" marR="5080" rtl="0" algn="l">
              <a:lnSpc>
                <a:spcPct val="99400"/>
              </a:lnSpc>
              <a:spcBef>
                <a:spcPts val="1175"/>
              </a:spcBef>
              <a:spcAft>
                <a:spcPts val="0"/>
              </a:spcAft>
              <a:buClr>
                <a:schemeClr val="dk1"/>
              </a:buClr>
              <a:buSzPts val="1100"/>
              <a:buFont typeface="Arial"/>
              <a:buNone/>
            </a:pPr>
            <a:r>
              <a:rPr b="1" lang="en-US" sz="1900">
                <a:latin typeface="Century Gothic"/>
                <a:ea typeface="Century Gothic"/>
                <a:cs typeface="Century Gothic"/>
                <a:sym typeface="Century Gothic"/>
              </a:rPr>
              <a:t>Start selling online today</a:t>
            </a:r>
            <a:endParaRPr b="1" sz="1900">
              <a:latin typeface="Century Gothic"/>
              <a:ea typeface="Century Gothic"/>
              <a:cs typeface="Century Gothic"/>
              <a:sym typeface="Century Gothic"/>
            </a:endParaRPr>
          </a:p>
          <a:p>
            <a:pPr indent="0" lvl="0" marL="120650" marR="5080" rtl="0" algn="l">
              <a:lnSpc>
                <a:spcPct val="99400"/>
              </a:lnSpc>
              <a:spcBef>
                <a:spcPts val="1175"/>
              </a:spcBef>
              <a:spcAft>
                <a:spcPts val="0"/>
              </a:spcAft>
              <a:buClr>
                <a:schemeClr val="dk1"/>
              </a:buClr>
              <a:buSzPts val="1100"/>
              <a:buFont typeface="Arial"/>
              <a:buNone/>
            </a:pPr>
            <a:r>
              <a:rPr lang="en-US" sz="1500">
                <a:latin typeface="Century Gothic"/>
                <a:ea typeface="Century Gothic"/>
                <a:cs typeface="Century Gothic"/>
                <a:sym typeface="Century Gothic"/>
              </a:rPr>
              <a:t>Share a single link on all social media, sell on facebook, whatsapp, twitter, instagram...and accept all mobile money, bank cards and e-wallets on a single interface.</a:t>
            </a:r>
            <a:endParaRPr sz="1500">
              <a:latin typeface="Century Gothic"/>
              <a:ea typeface="Century Gothic"/>
              <a:cs typeface="Century Gothic"/>
              <a:sym typeface="Century Gothic"/>
            </a:endParaRPr>
          </a:p>
          <a:p>
            <a:pPr indent="0" lvl="0" marL="120650" marR="5080" rtl="0" algn="l">
              <a:lnSpc>
                <a:spcPct val="99400"/>
              </a:lnSpc>
              <a:spcBef>
                <a:spcPts val="1175"/>
              </a:spcBef>
              <a:spcAft>
                <a:spcPts val="0"/>
              </a:spcAft>
              <a:buClr>
                <a:srgbClr val="000000"/>
              </a:buClr>
              <a:buSzPts val="1600"/>
              <a:buFont typeface="Arial"/>
              <a:buNone/>
            </a:pPr>
            <a:r>
              <a:t/>
            </a:r>
            <a:endParaRPr b="1" sz="1900">
              <a:latin typeface="Century Gothic"/>
              <a:ea typeface="Century Gothic"/>
              <a:cs typeface="Century Gothic"/>
              <a:sym typeface="Century Gothic"/>
            </a:endParaRPr>
          </a:p>
        </p:txBody>
      </p:sp>
      <p:sp>
        <p:nvSpPr>
          <p:cNvPr id="377" name="Google Shape;377;p19"/>
          <p:cNvSpPr txBox="1"/>
          <p:nvPr>
            <p:ph type="title"/>
          </p:nvPr>
        </p:nvSpPr>
        <p:spPr>
          <a:xfrm>
            <a:off x="1040907" y="133603"/>
            <a:ext cx="1654810"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t>CINETSHOP</a:t>
            </a:r>
            <a:endParaRPr sz="2400"/>
          </a:p>
        </p:txBody>
      </p:sp>
      <p:sp>
        <p:nvSpPr>
          <p:cNvPr id="378" name="Google Shape;378;p19"/>
          <p:cNvSpPr/>
          <p:nvPr/>
        </p:nvSpPr>
        <p:spPr>
          <a:xfrm>
            <a:off x="1055044" y="563082"/>
            <a:ext cx="1749425" cy="3810"/>
          </a:xfrm>
          <a:custGeom>
            <a:rect b="b" l="l" r="r" t="t"/>
            <a:pathLst>
              <a:path extrusionOk="0" h="3809" w="1749425">
                <a:moveTo>
                  <a:pt x="0" y="0"/>
                </a:moveTo>
                <a:lnTo>
                  <a:pt x="1749300" y="3600"/>
                </a:lnTo>
              </a:path>
            </a:pathLst>
          </a:custGeom>
          <a:noFill/>
          <a:ln cap="flat" cmpd="sng" w="19050">
            <a:solidFill>
              <a:srgbClr val="417C2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79" name="Google Shape;379;p19"/>
          <p:cNvGrpSpPr/>
          <p:nvPr/>
        </p:nvGrpSpPr>
        <p:grpSpPr>
          <a:xfrm>
            <a:off x="627106" y="195818"/>
            <a:ext cx="277495" cy="345440"/>
            <a:chOff x="627106" y="195818"/>
            <a:chExt cx="277495" cy="345440"/>
          </a:xfrm>
        </p:grpSpPr>
        <p:sp>
          <p:nvSpPr>
            <p:cNvPr id="380" name="Google Shape;380;p19"/>
            <p:cNvSpPr/>
            <p:nvPr/>
          </p:nvSpPr>
          <p:spPr>
            <a:xfrm>
              <a:off x="627106" y="195818"/>
              <a:ext cx="277495" cy="345440"/>
            </a:xfrm>
            <a:custGeom>
              <a:rect b="b" l="l" r="r" t="t"/>
              <a:pathLst>
                <a:path extrusionOk="0" h="345440" w="277494">
                  <a:moveTo>
                    <a:pt x="101751" y="0"/>
                  </a:moveTo>
                  <a:lnTo>
                    <a:pt x="0" y="0"/>
                  </a:lnTo>
                  <a:lnTo>
                    <a:pt x="175748" y="172650"/>
                  </a:lnTo>
                  <a:lnTo>
                    <a:pt x="0" y="345300"/>
                  </a:lnTo>
                  <a:lnTo>
                    <a:pt x="101751" y="345300"/>
                  </a:lnTo>
                  <a:lnTo>
                    <a:pt x="277500" y="172650"/>
                  </a:lnTo>
                  <a:lnTo>
                    <a:pt x="101751" y="0"/>
                  </a:lnTo>
                  <a:close/>
                </a:path>
              </a:pathLst>
            </a:custGeom>
            <a:solidFill>
              <a:srgbClr val="32B34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1" name="Google Shape;381;p19"/>
            <p:cNvSpPr/>
            <p:nvPr/>
          </p:nvSpPr>
          <p:spPr>
            <a:xfrm>
              <a:off x="627106" y="195818"/>
              <a:ext cx="277495" cy="345440"/>
            </a:xfrm>
            <a:custGeom>
              <a:rect b="b" l="l" r="r" t="t"/>
              <a:pathLst>
                <a:path extrusionOk="0" h="345440" w="277494">
                  <a:moveTo>
                    <a:pt x="0" y="0"/>
                  </a:moveTo>
                  <a:lnTo>
                    <a:pt x="101751" y="0"/>
                  </a:lnTo>
                  <a:lnTo>
                    <a:pt x="277500" y="172650"/>
                  </a:lnTo>
                  <a:lnTo>
                    <a:pt x="101751" y="345300"/>
                  </a:lnTo>
                  <a:lnTo>
                    <a:pt x="0" y="345300"/>
                  </a:lnTo>
                  <a:lnTo>
                    <a:pt x="175748" y="172650"/>
                  </a:lnTo>
                  <a:lnTo>
                    <a:pt x="0" y="0"/>
                  </a:lnTo>
                  <a:close/>
                </a:path>
              </a:pathLst>
            </a:custGeom>
            <a:noFill/>
            <a:ln cap="flat" cmpd="sng" w="12700">
              <a:solidFill>
                <a:srgbClr val="32B34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82" name="Google Shape;382;p19"/>
          <p:cNvSpPr txBox="1"/>
          <p:nvPr/>
        </p:nvSpPr>
        <p:spPr>
          <a:xfrm>
            <a:off x="774599" y="3379397"/>
            <a:ext cx="2730600" cy="1514700"/>
          </a:xfrm>
          <a:prstGeom prst="rect">
            <a:avLst/>
          </a:prstGeom>
          <a:noFill/>
          <a:ln>
            <a:noFill/>
          </a:ln>
        </p:spPr>
        <p:txBody>
          <a:bodyPr anchorCtr="0" anchor="t" bIns="0" lIns="0" spcFirstLastPara="1" rIns="0" wrap="square" tIns="123825">
            <a:spAutoFit/>
          </a:bodyPr>
          <a:lstStyle/>
          <a:p>
            <a:pPr indent="-1268" lvl="0" marL="12065" marR="5080" rtl="0" algn="ctr">
              <a:lnSpc>
                <a:spcPct val="115700"/>
              </a:lnSpc>
              <a:spcBef>
                <a:spcPts val="560"/>
              </a:spcBef>
              <a:spcAft>
                <a:spcPts val="0"/>
              </a:spcAft>
              <a:buClr>
                <a:schemeClr val="dk1"/>
              </a:buClr>
              <a:buSzPts val="1100"/>
              <a:buFont typeface="Arial"/>
              <a:buNone/>
            </a:pPr>
            <a:r>
              <a:rPr b="1" lang="en-US" sz="1500">
                <a:solidFill>
                  <a:srgbClr val="00B050"/>
                </a:solidFill>
                <a:latin typeface="Century Gothic"/>
                <a:ea typeface="Century Gothic"/>
                <a:cs typeface="Century Gothic"/>
                <a:sym typeface="Century Gothic"/>
              </a:rPr>
              <a:t>Social Shop Page</a:t>
            </a:r>
            <a:endParaRPr b="1" sz="1500">
              <a:solidFill>
                <a:srgbClr val="00B050"/>
              </a:solidFill>
              <a:latin typeface="Century Gothic"/>
              <a:ea typeface="Century Gothic"/>
              <a:cs typeface="Century Gothic"/>
              <a:sym typeface="Century Gothic"/>
            </a:endParaRPr>
          </a:p>
          <a:p>
            <a:pPr indent="-1268" lvl="0" marL="12065" marR="5080" rtl="0" algn="ctr">
              <a:lnSpc>
                <a:spcPct val="115700"/>
              </a:lnSpc>
              <a:spcBef>
                <a:spcPts val="56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Create your personalized sales page and fill in your different items.</a:t>
            </a:r>
            <a:endParaRPr>
              <a:solidFill>
                <a:schemeClr val="dk1"/>
              </a:solidFill>
              <a:latin typeface="Century Gothic"/>
              <a:ea typeface="Century Gothic"/>
              <a:cs typeface="Century Gothic"/>
              <a:sym typeface="Century Gothic"/>
            </a:endParaRPr>
          </a:p>
          <a:p>
            <a:pPr indent="-1268" lvl="0" marL="12065" marR="5080" rtl="0" algn="ctr">
              <a:lnSpc>
                <a:spcPct val="115700"/>
              </a:lnSpc>
              <a:spcBef>
                <a:spcPts val="560"/>
              </a:spcBef>
              <a:spcAft>
                <a:spcPts val="0"/>
              </a:spcAft>
              <a:buClr>
                <a:srgbClr val="000000"/>
              </a:buClr>
              <a:buSzPts val="1400"/>
              <a:buFont typeface="Arial"/>
              <a:buNone/>
            </a:pPr>
            <a:r>
              <a:t/>
            </a:r>
            <a:endParaRPr b="1" sz="1500">
              <a:solidFill>
                <a:srgbClr val="00B050"/>
              </a:solidFill>
              <a:latin typeface="Century Gothic"/>
              <a:ea typeface="Century Gothic"/>
              <a:cs typeface="Century Gothic"/>
              <a:sym typeface="Century Gothic"/>
            </a:endParaRPr>
          </a:p>
        </p:txBody>
      </p:sp>
      <p:sp>
        <p:nvSpPr>
          <p:cNvPr id="383" name="Google Shape;383;p19"/>
          <p:cNvSpPr txBox="1"/>
          <p:nvPr/>
        </p:nvSpPr>
        <p:spPr>
          <a:xfrm>
            <a:off x="4203606" y="3379397"/>
            <a:ext cx="3912300" cy="1634400"/>
          </a:xfrm>
          <a:prstGeom prst="rect">
            <a:avLst/>
          </a:prstGeom>
          <a:noFill/>
          <a:ln>
            <a:noFill/>
          </a:ln>
        </p:spPr>
        <p:txBody>
          <a:bodyPr anchorCtr="0" anchor="t" bIns="0" lIns="0" spcFirstLastPara="1" rIns="0" wrap="square" tIns="123825">
            <a:spAutoFit/>
          </a:bodyPr>
          <a:lstStyle/>
          <a:p>
            <a:pPr indent="0" lvl="0" marL="12700" marR="5080" rtl="0" algn="ctr">
              <a:lnSpc>
                <a:spcPct val="118600"/>
              </a:lnSpc>
              <a:spcBef>
                <a:spcPts val="509"/>
              </a:spcBef>
              <a:spcAft>
                <a:spcPts val="0"/>
              </a:spcAft>
              <a:buClr>
                <a:schemeClr val="dk1"/>
              </a:buClr>
              <a:buSzPts val="1100"/>
              <a:buFont typeface="Arial"/>
              <a:buNone/>
            </a:pPr>
            <a:r>
              <a:rPr b="1" lang="en-US" sz="1500">
                <a:solidFill>
                  <a:srgbClr val="0ABF53"/>
                </a:solidFill>
                <a:latin typeface="Century Gothic"/>
                <a:ea typeface="Century Gothic"/>
                <a:cs typeface="Century Gothic"/>
                <a:sym typeface="Century Gothic"/>
              </a:rPr>
              <a:t>Personalized link</a:t>
            </a:r>
            <a:endParaRPr b="1" sz="1500">
              <a:solidFill>
                <a:srgbClr val="0ABF53"/>
              </a:solidFill>
              <a:latin typeface="Century Gothic"/>
              <a:ea typeface="Century Gothic"/>
              <a:cs typeface="Century Gothic"/>
              <a:sym typeface="Century Gothic"/>
            </a:endParaRPr>
          </a:p>
          <a:p>
            <a:pPr indent="0" lvl="0" marL="12700" marR="5080" rtl="0" algn="ctr">
              <a:lnSpc>
                <a:spcPct val="118600"/>
              </a:lnSpc>
              <a:spcBef>
                <a:spcPts val="509"/>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Sell your products and/or services via a unique and personalized link.</a:t>
            </a:r>
            <a:endParaRPr>
              <a:solidFill>
                <a:schemeClr val="dk1"/>
              </a:solidFill>
              <a:latin typeface="Century Gothic"/>
              <a:ea typeface="Century Gothic"/>
              <a:cs typeface="Century Gothic"/>
              <a:sym typeface="Century Gothic"/>
            </a:endParaRPr>
          </a:p>
          <a:p>
            <a:pPr indent="0" lvl="0" marL="12700" marR="5080" rtl="0" algn="ctr">
              <a:lnSpc>
                <a:spcPct val="118600"/>
              </a:lnSpc>
              <a:spcBef>
                <a:spcPts val="509"/>
              </a:spcBef>
              <a:spcAft>
                <a:spcPts val="0"/>
              </a:spcAft>
              <a:buClr>
                <a:srgbClr val="000000"/>
              </a:buClr>
              <a:buSzPts val="1400"/>
              <a:buFont typeface="Arial"/>
              <a:buNone/>
            </a:pPr>
            <a:r>
              <a:t/>
            </a:r>
            <a:endParaRPr b="1" sz="1500">
              <a:solidFill>
                <a:srgbClr val="0ABF53"/>
              </a:solidFill>
              <a:latin typeface="Century Gothic"/>
              <a:ea typeface="Century Gothic"/>
              <a:cs typeface="Century Gothic"/>
              <a:sym typeface="Century Gothic"/>
            </a:endParaRPr>
          </a:p>
          <a:p>
            <a:pPr indent="0" lvl="0" marL="635" marR="0" rtl="0" algn="ctr">
              <a:lnSpc>
                <a:spcPct val="100000"/>
              </a:lnSpc>
              <a:spcBef>
                <a:spcPts val="815"/>
              </a:spcBef>
              <a:spcAft>
                <a:spcPts val="0"/>
              </a:spcAft>
              <a:buClr>
                <a:srgbClr val="000000"/>
              </a:buClr>
              <a:buSzPts val="1400"/>
              <a:buFont typeface="Arial"/>
              <a:buNone/>
            </a:pPr>
            <a:r>
              <a:rPr b="0" i="0" lang="en-US" sz="1400" u="none" cap="none" strike="noStrike">
                <a:solidFill>
                  <a:srgbClr val="000000"/>
                </a:solidFill>
                <a:latin typeface="Century Gothic"/>
                <a:ea typeface="Century Gothic"/>
                <a:cs typeface="Century Gothic"/>
                <a:sym typeface="Century Gothic"/>
              </a:rPr>
              <a:t>Ex: </a:t>
            </a:r>
            <a:r>
              <a:rPr b="0" i="0" lang="en-US" sz="1400" u="sng" cap="none" strike="noStrike">
                <a:solidFill>
                  <a:srgbClr val="0563C1"/>
                </a:solidFill>
                <a:latin typeface="Century Gothic"/>
                <a:ea typeface="Century Gothic"/>
                <a:cs typeface="Century Gothic"/>
                <a:sym typeface="Century Gothic"/>
              </a:rPr>
              <a:t>https://cinetpay.me/nafat-group4Kysk6</a:t>
            </a:r>
            <a:endParaRPr b="0" i="0" sz="1400" u="none" cap="none" strike="noStrike">
              <a:solidFill>
                <a:srgbClr val="000000"/>
              </a:solidFill>
              <a:latin typeface="Century Gothic"/>
              <a:ea typeface="Century Gothic"/>
              <a:cs typeface="Century Gothic"/>
              <a:sym typeface="Century Gothic"/>
            </a:endParaRPr>
          </a:p>
        </p:txBody>
      </p:sp>
      <p:sp>
        <p:nvSpPr>
          <p:cNvPr id="384" name="Google Shape;384;p19"/>
          <p:cNvSpPr txBox="1"/>
          <p:nvPr/>
        </p:nvSpPr>
        <p:spPr>
          <a:xfrm>
            <a:off x="8890524" y="3379397"/>
            <a:ext cx="2856900" cy="1265400"/>
          </a:xfrm>
          <a:prstGeom prst="rect">
            <a:avLst/>
          </a:prstGeom>
          <a:noFill/>
          <a:ln>
            <a:noFill/>
          </a:ln>
        </p:spPr>
        <p:txBody>
          <a:bodyPr anchorCtr="0" anchor="t" bIns="0" lIns="0" spcFirstLastPara="1" rIns="0" wrap="square" tIns="123825">
            <a:spAutoFit/>
          </a:bodyPr>
          <a:lstStyle/>
          <a:p>
            <a:pPr indent="0" lvl="0" marL="12065" marR="5080" rtl="0" algn="ctr">
              <a:lnSpc>
                <a:spcPct val="115700"/>
              </a:lnSpc>
              <a:spcBef>
                <a:spcPts val="560"/>
              </a:spcBef>
              <a:spcAft>
                <a:spcPts val="0"/>
              </a:spcAft>
              <a:buClr>
                <a:schemeClr val="dk1"/>
              </a:buClr>
              <a:buSzPts val="1100"/>
              <a:buFont typeface="Arial"/>
              <a:buNone/>
            </a:pPr>
            <a:r>
              <a:rPr b="1" lang="en-US" sz="1500">
                <a:solidFill>
                  <a:srgbClr val="00B050"/>
                </a:solidFill>
                <a:latin typeface="Century Gothic"/>
                <a:ea typeface="Century Gothic"/>
                <a:cs typeface="Century Gothic"/>
                <a:sym typeface="Century Gothic"/>
              </a:rPr>
              <a:t>Means of payment</a:t>
            </a:r>
            <a:endParaRPr b="1" sz="1500">
              <a:solidFill>
                <a:srgbClr val="00B050"/>
              </a:solidFill>
              <a:latin typeface="Century Gothic"/>
              <a:ea typeface="Century Gothic"/>
              <a:cs typeface="Century Gothic"/>
              <a:sym typeface="Century Gothic"/>
            </a:endParaRPr>
          </a:p>
          <a:p>
            <a:pPr indent="0" lvl="0" marL="12065" marR="5080" rtl="0" algn="ctr">
              <a:lnSpc>
                <a:spcPct val="115700"/>
              </a:lnSpc>
              <a:spcBef>
                <a:spcPts val="56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Receive your payments via mobile money, credit cards, etc.</a:t>
            </a:r>
            <a:endParaRPr>
              <a:solidFill>
                <a:schemeClr val="dk1"/>
              </a:solidFill>
              <a:latin typeface="Century Gothic"/>
              <a:ea typeface="Century Gothic"/>
              <a:cs typeface="Century Gothic"/>
              <a:sym typeface="Century Gothic"/>
            </a:endParaRPr>
          </a:p>
          <a:p>
            <a:pPr indent="0" lvl="0" marL="12065" marR="5080" rtl="0" algn="ctr">
              <a:lnSpc>
                <a:spcPct val="115700"/>
              </a:lnSpc>
              <a:spcBef>
                <a:spcPts val="560"/>
              </a:spcBef>
              <a:spcAft>
                <a:spcPts val="0"/>
              </a:spcAft>
              <a:buClr>
                <a:srgbClr val="000000"/>
              </a:buClr>
              <a:buSzPts val="1400"/>
              <a:buFont typeface="Arial"/>
              <a:buNone/>
            </a:pPr>
            <a:r>
              <a:t/>
            </a:r>
            <a:endParaRPr b="1" sz="1500">
              <a:solidFill>
                <a:srgbClr val="00B050"/>
              </a:solidFill>
              <a:latin typeface="Century Gothic"/>
              <a:ea typeface="Century Gothic"/>
              <a:cs typeface="Century Gothic"/>
              <a:sym typeface="Century Gothic"/>
            </a:endParaRPr>
          </a:p>
        </p:txBody>
      </p:sp>
      <p:sp>
        <p:nvSpPr>
          <p:cNvPr id="385" name="Google Shape;385;p19"/>
          <p:cNvSpPr/>
          <p:nvPr/>
        </p:nvSpPr>
        <p:spPr>
          <a:xfrm>
            <a:off x="1696449" y="2318075"/>
            <a:ext cx="721995" cy="730250"/>
          </a:xfrm>
          <a:custGeom>
            <a:rect b="b" l="l" r="r" t="t"/>
            <a:pathLst>
              <a:path extrusionOk="0" h="730250" w="721994">
                <a:moveTo>
                  <a:pt x="360900" y="0"/>
                </a:moveTo>
                <a:lnTo>
                  <a:pt x="311928" y="3331"/>
                </a:lnTo>
                <a:lnTo>
                  <a:pt x="264959" y="13036"/>
                </a:lnTo>
                <a:lnTo>
                  <a:pt x="220422" y="28679"/>
                </a:lnTo>
                <a:lnTo>
                  <a:pt x="178747" y="49826"/>
                </a:lnTo>
                <a:lnTo>
                  <a:pt x="140365" y="76041"/>
                </a:lnTo>
                <a:lnTo>
                  <a:pt x="105705" y="106891"/>
                </a:lnTo>
                <a:lnTo>
                  <a:pt x="75198" y="141939"/>
                </a:lnTo>
                <a:lnTo>
                  <a:pt x="49273" y="180752"/>
                </a:lnTo>
                <a:lnTo>
                  <a:pt x="28361" y="222894"/>
                </a:lnTo>
                <a:lnTo>
                  <a:pt x="12891" y="267931"/>
                </a:lnTo>
                <a:lnTo>
                  <a:pt x="3294" y="315428"/>
                </a:lnTo>
                <a:lnTo>
                  <a:pt x="0" y="364949"/>
                </a:lnTo>
                <a:lnTo>
                  <a:pt x="3294" y="414471"/>
                </a:lnTo>
                <a:lnTo>
                  <a:pt x="12891" y="461967"/>
                </a:lnTo>
                <a:lnTo>
                  <a:pt x="28361" y="507004"/>
                </a:lnTo>
                <a:lnTo>
                  <a:pt x="49273" y="549147"/>
                </a:lnTo>
                <a:lnTo>
                  <a:pt x="75198" y="587959"/>
                </a:lnTo>
                <a:lnTo>
                  <a:pt x="105705" y="623008"/>
                </a:lnTo>
                <a:lnTo>
                  <a:pt x="140365" y="653857"/>
                </a:lnTo>
                <a:lnTo>
                  <a:pt x="178747" y="680073"/>
                </a:lnTo>
                <a:lnTo>
                  <a:pt x="220422" y="701219"/>
                </a:lnTo>
                <a:lnTo>
                  <a:pt x="264959" y="716863"/>
                </a:lnTo>
                <a:lnTo>
                  <a:pt x="311928" y="726567"/>
                </a:lnTo>
                <a:lnTo>
                  <a:pt x="360900" y="729899"/>
                </a:lnTo>
                <a:lnTo>
                  <a:pt x="409872" y="726567"/>
                </a:lnTo>
                <a:lnTo>
                  <a:pt x="456842" y="716863"/>
                </a:lnTo>
                <a:lnTo>
                  <a:pt x="501379" y="701219"/>
                </a:lnTo>
                <a:lnTo>
                  <a:pt x="543053" y="680073"/>
                </a:lnTo>
                <a:lnTo>
                  <a:pt x="581435" y="653857"/>
                </a:lnTo>
                <a:lnTo>
                  <a:pt x="616095" y="623008"/>
                </a:lnTo>
                <a:lnTo>
                  <a:pt x="646602" y="587959"/>
                </a:lnTo>
                <a:lnTo>
                  <a:pt x="672527" y="549147"/>
                </a:lnTo>
                <a:lnTo>
                  <a:pt x="693439" y="507004"/>
                </a:lnTo>
                <a:lnTo>
                  <a:pt x="708908" y="461967"/>
                </a:lnTo>
                <a:lnTo>
                  <a:pt x="718506" y="414471"/>
                </a:lnTo>
                <a:lnTo>
                  <a:pt x="721800" y="364949"/>
                </a:lnTo>
                <a:lnTo>
                  <a:pt x="718506" y="315428"/>
                </a:lnTo>
                <a:lnTo>
                  <a:pt x="708908" y="267931"/>
                </a:lnTo>
                <a:lnTo>
                  <a:pt x="693439" y="222894"/>
                </a:lnTo>
                <a:lnTo>
                  <a:pt x="672527" y="180752"/>
                </a:lnTo>
                <a:lnTo>
                  <a:pt x="646602" y="141939"/>
                </a:lnTo>
                <a:lnTo>
                  <a:pt x="616095" y="106891"/>
                </a:lnTo>
                <a:lnTo>
                  <a:pt x="581435" y="76041"/>
                </a:lnTo>
                <a:lnTo>
                  <a:pt x="543053" y="49826"/>
                </a:lnTo>
                <a:lnTo>
                  <a:pt x="501379" y="28679"/>
                </a:lnTo>
                <a:lnTo>
                  <a:pt x="456842" y="13036"/>
                </a:lnTo>
                <a:lnTo>
                  <a:pt x="409872" y="3331"/>
                </a:lnTo>
                <a:lnTo>
                  <a:pt x="360900" y="0"/>
                </a:lnTo>
                <a:close/>
              </a:path>
            </a:pathLst>
          </a:custGeom>
          <a:solidFill>
            <a:srgbClr val="00B0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6" name="Google Shape;386;p19"/>
          <p:cNvSpPr txBox="1"/>
          <p:nvPr/>
        </p:nvSpPr>
        <p:spPr>
          <a:xfrm>
            <a:off x="1994642" y="2564891"/>
            <a:ext cx="12509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entury Gothic"/>
                <a:ea typeface="Century Gothic"/>
                <a:cs typeface="Century Gothic"/>
                <a:sym typeface="Century Gothic"/>
              </a:rPr>
              <a:t>1</a:t>
            </a:r>
            <a:endParaRPr b="1" i="0" sz="1400" u="none" cap="none" strike="noStrike">
              <a:solidFill>
                <a:srgbClr val="000000"/>
              </a:solidFill>
              <a:latin typeface="Century Gothic"/>
              <a:ea typeface="Century Gothic"/>
              <a:cs typeface="Century Gothic"/>
              <a:sym typeface="Century Gothic"/>
            </a:endParaRPr>
          </a:p>
        </p:txBody>
      </p:sp>
      <p:sp>
        <p:nvSpPr>
          <p:cNvPr id="387" name="Google Shape;387;p19"/>
          <p:cNvSpPr/>
          <p:nvPr/>
        </p:nvSpPr>
        <p:spPr>
          <a:xfrm>
            <a:off x="5855374" y="2318075"/>
            <a:ext cx="721995" cy="730250"/>
          </a:xfrm>
          <a:custGeom>
            <a:rect b="b" l="l" r="r" t="t"/>
            <a:pathLst>
              <a:path extrusionOk="0" h="730250" w="721995">
                <a:moveTo>
                  <a:pt x="360900" y="0"/>
                </a:moveTo>
                <a:lnTo>
                  <a:pt x="311928" y="3331"/>
                </a:lnTo>
                <a:lnTo>
                  <a:pt x="264959" y="13036"/>
                </a:lnTo>
                <a:lnTo>
                  <a:pt x="220422" y="28679"/>
                </a:lnTo>
                <a:lnTo>
                  <a:pt x="178747" y="49826"/>
                </a:lnTo>
                <a:lnTo>
                  <a:pt x="140365" y="76041"/>
                </a:lnTo>
                <a:lnTo>
                  <a:pt x="105705" y="106891"/>
                </a:lnTo>
                <a:lnTo>
                  <a:pt x="75198" y="141939"/>
                </a:lnTo>
                <a:lnTo>
                  <a:pt x="49273" y="180752"/>
                </a:lnTo>
                <a:lnTo>
                  <a:pt x="28361" y="222894"/>
                </a:lnTo>
                <a:lnTo>
                  <a:pt x="12891" y="267931"/>
                </a:lnTo>
                <a:lnTo>
                  <a:pt x="3294" y="315428"/>
                </a:lnTo>
                <a:lnTo>
                  <a:pt x="0" y="364949"/>
                </a:lnTo>
                <a:lnTo>
                  <a:pt x="3294" y="414471"/>
                </a:lnTo>
                <a:lnTo>
                  <a:pt x="12891" y="461967"/>
                </a:lnTo>
                <a:lnTo>
                  <a:pt x="28361" y="507004"/>
                </a:lnTo>
                <a:lnTo>
                  <a:pt x="49273" y="549147"/>
                </a:lnTo>
                <a:lnTo>
                  <a:pt x="75198" y="587959"/>
                </a:lnTo>
                <a:lnTo>
                  <a:pt x="105705" y="623008"/>
                </a:lnTo>
                <a:lnTo>
                  <a:pt x="140365" y="653857"/>
                </a:lnTo>
                <a:lnTo>
                  <a:pt x="178747" y="680073"/>
                </a:lnTo>
                <a:lnTo>
                  <a:pt x="220422" y="701219"/>
                </a:lnTo>
                <a:lnTo>
                  <a:pt x="264959" y="716863"/>
                </a:lnTo>
                <a:lnTo>
                  <a:pt x="311928" y="726567"/>
                </a:lnTo>
                <a:lnTo>
                  <a:pt x="360900" y="729899"/>
                </a:lnTo>
                <a:lnTo>
                  <a:pt x="409872" y="726567"/>
                </a:lnTo>
                <a:lnTo>
                  <a:pt x="456842" y="716863"/>
                </a:lnTo>
                <a:lnTo>
                  <a:pt x="501379" y="701219"/>
                </a:lnTo>
                <a:lnTo>
                  <a:pt x="543053" y="680073"/>
                </a:lnTo>
                <a:lnTo>
                  <a:pt x="581435" y="653857"/>
                </a:lnTo>
                <a:lnTo>
                  <a:pt x="616095" y="623008"/>
                </a:lnTo>
                <a:lnTo>
                  <a:pt x="646602" y="587959"/>
                </a:lnTo>
                <a:lnTo>
                  <a:pt x="672527" y="549147"/>
                </a:lnTo>
                <a:lnTo>
                  <a:pt x="693439" y="507004"/>
                </a:lnTo>
                <a:lnTo>
                  <a:pt x="708908" y="461967"/>
                </a:lnTo>
                <a:lnTo>
                  <a:pt x="718506" y="414471"/>
                </a:lnTo>
                <a:lnTo>
                  <a:pt x="721800" y="364949"/>
                </a:lnTo>
                <a:lnTo>
                  <a:pt x="718506" y="315428"/>
                </a:lnTo>
                <a:lnTo>
                  <a:pt x="708908" y="267931"/>
                </a:lnTo>
                <a:lnTo>
                  <a:pt x="693439" y="222894"/>
                </a:lnTo>
                <a:lnTo>
                  <a:pt x="672527" y="180752"/>
                </a:lnTo>
                <a:lnTo>
                  <a:pt x="646602" y="141939"/>
                </a:lnTo>
                <a:lnTo>
                  <a:pt x="616095" y="106891"/>
                </a:lnTo>
                <a:lnTo>
                  <a:pt x="581435" y="76041"/>
                </a:lnTo>
                <a:lnTo>
                  <a:pt x="543053" y="49826"/>
                </a:lnTo>
                <a:lnTo>
                  <a:pt x="501379" y="28679"/>
                </a:lnTo>
                <a:lnTo>
                  <a:pt x="456842" y="13036"/>
                </a:lnTo>
                <a:lnTo>
                  <a:pt x="409872" y="3331"/>
                </a:lnTo>
                <a:lnTo>
                  <a:pt x="360900" y="0"/>
                </a:lnTo>
                <a:close/>
              </a:path>
            </a:pathLst>
          </a:custGeom>
          <a:solidFill>
            <a:srgbClr val="00B0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8" name="Google Shape;388;p19"/>
          <p:cNvSpPr txBox="1"/>
          <p:nvPr/>
        </p:nvSpPr>
        <p:spPr>
          <a:xfrm>
            <a:off x="6153567" y="2564891"/>
            <a:ext cx="12509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entury Gothic"/>
                <a:ea typeface="Century Gothic"/>
                <a:cs typeface="Century Gothic"/>
                <a:sym typeface="Century Gothic"/>
              </a:rPr>
              <a:t>2</a:t>
            </a:r>
            <a:endParaRPr b="1" i="0" sz="1400" u="none" cap="none" strike="noStrike">
              <a:solidFill>
                <a:srgbClr val="000000"/>
              </a:solidFill>
              <a:latin typeface="Century Gothic"/>
              <a:ea typeface="Century Gothic"/>
              <a:cs typeface="Century Gothic"/>
              <a:sym typeface="Century Gothic"/>
            </a:endParaRPr>
          </a:p>
        </p:txBody>
      </p:sp>
      <p:sp>
        <p:nvSpPr>
          <p:cNvPr id="389" name="Google Shape;389;p19"/>
          <p:cNvSpPr/>
          <p:nvPr/>
        </p:nvSpPr>
        <p:spPr>
          <a:xfrm>
            <a:off x="10014299" y="2317925"/>
            <a:ext cx="721995" cy="730250"/>
          </a:xfrm>
          <a:custGeom>
            <a:rect b="b" l="l" r="r" t="t"/>
            <a:pathLst>
              <a:path extrusionOk="0" h="730250" w="721995">
                <a:moveTo>
                  <a:pt x="360900" y="0"/>
                </a:moveTo>
                <a:lnTo>
                  <a:pt x="311928" y="3331"/>
                </a:lnTo>
                <a:lnTo>
                  <a:pt x="264959" y="13036"/>
                </a:lnTo>
                <a:lnTo>
                  <a:pt x="220422" y="28679"/>
                </a:lnTo>
                <a:lnTo>
                  <a:pt x="178747" y="49826"/>
                </a:lnTo>
                <a:lnTo>
                  <a:pt x="140365" y="76041"/>
                </a:lnTo>
                <a:lnTo>
                  <a:pt x="105705" y="106891"/>
                </a:lnTo>
                <a:lnTo>
                  <a:pt x="75198" y="141939"/>
                </a:lnTo>
                <a:lnTo>
                  <a:pt x="49273" y="180752"/>
                </a:lnTo>
                <a:lnTo>
                  <a:pt x="28361" y="222894"/>
                </a:lnTo>
                <a:lnTo>
                  <a:pt x="12891" y="267931"/>
                </a:lnTo>
                <a:lnTo>
                  <a:pt x="3294" y="315428"/>
                </a:lnTo>
                <a:lnTo>
                  <a:pt x="0" y="364949"/>
                </a:lnTo>
                <a:lnTo>
                  <a:pt x="3294" y="414471"/>
                </a:lnTo>
                <a:lnTo>
                  <a:pt x="12891" y="461967"/>
                </a:lnTo>
                <a:lnTo>
                  <a:pt x="28361" y="507004"/>
                </a:lnTo>
                <a:lnTo>
                  <a:pt x="49273" y="549147"/>
                </a:lnTo>
                <a:lnTo>
                  <a:pt x="75198" y="587959"/>
                </a:lnTo>
                <a:lnTo>
                  <a:pt x="105705" y="623008"/>
                </a:lnTo>
                <a:lnTo>
                  <a:pt x="140365" y="653857"/>
                </a:lnTo>
                <a:lnTo>
                  <a:pt x="178747" y="680073"/>
                </a:lnTo>
                <a:lnTo>
                  <a:pt x="220422" y="701219"/>
                </a:lnTo>
                <a:lnTo>
                  <a:pt x="264959" y="716863"/>
                </a:lnTo>
                <a:lnTo>
                  <a:pt x="311928" y="726567"/>
                </a:lnTo>
                <a:lnTo>
                  <a:pt x="360900" y="729899"/>
                </a:lnTo>
                <a:lnTo>
                  <a:pt x="409872" y="726567"/>
                </a:lnTo>
                <a:lnTo>
                  <a:pt x="456842" y="716863"/>
                </a:lnTo>
                <a:lnTo>
                  <a:pt x="501379" y="701219"/>
                </a:lnTo>
                <a:lnTo>
                  <a:pt x="543053" y="680073"/>
                </a:lnTo>
                <a:lnTo>
                  <a:pt x="581435" y="653857"/>
                </a:lnTo>
                <a:lnTo>
                  <a:pt x="616095" y="623008"/>
                </a:lnTo>
                <a:lnTo>
                  <a:pt x="646602" y="587959"/>
                </a:lnTo>
                <a:lnTo>
                  <a:pt x="672527" y="549147"/>
                </a:lnTo>
                <a:lnTo>
                  <a:pt x="693439" y="507004"/>
                </a:lnTo>
                <a:lnTo>
                  <a:pt x="708908" y="461967"/>
                </a:lnTo>
                <a:lnTo>
                  <a:pt x="718506" y="414471"/>
                </a:lnTo>
                <a:lnTo>
                  <a:pt x="721800" y="364949"/>
                </a:lnTo>
                <a:lnTo>
                  <a:pt x="718506" y="315428"/>
                </a:lnTo>
                <a:lnTo>
                  <a:pt x="708908" y="267931"/>
                </a:lnTo>
                <a:lnTo>
                  <a:pt x="693439" y="222894"/>
                </a:lnTo>
                <a:lnTo>
                  <a:pt x="672527" y="180752"/>
                </a:lnTo>
                <a:lnTo>
                  <a:pt x="646602" y="141939"/>
                </a:lnTo>
                <a:lnTo>
                  <a:pt x="616095" y="106891"/>
                </a:lnTo>
                <a:lnTo>
                  <a:pt x="581435" y="76041"/>
                </a:lnTo>
                <a:lnTo>
                  <a:pt x="543053" y="49826"/>
                </a:lnTo>
                <a:lnTo>
                  <a:pt x="501379" y="28679"/>
                </a:lnTo>
                <a:lnTo>
                  <a:pt x="456842" y="13036"/>
                </a:lnTo>
                <a:lnTo>
                  <a:pt x="409872" y="3331"/>
                </a:lnTo>
                <a:lnTo>
                  <a:pt x="360900" y="0"/>
                </a:lnTo>
                <a:close/>
              </a:path>
            </a:pathLst>
          </a:custGeom>
          <a:solidFill>
            <a:srgbClr val="00B0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0" name="Google Shape;390;p19"/>
          <p:cNvSpPr txBox="1"/>
          <p:nvPr/>
        </p:nvSpPr>
        <p:spPr>
          <a:xfrm>
            <a:off x="10312493" y="2564891"/>
            <a:ext cx="12509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entury Gothic"/>
                <a:ea typeface="Century Gothic"/>
                <a:cs typeface="Century Gothic"/>
                <a:sym typeface="Century Gothic"/>
              </a:rPr>
              <a:t>3</a:t>
            </a:r>
            <a:endParaRPr b="1"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12f3631235b_0_51"/>
          <p:cNvSpPr txBox="1"/>
          <p:nvPr/>
        </p:nvSpPr>
        <p:spPr>
          <a:xfrm>
            <a:off x="11577333" y="6341867"/>
            <a:ext cx="422400" cy="4224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Candara"/>
                <a:ea typeface="Candara"/>
                <a:cs typeface="Candara"/>
                <a:sym typeface="Candara"/>
              </a:rPr>
              <a:t>4</a:t>
            </a:r>
            <a:endParaRPr b="1" i="0" sz="1900" u="none" cap="none" strike="noStrike">
              <a:solidFill>
                <a:schemeClr val="lt1"/>
              </a:solidFill>
              <a:latin typeface="Candara"/>
              <a:ea typeface="Candara"/>
              <a:cs typeface="Candara"/>
              <a:sym typeface="Candara"/>
            </a:endParaRPr>
          </a:p>
        </p:txBody>
      </p:sp>
      <p:sp>
        <p:nvSpPr>
          <p:cNvPr id="61" name="Google Shape;61;g12f3631235b_0_51"/>
          <p:cNvSpPr txBox="1"/>
          <p:nvPr/>
        </p:nvSpPr>
        <p:spPr>
          <a:xfrm>
            <a:off x="218967" y="120167"/>
            <a:ext cx="5844300" cy="5316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1" i="0" lang="en-US" sz="2400" u="none" cap="none" strike="noStrike">
                <a:solidFill>
                  <a:srgbClr val="000000"/>
                </a:solidFill>
                <a:latin typeface="Candara"/>
                <a:ea typeface="Candara"/>
                <a:cs typeface="Candara"/>
                <a:sym typeface="Candara"/>
              </a:rPr>
              <a:t>Who we are ?</a:t>
            </a:r>
            <a:endParaRPr b="1" i="0" sz="2400" u="none" cap="none" strike="noStrike">
              <a:solidFill>
                <a:srgbClr val="000000"/>
              </a:solidFill>
              <a:latin typeface="Candara"/>
              <a:ea typeface="Candara"/>
              <a:cs typeface="Candara"/>
              <a:sym typeface="Candara"/>
            </a:endParaRPr>
          </a:p>
        </p:txBody>
      </p:sp>
      <p:cxnSp>
        <p:nvCxnSpPr>
          <p:cNvPr id="62" name="Google Shape;62;g12f3631235b_0_51"/>
          <p:cNvCxnSpPr/>
          <p:nvPr/>
        </p:nvCxnSpPr>
        <p:spPr>
          <a:xfrm>
            <a:off x="304767" y="651751"/>
            <a:ext cx="1749300" cy="3600"/>
          </a:xfrm>
          <a:prstGeom prst="straightConnector1">
            <a:avLst/>
          </a:prstGeom>
          <a:noFill/>
          <a:ln cap="flat" cmpd="sng" w="19050">
            <a:solidFill>
              <a:srgbClr val="417C2E"/>
            </a:solidFill>
            <a:prstDash val="solid"/>
            <a:round/>
            <a:headEnd len="sm" w="sm" type="none"/>
            <a:tailEnd len="sm" w="sm" type="none"/>
          </a:ln>
        </p:spPr>
      </p:cxnSp>
      <p:sp>
        <p:nvSpPr>
          <p:cNvPr id="63" name="Google Shape;63;g12f3631235b_0_51"/>
          <p:cNvSpPr txBox="1"/>
          <p:nvPr/>
        </p:nvSpPr>
        <p:spPr>
          <a:xfrm>
            <a:off x="751053" y="3754825"/>
            <a:ext cx="4349100" cy="4695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chemeClr val="dk1"/>
              </a:buClr>
              <a:buSzPts val="1500"/>
              <a:buFont typeface="Arial"/>
              <a:buNone/>
            </a:pPr>
            <a:r>
              <a:rPr b="1" i="0" lang="en-US" sz="1300" u="none" cap="none" strike="noStrike">
                <a:solidFill>
                  <a:srgbClr val="000000"/>
                </a:solidFill>
                <a:latin typeface="Candara"/>
                <a:ea typeface="Candara"/>
                <a:cs typeface="Candara"/>
                <a:sym typeface="Candara"/>
              </a:rPr>
              <a:t>Means of payment available</a:t>
            </a:r>
            <a:endParaRPr b="1" i="0" sz="1300" u="none" cap="none" strike="noStrike">
              <a:solidFill>
                <a:srgbClr val="000000"/>
              </a:solidFill>
              <a:latin typeface="Candara"/>
              <a:ea typeface="Candara"/>
              <a:cs typeface="Candara"/>
              <a:sym typeface="Candara"/>
            </a:endParaRPr>
          </a:p>
          <a:p>
            <a:pPr indent="0" lvl="0" marL="0" marR="0" rtl="0" algn="l">
              <a:lnSpc>
                <a:spcPct val="100000"/>
              </a:lnSpc>
              <a:spcBef>
                <a:spcPts val="0"/>
              </a:spcBef>
              <a:spcAft>
                <a:spcPts val="0"/>
              </a:spcAft>
              <a:buClr>
                <a:schemeClr val="dk1"/>
              </a:buClr>
              <a:buSzPts val="1500"/>
              <a:buFont typeface="Arial"/>
              <a:buNone/>
            </a:pPr>
            <a:r>
              <a:t/>
            </a:r>
            <a:endParaRPr b="1" i="0" sz="1300" u="none" cap="none" strike="noStrike">
              <a:solidFill>
                <a:srgbClr val="000000"/>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Candara"/>
              <a:ea typeface="Candara"/>
              <a:cs typeface="Candara"/>
              <a:sym typeface="Candara"/>
            </a:endParaRPr>
          </a:p>
        </p:txBody>
      </p:sp>
      <p:pic>
        <p:nvPicPr>
          <p:cNvPr id="64" name="Google Shape;64;g12f3631235b_0_51"/>
          <p:cNvPicPr preferRelativeResize="0"/>
          <p:nvPr/>
        </p:nvPicPr>
        <p:blipFill rotWithShape="1">
          <a:blip r:embed="rId3">
            <a:alphaModFix/>
          </a:blip>
          <a:srcRect b="7198" l="0" r="0" t="39906"/>
          <a:stretch/>
        </p:blipFill>
        <p:spPr>
          <a:xfrm>
            <a:off x="525328" y="4812948"/>
            <a:ext cx="4853198" cy="1137004"/>
          </a:xfrm>
          <a:prstGeom prst="rect">
            <a:avLst/>
          </a:prstGeom>
          <a:noFill/>
          <a:ln>
            <a:noFill/>
          </a:ln>
        </p:spPr>
      </p:pic>
      <p:sp>
        <p:nvSpPr>
          <p:cNvPr id="65" name="Google Shape;65;g12f3631235b_0_51"/>
          <p:cNvSpPr txBox="1"/>
          <p:nvPr/>
        </p:nvSpPr>
        <p:spPr>
          <a:xfrm>
            <a:off x="892355" y="879695"/>
            <a:ext cx="6203100" cy="2829600"/>
          </a:xfrm>
          <a:prstGeom prst="rect">
            <a:avLst/>
          </a:prstGeom>
          <a:noFill/>
          <a:ln>
            <a:noFill/>
          </a:ln>
        </p:spPr>
        <p:txBody>
          <a:bodyPr anchorCtr="0" anchor="t" bIns="121900" lIns="121900" spcFirstLastPara="1" rIns="121900" wrap="square" tIns="121900">
            <a:no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2C6635"/>
                </a:solidFill>
                <a:latin typeface="Candara"/>
                <a:ea typeface="Candara"/>
                <a:cs typeface="Candara"/>
                <a:sym typeface="Candara"/>
              </a:rPr>
              <a:t>Cinet</a:t>
            </a:r>
            <a:r>
              <a:rPr b="1" i="0" lang="en-US" sz="1300" u="none" cap="none" strike="noStrike">
                <a:solidFill>
                  <a:srgbClr val="32B34A"/>
                </a:solidFill>
                <a:latin typeface="Candara"/>
                <a:ea typeface="Candara"/>
                <a:cs typeface="Candara"/>
                <a:sym typeface="Candara"/>
              </a:rPr>
              <a:t>Pay </a:t>
            </a:r>
            <a:r>
              <a:rPr b="0" i="0" lang="en-US" sz="1300" u="none" cap="none" strike="noStrike">
                <a:solidFill>
                  <a:schemeClr val="dk1"/>
                </a:solidFill>
                <a:latin typeface="Candara"/>
                <a:ea typeface="Candara"/>
                <a:cs typeface="Candara"/>
                <a:sym typeface="Candara"/>
              </a:rPr>
              <a:t>is an African fintech company that develops digital payment and money transfer solutions, via mobile money, bank cards (Visa, Mastercard) and electronic wallets.</a:t>
            </a:r>
            <a:endParaRPr b="0" i="0" sz="1300" u="none" cap="none" strike="noStrike">
              <a:solidFill>
                <a:schemeClr val="dk1"/>
              </a:solidFill>
              <a:latin typeface="Candara"/>
              <a:ea typeface="Candara"/>
              <a:cs typeface="Candara"/>
              <a:sym typeface="Candara"/>
            </a:endParaRPr>
          </a:p>
          <a:p>
            <a:pPr indent="0" lvl="0" marL="0" marR="0" rtl="0" algn="just">
              <a:lnSpc>
                <a:spcPct val="100000"/>
              </a:lnSpc>
              <a:spcBef>
                <a:spcPts val="0"/>
              </a:spcBef>
              <a:spcAft>
                <a:spcPts val="0"/>
              </a:spcAft>
              <a:buClr>
                <a:schemeClr val="dk1"/>
              </a:buClr>
              <a:buSzPts val="1500"/>
              <a:buFont typeface="Arial"/>
              <a:buNone/>
            </a:pPr>
            <a:r>
              <a:t/>
            </a:r>
            <a:endParaRPr b="0" i="0" sz="1300" u="none" cap="none" strike="noStrike">
              <a:solidFill>
                <a:schemeClr val="dk1"/>
              </a:solidFill>
              <a:latin typeface="Candara"/>
              <a:ea typeface="Candara"/>
              <a:cs typeface="Candara"/>
              <a:sym typeface="Candara"/>
            </a:endParaRPr>
          </a:p>
          <a:p>
            <a:pPr indent="0" lvl="0" marL="0" marR="0" rtl="0" algn="just">
              <a:lnSpc>
                <a:spcPct val="100000"/>
              </a:lnSpc>
              <a:spcBef>
                <a:spcPts val="0"/>
              </a:spcBef>
              <a:spcAft>
                <a:spcPts val="0"/>
              </a:spcAft>
              <a:buClr>
                <a:schemeClr val="dk1"/>
              </a:buClr>
              <a:buSzPts val="1500"/>
              <a:buFont typeface="Arial"/>
              <a:buNone/>
            </a:pPr>
            <a:r>
              <a:t/>
            </a:r>
            <a:endParaRPr b="0" i="0" sz="1300" u="none" cap="none" strike="noStrike">
              <a:solidFill>
                <a:schemeClr val="dk1"/>
              </a:solidFill>
              <a:latin typeface="Candara"/>
              <a:ea typeface="Candara"/>
              <a:cs typeface="Candara"/>
              <a:sym typeface="Candara"/>
            </a:endParaRPr>
          </a:p>
          <a:p>
            <a:pPr indent="0" lvl="0" marL="0" marR="0" rtl="0" algn="just">
              <a:lnSpc>
                <a:spcPct val="100000"/>
              </a:lnSpc>
              <a:spcBef>
                <a:spcPts val="0"/>
              </a:spcBef>
              <a:spcAft>
                <a:spcPts val="0"/>
              </a:spcAft>
              <a:buClr>
                <a:schemeClr val="dk1"/>
              </a:buClr>
              <a:buSzPts val="1500"/>
              <a:buFont typeface="Arial"/>
              <a:buNone/>
            </a:pPr>
            <a:r>
              <a:rPr b="0" i="0" lang="en-US" sz="1300" u="none" cap="none" strike="noStrike">
                <a:solidFill>
                  <a:schemeClr val="dk1"/>
                </a:solidFill>
                <a:latin typeface="Candara"/>
                <a:ea typeface="Candara"/>
                <a:cs typeface="Candara"/>
                <a:sym typeface="Candara"/>
              </a:rPr>
              <a:t>We support companies in French-speaking Africa in the growth of their activities by assisting them in the digitalisation of their collection and payment process. In an ecosystems where cash remains the main method for financial exchanges, our solutions offer new business opportunities that are more efficient, secure and capitalise on the emergence of the latest electronic payment innovations such as Mobile Money.</a:t>
            </a:r>
            <a:endParaRPr b="0" i="0" sz="1300" u="none" cap="none" strike="noStrike">
              <a:solidFill>
                <a:schemeClr val="dk1"/>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ndara"/>
              <a:ea typeface="Candara"/>
              <a:cs typeface="Candara"/>
              <a:sym typeface="Candara"/>
            </a:endParaRPr>
          </a:p>
        </p:txBody>
      </p:sp>
      <p:sp>
        <p:nvSpPr>
          <p:cNvPr id="66" name="Google Shape;66;g12f3631235b_0_51"/>
          <p:cNvSpPr/>
          <p:nvPr/>
        </p:nvSpPr>
        <p:spPr>
          <a:xfrm>
            <a:off x="578328" y="1294933"/>
            <a:ext cx="277500" cy="345300"/>
          </a:xfrm>
          <a:prstGeom prst="chevron">
            <a:avLst>
              <a:gd fmla="val 63333" name="adj"/>
            </a:avLst>
          </a:prstGeom>
          <a:solidFill>
            <a:srgbClr val="32B34A"/>
          </a:solidFill>
          <a:ln cap="flat" cmpd="sng" w="12700">
            <a:solidFill>
              <a:srgbClr val="32B34A"/>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ndara"/>
              <a:ea typeface="Candara"/>
              <a:cs typeface="Candara"/>
              <a:sym typeface="Candara"/>
            </a:endParaRPr>
          </a:p>
        </p:txBody>
      </p:sp>
      <p:sp>
        <p:nvSpPr>
          <p:cNvPr id="67" name="Google Shape;67;g12f3631235b_0_51"/>
          <p:cNvSpPr/>
          <p:nvPr/>
        </p:nvSpPr>
        <p:spPr>
          <a:xfrm>
            <a:off x="525328" y="3709367"/>
            <a:ext cx="277500" cy="345300"/>
          </a:xfrm>
          <a:prstGeom prst="chevron">
            <a:avLst>
              <a:gd fmla="val 63333" name="adj"/>
            </a:avLst>
          </a:prstGeom>
          <a:solidFill>
            <a:srgbClr val="32B34A"/>
          </a:solidFill>
          <a:ln cap="flat" cmpd="sng" w="12700">
            <a:solidFill>
              <a:srgbClr val="32B34A"/>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ndara"/>
              <a:ea typeface="Candara"/>
              <a:cs typeface="Candara"/>
              <a:sym typeface="Candara"/>
            </a:endParaRPr>
          </a:p>
        </p:txBody>
      </p:sp>
      <p:sp>
        <p:nvSpPr>
          <p:cNvPr id="68" name="Google Shape;68;g12f3631235b_0_51"/>
          <p:cNvSpPr/>
          <p:nvPr/>
        </p:nvSpPr>
        <p:spPr>
          <a:xfrm>
            <a:off x="7326349" y="3593987"/>
            <a:ext cx="1664100" cy="700500"/>
          </a:xfrm>
          <a:prstGeom prst="rect">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ndara"/>
              <a:ea typeface="Candara"/>
              <a:cs typeface="Candara"/>
              <a:sym typeface="Candara"/>
            </a:endParaRPr>
          </a:p>
        </p:txBody>
      </p:sp>
      <p:sp>
        <p:nvSpPr>
          <p:cNvPr id="69" name="Google Shape;69;g12f3631235b_0_51"/>
          <p:cNvSpPr txBox="1"/>
          <p:nvPr/>
        </p:nvSpPr>
        <p:spPr>
          <a:xfrm>
            <a:off x="349689" y="4240307"/>
            <a:ext cx="1072500" cy="4695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2C6635"/>
                </a:solidFill>
                <a:latin typeface="Candara"/>
                <a:ea typeface="Candara"/>
                <a:cs typeface="Candara"/>
                <a:sym typeface="Candara"/>
              </a:rPr>
              <a:t>+15</a:t>
            </a:r>
            <a:endParaRPr b="1" i="0" sz="1600" u="none" cap="none" strike="noStrike">
              <a:solidFill>
                <a:srgbClr val="2C6635"/>
              </a:solidFill>
              <a:latin typeface="Candara"/>
              <a:ea typeface="Candara"/>
              <a:cs typeface="Candara"/>
              <a:sym typeface="Candara"/>
            </a:endParaRPr>
          </a:p>
        </p:txBody>
      </p:sp>
      <p:sp>
        <p:nvSpPr>
          <p:cNvPr id="70" name="Google Shape;70;g12f3631235b_0_51"/>
          <p:cNvSpPr txBox="1"/>
          <p:nvPr/>
        </p:nvSpPr>
        <p:spPr>
          <a:xfrm>
            <a:off x="875425" y="4256064"/>
            <a:ext cx="5070900" cy="553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0" i="0" lang="en-US" sz="1500" u="none" cap="none" strike="noStrike">
                <a:solidFill>
                  <a:srgbClr val="000000"/>
                </a:solidFill>
                <a:latin typeface="Candara"/>
                <a:ea typeface="Candara"/>
                <a:cs typeface="Candara"/>
                <a:sym typeface="Candara"/>
              </a:rPr>
              <a:t> means of payment accessible from our platform</a:t>
            </a:r>
            <a:endParaRPr b="0" i="0" sz="1500" u="none" cap="none" strike="noStrike">
              <a:solidFill>
                <a:srgbClr val="000000"/>
              </a:solidFill>
              <a:latin typeface="Candara"/>
              <a:ea typeface="Candara"/>
              <a:cs typeface="Candara"/>
              <a:sym typeface="Candara"/>
            </a:endParaRPr>
          </a:p>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Candara"/>
              <a:ea typeface="Candara"/>
              <a:cs typeface="Candara"/>
              <a:sym typeface="Candara"/>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ndara"/>
              <a:ea typeface="Candara"/>
              <a:cs typeface="Candara"/>
              <a:sym typeface="Candara"/>
            </a:endParaRPr>
          </a:p>
        </p:txBody>
      </p:sp>
      <p:pic>
        <p:nvPicPr>
          <p:cNvPr id="71" name="Google Shape;71;g12f3631235b_0_51"/>
          <p:cNvPicPr preferRelativeResize="0"/>
          <p:nvPr/>
        </p:nvPicPr>
        <p:blipFill rotWithShape="1">
          <a:blip r:embed="rId4">
            <a:alphaModFix/>
          </a:blip>
          <a:srcRect b="0" l="0" r="0" t="0"/>
          <a:stretch/>
        </p:blipFill>
        <p:spPr>
          <a:xfrm>
            <a:off x="7095733" y="115400"/>
            <a:ext cx="5025434" cy="4938467"/>
          </a:xfrm>
          <a:prstGeom prst="rect">
            <a:avLst/>
          </a:prstGeom>
          <a:noFill/>
          <a:ln>
            <a:noFill/>
          </a:ln>
        </p:spPr>
      </p:pic>
      <p:pic>
        <p:nvPicPr>
          <p:cNvPr id="72" name="Google Shape;72;g12f3631235b_0_51"/>
          <p:cNvPicPr preferRelativeResize="0"/>
          <p:nvPr/>
        </p:nvPicPr>
        <p:blipFill rotWithShape="1">
          <a:blip r:embed="rId5">
            <a:alphaModFix/>
          </a:blip>
          <a:srcRect b="0" l="0" r="0" t="0"/>
          <a:stretch/>
        </p:blipFill>
        <p:spPr>
          <a:xfrm>
            <a:off x="4572" y="4974683"/>
            <a:ext cx="12191999" cy="188331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4" name="Shape 394"/>
        <p:cNvGrpSpPr/>
        <p:nvPr/>
      </p:nvGrpSpPr>
      <p:grpSpPr>
        <a:xfrm>
          <a:off x="0" y="0"/>
          <a:ext cx="0" cy="0"/>
          <a:chOff x="0" y="0"/>
          <a:chExt cx="0" cy="0"/>
        </a:xfrm>
      </p:grpSpPr>
      <p:sp>
        <p:nvSpPr>
          <p:cNvPr id="395" name="Google Shape;395;p20"/>
          <p:cNvSpPr txBox="1"/>
          <p:nvPr>
            <p:ph type="title"/>
          </p:nvPr>
        </p:nvSpPr>
        <p:spPr>
          <a:xfrm>
            <a:off x="2807442" y="2496819"/>
            <a:ext cx="6576000" cy="1232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CinetPay Airtime</a:t>
            </a:r>
            <a:endParaRPr/>
          </a:p>
          <a:p>
            <a:pPr indent="-2212975" lvl="0" marL="2818765" marR="791210" rtl="0" algn="l">
              <a:lnSpc>
                <a:spcPct val="115000"/>
              </a:lnSpc>
              <a:spcBef>
                <a:spcPts val="145"/>
              </a:spcBef>
              <a:spcAft>
                <a:spcPts val="0"/>
              </a:spcAft>
              <a:buSzPts val="1400"/>
              <a:buNone/>
            </a:pPr>
            <a:r>
              <a:rPr b="0" lang="en-US" sz="1400">
                <a:solidFill>
                  <a:srgbClr val="595959"/>
                </a:solidFill>
              </a:rPr>
              <a:t>        Discover our prepaid phone credit sending platform</a:t>
            </a:r>
            <a:endParaRPr sz="1400">
              <a:latin typeface="Century Gothic"/>
              <a:ea typeface="Century Gothic"/>
              <a:cs typeface="Century Gothic"/>
              <a:sym typeface="Century Gothic"/>
            </a:endParaRPr>
          </a:p>
        </p:txBody>
      </p:sp>
      <p:pic>
        <p:nvPicPr>
          <p:cNvPr id="396" name="Google Shape;396;p20"/>
          <p:cNvPicPr preferRelativeResize="0"/>
          <p:nvPr/>
        </p:nvPicPr>
        <p:blipFill rotWithShape="1">
          <a:blip r:embed="rId3">
            <a:alphaModFix/>
          </a:blip>
          <a:srcRect b="0" l="0" r="0" t="0"/>
          <a:stretch/>
        </p:blipFill>
        <p:spPr>
          <a:xfrm>
            <a:off x="3047" y="4974335"/>
            <a:ext cx="12185904" cy="188366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0" name="Shape 400"/>
        <p:cNvGrpSpPr/>
        <p:nvPr/>
      </p:nvGrpSpPr>
      <p:grpSpPr>
        <a:xfrm>
          <a:off x="0" y="0"/>
          <a:ext cx="0" cy="0"/>
          <a:chOff x="0" y="0"/>
          <a:chExt cx="0" cy="0"/>
        </a:xfrm>
      </p:grpSpPr>
      <p:grpSp>
        <p:nvGrpSpPr>
          <p:cNvPr id="401" name="Google Shape;401;p21"/>
          <p:cNvGrpSpPr/>
          <p:nvPr/>
        </p:nvGrpSpPr>
        <p:grpSpPr>
          <a:xfrm>
            <a:off x="3047" y="4288875"/>
            <a:ext cx="12185904" cy="2569124"/>
            <a:chOff x="3047" y="4288875"/>
            <a:chExt cx="12185904" cy="2569124"/>
          </a:xfrm>
        </p:grpSpPr>
        <p:pic>
          <p:nvPicPr>
            <p:cNvPr id="402" name="Google Shape;402;p21"/>
            <p:cNvPicPr preferRelativeResize="0"/>
            <p:nvPr/>
          </p:nvPicPr>
          <p:blipFill rotWithShape="1">
            <a:blip r:embed="rId3">
              <a:alphaModFix/>
            </a:blip>
            <a:srcRect b="0" l="0" r="0" t="0"/>
            <a:stretch/>
          </p:blipFill>
          <p:spPr>
            <a:xfrm>
              <a:off x="3047" y="4974335"/>
              <a:ext cx="12185904" cy="1883664"/>
            </a:xfrm>
            <a:prstGeom prst="rect">
              <a:avLst/>
            </a:prstGeom>
            <a:noFill/>
            <a:ln>
              <a:noFill/>
            </a:ln>
          </p:spPr>
        </p:pic>
        <p:sp>
          <p:nvSpPr>
            <p:cNvPr id="403" name="Google Shape;403;p21"/>
            <p:cNvSpPr/>
            <p:nvPr/>
          </p:nvSpPr>
          <p:spPr>
            <a:xfrm>
              <a:off x="6400800" y="4288875"/>
              <a:ext cx="5598795" cy="1199515"/>
            </a:xfrm>
            <a:custGeom>
              <a:rect b="b" l="l" r="r" t="t"/>
              <a:pathLst>
                <a:path extrusionOk="0" h="1199514" w="5598795">
                  <a:moveTo>
                    <a:pt x="5398748" y="0"/>
                  </a:moveTo>
                  <a:lnTo>
                    <a:pt x="199851" y="0"/>
                  </a:lnTo>
                  <a:lnTo>
                    <a:pt x="154027" y="5278"/>
                  </a:lnTo>
                  <a:lnTo>
                    <a:pt x="111961" y="20313"/>
                  </a:lnTo>
                  <a:lnTo>
                    <a:pt x="74854" y="43905"/>
                  </a:lnTo>
                  <a:lnTo>
                    <a:pt x="43905" y="74854"/>
                  </a:lnTo>
                  <a:lnTo>
                    <a:pt x="20313" y="111962"/>
                  </a:lnTo>
                  <a:lnTo>
                    <a:pt x="5278" y="154027"/>
                  </a:lnTo>
                  <a:lnTo>
                    <a:pt x="0" y="199852"/>
                  </a:lnTo>
                  <a:lnTo>
                    <a:pt x="0" y="999247"/>
                  </a:lnTo>
                  <a:lnTo>
                    <a:pt x="5278" y="1045071"/>
                  </a:lnTo>
                  <a:lnTo>
                    <a:pt x="20313" y="1087137"/>
                  </a:lnTo>
                  <a:lnTo>
                    <a:pt x="43905" y="1124244"/>
                  </a:lnTo>
                  <a:lnTo>
                    <a:pt x="74854" y="1155194"/>
                  </a:lnTo>
                  <a:lnTo>
                    <a:pt x="111961" y="1178786"/>
                  </a:lnTo>
                  <a:lnTo>
                    <a:pt x="154027" y="1193821"/>
                  </a:lnTo>
                  <a:lnTo>
                    <a:pt x="199851" y="1199099"/>
                  </a:lnTo>
                  <a:lnTo>
                    <a:pt x="5398748" y="1199099"/>
                  </a:lnTo>
                  <a:lnTo>
                    <a:pt x="5444572" y="1193821"/>
                  </a:lnTo>
                  <a:lnTo>
                    <a:pt x="5486637" y="1178786"/>
                  </a:lnTo>
                  <a:lnTo>
                    <a:pt x="5523744" y="1155194"/>
                  </a:lnTo>
                  <a:lnTo>
                    <a:pt x="5554694" y="1124244"/>
                  </a:lnTo>
                  <a:lnTo>
                    <a:pt x="5578286" y="1087137"/>
                  </a:lnTo>
                  <a:lnTo>
                    <a:pt x="5593321" y="1045071"/>
                  </a:lnTo>
                  <a:lnTo>
                    <a:pt x="5598599" y="999247"/>
                  </a:lnTo>
                  <a:lnTo>
                    <a:pt x="5598599" y="199852"/>
                  </a:lnTo>
                  <a:lnTo>
                    <a:pt x="5593321" y="154027"/>
                  </a:lnTo>
                  <a:lnTo>
                    <a:pt x="5578286" y="111962"/>
                  </a:lnTo>
                  <a:lnTo>
                    <a:pt x="5554694" y="74854"/>
                  </a:lnTo>
                  <a:lnTo>
                    <a:pt x="5523744" y="43905"/>
                  </a:lnTo>
                  <a:lnTo>
                    <a:pt x="5486637" y="20313"/>
                  </a:lnTo>
                  <a:lnTo>
                    <a:pt x="5444572" y="5278"/>
                  </a:lnTo>
                  <a:lnTo>
                    <a:pt x="5398748" y="0"/>
                  </a:lnTo>
                  <a:close/>
                </a:path>
              </a:pathLst>
            </a:custGeom>
            <a:solidFill>
              <a:srgbClr val="FFF2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4" name="Google Shape;404;p21"/>
            <p:cNvSpPr/>
            <p:nvPr/>
          </p:nvSpPr>
          <p:spPr>
            <a:xfrm>
              <a:off x="6400800" y="4288875"/>
              <a:ext cx="5598795" cy="1199515"/>
            </a:xfrm>
            <a:custGeom>
              <a:rect b="b" l="l" r="r" t="t"/>
              <a:pathLst>
                <a:path extrusionOk="0" h="1199514" w="5598795">
                  <a:moveTo>
                    <a:pt x="0" y="199852"/>
                  </a:moveTo>
                  <a:lnTo>
                    <a:pt x="5278" y="154027"/>
                  </a:lnTo>
                  <a:lnTo>
                    <a:pt x="20313" y="111962"/>
                  </a:lnTo>
                  <a:lnTo>
                    <a:pt x="43905" y="74854"/>
                  </a:lnTo>
                  <a:lnTo>
                    <a:pt x="74854" y="43905"/>
                  </a:lnTo>
                  <a:lnTo>
                    <a:pt x="111961" y="20313"/>
                  </a:lnTo>
                  <a:lnTo>
                    <a:pt x="154027" y="5278"/>
                  </a:lnTo>
                  <a:lnTo>
                    <a:pt x="199851" y="0"/>
                  </a:lnTo>
                  <a:lnTo>
                    <a:pt x="5398749" y="0"/>
                  </a:lnTo>
                  <a:lnTo>
                    <a:pt x="5444573" y="5278"/>
                  </a:lnTo>
                  <a:lnTo>
                    <a:pt x="5486638" y="20313"/>
                  </a:lnTo>
                  <a:lnTo>
                    <a:pt x="5523745" y="43905"/>
                  </a:lnTo>
                  <a:lnTo>
                    <a:pt x="5554695" y="74854"/>
                  </a:lnTo>
                  <a:lnTo>
                    <a:pt x="5578287" y="111962"/>
                  </a:lnTo>
                  <a:lnTo>
                    <a:pt x="5593321" y="154027"/>
                  </a:lnTo>
                  <a:lnTo>
                    <a:pt x="5598600" y="199852"/>
                  </a:lnTo>
                  <a:lnTo>
                    <a:pt x="5598600" y="999247"/>
                  </a:lnTo>
                  <a:lnTo>
                    <a:pt x="5593321" y="1045072"/>
                  </a:lnTo>
                  <a:lnTo>
                    <a:pt x="5578287" y="1087137"/>
                  </a:lnTo>
                  <a:lnTo>
                    <a:pt x="5554695" y="1124245"/>
                  </a:lnTo>
                  <a:lnTo>
                    <a:pt x="5523745" y="1155194"/>
                  </a:lnTo>
                  <a:lnTo>
                    <a:pt x="5486638" y="1178786"/>
                  </a:lnTo>
                  <a:lnTo>
                    <a:pt x="5444573" y="1193821"/>
                  </a:lnTo>
                  <a:lnTo>
                    <a:pt x="5398749" y="1199100"/>
                  </a:lnTo>
                  <a:lnTo>
                    <a:pt x="199851" y="1199100"/>
                  </a:lnTo>
                  <a:lnTo>
                    <a:pt x="154027" y="1193821"/>
                  </a:lnTo>
                  <a:lnTo>
                    <a:pt x="111961" y="1178786"/>
                  </a:lnTo>
                  <a:lnTo>
                    <a:pt x="74854" y="1155194"/>
                  </a:lnTo>
                  <a:lnTo>
                    <a:pt x="43905" y="1124245"/>
                  </a:lnTo>
                  <a:lnTo>
                    <a:pt x="20313" y="1087137"/>
                  </a:lnTo>
                  <a:lnTo>
                    <a:pt x="5278" y="1045072"/>
                  </a:lnTo>
                  <a:lnTo>
                    <a:pt x="0" y="999247"/>
                  </a:lnTo>
                  <a:lnTo>
                    <a:pt x="0" y="199852"/>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405" name="Google Shape;405;p21"/>
          <p:cNvSpPr txBox="1"/>
          <p:nvPr>
            <p:ph type="title"/>
          </p:nvPr>
        </p:nvSpPr>
        <p:spPr>
          <a:xfrm>
            <a:off x="1040907" y="133603"/>
            <a:ext cx="1160145"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t>AIRTIME</a:t>
            </a:r>
            <a:endParaRPr sz="2400"/>
          </a:p>
        </p:txBody>
      </p:sp>
      <p:sp>
        <p:nvSpPr>
          <p:cNvPr id="406" name="Google Shape;406;p21"/>
          <p:cNvSpPr/>
          <p:nvPr/>
        </p:nvSpPr>
        <p:spPr>
          <a:xfrm>
            <a:off x="1055044" y="563082"/>
            <a:ext cx="1749425" cy="3810"/>
          </a:xfrm>
          <a:custGeom>
            <a:rect b="b" l="l" r="r" t="t"/>
            <a:pathLst>
              <a:path extrusionOk="0" h="3809" w="1749425">
                <a:moveTo>
                  <a:pt x="0" y="0"/>
                </a:moveTo>
                <a:lnTo>
                  <a:pt x="1749300" y="3600"/>
                </a:lnTo>
              </a:path>
            </a:pathLst>
          </a:custGeom>
          <a:noFill/>
          <a:ln cap="flat" cmpd="sng" w="19050">
            <a:solidFill>
              <a:srgbClr val="417C2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407" name="Google Shape;407;p21"/>
          <p:cNvGrpSpPr/>
          <p:nvPr/>
        </p:nvGrpSpPr>
        <p:grpSpPr>
          <a:xfrm>
            <a:off x="627106" y="195818"/>
            <a:ext cx="277495" cy="345440"/>
            <a:chOff x="627106" y="195818"/>
            <a:chExt cx="277495" cy="345440"/>
          </a:xfrm>
        </p:grpSpPr>
        <p:sp>
          <p:nvSpPr>
            <p:cNvPr id="408" name="Google Shape;408;p21"/>
            <p:cNvSpPr/>
            <p:nvPr/>
          </p:nvSpPr>
          <p:spPr>
            <a:xfrm>
              <a:off x="627106" y="195818"/>
              <a:ext cx="277495" cy="345440"/>
            </a:xfrm>
            <a:custGeom>
              <a:rect b="b" l="l" r="r" t="t"/>
              <a:pathLst>
                <a:path extrusionOk="0" h="345440" w="277494">
                  <a:moveTo>
                    <a:pt x="101751" y="0"/>
                  </a:moveTo>
                  <a:lnTo>
                    <a:pt x="0" y="0"/>
                  </a:lnTo>
                  <a:lnTo>
                    <a:pt x="175748" y="172650"/>
                  </a:lnTo>
                  <a:lnTo>
                    <a:pt x="0" y="345300"/>
                  </a:lnTo>
                  <a:lnTo>
                    <a:pt x="101751" y="345300"/>
                  </a:lnTo>
                  <a:lnTo>
                    <a:pt x="277500" y="172650"/>
                  </a:lnTo>
                  <a:lnTo>
                    <a:pt x="101751" y="0"/>
                  </a:lnTo>
                  <a:close/>
                </a:path>
              </a:pathLst>
            </a:custGeom>
            <a:solidFill>
              <a:srgbClr val="32B34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9" name="Google Shape;409;p21"/>
            <p:cNvSpPr/>
            <p:nvPr/>
          </p:nvSpPr>
          <p:spPr>
            <a:xfrm>
              <a:off x="627106" y="195818"/>
              <a:ext cx="277495" cy="345440"/>
            </a:xfrm>
            <a:custGeom>
              <a:rect b="b" l="l" r="r" t="t"/>
              <a:pathLst>
                <a:path extrusionOk="0" h="345440" w="277494">
                  <a:moveTo>
                    <a:pt x="0" y="0"/>
                  </a:moveTo>
                  <a:lnTo>
                    <a:pt x="101751" y="0"/>
                  </a:lnTo>
                  <a:lnTo>
                    <a:pt x="277500" y="172650"/>
                  </a:lnTo>
                  <a:lnTo>
                    <a:pt x="101751" y="345300"/>
                  </a:lnTo>
                  <a:lnTo>
                    <a:pt x="0" y="345300"/>
                  </a:lnTo>
                  <a:lnTo>
                    <a:pt x="175748" y="172650"/>
                  </a:lnTo>
                  <a:lnTo>
                    <a:pt x="0" y="0"/>
                  </a:lnTo>
                  <a:close/>
                </a:path>
              </a:pathLst>
            </a:custGeom>
            <a:noFill/>
            <a:ln cap="flat" cmpd="sng" w="12700">
              <a:solidFill>
                <a:srgbClr val="32B34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410" name="Google Shape;410;p21"/>
          <p:cNvSpPr/>
          <p:nvPr/>
        </p:nvSpPr>
        <p:spPr>
          <a:xfrm>
            <a:off x="6401125" y="1692450"/>
            <a:ext cx="5522595" cy="1199515"/>
          </a:xfrm>
          <a:custGeom>
            <a:rect b="b" l="l" r="r" t="t"/>
            <a:pathLst>
              <a:path extrusionOk="0" h="1199514" w="5522595">
                <a:moveTo>
                  <a:pt x="5322249" y="0"/>
                </a:moveTo>
                <a:lnTo>
                  <a:pt x="199849" y="0"/>
                </a:lnTo>
                <a:lnTo>
                  <a:pt x="154025" y="5278"/>
                </a:lnTo>
                <a:lnTo>
                  <a:pt x="111960" y="20313"/>
                </a:lnTo>
                <a:lnTo>
                  <a:pt x="74853" y="43905"/>
                </a:lnTo>
                <a:lnTo>
                  <a:pt x="43904" y="74854"/>
                </a:lnTo>
                <a:lnTo>
                  <a:pt x="20312" y="111961"/>
                </a:lnTo>
                <a:lnTo>
                  <a:pt x="5278" y="154027"/>
                </a:lnTo>
                <a:lnTo>
                  <a:pt x="0" y="199851"/>
                </a:lnTo>
                <a:lnTo>
                  <a:pt x="0" y="999248"/>
                </a:lnTo>
                <a:lnTo>
                  <a:pt x="5278" y="1045072"/>
                </a:lnTo>
                <a:lnTo>
                  <a:pt x="20312" y="1087138"/>
                </a:lnTo>
                <a:lnTo>
                  <a:pt x="43904" y="1124245"/>
                </a:lnTo>
                <a:lnTo>
                  <a:pt x="74853" y="1155194"/>
                </a:lnTo>
                <a:lnTo>
                  <a:pt x="111960" y="1178786"/>
                </a:lnTo>
                <a:lnTo>
                  <a:pt x="154025" y="1193821"/>
                </a:lnTo>
                <a:lnTo>
                  <a:pt x="199849" y="1199099"/>
                </a:lnTo>
                <a:lnTo>
                  <a:pt x="5322249" y="1199099"/>
                </a:lnTo>
                <a:lnTo>
                  <a:pt x="5368073" y="1193821"/>
                </a:lnTo>
                <a:lnTo>
                  <a:pt x="5410139" y="1178786"/>
                </a:lnTo>
                <a:lnTo>
                  <a:pt x="5447245" y="1155194"/>
                </a:lnTo>
                <a:lnTo>
                  <a:pt x="5478195" y="1124245"/>
                </a:lnTo>
                <a:lnTo>
                  <a:pt x="5501786" y="1087138"/>
                </a:lnTo>
                <a:lnTo>
                  <a:pt x="5516821" y="1045072"/>
                </a:lnTo>
                <a:lnTo>
                  <a:pt x="5522099" y="999248"/>
                </a:lnTo>
                <a:lnTo>
                  <a:pt x="5522099" y="199851"/>
                </a:lnTo>
                <a:lnTo>
                  <a:pt x="5516821" y="154027"/>
                </a:lnTo>
                <a:lnTo>
                  <a:pt x="5501786" y="111961"/>
                </a:lnTo>
                <a:lnTo>
                  <a:pt x="5478195" y="74854"/>
                </a:lnTo>
                <a:lnTo>
                  <a:pt x="5447245" y="43905"/>
                </a:lnTo>
                <a:lnTo>
                  <a:pt x="5410139" y="20313"/>
                </a:lnTo>
                <a:lnTo>
                  <a:pt x="5368073" y="5278"/>
                </a:lnTo>
                <a:lnTo>
                  <a:pt x="5322249" y="0"/>
                </a:lnTo>
                <a:close/>
              </a:path>
            </a:pathLst>
          </a:custGeom>
          <a:solidFill>
            <a:srgbClr val="FFF2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1" name="Google Shape;411;p21"/>
          <p:cNvSpPr txBox="1"/>
          <p:nvPr/>
        </p:nvSpPr>
        <p:spPr>
          <a:xfrm>
            <a:off x="319350" y="744727"/>
            <a:ext cx="11193900" cy="1320000"/>
          </a:xfrm>
          <a:prstGeom prst="rect">
            <a:avLst/>
          </a:prstGeom>
          <a:noFill/>
          <a:ln>
            <a:noFill/>
          </a:ln>
        </p:spPr>
        <p:txBody>
          <a:bodyPr anchorCtr="0" anchor="t" bIns="0" lIns="0" spcFirstLastPara="1" rIns="0" wrap="square" tIns="25400">
            <a:spAutoFit/>
          </a:bodyPr>
          <a:lstStyle/>
          <a:p>
            <a:pPr indent="0" lvl="0" marL="12700" marR="5080" rtl="0" algn="l">
              <a:lnSpc>
                <a:spcPct val="119047"/>
              </a:lnSpc>
              <a:spcBef>
                <a:spcPts val="0"/>
              </a:spcBef>
              <a:spcAft>
                <a:spcPts val="0"/>
              </a:spcAft>
              <a:buClr>
                <a:srgbClr val="000000"/>
              </a:buClr>
              <a:buSzPts val="2100"/>
              <a:buFont typeface="Arial"/>
              <a:buNone/>
            </a:pPr>
            <a:r>
              <a:rPr b="1" lang="en-US" sz="2100">
                <a:latin typeface="Century Gothic"/>
                <a:ea typeface="Century Gothic"/>
                <a:cs typeface="Century Gothic"/>
                <a:sym typeface="Century Gothic"/>
              </a:rPr>
              <a:t>Send prepaid credit in a few clicks or in an automated way to your customers or employees.</a:t>
            </a:r>
            <a:endParaRPr b="1" i="0" sz="21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10"/>
              </a:spcBef>
              <a:spcAft>
                <a:spcPts val="0"/>
              </a:spcAft>
              <a:buClr>
                <a:srgbClr val="000000"/>
              </a:buClr>
              <a:buSzPts val="1900"/>
              <a:buFont typeface="Arial"/>
              <a:buNone/>
            </a:pPr>
            <a:r>
              <a:t/>
            </a:r>
            <a:endParaRPr b="1" i="0" sz="1900" u="none" cap="none" strike="noStrike">
              <a:solidFill>
                <a:srgbClr val="000000"/>
              </a:solidFill>
              <a:latin typeface="Century Gothic"/>
              <a:ea typeface="Century Gothic"/>
              <a:cs typeface="Century Gothic"/>
              <a:sym typeface="Century Gothic"/>
            </a:endParaRPr>
          </a:p>
          <a:p>
            <a:pPr indent="0" lvl="0" marL="6231255" marR="0" rtl="0" algn="l">
              <a:lnSpc>
                <a:spcPct val="100000"/>
              </a:lnSpc>
              <a:spcBef>
                <a:spcPts val="0"/>
              </a:spcBef>
              <a:spcAft>
                <a:spcPts val="0"/>
              </a:spcAft>
              <a:buClr>
                <a:srgbClr val="000000"/>
              </a:buClr>
              <a:buSzPts val="1500"/>
              <a:buFont typeface="Arial"/>
              <a:buNone/>
            </a:pPr>
            <a:r>
              <a:rPr b="1" i="0" lang="en-US" sz="1500" u="none" cap="none" strike="noStrike">
                <a:solidFill>
                  <a:srgbClr val="006820"/>
                </a:solidFill>
                <a:latin typeface="Century Gothic"/>
                <a:ea typeface="Century Gothic"/>
                <a:cs typeface="Century Gothic"/>
                <a:sym typeface="Century Gothic"/>
              </a:rPr>
              <a:t>Simple et flexible</a:t>
            </a:r>
            <a:endParaRPr b="1" i="0" sz="1500" u="none" cap="none" strike="noStrike">
              <a:solidFill>
                <a:srgbClr val="000000"/>
              </a:solidFill>
              <a:latin typeface="Century Gothic"/>
              <a:ea typeface="Century Gothic"/>
              <a:cs typeface="Century Gothic"/>
              <a:sym typeface="Century Gothic"/>
            </a:endParaRPr>
          </a:p>
        </p:txBody>
      </p:sp>
      <p:sp>
        <p:nvSpPr>
          <p:cNvPr id="412" name="Google Shape;412;p21"/>
          <p:cNvSpPr txBox="1"/>
          <p:nvPr/>
        </p:nvSpPr>
        <p:spPr>
          <a:xfrm>
            <a:off x="6690775" y="2108700"/>
            <a:ext cx="4277100" cy="585000"/>
          </a:xfrm>
          <a:prstGeom prst="rect">
            <a:avLst/>
          </a:prstGeom>
          <a:noFill/>
          <a:ln>
            <a:noFill/>
          </a:ln>
        </p:spPr>
        <p:txBody>
          <a:bodyPr anchorCtr="0" anchor="t" bIns="0" lIns="0" spcFirstLastPara="1" rIns="0" wrap="square" tIns="12700">
            <a:spAutoFit/>
          </a:bodyPr>
          <a:lstStyle/>
          <a:p>
            <a:pPr indent="-304800" lvl="0" marL="317500" marR="0" rtl="0" algn="l">
              <a:lnSpc>
                <a:spcPct val="100000"/>
              </a:lnSpc>
              <a:spcBef>
                <a:spcPts val="70"/>
              </a:spcBef>
              <a:spcAft>
                <a:spcPts val="0"/>
              </a:spcAft>
              <a:buSzPts val="1200"/>
              <a:buFont typeface="Century Gothic"/>
              <a:buChar char="●"/>
            </a:pPr>
            <a:r>
              <a:rPr lang="en-US" sz="1200">
                <a:latin typeface="Century Gothic"/>
                <a:ea typeface="Century Gothic"/>
                <a:cs typeface="Century Gothic"/>
                <a:sym typeface="Century Gothic"/>
              </a:rPr>
              <a:t>Easy to use</a:t>
            </a:r>
            <a:endParaRPr sz="1200">
              <a:latin typeface="Century Gothic"/>
              <a:ea typeface="Century Gothic"/>
              <a:cs typeface="Century Gothic"/>
              <a:sym typeface="Century Gothic"/>
            </a:endParaRPr>
          </a:p>
          <a:p>
            <a:pPr indent="-304800" lvl="0" marL="317500" marR="0" rtl="0" algn="l">
              <a:lnSpc>
                <a:spcPct val="100000"/>
              </a:lnSpc>
              <a:spcBef>
                <a:spcPts val="70"/>
              </a:spcBef>
              <a:spcAft>
                <a:spcPts val="0"/>
              </a:spcAft>
              <a:buSzPts val="1200"/>
              <a:buFont typeface="Century Gothic"/>
              <a:buChar char="●"/>
            </a:pPr>
            <a:r>
              <a:rPr lang="en-US" sz="1200">
                <a:latin typeface="Century Gothic"/>
                <a:ea typeface="Century Gothic"/>
                <a:cs typeface="Century Gothic"/>
                <a:sym typeface="Century Gothic"/>
              </a:rPr>
              <a:t>Mass transfer</a:t>
            </a:r>
            <a:endParaRPr sz="1200">
              <a:latin typeface="Century Gothic"/>
              <a:ea typeface="Century Gothic"/>
              <a:cs typeface="Century Gothic"/>
              <a:sym typeface="Century Gothic"/>
            </a:endParaRPr>
          </a:p>
          <a:p>
            <a:pPr indent="-304800" lvl="0" marL="317500" marR="0" rtl="0" algn="l">
              <a:lnSpc>
                <a:spcPct val="100000"/>
              </a:lnSpc>
              <a:spcBef>
                <a:spcPts val="70"/>
              </a:spcBef>
              <a:spcAft>
                <a:spcPts val="0"/>
              </a:spcAft>
              <a:buSzPts val="1200"/>
              <a:buFont typeface="Century Gothic"/>
              <a:buChar char="●"/>
            </a:pPr>
            <a:r>
              <a:rPr lang="en-US" sz="1200">
                <a:latin typeface="Century Gothic"/>
                <a:ea typeface="Century Gothic"/>
                <a:cs typeface="Century Gothic"/>
                <a:sym typeface="Century Gothic"/>
              </a:rPr>
              <a:t>Platform available 7 days a week, 24 hours a day</a:t>
            </a:r>
            <a:endParaRPr sz="1200">
              <a:latin typeface="Century Gothic"/>
              <a:ea typeface="Century Gothic"/>
              <a:cs typeface="Century Gothic"/>
              <a:sym typeface="Century Gothic"/>
            </a:endParaRPr>
          </a:p>
        </p:txBody>
      </p:sp>
      <p:sp>
        <p:nvSpPr>
          <p:cNvPr id="413" name="Google Shape;413;p21"/>
          <p:cNvSpPr/>
          <p:nvPr/>
        </p:nvSpPr>
        <p:spPr>
          <a:xfrm>
            <a:off x="6401125" y="2919675"/>
            <a:ext cx="5598795" cy="1316355"/>
          </a:xfrm>
          <a:custGeom>
            <a:rect b="b" l="l" r="r" t="t"/>
            <a:pathLst>
              <a:path extrusionOk="0" h="1316354" w="5598795">
                <a:moveTo>
                  <a:pt x="5379247" y="0"/>
                </a:moveTo>
                <a:lnTo>
                  <a:pt x="219351" y="0"/>
                </a:lnTo>
                <a:lnTo>
                  <a:pt x="175144" y="4456"/>
                </a:lnTo>
                <a:lnTo>
                  <a:pt x="133969" y="17237"/>
                </a:lnTo>
                <a:lnTo>
                  <a:pt x="96709" y="37461"/>
                </a:lnTo>
                <a:lnTo>
                  <a:pt x="64246" y="64246"/>
                </a:lnTo>
                <a:lnTo>
                  <a:pt x="37461" y="96709"/>
                </a:lnTo>
                <a:lnTo>
                  <a:pt x="17237" y="133969"/>
                </a:lnTo>
                <a:lnTo>
                  <a:pt x="4456" y="175144"/>
                </a:lnTo>
                <a:lnTo>
                  <a:pt x="0" y="219351"/>
                </a:lnTo>
                <a:lnTo>
                  <a:pt x="0" y="1096747"/>
                </a:lnTo>
                <a:lnTo>
                  <a:pt x="4456" y="1140954"/>
                </a:lnTo>
                <a:lnTo>
                  <a:pt x="17237" y="1182129"/>
                </a:lnTo>
                <a:lnTo>
                  <a:pt x="37461" y="1219389"/>
                </a:lnTo>
                <a:lnTo>
                  <a:pt x="64246" y="1251852"/>
                </a:lnTo>
                <a:lnTo>
                  <a:pt x="96709" y="1278637"/>
                </a:lnTo>
                <a:lnTo>
                  <a:pt x="133969" y="1298861"/>
                </a:lnTo>
                <a:lnTo>
                  <a:pt x="175144" y="1311643"/>
                </a:lnTo>
                <a:lnTo>
                  <a:pt x="219351" y="1316099"/>
                </a:lnTo>
                <a:lnTo>
                  <a:pt x="5379247" y="1316099"/>
                </a:lnTo>
                <a:lnTo>
                  <a:pt x="5423454" y="1311643"/>
                </a:lnTo>
                <a:lnTo>
                  <a:pt x="5464629" y="1298861"/>
                </a:lnTo>
                <a:lnTo>
                  <a:pt x="5501889" y="1278637"/>
                </a:lnTo>
                <a:lnTo>
                  <a:pt x="5534352" y="1251852"/>
                </a:lnTo>
                <a:lnTo>
                  <a:pt x="5561137" y="1219389"/>
                </a:lnTo>
                <a:lnTo>
                  <a:pt x="5581361" y="1182129"/>
                </a:lnTo>
                <a:lnTo>
                  <a:pt x="5594142" y="1140954"/>
                </a:lnTo>
                <a:lnTo>
                  <a:pt x="5598599" y="1096747"/>
                </a:lnTo>
                <a:lnTo>
                  <a:pt x="5598599" y="219351"/>
                </a:lnTo>
                <a:lnTo>
                  <a:pt x="5594142" y="175144"/>
                </a:lnTo>
                <a:lnTo>
                  <a:pt x="5581361" y="133969"/>
                </a:lnTo>
                <a:lnTo>
                  <a:pt x="5561137" y="96709"/>
                </a:lnTo>
                <a:lnTo>
                  <a:pt x="5534352" y="64246"/>
                </a:lnTo>
                <a:lnTo>
                  <a:pt x="5501889" y="37461"/>
                </a:lnTo>
                <a:lnTo>
                  <a:pt x="5464629" y="17237"/>
                </a:lnTo>
                <a:lnTo>
                  <a:pt x="5423454" y="4456"/>
                </a:lnTo>
                <a:lnTo>
                  <a:pt x="5379247" y="0"/>
                </a:lnTo>
                <a:close/>
              </a:path>
            </a:pathLst>
          </a:custGeom>
          <a:solidFill>
            <a:srgbClr val="FFF2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4" name="Google Shape;414;p21"/>
          <p:cNvSpPr txBox="1"/>
          <p:nvPr/>
        </p:nvSpPr>
        <p:spPr>
          <a:xfrm>
            <a:off x="6544096" y="2905759"/>
            <a:ext cx="2126100" cy="474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500"/>
              <a:buFont typeface="Arial"/>
              <a:buNone/>
            </a:pPr>
            <a:r>
              <a:rPr b="1" lang="en-US" sz="1500">
                <a:solidFill>
                  <a:srgbClr val="006820"/>
                </a:solidFill>
                <a:latin typeface="Century Gothic"/>
                <a:ea typeface="Century Gothic"/>
                <a:cs typeface="Century Gothic"/>
                <a:sym typeface="Century Gothic"/>
              </a:rPr>
              <a:t>Efficiency and assistance</a:t>
            </a:r>
            <a:endParaRPr b="1" i="0" sz="1500" u="none" cap="none" strike="noStrike">
              <a:solidFill>
                <a:srgbClr val="000000"/>
              </a:solidFill>
              <a:latin typeface="Century Gothic"/>
              <a:ea typeface="Century Gothic"/>
              <a:cs typeface="Century Gothic"/>
              <a:sym typeface="Century Gothic"/>
            </a:endParaRPr>
          </a:p>
        </p:txBody>
      </p:sp>
      <p:sp>
        <p:nvSpPr>
          <p:cNvPr id="415" name="Google Shape;415;p21"/>
          <p:cNvSpPr txBox="1"/>
          <p:nvPr/>
        </p:nvSpPr>
        <p:spPr>
          <a:xfrm>
            <a:off x="6696501" y="3324850"/>
            <a:ext cx="2619900" cy="788100"/>
          </a:xfrm>
          <a:prstGeom prst="rect">
            <a:avLst/>
          </a:prstGeom>
          <a:noFill/>
          <a:ln>
            <a:noFill/>
          </a:ln>
        </p:spPr>
        <p:txBody>
          <a:bodyPr anchorCtr="0" anchor="t" bIns="0" lIns="0" spcFirstLastPara="1" rIns="0" wrap="square" tIns="12700">
            <a:spAutoFit/>
          </a:bodyPr>
          <a:lstStyle/>
          <a:p>
            <a:pPr indent="-298450" lvl="0" marL="317500" marR="0" rtl="0" algn="l">
              <a:lnSpc>
                <a:spcPct val="100000"/>
              </a:lnSpc>
              <a:spcBef>
                <a:spcPts val="95"/>
              </a:spcBef>
              <a:spcAft>
                <a:spcPts val="0"/>
              </a:spcAft>
              <a:buSzPts val="1100"/>
              <a:buFont typeface="Century Gothic"/>
              <a:buChar char="●"/>
            </a:pPr>
            <a:r>
              <a:rPr lang="en-US" sz="1200">
                <a:latin typeface="Century Gothic"/>
                <a:ea typeface="Century Gothic"/>
                <a:cs typeface="Century Gothic"/>
                <a:sym typeface="Century Gothic"/>
              </a:rPr>
              <a:t>Send credit in bulk</a:t>
            </a:r>
            <a:endParaRPr sz="1200">
              <a:latin typeface="Century Gothic"/>
              <a:ea typeface="Century Gothic"/>
              <a:cs typeface="Century Gothic"/>
              <a:sym typeface="Century Gothic"/>
            </a:endParaRPr>
          </a:p>
          <a:p>
            <a:pPr indent="-298450" lvl="0" marL="317500" marR="0" rtl="0" algn="l">
              <a:lnSpc>
                <a:spcPct val="100000"/>
              </a:lnSpc>
              <a:spcBef>
                <a:spcPts val="95"/>
              </a:spcBef>
              <a:spcAft>
                <a:spcPts val="0"/>
              </a:spcAft>
              <a:buSzPts val="1100"/>
              <a:buFont typeface="Century Gothic"/>
              <a:buChar char="●"/>
            </a:pPr>
            <a:r>
              <a:rPr lang="en-US" sz="1200">
                <a:latin typeface="Century Gothic"/>
                <a:ea typeface="Century Gothic"/>
                <a:cs typeface="Century Gothic"/>
                <a:sym typeface="Century Gothic"/>
              </a:rPr>
              <a:t>Excellent deliverability rate</a:t>
            </a:r>
            <a:endParaRPr sz="1200">
              <a:latin typeface="Century Gothic"/>
              <a:ea typeface="Century Gothic"/>
              <a:cs typeface="Century Gothic"/>
              <a:sym typeface="Century Gothic"/>
            </a:endParaRPr>
          </a:p>
          <a:p>
            <a:pPr indent="-298450" lvl="0" marL="317500" marR="0" rtl="0" algn="l">
              <a:lnSpc>
                <a:spcPct val="100000"/>
              </a:lnSpc>
              <a:spcBef>
                <a:spcPts val="95"/>
              </a:spcBef>
              <a:spcAft>
                <a:spcPts val="0"/>
              </a:spcAft>
              <a:buSzPts val="1100"/>
              <a:buFont typeface="Century Gothic"/>
              <a:buChar char="●"/>
            </a:pPr>
            <a:r>
              <a:rPr lang="en-US" sz="1200">
                <a:latin typeface="Century Gothic"/>
                <a:ea typeface="Century Gothic"/>
                <a:cs typeface="Century Gothic"/>
                <a:sym typeface="Century Gothic"/>
              </a:rPr>
              <a:t>Time saving</a:t>
            </a:r>
            <a:endParaRPr sz="1200">
              <a:latin typeface="Century Gothic"/>
              <a:ea typeface="Century Gothic"/>
              <a:cs typeface="Century Gothic"/>
              <a:sym typeface="Century Gothic"/>
            </a:endParaRPr>
          </a:p>
          <a:p>
            <a:pPr indent="-298450" lvl="0" marL="317500" marR="0" rtl="0" algn="l">
              <a:lnSpc>
                <a:spcPct val="100000"/>
              </a:lnSpc>
              <a:spcBef>
                <a:spcPts val="95"/>
              </a:spcBef>
              <a:spcAft>
                <a:spcPts val="0"/>
              </a:spcAft>
              <a:buSzPts val="1100"/>
              <a:buFont typeface="Century Gothic"/>
              <a:buChar char="●"/>
            </a:pPr>
            <a:r>
              <a:rPr lang="en-US" sz="1200">
                <a:latin typeface="Century Gothic"/>
                <a:ea typeface="Century Gothic"/>
                <a:cs typeface="Century Gothic"/>
                <a:sym typeface="Century Gothic"/>
              </a:rPr>
              <a:t>24/7 customer support</a:t>
            </a:r>
            <a:endParaRPr sz="1200">
              <a:latin typeface="Century Gothic"/>
              <a:ea typeface="Century Gothic"/>
              <a:cs typeface="Century Gothic"/>
              <a:sym typeface="Century Gothic"/>
            </a:endParaRPr>
          </a:p>
        </p:txBody>
      </p:sp>
      <p:sp>
        <p:nvSpPr>
          <p:cNvPr id="416" name="Google Shape;416;p21"/>
          <p:cNvSpPr txBox="1"/>
          <p:nvPr/>
        </p:nvSpPr>
        <p:spPr>
          <a:xfrm>
            <a:off x="6538060" y="4441952"/>
            <a:ext cx="1636500" cy="243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500"/>
              <a:buFont typeface="Arial"/>
              <a:buNone/>
            </a:pPr>
            <a:r>
              <a:rPr b="1" lang="en-US" sz="1500">
                <a:solidFill>
                  <a:srgbClr val="006820"/>
                </a:solidFill>
                <a:latin typeface="Century Gothic"/>
                <a:ea typeface="Century Gothic"/>
                <a:cs typeface="Century Gothic"/>
                <a:sym typeface="Century Gothic"/>
              </a:rPr>
              <a:t>Dashboard</a:t>
            </a:r>
            <a:endParaRPr b="1" i="0" sz="1500" u="none" cap="none" strike="noStrike">
              <a:solidFill>
                <a:srgbClr val="000000"/>
              </a:solidFill>
              <a:latin typeface="Century Gothic"/>
              <a:ea typeface="Century Gothic"/>
              <a:cs typeface="Century Gothic"/>
              <a:sym typeface="Century Gothic"/>
            </a:endParaRPr>
          </a:p>
        </p:txBody>
      </p:sp>
      <p:sp>
        <p:nvSpPr>
          <p:cNvPr id="417" name="Google Shape;417;p21"/>
          <p:cNvSpPr txBox="1"/>
          <p:nvPr/>
        </p:nvSpPr>
        <p:spPr>
          <a:xfrm>
            <a:off x="6690460" y="4757420"/>
            <a:ext cx="4778400" cy="763200"/>
          </a:xfrm>
          <a:prstGeom prst="rect">
            <a:avLst/>
          </a:prstGeom>
          <a:noFill/>
          <a:ln>
            <a:noFill/>
          </a:ln>
        </p:spPr>
        <p:txBody>
          <a:bodyPr anchorCtr="0" anchor="t" bIns="0" lIns="0" spcFirstLastPara="1" rIns="0" wrap="square" tIns="12700">
            <a:spAutoFit/>
          </a:bodyPr>
          <a:lstStyle/>
          <a:p>
            <a:pPr indent="-304800" lvl="0" marL="457200" marR="0" rtl="0" algn="l">
              <a:lnSpc>
                <a:spcPct val="100000"/>
              </a:lnSpc>
              <a:spcBef>
                <a:spcPts val="45"/>
              </a:spcBef>
              <a:spcAft>
                <a:spcPts val="0"/>
              </a:spcAft>
              <a:buSzPts val="1200"/>
              <a:buFont typeface="Century Gothic"/>
              <a:buChar char="●"/>
            </a:pPr>
            <a:r>
              <a:rPr lang="en-US" sz="1200">
                <a:latin typeface="Century Gothic"/>
                <a:ea typeface="Century Gothic"/>
                <a:cs typeface="Century Gothic"/>
                <a:sym typeface="Century Gothic"/>
              </a:rPr>
              <a:t>Get real-time analysis at your fingertips</a:t>
            </a:r>
            <a:endParaRPr sz="1200">
              <a:latin typeface="Century Gothic"/>
              <a:ea typeface="Century Gothic"/>
              <a:cs typeface="Century Gothic"/>
              <a:sym typeface="Century Gothic"/>
            </a:endParaRPr>
          </a:p>
          <a:p>
            <a:pPr indent="-304800" lvl="0" marL="457200" marR="0" rtl="0" algn="l">
              <a:lnSpc>
                <a:spcPct val="100000"/>
              </a:lnSpc>
              <a:spcBef>
                <a:spcPts val="0"/>
              </a:spcBef>
              <a:spcAft>
                <a:spcPts val="0"/>
              </a:spcAft>
              <a:buSzPts val="1200"/>
              <a:buFont typeface="Century Gothic"/>
              <a:buChar char="●"/>
            </a:pPr>
            <a:r>
              <a:rPr lang="en-US" sz="1200">
                <a:latin typeface="Century Gothic"/>
                <a:ea typeface="Century Gothic"/>
                <a:cs typeface="Century Gothic"/>
                <a:sym typeface="Century Gothic"/>
              </a:rPr>
              <a:t>Track receipt confirmation, so you can follow</a:t>
            </a:r>
            <a:endParaRPr sz="1200">
              <a:latin typeface="Century Gothic"/>
              <a:ea typeface="Century Gothic"/>
              <a:cs typeface="Century Gothic"/>
              <a:sym typeface="Century Gothic"/>
            </a:endParaRPr>
          </a:p>
          <a:p>
            <a:pPr indent="0" lvl="0" marL="317500" marR="0" rtl="0" algn="l">
              <a:lnSpc>
                <a:spcPct val="100000"/>
              </a:lnSpc>
              <a:spcBef>
                <a:spcPts val="45"/>
              </a:spcBef>
              <a:spcAft>
                <a:spcPts val="0"/>
              </a:spcAft>
              <a:buClr>
                <a:schemeClr val="dk1"/>
              </a:buClr>
              <a:buSzPts val="1100"/>
              <a:buFont typeface="Arial"/>
              <a:buNone/>
            </a:pPr>
            <a:r>
              <a:rPr lang="en-US" sz="1200">
                <a:latin typeface="Century Gothic"/>
                <a:ea typeface="Century Gothic"/>
                <a:cs typeface="Century Gothic"/>
                <a:sym typeface="Century Gothic"/>
              </a:rPr>
              <a:t>the status of shipments</a:t>
            </a:r>
            <a:endParaRPr sz="1200">
              <a:latin typeface="Century Gothic"/>
              <a:ea typeface="Century Gothic"/>
              <a:cs typeface="Century Gothic"/>
              <a:sym typeface="Century Gothic"/>
            </a:endParaRPr>
          </a:p>
          <a:p>
            <a:pPr indent="0" lvl="0" marL="317500" marR="0" rtl="0" algn="l">
              <a:lnSpc>
                <a:spcPct val="100000"/>
              </a:lnSpc>
              <a:spcBef>
                <a:spcPts val="45"/>
              </a:spcBef>
              <a:spcAft>
                <a:spcPts val="0"/>
              </a:spcAft>
              <a:buClr>
                <a:srgbClr val="000000"/>
              </a:buClr>
              <a:buSzPts val="1200"/>
              <a:buFont typeface="Arial"/>
              <a:buNone/>
            </a:pPr>
            <a:r>
              <a:t/>
            </a:r>
            <a:endParaRPr sz="1200">
              <a:latin typeface="Century Gothic"/>
              <a:ea typeface="Century Gothic"/>
              <a:cs typeface="Century Gothic"/>
              <a:sym typeface="Century Gothic"/>
            </a:endParaRPr>
          </a:p>
        </p:txBody>
      </p:sp>
      <p:sp>
        <p:nvSpPr>
          <p:cNvPr id="418" name="Google Shape;418;p21"/>
          <p:cNvSpPr txBox="1"/>
          <p:nvPr/>
        </p:nvSpPr>
        <p:spPr>
          <a:xfrm>
            <a:off x="319350" y="2016252"/>
            <a:ext cx="5382300" cy="881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25"/>
              </a:spcBef>
              <a:spcAft>
                <a:spcPts val="0"/>
              </a:spcAft>
              <a:buClr>
                <a:schemeClr val="dk1"/>
              </a:buClr>
              <a:buSzPts val="1100"/>
              <a:buFont typeface="Arial"/>
              <a:buNone/>
            </a:pPr>
            <a:r>
              <a:rPr b="1" lang="en-US">
                <a:solidFill>
                  <a:srgbClr val="00B050"/>
                </a:solidFill>
                <a:latin typeface="Century Gothic"/>
                <a:ea typeface="Century Gothic"/>
                <a:cs typeface="Century Gothic"/>
                <a:sym typeface="Century Gothic"/>
              </a:rPr>
              <a:t>Recharge Credit fleet of your staff</a:t>
            </a:r>
            <a:endParaRPr b="1">
              <a:solidFill>
                <a:srgbClr val="00B050"/>
              </a:solidFill>
              <a:latin typeface="Century Gothic"/>
              <a:ea typeface="Century Gothic"/>
              <a:cs typeface="Century Gothic"/>
              <a:sym typeface="Century Gothic"/>
            </a:endParaRPr>
          </a:p>
          <a:p>
            <a:pPr indent="0" lvl="0" marL="12700" marR="0" rtl="0" algn="l">
              <a:lnSpc>
                <a:spcPct val="100000"/>
              </a:lnSpc>
              <a:spcBef>
                <a:spcPts val="25"/>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Opt for the automated management of the recharging of your fleet.</a:t>
            </a:r>
            <a:endParaRPr>
              <a:solidFill>
                <a:schemeClr val="dk1"/>
              </a:solidFill>
              <a:latin typeface="Century Gothic"/>
              <a:ea typeface="Century Gothic"/>
              <a:cs typeface="Century Gothic"/>
              <a:sym typeface="Century Gothic"/>
            </a:endParaRPr>
          </a:p>
          <a:p>
            <a:pPr indent="0" lvl="0" marL="12700" marR="0" rtl="0" algn="l">
              <a:lnSpc>
                <a:spcPct val="100000"/>
              </a:lnSpc>
              <a:spcBef>
                <a:spcPts val="25"/>
              </a:spcBef>
              <a:spcAft>
                <a:spcPts val="0"/>
              </a:spcAft>
              <a:buClr>
                <a:srgbClr val="000000"/>
              </a:buClr>
              <a:buSzPts val="1400"/>
              <a:buFont typeface="Arial"/>
              <a:buNone/>
            </a:pPr>
            <a:r>
              <a:t/>
            </a:r>
            <a:endParaRPr b="1">
              <a:solidFill>
                <a:srgbClr val="00B050"/>
              </a:solidFill>
              <a:latin typeface="Century Gothic"/>
              <a:ea typeface="Century Gothic"/>
              <a:cs typeface="Century Gothic"/>
              <a:sym typeface="Century Gothic"/>
            </a:endParaRPr>
          </a:p>
        </p:txBody>
      </p:sp>
      <p:sp>
        <p:nvSpPr>
          <p:cNvPr id="419" name="Google Shape;419;p21"/>
          <p:cNvSpPr txBox="1"/>
          <p:nvPr/>
        </p:nvSpPr>
        <p:spPr>
          <a:xfrm>
            <a:off x="319350" y="3083052"/>
            <a:ext cx="5834400" cy="730200"/>
          </a:xfrm>
          <a:prstGeom prst="rect">
            <a:avLst/>
          </a:prstGeom>
          <a:noFill/>
          <a:ln>
            <a:noFill/>
          </a:ln>
        </p:spPr>
        <p:txBody>
          <a:bodyPr anchorCtr="0" anchor="t" bIns="0" lIns="0" spcFirstLastPara="1" rIns="0" wrap="square" tIns="12700">
            <a:spAutoFit/>
          </a:bodyPr>
          <a:lstStyle/>
          <a:p>
            <a:pPr indent="0" lvl="0" marL="12700" marR="0" rtl="0" algn="l">
              <a:lnSpc>
                <a:spcPct val="116428"/>
              </a:lnSpc>
              <a:spcBef>
                <a:spcPts val="0"/>
              </a:spcBef>
              <a:spcAft>
                <a:spcPts val="0"/>
              </a:spcAft>
              <a:buClr>
                <a:schemeClr val="dk1"/>
              </a:buClr>
              <a:buSzPts val="1100"/>
              <a:buFont typeface="Arial"/>
              <a:buNone/>
            </a:pPr>
            <a:r>
              <a:rPr b="1" lang="en-US">
                <a:solidFill>
                  <a:srgbClr val="00B050"/>
                </a:solidFill>
                <a:latin typeface="Century Gothic"/>
                <a:ea typeface="Century Gothic"/>
                <a:cs typeface="Century Gothic"/>
                <a:sym typeface="Century Gothic"/>
              </a:rPr>
              <a:t>Reward your customers</a:t>
            </a:r>
            <a:endParaRPr b="1">
              <a:solidFill>
                <a:srgbClr val="00B050"/>
              </a:solidFill>
              <a:latin typeface="Century Gothic"/>
              <a:ea typeface="Century Gothic"/>
              <a:cs typeface="Century Gothic"/>
              <a:sym typeface="Century Gothic"/>
            </a:endParaRPr>
          </a:p>
          <a:p>
            <a:pPr indent="0" lvl="0" marL="12700" marR="0" rtl="0" algn="l">
              <a:lnSpc>
                <a:spcPct val="116428"/>
              </a:lnSpc>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Build customer loyalty by offering them communication credits.</a:t>
            </a:r>
            <a:endParaRPr>
              <a:solidFill>
                <a:schemeClr val="dk1"/>
              </a:solidFill>
              <a:latin typeface="Century Gothic"/>
              <a:ea typeface="Century Gothic"/>
              <a:cs typeface="Century Gothic"/>
              <a:sym typeface="Century Gothic"/>
            </a:endParaRPr>
          </a:p>
          <a:p>
            <a:pPr indent="0" lvl="0" marL="0" marR="0" rtl="0" algn="l">
              <a:lnSpc>
                <a:spcPct val="116428"/>
              </a:lnSpc>
              <a:spcBef>
                <a:spcPts val="0"/>
              </a:spcBef>
              <a:spcAft>
                <a:spcPts val="0"/>
              </a:spcAft>
              <a:buClr>
                <a:srgbClr val="000000"/>
              </a:buClr>
              <a:buSzPts val="1400"/>
              <a:buFont typeface="Arial"/>
              <a:buNone/>
            </a:pPr>
            <a:r>
              <a:t/>
            </a:r>
            <a:endParaRPr b="1">
              <a:solidFill>
                <a:srgbClr val="00B050"/>
              </a:solidFill>
              <a:latin typeface="Century Gothic"/>
              <a:ea typeface="Century Gothic"/>
              <a:cs typeface="Century Gothic"/>
              <a:sym typeface="Century Gothic"/>
            </a:endParaRPr>
          </a:p>
        </p:txBody>
      </p:sp>
      <p:sp>
        <p:nvSpPr>
          <p:cNvPr id="420" name="Google Shape;420;p21"/>
          <p:cNvSpPr txBox="1"/>
          <p:nvPr/>
        </p:nvSpPr>
        <p:spPr>
          <a:xfrm>
            <a:off x="319350" y="3933444"/>
            <a:ext cx="5285100" cy="1090800"/>
          </a:xfrm>
          <a:prstGeom prst="rect">
            <a:avLst/>
          </a:prstGeom>
          <a:noFill/>
          <a:ln>
            <a:noFill/>
          </a:ln>
        </p:spPr>
        <p:txBody>
          <a:bodyPr anchorCtr="0" anchor="t" bIns="0" lIns="0" spcFirstLastPara="1" rIns="0" wrap="square" tIns="12700">
            <a:spAutoFit/>
          </a:bodyPr>
          <a:lstStyle/>
          <a:p>
            <a:pPr indent="0" lvl="0" marL="12700" marR="5080" rtl="0" algn="just">
              <a:lnSpc>
                <a:spcPct val="97900"/>
              </a:lnSpc>
              <a:spcBef>
                <a:spcPts val="60"/>
              </a:spcBef>
              <a:spcAft>
                <a:spcPts val="0"/>
              </a:spcAft>
              <a:buClr>
                <a:schemeClr val="dk1"/>
              </a:buClr>
              <a:buSzPts val="1100"/>
              <a:buFont typeface="Arial"/>
              <a:buNone/>
            </a:pPr>
            <a:r>
              <a:rPr b="1" lang="en-US">
                <a:solidFill>
                  <a:srgbClr val="00B050"/>
                </a:solidFill>
                <a:latin typeface="Century Gothic"/>
                <a:ea typeface="Century Gothic"/>
                <a:cs typeface="Century Gothic"/>
                <a:sym typeface="Century Gothic"/>
              </a:rPr>
              <a:t>Credit distribution</a:t>
            </a:r>
            <a:endParaRPr b="1">
              <a:solidFill>
                <a:srgbClr val="00B050"/>
              </a:solidFill>
              <a:latin typeface="Century Gothic"/>
              <a:ea typeface="Century Gothic"/>
              <a:cs typeface="Century Gothic"/>
              <a:sym typeface="Century Gothic"/>
            </a:endParaRPr>
          </a:p>
          <a:p>
            <a:pPr indent="0" lvl="0" marL="12700" marR="5080" rtl="0" algn="just">
              <a:lnSpc>
                <a:spcPct val="97900"/>
              </a:lnSpc>
              <a:spcBef>
                <a:spcPts val="6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CinetPay help you offer products adapted to the habits and expectations of companies and local populations.</a:t>
            </a:r>
            <a:endParaRPr>
              <a:solidFill>
                <a:schemeClr val="dk1"/>
              </a:solidFill>
              <a:latin typeface="Century Gothic"/>
              <a:ea typeface="Century Gothic"/>
              <a:cs typeface="Century Gothic"/>
              <a:sym typeface="Century Gothic"/>
            </a:endParaRPr>
          </a:p>
          <a:p>
            <a:pPr indent="0" lvl="0" marL="12700" marR="5080" rtl="0" algn="just">
              <a:lnSpc>
                <a:spcPct val="97900"/>
              </a:lnSpc>
              <a:spcBef>
                <a:spcPts val="60"/>
              </a:spcBef>
              <a:spcAft>
                <a:spcPts val="0"/>
              </a:spcAft>
              <a:buClr>
                <a:schemeClr val="dk1"/>
              </a:buClr>
              <a:buSzPts val="1100"/>
              <a:buFont typeface="Arial"/>
              <a:buNone/>
            </a:pPr>
            <a:r>
              <a:t/>
            </a:r>
            <a:endParaRPr b="1">
              <a:solidFill>
                <a:srgbClr val="00B050"/>
              </a:solidFill>
              <a:latin typeface="Century Gothic"/>
              <a:ea typeface="Century Gothic"/>
              <a:cs typeface="Century Gothic"/>
              <a:sym typeface="Century Gothic"/>
            </a:endParaRPr>
          </a:p>
          <a:p>
            <a:pPr indent="0" lvl="0" marL="12700" marR="5080" rtl="0" algn="just">
              <a:lnSpc>
                <a:spcPct val="97900"/>
              </a:lnSpc>
              <a:spcBef>
                <a:spcPts val="60"/>
              </a:spcBef>
              <a:spcAft>
                <a:spcPts val="0"/>
              </a:spcAft>
              <a:buClr>
                <a:srgbClr val="000000"/>
              </a:buClr>
              <a:buSzPts val="1400"/>
              <a:buFont typeface="Arial"/>
              <a:buNone/>
            </a:pPr>
            <a:r>
              <a:t/>
            </a:r>
            <a:endParaRPr b="1">
              <a:solidFill>
                <a:srgbClr val="00B050"/>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12ef16403af_1_106"/>
          <p:cNvSpPr/>
          <p:nvPr/>
        </p:nvSpPr>
        <p:spPr>
          <a:xfrm>
            <a:off x="-167" y="-1"/>
            <a:ext cx="12192000" cy="6424500"/>
          </a:xfrm>
          <a:prstGeom prst="rect">
            <a:avLst/>
          </a:prstGeom>
          <a:solidFill>
            <a:srgbClr val="2C6635"/>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g12ef16403af_1_106"/>
          <p:cNvSpPr txBox="1"/>
          <p:nvPr/>
        </p:nvSpPr>
        <p:spPr>
          <a:xfrm>
            <a:off x="43599" y="1258575"/>
            <a:ext cx="12192000" cy="416100"/>
          </a:xfrm>
          <a:prstGeom prst="rect">
            <a:avLst/>
          </a:prstGeom>
          <a:noFill/>
          <a:ln>
            <a:noFill/>
          </a:ln>
        </p:spPr>
        <p:txBody>
          <a:bodyPr anchorCtr="0" anchor="t" bIns="60900" lIns="121900" spcFirstLastPara="1" rIns="121900" wrap="square" tIns="609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Arial Narrow"/>
                <a:ea typeface="Arial Narrow"/>
                <a:cs typeface="Arial Narrow"/>
                <a:sym typeface="Arial Narrow"/>
              </a:rPr>
              <a:t>Contact</a:t>
            </a:r>
            <a:endParaRPr b="0" i="0" sz="2400" u="none" cap="none" strike="noStrike">
              <a:solidFill>
                <a:srgbClr val="FFFFFF"/>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ndara"/>
                <a:ea typeface="Candara"/>
                <a:cs typeface="Candara"/>
                <a:sym typeface="Candara"/>
              </a:rPr>
              <a:t>YAO Y. INNOCENT</a:t>
            </a:r>
            <a:endParaRPr b="0" i="0" sz="1900" u="none" cap="none" strike="noStrike">
              <a:solidFill>
                <a:srgbClr val="000000"/>
              </a:solidFill>
              <a:latin typeface="Candara"/>
              <a:ea typeface="Candara"/>
              <a:cs typeface="Candara"/>
              <a:sym typeface="Candara"/>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ndara"/>
                <a:ea typeface="Candara"/>
                <a:cs typeface="Candara"/>
                <a:sym typeface="Candara"/>
              </a:rPr>
              <a:t>Business Development Manager</a:t>
            </a:r>
            <a:endParaRPr b="0" i="0" sz="1900" u="none" cap="none" strike="noStrike">
              <a:solidFill>
                <a:srgbClr val="000000"/>
              </a:solidFill>
              <a:latin typeface="Candara"/>
              <a:ea typeface="Candara"/>
              <a:cs typeface="Candara"/>
              <a:sym typeface="Candara"/>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ndara"/>
                <a:ea typeface="Candara"/>
                <a:cs typeface="Candara"/>
                <a:sym typeface="Candara"/>
              </a:rPr>
              <a:t>innocent.yao@cinetpay.com</a:t>
            </a:r>
            <a:endParaRPr b="0" i="0" sz="1900" u="none" cap="none" strike="noStrike">
              <a:solidFill>
                <a:srgbClr val="000000"/>
              </a:solidFill>
              <a:latin typeface="Candara"/>
              <a:ea typeface="Candara"/>
              <a:cs typeface="Candara"/>
              <a:sym typeface="Candara"/>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ndara"/>
                <a:ea typeface="Candara"/>
                <a:cs typeface="Candara"/>
                <a:sym typeface="Candara"/>
              </a:rPr>
              <a:t>Mobile : +225 0707593137</a:t>
            </a:r>
            <a:endParaRPr b="0" i="0" sz="1800" u="none" cap="none" strike="noStrike">
              <a:solidFill>
                <a:srgbClr val="FFFFFF"/>
              </a:solidFill>
              <a:latin typeface="Candara"/>
              <a:ea typeface="Candara"/>
              <a:cs typeface="Candara"/>
              <a:sym typeface="Candara"/>
            </a:endParaRPr>
          </a:p>
        </p:txBody>
      </p:sp>
      <p:pic>
        <p:nvPicPr>
          <p:cNvPr id="427" name="Google Shape;427;g12ef16403af_1_106"/>
          <p:cNvPicPr preferRelativeResize="0"/>
          <p:nvPr/>
        </p:nvPicPr>
        <p:blipFill rotWithShape="1">
          <a:blip r:embed="rId3">
            <a:alphaModFix/>
          </a:blip>
          <a:srcRect b="0" l="0" r="0" t="0"/>
          <a:stretch/>
        </p:blipFill>
        <p:spPr>
          <a:xfrm>
            <a:off x="4913575" y="3602096"/>
            <a:ext cx="355480" cy="355480"/>
          </a:xfrm>
          <a:prstGeom prst="rect">
            <a:avLst/>
          </a:prstGeom>
          <a:noFill/>
          <a:ln>
            <a:noFill/>
          </a:ln>
        </p:spPr>
      </p:pic>
      <p:pic>
        <p:nvPicPr>
          <p:cNvPr id="428" name="Google Shape;428;g12ef16403af_1_106"/>
          <p:cNvPicPr preferRelativeResize="0"/>
          <p:nvPr/>
        </p:nvPicPr>
        <p:blipFill rotWithShape="1">
          <a:blip r:embed="rId4">
            <a:alphaModFix/>
          </a:blip>
          <a:srcRect b="0" l="0" r="0" t="0"/>
          <a:stretch/>
        </p:blipFill>
        <p:spPr>
          <a:xfrm>
            <a:off x="6014560" y="3654796"/>
            <a:ext cx="250081" cy="250081"/>
          </a:xfrm>
          <a:prstGeom prst="rect">
            <a:avLst/>
          </a:prstGeom>
          <a:noFill/>
          <a:ln>
            <a:noFill/>
          </a:ln>
        </p:spPr>
      </p:pic>
      <p:pic>
        <p:nvPicPr>
          <p:cNvPr id="429" name="Google Shape;429;g12ef16403af_1_106"/>
          <p:cNvPicPr preferRelativeResize="0"/>
          <p:nvPr/>
        </p:nvPicPr>
        <p:blipFill rotWithShape="1">
          <a:blip r:embed="rId5">
            <a:alphaModFix/>
          </a:blip>
          <a:srcRect b="0" l="0" r="0" t="0"/>
          <a:stretch/>
        </p:blipFill>
        <p:spPr>
          <a:xfrm>
            <a:off x="7010165" y="3654796"/>
            <a:ext cx="268714" cy="250081"/>
          </a:xfrm>
          <a:prstGeom prst="rect">
            <a:avLst/>
          </a:prstGeom>
          <a:noFill/>
          <a:ln>
            <a:noFill/>
          </a:ln>
        </p:spPr>
      </p:pic>
      <p:sp>
        <p:nvSpPr>
          <p:cNvPr id="430" name="Google Shape;430;g12ef16403af_1_106"/>
          <p:cNvSpPr txBox="1"/>
          <p:nvPr/>
        </p:nvSpPr>
        <p:spPr>
          <a:xfrm>
            <a:off x="0" y="4478507"/>
            <a:ext cx="12192000" cy="249900"/>
          </a:xfrm>
          <a:prstGeom prst="rect">
            <a:avLst/>
          </a:prstGeom>
          <a:noFill/>
          <a:ln>
            <a:noFill/>
          </a:ln>
        </p:spPr>
        <p:txBody>
          <a:bodyPr anchorCtr="0" anchor="t" bIns="60900" lIns="121900" spcFirstLastPara="1" rIns="121900" wrap="square" tIns="6090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ndara"/>
                <a:ea typeface="Candara"/>
                <a:cs typeface="Candara"/>
                <a:sym typeface="Candara"/>
              </a:rPr>
              <a:t>www.cinetpay.com</a:t>
            </a:r>
            <a:endParaRPr b="1" i="0" sz="2800" u="none" cap="none" strike="noStrike">
              <a:solidFill>
                <a:srgbClr val="FFFFFF"/>
              </a:solidFill>
              <a:latin typeface="Candara"/>
              <a:ea typeface="Candara"/>
              <a:cs typeface="Candara"/>
              <a:sym typeface="Candara"/>
            </a:endParaRPr>
          </a:p>
        </p:txBody>
      </p:sp>
      <p:cxnSp>
        <p:nvCxnSpPr>
          <p:cNvPr id="431" name="Google Shape;431;g12ef16403af_1_106"/>
          <p:cNvCxnSpPr>
            <a:stCxn id="430" idx="1"/>
          </p:cNvCxnSpPr>
          <p:nvPr/>
        </p:nvCxnSpPr>
        <p:spPr>
          <a:xfrm>
            <a:off x="0" y="4603457"/>
            <a:ext cx="3530700" cy="1500"/>
          </a:xfrm>
          <a:prstGeom prst="straightConnector1">
            <a:avLst/>
          </a:prstGeom>
          <a:noFill/>
          <a:ln cap="flat" cmpd="sng" w="19050">
            <a:solidFill>
              <a:srgbClr val="FFFFFF"/>
            </a:solidFill>
            <a:prstDash val="solid"/>
            <a:round/>
            <a:headEnd len="sm" w="sm" type="none"/>
            <a:tailEnd len="sm" w="sm" type="none"/>
          </a:ln>
        </p:spPr>
      </p:cxnSp>
      <p:cxnSp>
        <p:nvCxnSpPr>
          <p:cNvPr id="432" name="Google Shape;432;g12ef16403af_1_106"/>
          <p:cNvCxnSpPr/>
          <p:nvPr/>
        </p:nvCxnSpPr>
        <p:spPr>
          <a:xfrm>
            <a:off x="8661133" y="4603547"/>
            <a:ext cx="3530700" cy="1500"/>
          </a:xfrm>
          <a:prstGeom prst="straightConnector1">
            <a:avLst/>
          </a:prstGeom>
          <a:noFill/>
          <a:ln cap="flat" cmpd="sng" w="19050">
            <a:solidFill>
              <a:srgbClr val="FFFFFF"/>
            </a:solidFill>
            <a:prstDash val="solid"/>
            <a:round/>
            <a:headEnd len="sm" w="sm" type="none"/>
            <a:tailEnd len="sm" w="sm" type="none"/>
          </a:ln>
        </p:spPr>
      </p:cxnSp>
      <p:pic>
        <p:nvPicPr>
          <p:cNvPr id="433" name="Google Shape;433;g12ef16403af_1_106"/>
          <p:cNvPicPr preferRelativeResize="0"/>
          <p:nvPr/>
        </p:nvPicPr>
        <p:blipFill rotWithShape="1">
          <a:blip r:embed="rId6">
            <a:alphaModFix/>
          </a:blip>
          <a:srcRect b="0" l="0" r="0" t="0"/>
          <a:stretch/>
        </p:blipFill>
        <p:spPr>
          <a:xfrm>
            <a:off x="1" y="5148471"/>
            <a:ext cx="12191999" cy="17095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12ef16403af_0_0"/>
          <p:cNvSpPr txBox="1"/>
          <p:nvPr/>
        </p:nvSpPr>
        <p:spPr>
          <a:xfrm>
            <a:off x="11577333" y="6341867"/>
            <a:ext cx="422400" cy="4224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FFFFFF"/>
                </a:solidFill>
                <a:latin typeface="Montserrat"/>
                <a:ea typeface="Montserrat"/>
                <a:cs typeface="Montserrat"/>
                <a:sym typeface="Montserrat"/>
              </a:rPr>
              <a:t>3</a:t>
            </a:r>
            <a:endParaRPr b="1" i="0" sz="1900" u="none" cap="none" strike="noStrike">
              <a:solidFill>
                <a:srgbClr val="FFFFFF"/>
              </a:solidFill>
              <a:latin typeface="Montserrat"/>
              <a:ea typeface="Montserrat"/>
              <a:cs typeface="Montserrat"/>
              <a:sym typeface="Montserrat"/>
            </a:endParaRPr>
          </a:p>
        </p:txBody>
      </p:sp>
      <p:pic>
        <p:nvPicPr>
          <p:cNvPr id="78" name="Google Shape;78;g12ef16403af_0_0"/>
          <p:cNvPicPr preferRelativeResize="0"/>
          <p:nvPr/>
        </p:nvPicPr>
        <p:blipFill rotWithShape="1">
          <a:blip r:embed="rId3">
            <a:alphaModFix/>
          </a:blip>
          <a:srcRect b="0" l="0" r="0" t="0"/>
          <a:stretch/>
        </p:blipFill>
        <p:spPr>
          <a:xfrm>
            <a:off x="4572" y="4974683"/>
            <a:ext cx="12191999" cy="1883318"/>
          </a:xfrm>
          <a:prstGeom prst="rect">
            <a:avLst/>
          </a:prstGeom>
          <a:noFill/>
          <a:ln>
            <a:noFill/>
          </a:ln>
        </p:spPr>
      </p:pic>
      <p:pic>
        <p:nvPicPr>
          <p:cNvPr id="79" name="Google Shape;79;g12ef16403af_0_0"/>
          <p:cNvPicPr preferRelativeResize="0"/>
          <p:nvPr/>
        </p:nvPicPr>
        <p:blipFill rotWithShape="1">
          <a:blip r:embed="rId4">
            <a:alphaModFix/>
          </a:blip>
          <a:srcRect b="0" l="0" r="0" t="0"/>
          <a:stretch/>
        </p:blipFill>
        <p:spPr>
          <a:xfrm>
            <a:off x="7718076" y="1978141"/>
            <a:ext cx="1056978" cy="1210880"/>
          </a:xfrm>
          <a:prstGeom prst="rect">
            <a:avLst/>
          </a:prstGeom>
          <a:noFill/>
          <a:ln>
            <a:noFill/>
          </a:ln>
        </p:spPr>
      </p:pic>
      <p:pic>
        <p:nvPicPr>
          <p:cNvPr id="80" name="Google Shape;80;g12ef16403af_0_0"/>
          <p:cNvPicPr preferRelativeResize="0"/>
          <p:nvPr/>
        </p:nvPicPr>
        <p:blipFill rotWithShape="1">
          <a:blip r:embed="rId5">
            <a:alphaModFix/>
          </a:blip>
          <a:srcRect b="0" l="0" r="0" t="0"/>
          <a:stretch/>
        </p:blipFill>
        <p:spPr>
          <a:xfrm>
            <a:off x="1521391" y="2095171"/>
            <a:ext cx="1162973" cy="939003"/>
          </a:xfrm>
          <a:prstGeom prst="rect">
            <a:avLst/>
          </a:prstGeom>
          <a:noFill/>
          <a:ln>
            <a:noFill/>
          </a:ln>
        </p:spPr>
      </p:pic>
      <p:pic>
        <p:nvPicPr>
          <p:cNvPr id="81" name="Google Shape;81;g12ef16403af_0_0"/>
          <p:cNvPicPr preferRelativeResize="0"/>
          <p:nvPr/>
        </p:nvPicPr>
        <p:blipFill rotWithShape="1">
          <a:blip r:embed="rId6">
            <a:alphaModFix/>
          </a:blip>
          <a:srcRect b="0" l="0" r="0" t="0"/>
          <a:stretch/>
        </p:blipFill>
        <p:spPr>
          <a:xfrm>
            <a:off x="4897040" y="2146713"/>
            <a:ext cx="874525" cy="856094"/>
          </a:xfrm>
          <a:prstGeom prst="rect">
            <a:avLst/>
          </a:prstGeom>
          <a:noFill/>
          <a:ln>
            <a:noFill/>
          </a:ln>
        </p:spPr>
      </p:pic>
      <p:pic>
        <p:nvPicPr>
          <p:cNvPr id="82" name="Google Shape;82;g12ef16403af_0_0"/>
          <p:cNvPicPr preferRelativeResize="0"/>
          <p:nvPr/>
        </p:nvPicPr>
        <p:blipFill rotWithShape="1">
          <a:blip r:embed="rId7">
            <a:alphaModFix/>
          </a:blip>
          <a:srcRect b="0" l="0" r="0" t="0"/>
          <a:stretch/>
        </p:blipFill>
        <p:spPr>
          <a:xfrm>
            <a:off x="10255592" y="1978140"/>
            <a:ext cx="1182265" cy="1072602"/>
          </a:xfrm>
          <a:prstGeom prst="rect">
            <a:avLst/>
          </a:prstGeom>
          <a:noFill/>
          <a:ln>
            <a:noFill/>
          </a:ln>
        </p:spPr>
      </p:pic>
      <p:sp>
        <p:nvSpPr>
          <p:cNvPr id="83" name="Google Shape;83;g12ef16403af_0_0"/>
          <p:cNvSpPr/>
          <p:nvPr/>
        </p:nvSpPr>
        <p:spPr>
          <a:xfrm>
            <a:off x="578877" y="3002808"/>
            <a:ext cx="3048000" cy="6975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3200"/>
              <a:buFont typeface="Arial"/>
              <a:buNone/>
            </a:pPr>
            <a:r>
              <a:rPr b="1" i="0" lang="en-US" sz="3700" u="none" cap="none" strike="noStrike">
                <a:solidFill>
                  <a:srgbClr val="2C6635"/>
                </a:solidFill>
                <a:latin typeface="Candara"/>
                <a:ea typeface="Candara"/>
                <a:cs typeface="Candara"/>
                <a:sym typeface="Candara"/>
              </a:rPr>
              <a:t>+ </a:t>
            </a:r>
            <a:r>
              <a:rPr b="1" lang="en-US" sz="3700">
                <a:solidFill>
                  <a:srgbClr val="2C6635"/>
                </a:solidFill>
                <a:latin typeface="Candara"/>
                <a:ea typeface="Candara"/>
                <a:cs typeface="Candara"/>
                <a:sym typeface="Candara"/>
              </a:rPr>
              <a:t>14</a:t>
            </a:r>
            <a:r>
              <a:rPr b="1" i="0" lang="en-US" sz="3700" u="none" cap="none" strike="noStrike">
                <a:solidFill>
                  <a:srgbClr val="2C6635"/>
                </a:solidFill>
                <a:latin typeface="Candara"/>
                <a:ea typeface="Candara"/>
                <a:cs typeface="Candara"/>
                <a:sym typeface="Candara"/>
              </a:rPr>
              <a:t> </a:t>
            </a:r>
            <a:r>
              <a:rPr b="1" lang="en-US" sz="3700">
                <a:solidFill>
                  <a:srgbClr val="2C6635"/>
                </a:solidFill>
                <a:latin typeface="Candara"/>
                <a:ea typeface="Candara"/>
                <a:cs typeface="Candara"/>
                <a:sym typeface="Candara"/>
              </a:rPr>
              <a:t>Billion</a:t>
            </a:r>
            <a:endParaRPr b="0" i="0" sz="3700" u="none" cap="none" strike="noStrike">
              <a:solidFill>
                <a:srgbClr val="000000"/>
              </a:solidFill>
              <a:latin typeface="Candara"/>
              <a:ea typeface="Candara"/>
              <a:cs typeface="Candara"/>
              <a:sym typeface="Candara"/>
            </a:endParaRPr>
          </a:p>
        </p:txBody>
      </p:sp>
      <p:sp>
        <p:nvSpPr>
          <p:cNvPr id="84" name="Google Shape;84;g12ef16403af_0_0"/>
          <p:cNvSpPr/>
          <p:nvPr/>
        </p:nvSpPr>
        <p:spPr>
          <a:xfrm>
            <a:off x="4015341" y="2910399"/>
            <a:ext cx="2750400" cy="6975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3200"/>
              <a:buFont typeface="Arial"/>
              <a:buNone/>
            </a:pPr>
            <a:r>
              <a:rPr b="1" i="0" lang="en-US" sz="3700" u="none" cap="none" strike="noStrike">
                <a:solidFill>
                  <a:srgbClr val="2C6635"/>
                </a:solidFill>
                <a:latin typeface="Candara"/>
                <a:ea typeface="Candara"/>
                <a:cs typeface="Candara"/>
                <a:sym typeface="Candara"/>
              </a:rPr>
              <a:t>+ </a:t>
            </a:r>
            <a:r>
              <a:rPr b="1" lang="en-US" sz="3700">
                <a:solidFill>
                  <a:srgbClr val="2C6635"/>
                </a:solidFill>
                <a:latin typeface="Candara"/>
                <a:ea typeface="Candara"/>
                <a:cs typeface="Candara"/>
                <a:sym typeface="Candara"/>
              </a:rPr>
              <a:t>2 0</a:t>
            </a:r>
            <a:r>
              <a:rPr b="1" i="0" lang="en-US" sz="3700" u="none" cap="none" strike="noStrike">
                <a:solidFill>
                  <a:srgbClr val="2C6635"/>
                </a:solidFill>
                <a:latin typeface="Candara"/>
                <a:ea typeface="Candara"/>
                <a:cs typeface="Candara"/>
                <a:sym typeface="Candara"/>
              </a:rPr>
              <a:t>00 000</a:t>
            </a:r>
            <a:endParaRPr b="0" i="0" sz="3700" u="none" cap="none" strike="noStrike">
              <a:solidFill>
                <a:srgbClr val="000000"/>
              </a:solidFill>
              <a:latin typeface="Candara"/>
              <a:ea typeface="Candara"/>
              <a:cs typeface="Candara"/>
              <a:sym typeface="Candara"/>
            </a:endParaRPr>
          </a:p>
        </p:txBody>
      </p:sp>
      <p:sp>
        <p:nvSpPr>
          <p:cNvPr id="85" name="Google Shape;85;g12ef16403af_0_0"/>
          <p:cNvSpPr/>
          <p:nvPr/>
        </p:nvSpPr>
        <p:spPr>
          <a:xfrm>
            <a:off x="7182079" y="2920092"/>
            <a:ext cx="2211600" cy="6975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3200"/>
              <a:buFont typeface="Arial"/>
              <a:buNone/>
            </a:pPr>
            <a:r>
              <a:rPr b="1" i="0" lang="en-US" sz="3700" u="none" cap="none" strike="noStrike">
                <a:solidFill>
                  <a:srgbClr val="2C6635"/>
                </a:solidFill>
                <a:latin typeface="Candara"/>
                <a:ea typeface="Candara"/>
                <a:cs typeface="Candara"/>
                <a:sym typeface="Candara"/>
              </a:rPr>
              <a:t>+</a:t>
            </a:r>
            <a:r>
              <a:rPr b="1" lang="en-US" sz="3700">
                <a:solidFill>
                  <a:srgbClr val="2C6635"/>
                </a:solidFill>
                <a:latin typeface="Candara"/>
                <a:ea typeface="Candara"/>
                <a:cs typeface="Candara"/>
                <a:sym typeface="Candara"/>
              </a:rPr>
              <a:t>2</a:t>
            </a:r>
            <a:r>
              <a:rPr b="1" i="0" lang="en-US" sz="3700" u="none" cap="none" strike="noStrike">
                <a:solidFill>
                  <a:srgbClr val="2C6635"/>
                </a:solidFill>
                <a:latin typeface="Candara"/>
                <a:ea typeface="Candara"/>
                <a:cs typeface="Candara"/>
                <a:sym typeface="Candara"/>
              </a:rPr>
              <a:t>0 000</a:t>
            </a:r>
            <a:endParaRPr b="0" i="0" sz="3700" u="none" cap="none" strike="noStrike">
              <a:solidFill>
                <a:srgbClr val="000000"/>
              </a:solidFill>
              <a:latin typeface="Candara"/>
              <a:ea typeface="Candara"/>
              <a:cs typeface="Candara"/>
              <a:sym typeface="Candara"/>
            </a:endParaRPr>
          </a:p>
        </p:txBody>
      </p:sp>
      <p:sp>
        <p:nvSpPr>
          <p:cNvPr id="86" name="Google Shape;86;g12ef16403af_0_0"/>
          <p:cNvSpPr/>
          <p:nvPr/>
        </p:nvSpPr>
        <p:spPr>
          <a:xfrm>
            <a:off x="9143756" y="4003308"/>
            <a:ext cx="3277500" cy="615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ndara"/>
                <a:ea typeface="Candara"/>
                <a:cs typeface="Candara"/>
                <a:sym typeface="Candara"/>
              </a:rPr>
              <a:t>Means of payment</a:t>
            </a:r>
            <a:endParaRPr b="0" i="0" sz="1600" u="none" cap="none" strike="noStrike">
              <a:solidFill>
                <a:srgbClr val="000000"/>
              </a:solidFill>
              <a:latin typeface="Candara"/>
              <a:ea typeface="Candara"/>
              <a:cs typeface="Candara"/>
              <a:sym typeface="Candara"/>
            </a:endParaRPr>
          </a:p>
        </p:txBody>
      </p:sp>
      <p:sp>
        <p:nvSpPr>
          <p:cNvPr id="87" name="Google Shape;87;g12ef16403af_0_0"/>
          <p:cNvSpPr/>
          <p:nvPr/>
        </p:nvSpPr>
        <p:spPr>
          <a:xfrm>
            <a:off x="9929819" y="2880997"/>
            <a:ext cx="1736100" cy="6975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3200"/>
              <a:buFont typeface="Arial"/>
              <a:buNone/>
            </a:pPr>
            <a:r>
              <a:rPr b="1" i="0" lang="en-US" sz="3700" u="none" cap="none" strike="noStrike">
                <a:solidFill>
                  <a:srgbClr val="2C6635"/>
                </a:solidFill>
                <a:latin typeface="Candara"/>
                <a:ea typeface="Candara"/>
                <a:cs typeface="Candara"/>
                <a:sym typeface="Candara"/>
              </a:rPr>
              <a:t>+</a:t>
            </a:r>
            <a:r>
              <a:rPr b="1" lang="en-US" sz="3700">
                <a:solidFill>
                  <a:srgbClr val="2C6635"/>
                </a:solidFill>
                <a:latin typeface="Candara"/>
                <a:ea typeface="Candara"/>
                <a:cs typeface="Candara"/>
                <a:sym typeface="Candara"/>
              </a:rPr>
              <a:t>4</a:t>
            </a:r>
            <a:r>
              <a:rPr b="1" i="0" lang="en-US" sz="3700" u="none" cap="none" strike="noStrike">
                <a:solidFill>
                  <a:srgbClr val="2C6635"/>
                </a:solidFill>
                <a:latin typeface="Candara"/>
                <a:ea typeface="Candara"/>
                <a:cs typeface="Candara"/>
                <a:sym typeface="Candara"/>
              </a:rPr>
              <a:t>0</a:t>
            </a:r>
            <a:endParaRPr b="0" i="0" sz="3700" u="none" cap="none" strike="noStrike">
              <a:solidFill>
                <a:srgbClr val="000000"/>
              </a:solidFill>
              <a:latin typeface="Candara"/>
              <a:ea typeface="Candara"/>
              <a:cs typeface="Candara"/>
              <a:sym typeface="Candara"/>
            </a:endParaRPr>
          </a:p>
        </p:txBody>
      </p:sp>
      <p:sp>
        <p:nvSpPr>
          <p:cNvPr id="88" name="Google Shape;88;g12ef16403af_0_0"/>
          <p:cNvSpPr txBox="1"/>
          <p:nvPr/>
        </p:nvSpPr>
        <p:spPr>
          <a:xfrm>
            <a:off x="931713" y="3946733"/>
            <a:ext cx="2717700" cy="7815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ndara"/>
                <a:ea typeface="Candara"/>
                <a:cs typeface="Candara"/>
                <a:sym typeface="Candara"/>
              </a:rPr>
              <a:t>of FCFA exchanged each month via our platform</a:t>
            </a:r>
            <a:endParaRPr b="0" i="0" sz="1600" u="none" cap="none" strike="noStrike">
              <a:solidFill>
                <a:srgbClr val="000000"/>
              </a:solidFill>
              <a:latin typeface="Candara"/>
              <a:ea typeface="Candara"/>
              <a:cs typeface="Candara"/>
              <a:sym typeface="Candara"/>
            </a:endParaRPr>
          </a:p>
        </p:txBody>
      </p:sp>
      <p:sp>
        <p:nvSpPr>
          <p:cNvPr id="89" name="Google Shape;89;g12ef16403af_0_0"/>
          <p:cNvSpPr txBox="1"/>
          <p:nvPr/>
        </p:nvSpPr>
        <p:spPr>
          <a:xfrm>
            <a:off x="4186076" y="3959124"/>
            <a:ext cx="2792700" cy="5535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1500"/>
              <a:buFont typeface="Arial"/>
              <a:buNone/>
            </a:pPr>
            <a:r>
              <a:rPr b="0" i="0" lang="en-US" sz="1600" u="none" cap="none" strike="noStrike">
                <a:solidFill>
                  <a:srgbClr val="000000"/>
                </a:solidFill>
                <a:latin typeface="Candara"/>
                <a:ea typeface="Candara"/>
                <a:cs typeface="Candara"/>
                <a:sym typeface="Candara"/>
              </a:rPr>
              <a:t>secure transactions, on average per month</a:t>
            </a:r>
            <a:endParaRPr b="0" i="0" sz="1600" u="none" cap="none" strike="noStrike">
              <a:solidFill>
                <a:srgbClr val="000000"/>
              </a:solidFill>
              <a:latin typeface="Candara"/>
              <a:ea typeface="Candara"/>
              <a:cs typeface="Candara"/>
              <a:sym typeface="Candara"/>
            </a:endParaRPr>
          </a:p>
          <a:p>
            <a:pPr indent="0" lvl="0" marL="0" marR="0" rtl="0" algn="ctr">
              <a:lnSpc>
                <a:spcPct val="100000"/>
              </a:lnSpc>
              <a:spcBef>
                <a:spcPts val="0"/>
              </a:spcBef>
              <a:spcAft>
                <a:spcPts val="0"/>
              </a:spcAft>
              <a:buClr>
                <a:schemeClr val="dk1"/>
              </a:buClr>
              <a:buSzPts val="1500"/>
              <a:buFont typeface="Arial"/>
              <a:buNone/>
            </a:pPr>
            <a:r>
              <a:t/>
            </a:r>
            <a:endParaRPr b="0" i="0" sz="1600" u="none" cap="none" strike="noStrike">
              <a:solidFill>
                <a:srgbClr val="000000"/>
              </a:solidFill>
              <a:latin typeface="Candara"/>
              <a:ea typeface="Candara"/>
              <a:cs typeface="Candara"/>
              <a:sym typeface="Candara"/>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ndara"/>
              <a:ea typeface="Candara"/>
              <a:cs typeface="Candara"/>
              <a:sym typeface="Candara"/>
            </a:endParaRPr>
          </a:p>
        </p:txBody>
      </p:sp>
      <p:sp>
        <p:nvSpPr>
          <p:cNvPr id="90" name="Google Shape;90;g12ef16403af_0_0"/>
          <p:cNvSpPr txBox="1"/>
          <p:nvPr/>
        </p:nvSpPr>
        <p:spPr>
          <a:xfrm>
            <a:off x="7239789" y="3917784"/>
            <a:ext cx="2416800" cy="5535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ndara"/>
                <a:ea typeface="Candara"/>
                <a:cs typeface="Candara"/>
                <a:sym typeface="Candara"/>
              </a:rPr>
              <a:t>merchants trust us</a:t>
            </a:r>
            <a:endParaRPr b="0" i="0" sz="1600" u="none" cap="none" strike="noStrike">
              <a:solidFill>
                <a:srgbClr val="000000"/>
              </a:solidFill>
              <a:latin typeface="Candara"/>
              <a:ea typeface="Candara"/>
              <a:cs typeface="Candara"/>
              <a:sym typeface="Candara"/>
            </a:endParaRPr>
          </a:p>
        </p:txBody>
      </p:sp>
      <p:sp>
        <p:nvSpPr>
          <p:cNvPr id="91" name="Google Shape;91;g12ef16403af_0_0"/>
          <p:cNvSpPr txBox="1"/>
          <p:nvPr/>
        </p:nvSpPr>
        <p:spPr>
          <a:xfrm>
            <a:off x="218967" y="120167"/>
            <a:ext cx="5844300" cy="5316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1" i="0" lang="en-US" sz="2400" u="none" cap="none" strike="noStrike">
                <a:solidFill>
                  <a:schemeClr val="dk1"/>
                </a:solidFill>
                <a:latin typeface="Candara"/>
                <a:ea typeface="Candara"/>
                <a:cs typeface="Candara"/>
                <a:sym typeface="Candara"/>
              </a:rPr>
              <a:t>Key figures</a:t>
            </a:r>
            <a:endParaRPr b="1" i="0" sz="2400" u="none" cap="none" strike="noStrike">
              <a:solidFill>
                <a:schemeClr val="dk1"/>
              </a:solidFill>
              <a:latin typeface="Candara"/>
              <a:ea typeface="Candara"/>
              <a:cs typeface="Candara"/>
              <a:sym typeface="Candara"/>
            </a:endParaRPr>
          </a:p>
        </p:txBody>
      </p:sp>
      <p:cxnSp>
        <p:nvCxnSpPr>
          <p:cNvPr id="92" name="Google Shape;92;g12ef16403af_0_0"/>
          <p:cNvCxnSpPr/>
          <p:nvPr/>
        </p:nvCxnSpPr>
        <p:spPr>
          <a:xfrm>
            <a:off x="304767" y="651751"/>
            <a:ext cx="1749300" cy="3600"/>
          </a:xfrm>
          <a:prstGeom prst="straightConnector1">
            <a:avLst/>
          </a:prstGeom>
          <a:noFill/>
          <a:ln cap="flat" cmpd="sng" w="19050">
            <a:solidFill>
              <a:srgbClr val="417C2E"/>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2fb08355f3_0_0"/>
          <p:cNvSpPr txBox="1"/>
          <p:nvPr/>
        </p:nvSpPr>
        <p:spPr>
          <a:xfrm>
            <a:off x="11438561" y="6341867"/>
            <a:ext cx="561300" cy="4224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Candara"/>
                <a:ea typeface="Candara"/>
                <a:cs typeface="Candara"/>
                <a:sym typeface="Candara"/>
              </a:rPr>
              <a:t>17</a:t>
            </a:r>
            <a:endParaRPr b="1" i="0" sz="1900" u="none" cap="none" strike="noStrike">
              <a:solidFill>
                <a:schemeClr val="lt1"/>
              </a:solidFill>
              <a:latin typeface="Candara"/>
              <a:ea typeface="Candara"/>
              <a:cs typeface="Candara"/>
              <a:sym typeface="Candara"/>
            </a:endParaRPr>
          </a:p>
        </p:txBody>
      </p:sp>
      <p:cxnSp>
        <p:nvCxnSpPr>
          <p:cNvPr id="98" name="Google Shape;98;g12fb08355f3_0_0"/>
          <p:cNvCxnSpPr/>
          <p:nvPr/>
        </p:nvCxnSpPr>
        <p:spPr>
          <a:xfrm>
            <a:off x="304767" y="651751"/>
            <a:ext cx="1749300" cy="3600"/>
          </a:xfrm>
          <a:prstGeom prst="straightConnector1">
            <a:avLst/>
          </a:prstGeom>
          <a:noFill/>
          <a:ln cap="flat" cmpd="sng" w="19050">
            <a:solidFill>
              <a:srgbClr val="417C2E"/>
            </a:solidFill>
            <a:prstDash val="solid"/>
            <a:round/>
            <a:headEnd len="sm" w="sm" type="none"/>
            <a:tailEnd len="sm" w="sm" type="none"/>
          </a:ln>
        </p:spPr>
      </p:cxnSp>
      <p:pic>
        <p:nvPicPr>
          <p:cNvPr descr="RÃ©sultat de recherche d'images pour &quot;axa logo&quot;" id="99" name="Google Shape;99;g12fb08355f3_0_0"/>
          <p:cNvPicPr preferRelativeResize="0"/>
          <p:nvPr/>
        </p:nvPicPr>
        <p:blipFill rotWithShape="1">
          <a:blip r:embed="rId3">
            <a:alphaModFix/>
          </a:blip>
          <a:srcRect b="0" l="0" r="0" t="0"/>
          <a:stretch/>
        </p:blipFill>
        <p:spPr>
          <a:xfrm>
            <a:off x="1890396" y="2250669"/>
            <a:ext cx="547576" cy="481110"/>
          </a:xfrm>
          <a:prstGeom prst="rect">
            <a:avLst/>
          </a:prstGeom>
          <a:noFill/>
          <a:ln>
            <a:noFill/>
          </a:ln>
        </p:spPr>
      </p:pic>
      <p:pic>
        <p:nvPicPr>
          <p:cNvPr id="100" name="Google Shape;100;g12fb08355f3_0_0"/>
          <p:cNvPicPr preferRelativeResize="0"/>
          <p:nvPr/>
        </p:nvPicPr>
        <p:blipFill rotWithShape="1">
          <a:blip r:embed="rId4">
            <a:alphaModFix/>
          </a:blip>
          <a:srcRect b="0" l="10515" r="11126" t="0"/>
          <a:stretch/>
        </p:blipFill>
        <p:spPr>
          <a:xfrm>
            <a:off x="320485" y="3916564"/>
            <a:ext cx="1173247" cy="376081"/>
          </a:xfrm>
          <a:prstGeom prst="rect">
            <a:avLst/>
          </a:prstGeom>
          <a:noFill/>
          <a:ln>
            <a:noFill/>
          </a:ln>
        </p:spPr>
      </p:pic>
      <p:pic>
        <p:nvPicPr>
          <p:cNvPr id="101" name="Google Shape;101;g12fb08355f3_0_0"/>
          <p:cNvPicPr preferRelativeResize="0"/>
          <p:nvPr/>
        </p:nvPicPr>
        <p:blipFill rotWithShape="1">
          <a:blip r:embed="rId5">
            <a:alphaModFix/>
          </a:blip>
          <a:srcRect b="0" l="0" r="0" t="0"/>
          <a:stretch/>
        </p:blipFill>
        <p:spPr>
          <a:xfrm>
            <a:off x="1988492" y="3180188"/>
            <a:ext cx="1607518" cy="376871"/>
          </a:xfrm>
          <a:prstGeom prst="rect">
            <a:avLst/>
          </a:prstGeom>
          <a:noFill/>
          <a:ln>
            <a:noFill/>
          </a:ln>
        </p:spPr>
      </p:pic>
      <p:pic>
        <p:nvPicPr>
          <p:cNvPr id="102" name="Google Shape;102;g12fb08355f3_0_0"/>
          <p:cNvPicPr preferRelativeResize="0"/>
          <p:nvPr/>
        </p:nvPicPr>
        <p:blipFill rotWithShape="1">
          <a:blip r:embed="rId6">
            <a:alphaModFix/>
          </a:blip>
          <a:srcRect b="25252" l="9875" r="12491" t="23055"/>
          <a:stretch/>
        </p:blipFill>
        <p:spPr>
          <a:xfrm>
            <a:off x="236445" y="2356928"/>
            <a:ext cx="1393492" cy="413025"/>
          </a:xfrm>
          <a:prstGeom prst="rect">
            <a:avLst/>
          </a:prstGeom>
          <a:noFill/>
          <a:ln>
            <a:noFill/>
          </a:ln>
        </p:spPr>
      </p:pic>
      <p:pic>
        <p:nvPicPr>
          <p:cNvPr id="103" name="Google Shape;103;g12fb08355f3_0_0"/>
          <p:cNvPicPr preferRelativeResize="0"/>
          <p:nvPr/>
        </p:nvPicPr>
        <p:blipFill rotWithShape="1">
          <a:blip r:embed="rId7">
            <a:alphaModFix/>
          </a:blip>
          <a:srcRect b="0" l="0" r="0" t="0"/>
          <a:stretch/>
        </p:blipFill>
        <p:spPr>
          <a:xfrm>
            <a:off x="175899" y="3030253"/>
            <a:ext cx="1463718" cy="481109"/>
          </a:xfrm>
          <a:prstGeom prst="rect">
            <a:avLst/>
          </a:prstGeom>
          <a:noFill/>
          <a:ln>
            <a:noFill/>
          </a:ln>
        </p:spPr>
      </p:pic>
      <p:pic>
        <p:nvPicPr>
          <p:cNvPr id="104" name="Google Shape;104;g12fb08355f3_0_0"/>
          <p:cNvPicPr preferRelativeResize="0"/>
          <p:nvPr/>
        </p:nvPicPr>
        <p:blipFill rotWithShape="1">
          <a:blip r:embed="rId8">
            <a:alphaModFix/>
          </a:blip>
          <a:srcRect b="20476" l="0" r="0" t="14457"/>
          <a:stretch/>
        </p:blipFill>
        <p:spPr>
          <a:xfrm>
            <a:off x="1979319" y="3776908"/>
            <a:ext cx="1607517" cy="529025"/>
          </a:xfrm>
          <a:prstGeom prst="rect">
            <a:avLst/>
          </a:prstGeom>
          <a:noFill/>
          <a:ln>
            <a:noFill/>
          </a:ln>
        </p:spPr>
      </p:pic>
      <p:pic>
        <p:nvPicPr>
          <p:cNvPr id="105" name="Google Shape;105;g12fb08355f3_0_0"/>
          <p:cNvPicPr preferRelativeResize="0"/>
          <p:nvPr/>
        </p:nvPicPr>
        <p:blipFill rotWithShape="1">
          <a:blip r:embed="rId9">
            <a:alphaModFix/>
          </a:blip>
          <a:srcRect b="0" l="0" r="0" t="0"/>
          <a:stretch/>
        </p:blipFill>
        <p:spPr>
          <a:xfrm>
            <a:off x="2803380" y="2206525"/>
            <a:ext cx="521080" cy="481109"/>
          </a:xfrm>
          <a:prstGeom prst="rect">
            <a:avLst/>
          </a:prstGeom>
          <a:noFill/>
          <a:ln>
            <a:noFill/>
          </a:ln>
        </p:spPr>
      </p:pic>
      <p:pic>
        <p:nvPicPr>
          <p:cNvPr id="106" name="Google Shape;106;g12fb08355f3_0_0"/>
          <p:cNvPicPr preferRelativeResize="0"/>
          <p:nvPr/>
        </p:nvPicPr>
        <p:blipFill rotWithShape="1">
          <a:blip r:embed="rId10">
            <a:alphaModFix/>
          </a:blip>
          <a:srcRect b="0" l="0" r="0" t="0"/>
          <a:stretch/>
        </p:blipFill>
        <p:spPr>
          <a:xfrm>
            <a:off x="265036" y="4220708"/>
            <a:ext cx="1137667" cy="990645"/>
          </a:xfrm>
          <a:prstGeom prst="rect">
            <a:avLst/>
          </a:prstGeom>
          <a:noFill/>
          <a:ln>
            <a:noFill/>
          </a:ln>
        </p:spPr>
      </p:pic>
      <p:pic>
        <p:nvPicPr>
          <p:cNvPr id="107" name="Google Shape;107;g12fb08355f3_0_0"/>
          <p:cNvPicPr preferRelativeResize="0"/>
          <p:nvPr/>
        </p:nvPicPr>
        <p:blipFill rotWithShape="1">
          <a:blip r:embed="rId11">
            <a:alphaModFix/>
          </a:blip>
          <a:srcRect b="20635" l="20249" r="18370" t="18385"/>
          <a:stretch/>
        </p:blipFill>
        <p:spPr>
          <a:xfrm>
            <a:off x="1941612" y="4451613"/>
            <a:ext cx="984647" cy="547786"/>
          </a:xfrm>
          <a:prstGeom prst="rect">
            <a:avLst/>
          </a:prstGeom>
          <a:noFill/>
          <a:ln>
            <a:noFill/>
          </a:ln>
        </p:spPr>
      </p:pic>
      <p:pic>
        <p:nvPicPr>
          <p:cNvPr descr="mage associée" id="108" name="Google Shape;108;g12fb08355f3_0_0"/>
          <p:cNvPicPr preferRelativeResize="0"/>
          <p:nvPr/>
        </p:nvPicPr>
        <p:blipFill rotWithShape="1">
          <a:blip r:embed="rId12">
            <a:alphaModFix/>
          </a:blip>
          <a:srcRect b="0" l="19699" r="19063" t="0"/>
          <a:stretch/>
        </p:blipFill>
        <p:spPr>
          <a:xfrm>
            <a:off x="5184576" y="2213165"/>
            <a:ext cx="843585" cy="811640"/>
          </a:xfrm>
          <a:prstGeom prst="rect">
            <a:avLst/>
          </a:prstGeom>
          <a:noFill/>
          <a:ln>
            <a:noFill/>
          </a:ln>
        </p:spPr>
      </p:pic>
      <p:pic>
        <p:nvPicPr>
          <p:cNvPr descr="RÃ©sultat de recherche d'images pour &quot;ansut&quot;" id="109" name="Google Shape;109;g12fb08355f3_0_0"/>
          <p:cNvPicPr preferRelativeResize="0"/>
          <p:nvPr/>
        </p:nvPicPr>
        <p:blipFill rotWithShape="1">
          <a:blip r:embed="rId13">
            <a:alphaModFix/>
          </a:blip>
          <a:srcRect b="0" l="0" r="0" t="0"/>
          <a:stretch/>
        </p:blipFill>
        <p:spPr>
          <a:xfrm>
            <a:off x="6442997" y="3900244"/>
            <a:ext cx="1112475" cy="430844"/>
          </a:xfrm>
          <a:prstGeom prst="rect">
            <a:avLst/>
          </a:prstGeom>
          <a:noFill/>
          <a:ln>
            <a:noFill/>
          </a:ln>
        </p:spPr>
      </p:pic>
      <p:pic>
        <p:nvPicPr>
          <p:cNvPr descr="Image associÃ©e" id="110" name="Google Shape;110;g12fb08355f3_0_0"/>
          <p:cNvPicPr preferRelativeResize="0"/>
          <p:nvPr/>
        </p:nvPicPr>
        <p:blipFill rotWithShape="1">
          <a:blip r:embed="rId14">
            <a:alphaModFix/>
          </a:blip>
          <a:srcRect b="0" l="0" r="0" t="0"/>
          <a:stretch/>
        </p:blipFill>
        <p:spPr>
          <a:xfrm>
            <a:off x="3995656" y="2450188"/>
            <a:ext cx="712767" cy="712767"/>
          </a:xfrm>
          <a:prstGeom prst="rect">
            <a:avLst/>
          </a:prstGeom>
          <a:noFill/>
          <a:ln>
            <a:noFill/>
          </a:ln>
        </p:spPr>
      </p:pic>
      <p:pic>
        <p:nvPicPr>
          <p:cNvPr id="111" name="Google Shape;111;g12fb08355f3_0_0"/>
          <p:cNvPicPr preferRelativeResize="0"/>
          <p:nvPr/>
        </p:nvPicPr>
        <p:blipFill rotWithShape="1">
          <a:blip r:embed="rId15">
            <a:alphaModFix/>
          </a:blip>
          <a:srcRect b="0" l="0" r="0" t="0"/>
          <a:stretch/>
        </p:blipFill>
        <p:spPr>
          <a:xfrm>
            <a:off x="5144772" y="3643988"/>
            <a:ext cx="1024096" cy="764133"/>
          </a:xfrm>
          <a:prstGeom prst="rect">
            <a:avLst/>
          </a:prstGeom>
          <a:noFill/>
          <a:ln>
            <a:noFill/>
          </a:ln>
        </p:spPr>
      </p:pic>
      <p:pic>
        <p:nvPicPr>
          <p:cNvPr id="112" name="Google Shape;112;g12fb08355f3_0_0"/>
          <p:cNvPicPr preferRelativeResize="0"/>
          <p:nvPr/>
        </p:nvPicPr>
        <p:blipFill rotWithShape="1">
          <a:blip r:embed="rId16">
            <a:alphaModFix/>
          </a:blip>
          <a:srcRect b="0" l="0" r="0" t="0"/>
          <a:stretch/>
        </p:blipFill>
        <p:spPr>
          <a:xfrm>
            <a:off x="4110692" y="3844792"/>
            <a:ext cx="974132" cy="820633"/>
          </a:xfrm>
          <a:prstGeom prst="rect">
            <a:avLst/>
          </a:prstGeom>
          <a:noFill/>
          <a:ln>
            <a:noFill/>
          </a:ln>
        </p:spPr>
      </p:pic>
      <p:sp>
        <p:nvSpPr>
          <p:cNvPr id="113" name="Google Shape;113;g12fb08355f3_0_0"/>
          <p:cNvSpPr txBox="1"/>
          <p:nvPr/>
        </p:nvSpPr>
        <p:spPr>
          <a:xfrm>
            <a:off x="9062000" y="1359436"/>
            <a:ext cx="2503200" cy="548100"/>
          </a:xfrm>
          <a:prstGeom prst="rect">
            <a:avLst/>
          </a:prstGeom>
          <a:noFill/>
          <a:ln>
            <a:noFill/>
          </a:ln>
        </p:spPr>
        <p:txBody>
          <a:bodyPr anchorCtr="0" anchor="t" bIns="121900" lIns="121900" spcFirstLastPara="1" rIns="121900" wrap="square" tIns="121900">
            <a:no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Candara"/>
                <a:ea typeface="Candara"/>
                <a:cs typeface="Candara"/>
                <a:sym typeface="Candara"/>
              </a:rPr>
              <a:t>Other partners</a:t>
            </a:r>
            <a:endParaRPr b="1" i="0" sz="1300" u="none" cap="none" strike="noStrike">
              <a:solidFill>
                <a:srgbClr val="000000"/>
              </a:solidFill>
              <a:latin typeface="Candara"/>
              <a:ea typeface="Candara"/>
              <a:cs typeface="Candara"/>
              <a:sym typeface="Candara"/>
            </a:endParaRPr>
          </a:p>
        </p:txBody>
      </p:sp>
      <p:pic>
        <p:nvPicPr>
          <p:cNvPr descr="ésultat de recherche d'images pour &quot;afribaba&quot;" id="114" name="Google Shape;114;g12fb08355f3_0_0"/>
          <p:cNvPicPr preferRelativeResize="0"/>
          <p:nvPr/>
        </p:nvPicPr>
        <p:blipFill rotWithShape="1">
          <a:blip r:embed="rId17">
            <a:alphaModFix/>
          </a:blip>
          <a:srcRect b="0" l="0" r="0" t="0"/>
          <a:stretch/>
        </p:blipFill>
        <p:spPr>
          <a:xfrm>
            <a:off x="7876483" y="2769953"/>
            <a:ext cx="1391194" cy="565673"/>
          </a:xfrm>
          <a:prstGeom prst="rect">
            <a:avLst/>
          </a:prstGeom>
          <a:noFill/>
          <a:ln>
            <a:noFill/>
          </a:ln>
        </p:spPr>
      </p:pic>
      <p:pic>
        <p:nvPicPr>
          <p:cNvPr descr="RÃ©sultat de recherche d'images pour &quot;giftedmom&quot;" id="115" name="Google Shape;115;g12fb08355f3_0_0"/>
          <p:cNvPicPr preferRelativeResize="0"/>
          <p:nvPr/>
        </p:nvPicPr>
        <p:blipFill rotWithShape="1">
          <a:blip r:embed="rId18">
            <a:alphaModFix/>
          </a:blip>
          <a:srcRect b="0" l="0" r="0" t="0"/>
          <a:stretch/>
        </p:blipFill>
        <p:spPr>
          <a:xfrm>
            <a:off x="7829603" y="3575763"/>
            <a:ext cx="1652267" cy="615197"/>
          </a:xfrm>
          <a:prstGeom prst="rect">
            <a:avLst/>
          </a:prstGeom>
          <a:noFill/>
          <a:ln>
            <a:noFill/>
          </a:ln>
        </p:spPr>
      </p:pic>
      <p:pic>
        <p:nvPicPr>
          <p:cNvPr id="116" name="Google Shape;116;g12fb08355f3_0_0"/>
          <p:cNvPicPr preferRelativeResize="0"/>
          <p:nvPr/>
        </p:nvPicPr>
        <p:blipFill rotWithShape="1">
          <a:blip r:embed="rId19">
            <a:alphaModFix/>
          </a:blip>
          <a:srcRect b="0" l="0" r="0" t="0"/>
          <a:stretch/>
        </p:blipFill>
        <p:spPr>
          <a:xfrm>
            <a:off x="8120759" y="2248680"/>
            <a:ext cx="1652268" cy="383944"/>
          </a:xfrm>
          <a:prstGeom prst="rect">
            <a:avLst/>
          </a:prstGeom>
          <a:noFill/>
          <a:ln>
            <a:noFill/>
          </a:ln>
        </p:spPr>
      </p:pic>
      <p:pic>
        <p:nvPicPr>
          <p:cNvPr id="117" name="Google Shape;117;g12fb08355f3_0_0"/>
          <p:cNvPicPr preferRelativeResize="0"/>
          <p:nvPr/>
        </p:nvPicPr>
        <p:blipFill rotWithShape="1">
          <a:blip r:embed="rId20">
            <a:alphaModFix/>
          </a:blip>
          <a:srcRect b="0" l="0" r="0" t="0"/>
          <a:stretch/>
        </p:blipFill>
        <p:spPr>
          <a:xfrm>
            <a:off x="9969735" y="3367811"/>
            <a:ext cx="2040633" cy="694023"/>
          </a:xfrm>
          <a:prstGeom prst="rect">
            <a:avLst/>
          </a:prstGeom>
          <a:noFill/>
          <a:ln>
            <a:noFill/>
          </a:ln>
        </p:spPr>
      </p:pic>
      <p:pic>
        <p:nvPicPr>
          <p:cNvPr id="118" name="Google Shape;118;g12fb08355f3_0_0"/>
          <p:cNvPicPr preferRelativeResize="0"/>
          <p:nvPr/>
        </p:nvPicPr>
        <p:blipFill rotWithShape="1">
          <a:blip r:embed="rId21">
            <a:alphaModFix/>
          </a:blip>
          <a:srcRect b="0" l="0" r="0" t="0"/>
          <a:stretch/>
        </p:blipFill>
        <p:spPr>
          <a:xfrm>
            <a:off x="10477911" y="3938408"/>
            <a:ext cx="1549993" cy="564598"/>
          </a:xfrm>
          <a:prstGeom prst="rect">
            <a:avLst/>
          </a:prstGeom>
          <a:noFill/>
          <a:ln>
            <a:noFill/>
          </a:ln>
        </p:spPr>
      </p:pic>
      <p:pic>
        <p:nvPicPr>
          <p:cNvPr id="119" name="Google Shape;119;g12fb08355f3_0_0"/>
          <p:cNvPicPr preferRelativeResize="0"/>
          <p:nvPr/>
        </p:nvPicPr>
        <p:blipFill rotWithShape="1">
          <a:blip r:embed="rId22">
            <a:alphaModFix/>
          </a:blip>
          <a:srcRect b="0" l="0" r="0" t="12026"/>
          <a:stretch/>
        </p:blipFill>
        <p:spPr>
          <a:xfrm>
            <a:off x="8454005" y="4404212"/>
            <a:ext cx="1627342" cy="495264"/>
          </a:xfrm>
          <a:prstGeom prst="rect">
            <a:avLst/>
          </a:prstGeom>
          <a:noFill/>
          <a:ln>
            <a:noFill/>
          </a:ln>
        </p:spPr>
      </p:pic>
      <p:pic>
        <p:nvPicPr>
          <p:cNvPr descr="ésultat de recherche d'images pour &quot;fraternité matin&quot;" id="120" name="Google Shape;120;g12fb08355f3_0_0"/>
          <p:cNvPicPr preferRelativeResize="0"/>
          <p:nvPr/>
        </p:nvPicPr>
        <p:blipFill rotWithShape="1">
          <a:blip r:embed="rId23">
            <a:alphaModFix/>
          </a:blip>
          <a:srcRect b="0" l="0" r="0" t="0"/>
          <a:stretch/>
        </p:blipFill>
        <p:spPr>
          <a:xfrm>
            <a:off x="10175948" y="2905735"/>
            <a:ext cx="1161561" cy="455400"/>
          </a:xfrm>
          <a:prstGeom prst="rect">
            <a:avLst/>
          </a:prstGeom>
          <a:noFill/>
          <a:ln>
            <a:noFill/>
          </a:ln>
        </p:spPr>
      </p:pic>
      <p:pic>
        <p:nvPicPr>
          <p:cNvPr id="121" name="Google Shape;121;g12fb08355f3_0_0"/>
          <p:cNvPicPr preferRelativeResize="0"/>
          <p:nvPr/>
        </p:nvPicPr>
        <p:blipFill rotWithShape="1">
          <a:blip r:embed="rId24">
            <a:alphaModFix/>
          </a:blip>
          <a:srcRect b="0" l="0" r="0" t="0"/>
          <a:stretch/>
        </p:blipFill>
        <p:spPr>
          <a:xfrm>
            <a:off x="10363236" y="2194568"/>
            <a:ext cx="1313653" cy="477692"/>
          </a:xfrm>
          <a:prstGeom prst="rect">
            <a:avLst/>
          </a:prstGeom>
          <a:noFill/>
          <a:ln>
            <a:noFill/>
          </a:ln>
        </p:spPr>
      </p:pic>
      <p:cxnSp>
        <p:nvCxnSpPr>
          <p:cNvPr id="122" name="Google Shape;122;g12fb08355f3_0_0"/>
          <p:cNvCxnSpPr/>
          <p:nvPr/>
        </p:nvCxnSpPr>
        <p:spPr>
          <a:xfrm>
            <a:off x="3785667" y="1371800"/>
            <a:ext cx="8400" cy="4417200"/>
          </a:xfrm>
          <a:prstGeom prst="straightConnector1">
            <a:avLst/>
          </a:prstGeom>
          <a:noFill/>
          <a:ln cap="flat" cmpd="sng" w="9525">
            <a:solidFill>
              <a:srgbClr val="FFC000"/>
            </a:solidFill>
            <a:prstDash val="solid"/>
            <a:round/>
            <a:headEnd len="sm" w="sm" type="none"/>
            <a:tailEnd len="sm" w="sm" type="none"/>
          </a:ln>
        </p:spPr>
      </p:cxnSp>
      <p:cxnSp>
        <p:nvCxnSpPr>
          <p:cNvPr id="123" name="Google Shape;123;g12fb08355f3_0_0"/>
          <p:cNvCxnSpPr/>
          <p:nvPr/>
        </p:nvCxnSpPr>
        <p:spPr>
          <a:xfrm flipH="1">
            <a:off x="7835767" y="1389300"/>
            <a:ext cx="8700" cy="4373700"/>
          </a:xfrm>
          <a:prstGeom prst="straightConnector1">
            <a:avLst/>
          </a:prstGeom>
          <a:noFill/>
          <a:ln cap="flat" cmpd="sng" w="9525">
            <a:solidFill>
              <a:srgbClr val="FFC000"/>
            </a:solidFill>
            <a:prstDash val="solid"/>
            <a:round/>
            <a:headEnd len="sm" w="sm" type="none"/>
            <a:tailEnd len="sm" w="sm" type="none"/>
          </a:ln>
        </p:spPr>
      </p:cxnSp>
      <p:cxnSp>
        <p:nvCxnSpPr>
          <p:cNvPr id="124" name="Google Shape;124;g12fb08355f3_0_0"/>
          <p:cNvCxnSpPr/>
          <p:nvPr/>
        </p:nvCxnSpPr>
        <p:spPr>
          <a:xfrm>
            <a:off x="163117" y="1312511"/>
            <a:ext cx="1200" cy="4467900"/>
          </a:xfrm>
          <a:prstGeom prst="straightConnector1">
            <a:avLst/>
          </a:prstGeom>
          <a:noFill/>
          <a:ln cap="flat" cmpd="sng" w="9525">
            <a:solidFill>
              <a:srgbClr val="FFC000"/>
            </a:solidFill>
            <a:prstDash val="solid"/>
            <a:round/>
            <a:headEnd len="sm" w="sm" type="none"/>
            <a:tailEnd len="sm" w="sm" type="none"/>
          </a:ln>
        </p:spPr>
      </p:cxnSp>
      <p:cxnSp>
        <p:nvCxnSpPr>
          <p:cNvPr id="125" name="Google Shape;125;g12fb08355f3_0_0"/>
          <p:cNvCxnSpPr/>
          <p:nvPr/>
        </p:nvCxnSpPr>
        <p:spPr>
          <a:xfrm>
            <a:off x="12088957" y="1347959"/>
            <a:ext cx="23700" cy="4490400"/>
          </a:xfrm>
          <a:prstGeom prst="straightConnector1">
            <a:avLst/>
          </a:prstGeom>
          <a:noFill/>
          <a:ln cap="flat" cmpd="sng" w="9525">
            <a:solidFill>
              <a:srgbClr val="FFC000"/>
            </a:solidFill>
            <a:prstDash val="solid"/>
            <a:round/>
            <a:headEnd len="sm" w="sm" type="none"/>
            <a:tailEnd len="sm" w="sm" type="none"/>
          </a:ln>
        </p:spPr>
      </p:cxnSp>
      <p:cxnSp>
        <p:nvCxnSpPr>
          <p:cNvPr id="126" name="Google Shape;126;g12fb08355f3_0_0"/>
          <p:cNvCxnSpPr/>
          <p:nvPr/>
        </p:nvCxnSpPr>
        <p:spPr>
          <a:xfrm>
            <a:off x="181700" y="1328067"/>
            <a:ext cx="11916000" cy="20100"/>
          </a:xfrm>
          <a:prstGeom prst="straightConnector1">
            <a:avLst/>
          </a:prstGeom>
          <a:noFill/>
          <a:ln cap="flat" cmpd="sng" w="9525">
            <a:solidFill>
              <a:srgbClr val="FFC000"/>
            </a:solidFill>
            <a:prstDash val="solid"/>
            <a:round/>
            <a:headEnd len="sm" w="sm" type="none"/>
            <a:tailEnd len="sm" w="sm" type="none"/>
          </a:ln>
        </p:spPr>
      </p:cxnSp>
      <p:cxnSp>
        <p:nvCxnSpPr>
          <p:cNvPr id="127" name="Google Shape;127;g12fb08355f3_0_0"/>
          <p:cNvCxnSpPr/>
          <p:nvPr/>
        </p:nvCxnSpPr>
        <p:spPr>
          <a:xfrm>
            <a:off x="192319" y="1848287"/>
            <a:ext cx="11905200" cy="35700"/>
          </a:xfrm>
          <a:prstGeom prst="straightConnector1">
            <a:avLst/>
          </a:prstGeom>
          <a:noFill/>
          <a:ln cap="flat" cmpd="sng" w="9525">
            <a:solidFill>
              <a:srgbClr val="FFC000"/>
            </a:solidFill>
            <a:prstDash val="solid"/>
            <a:round/>
            <a:headEnd len="sm" w="sm" type="none"/>
            <a:tailEnd len="sm" w="sm" type="none"/>
          </a:ln>
        </p:spPr>
      </p:cxnSp>
      <p:cxnSp>
        <p:nvCxnSpPr>
          <p:cNvPr id="128" name="Google Shape;128;g12fb08355f3_0_0"/>
          <p:cNvCxnSpPr/>
          <p:nvPr/>
        </p:nvCxnSpPr>
        <p:spPr>
          <a:xfrm>
            <a:off x="172967" y="5806767"/>
            <a:ext cx="11961900" cy="9300"/>
          </a:xfrm>
          <a:prstGeom prst="straightConnector1">
            <a:avLst/>
          </a:prstGeom>
          <a:noFill/>
          <a:ln cap="flat" cmpd="sng" w="9525">
            <a:solidFill>
              <a:srgbClr val="FFC000"/>
            </a:solidFill>
            <a:prstDash val="solid"/>
            <a:round/>
            <a:headEnd len="sm" w="sm" type="none"/>
            <a:tailEnd len="sm" w="sm" type="none"/>
          </a:ln>
        </p:spPr>
      </p:cxnSp>
      <p:pic>
        <p:nvPicPr>
          <p:cNvPr id="129" name="Google Shape;129;g12fb08355f3_0_0"/>
          <p:cNvPicPr preferRelativeResize="0"/>
          <p:nvPr/>
        </p:nvPicPr>
        <p:blipFill rotWithShape="1">
          <a:blip r:embed="rId25">
            <a:alphaModFix/>
          </a:blip>
          <a:srcRect b="0" l="0" r="0" t="0"/>
          <a:stretch/>
        </p:blipFill>
        <p:spPr>
          <a:xfrm>
            <a:off x="6142739" y="2357288"/>
            <a:ext cx="1204282" cy="954850"/>
          </a:xfrm>
          <a:prstGeom prst="rect">
            <a:avLst/>
          </a:prstGeom>
          <a:noFill/>
          <a:ln>
            <a:noFill/>
          </a:ln>
        </p:spPr>
      </p:pic>
      <p:pic>
        <p:nvPicPr>
          <p:cNvPr descr="SAAR ASSURANCES COTE D'IVOIRE | LinkedIn" id="130" name="Google Shape;130;g12fb08355f3_0_0"/>
          <p:cNvPicPr preferRelativeResize="0"/>
          <p:nvPr/>
        </p:nvPicPr>
        <p:blipFill rotWithShape="1">
          <a:blip r:embed="rId26">
            <a:alphaModFix/>
          </a:blip>
          <a:srcRect b="0" l="0" r="0" t="0"/>
          <a:stretch/>
        </p:blipFill>
        <p:spPr>
          <a:xfrm>
            <a:off x="2501483" y="5176019"/>
            <a:ext cx="984647" cy="584922"/>
          </a:xfrm>
          <a:prstGeom prst="rect">
            <a:avLst/>
          </a:prstGeom>
          <a:noFill/>
          <a:ln>
            <a:noFill/>
          </a:ln>
        </p:spPr>
      </p:pic>
      <p:pic>
        <p:nvPicPr>
          <p:cNvPr descr="Gouvernement de Côte d'Ivoire - 𝗗𝗘́𝗖𝗟𝗔𝗥𝗔𝗧𝗜𝗢𝗡 𝗗𝗘  𝗗𝗘́𝗣𝗟𝗔𝗖𝗘𝗠𝗘𝗡𝗧 𝗣𝗔𝗥 𝗩𝗢𝗜𝗘 𝗔𝗘́𝗥𝗜𝗘𝗡𝗡𝗘 (𝗗𝗗𝗩𝗔)  𝗖𝗢𝗩𝗜𝗗-𝟭𝟵 𝘝𝘰𝘺𝘢𝘨𝘦𝘶𝘳𝘴 𝘢𝘶 𝘥𝘦́𝘱𝘢𝘳𝘵, 𝘢̀  𝘭'𝘢𝘳𝘳𝘪𝘷𝘦́𝘦 𝘦𝘵 𝘦𝘯 𝘵𝘳𝘢𝘯𝘴𝘪𝘵 𝘦𝘯 𝘊ô𝘵𝘦 𝘥 ..." id="131" name="Google Shape;131;g12fb08355f3_0_0"/>
          <p:cNvPicPr preferRelativeResize="0"/>
          <p:nvPr/>
        </p:nvPicPr>
        <p:blipFill rotWithShape="1">
          <a:blip r:embed="rId27">
            <a:alphaModFix/>
          </a:blip>
          <a:srcRect b="6412" l="5960" r="6763" t="13625"/>
          <a:stretch/>
        </p:blipFill>
        <p:spPr>
          <a:xfrm>
            <a:off x="4306789" y="4960385"/>
            <a:ext cx="1201165" cy="522432"/>
          </a:xfrm>
          <a:prstGeom prst="rect">
            <a:avLst/>
          </a:prstGeom>
          <a:noFill/>
          <a:ln>
            <a:noFill/>
          </a:ln>
        </p:spPr>
      </p:pic>
      <p:pic>
        <p:nvPicPr>
          <p:cNvPr descr="Ministère de la famille de la femme, des Affaires Sociales et de l'Enfance  - CI | Base de données «Genre, Femmes, Paix et Sécurité en Afrique de  l'Ouest»" id="132" name="Google Shape;132;g12fb08355f3_0_0"/>
          <p:cNvPicPr preferRelativeResize="0"/>
          <p:nvPr/>
        </p:nvPicPr>
        <p:blipFill rotWithShape="1">
          <a:blip r:embed="rId28">
            <a:alphaModFix/>
          </a:blip>
          <a:srcRect b="0" l="2451" r="1403" t="0"/>
          <a:stretch/>
        </p:blipFill>
        <p:spPr>
          <a:xfrm>
            <a:off x="6226308" y="4755577"/>
            <a:ext cx="1155269" cy="733891"/>
          </a:xfrm>
          <a:prstGeom prst="rect">
            <a:avLst/>
          </a:prstGeom>
          <a:noFill/>
          <a:ln>
            <a:noFill/>
          </a:ln>
        </p:spPr>
      </p:pic>
      <p:pic>
        <p:nvPicPr>
          <p:cNvPr descr="Addoha Côte d'Ivoire - Home | Facebook" id="133" name="Google Shape;133;g12fb08355f3_0_0"/>
          <p:cNvPicPr preferRelativeResize="0"/>
          <p:nvPr/>
        </p:nvPicPr>
        <p:blipFill rotWithShape="1">
          <a:blip r:embed="rId29">
            <a:alphaModFix/>
          </a:blip>
          <a:srcRect b="0" l="0" r="0" t="0"/>
          <a:stretch/>
        </p:blipFill>
        <p:spPr>
          <a:xfrm>
            <a:off x="7926436" y="4647077"/>
            <a:ext cx="912633" cy="840953"/>
          </a:xfrm>
          <a:prstGeom prst="rect">
            <a:avLst/>
          </a:prstGeom>
          <a:noFill/>
          <a:ln>
            <a:noFill/>
          </a:ln>
        </p:spPr>
      </p:pic>
      <p:pic>
        <p:nvPicPr>
          <p:cNvPr descr="orca deco logo - Recherche Google | Orca, Deco, Logos" id="134" name="Google Shape;134;g12fb08355f3_0_0"/>
          <p:cNvPicPr preferRelativeResize="0"/>
          <p:nvPr/>
        </p:nvPicPr>
        <p:blipFill rotWithShape="1">
          <a:blip r:embed="rId30">
            <a:alphaModFix/>
          </a:blip>
          <a:srcRect b="0" l="0" r="0" t="0"/>
          <a:stretch/>
        </p:blipFill>
        <p:spPr>
          <a:xfrm>
            <a:off x="10515903" y="4573101"/>
            <a:ext cx="1262560" cy="671429"/>
          </a:xfrm>
          <a:prstGeom prst="rect">
            <a:avLst/>
          </a:prstGeom>
          <a:noFill/>
          <a:ln>
            <a:noFill/>
          </a:ln>
        </p:spPr>
      </p:pic>
      <p:pic>
        <p:nvPicPr>
          <p:cNvPr descr="Vivo Energy Cote d'Ivoire" id="135" name="Google Shape;135;g12fb08355f3_0_0"/>
          <p:cNvPicPr preferRelativeResize="0"/>
          <p:nvPr/>
        </p:nvPicPr>
        <p:blipFill rotWithShape="1">
          <a:blip r:embed="rId31">
            <a:alphaModFix/>
          </a:blip>
          <a:srcRect b="0" l="0" r="0" t="0"/>
          <a:stretch/>
        </p:blipFill>
        <p:spPr>
          <a:xfrm>
            <a:off x="8729943" y="4845417"/>
            <a:ext cx="1432440" cy="563735"/>
          </a:xfrm>
          <a:prstGeom prst="rect">
            <a:avLst/>
          </a:prstGeom>
          <a:noFill/>
          <a:ln>
            <a:noFill/>
          </a:ln>
        </p:spPr>
      </p:pic>
      <p:pic>
        <p:nvPicPr>
          <p:cNvPr descr="Accueil | PISAM | Polyclinique Sainte Anne-Marie" id="136" name="Google Shape;136;g12fb08355f3_0_0"/>
          <p:cNvPicPr preferRelativeResize="0"/>
          <p:nvPr/>
        </p:nvPicPr>
        <p:blipFill rotWithShape="1">
          <a:blip r:embed="rId32">
            <a:alphaModFix/>
          </a:blip>
          <a:srcRect b="0" l="0" r="0" t="0"/>
          <a:stretch/>
        </p:blipFill>
        <p:spPr>
          <a:xfrm>
            <a:off x="7847932" y="3866563"/>
            <a:ext cx="1060416" cy="599291"/>
          </a:xfrm>
          <a:prstGeom prst="rect">
            <a:avLst/>
          </a:prstGeom>
          <a:noFill/>
          <a:ln>
            <a:noFill/>
          </a:ln>
        </p:spPr>
      </p:pic>
      <p:pic>
        <p:nvPicPr>
          <p:cNvPr descr="FedEx Logo : histoire, signification de l'emblème" id="137" name="Google Shape;137;g12fb08355f3_0_0"/>
          <p:cNvPicPr preferRelativeResize="0"/>
          <p:nvPr/>
        </p:nvPicPr>
        <p:blipFill rotWithShape="1">
          <a:blip r:embed="rId33">
            <a:alphaModFix/>
          </a:blip>
          <a:srcRect b="0" l="0" r="0" t="0"/>
          <a:stretch/>
        </p:blipFill>
        <p:spPr>
          <a:xfrm>
            <a:off x="9448205" y="3836037"/>
            <a:ext cx="1043057" cy="599291"/>
          </a:xfrm>
          <a:prstGeom prst="rect">
            <a:avLst/>
          </a:prstGeom>
          <a:noFill/>
          <a:ln>
            <a:noFill/>
          </a:ln>
        </p:spPr>
      </p:pic>
      <p:sp>
        <p:nvSpPr>
          <p:cNvPr id="138" name="Google Shape;138;g12fb08355f3_0_0"/>
          <p:cNvSpPr txBox="1"/>
          <p:nvPr/>
        </p:nvSpPr>
        <p:spPr>
          <a:xfrm>
            <a:off x="218967" y="120167"/>
            <a:ext cx="5844300" cy="5316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1" i="0" lang="en-US" sz="2400" u="none" cap="none" strike="noStrike">
                <a:solidFill>
                  <a:srgbClr val="000000"/>
                </a:solidFill>
                <a:latin typeface="Candara"/>
                <a:ea typeface="Candara"/>
                <a:cs typeface="Candara"/>
                <a:sym typeface="Candara"/>
              </a:rPr>
              <a:t>Our Partners</a:t>
            </a:r>
            <a:endParaRPr b="1" i="0" sz="2400" u="none" cap="none" strike="noStrike">
              <a:solidFill>
                <a:srgbClr val="000000"/>
              </a:solidFill>
              <a:latin typeface="Candara"/>
              <a:ea typeface="Candara"/>
              <a:cs typeface="Candara"/>
              <a:sym typeface="Candara"/>
            </a:endParaRPr>
          </a:p>
        </p:txBody>
      </p:sp>
      <p:sp>
        <p:nvSpPr>
          <p:cNvPr id="139" name="Google Shape;139;g12fb08355f3_0_0"/>
          <p:cNvSpPr txBox="1"/>
          <p:nvPr/>
        </p:nvSpPr>
        <p:spPr>
          <a:xfrm>
            <a:off x="871533" y="1318133"/>
            <a:ext cx="2330400" cy="455700"/>
          </a:xfrm>
          <a:prstGeom prst="rect">
            <a:avLst/>
          </a:prstGeom>
          <a:noFill/>
          <a:ln>
            <a:noFill/>
          </a:ln>
        </p:spPr>
        <p:txBody>
          <a:bodyPr anchorCtr="0" anchor="t" bIns="121900" lIns="121900" spcFirstLastPara="1" rIns="121900" wrap="square" tIns="121900">
            <a:noAutofit/>
          </a:bodyPr>
          <a:lstStyle/>
          <a:p>
            <a:pPr indent="0" lvl="0" marL="0" marR="0" rtl="0" algn="just">
              <a:lnSpc>
                <a:spcPct val="100000"/>
              </a:lnSpc>
              <a:spcBef>
                <a:spcPts val="0"/>
              </a:spcBef>
              <a:spcAft>
                <a:spcPts val="0"/>
              </a:spcAft>
              <a:buClr>
                <a:schemeClr val="dk1"/>
              </a:buClr>
              <a:buSzPts val="1500"/>
              <a:buFont typeface="Arial"/>
              <a:buNone/>
            </a:pPr>
            <a:r>
              <a:rPr b="1" i="0" lang="en-US" sz="1300" u="none" cap="none" strike="noStrike">
                <a:solidFill>
                  <a:srgbClr val="000000"/>
                </a:solidFill>
                <a:latin typeface="Candara"/>
                <a:ea typeface="Candara"/>
                <a:cs typeface="Candara"/>
                <a:sym typeface="Candara"/>
              </a:rPr>
              <a:t>Financial companies</a:t>
            </a:r>
            <a:endParaRPr b="1" i="0" sz="1300" u="none" cap="none" strike="noStrike">
              <a:solidFill>
                <a:srgbClr val="000000"/>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ndara"/>
              <a:ea typeface="Candara"/>
              <a:cs typeface="Candara"/>
              <a:sym typeface="Candara"/>
            </a:endParaRPr>
          </a:p>
        </p:txBody>
      </p:sp>
      <p:sp>
        <p:nvSpPr>
          <p:cNvPr id="140" name="Google Shape;140;g12fb08355f3_0_0"/>
          <p:cNvSpPr txBox="1"/>
          <p:nvPr/>
        </p:nvSpPr>
        <p:spPr>
          <a:xfrm>
            <a:off x="4913267" y="1364400"/>
            <a:ext cx="1803300" cy="455700"/>
          </a:xfrm>
          <a:prstGeom prst="rect">
            <a:avLst/>
          </a:prstGeom>
          <a:noFill/>
          <a:ln>
            <a:noFill/>
          </a:ln>
        </p:spPr>
        <p:txBody>
          <a:bodyPr anchorCtr="0" anchor="t" bIns="121900" lIns="121900" spcFirstLastPara="1" rIns="121900" wrap="square" tIns="121900">
            <a:noAutofit/>
          </a:bodyPr>
          <a:lstStyle/>
          <a:p>
            <a:pPr indent="0" lvl="0" marL="0" marR="0" rtl="0" algn="just">
              <a:lnSpc>
                <a:spcPct val="100000"/>
              </a:lnSpc>
              <a:spcBef>
                <a:spcPts val="0"/>
              </a:spcBef>
              <a:spcAft>
                <a:spcPts val="0"/>
              </a:spcAft>
              <a:buClr>
                <a:schemeClr val="dk1"/>
              </a:buClr>
              <a:buSzPts val="1500"/>
              <a:buFont typeface="Arial"/>
              <a:buNone/>
            </a:pPr>
            <a:r>
              <a:rPr b="1" i="0" lang="en-US" sz="1300" u="none" cap="none" strike="noStrike">
                <a:solidFill>
                  <a:srgbClr val="000000"/>
                </a:solidFill>
                <a:latin typeface="Candara"/>
                <a:ea typeface="Candara"/>
                <a:cs typeface="Candara"/>
                <a:sym typeface="Candara"/>
              </a:rPr>
              <a:t>Public companies</a:t>
            </a:r>
            <a:endParaRPr b="1" i="0" sz="1300" u="none" cap="none" strike="noStrike">
              <a:solidFill>
                <a:srgbClr val="000000"/>
              </a:solidFill>
              <a:latin typeface="Candara"/>
              <a:ea typeface="Candara"/>
              <a:cs typeface="Candara"/>
              <a:sym typeface="Candara"/>
            </a:endParaRPr>
          </a:p>
          <a:p>
            <a:pPr indent="0" lvl="0" marL="0" marR="0" rtl="0" algn="just">
              <a:lnSpc>
                <a:spcPct val="100000"/>
              </a:lnSpc>
              <a:spcBef>
                <a:spcPts val="0"/>
              </a:spcBef>
              <a:spcAft>
                <a:spcPts val="0"/>
              </a:spcAft>
              <a:buClr>
                <a:schemeClr val="dk1"/>
              </a:buClr>
              <a:buSzPts val="1500"/>
              <a:buFont typeface="Arial"/>
              <a:buNone/>
            </a:pPr>
            <a:r>
              <a:t/>
            </a:r>
            <a:endParaRPr b="1" i="0" sz="1300" u="none" cap="none" strike="noStrike">
              <a:solidFill>
                <a:srgbClr val="000000"/>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ndara"/>
              <a:ea typeface="Candara"/>
              <a:cs typeface="Candara"/>
              <a:sym typeface="Candara"/>
            </a:endParaRPr>
          </a:p>
        </p:txBody>
      </p:sp>
      <p:sp>
        <p:nvSpPr>
          <p:cNvPr id="141" name="Google Shape;141;g12fb08355f3_0_0"/>
          <p:cNvSpPr txBox="1"/>
          <p:nvPr/>
        </p:nvSpPr>
        <p:spPr>
          <a:xfrm>
            <a:off x="6697633" y="6386333"/>
            <a:ext cx="4773300" cy="422400"/>
          </a:xfrm>
          <a:prstGeom prst="rect">
            <a:avLst/>
          </a:prstGeom>
          <a:solidFill>
            <a:srgbClr val="166634"/>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FFFFFF"/>
                </a:solidFill>
                <a:latin typeface="Arial"/>
                <a:ea typeface="Arial"/>
                <a:cs typeface="Arial"/>
                <a:sym typeface="Arial"/>
              </a:rPr>
              <a:t>The partner payment solution for your growth.</a:t>
            </a:r>
            <a:endParaRPr b="1" i="0" sz="1500" u="none" cap="none" strike="noStrike">
              <a:solidFill>
                <a:srgbClr val="FFFFFF"/>
              </a:solidFill>
              <a:latin typeface="Arial"/>
              <a:ea typeface="Arial"/>
              <a:cs typeface="Arial"/>
              <a:sym typeface="Arial"/>
            </a:endParaRPr>
          </a:p>
        </p:txBody>
      </p:sp>
      <p:pic>
        <p:nvPicPr>
          <p:cNvPr id="142" name="Google Shape;142;g12fb08355f3_0_0"/>
          <p:cNvPicPr preferRelativeResize="0"/>
          <p:nvPr/>
        </p:nvPicPr>
        <p:blipFill rotWithShape="1">
          <a:blip r:embed="rId34">
            <a:alphaModFix/>
          </a:blip>
          <a:srcRect b="0" l="0" r="0" t="0"/>
          <a:stretch/>
        </p:blipFill>
        <p:spPr>
          <a:xfrm>
            <a:off x="0" y="5187695"/>
            <a:ext cx="12188950" cy="1670304"/>
          </a:xfrm>
          <a:prstGeom prst="rect">
            <a:avLst/>
          </a:prstGeom>
          <a:noFill/>
          <a:ln>
            <a:noFill/>
          </a:ln>
        </p:spPr>
      </p:pic>
      <p:pic>
        <p:nvPicPr>
          <p:cNvPr id="143" name="Google Shape;143;g12fb08355f3_0_0"/>
          <p:cNvPicPr preferRelativeResize="0"/>
          <p:nvPr/>
        </p:nvPicPr>
        <p:blipFill rotWithShape="1">
          <a:blip r:embed="rId35">
            <a:alphaModFix/>
          </a:blip>
          <a:srcRect b="0" l="0" r="0" t="0"/>
          <a:stretch/>
        </p:blipFill>
        <p:spPr>
          <a:xfrm>
            <a:off x="1348785" y="5105903"/>
            <a:ext cx="1078991" cy="5943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5"/>
          <p:cNvSpPr txBox="1"/>
          <p:nvPr/>
        </p:nvSpPr>
        <p:spPr>
          <a:xfrm>
            <a:off x="661093" y="1985771"/>
            <a:ext cx="4520700" cy="1655700"/>
          </a:xfrm>
          <a:prstGeom prst="rect">
            <a:avLst/>
          </a:prstGeom>
          <a:noFill/>
          <a:ln>
            <a:noFill/>
          </a:ln>
        </p:spPr>
        <p:txBody>
          <a:bodyPr anchorCtr="0" anchor="t" bIns="0" lIns="0" spcFirstLastPara="1" rIns="0" wrap="square" tIns="142875">
            <a:spAutoFit/>
          </a:bodyPr>
          <a:lstStyle/>
          <a:p>
            <a:pPr indent="0" lvl="0" marL="0" marR="0" rtl="0" algn="l">
              <a:lnSpc>
                <a:spcPct val="100000"/>
              </a:lnSpc>
              <a:spcBef>
                <a:spcPts val="0"/>
              </a:spcBef>
              <a:spcAft>
                <a:spcPts val="0"/>
              </a:spcAft>
              <a:buClr>
                <a:srgbClr val="000000"/>
              </a:buClr>
              <a:buSzPts val="6400"/>
              <a:buFont typeface="Arial"/>
              <a:buNone/>
            </a:pPr>
            <a:r>
              <a:rPr b="1" lang="en-US" sz="6400">
                <a:latin typeface="Century Gothic"/>
                <a:ea typeface="Century Gothic"/>
                <a:cs typeface="Century Gothic"/>
                <a:sym typeface="Century Gothic"/>
              </a:rPr>
              <a:t>Our Offers</a:t>
            </a:r>
            <a:endParaRPr b="1" i="0" sz="6400" u="none" cap="none" strike="noStrike">
              <a:solidFill>
                <a:srgbClr val="000000"/>
              </a:solidFill>
              <a:latin typeface="Century Gothic"/>
              <a:ea typeface="Century Gothic"/>
              <a:cs typeface="Century Gothic"/>
              <a:sym typeface="Century Gothic"/>
            </a:endParaRPr>
          </a:p>
          <a:p>
            <a:pPr indent="-1422400" lvl="0" marL="1435100" marR="5080" rtl="0" algn="l">
              <a:lnSpc>
                <a:spcPct val="144285"/>
              </a:lnSpc>
              <a:spcBef>
                <a:spcPts val="0"/>
              </a:spcBef>
              <a:spcAft>
                <a:spcPts val="0"/>
              </a:spcAft>
              <a:buClr>
                <a:srgbClr val="000000"/>
              </a:buClr>
              <a:buSzPts val="1400"/>
              <a:buFont typeface="Arial"/>
              <a:buNone/>
            </a:pPr>
            <a:r>
              <a:rPr lang="en-US">
                <a:solidFill>
                  <a:srgbClr val="888888"/>
                </a:solidFill>
                <a:latin typeface="Century Gothic"/>
                <a:ea typeface="Century Gothic"/>
                <a:cs typeface="Century Gothic"/>
                <a:sym typeface="Century Gothic"/>
              </a:rPr>
              <a:t>Expand your potential with our digital payment solutions</a:t>
            </a:r>
            <a:endParaRPr b="0" i="0" sz="1400" u="none" cap="none" strike="noStrike">
              <a:solidFill>
                <a:srgbClr val="000000"/>
              </a:solidFill>
              <a:latin typeface="Century Gothic"/>
              <a:ea typeface="Century Gothic"/>
              <a:cs typeface="Century Gothic"/>
              <a:sym typeface="Century Gothic"/>
            </a:endParaRPr>
          </a:p>
        </p:txBody>
      </p:sp>
      <p:sp>
        <p:nvSpPr>
          <p:cNvPr id="149" name="Google Shape;149;p5"/>
          <p:cNvSpPr txBox="1"/>
          <p:nvPr/>
        </p:nvSpPr>
        <p:spPr>
          <a:xfrm>
            <a:off x="6243625" y="2053325"/>
            <a:ext cx="4585500" cy="2224500"/>
          </a:xfrm>
          <a:prstGeom prst="rect">
            <a:avLst/>
          </a:prstGeom>
          <a:noFill/>
          <a:ln>
            <a:noFill/>
          </a:ln>
        </p:spPr>
        <p:txBody>
          <a:bodyPr anchorCtr="0" anchor="t" bIns="0" lIns="0" spcFirstLastPara="1" rIns="0" wrap="square" tIns="12700">
            <a:spAutoFit/>
          </a:bodyPr>
          <a:lstStyle/>
          <a:p>
            <a:pPr indent="-349250" lvl="0" marL="361950" marR="0" rtl="0" algn="l">
              <a:lnSpc>
                <a:spcPct val="117368"/>
              </a:lnSpc>
              <a:spcBef>
                <a:spcPts val="0"/>
              </a:spcBef>
              <a:spcAft>
                <a:spcPts val="0"/>
              </a:spcAft>
              <a:buClr>
                <a:srgbClr val="000000"/>
              </a:buClr>
              <a:buSzPts val="1900"/>
              <a:buFont typeface="Century Gothic"/>
              <a:buChar char="●"/>
            </a:pPr>
            <a:r>
              <a:rPr b="0" i="0" lang="en-US" sz="1900" u="none" cap="none" strike="noStrike">
                <a:solidFill>
                  <a:srgbClr val="000000"/>
                </a:solidFill>
                <a:latin typeface="Century Gothic"/>
                <a:ea typeface="Century Gothic"/>
                <a:cs typeface="Century Gothic"/>
                <a:sym typeface="Century Gothic"/>
              </a:rPr>
              <a:t>CinetPay </a:t>
            </a:r>
            <a:r>
              <a:rPr lang="en-US" sz="1900">
                <a:latin typeface="Century Gothic"/>
                <a:ea typeface="Century Gothic"/>
                <a:cs typeface="Century Gothic"/>
                <a:sym typeface="Century Gothic"/>
              </a:rPr>
              <a:t>Online payment (Pay in)</a:t>
            </a:r>
            <a:endParaRPr b="0" i="0" sz="1900" u="none" cap="none" strike="noStrike">
              <a:solidFill>
                <a:srgbClr val="000000"/>
              </a:solidFill>
              <a:latin typeface="Century Gothic"/>
              <a:ea typeface="Century Gothic"/>
              <a:cs typeface="Century Gothic"/>
              <a:sym typeface="Century Gothic"/>
            </a:endParaRPr>
          </a:p>
          <a:p>
            <a:pPr indent="-349250" lvl="0" marL="361950" marR="0" rtl="0" algn="l">
              <a:lnSpc>
                <a:spcPct val="117368"/>
              </a:lnSpc>
              <a:spcBef>
                <a:spcPts val="0"/>
              </a:spcBef>
              <a:spcAft>
                <a:spcPts val="0"/>
              </a:spcAft>
              <a:buClr>
                <a:srgbClr val="000000"/>
              </a:buClr>
              <a:buSzPts val="1900"/>
              <a:buFont typeface="Century Gothic"/>
              <a:buChar char="●"/>
            </a:pPr>
            <a:r>
              <a:rPr b="0" i="0" lang="en-US" sz="1900" u="none" cap="none" strike="noStrike">
                <a:solidFill>
                  <a:srgbClr val="000000"/>
                </a:solidFill>
                <a:latin typeface="Century Gothic"/>
                <a:ea typeface="Century Gothic"/>
                <a:cs typeface="Century Gothic"/>
                <a:sym typeface="Century Gothic"/>
              </a:rPr>
              <a:t>CinetPay Money </a:t>
            </a:r>
            <a:r>
              <a:rPr lang="en-US" sz="1900">
                <a:latin typeface="Century Gothic"/>
                <a:ea typeface="Century Gothic"/>
                <a:cs typeface="Century Gothic"/>
                <a:sym typeface="Century Gothic"/>
              </a:rPr>
              <a:t>Transfer</a:t>
            </a:r>
            <a:r>
              <a:rPr b="0" i="0" lang="en-US" sz="1900" u="none" cap="none" strike="noStrike">
                <a:solidFill>
                  <a:srgbClr val="000000"/>
                </a:solidFill>
                <a:latin typeface="Century Gothic"/>
                <a:ea typeface="Century Gothic"/>
                <a:cs typeface="Century Gothic"/>
                <a:sym typeface="Century Gothic"/>
              </a:rPr>
              <a:t> (</a:t>
            </a:r>
            <a:r>
              <a:rPr lang="en-US" sz="1900">
                <a:latin typeface="Century Gothic"/>
                <a:ea typeface="Century Gothic"/>
                <a:cs typeface="Century Gothic"/>
                <a:sym typeface="Century Gothic"/>
              </a:rPr>
              <a:t>Pay out)</a:t>
            </a:r>
            <a:endParaRPr b="0" i="0" sz="1900" u="none" cap="none" strike="noStrike">
              <a:solidFill>
                <a:srgbClr val="000000"/>
              </a:solidFill>
              <a:latin typeface="Century Gothic"/>
              <a:ea typeface="Century Gothic"/>
              <a:cs typeface="Century Gothic"/>
              <a:sym typeface="Century Gothic"/>
            </a:endParaRPr>
          </a:p>
          <a:p>
            <a:pPr indent="-349250" lvl="0" marL="361950" marR="0" rtl="0" algn="l">
              <a:lnSpc>
                <a:spcPct val="100000"/>
              </a:lnSpc>
              <a:spcBef>
                <a:spcPts val="25"/>
              </a:spcBef>
              <a:spcAft>
                <a:spcPts val="0"/>
              </a:spcAft>
              <a:buClr>
                <a:srgbClr val="000000"/>
              </a:buClr>
              <a:buSzPts val="1900"/>
              <a:buFont typeface="Century Gothic"/>
              <a:buChar char="●"/>
            </a:pPr>
            <a:r>
              <a:rPr b="0" i="0" lang="en-US" sz="1900" u="none" cap="none" strike="noStrike">
                <a:solidFill>
                  <a:srgbClr val="000000"/>
                </a:solidFill>
                <a:latin typeface="Century Gothic"/>
                <a:ea typeface="Century Gothic"/>
                <a:cs typeface="Century Gothic"/>
                <a:sym typeface="Century Gothic"/>
              </a:rPr>
              <a:t>CinetPay </a:t>
            </a:r>
            <a:r>
              <a:rPr lang="en-US" sz="1900">
                <a:latin typeface="Century Gothic"/>
                <a:ea typeface="Century Gothic"/>
                <a:cs typeface="Century Gothic"/>
                <a:sym typeface="Century Gothic"/>
              </a:rPr>
              <a:t>Payment Terminal</a:t>
            </a:r>
            <a:endParaRPr b="0" i="0" sz="1900" u="none" cap="none" strike="noStrike">
              <a:solidFill>
                <a:srgbClr val="000000"/>
              </a:solidFill>
              <a:latin typeface="Century Gothic"/>
              <a:ea typeface="Century Gothic"/>
              <a:cs typeface="Century Gothic"/>
              <a:sym typeface="Century Gothic"/>
            </a:endParaRPr>
          </a:p>
          <a:p>
            <a:pPr indent="-349250" lvl="0" marL="361950" marR="0" rtl="0" algn="l">
              <a:lnSpc>
                <a:spcPct val="100000"/>
              </a:lnSpc>
              <a:spcBef>
                <a:spcPts val="20"/>
              </a:spcBef>
              <a:spcAft>
                <a:spcPts val="0"/>
              </a:spcAft>
              <a:buClr>
                <a:srgbClr val="000000"/>
              </a:buClr>
              <a:buSzPts val="1900"/>
              <a:buFont typeface="Century Gothic"/>
              <a:buChar char="●"/>
            </a:pPr>
            <a:r>
              <a:rPr b="0" i="0" lang="en-US" sz="1900" u="none" cap="none" strike="noStrike">
                <a:solidFill>
                  <a:srgbClr val="000000"/>
                </a:solidFill>
                <a:latin typeface="Century Gothic"/>
                <a:ea typeface="Century Gothic"/>
                <a:cs typeface="Century Gothic"/>
                <a:sym typeface="Century Gothic"/>
              </a:rPr>
              <a:t>CinetPay </a:t>
            </a:r>
            <a:r>
              <a:rPr lang="en-US" sz="1900">
                <a:latin typeface="Century Gothic"/>
                <a:ea typeface="Century Gothic"/>
                <a:cs typeface="Century Gothic"/>
                <a:sym typeface="Century Gothic"/>
              </a:rPr>
              <a:t>Dashboard</a:t>
            </a:r>
            <a:endParaRPr b="0" i="0" sz="1900" u="none" cap="none" strike="noStrike">
              <a:solidFill>
                <a:srgbClr val="000000"/>
              </a:solidFill>
              <a:latin typeface="Century Gothic"/>
              <a:ea typeface="Century Gothic"/>
              <a:cs typeface="Century Gothic"/>
              <a:sym typeface="Century Gothic"/>
            </a:endParaRPr>
          </a:p>
          <a:p>
            <a:pPr indent="-349250" lvl="0" marL="361950" marR="0" rtl="0" algn="l">
              <a:lnSpc>
                <a:spcPct val="100000"/>
              </a:lnSpc>
              <a:spcBef>
                <a:spcPts val="25"/>
              </a:spcBef>
              <a:spcAft>
                <a:spcPts val="0"/>
              </a:spcAft>
              <a:buClr>
                <a:srgbClr val="000000"/>
              </a:buClr>
              <a:buSzPts val="1900"/>
              <a:buFont typeface="Century Gothic"/>
              <a:buChar char="●"/>
            </a:pPr>
            <a:r>
              <a:rPr b="0" i="0" lang="en-US" sz="1900" u="none" cap="none" strike="noStrike">
                <a:solidFill>
                  <a:srgbClr val="000000"/>
                </a:solidFill>
                <a:latin typeface="Century Gothic"/>
                <a:ea typeface="Century Gothic"/>
                <a:cs typeface="Century Gothic"/>
                <a:sym typeface="Century Gothic"/>
              </a:rPr>
              <a:t>CinetPay SMS</a:t>
            </a:r>
            <a:endParaRPr b="0" i="0" sz="1900" u="none" cap="none" strike="noStrike">
              <a:solidFill>
                <a:srgbClr val="000000"/>
              </a:solidFill>
              <a:latin typeface="Century Gothic"/>
              <a:ea typeface="Century Gothic"/>
              <a:cs typeface="Century Gothic"/>
              <a:sym typeface="Century Gothic"/>
            </a:endParaRPr>
          </a:p>
          <a:p>
            <a:pPr indent="-349250" lvl="0" marL="361950" marR="0" rtl="0" algn="l">
              <a:lnSpc>
                <a:spcPct val="117368"/>
              </a:lnSpc>
              <a:spcBef>
                <a:spcPts val="25"/>
              </a:spcBef>
              <a:spcAft>
                <a:spcPts val="0"/>
              </a:spcAft>
              <a:buClr>
                <a:srgbClr val="000000"/>
              </a:buClr>
              <a:buSzPts val="1900"/>
              <a:buFont typeface="Century Gothic"/>
              <a:buChar char="●"/>
            </a:pPr>
            <a:r>
              <a:rPr b="0" i="0" lang="en-US" sz="1900" u="none" cap="none" strike="noStrike">
                <a:solidFill>
                  <a:srgbClr val="000000"/>
                </a:solidFill>
                <a:latin typeface="Century Gothic"/>
                <a:ea typeface="Century Gothic"/>
                <a:cs typeface="Century Gothic"/>
                <a:sym typeface="Century Gothic"/>
              </a:rPr>
              <a:t>CinetPay Shopping</a:t>
            </a:r>
            <a:endParaRPr b="0" i="0" sz="1900" u="none" cap="none" strike="noStrike">
              <a:solidFill>
                <a:srgbClr val="000000"/>
              </a:solidFill>
              <a:latin typeface="Century Gothic"/>
              <a:ea typeface="Century Gothic"/>
              <a:cs typeface="Century Gothic"/>
              <a:sym typeface="Century Gothic"/>
            </a:endParaRPr>
          </a:p>
          <a:p>
            <a:pPr indent="-349250" lvl="0" marL="361950" marR="0" rtl="0" algn="l">
              <a:lnSpc>
                <a:spcPct val="117368"/>
              </a:lnSpc>
              <a:spcBef>
                <a:spcPts val="0"/>
              </a:spcBef>
              <a:spcAft>
                <a:spcPts val="0"/>
              </a:spcAft>
              <a:buClr>
                <a:srgbClr val="000000"/>
              </a:buClr>
              <a:buSzPts val="1900"/>
              <a:buFont typeface="Century Gothic"/>
              <a:buChar char="●"/>
            </a:pPr>
            <a:r>
              <a:rPr b="0" i="0" lang="en-US" sz="1900" u="none" cap="none" strike="noStrike">
                <a:solidFill>
                  <a:srgbClr val="000000"/>
                </a:solidFill>
                <a:latin typeface="Century Gothic"/>
                <a:ea typeface="Century Gothic"/>
                <a:cs typeface="Century Gothic"/>
                <a:sym typeface="Century Gothic"/>
              </a:rPr>
              <a:t>CinetPay Airtime</a:t>
            </a:r>
            <a:endParaRPr b="0" i="0" sz="19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3" name="Shape 153"/>
        <p:cNvGrpSpPr/>
        <p:nvPr/>
      </p:nvGrpSpPr>
      <p:grpSpPr>
        <a:xfrm>
          <a:off x="0" y="0"/>
          <a:ext cx="0" cy="0"/>
          <a:chOff x="0" y="0"/>
          <a:chExt cx="0" cy="0"/>
        </a:xfrm>
      </p:grpSpPr>
      <p:sp>
        <p:nvSpPr>
          <p:cNvPr id="154" name="Google Shape;154;p6"/>
          <p:cNvSpPr txBox="1"/>
          <p:nvPr>
            <p:ph type="title"/>
          </p:nvPr>
        </p:nvSpPr>
        <p:spPr>
          <a:xfrm>
            <a:off x="214325" y="2344425"/>
            <a:ext cx="11774400" cy="1094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5600"/>
              <a:t>CinetPay Online Payment (Pay in)</a:t>
            </a:r>
            <a:endParaRPr sz="5600"/>
          </a:p>
          <a:p>
            <a:pPr indent="0" lvl="0" marL="227329" rtl="0" algn="ctr">
              <a:lnSpc>
                <a:spcPct val="100000"/>
              </a:lnSpc>
              <a:spcBef>
                <a:spcPts val="30"/>
              </a:spcBef>
              <a:spcAft>
                <a:spcPts val="0"/>
              </a:spcAft>
              <a:buSzPts val="1400"/>
              <a:buNone/>
            </a:pPr>
            <a:r>
              <a:rPr b="0" lang="en-US" sz="1400">
                <a:solidFill>
                  <a:srgbClr val="595959"/>
                </a:solidFill>
              </a:rPr>
              <a:t>A full-scale solution to support your company's growth</a:t>
            </a:r>
            <a:endParaRPr sz="1400">
              <a:latin typeface="Century Gothic"/>
              <a:ea typeface="Century Gothic"/>
              <a:cs typeface="Century Gothic"/>
              <a:sym typeface="Century Gothic"/>
            </a:endParaRPr>
          </a:p>
        </p:txBody>
      </p:sp>
      <p:pic>
        <p:nvPicPr>
          <p:cNvPr id="155" name="Google Shape;155;p6"/>
          <p:cNvPicPr preferRelativeResize="0"/>
          <p:nvPr/>
        </p:nvPicPr>
        <p:blipFill rotWithShape="1">
          <a:blip r:embed="rId3">
            <a:alphaModFix/>
          </a:blip>
          <a:srcRect b="0" l="0" r="0" t="0"/>
          <a:stretch/>
        </p:blipFill>
        <p:spPr>
          <a:xfrm>
            <a:off x="3047" y="4974335"/>
            <a:ext cx="12185904" cy="18836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9" name="Shape 159"/>
        <p:cNvGrpSpPr/>
        <p:nvPr/>
      </p:nvGrpSpPr>
      <p:grpSpPr>
        <a:xfrm>
          <a:off x="0" y="0"/>
          <a:ext cx="0" cy="0"/>
          <a:chOff x="0" y="0"/>
          <a:chExt cx="0" cy="0"/>
        </a:xfrm>
      </p:grpSpPr>
      <p:sp>
        <p:nvSpPr>
          <p:cNvPr id="160" name="Google Shape;160;p7"/>
          <p:cNvSpPr/>
          <p:nvPr/>
        </p:nvSpPr>
        <p:spPr>
          <a:xfrm>
            <a:off x="11493295" y="6145210"/>
            <a:ext cx="506730" cy="506730"/>
          </a:xfrm>
          <a:custGeom>
            <a:rect b="b" l="l" r="r" t="t"/>
            <a:pathLst>
              <a:path extrusionOk="0" h="506729" w="506729">
                <a:moveTo>
                  <a:pt x="0" y="253200"/>
                </a:moveTo>
                <a:lnTo>
                  <a:pt x="4079" y="207686"/>
                </a:lnTo>
                <a:lnTo>
                  <a:pt x="15840" y="164850"/>
                </a:lnTo>
                <a:lnTo>
                  <a:pt x="34569" y="125405"/>
                </a:lnTo>
                <a:lnTo>
                  <a:pt x="59549" y="90066"/>
                </a:lnTo>
                <a:lnTo>
                  <a:pt x="90066" y="59549"/>
                </a:lnTo>
                <a:lnTo>
                  <a:pt x="125405" y="34569"/>
                </a:lnTo>
                <a:lnTo>
                  <a:pt x="164850" y="15840"/>
                </a:lnTo>
                <a:lnTo>
                  <a:pt x="207686" y="4079"/>
                </a:lnTo>
                <a:lnTo>
                  <a:pt x="253200" y="0"/>
                </a:lnTo>
                <a:lnTo>
                  <a:pt x="298713" y="4079"/>
                </a:lnTo>
                <a:lnTo>
                  <a:pt x="341549" y="15840"/>
                </a:lnTo>
                <a:lnTo>
                  <a:pt x="380994" y="34569"/>
                </a:lnTo>
                <a:lnTo>
                  <a:pt x="416333" y="59549"/>
                </a:lnTo>
                <a:lnTo>
                  <a:pt x="446850" y="90066"/>
                </a:lnTo>
                <a:lnTo>
                  <a:pt x="471830" y="125405"/>
                </a:lnTo>
                <a:lnTo>
                  <a:pt x="490559" y="164850"/>
                </a:lnTo>
                <a:lnTo>
                  <a:pt x="502320" y="207686"/>
                </a:lnTo>
                <a:lnTo>
                  <a:pt x="506400" y="253200"/>
                </a:lnTo>
                <a:lnTo>
                  <a:pt x="502320" y="298713"/>
                </a:lnTo>
                <a:lnTo>
                  <a:pt x="490559" y="341549"/>
                </a:lnTo>
                <a:lnTo>
                  <a:pt x="471830" y="380994"/>
                </a:lnTo>
                <a:lnTo>
                  <a:pt x="446850" y="416333"/>
                </a:lnTo>
                <a:lnTo>
                  <a:pt x="416333" y="446850"/>
                </a:lnTo>
                <a:lnTo>
                  <a:pt x="380994" y="471830"/>
                </a:lnTo>
                <a:lnTo>
                  <a:pt x="341549" y="490559"/>
                </a:lnTo>
                <a:lnTo>
                  <a:pt x="298713" y="502320"/>
                </a:lnTo>
                <a:lnTo>
                  <a:pt x="253200" y="506400"/>
                </a:lnTo>
                <a:lnTo>
                  <a:pt x="207686" y="502320"/>
                </a:lnTo>
                <a:lnTo>
                  <a:pt x="164850" y="490559"/>
                </a:lnTo>
                <a:lnTo>
                  <a:pt x="125405" y="471830"/>
                </a:lnTo>
                <a:lnTo>
                  <a:pt x="90066" y="446850"/>
                </a:lnTo>
                <a:lnTo>
                  <a:pt x="59549" y="416333"/>
                </a:lnTo>
                <a:lnTo>
                  <a:pt x="34569" y="380994"/>
                </a:lnTo>
                <a:lnTo>
                  <a:pt x="15840" y="341549"/>
                </a:lnTo>
                <a:lnTo>
                  <a:pt x="4079" y="298713"/>
                </a:lnTo>
                <a:lnTo>
                  <a:pt x="0" y="253200"/>
                </a:lnTo>
                <a:close/>
              </a:path>
            </a:pathLst>
          </a:custGeom>
          <a:noFill/>
          <a:ln cap="flat" cmpd="sng" w="25400">
            <a:solidFill>
              <a:srgbClr val="0C0C0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 name="Google Shape;161;p7"/>
          <p:cNvSpPr txBox="1"/>
          <p:nvPr/>
        </p:nvSpPr>
        <p:spPr>
          <a:xfrm>
            <a:off x="11654191" y="6209791"/>
            <a:ext cx="173990" cy="3454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2</a:t>
            </a:r>
            <a:endParaRPr b="0" i="0" sz="2100" u="none" cap="none" strike="noStrike">
              <a:solidFill>
                <a:srgbClr val="000000"/>
              </a:solidFill>
              <a:latin typeface="Arial"/>
              <a:ea typeface="Arial"/>
              <a:cs typeface="Arial"/>
              <a:sym typeface="Arial"/>
            </a:endParaRPr>
          </a:p>
        </p:txBody>
      </p:sp>
      <p:pic>
        <p:nvPicPr>
          <p:cNvPr id="162" name="Google Shape;162;p7"/>
          <p:cNvPicPr preferRelativeResize="0"/>
          <p:nvPr/>
        </p:nvPicPr>
        <p:blipFill rotWithShape="1">
          <a:blip r:embed="rId3">
            <a:alphaModFix/>
          </a:blip>
          <a:srcRect b="0" l="0" r="0" t="0"/>
          <a:stretch/>
        </p:blipFill>
        <p:spPr>
          <a:xfrm>
            <a:off x="0" y="4974335"/>
            <a:ext cx="12188952" cy="1883664"/>
          </a:xfrm>
          <a:prstGeom prst="rect">
            <a:avLst/>
          </a:prstGeom>
          <a:noFill/>
          <a:ln>
            <a:noFill/>
          </a:ln>
        </p:spPr>
      </p:pic>
      <p:sp>
        <p:nvSpPr>
          <p:cNvPr id="163" name="Google Shape;163;p7"/>
          <p:cNvSpPr txBox="1"/>
          <p:nvPr>
            <p:ph type="title"/>
          </p:nvPr>
        </p:nvSpPr>
        <p:spPr>
          <a:xfrm>
            <a:off x="1040907" y="133603"/>
            <a:ext cx="1922780"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t>DESCRIPTION</a:t>
            </a:r>
            <a:endParaRPr sz="2400"/>
          </a:p>
        </p:txBody>
      </p:sp>
      <p:sp>
        <p:nvSpPr>
          <p:cNvPr id="164" name="Google Shape;164;p7"/>
          <p:cNvSpPr/>
          <p:nvPr/>
        </p:nvSpPr>
        <p:spPr>
          <a:xfrm>
            <a:off x="1055044" y="563082"/>
            <a:ext cx="1749425" cy="3810"/>
          </a:xfrm>
          <a:custGeom>
            <a:rect b="b" l="l" r="r" t="t"/>
            <a:pathLst>
              <a:path extrusionOk="0" h="3809" w="1749425">
                <a:moveTo>
                  <a:pt x="0" y="0"/>
                </a:moveTo>
                <a:lnTo>
                  <a:pt x="1749200" y="3600"/>
                </a:lnTo>
              </a:path>
            </a:pathLst>
          </a:custGeom>
          <a:noFill/>
          <a:ln cap="flat" cmpd="sng" w="19050">
            <a:solidFill>
              <a:srgbClr val="417C2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65" name="Google Shape;165;p7"/>
          <p:cNvGrpSpPr/>
          <p:nvPr/>
        </p:nvGrpSpPr>
        <p:grpSpPr>
          <a:xfrm>
            <a:off x="627106" y="195818"/>
            <a:ext cx="278130" cy="345440"/>
            <a:chOff x="627106" y="195818"/>
            <a:chExt cx="278130" cy="345440"/>
          </a:xfrm>
        </p:grpSpPr>
        <p:sp>
          <p:nvSpPr>
            <p:cNvPr id="166" name="Google Shape;166;p7"/>
            <p:cNvSpPr/>
            <p:nvPr/>
          </p:nvSpPr>
          <p:spPr>
            <a:xfrm>
              <a:off x="627106" y="195818"/>
              <a:ext cx="278130" cy="345440"/>
            </a:xfrm>
            <a:custGeom>
              <a:rect b="b" l="l" r="r" t="t"/>
              <a:pathLst>
                <a:path extrusionOk="0" h="345440" w="278130">
                  <a:moveTo>
                    <a:pt x="101787" y="0"/>
                  </a:moveTo>
                  <a:lnTo>
                    <a:pt x="0" y="0"/>
                  </a:lnTo>
                  <a:lnTo>
                    <a:pt x="175812" y="172600"/>
                  </a:lnTo>
                  <a:lnTo>
                    <a:pt x="0" y="345199"/>
                  </a:lnTo>
                  <a:lnTo>
                    <a:pt x="101787" y="345199"/>
                  </a:lnTo>
                  <a:lnTo>
                    <a:pt x="277600" y="172600"/>
                  </a:lnTo>
                  <a:lnTo>
                    <a:pt x="101787" y="0"/>
                  </a:lnTo>
                  <a:close/>
                </a:path>
              </a:pathLst>
            </a:custGeom>
            <a:solidFill>
              <a:srgbClr val="32B34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 name="Google Shape;167;p7"/>
            <p:cNvSpPr/>
            <p:nvPr/>
          </p:nvSpPr>
          <p:spPr>
            <a:xfrm>
              <a:off x="627106" y="195818"/>
              <a:ext cx="278130" cy="345440"/>
            </a:xfrm>
            <a:custGeom>
              <a:rect b="b" l="l" r="r" t="t"/>
              <a:pathLst>
                <a:path extrusionOk="0" h="345440" w="278130">
                  <a:moveTo>
                    <a:pt x="0" y="0"/>
                  </a:moveTo>
                  <a:lnTo>
                    <a:pt x="101787" y="0"/>
                  </a:lnTo>
                  <a:lnTo>
                    <a:pt x="277600" y="172600"/>
                  </a:lnTo>
                  <a:lnTo>
                    <a:pt x="101787" y="345200"/>
                  </a:lnTo>
                  <a:lnTo>
                    <a:pt x="0" y="345200"/>
                  </a:lnTo>
                  <a:lnTo>
                    <a:pt x="175812" y="172600"/>
                  </a:lnTo>
                  <a:lnTo>
                    <a:pt x="0" y="0"/>
                  </a:lnTo>
                  <a:close/>
                </a:path>
              </a:pathLst>
            </a:custGeom>
            <a:noFill/>
            <a:ln cap="flat" cmpd="sng" w="12700">
              <a:solidFill>
                <a:srgbClr val="32B34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68" name="Google Shape;168;p7"/>
          <p:cNvSpPr txBox="1"/>
          <p:nvPr/>
        </p:nvSpPr>
        <p:spPr>
          <a:xfrm>
            <a:off x="271225" y="847851"/>
            <a:ext cx="11518800" cy="767700"/>
          </a:xfrm>
          <a:prstGeom prst="rect">
            <a:avLst/>
          </a:prstGeom>
          <a:noFill/>
          <a:ln>
            <a:noFill/>
          </a:ln>
        </p:spPr>
        <p:txBody>
          <a:bodyPr anchorCtr="0" anchor="t" bIns="0" lIns="0" spcFirstLastPara="1" rIns="0" wrap="square" tIns="25400">
            <a:spAutoFit/>
          </a:bodyPr>
          <a:lstStyle/>
          <a:p>
            <a:pPr indent="0" lvl="0" marL="12700" marR="5080" rtl="0" algn="l">
              <a:lnSpc>
                <a:spcPct val="119090"/>
              </a:lnSpc>
              <a:spcBef>
                <a:spcPts val="0"/>
              </a:spcBef>
              <a:spcAft>
                <a:spcPts val="0"/>
              </a:spcAft>
              <a:buClr>
                <a:srgbClr val="000000"/>
              </a:buClr>
              <a:buSzPts val="2200"/>
              <a:buFont typeface="Arial"/>
              <a:buNone/>
            </a:pPr>
            <a:r>
              <a:rPr b="1" lang="en-US" sz="2200">
                <a:latin typeface="Century Gothic"/>
                <a:ea typeface="Century Gothic"/>
                <a:cs typeface="Century Gothic"/>
                <a:sym typeface="Century Gothic"/>
              </a:rPr>
              <a:t>CinetPay Online Payment is the easiest way to collect payments from your customers anywhere in the world. On the web and on mobile (android and iOS).</a:t>
            </a:r>
            <a:endParaRPr b="1" i="0" sz="2200" u="none" cap="none" strike="noStrike">
              <a:solidFill>
                <a:srgbClr val="000000"/>
              </a:solidFill>
              <a:latin typeface="Century Gothic"/>
              <a:ea typeface="Century Gothic"/>
              <a:cs typeface="Century Gothic"/>
              <a:sym typeface="Century Gothic"/>
            </a:endParaRPr>
          </a:p>
        </p:txBody>
      </p:sp>
      <p:sp>
        <p:nvSpPr>
          <p:cNvPr id="169" name="Google Shape;169;p7"/>
          <p:cNvSpPr txBox="1"/>
          <p:nvPr/>
        </p:nvSpPr>
        <p:spPr>
          <a:xfrm>
            <a:off x="423625" y="4621276"/>
            <a:ext cx="10890900" cy="269400"/>
          </a:xfrm>
          <a:prstGeom prst="rect">
            <a:avLst/>
          </a:prstGeom>
          <a:noFill/>
          <a:ln>
            <a:noFill/>
          </a:ln>
        </p:spPr>
        <p:txBody>
          <a:bodyPr anchorCtr="0" anchor="t" bIns="0" lIns="0" spcFirstLastPara="1" rIns="0" wrap="square" tIns="22850">
            <a:spAutoFit/>
          </a:bodyPr>
          <a:lstStyle/>
          <a:p>
            <a:pPr indent="0" lvl="0" marL="12700" marR="5080" rtl="0" algn="l">
              <a:lnSpc>
                <a:spcPct val="118750"/>
              </a:lnSpc>
              <a:spcBef>
                <a:spcPts val="0"/>
              </a:spcBef>
              <a:spcAft>
                <a:spcPts val="0"/>
              </a:spcAft>
              <a:buClr>
                <a:srgbClr val="000000"/>
              </a:buClr>
              <a:buSzPts val="1600"/>
              <a:buFont typeface="Arial"/>
              <a:buNone/>
            </a:pPr>
            <a:r>
              <a:rPr lang="en-US" sz="1600">
                <a:solidFill>
                  <a:srgbClr val="1D1C1D"/>
                </a:solidFill>
                <a:latin typeface="Century Gothic"/>
                <a:ea typeface="Century Gothic"/>
                <a:cs typeface="Century Gothic"/>
                <a:sym typeface="Century Gothic"/>
              </a:rPr>
              <a:t>A PCI-DSS certified payment and money transfer solution for a total security of our merchants' transactions.</a:t>
            </a:r>
            <a:endParaRPr b="0" i="0" sz="1600" u="none" cap="none" strike="noStrike">
              <a:solidFill>
                <a:srgbClr val="000000"/>
              </a:solidFill>
              <a:latin typeface="Century Gothic"/>
              <a:ea typeface="Century Gothic"/>
              <a:cs typeface="Century Gothic"/>
              <a:sym typeface="Century Gothic"/>
            </a:endParaRPr>
          </a:p>
        </p:txBody>
      </p:sp>
      <p:sp>
        <p:nvSpPr>
          <p:cNvPr id="170" name="Google Shape;170;p7"/>
          <p:cNvSpPr txBox="1"/>
          <p:nvPr/>
        </p:nvSpPr>
        <p:spPr>
          <a:xfrm>
            <a:off x="440412" y="2509837"/>
            <a:ext cx="3258300" cy="1686000"/>
          </a:xfrm>
          <a:prstGeom prst="rect">
            <a:avLst/>
          </a:prstGeom>
          <a:solidFill>
            <a:srgbClr val="F3F3F3"/>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5"/>
              </a:spcBef>
              <a:spcAft>
                <a:spcPts val="0"/>
              </a:spcAft>
              <a:buClr>
                <a:srgbClr val="000000"/>
              </a:buClr>
              <a:buSzPts val="1750"/>
              <a:buFont typeface="Arial"/>
              <a:buNone/>
            </a:pPr>
            <a:r>
              <a:t/>
            </a:r>
            <a:endParaRPr b="0" i="0" sz="1750" u="none" cap="none" strike="noStrike">
              <a:solidFill>
                <a:srgbClr val="000000"/>
              </a:solidFill>
              <a:latin typeface="Times New Roman"/>
              <a:ea typeface="Times New Roman"/>
              <a:cs typeface="Times New Roman"/>
              <a:sym typeface="Times New Roman"/>
            </a:endParaRPr>
          </a:p>
          <a:p>
            <a:pPr indent="0" lvl="0" marL="173990" marR="172720" rtl="0" algn="l">
              <a:lnSpc>
                <a:spcPct val="118750"/>
              </a:lnSpc>
              <a:spcBef>
                <a:spcPts val="0"/>
              </a:spcBef>
              <a:spcAft>
                <a:spcPts val="0"/>
              </a:spcAft>
              <a:buClr>
                <a:srgbClr val="000000"/>
              </a:buClr>
              <a:buSzPts val="1600"/>
              <a:buFont typeface="Arial"/>
              <a:buNone/>
            </a:pPr>
            <a:r>
              <a:rPr lang="en-US" sz="1600">
                <a:solidFill>
                  <a:srgbClr val="1D1C1D"/>
                </a:solidFill>
                <a:latin typeface="Century Gothic"/>
                <a:ea typeface="Century Gothic"/>
                <a:cs typeface="Century Gothic"/>
                <a:sym typeface="Century Gothic"/>
              </a:rPr>
              <a:t>One agreement to access all payment methods.</a:t>
            </a:r>
            <a:endParaRPr sz="1600">
              <a:solidFill>
                <a:srgbClr val="1D1C1D"/>
              </a:solidFill>
              <a:latin typeface="Century Gothic"/>
              <a:ea typeface="Century Gothic"/>
              <a:cs typeface="Century Gothic"/>
              <a:sym typeface="Century Gothic"/>
            </a:endParaRPr>
          </a:p>
          <a:p>
            <a:pPr indent="0" lvl="0" marL="173990" marR="172720" rtl="0" algn="l">
              <a:lnSpc>
                <a:spcPct val="118750"/>
              </a:lnSpc>
              <a:spcBef>
                <a:spcPts val="0"/>
              </a:spcBef>
              <a:spcAft>
                <a:spcPts val="0"/>
              </a:spcAft>
              <a:buClr>
                <a:srgbClr val="000000"/>
              </a:buClr>
              <a:buSzPts val="1600"/>
              <a:buFont typeface="Arial"/>
              <a:buNone/>
            </a:pPr>
            <a:r>
              <a:t/>
            </a:r>
            <a:endParaRPr sz="1600">
              <a:solidFill>
                <a:srgbClr val="1D1C1D"/>
              </a:solidFill>
              <a:latin typeface="Century Gothic"/>
              <a:ea typeface="Century Gothic"/>
              <a:cs typeface="Century Gothic"/>
              <a:sym typeface="Century Gothic"/>
            </a:endParaRPr>
          </a:p>
          <a:p>
            <a:pPr indent="0" lvl="0" marL="0" marR="172720" rtl="0" algn="l">
              <a:lnSpc>
                <a:spcPct val="118750"/>
              </a:lnSpc>
              <a:spcBef>
                <a:spcPts val="0"/>
              </a:spcBef>
              <a:spcAft>
                <a:spcPts val="0"/>
              </a:spcAft>
              <a:buClr>
                <a:srgbClr val="000000"/>
              </a:buClr>
              <a:buSzPts val="1600"/>
              <a:buFont typeface="Arial"/>
              <a:buNone/>
            </a:pPr>
            <a:r>
              <a:t/>
            </a:r>
            <a:endParaRPr sz="1600">
              <a:solidFill>
                <a:srgbClr val="1D1C1D"/>
              </a:solidFill>
              <a:latin typeface="Century Gothic"/>
              <a:ea typeface="Century Gothic"/>
              <a:cs typeface="Century Gothic"/>
              <a:sym typeface="Century Gothic"/>
            </a:endParaRPr>
          </a:p>
        </p:txBody>
      </p:sp>
      <p:sp>
        <p:nvSpPr>
          <p:cNvPr id="171" name="Google Shape;171;p7"/>
          <p:cNvSpPr txBox="1"/>
          <p:nvPr/>
        </p:nvSpPr>
        <p:spPr>
          <a:xfrm>
            <a:off x="4061912" y="2509837"/>
            <a:ext cx="3306300" cy="1686000"/>
          </a:xfrm>
          <a:prstGeom prst="rect">
            <a:avLst/>
          </a:prstGeom>
          <a:solidFill>
            <a:srgbClr val="F3F3F3"/>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5"/>
              </a:spcBef>
              <a:spcAft>
                <a:spcPts val="0"/>
              </a:spcAft>
              <a:buClr>
                <a:srgbClr val="000000"/>
              </a:buClr>
              <a:buSzPts val="1750"/>
              <a:buFont typeface="Arial"/>
              <a:buNone/>
            </a:pPr>
            <a:r>
              <a:t/>
            </a:r>
            <a:endParaRPr b="0" i="0" sz="1750" u="none" cap="none" strike="noStrike">
              <a:solidFill>
                <a:srgbClr val="000000"/>
              </a:solidFill>
              <a:latin typeface="Times New Roman"/>
              <a:ea typeface="Times New Roman"/>
              <a:cs typeface="Times New Roman"/>
              <a:sym typeface="Times New Roman"/>
            </a:endParaRPr>
          </a:p>
          <a:p>
            <a:pPr indent="0" lvl="0" marL="173990" marR="172720" rtl="0" algn="l">
              <a:lnSpc>
                <a:spcPct val="118750"/>
              </a:lnSpc>
              <a:spcBef>
                <a:spcPts val="0"/>
              </a:spcBef>
              <a:spcAft>
                <a:spcPts val="0"/>
              </a:spcAft>
              <a:buClr>
                <a:schemeClr val="dk1"/>
              </a:buClr>
              <a:buSzPts val="1600"/>
              <a:buFont typeface="Arial"/>
              <a:buNone/>
            </a:pPr>
            <a:r>
              <a:rPr lang="en-US" sz="1600">
                <a:solidFill>
                  <a:srgbClr val="1D1C1D"/>
                </a:solidFill>
                <a:latin typeface="Century Gothic"/>
                <a:ea typeface="Century Gothic"/>
                <a:cs typeface="Century Gothic"/>
                <a:sym typeface="Century Gothic"/>
              </a:rPr>
              <a:t>One API integration to access all payment methods</a:t>
            </a:r>
            <a:endParaRPr sz="1600">
              <a:solidFill>
                <a:srgbClr val="1D1C1D"/>
              </a:solidFill>
              <a:latin typeface="Century Gothic"/>
              <a:ea typeface="Century Gothic"/>
              <a:cs typeface="Century Gothic"/>
              <a:sym typeface="Century Gothic"/>
            </a:endParaRPr>
          </a:p>
          <a:p>
            <a:pPr indent="0" lvl="0" marL="173990" marR="172720" rtl="0" algn="l">
              <a:lnSpc>
                <a:spcPct val="118750"/>
              </a:lnSpc>
              <a:spcBef>
                <a:spcPts val="0"/>
              </a:spcBef>
              <a:spcAft>
                <a:spcPts val="0"/>
              </a:spcAft>
              <a:buClr>
                <a:schemeClr val="dk1"/>
              </a:buClr>
              <a:buSzPts val="1600"/>
              <a:buFont typeface="Arial"/>
              <a:buNone/>
            </a:pPr>
            <a:r>
              <a:t/>
            </a:r>
            <a:endParaRPr sz="1600">
              <a:solidFill>
                <a:srgbClr val="1D1C1D"/>
              </a:solidFill>
              <a:latin typeface="Century Gothic"/>
              <a:ea typeface="Century Gothic"/>
              <a:cs typeface="Century Gothic"/>
              <a:sym typeface="Century Gothic"/>
            </a:endParaRPr>
          </a:p>
          <a:p>
            <a:pPr indent="0" lvl="0" marL="173990" marR="172720" rtl="0" algn="l">
              <a:lnSpc>
                <a:spcPct val="118750"/>
              </a:lnSpc>
              <a:spcBef>
                <a:spcPts val="0"/>
              </a:spcBef>
              <a:spcAft>
                <a:spcPts val="0"/>
              </a:spcAft>
              <a:buClr>
                <a:schemeClr val="dk1"/>
              </a:buClr>
              <a:buSzPts val="1600"/>
              <a:buFont typeface="Arial"/>
              <a:buNone/>
            </a:pPr>
            <a:r>
              <a:t/>
            </a:r>
            <a:endParaRPr sz="1600">
              <a:solidFill>
                <a:srgbClr val="1D1C1D"/>
              </a:solidFill>
              <a:latin typeface="Century Gothic"/>
              <a:ea typeface="Century Gothic"/>
              <a:cs typeface="Century Gothic"/>
              <a:sym typeface="Century Gothic"/>
            </a:endParaRPr>
          </a:p>
        </p:txBody>
      </p:sp>
      <p:sp>
        <p:nvSpPr>
          <p:cNvPr id="172" name="Google Shape;172;p7"/>
          <p:cNvSpPr txBox="1"/>
          <p:nvPr/>
        </p:nvSpPr>
        <p:spPr>
          <a:xfrm>
            <a:off x="7555825" y="2509824"/>
            <a:ext cx="4448700" cy="1557900"/>
          </a:xfrm>
          <a:prstGeom prst="rect">
            <a:avLst/>
          </a:prstGeom>
          <a:solidFill>
            <a:srgbClr val="F3F3F3"/>
          </a:solidFill>
          <a:ln>
            <a:noFill/>
          </a:ln>
        </p:spPr>
        <p:txBody>
          <a:bodyPr anchorCtr="0" anchor="t" bIns="0" lIns="0" spcFirstLastPara="1" rIns="0" wrap="square" tIns="3175">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Times New Roman"/>
              <a:ea typeface="Times New Roman"/>
              <a:cs typeface="Times New Roman"/>
              <a:sym typeface="Times New Roman"/>
            </a:endParaRPr>
          </a:p>
          <a:p>
            <a:pPr indent="0" lvl="0" marL="205740" marR="198120" rtl="0" algn="ctr">
              <a:lnSpc>
                <a:spcPct val="118750"/>
              </a:lnSpc>
              <a:spcBef>
                <a:spcPts val="0"/>
              </a:spcBef>
              <a:spcAft>
                <a:spcPts val="0"/>
              </a:spcAft>
              <a:buClr>
                <a:srgbClr val="000000"/>
              </a:buClr>
              <a:buSzPts val="1600"/>
              <a:buFont typeface="Arial"/>
              <a:buNone/>
            </a:pPr>
            <a:r>
              <a:rPr lang="en-US" sz="1600">
                <a:latin typeface="Century Gothic"/>
                <a:ea typeface="Century Gothic"/>
                <a:cs typeface="Century Gothic"/>
                <a:sym typeface="Century Gothic"/>
              </a:rPr>
              <a:t>Easy transaction management, real-time traceability and accessibility of sales and customer data</a:t>
            </a:r>
            <a:endParaRPr sz="1600">
              <a:latin typeface="Century Gothic"/>
              <a:ea typeface="Century Gothic"/>
              <a:cs typeface="Century Gothic"/>
              <a:sym typeface="Century Gothic"/>
            </a:endParaRPr>
          </a:p>
          <a:p>
            <a:pPr indent="0" lvl="0" marL="0" marR="198120" rtl="0" algn="l">
              <a:lnSpc>
                <a:spcPct val="118750"/>
              </a:lnSpc>
              <a:spcBef>
                <a:spcPts val="0"/>
              </a:spcBef>
              <a:spcAft>
                <a:spcPts val="0"/>
              </a:spcAft>
              <a:buClr>
                <a:srgbClr val="000000"/>
              </a:buClr>
              <a:buSzPts val="1600"/>
              <a:buFont typeface="Arial"/>
              <a:buNone/>
            </a:pPr>
            <a:r>
              <a:t/>
            </a:r>
            <a:endParaRPr sz="1600">
              <a:latin typeface="Century Gothic"/>
              <a:ea typeface="Century Gothic"/>
              <a:cs typeface="Century Gothic"/>
              <a:sym typeface="Century Gothic"/>
            </a:endParaRPr>
          </a:p>
        </p:txBody>
      </p:sp>
      <p:grpSp>
        <p:nvGrpSpPr>
          <p:cNvPr id="173" name="Google Shape;173;p7"/>
          <p:cNvGrpSpPr/>
          <p:nvPr/>
        </p:nvGrpSpPr>
        <p:grpSpPr>
          <a:xfrm>
            <a:off x="445175" y="1997250"/>
            <a:ext cx="3296920" cy="422909"/>
            <a:chOff x="445175" y="1997250"/>
            <a:chExt cx="3296920" cy="422909"/>
          </a:xfrm>
        </p:grpSpPr>
        <p:sp>
          <p:nvSpPr>
            <p:cNvPr id="174" name="Google Shape;174;p7"/>
            <p:cNvSpPr/>
            <p:nvPr/>
          </p:nvSpPr>
          <p:spPr>
            <a:xfrm>
              <a:off x="445175" y="1997250"/>
              <a:ext cx="3296920" cy="422909"/>
            </a:xfrm>
            <a:custGeom>
              <a:rect b="b" l="l" r="r" t="t"/>
              <a:pathLst>
                <a:path extrusionOk="0" h="422910" w="3296920">
                  <a:moveTo>
                    <a:pt x="3226298" y="0"/>
                  </a:moveTo>
                  <a:lnTo>
                    <a:pt x="70400" y="0"/>
                  </a:lnTo>
                  <a:lnTo>
                    <a:pt x="42997" y="5532"/>
                  </a:lnTo>
                  <a:lnTo>
                    <a:pt x="20619" y="20619"/>
                  </a:lnTo>
                  <a:lnTo>
                    <a:pt x="5532" y="42997"/>
                  </a:lnTo>
                  <a:lnTo>
                    <a:pt x="0" y="70401"/>
                  </a:lnTo>
                  <a:lnTo>
                    <a:pt x="0" y="351998"/>
                  </a:lnTo>
                  <a:lnTo>
                    <a:pt x="5532" y="379401"/>
                  </a:lnTo>
                  <a:lnTo>
                    <a:pt x="20619" y="401779"/>
                  </a:lnTo>
                  <a:lnTo>
                    <a:pt x="42997" y="416867"/>
                  </a:lnTo>
                  <a:lnTo>
                    <a:pt x="70400" y="422399"/>
                  </a:lnTo>
                  <a:lnTo>
                    <a:pt x="3226298" y="422399"/>
                  </a:lnTo>
                  <a:lnTo>
                    <a:pt x="3253702" y="416867"/>
                  </a:lnTo>
                  <a:lnTo>
                    <a:pt x="3276079" y="401779"/>
                  </a:lnTo>
                  <a:lnTo>
                    <a:pt x="3291167" y="379401"/>
                  </a:lnTo>
                  <a:lnTo>
                    <a:pt x="3296699" y="351998"/>
                  </a:lnTo>
                  <a:lnTo>
                    <a:pt x="3296699" y="70401"/>
                  </a:lnTo>
                  <a:lnTo>
                    <a:pt x="3291167" y="42997"/>
                  </a:lnTo>
                  <a:lnTo>
                    <a:pt x="3276079" y="20619"/>
                  </a:lnTo>
                  <a:lnTo>
                    <a:pt x="3253702" y="5532"/>
                  </a:lnTo>
                  <a:lnTo>
                    <a:pt x="3226298" y="0"/>
                  </a:lnTo>
                  <a:close/>
                </a:path>
              </a:pathLst>
            </a:custGeom>
            <a:solidFill>
              <a:srgbClr val="00B0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 name="Google Shape;175;p7"/>
            <p:cNvSpPr/>
            <p:nvPr/>
          </p:nvSpPr>
          <p:spPr>
            <a:xfrm>
              <a:off x="445175" y="1997250"/>
              <a:ext cx="3296920" cy="422909"/>
            </a:xfrm>
            <a:custGeom>
              <a:rect b="b" l="l" r="r" t="t"/>
              <a:pathLst>
                <a:path extrusionOk="0" h="422910" w="3296920">
                  <a:moveTo>
                    <a:pt x="0" y="70401"/>
                  </a:moveTo>
                  <a:lnTo>
                    <a:pt x="5532" y="42997"/>
                  </a:lnTo>
                  <a:lnTo>
                    <a:pt x="20619" y="20620"/>
                  </a:lnTo>
                  <a:lnTo>
                    <a:pt x="42997" y="5532"/>
                  </a:lnTo>
                  <a:lnTo>
                    <a:pt x="70400" y="0"/>
                  </a:lnTo>
                  <a:lnTo>
                    <a:pt x="3226299" y="0"/>
                  </a:lnTo>
                  <a:lnTo>
                    <a:pt x="3253702" y="5532"/>
                  </a:lnTo>
                  <a:lnTo>
                    <a:pt x="3276079" y="20620"/>
                  </a:lnTo>
                  <a:lnTo>
                    <a:pt x="3291167" y="42997"/>
                  </a:lnTo>
                  <a:lnTo>
                    <a:pt x="3296700" y="70401"/>
                  </a:lnTo>
                  <a:lnTo>
                    <a:pt x="3296700" y="351998"/>
                  </a:lnTo>
                  <a:lnTo>
                    <a:pt x="3291167" y="379402"/>
                  </a:lnTo>
                  <a:lnTo>
                    <a:pt x="3276079" y="401779"/>
                  </a:lnTo>
                  <a:lnTo>
                    <a:pt x="3253702" y="416867"/>
                  </a:lnTo>
                  <a:lnTo>
                    <a:pt x="3226299" y="422400"/>
                  </a:lnTo>
                  <a:lnTo>
                    <a:pt x="70400" y="422400"/>
                  </a:lnTo>
                  <a:lnTo>
                    <a:pt x="42997" y="416867"/>
                  </a:lnTo>
                  <a:lnTo>
                    <a:pt x="20619" y="401779"/>
                  </a:lnTo>
                  <a:lnTo>
                    <a:pt x="5532" y="379402"/>
                  </a:lnTo>
                  <a:lnTo>
                    <a:pt x="0" y="351998"/>
                  </a:lnTo>
                  <a:lnTo>
                    <a:pt x="0" y="70401"/>
                  </a:lnTo>
                  <a:close/>
                </a:path>
              </a:pathLst>
            </a:custGeom>
            <a:noFill/>
            <a:ln cap="flat" cmpd="sng" w="9525">
              <a:solidFill>
                <a:srgbClr val="F3F3F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76" name="Google Shape;176;p7"/>
          <p:cNvSpPr txBox="1"/>
          <p:nvPr/>
        </p:nvSpPr>
        <p:spPr>
          <a:xfrm>
            <a:off x="1320101" y="2073150"/>
            <a:ext cx="1749300" cy="259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600"/>
              <a:buFont typeface="Arial"/>
              <a:buNone/>
            </a:pPr>
            <a:r>
              <a:rPr b="1" lang="en-US" sz="1600">
                <a:solidFill>
                  <a:srgbClr val="FFFFFF"/>
                </a:solidFill>
                <a:latin typeface="Century Gothic"/>
                <a:ea typeface="Century Gothic"/>
                <a:cs typeface="Century Gothic"/>
                <a:sym typeface="Century Gothic"/>
              </a:rPr>
              <a:t>One agreement</a:t>
            </a:r>
            <a:endParaRPr b="1" i="0" sz="1600" u="none" cap="none" strike="noStrike">
              <a:solidFill>
                <a:srgbClr val="000000"/>
              </a:solidFill>
              <a:latin typeface="Century Gothic"/>
              <a:ea typeface="Century Gothic"/>
              <a:cs typeface="Century Gothic"/>
              <a:sym typeface="Century Gothic"/>
            </a:endParaRPr>
          </a:p>
        </p:txBody>
      </p:sp>
      <p:grpSp>
        <p:nvGrpSpPr>
          <p:cNvPr id="177" name="Google Shape;177;p7"/>
          <p:cNvGrpSpPr/>
          <p:nvPr/>
        </p:nvGrpSpPr>
        <p:grpSpPr>
          <a:xfrm>
            <a:off x="4066674" y="1997250"/>
            <a:ext cx="3296920" cy="422909"/>
            <a:chOff x="4066674" y="1997250"/>
            <a:chExt cx="3296920" cy="422909"/>
          </a:xfrm>
        </p:grpSpPr>
        <p:sp>
          <p:nvSpPr>
            <p:cNvPr id="178" name="Google Shape;178;p7"/>
            <p:cNvSpPr/>
            <p:nvPr/>
          </p:nvSpPr>
          <p:spPr>
            <a:xfrm>
              <a:off x="4066674" y="1997250"/>
              <a:ext cx="3296920" cy="422909"/>
            </a:xfrm>
            <a:custGeom>
              <a:rect b="b" l="l" r="r" t="t"/>
              <a:pathLst>
                <a:path extrusionOk="0" h="422910" w="3296920">
                  <a:moveTo>
                    <a:pt x="3226299" y="0"/>
                  </a:moveTo>
                  <a:lnTo>
                    <a:pt x="70401" y="0"/>
                  </a:lnTo>
                  <a:lnTo>
                    <a:pt x="42998" y="5532"/>
                  </a:lnTo>
                  <a:lnTo>
                    <a:pt x="20620" y="20619"/>
                  </a:lnTo>
                  <a:lnTo>
                    <a:pt x="5532" y="42997"/>
                  </a:lnTo>
                  <a:lnTo>
                    <a:pt x="0" y="70401"/>
                  </a:lnTo>
                  <a:lnTo>
                    <a:pt x="0" y="351998"/>
                  </a:lnTo>
                  <a:lnTo>
                    <a:pt x="5532" y="379401"/>
                  </a:lnTo>
                  <a:lnTo>
                    <a:pt x="20620" y="401779"/>
                  </a:lnTo>
                  <a:lnTo>
                    <a:pt x="42998" y="416867"/>
                  </a:lnTo>
                  <a:lnTo>
                    <a:pt x="70401" y="422399"/>
                  </a:lnTo>
                  <a:lnTo>
                    <a:pt x="3226299" y="422399"/>
                  </a:lnTo>
                  <a:lnTo>
                    <a:pt x="3253702" y="416867"/>
                  </a:lnTo>
                  <a:lnTo>
                    <a:pt x="3276080" y="401779"/>
                  </a:lnTo>
                  <a:lnTo>
                    <a:pt x="3291167" y="379401"/>
                  </a:lnTo>
                  <a:lnTo>
                    <a:pt x="3296700" y="351998"/>
                  </a:lnTo>
                  <a:lnTo>
                    <a:pt x="3296700" y="70401"/>
                  </a:lnTo>
                  <a:lnTo>
                    <a:pt x="3291167" y="42997"/>
                  </a:lnTo>
                  <a:lnTo>
                    <a:pt x="3276080" y="20619"/>
                  </a:lnTo>
                  <a:lnTo>
                    <a:pt x="3253702" y="5532"/>
                  </a:lnTo>
                  <a:lnTo>
                    <a:pt x="3226299" y="0"/>
                  </a:lnTo>
                  <a:close/>
                </a:path>
              </a:pathLst>
            </a:custGeom>
            <a:solidFill>
              <a:srgbClr val="00B0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 name="Google Shape;179;p7"/>
            <p:cNvSpPr/>
            <p:nvPr/>
          </p:nvSpPr>
          <p:spPr>
            <a:xfrm>
              <a:off x="4066674" y="1997250"/>
              <a:ext cx="3296920" cy="422909"/>
            </a:xfrm>
            <a:custGeom>
              <a:rect b="b" l="l" r="r" t="t"/>
              <a:pathLst>
                <a:path extrusionOk="0" h="422910" w="3296920">
                  <a:moveTo>
                    <a:pt x="0" y="70401"/>
                  </a:moveTo>
                  <a:lnTo>
                    <a:pt x="5532" y="42997"/>
                  </a:lnTo>
                  <a:lnTo>
                    <a:pt x="20619" y="20620"/>
                  </a:lnTo>
                  <a:lnTo>
                    <a:pt x="42997" y="5532"/>
                  </a:lnTo>
                  <a:lnTo>
                    <a:pt x="70400" y="0"/>
                  </a:lnTo>
                  <a:lnTo>
                    <a:pt x="3226299" y="0"/>
                  </a:lnTo>
                  <a:lnTo>
                    <a:pt x="3253702" y="5532"/>
                  </a:lnTo>
                  <a:lnTo>
                    <a:pt x="3276079" y="20620"/>
                  </a:lnTo>
                  <a:lnTo>
                    <a:pt x="3291167" y="42997"/>
                  </a:lnTo>
                  <a:lnTo>
                    <a:pt x="3296700" y="70401"/>
                  </a:lnTo>
                  <a:lnTo>
                    <a:pt x="3296700" y="351998"/>
                  </a:lnTo>
                  <a:lnTo>
                    <a:pt x="3291167" y="379402"/>
                  </a:lnTo>
                  <a:lnTo>
                    <a:pt x="3276079" y="401779"/>
                  </a:lnTo>
                  <a:lnTo>
                    <a:pt x="3253702" y="416867"/>
                  </a:lnTo>
                  <a:lnTo>
                    <a:pt x="3226299" y="422400"/>
                  </a:lnTo>
                  <a:lnTo>
                    <a:pt x="70400" y="422400"/>
                  </a:lnTo>
                  <a:lnTo>
                    <a:pt x="42997" y="416867"/>
                  </a:lnTo>
                  <a:lnTo>
                    <a:pt x="20619" y="401779"/>
                  </a:lnTo>
                  <a:lnTo>
                    <a:pt x="5532" y="379402"/>
                  </a:lnTo>
                  <a:lnTo>
                    <a:pt x="0" y="351998"/>
                  </a:lnTo>
                  <a:lnTo>
                    <a:pt x="0" y="70401"/>
                  </a:lnTo>
                  <a:close/>
                </a:path>
              </a:pathLst>
            </a:custGeom>
            <a:noFill/>
            <a:ln cap="flat" cmpd="sng" w="9525">
              <a:solidFill>
                <a:srgbClr val="F3F3F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80" name="Google Shape;180;p7"/>
          <p:cNvSpPr txBox="1"/>
          <p:nvPr/>
        </p:nvSpPr>
        <p:spPr>
          <a:xfrm>
            <a:off x="4662194" y="2073147"/>
            <a:ext cx="2101800" cy="259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600"/>
              <a:buFont typeface="Arial"/>
              <a:buNone/>
            </a:pPr>
            <a:r>
              <a:rPr b="1" lang="en-US" sz="1600">
                <a:solidFill>
                  <a:srgbClr val="FFFFFF"/>
                </a:solidFill>
                <a:latin typeface="Century Gothic"/>
                <a:ea typeface="Century Gothic"/>
                <a:cs typeface="Century Gothic"/>
                <a:sym typeface="Century Gothic"/>
              </a:rPr>
              <a:t>One API Integration</a:t>
            </a:r>
            <a:endParaRPr b="1" i="0" sz="1600" u="none" cap="none" strike="noStrike">
              <a:solidFill>
                <a:srgbClr val="000000"/>
              </a:solidFill>
              <a:latin typeface="Century Gothic"/>
              <a:ea typeface="Century Gothic"/>
              <a:cs typeface="Century Gothic"/>
              <a:sym typeface="Century Gothic"/>
            </a:endParaRPr>
          </a:p>
        </p:txBody>
      </p:sp>
      <p:grpSp>
        <p:nvGrpSpPr>
          <p:cNvPr id="181" name="Google Shape;181;p7"/>
          <p:cNvGrpSpPr/>
          <p:nvPr/>
        </p:nvGrpSpPr>
        <p:grpSpPr>
          <a:xfrm>
            <a:off x="7511725" y="1997250"/>
            <a:ext cx="4488180" cy="422909"/>
            <a:chOff x="7511725" y="1997250"/>
            <a:chExt cx="4488180" cy="422909"/>
          </a:xfrm>
        </p:grpSpPr>
        <p:sp>
          <p:nvSpPr>
            <p:cNvPr id="182" name="Google Shape;182;p7"/>
            <p:cNvSpPr/>
            <p:nvPr/>
          </p:nvSpPr>
          <p:spPr>
            <a:xfrm>
              <a:off x="7511725" y="1997250"/>
              <a:ext cx="4488180" cy="422909"/>
            </a:xfrm>
            <a:custGeom>
              <a:rect b="b" l="l" r="r" t="t"/>
              <a:pathLst>
                <a:path extrusionOk="0" h="422910" w="4488180">
                  <a:moveTo>
                    <a:pt x="4417597" y="0"/>
                  </a:moveTo>
                  <a:lnTo>
                    <a:pt x="70402" y="0"/>
                  </a:lnTo>
                  <a:lnTo>
                    <a:pt x="42998" y="5532"/>
                  </a:lnTo>
                  <a:lnTo>
                    <a:pt x="20620" y="20620"/>
                  </a:lnTo>
                  <a:lnTo>
                    <a:pt x="5532" y="42998"/>
                  </a:lnTo>
                  <a:lnTo>
                    <a:pt x="0" y="70402"/>
                  </a:lnTo>
                  <a:lnTo>
                    <a:pt x="0" y="351997"/>
                  </a:lnTo>
                  <a:lnTo>
                    <a:pt x="5532" y="379400"/>
                  </a:lnTo>
                  <a:lnTo>
                    <a:pt x="20620" y="401779"/>
                  </a:lnTo>
                  <a:lnTo>
                    <a:pt x="42998" y="416866"/>
                  </a:lnTo>
                  <a:lnTo>
                    <a:pt x="70402" y="422399"/>
                  </a:lnTo>
                  <a:lnTo>
                    <a:pt x="4417597" y="422399"/>
                  </a:lnTo>
                  <a:lnTo>
                    <a:pt x="4445001" y="416866"/>
                  </a:lnTo>
                  <a:lnTo>
                    <a:pt x="4467379" y="401779"/>
                  </a:lnTo>
                  <a:lnTo>
                    <a:pt x="4482467" y="379400"/>
                  </a:lnTo>
                  <a:lnTo>
                    <a:pt x="4487999" y="351997"/>
                  </a:lnTo>
                  <a:lnTo>
                    <a:pt x="4487999" y="70402"/>
                  </a:lnTo>
                  <a:lnTo>
                    <a:pt x="4482467" y="42998"/>
                  </a:lnTo>
                  <a:lnTo>
                    <a:pt x="4467379" y="20620"/>
                  </a:lnTo>
                  <a:lnTo>
                    <a:pt x="4445001" y="5532"/>
                  </a:lnTo>
                  <a:lnTo>
                    <a:pt x="4417597" y="0"/>
                  </a:lnTo>
                  <a:close/>
                </a:path>
              </a:pathLst>
            </a:custGeom>
            <a:solidFill>
              <a:srgbClr val="00B0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 name="Google Shape;183;p7"/>
            <p:cNvSpPr/>
            <p:nvPr/>
          </p:nvSpPr>
          <p:spPr>
            <a:xfrm>
              <a:off x="7511725" y="1997250"/>
              <a:ext cx="4488180" cy="422909"/>
            </a:xfrm>
            <a:custGeom>
              <a:rect b="b" l="l" r="r" t="t"/>
              <a:pathLst>
                <a:path extrusionOk="0" h="422910" w="4488180">
                  <a:moveTo>
                    <a:pt x="0" y="70402"/>
                  </a:moveTo>
                  <a:lnTo>
                    <a:pt x="5532" y="42998"/>
                  </a:lnTo>
                  <a:lnTo>
                    <a:pt x="20620" y="20620"/>
                  </a:lnTo>
                  <a:lnTo>
                    <a:pt x="42998" y="5532"/>
                  </a:lnTo>
                  <a:lnTo>
                    <a:pt x="70402" y="0"/>
                  </a:lnTo>
                  <a:lnTo>
                    <a:pt x="4417598" y="0"/>
                  </a:lnTo>
                  <a:lnTo>
                    <a:pt x="4445001" y="5532"/>
                  </a:lnTo>
                  <a:lnTo>
                    <a:pt x="4467379" y="20620"/>
                  </a:lnTo>
                  <a:lnTo>
                    <a:pt x="4482467" y="42998"/>
                  </a:lnTo>
                  <a:lnTo>
                    <a:pt x="4488000" y="70402"/>
                  </a:lnTo>
                  <a:lnTo>
                    <a:pt x="4488000" y="351997"/>
                  </a:lnTo>
                  <a:lnTo>
                    <a:pt x="4482467" y="379401"/>
                  </a:lnTo>
                  <a:lnTo>
                    <a:pt x="4467379" y="401779"/>
                  </a:lnTo>
                  <a:lnTo>
                    <a:pt x="4445001" y="416867"/>
                  </a:lnTo>
                  <a:lnTo>
                    <a:pt x="4417598" y="422400"/>
                  </a:lnTo>
                  <a:lnTo>
                    <a:pt x="70402" y="422400"/>
                  </a:lnTo>
                  <a:lnTo>
                    <a:pt x="42998" y="416867"/>
                  </a:lnTo>
                  <a:lnTo>
                    <a:pt x="20620" y="401779"/>
                  </a:lnTo>
                  <a:lnTo>
                    <a:pt x="5532" y="379401"/>
                  </a:lnTo>
                  <a:lnTo>
                    <a:pt x="0" y="351997"/>
                  </a:lnTo>
                  <a:lnTo>
                    <a:pt x="0" y="70402"/>
                  </a:lnTo>
                  <a:close/>
                </a:path>
              </a:pathLst>
            </a:custGeom>
            <a:noFill/>
            <a:ln cap="flat" cmpd="sng" w="9525">
              <a:solidFill>
                <a:srgbClr val="F3F3F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84" name="Google Shape;184;p7"/>
          <p:cNvSpPr txBox="1"/>
          <p:nvPr/>
        </p:nvSpPr>
        <p:spPr>
          <a:xfrm>
            <a:off x="7648318" y="2073147"/>
            <a:ext cx="4159200" cy="259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600"/>
              <a:buFont typeface="Arial"/>
              <a:buNone/>
            </a:pPr>
            <a:r>
              <a:rPr b="1" lang="en-US" sz="1600">
                <a:solidFill>
                  <a:srgbClr val="FFFFFF"/>
                </a:solidFill>
                <a:latin typeface="Century Gothic"/>
                <a:ea typeface="Century Gothic"/>
                <a:cs typeface="Century Gothic"/>
                <a:sym typeface="Century Gothic"/>
              </a:rPr>
              <a:t>One Back Office (All in one)</a:t>
            </a:r>
            <a:endParaRPr b="1" i="0" sz="16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8" name="Shape 188"/>
        <p:cNvGrpSpPr/>
        <p:nvPr/>
      </p:nvGrpSpPr>
      <p:grpSpPr>
        <a:xfrm>
          <a:off x="0" y="0"/>
          <a:ext cx="0" cy="0"/>
          <a:chOff x="0" y="0"/>
          <a:chExt cx="0" cy="0"/>
        </a:xfrm>
      </p:grpSpPr>
      <p:sp>
        <p:nvSpPr>
          <p:cNvPr id="189" name="Google Shape;189;p8"/>
          <p:cNvSpPr/>
          <p:nvPr/>
        </p:nvSpPr>
        <p:spPr>
          <a:xfrm>
            <a:off x="11493295" y="6145210"/>
            <a:ext cx="506730" cy="506730"/>
          </a:xfrm>
          <a:custGeom>
            <a:rect b="b" l="l" r="r" t="t"/>
            <a:pathLst>
              <a:path extrusionOk="0" h="506729" w="506729">
                <a:moveTo>
                  <a:pt x="0" y="253218"/>
                </a:moveTo>
                <a:lnTo>
                  <a:pt x="4079" y="207702"/>
                </a:lnTo>
                <a:lnTo>
                  <a:pt x="15841" y="164862"/>
                </a:lnTo>
                <a:lnTo>
                  <a:pt x="34571" y="125414"/>
                </a:lnTo>
                <a:lnTo>
                  <a:pt x="59553" y="90073"/>
                </a:lnTo>
                <a:lnTo>
                  <a:pt x="90073" y="59553"/>
                </a:lnTo>
                <a:lnTo>
                  <a:pt x="125414" y="34571"/>
                </a:lnTo>
                <a:lnTo>
                  <a:pt x="164862" y="15841"/>
                </a:lnTo>
                <a:lnTo>
                  <a:pt x="207702" y="4079"/>
                </a:lnTo>
                <a:lnTo>
                  <a:pt x="253218" y="0"/>
                </a:lnTo>
                <a:lnTo>
                  <a:pt x="298734" y="4079"/>
                </a:lnTo>
                <a:lnTo>
                  <a:pt x="341574" y="15841"/>
                </a:lnTo>
                <a:lnTo>
                  <a:pt x="381022" y="34571"/>
                </a:lnTo>
                <a:lnTo>
                  <a:pt x="416363" y="59553"/>
                </a:lnTo>
                <a:lnTo>
                  <a:pt x="446883" y="90073"/>
                </a:lnTo>
                <a:lnTo>
                  <a:pt x="471865" y="125414"/>
                </a:lnTo>
                <a:lnTo>
                  <a:pt x="490595" y="164862"/>
                </a:lnTo>
                <a:lnTo>
                  <a:pt x="502357" y="207702"/>
                </a:lnTo>
                <a:lnTo>
                  <a:pt x="506437" y="253218"/>
                </a:lnTo>
                <a:lnTo>
                  <a:pt x="502357" y="298734"/>
                </a:lnTo>
                <a:lnTo>
                  <a:pt x="490595" y="341574"/>
                </a:lnTo>
                <a:lnTo>
                  <a:pt x="471865" y="381022"/>
                </a:lnTo>
                <a:lnTo>
                  <a:pt x="446883" y="416363"/>
                </a:lnTo>
                <a:lnTo>
                  <a:pt x="416363" y="446883"/>
                </a:lnTo>
                <a:lnTo>
                  <a:pt x="381022" y="471865"/>
                </a:lnTo>
                <a:lnTo>
                  <a:pt x="341574" y="490595"/>
                </a:lnTo>
                <a:lnTo>
                  <a:pt x="298734" y="502357"/>
                </a:lnTo>
                <a:lnTo>
                  <a:pt x="253218" y="506437"/>
                </a:lnTo>
                <a:lnTo>
                  <a:pt x="207702" y="502357"/>
                </a:lnTo>
                <a:lnTo>
                  <a:pt x="164862" y="490595"/>
                </a:lnTo>
                <a:lnTo>
                  <a:pt x="125414" y="471865"/>
                </a:lnTo>
                <a:lnTo>
                  <a:pt x="90073" y="446883"/>
                </a:lnTo>
                <a:lnTo>
                  <a:pt x="59553" y="416363"/>
                </a:lnTo>
                <a:lnTo>
                  <a:pt x="34571" y="381022"/>
                </a:lnTo>
                <a:lnTo>
                  <a:pt x="15841" y="341574"/>
                </a:lnTo>
                <a:lnTo>
                  <a:pt x="4079" y="298734"/>
                </a:lnTo>
                <a:lnTo>
                  <a:pt x="0" y="253218"/>
                </a:lnTo>
                <a:close/>
              </a:path>
            </a:pathLst>
          </a:custGeom>
          <a:noFill/>
          <a:ln cap="flat" cmpd="sng" w="25400">
            <a:solidFill>
              <a:srgbClr val="0C0C0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 name="Google Shape;190;p8"/>
          <p:cNvSpPr txBox="1"/>
          <p:nvPr/>
        </p:nvSpPr>
        <p:spPr>
          <a:xfrm>
            <a:off x="11654194" y="6209791"/>
            <a:ext cx="173990" cy="3454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2</a:t>
            </a:r>
            <a:endParaRPr b="0" i="0" sz="2100" u="none" cap="none" strike="noStrike">
              <a:solidFill>
                <a:srgbClr val="000000"/>
              </a:solidFill>
              <a:latin typeface="Arial"/>
              <a:ea typeface="Arial"/>
              <a:cs typeface="Arial"/>
              <a:sym typeface="Arial"/>
            </a:endParaRPr>
          </a:p>
        </p:txBody>
      </p:sp>
      <p:sp>
        <p:nvSpPr>
          <p:cNvPr id="191" name="Google Shape;191;p8"/>
          <p:cNvSpPr txBox="1"/>
          <p:nvPr/>
        </p:nvSpPr>
        <p:spPr>
          <a:xfrm>
            <a:off x="5523400" y="695451"/>
            <a:ext cx="6366000" cy="1302000"/>
          </a:xfrm>
          <a:prstGeom prst="rect">
            <a:avLst/>
          </a:prstGeom>
          <a:noFill/>
          <a:ln>
            <a:noFill/>
          </a:ln>
        </p:spPr>
        <p:txBody>
          <a:bodyPr anchorCtr="0" anchor="t" bIns="0" lIns="0" spcFirstLastPara="1" rIns="0" wrap="square" tIns="13950">
            <a:spAutoFit/>
          </a:bodyPr>
          <a:lstStyle/>
          <a:p>
            <a:pPr indent="0" lvl="0" marL="12700" marR="5080" rtl="0" algn="l">
              <a:lnSpc>
                <a:spcPct val="99600"/>
              </a:lnSpc>
              <a:spcBef>
                <a:spcPts val="0"/>
              </a:spcBef>
              <a:spcAft>
                <a:spcPts val="0"/>
              </a:spcAft>
              <a:buClr>
                <a:srgbClr val="000000"/>
              </a:buClr>
              <a:buSzPts val="2800"/>
              <a:buFont typeface="Arial"/>
              <a:buNone/>
            </a:pPr>
            <a:r>
              <a:rPr b="1" lang="en-US" sz="2800">
                <a:latin typeface="Century Gothic"/>
                <a:ea typeface="Century Gothic"/>
                <a:cs typeface="Century Gothic"/>
                <a:sym typeface="Century Gothic"/>
              </a:rPr>
              <a:t>Collect payments in 9 French-speaking African countries and 195 countries worldwide</a:t>
            </a:r>
            <a:endParaRPr b="1" i="0" sz="2800" u="none" cap="none" strike="noStrike">
              <a:solidFill>
                <a:srgbClr val="000000"/>
              </a:solidFill>
              <a:latin typeface="Century Gothic"/>
              <a:ea typeface="Century Gothic"/>
              <a:cs typeface="Century Gothic"/>
              <a:sym typeface="Century Gothic"/>
            </a:endParaRPr>
          </a:p>
        </p:txBody>
      </p:sp>
      <p:sp>
        <p:nvSpPr>
          <p:cNvPr id="192" name="Google Shape;192;p8"/>
          <p:cNvSpPr txBox="1"/>
          <p:nvPr>
            <p:ph idx="1" type="body"/>
          </p:nvPr>
        </p:nvSpPr>
        <p:spPr>
          <a:xfrm>
            <a:off x="302089" y="2194559"/>
            <a:ext cx="11587800" cy="2809200"/>
          </a:xfrm>
          <a:prstGeom prst="rect">
            <a:avLst/>
          </a:prstGeom>
          <a:noFill/>
          <a:ln>
            <a:noFill/>
          </a:ln>
        </p:spPr>
        <p:txBody>
          <a:bodyPr anchorCtr="0" anchor="t" bIns="0" lIns="0" spcFirstLastPara="1" rIns="0" wrap="square" tIns="8250">
            <a:spAutoFit/>
          </a:bodyPr>
          <a:lstStyle/>
          <a:p>
            <a:pPr indent="0" lvl="0" marL="5233670" marR="5080" rtl="0" algn="l">
              <a:lnSpc>
                <a:spcPct val="121111"/>
              </a:lnSpc>
              <a:spcBef>
                <a:spcPts val="10"/>
              </a:spcBef>
              <a:spcAft>
                <a:spcPts val="0"/>
              </a:spcAft>
              <a:buSzPts val="1100"/>
              <a:buNone/>
            </a:pPr>
            <a:r>
              <a:rPr lang="en-US">
                <a:solidFill>
                  <a:srgbClr val="1D1C1D"/>
                </a:solidFill>
              </a:rPr>
              <a:t>With CinetPay, offer your customers the possibility to make mobile money payments in Senegal, Ivory Coast, Cameroon, Burkina Faso, Mali, Togo, Guinea Conakry, Benin and DRC in 4 currencies: XOF, XAF, GNF, CDF on a bilingual payment gateway (French/English)</a:t>
            </a:r>
            <a:endParaRPr>
              <a:solidFill>
                <a:srgbClr val="1D1C1D"/>
              </a:solidFill>
            </a:endParaRPr>
          </a:p>
          <a:p>
            <a:pPr indent="0" lvl="0" marL="5233670" marR="5080" rtl="0" algn="l">
              <a:lnSpc>
                <a:spcPct val="121111"/>
              </a:lnSpc>
              <a:spcBef>
                <a:spcPts val="10"/>
              </a:spcBef>
              <a:spcAft>
                <a:spcPts val="0"/>
              </a:spcAft>
              <a:buClr>
                <a:schemeClr val="dk1"/>
              </a:buClr>
              <a:buSzPts val="1100"/>
              <a:buFont typeface="Arial"/>
              <a:buNone/>
            </a:pPr>
            <a:r>
              <a:t/>
            </a:r>
            <a:endParaRPr>
              <a:solidFill>
                <a:srgbClr val="1D1C1D"/>
              </a:solidFill>
            </a:endParaRPr>
          </a:p>
          <a:p>
            <a:pPr indent="0" lvl="0" marL="5233670" marR="5080" rtl="0" algn="l">
              <a:lnSpc>
                <a:spcPct val="121111"/>
              </a:lnSpc>
              <a:spcBef>
                <a:spcPts val="10"/>
              </a:spcBef>
              <a:spcAft>
                <a:spcPts val="0"/>
              </a:spcAft>
              <a:buSzPts val="1100"/>
              <a:buNone/>
            </a:pPr>
            <a:r>
              <a:rPr lang="en-US">
                <a:solidFill>
                  <a:srgbClr val="1D1C1D"/>
                </a:solidFill>
              </a:rPr>
              <a:t>Accept all major credit cards from customers around the world with one click.</a:t>
            </a:r>
            <a:endParaRPr>
              <a:solidFill>
                <a:srgbClr val="1D1C1D"/>
              </a:solidFill>
            </a:endParaRPr>
          </a:p>
          <a:p>
            <a:pPr indent="0" lvl="0" marL="0" marR="5080" rtl="0" algn="l">
              <a:lnSpc>
                <a:spcPct val="121111"/>
              </a:lnSpc>
              <a:spcBef>
                <a:spcPts val="10"/>
              </a:spcBef>
              <a:spcAft>
                <a:spcPts val="0"/>
              </a:spcAft>
              <a:buSzPts val="1400"/>
              <a:buNone/>
            </a:pPr>
            <a:r>
              <a:t/>
            </a:r>
            <a:endParaRPr>
              <a:solidFill>
                <a:srgbClr val="1D1C1D"/>
              </a:solidFill>
            </a:endParaRPr>
          </a:p>
        </p:txBody>
      </p:sp>
      <p:sp>
        <p:nvSpPr>
          <p:cNvPr id="193" name="Google Shape;193;p8"/>
          <p:cNvSpPr txBox="1"/>
          <p:nvPr>
            <p:ph type="title"/>
          </p:nvPr>
        </p:nvSpPr>
        <p:spPr>
          <a:xfrm>
            <a:off x="1040907" y="133603"/>
            <a:ext cx="3123000" cy="38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latin typeface="Arial"/>
                <a:ea typeface="Arial"/>
                <a:cs typeface="Arial"/>
                <a:sym typeface="Arial"/>
              </a:rPr>
              <a:t>Online Payment </a:t>
            </a:r>
            <a:endParaRPr sz="2400">
              <a:latin typeface="Arial"/>
              <a:ea typeface="Arial"/>
              <a:cs typeface="Arial"/>
              <a:sym typeface="Arial"/>
            </a:endParaRPr>
          </a:p>
        </p:txBody>
      </p:sp>
      <p:sp>
        <p:nvSpPr>
          <p:cNvPr id="194" name="Google Shape;194;p8"/>
          <p:cNvSpPr/>
          <p:nvPr/>
        </p:nvSpPr>
        <p:spPr>
          <a:xfrm>
            <a:off x="1055044" y="563082"/>
            <a:ext cx="1749425" cy="3810"/>
          </a:xfrm>
          <a:custGeom>
            <a:rect b="b" l="l" r="r" t="t"/>
            <a:pathLst>
              <a:path extrusionOk="0" h="3809" w="1749425">
                <a:moveTo>
                  <a:pt x="0" y="0"/>
                </a:moveTo>
                <a:lnTo>
                  <a:pt x="1749200" y="3600"/>
                </a:lnTo>
              </a:path>
            </a:pathLst>
          </a:custGeom>
          <a:noFill/>
          <a:ln cap="flat" cmpd="sng" w="19050">
            <a:solidFill>
              <a:srgbClr val="417C2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95" name="Google Shape;195;p8"/>
          <p:cNvGrpSpPr/>
          <p:nvPr/>
        </p:nvGrpSpPr>
        <p:grpSpPr>
          <a:xfrm>
            <a:off x="627106" y="195818"/>
            <a:ext cx="278130" cy="345440"/>
            <a:chOff x="627106" y="195818"/>
            <a:chExt cx="278130" cy="345440"/>
          </a:xfrm>
        </p:grpSpPr>
        <p:sp>
          <p:nvSpPr>
            <p:cNvPr id="196" name="Google Shape;196;p8"/>
            <p:cNvSpPr/>
            <p:nvPr/>
          </p:nvSpPr>
          <p:spPr>
            <a:xfrm>
              <a:off x="627106" y="195818"/>
              <a:ext cx="278130" cy="345440"/>
            </a:xfrm>
            <a:custGeom>
              <a:rect b="b" l="l" r="r" t="t"/>
              <a:pathLst>
                <a:path extrusionOk="0" h="345440" w="278130">
                  <a:moveTo>
                    <a:pt x="101787" y="0"/>
                  </a:moveTo>
                  <a:lnTo>
                    <a:pt x="0" y="0"/>
                  </a:lnTo>
                  <a:lnTo>
                    <a:pt x="175812" y="172600"/>
                  </a:lnTo>
                  <a:lnTo>
                    <a:pt x="0" y="345199"/>
                  </a:lnTo>
                  <a:lnTo>
                    <a:pt x="101787" y="345199"/>
                  </a:lnTo>
                  <a:lnTo>
                    <a:pt x="277600" y="172600"/>
                  </a:lnTo>
                  <a:lnTo>
                    <a:pt x="101787" y="0"/>
                  </a:lnTo>
                  <a:close/>
                </a:path>
              </a:pathLst>
            </a:custGeom>
            <a:solidFill>
              <a:srgbClr val="32B34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 name="Google Shape;197;p8"/>
            <p:cNvSpPr/>
            <p:nvPr/>
          </p:nvSpPr>
          <p:spPr>
            <a:xfrm>
              <a:off x="627106" y="195818"/>
              <a:ext cx="278130" cy="345440"/>
            </a:xfrm>
            <a:custGeom>
              <a:rect b="b" l="l" r="r" t="t"/>
              <a:pathLst>
                <a:path extrusionOk="0" h="345440" w="278130">
                  <a:moveTo>
                    <a:pt x="0" y="0"/>
                  </a:moveTo>
                  <a:lnTo>
                    <a:pt x="101787" y="0"/>
                  </a:lnTo>
                  <a:lnTo>
                    <a:pt x="277600" y="172600"/>
                  </a:lnTo>
                  <a:lnTo>
                    <a:pt x="101787" y="345200"/>
                  </a:lnTo>
                  <a:lnTo>
                    <a:pt x="0" y="345200"/>
                  </a:lnTo>
                  <a:lnTo>
                    <a:pt x="175812" y="172600"/>
                  </a:lnTo>
                  <a:lnTo>
                    <a:pt x="0" y="0"/>
                  </a:lnTo>
                  <a:close/>
                </a:path>
              </a:pathLst>
            </a:custGeom>
            <a:noFill/>
            <a:ln cap="flat" cmpd="sng" w="12700">
              <a:solidFill>
                <a:srgbClr val="32B34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98" name="Google Shape;198;p8"/>
          <p:cNvGrpSpPr/>
          <p:nvPr/>
        </p:nvGrpSpPr>
        <p:grpSpPr>
          <a:xfrm>
            <a:off x="3047" y="4059935"/>
            <a:ext cx="12185904" cy="2798064"/>
            <a:chOff x="3047" y="4059935"/>
            <a:chExt cx="12185904" cy="2798064"/>
          </a:xfrm>
        </p:grpSpPr>
        <p:pic>
          <p:nvPicPr>
            <p:cNvPr id="199" name="Google Shape;199;p8"/>
            <p:cNvPicPr preferRelativeResize="0"/>
            <p:nvPr/>
          </p:nvPicPr>
          <p:blipFill rotWithShape="1">
            <a:blip r:embed="rId3">
              <a:alphaModFix/>
            </a:blip>
            <a:srcRect b="0" l="0" r="0" t="0"/>
            <a:stretch/>
          </p:blipFill>
          <p:spPr>
            <a:xfrm>
              <a:off x="3047" y="4974335"/>
              <a:ext cx="12185904" cy="1883664"/>
            </a:xfrm>
            <a:prstGeom prst="rect">
              <a:avLst/>
            </a:prstGeom>
            <a:noFill/>
            <a:ln>
              <a:noFill/>
            </a:ln>
          </p:spPr>
        </p:pic>
        <p:pic>
          <p:nvPicPr>
            <p:cNvPr id="200" name="Google Shape;200;p8"/>
            <p:cNvPicPr preferRelativeResize="0"/>
            <p:nvPr/>
          </p:nvPicPr>
          <p:blipFill rotWithShape="1">
            <a:blip r:embed="rId4">
              <a:alphaModFix/>
            </a:blip>
            <a:srcRect b="0" l="0" r="0" t="0"/>
            <a:stretch/>
          </p:blipFill>
          <p:spPr>
            <a:xfrm>
              <a:off x="344423" y="4059935"/>
              <a:ext cx="999744" cy="990600"/>
            </a:xfrm>
            <a:prstGeom prst="rect">
              <a:avLst/>
            </a:prstGeom>
            <a:noFill/>
            <a:ln>
              <a:noFill/>
            </a:ln>
          </p:spPr>
        </p:pic>
        <p:pic>
          <p:nvPicPr>
            <p:cNvPr id="201" name="Google Shape;201;p8"/>
            <p:cNvPicPr preferRelativeResize="0"/>
            <p:nvPr/>
          </p:nvPicPr>
          <p:blipFill rotWithShape="1">
            <a:blip r:embed="rId5">
              <a:alphaModFix/>
            </a:blip>
            <a:srcRect b="0" l="0" r="0" t="0"/>
            <a:stretch/>
          </p:blipFill>
          <p:spPr>
            <a:xfrm>
              <a:off x="3398519" y="4172711"/>
              <a:ext cx="1246631" cy="841248"/>
            </a:xfrm>
            <a:prstGeom prst="rect">
              <a:avLst/>
            </a:prstGeom>
            <a:noFill/>
            <a:ln>
              <a:noFill/>
            </a:ln>
          </p:spPr>
        </p:pic>
        <p:pic>
          <p:nvPicPr>
            <p:cNvPr id="202" name="Google Shape;202;p8"/>
            <p:cNvPicPr preferRelativeResize="0"/>
            <p:nvPr/>
          </p:nvPicPr>
          <p:blipFill rotWithShape="1">
            <a:blip r:embed="rId6">
              <a:alphaModFix/>
            </a:blip>
            <a:srcRect b="0" l="0" r="0" t="0"/>
            <a:stretch/>
          </p:blipFill>
          <p:spPr>
            <a:xfrm>
              <a:off x="2206752" y="4163567"/>
              <a:ext cx="789432" cy="850391"/>
            </a:xfrm>
            <a:prstGeom prst="rect">
              <a:avLst/>
            </a:prstGeom>
            <a:noFill/>
            <a:ln>
              <a:noFill/>
            </a:ln>
          </p:spPr>
        </p:pic>
      </p:grpSp>
      <p:pic>
        <p:nvPicPr>
          <p:cNvPr id="203" name="Google Shape;203;p8"/>
          <p:cNvPicPr preferRelativeResize="0"/>
          <p:nvPr/>
        </p:nvPicPr>
        <p:blipFill rotWithShape="1">
          <a:blip r:embed="rId7">
            <a:alphaModFix/>
          </a:blip>
          <a:srcRect b="0" l="0" r="0" t="0"/>
          <a:stretch/>
        </p:blipFill>
        <p:spPr>
          <a:xfrm>
            <a:off x="231647" y="1088136"/>
            <a:ext cx="1588008" cy="633984"/>
          </a:xfrm>
          <a:prstGeom prst="rect">
            <a:avLst/>
          </a:prstGeom>
          <a:noFill/>
          <a:ln>
            <a:noFill/>
          </a:ln>
        </p:spPr>
      </p:pic>
      <p:pic>
        <p:nvPicPr>
          <p:cNvPr id="204" name="Google Shape;204;p8"/>
          <p:cNvPicPr preferRelativeResize="0"/>
          <p:nvPr/>
        </p:nvPicPr>
        <p:blipFill rotWithShape="1">
          <a:blip r:embed="rId8">
            <a:alphaModFix/>
          </a:blip>
          <a:srcRect b="0" l="0" r="0" t="0"/>
          <a:stretch/>
        </p:blipFill>
        <p:spPr>
          <a:xfrm>
            <a:off x="1911095" y="1216152"/>
            <a:ext cx="1222247" cy="505968"/>
          </a:xfrm>
          <a:prstGeom prst="rect">
            <a:avLst/>
          </a:prstGeom>
          <a:noFill/>
          <a:ln>
            <a:noFill/>
          </a:ln>
        </p:spPr>
      </p:pic>
      <p:pic>
        <p:nvPicPr>
          <p:cNvPr id="205" name="Google Shape;205;p8"/>
          <p:cNvPicPr preferRelativeResize="0"/>
          <p:nvPr/>
        </p:nvPicPr>
        <p:blipFill rotWithShape="1">
          <a:blip r:embed="rId9">
            <a:alphaModFix/>
          </a:blip>
          <a:srcRect b="0" l="0" r="0" t="0"/>
          <a:stretch/>
        </p:blipFill>
        <p:spPr>
          <a:xfrm>
            <a:off x="3386328" y="1185672"/>
            <a:ext cx="859536" cy="731520"/>
          </a:xfrm>
          <a:prstGeom prst="rect">
            <a:avLst/>
          </a:prstGeom>
          <a:noFill/>
          <a:ln>
            <a:noFill/>
          </a:ln>
        </p:spPr>
      </p:pic>
      <p:pic>
        <p:nvPicPr>
          <p:cNvPr id="206" name="Google Shape;206;p8"/>
          <p:cNvPicPr preferRelativeResize="0"/>
          <p:nvPr/>
        </p:nvPicPr>
        <p:blipFill rotWithShape="1">
          <a:blip r:embed="rId10">
            <a:alphaModFix/>
          </a:blip>
          <a:srcRect b="0" l="0" r="0" t="0"/>
          <a:stretch/>
        </p:blipFill>
        <p:spPr>
          <a:xfrm>
            <a:off x="3416808" y="2045207"/>
            <a:ext cx="853439" cy="838200"/>
          </a:xfrm>
          <a:prstGeom prst="rect">
            <a:avLst/>
          </a:prstGeom>
          <a:noFill/>
          <a:ln>
            <a:noFill/>
          </a:ln>
        </p:spPr>
      </p:pic>
      <p:pic>
        <p:nvPicPr>
          <p:cNvPr id="207" name="Google Shape;207;p8"/>
          <p:cNvPicPr preferRelativeResize="0"/>
          <p:nvPr/>
        </p:nvPicPr>
        <p:blipFill rotWithShape="1">
          <a:blip r:embed="rId11">
            <a:alphaModFix/>
          </a:blip>
          <a:srcRect b="0" l="0" r="0" t="0"/>
          <a:stretch/>
        </p:blipFill>
        <p:spPr>
          <a:xfrm>
            <a:off x="2228088" y="2045207"/>
            <a:ext cx="777239" cy="765048"/>
          </a:xfrm>
          <a:prstGeom prst="rect">
            <a:avLst/>
          </a:prstGeom>
          <a:noFill/>
          <a:ln>
            <a:noFill/>
          </a:ln>
        </p:spPr>
      </p:pic>
      <p:pic>
        <p:nvPicPr>
          <p:cNvPr id="208" name="Google Shape;208;p8"/>
          <p:cNvPicPr preferRelativeResize="0"/>
          <p:nvPr/>
        </p:nvPicPr>
        <p:blipFill rotWithShape="1">
          <a:blip r:embed="rId12">
            <a:alphaModFix/>
          </a:blip>
          <a:srcRect b="0" l="0" r="0" t="0"/>
          <a:stretch/>
        </p:blipFill>
        <p:spPr>
          <a:xfrm>
            <a:off x="307847" y="2081783"/>
            <a:ext cx="1469136" cy="728472"/>
          </a:xfrm>
          <a:prstGeom prst="rect">
            <a:avLst/>
          </a:prstGeom>
          <a:noFill/>
          <a:ln>
            <a:noFill/>
          </a:ln>
        </p:spPr>
      </p:pic>
      <p:pic>
        <p:nvPicPr>
          <p:cNvPr id="209" name="Google Shape;209;p8"/>
          <p:cNvPicPr preferRelativeResize="0"/>
          <p:nvPr/>
        </p:nvPicPr>
        <p:blipFill rotWithShape="1">
          <a:blip r:embed="rId13">
            <a:alphaModFix/>
          </a:blip>
          <a:srcRect b="0" l="0" r="0" t="0"/>
          <a:stretch/>
        </p:blipFill>
        <p:spPr>
          <a:xfrm>
            <a:off x="387095" y="2999232"/>
            <a:ext cx="853440" cy="841247"/>
          </a:xfrm>
          <a:prstGeom prst="rect">
            <a:avLst/>
          </a:prstGeom>
          <a:noFill/>
          <a:ln>
            <a:noFill/>
          </a:ln>
        </p:spPr>
      </p:pic>
      <p:pic>
        <p:nvPicPr>
          <p:cNvPr id="210" name="Google Shape;210;p8"/>
          <p:cNvPicPr preferRelativeResize="0"/>
          <p:nvPr/>
        </p:nvPicPr>
        <p:blipFill rotWithShape="1">
          <a:blip r:embed="rId14">
            <a:alphaModFix/>
          </a:blip>
          <a:srcRect b="0" l="0" r="0" t="0"/>
          <a:stretch/>
        </p:blipFill>
        <p:spPr>
          <a:xfrm>
            <a:off x="1536191" y="3294888"/>
            <a:ext cx="1146048" cy="438911"/>
          </a:xfrm>
          <a:prstGeom prst="rect">
            <a:avLst/>
          </a:prstGeom>
          <a:noFill/>
          <a:ln>
            <a:noFill/>
          </a:ln>
        </p:spPr>
      </p:pic>
      <p:pic>
        <p:nvPicPr>
          <p:cNvPr id="211" name="Google Shape;211;p8"/>
          <p:cNvPicPr preferRelativeResize="0"/>
          <p:nvPr/>
        </p:nvPicPr>
        <p:blipFill rotWithShape="1">
          <a:blip r:embed="rId15">
            <a:alphaModFix/>
          </a:blip>
          <a:srcRect b="0" l="0" r="0" t="0"/>
          <a:stretch/>
        </p:blipFill>
        <p:spPr>
          <a:xfrm>
            <a:off x="2919983" y="3127248"/>
            <a:ext cx="1118616" cy="725424"/>
          </a:xfrm>
          <a:prstGeom prst="rect">
            <a:avLst/>
          </a:prstGeom>
          <a:noFill/>
          <a:ln>
            <a:noFill/>
          </a:ln>
        </p:spPr>
      </p:pic>
      <p:pic>
        <p:nvPicPr>
          <p:cNvPr id="212" name="Google Shape;212;p8"/>
          <p:cNvPicPr preferRelativeResize="0"/>
          <p:nvPr/>
        </p:nvPicPr>
        <p:blipFill rotWithShape="1">
          <a:blip r:embed="rId16">
            <a:alphaModFix/>
          </a:blip>
          <a:srcRect b="0" l="0" r="0" t="0"/>
          <a:stretch/>
        </p:blipFill>
        <p:spPr>
          <a:xfrm>
            <a:off x="4148328" y="3133344"/>
            <a:ext cx="1118615" cy="7193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12ef16403af_1_8"/>
          <p:cNvSpPr txBox="1"/>
          <p:nvPr/>
        </p:nvSpPr>
        <p:spPr>
          <a:xfrm>
            <a:off x="218967" y="120167"/>
            <a:ext cx="11426400" cy="5316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1" lang="en-US" sz="2400">
                <a:latin typeface="Candara"/>
                <a:ea typeface="Candara"/>
                <a:cs typeface="Candara"/>
                <a:sym typeface="Candara"/>
              </a:rPr>
              <a:t>Online Payment_</a:t>
            </a:r>
            <a:r>
              <a:rPr b="1" i="0" lang="en-US" sz="2400" u="none" cap="none" strike="noStrike">
                <a:solidFill>
                  <a:srgbClr val="000000"/>
                </a:solidFill>
                <a:latin typeface="Candara"/>
                <a:ea typeface="Candara"/>
                <a:cs typeface="Candara"/>
                <a:sym typeface="Candara"/>
              </a:rPr>
              <a:t>Customer Experience with Orange Money Ivory Coast</a:t>
            </a:r>
            <a:endParaRPr b="1" i="0" sz="2400" u="none" cap="none" strike="noStrike">
              <a:solidFill>
                <a:srgbClr val="000000"/>
              </a:solidFill>
              <a:latin typeface="Candara"/>
              <a:ea typeface="Candara"/>
              <a:cs typeface="Candara"/>
              <a:sym typeface="Candara"/>
            </a:endParaRPr>
          </a:p>
        </p:txBody>
      </p:sp>
      <p:cxnSp>
        <p:nvCxnSpPr>
          <p:cNvPr id="218" name="Google Shape;218;g12ef16403af_1_8"/>
          <p:cNvCxnSpPr/>
          <p:nvPr/>
        </p:nvCxnSpPr>
        <p:spPr>
          <a:xfrm>
            <a:off x="304767" y="651751"/>
            <a:ext cx="1749300" cy="3600"/>
          </a:xfrm>
          <a:prstGeom prst="straightConnector1">
            <a:avLst/>
          </a:prstGeom>
          <a:noFill/>
          <a:ln cap="flat" cmpd="sng" w="19050">
            <a:solidFill>
              <a:srgbClr val="417C2E"/>
            </a:solidFill>
            <a:prstDash val="solid"/>
            <a:round/>
            <a:headEnd len="sm" w="sm" type="none"/>
            <a:tailEnd len="sm" w="sm" type="none"/>
          </a:ln>
        </p:spPr>
      </p:cxnSp>
      <p:sp>
        <p:nvSpPr>
          <p:cNvPr id="219" name="Google Shape;219;g12ef16403af_1_8"/>
          <p:cNvSpPr txBox="1"/>
          <p:nvPr/>
        </p:nvSpPr>
        <p:spPr>
          <a:xfrm>
            <a:off x="4635151" y="1127437"/>
            <a:ext cx="2594100" cy="630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1500"/>
              <a:buFont typeface="Arial"/>
              <a:buNone/>
            </a:pPr>
            <a:r>
              <a:rPr b="1" i="0" lang="en-US" sz="1300" u="none" cap="none" strike="noStrike">
                <a:solidFill>
                  <a:srgbClr val="2C6635"/>
                </a:solidFill>
                <a:latin typeface="Candara"/>
                <a:ea typeface="Candara"/>
                <a:cs typeface="Candara"/>
                <a:sym typeface="Candara"/>
              </a:rPr>
              <a:t>Enter your Authorization Code to confirm payment</a:t>
            </a:r>
            <a:endParaRPr b="1" i="0" sz="1300" u="none" cap="none" strike="noStrike">
              <a:solidFill>
                <a:srgbClr val="2C6635"/>
              </a:solidFill>
              <a:latin typeface="Candara"/>
              <a:ea typeface="Candara"/>
              <a:cs typeface="Candara"/>
              <a:sym typeface="Candara"/>
            </a:endParaRPr>
          </a:p>
          <a:p>
            <a:pPr indent="0" lvl="0" marL="0" marR="0" rtl="0" algn="ctr">
              <a:lnSpc>
                <a:spcPct val="100000"/>
              </a:lnSpc>
              <a:spcBef>
                <a:spcPts val="0"/>
              </a:spcBef>
              <a:spcAft>
                <a:spcPts val="0"/>
              </a:spcAft>
              <a:buClr>
                <a:schemeClr val="dk1"/>
              </a:buClr>
              <a:buSzPts val="1500"/>
              <a:buFont typeface="Arial"/>
              <a:buNone/>
            </a:pPr>
            <a:r>
              <a:t/>
            </a:r>
            <a:endParaRPr b="1" i="0" sz="1300" u="none" cap="none" strike="noStrike">
              <a:solidFill>
                <a:srgbClr val="2C6635"/>
              </a:solidFill>
              <a:latin typeface="Candara"/>
              <a:ea typeface="Candara"/>
              <a:cs typeface="Candara"/>
              <a:sym typeface="Candara"/>
            </a:endParaRPr>
          </a:p>
          <a:p>
            <a:pPr indent="0" lvl="0" marL="0" marR="0" rtl="0" algn="ctr">
              <a:lnSpc>
                <a:spcPct val="100000"/>
              </a:lnSpc>
              <a:spcBef>
                <a:spcPts val="0"/>
              </a:spcBef>
              <a:spcAft>
                <a:spcPts val="0"/>
              </a:spcAft>
              <a:buClr>
                <a:srgbClr val="000000"/>
              </a:buClr>
              <a:buSzPts val="1300"/>
              <a:buFont typeface="Arial"/>
              <a:buNone/>
            </a:pPr>
            <a:r>
              <a:t/>
            </a:r>
            <a:endParaRPr b="1" i="0" sz="1300" u="none" cap="none" strike="noStrike">
              <a:solidFill>
                <a:srgbClr val="2C6635"/>
              </a:solidFill>
              <a:latin typeface="Candara"/>
              <a:ea typeface="Candara"/>
              <a:cs typeface="Candara"/>
              <a:sym typeface="Candara"/>
            </a:endParaRPr>
          </a:p>
        </p:txBody>
      </p:sp>
      <p:sp>
        <p:nvSpPr>
          <p:cNvPr id="220" name="Google Shape;220;g12ef16403af_1_8"/>
          <p:cNvSpPr txBox="1"/>
          <p:nvPr/>
        </p:nvSpPr>
        <p:spPr>
          <a:xfrm>
            <a:off x="9172267" y="1122233"/>
            <a:ext cx="2829600" cy="630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2C6635"/>
                </a:solidFill>
                <a:latin typeface="Candara"/>
                <a:ea typeface="Candara"/>
                <a:cs typeface="Candara"/>
                <a:sym typeface="Candara"/>
              </a:rPr>
              <a:t>Get payment status and print your payment receipt</a:t>
            </a:r>
            <a:endParaRPr b="1" i="0" sz="1300" u="none" cap="none" strike="noStrike">
              <a:solidFill>
                <a:srgbClr val="2C6635"/>
              </a:solidFill>
              <a:latin typeface="Candara"/>
              <a:ea typeface="Candara"/>
              <a:cs typeface="Candara"/>
              <a:sym typeface="Candara"/>
            </a:endParaRPr>
          </a:p>
        </p:txBody>
      </p:sp>
      <p:cxnSp>
        <p:nvCxnSpPr>
          <p:cNvPr id="221" name="Google Shape;221;g12ef16403af_1_8"/>
          <p:cNvCxnSpPr/>
          <p:nvPr/>
        </p:nvCxnSpPr>
        <p:spPr>
          <a:xfrm flipH="1">
            <a:off x="14433" y="1440837"/>
            <a:ext cx="292500" cy="3300"/>
          </a:xfrm>
          <a:prstGeom prst="straightConnector1">
            <a:avLst/>
          </a:prstGeom>
          <a:noFill/>
          <a:ln cap="flat" cmpd="sng" w="19050">
            <a:solidFill>
              <a:srgbClr val="000000"/>
            </a:solidFill>
            <a:prstDash val="solid"/>
            <a:round/>
            <a:headEnd len="sm" w="sm" type="none"/>
            <a:tailEnd len="sm" w="sm" type="none"/>
          </a:ln>
        </p:spPr>
      </p:cxnSp>
      <p:cxnSp>
        <p:nvCxnSpPr>
          <p:cNvPr id="222" name="Google Shape;222;g12ef16403af_1_8"/>
          <p:cNvCxnSpPr/>
          <p:nvPr/>
        </p:nvCxnSpPr>
        <p:spPr>
          <a:xfrm flipH="1">
            <a:off x="2900800" y="1437167"/>
            <a:ext cx="1297200" cy="3600"/>
          </a:xfrm>
          <a:prstGeom prst="straightConnector1">
            <a:avLst/>
          </a:prstGeom>
          <a:noFill/>
          <a:ln cap="flat" cmpd="sng" w="19050">
            <a:solidFill>
              <a:srgbClr val="000000"/>
            </a:solidFill>
            <a:prstDash val="solid"/>
            <a:round/>
            <a:headEnd len="sm" w="sm" type="none"/>
            <a:tailEnd len="sm" w="sm" type="none"/>
          </a:ln>
        </p:spPr>
      </p:cxnSp>
      <p:cxnSp>
        <p:nvCxnSpPr>
          <p:cNvPr id="223" name="Google Shape;223;g12ef16403af_1_8"/>
          <p:cNvCxnSpPr>
            <a:endCxn id="219" idx="3"/>
          </p:cNvCxnSpPr>
          <p:nvPr/>
        </p:nvCxnSpPr>
        <p:spPr>
          <a:xfrm flipH="1">
            <a:off x="7229251" y="1437337"/>
            <a:ext cx="1948500" cy="5100"/>
          </a:xfrm>
          <a:prstGeom prst="straightConnector1">
            <a:avLst/>
          </a:prstGeom>
          <a:noFill/>
          <a:ln cap="flat" cmpd="sng" w="19050">
            <a:solidFill>
              <a:srgbClr val="000000"/>
            </a:solidFill>
            <a:prstDash val="solid"/>
            <a:round/>
            <a:headEnd len="sm" w="sm" type="none"/>
            <a:tailEnd len="sm" w="sm" type="none"/>
          </a:ln>
        </p:spPr>
      </p:cxnSp>
      <p:cxnSp>
        <p:nvCxnSpPr>
          <p:cNvPr id="224" name="Google Shape;224;g12ef16403af_1_8"/>
          <p:cNvCxnSpPr/>
          <p:nvPr/>
        </p:nvCxnSpPr>
        <p:spPr>
          <a:xfrm flipH="1">
            <a:off x="11899500" y="1435637"/>
            <a:ext cx="292500" cy="3300"/>
          </a:xfrm>
          <a:prstGeom prst="straightConnector1">
            <a:avLst/>
          </a:prstGeom>
          <a:noFill/>
          <a:ln cap="flat" cmpd="sng" w="19050">
            <a:solidFill>
              <a:srgbClr val="000000"/>
            </a:solidFill>
            <a:prstDash val="solid"/>
            <a:round/>
            <a:headEnd len="sm" w="sm" type="none"/>
            <a:tailEnd len="sm" w="sm" type="none"/>
          </a:ln>
        </p:spPr>
      </p:cxnSp>
      <p:sp>
        <p:nvSpPr>
          <p:cNvPr id="225" name="Google Shape;225;g12ef16403af_1_8"/>
          <p:cNvSpPr txBox="1"/>
          <p:nvPr/>
        </p:nvSpPr>
        <p:spPr>
          <a:xfrm>
            <a:off x="11542133" y="6341867"/>
            <a:ext cx="563700" cy="4224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Candara"/>
                <a:ea typeface="Candara"/>
                <a:cs typeface="Candara"/>
                <a:sym typeface="Candara"/>
              </a:rPr>
              <a:t>9</a:t>
            </a:r>
            <a:endParaRPr b="1" i="0" sz="1900" u="none" cap="none" strike="noStrike">
              <a:solidFill>
                <a:schemeClr val="lt1"/>
              </a:solidFill>
              <a:latin typeface="Candara"/>
              <a:ea typeface="Candara"/>
              <a:cs typeface="Candara"/>
              <a:sym typeface="Candara"/>
            </a:endParaRPr>
          </a:p>
          <a:p>
            <a:pPr indent="0" lvl="0" marL="0" marR="0" rtl="0" algn="ctr">
              <a:lnSpc>
                <a:spcPct val="100000"/>
              </a:lnSpc>
              <a:spcBef>
                <a:spcPts val="0"/>
              </a:spcBef>
              <a:spcAft>
                <a:spcPts val="0"/>
              </a:spcAft>
              <a:buClr>
                <a:srgbClr val="000000"/>
              </a:buClr>
              <a:buSzPts val="1900"/>
              <a:buFont typeface="Arial"/>
              <a:buNone/>
            </a:pPr>
            <a:r>
              <a:t/>
            </a:r>
            <a:endParaRPr b="1" i="0" sz="1900" u="none" cap="none" strike="noStrike">
              <a:solidFill>
                <a:schemeClr val="lt1"/>
              </a:solidFill>
              <a:latin typeface="Candara"/>
              <a:ea typeface="Candara"/>
              <a:cs typeface="Candara"/>
              <a:sym typeface="Candara"/>
            </a:endParaRPr>
          </a:p>
        </p:txBody>
      </p:sp>
      <p:sp>
        <p:nvSpPr>
          <p:cNvPr id="226" name="Google Shape;226;g12ef16403af_1_8"/>
          <p:cNvSpPr txBox="1"/>
          <p:nvPr/>
        </p:nvSpPr>
        <p:spPr>
          <a:xfrm>
            <a:off x="6697633" y="6386333"/>
            <a:ext cx="4773300" cy="422400"/>
          </a:xfrm>
          <a:prstGeom prst="rect">
            <a:avLst/>
          </a:prstGeom>
          <a:solidFill>
            <a:srgbClr val="166634"/>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FFFFFF"/>
                </a:solidFill>
                <a:latin typeface="Arial"/>
                <a:ea typeface="Arial"/>
                <a:cs typeface="Arial"/>
                <a:sym typeface="Arial"/>
              </a:rPr>
              <a:t>The partner payment solution for your growth.</a:t>
            </a:r>
            <a:endParaRPr b="1" i="0" sz="1500" u="none" cap="none" strike="noStrike">
              <a:solidFill>
                <a:srgbClr val="FFFFFF"/>
              </a:solidFill>
              <a:latin typeface="Arial"/>
              <a:ea typeface="Arial"/>
              <a:cs typeface="Arial"/>
              <a:sym typeface="Arial"/>
            </a:endParaRPr>
          </a:p>
        </p:txBody>
      </p:sp>
      <p:pic>
        <p:nvPicPr>
          <p:cNvPr id="227" name="Google Shape;227;g12ef16403af_1_8"/>
          <p:cNvPicPr preferRelativeResize="0"/>
          <p:nvPr/>
        </p:nvPicPr>
        <p:blipFill rotWithShape="1">
          <a:blip r:embed="rId3">
            <a:alphaModFix/>
          </a:blip>
          <a:srcRect b="0" l="0" r="0" t="0"/>
          <a:stretch/>
        </p:blipFill>
        <p:spPr>
          <a:xfrm>
            <a:off x="203200" y="1564055"/>
            <a:ext cx="3297852" cy="4318182"/>
          </a:xfrm>
          <a:prstGeom prst="rect">
            <a:avLst/>
          </a:prstGeom>
          <a:noFill/>
          <a:ln>
            <a:noFill/>
          </a:ln>
        </p:spPr>
      </p:pic>
      <p:sp>
        <p:nvSpPr>
          <p:cNvPr id="228" name="Google Shape;228;g12ef16403af_1_8"/>
          <p:cNvSpPr txBox="1"/>
          <p:nvPr/>
        </p:nvSpPr>
        <p:spPr>
          <a:xfrm>
            <a:off x="401033" y="1036221"/>
            <a:ext cx="2594100" cy="10155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1500"/>
              <a:buFont typeface="Arial"/>
              <a:buNone/>
            </a:pPr>
            <a:r>
              <a:rPr b="1" i="0" lang="en-US" sz="1300" u="none" cap="none" strike="noStrike">
                <a:solidFill>
                  <a:srgbClr val="2C6635"/>
                </a:solidFill>
                <a:latin typeface="Candara"/>
                <a:ea typeface="Candara"/>
                <a:cs typeface="Candara"/>
                <a:sym typeface="Candara"/>
              </a:rPr>
              <a:t>Enter your mobile money number</a:t>
            </a:r>
            <a:endParaRPr b="1" i="0" sz="1300" u="none" cap="none" strike="noStrike">
              <a:solidFill>
                <a:srgbClr val="2C6635"/>
              </a:solidFill>
              <a:latin typeface="Candara"/>
              <a:ea typeface="Candara"/>
              <a:cs typeface="Candara"/>
              <a:sym typeface="Candara"/>
            </a:endParaRPr>
          </a:p>
          <a:p>
            <a:pPr indent="0" lvl="0" marL="0" marR="0" rtl="0" algn="ctr">
              <a:lnSpc>
                <a:spcPct val="100000"/>
              </a:lnSpc>
              <a:spcBef>
                <a:spcPts val="0"/>
              </a:spcBef>
              <a:spcAft>
                <a:spcPts val="0"/>
              </a:spcAft>
              <a:buClr>
                <a:schemeClr val="dk1"/>
              </a:buClr>
              <a:buSzPts val="1500"/>
              <a:buFont typeface="Arial"/>
              <a:buNone/>
            </a:pPr>
            <a:r>
              <a:t/>
            </a:r>
            <a:endParaRPr b="1" i="0" sz="1300" u="none" cap="none" strike="noStrike">
              <a:solidFill>
                <a:srgbClr val="2C6635"/>
              </a:solidFill>
              <a:latin typeface="Candara"/>
              <a:ea typeface="Candara"/>
              <a:cs typeface="Candara"/>
              <a:sym typeface="Candara"/>
            </a:endParaRPr>
          </a:p>
          <a:p>
            <a:pPr indent="0" lvl="0" marL="0" marR="0" rtl="0" algn="ctr">
              <a:lnSpc>
                <a:spcPct val="100000"/>
              </a:lnSpc>
              <a:spcBef>
                <a:spcPts val="0"/>
              </a:spcBef>
              <a:spcAft>
                <a:spcPts val="0"/>
              </a:spcAft>
              <a:buClr>
                <a:srgbClr val="000000"/>
              </a:buClr>
              <a:buSzPts val="1300"/>
              <a:buFont typeface="Arial"/>
              <a:buNone/>
            </a:pPr>
            <a:r>
              <a:t/>
            </a:r>
            <a:endParaRPr b="1" i="0" sz="1300" u="none" cap="none" strike="noStrike">
              <a:solidFill>
                <a:srgbClr val="2C6635"/>
              </a:solidFill>
              <a:latin typeface="Candara"/>
              <a:ea typeface="Candara"/>
              <a:cs typeface="Candara"/>
              <a:sym typeface="Candara"/>
            </a:endParaRPr>
          </a:p>
        </p:txBody>
      </p:sp>
      <p:pic>
        <p:nvPicPr>
          <p:cNvPr id="229" name="Google Shape;229;g12ef16403af_1_8"/>
          <p:cNvPicPr preferRelativeResize="0"/>
          <p:nvPr/>
        </p:nvPicPr>
        <p:blipFill rotWithShape="1">
          <a:blip r:embed="rId4">
            <a:alphaModFix/>
          </a:blip>
          <a:srcRect b="0" l="0" r="0" t="0"/>
          <a:stretch/>
        </p:blipFill>
        <p:spPr>
          <a:xfrm>
            <a:off x="4359500" y="1685500"/>
            <a:ext cx="3297867" cy="4014549"/>
          </a:xfrm>
          <a:prstGeom prst="rect">
            <a:avLst/>
          </a:prstGeom>
          <a:noFill/>
          <a:ln>
            <a:noFill/>
          </a:ln>
        </p:spPr>
      </p:pic>
      <p:pic>
        <p:nvPicPr>
          <p:cNvPr id="230" name="Google Shape;230;g12ef16403af_1_8"/>
          <p:cNvPicPr preferRelativeResize="0"/>
          <p:nvPr/>
        </p:nvPicPr>
        <p:blipFill rotWithShape="1">
          <a:blip r:embed="rId5">
            <a:alphaModFix/>
          </a:blip>
          <a:srcRect b="0" l="0" r="0" t="0"/>
          <a:stretch/>
        </p:blipFill>
        <p:spPr>
          <a:xfrm>
            <a:off x="9047600" y="1879233"/>
            <a:ext cx="2829633" cy="3544932"/>
          </a:xfrm>
          <a:prstGeom prst="rect">
            <a:avLst/>
          </a:prstGeom>
          <a:noFill/>
          <a:ln>
            <a:noFill/>
          </a:ln>
        </p:spPr>
      </p:pic>
      <p:pic>
        <p:nvPicPr>
          <p:cNvPr id="231" name="Google Shape;231;g12ef16403af_1_8"/>
          <p:cNvPicPr preferRelativeResize="0"/>
          <p:nvPr/>
        </p:nvPicPr>
        <p:blipFill rotWithShape="1">
          <a:blip r:embed="rId6">
            <a:alphaModFix/>
          </a:blip>
          <a:srcRect b="0" l="0" r="0" t="0"/>
          <a:stretch/>
        </p:blipFill>
        <p:spPr>
          <a:xfrm>
            <a:off x="3047" y="4974335"/>
            <a:ext cx="12185906" cy="188366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2022-05-27T11:37:39Z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2022-05-10T00:00:00Z</vt:filetime>
  </property>
  <property fmtid="{D5CDD505-2E9C-101B-9397-08002B2CF9AE}" pid="3" name="LastSaved">
    <vt:filetime>2022-05-27T00:00:00Z</vt:filetime>
  </property>
</Properties>
</file>