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Montserrat" pitchFamily="2" charset="77"/>
      <p:regular r:id="rId36"/>
      <p:bold r:id="rId37"/>
      <p:italic r:id="rId38"/>
      <p:boldItalic r:id="rId39"/>
    </p:embeddedFont>
    <p:embeddedFont>
      <p:font typeface="Montserrat Light" panose="020F030202020403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pos="30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9"/>
  </p:normalViewPr>
  <p:slideViewPr>
    <p:cSldViewPr snapToGrid="0">
      <p:cViewPr varScale="1">
        <p:scale>
          <a:sx n="144" d="100"/>
          <a:sy n="144" d="100"/>
        </p:scale>
        <p:origin x="720" y="184"/>
      </p:cViewPr>
      <p:guideLst>
        <p:guide orient="horz" pos="658"/>
        <p:guide pos="30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bff79e4b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bff79e4b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a2158debe9_2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a2158debe9_2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f1799dbf7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f1799dbf7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d15e656b77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d15e656b7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abff79e4b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abff79e4b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abff79e4b2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abff79e4b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a2158debe9_2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a2158debe9_2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a2158debe9_2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a2158debe9_2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e90c4903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e90c4903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d80c3d89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d80c3d89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d15e656b77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gd15e656b77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2158debe9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a2158debe9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d15e656b77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d15e656b77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d15e656b77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d15e656b77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d15e656b77_0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gd15e656b77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eb29d336b7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eb29d336b7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d15e656b77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gd15e656b77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b20db16d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b20db16d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d15e656b77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d15e656b77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5e402109c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15e402109c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b20db16d50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gb20db16d50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540472d6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d540472d6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2158debe9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a2158debe9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2158debe9_2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a2158debe9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2158debe9_2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a2158debe9_2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f205448b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f205448b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2158debe9_2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a2158debe9_2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a2158debe9_2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a2158debe9_2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685801" y="159783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457202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57201" y="20598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457202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722315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722315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457202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457201" y="20598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48201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457202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457201" y="20598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457200" y="1631157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4503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45035" y="1631157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457202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457201" y="20598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457202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457202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457222" y="204788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575050" y="204801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457222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457202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792289" y="3600451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1792289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792289" y="4025516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457202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57201" y="20598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874765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457202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463779" y="1371602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457202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00" tIns="45700" rIns="91400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00" tIns="45700" rIns="91400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1" y="20598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2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11" Type="http://schemas.openxmlformats.org/officeDocument/2006/relationships/image" Target="../media/image19.jpeg"/><Relationship Id="rId5" Type="http://schemas.openxmlformats.org/officeDocument/2006/relationships/image" Target="../media/image23.jpe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21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png"/><Relationship Id="rId7" Type="http://schemas.openxmlformats.org/officeDocument/2006/relationships/hyperlink" Target="http://www.youtube.com/watch?v=ma6_8afRit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11" Type="http://schemas.openxmlformats.org/officeDocument/2006/relationships/image" Target="../media/image19.jpe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11" Type="http://schemas.openxmlformats.org/officeDocument/2006/relationships/image" Target="../media/image19.jpe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22" y="1412900"/>
            <a:ext cx="4215974" cy="2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5" descr="Chinese flag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6151" y="4406011"/>
            <a:ext cx="341043" cy="23174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5" name="Google Shape;245;p3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5552" y="4418698"/>
            <a:ext cx="332725" cy="225135"/>
          </a:xfrm>
          <a:prstGeom prst="rect">
            <a:avLst/>
          </a:prstGeom>
          <a:noFill/>
          <a:ln w="9525" cap="flat" cmpd="sng">
            <a:solidFill>
              <a:schemeClr val="dk1">
                <a:alpha val="72941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6" name="Google Shape;246;p3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4324" y="4408002"/>
            <a:ext cx="332914" cy="235831"/>
          </a:xfrm>
          <a:prstGeom prst="rect">
            <a:avLst/>
          </a:prstGeom>
          <a:noFill/>
          <a:ln w="9525" cap="flat" cmpd="sng">
            <a:solidFill>
              <a:schemeClr val="dk1">
                <a:alpha val="74901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7" name="Google Shape;247;p35" descr="spain.pn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1026" y="4406011"/>
            <a:ext cx="377501" cy="253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5" descr="HI.jpg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6694" y="3801471"/>
            <a:ext cx="589765" cy="44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5" descr="VI.jpg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1594" y="3768151"/>
            <a:ext cx="475644" cy="47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5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750" y="1001450"/>
            <a:ext cx="4389151" cy="374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5"/>
          <p:cNvSpPr txBox="1"/>
          <p:nvPr/>
        </p:nvSpPr>
        <p:spPr>
          <a:xfrm>
            <a:off x="4848575" y="1001450"/>
            <a:ext cx="4300800" cy="3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Plusieurs canaux disponibles,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sans limite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Les contenus audio sont adaptés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à chaque profil, à chaque usage.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52" name="Google Shape;252;p35"/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300" y="201800"/>
            <a:ext cx="1023326" cy="575624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5"/>
          <p:cNvSpPr/>
          <p:nvPr/>
        </p:nvSpPr>
        <p:spPr>
          <a:xfrm>
            <a:off x="271324" y="549230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APPLICATIONS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/>
          <p:nvPr/>
        </p:nvSpPr>
        <p:spPr>
          <a:xfrm>
            <a:off x="4928025" y="1057350"/>
            <a:ext cx="4176600" cy="3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Évènements indoor / outdoor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Audio pour un très large public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Son sur de très longues distances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Moins d’installation / câblage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Réduction des coûts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9" name="Google Shape;259;p36" descr="aaaa interro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4142" y="2911286"/>
            <a:ext cx="1152128" cy="163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6" descr="aaaa interro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6357" y="1061489"/>
            <a:ext cx="1309523" cy="1853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6" descr="aaaa interro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2688487"/>
            <a:ext cx="1309523" cy="185368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6"/>
          <p:cNvSpPr/>
          <p:nvPr/>
        </p:nvSpPr>
        <p:spPr>
          <a:xfrm>
            <a:off x="271324" y="549230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3" name="Google Shape;263;p36"/>
          <p:cNvCxnSpPr/>
          <p:nvPr/>
        </p:nvCxnSpPr>
        <p:spPr>
          <a:xfrm>
            <a:off x="377000" y="2679475"/>
            <a:ext cx="4097100" cy="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64" name="Google Shape;264;p3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025" y="1057350"/>
            <a:ext cx="4572000" cy="35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6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300" y="201800"/>
            <a:ext cx="1023326" cy="57562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6"/>
          <p:cNvSpPr/>
          <p:nvPr/>
        </p:nvSpPr>
        <p:spPr>
          <a:xfrm>
            <a:off x="271324" y="549230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APPLICATIONS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7" name="Google Shape;267;p36" descr="Chinese flag.png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6151" y="4406011"/>
            <a:ext cx="341043" cy="23174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8" name="Google Shape;268;p36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5552" y="4418698"/>
            <a:ext cx="332725" cy="225135"/>
          </a:xfrm>
          <a:prstGeom prst="rect">
            <a:avLst/>
          </a:prstGeom>
          <a:noFill/>
          <a:ln w="9525" cap="flat" cmpd="sng">
            <a:solidFill>
              <a:schemeClr val="dk1">
                <a:alpha val="7294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9" name="Google Shape;269;p36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4324" y="4408002"/>
            <a:ext cx="332914" cy="235831"/>
          </a:xfrm>
          <a:prstGeom prst="rect">
            <a:avLst/>
          </a:prstGeom>
          <a:noFill/>
          <a:ln w="9525" cap="flat" cmpd="sng">
            <a:solidFill>
              <a:schemeClr val="dk1">
                <a:alpha val="749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0" name="Google Shape;270;p36" descr="spain.png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1026" y="4406011"/>
            <a:ext cx="377501" cy="253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6" descr="HI.jpg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6694" y="3801471"/>
            <a:ext cx="589765" cy="44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6" descr="VI.jpg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1594" y="3768151"/>
            <a:ext cx="475644" cy="475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/>
          <p:nvPr/>
        </p:nvSpPr>
        <p:spPr>
          <a:xfrm>
            <a:off x="4614725" y="1061500"/>
            <a:ext cx="4623600" cy="3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Conférences en silence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conférences multiples dans la même salle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1987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Optimisation de l’espace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1987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Aucun aménagement nécessaire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 : cloisons de séparation antibruit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8" name="Google Shape;278;p3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300" y="201800"/>
            <a:ext cx="1023326" cy="57562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7"/>
          <p:cNvSpPr/>
          <p:nvPr/>
        </p:nvSpPr>
        <p:spPr>
          <a:xfrm>
            <a:off x="271324" y="549230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APPLICATIONS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0" name="Google Shape;280;p3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499" y="1052775"/>
            <a:ext cx="4572001" cy="367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675" y="2945225"/>
            <a:ext cx="4389150" cy="185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675" y="1061500"/>
            <a:ext cx="4389150" cy="185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8"/>
          <p:cNvSpPr txBox="1"/>
          <p:nvPr/>
        </p:nvSpPr>
        <p:spPr>
          <a:xfrm>
            <a:off x="4804825" y="1061500"/>
            <a:ext cx="4389300" cy="3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Sur le stand des exposants :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Présentation, démo, conférence presse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 silence, sans nuisance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8" name="Google Shape;288;p38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275" y="3455575"/>
            <a:ext cx="934400" cy="93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8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300" y="201800"/>
            <a:ext cx="1023326" cy="575624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8"/>
          <p:cNvSpPr/>
          <p:nvPr/>
        </p:nvSpPr>
        <p:spPr>
          <a:xfrm>
            <a:off x="271324" y="549230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APPLICATIONS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9"/>
          <p:cNvSpPr txBox="1"/>
          <p:nvPr/>
        </p:nvSpPr>
        <p:spPr>
          <a:xfrm>
            <a:off x="4985100" y="1027975"/>
            <a:ext cx="4247400" cy="3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TRADUCTION SIMULTANEE</a:t>
            </a:r>
            <a:endParaRPr sz="1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9999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Sur site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9999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distance, sans cabine de traduction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9999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Aucun matériel à louer, à distribuer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6" name="Google Shape;296;p39" descr="aaaa interro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6357" y="1061489"/>
            <a:ext cx="1309523" cy="1853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9" descr="aaaa interro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2688487"/>
            <a:ext cx="1309523" cy="18536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8" name="Google Shape;298;p39"/>
          <p:cNvCxnSpPr/>
          <p:nvPr/>
        </p:nvCxnSpPr>
        <p:spPr>
          <a:xfrm>
            <a:off x="377000" y="2679475"/>
            <a:ext cx="4097100" cy="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99" name="Google Shape;299;p3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300" y="201800"/>
            <a:ext cx="1023326" cy="57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9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80" y="892600"/>
            <a:ext cx="2374675" cy="237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9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500" y="2726875"/>
            <a:ext cx="3073524" cy="204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9"/>
          <p:cNvSpPr/>
          <p:nvPr/>
        </p:nvSpPr>
        <p:spPr>
          <a:xfrm>
            <a:off x="271324" y="549230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APPLICATIONS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4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800" y="1027975"/>
            <a:ext cx="4464526" cy="374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0"/>
          <p:cNvSpPr txBox="1"/>
          <p:nvPr/>
        </p:nvSpPr>
        <p:spPr>
          <a:xfrm>
            <a:off x="4800600" y="1027961"/>
            <a:ext cx="4343400" cy="3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Visites guidées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Executive tour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Learning expedition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 guide et les participants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sans aucun matériel supplémentaire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 leur smartphone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9" name="Google Shape;309;p4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300" y="201800"/>
            <a:ext cx="1023326" cy="575624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0"/>
          <p:cNvSpPr/>
          <p:nvPr/>
        </p:nvSpPr>
        <p:spPr>
          <a:xfrm>
            <a:off x="271324" y="549230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APPLICATIONS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1"/>
          <p:cNvSpPr txBox="1"/>
          <p:nvPr/>
        </p:nvSpPr>
        <p:spPr>
          <a:xfrm>
            <a:off x="5796136" y="2272996"/>
            <a:ext cx="2915816" cy="33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16" name="Google Shape;316;p41"/>
          <p:cNvSpPr txBox="1"/>
          <p:nvPr/>
        </p:nvSpPr>
        <p:spPr>
          <a:xfrm>
            <a:off x="4287150" y="1045000"/>
            <a:ext cx="4861800" cy="3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 SON DES ÉCRANS EN SILENCE</a:t>
            </a:r>
            <a:endParaRPr sz="1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Les hauts parleurs sont </a:t>
            </a:r>
            <a:r>
              <a:rPr lang="fr"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coupés</a:t>
            </a: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sur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90% des écrans publics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Avec le son en silence</a:t>
            </a:r>
            <a:endParaRPr sz="1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9999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compréhension du message est facilitée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9999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l’impact du message est optimisé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9999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 message est plus convivial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7" name="Google Shape;317;p4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2763" y="4227462"/>
            <a:ext cx="1023325" cy="910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300" y="201800"/>
            <a:ext cx="1023326" cy="57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1147125"/>
            <a:ext cx="2915825" cy="364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1"/>
          <p:cNvSpPr/>
          <p:nvPr/>
        </p:nvSpPr>
        <p:spPr>
          <a:xfrm>
            <a:off x="271324" y="549230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APPLICATIONS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2"/>
          <p:cNvSpPr txBox="1"/>
          <p:nvPr/>
        </p:nvSpPr>
        <p:spPr>
          <a:xfrm>
            <a:off x="5796136" y="2272996"/>
            <a:ext cx="2915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26" name="Google Shape;326;p4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2763" y="3846462"/>
            <a:ext cx="1023325" cy="910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300" y="201800"/>
            <a:ext cx="1023326" cy="57562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2"/>
          <p:cNvSpPr/>
          <p:nvPr/>
        </p:nvSpPr>
        <p:spPr>
          <a:xfrm>
            <a:off x="271324" y="549230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LES BÉNÉFICES</a:t>
            </a:r>
            <a:endParaRPr/>
          </a:p>
        </p:txBody>
      </p:sp>
      <p:pic>
        <p:nvPicPr>
          <p:cNvPr id="329" name="Google Shape;329;p4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025" y="1062525"/>
            <a:ext cx="4389299" cy="36416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2"/>
          <p:cNvSpPr txBox="1"/>
          <p:nvPr/>
        </p:nvSpPr>
        <p:spPr>
          <a:xfrm>
            <a:off x="4912175" y="1045000"/>
            <a:ext cx="4389300" cy="3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murs d’image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 son en silence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3"/>
          <p:cNvSpPr txBox="1"/>
          <p:nvPr/>
        </p:nvSpPr>
        <p:spPr>
          <a:xfrm>
            <a:off x="5796136" y="2272996"/>
            <a:ext cx="2915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36" name="Google Shape;336;p43"/>
          <p:cNvSpPr txBox="1"/>
          <p:nvPr/>
        </p:nvSpPr>
        <p:spPr>
          <a:xfrm>
            <a:off x="4759775" y="1045000"/>
            <a:ext cx="4389300" cy="3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Événements spéciaux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Son des écrans 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Drive Inn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7" name="Google Shape;337;p4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300" y="201800"/>
            <a:ext cx="1023326" cy="57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825" y="1045000"/>
            <a:ext cx="4447500" cy="37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3"/>
          <p:cNvSpPr/>
          <p:nvPr/>
        </p:nvSpPr>
        <p:spPr>
          <a:xfrm>
            <a:off x="271324" y="549230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LES BÉNÉFICES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4"/>
          <p:cNvSpPr txBox="1"/>
          <p:nvPr/>
        </p:nvSpPr>
        <p:spPr>
          <a:xfrm>
            <a:off x="5504250" y="1061500"/>
            <a:ext cx="3639900" cy="3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Make it easy !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 simple QR code</a:t>
            </a:r>
            <a:b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à scanner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Pas d’application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à télécharger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5" name="Google Shape;345;p44"/>
          <p:cNvSpPr/>
          <p:nvPr/>
        </p:nvSpPr>
        <p:spPr>
          <a:xfrm>
            <a:off x="1902275" y="2318650"/>
            <a:ext cx="1584000" cy="1241100"/>
          </a:xfrm>
          <a:prstGeom prst="rightArrow">
            <a:avLst>
              <a:gd name="adj1" fmla="val 83671"/>
              <a:gd name="adj2" fmla="val 1650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44"/>
          <p:cNvSpPr/>
          <p:nvPr/>
        </p:nvSpPr>
        <p:spPr>
          <a:xfrm>
            <a:off x="271324" y="549230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ACCÈS EN 1 CLICK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7" name="Google Shape;347;p44" descr="frame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91"/>
          <a:stretch/>
        </p:blipFill>
        <p:spPr>
          <a:xfrm>
            <a:off x="205300" y="2106373"/>
            <a:ext cx="1729600" cy="170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4325" y="2497294"/>
            <a:ext cx="978600" cy="92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4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300" y="201800"/>
            <a:ext cx="1023326" cy="57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4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450" y="1045000"/>
            <a:ext cx="1938730" cy="386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575" y="1019175"/>
            <a:ext cx="4479750" cy="375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300" y="201800"/>
            <a:ext cx="1023326" cy="57562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7"/>
          <p:cNvSpPr txBox="1"/>
          <p:nvPr/>
        </p:nvSpPr>
        <p:spPr>
          <a:xfrm>
            <a:off x="5073825" y="1019175"/>
            <a:ext cx="3839700" cy="3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qualité audio est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ESSENTIELLE</a:t>
            </a:r>
            <a:endParaRPr sz="1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lors de l’événement ou du salon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Chaque mot, chaque message doit être entendu et compris </a:t>
            </a:r>
            <a:r>
              <a:rPr lang="fr"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DISTINCTEMENT</a:t>
            </a:r>
            <a:endParaRPr sz="1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1" name="Google Shape;141;p2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450" y="1019175"/>
            <a:ext cx="4479749" cy="375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7"/>
          <p:cNvSpPr/>
          <p:nvPr/>
        </p:nvSpPr>
        <p:spPr>
          <a:xfrm>
            <a:off x="271324" y="549230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 BESOIN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5"/>
          <p:cNvSpPr txBox="1"/>
          <p:nvPr/>
        </p:nvSpPr>
        <p:spPr>
          <a:xfrm>
            <a:off x="4890400" y="1102175"/>
            <a:ext cx="4242300" cy="3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Protocole sanitaire :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40000" lvl="0" indent="-260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Distances</a:t>
            </a:r>
            <a:r>
              <a:rPr lang="fr">
                <a:solidFill>
                  <a:schemeClr val="dk1"/>
                </a:solidFill>
              </a:rPr>
              <a:t> </a:t>
            </a: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&amp;</a:t>
            </a:r>
            <a:r>
              <a:rPr lang="fr">
                <a:solidFill>
                  <a:schemeClr val="dk1"/>
                </a:solidFill>
              </a:rPr>
              <a:t> </a:t>
            </a: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gestes-barrières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40000" lvl="0" indent="-260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Pas de matériel à distribuer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6" name="Google Shape;356;p45" descr="aaaa interro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1112" y="2914962"/>
            <a:ext cx="1309523" cy="1853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5" descr="aaaa interro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6357" y="1061489"/>
            <a:ext cx="1309523" cy="1853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5" descr="aaaa interro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2688487"/>
            <a:ext cx="1309523" cy="1853683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5"/>
          <p:cNvSpPr/>
          <p:nvPr/>
        </p:nvSpPr>
        <p:spPr>
          <a:xfrm>
            <a:off x="271324" y="549230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COVID-19</a:t>
            </a:r>
            <a:endParaRPr/>
          </a:p>
        </p:txBody>
      </p:sp>
      <p:pic>
        <p:nvPicPr>
          <p:cNvPr id="360" name="Google Shape;360;p45" descr="Orateur Distanciation Covid.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175" y="1624700"/>
            <a:ext cx="4135825" cy="102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650" y="3357550"/>
            <a:ext cx="4029350" cy="110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5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300" y="201800"/>
            <a:ext cx="1023326" cy="57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46" descr="aaaa interro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1112" y="2914962"/>
            <a:ext cx="1309523" cy="1853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6" descr="aaaa interro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2688487"/>
            <a:ext cx="1309523" cy="1853683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6"/>
          <p:cNvSpPr/>
          <p:nvPr/>
        </p:nvSpPr>
        <p:spPr>
          <a:xfrm>
            <a:off x="271324" y="549230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COVID-19</a:t>
            </a:r>
            <a:endParaRPr/>
          </a:p>
        </p:txBody>
      </p:sp>
      <p:pic>
        <p:nvPicPr>
          <p:cNvPr id="370" name="Google Shape;370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2850503" y="2392238"/>
            <a:ext cx="1883933" cy="286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6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75" y="2050299"/>
            <a:ext cx="867939" cy="127638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6"/>
          <p:cNvSpPr txBox="1"/>
          <p:nvPr/>
        </p:nvSpPr>
        <p:spPr>
          <a:xfrm>
            <a:off x="4890400" y="1102175"/>
            <a:ext cx="4242300" cy="3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Ecoute à distance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Présentiel ou distanciel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3" name="Google Shape;373;p46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300" y="201800"/>
            <a:ext cx="1023326" cy="57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6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1850" y="1127375"/>
            <a:ext cx="2693125" cy="144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6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325" y="1187379"/>
            <a:ext cx="663476" cy="1324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6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325" y="3402879"/>
            <a:ext cx="663476" cy="1324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4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0950" y="1167500"/>
            <a:ext cx="1635650" cy="361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050" y="4041547"/>
            <a:ext cx="1603200" cy="684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7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750" y="1059175"/>
            <a:ext cx="1864500" cy="379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5100" y="1846832"/>
            <a:ext cx="1021375" cy="2259136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7"/>
          <p:cNvSpPr txBox="1"/>
          <p:nvPr/>
        </p:nvSpPr>
        <p:spPr>
          <a:xfrm>
            <a:off x="5504250" y="1084975"/>
            <a:ext cx="3668400" cy="3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Acquisition traffic web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 visiteurs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6" name="Google Shape;386;p47"/>
          <p:cNvSpPr/>
          <p:nvPr/>
        </p:nvSpPr>
        <p:spPr>
          <a:xfrm rot="5690533">
            <a:off x="2523767" y="4702830"/>
            <a:ext cx="326967" cy="176140"/>
          </a:xfrm>
          <a:prstGeom prst="triangle">
            <a:avLst>
              <a:gd name="adj" fmla="val 49926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47"/>
          <p:cNvSpPr/>
          <p:nvPr/>
        </p:nvSpPr>
        <p:spPr>
          <a:xfrm>
            <a:off x="271324" y="549230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REVENUS ADDITIONNELS</a:t>
            </a:r>
            <a:endParaRPr sz="1800" b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88" name="Google Shape;388;p47"/>
          <p:cNvSpPr txBox="1"/>
          <p:nvPr/>
        </p:nvSpPr>
        <p:spPr>
          <a:xfrm>
            <a:off x="1700889" y="1255314"/>
            <a:ext cx="1603200" cy="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Los comentarios del partido ofrecido por</a:t>
            </a:r>
            <a:endParaRPr sz="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9" name="Google Shape;389;p47"/>
          <p:cNvSpPr/>
          <p:nvPr/>
        </p:nvSpPr>
        <p:spPr>
          <a:xfrm rot="5400000">
            <a:off x="1534617" y="1040787"/>
            <a:ext cx="281100" cy="228600"/>
          </a:xfrm>
          <a:prstGeom prst="rtTriangl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47"/>
          <p:cNvSpPr txBox="1"/>
          <p:nvPr/>
        </p:nvSpPr>
        <p:spPr>
          <a:xfrm>
            <a:off x="11325" y="1084975"/>
            <a:ext cx="3668400" cy="3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Branding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Sponsoring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1" name="Google Shape;391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53849" y="1167500"/>
            <a:ext cx="67627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7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300" y="201800"/>
            <a:ext cx="1023326" cy="57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8"/>
          <p:cNvSpPr/>
          <p:nvPr/>
        </p:nvSpPr>
        <p:spPr>
          <a:xfrm>
            <a:off x="2375800" y="996050"/>
            <a:ext cx="6652800" cy="3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REVENUS ADDITIONNELS, R.O.I, RÉDUCTION DES COÛTS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fr" b="1">
                <a:latin typeface="Montserrat"/>
                <a:ea typeface="Montserrat"/>
                <a:cs typeface="Montserrat"/>
                <a:sym typeface="Montserrat"/>
              </a:rPr>
              <a:t>Installation rapide, </a:t>
            </a:r>
            <a:r>
              <a:rPr lang="fr">
                <a:latin typeface="Montserrat"/>
                <a:ea typeface="Montserrat"/>
                <a:cs typeface="Montserrat"/>
                <a:sym typeface="Montserrat"/>
              </a:rPr>
              <a:t>sans personnel qualifié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fr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Réduction logistique : l’équipement personnel de chacun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fr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Aménagements inutiles : pas de cloisons antibruit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fr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Sponsoring de l’écran smartphone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fr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Interprète à distance : pas de frais d’approche ni de cabines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fr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Données et statistiques sur la fréquentation de l’évènement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8" name="Google Shape;398;p4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550" y="1167500"/>
            <a:ext cx="1635650" cy="361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650" y="4041547"/>
            <a:ext cx="1603200" cy="684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8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50" y="1059175"/>
            <a:ext cx="1864500" cy="379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8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700" y="1846832"/>
            <a:ext cx="1021375" cy="2259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8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300" y="278000"/>
            <a:ext cx="1023326" cy="57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9"/>
          <p:cNvSpPr/>
          <p:nvPr/>
        </p:nvSpPr>
        <p:spPr>
          <a:xfrm>
            <a:off x="271324" y="549230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AVANTAGES</a:t>
            </a:r>
            <a:endParaRPr sz="1800" b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08" name="Google Shape;408;p49"/>
          <p:cNvSpPr/>
          <p:nvPr/>
        </p:nvSpPr>
        <p:spPr>
          <a:xfrm>
            <a:off x="2375800" y="996050"/>
            <a:ext cx="6090300" cy="3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0000" marR="0" lvl="0" indent="-26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r" b="1">
                <a:latin typeface="Montserrat"/>
                <a:ea typeface="Montserrat"/>
                <a:cs typeface="Montserrat"/>
                <a:sym typeface="Montserrat"/>
              </a:rPr>
              <a:t>Audio confortable et intelligible</a:t>
            </a:r>
            <a:r>
              <a:rPr lang="fr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fr">
                <a:latin typeface="Montserrat"/>
                <a:ea typeface="Montserrat"/>
                <a:cs typeface="Montserrat"/>
                <a:sym typeface="Montserrat"/>
              </a:rPr>
              <a:t>en toutes circonstances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360000" marR="0" lvl="0" indent="-1800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360000" marR="0" lvl="0" indent="-26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r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Réduction logistique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0000" marR="0" lvl="0" indent="-1800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360000" marR="0" lvl="0" indent="-26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r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Web-App </a:t>
            </a:r>
            <a:r>
              <a:rPr lang="f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via QR code : intuitif, pas d</a:t>
            </a:r>
            <a:r>
              <a:rPr lang="fr">
                <a:latin typeface="Montserrat"/>
                <a:ea typeface="Montserrat"/>
                <a:cs typeface="Montserrat"/>
                <a:sym typeface="Montserrat"/>
              </a:rPr>
              <a:t>’application à télécharger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360000" marR="0" lvl="0" indent="-1800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360000" marR="0" lvl="0" indent="-26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r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3G/4G/5G</a:t>
            </a:r>
            <a:r>
              <a:rPr lang="f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&amp; Wifi</a:t>
            </a:r>
            <a:r>
              <a:rPr lang="f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: </a:t>
            </a:r>
            <a:r>
              <a:rPr lang="fr">
                <a:latin typeface="Montserrat"/>
                <a:ea typeface="Montserrat"/>
                <a:cs typeface="Montserrat"/>
                <a:sym typeface="Montserrat"/>
              </a:rPr>
              <a:t>pas de réseau</a:t>
            </a:r>
            <a:r>
              <a:rPr lang="f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à déployer.</a:t>
            </a:r>
            <a:endParaRPr/>
          </a:p>
          <a:p>
            <a:pPr marL="360000" marR="0" lvl="0" indent="-1800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0000" marR="0" lvl="0" indent="-26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r" b="1">
                <a:latin typeface="Montserrat"/>
                <a:ea typeface="Montserrat"/>
                <a:cs typeface="Montserrat"/>
                <a:sym typeface="Montserrat"/>
              </a:rPr>
              <a:t>Nombre illimités d’auditeurs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360000" marR="0" lvl="0" indent="-26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r" b="1">
                <a:latin typeface="Montserrat"/>
                <a:ea typeface="Montserrat"/>
                <a:cs typeface="Montserrat"/>
                <a:sym typeface="Montserrat"/>
              </a:rPr>
              <a:t>Nombre illimités de canaux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0000" marR="0" lvl="0" indent="-1800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0000" marR="0" lvl="0" indent="-26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r" b="1">
                <a:latin typeface="Montserrat"/>
                <a:ea typeface="Montserrat"/>
                <a:cs typeface="Montserrat"/>
                <a:sym typeface="Montserrat"/>
              </a:rPr>
              <a:t>Marque blanche, </a:t>
            </a:r>
            <a:r>
              <a:rPr lang="fr">
                <a:latin typeface="Montserrat"/>
                <a:ea typeface="Montserrat"/>
                <a:cs typeface="Montserrat"/>
                <a:sym typeface="Montserrat"/>
              </a:rPr>
              <a:t>intégrable à l’application existante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9" name="Google Shape;409;p4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300" y="278000"/>
            <a:ext cx="1023326" cy="57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50" y="1045000"/>
            <a:ext cx="1938730" cy="386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5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838" y="1187261"/>
            <a:ext cx="816841" cy="73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5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825" y="1789755"/>
            <a:ext cx="996882" cy="895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50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197" y="1750319"/>
            <a:ext cx="816841" cy="61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50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5423" y="3347916"/>
            <a:ext cx="743279" cy="312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50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707" y="1140011"/>
            <a:ext cx="579527" cy="521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50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313" y="1809467"/>
            <a:ext cx="743279" cy="66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50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819" y="3071251"/>
            <a:ext cx="996877" cy="895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50"/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762" y="3174289"/>
            <a:ext cx="917828" cy="61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50"/>
          <p:cNvPicPr preferRelativeResize="0"/>
          <p:nvPr/>
        </p:nvPicPr>
        <p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524" y="2800200"/>
            <a:ext cx="1267466" cy="309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50"/>
          <p:cNvPicPr preferRelativeResize="0"/>
          <p:nvPr/>
        </p:nvPicPr>
        <p:blipFill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650" y="2553900"/>
            <a:ext cx="1096570" cy="365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50"/>
          <p:cNvPicPr preferRelativeResize="0"/>
          <p:nvPr/>
        </p:nvPicPr>
        <p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732" y="994225"/>
            <a:ext cx="984155" cy="884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50"/>
          <p:cNvPicPr preferRelativeResize="0"/>
          <p:nvPr/>
        </p:nvPicPr>
        <p:blipFill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753" y="1176713"/>
            <a:ext cx="1519721" cy="519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50"/>
          <p:cNvPicPr preferRelativeResize="0"/>
          <p:nvPr/>
        </p:nvPicPr>
        <p:blipFill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216" y="2556057"/>
            <a:ext cx="1176794" cy="36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50"/>
          <p:cNvPicPr preferRelativeResize="0"/>
          <p:nvPr/>
        </p:nvPicPr>
        <p:blipFill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323" y="3272891"/>
            <a:ext cx="1096570" cy="28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50"/>
          <p:cNvPicPr preferRelativeResize="0"/>
          <p:nvPr/>
        </p:nvPicPr>
        <p:blipFill>
          <a:blip r:embed="rId1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437" y="1800714"/>
            <a:ext cx="1176788" cy="650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50"/>
          <p:cNvPicPr preferRelativeResize="0"/>
          <p:nvPr/>
        </p:nvPicPr>
        <p:blipFill>
          <a:blip r:embed="rId1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711" y="2676266"/>
            <a:ext cx="743280" cy="472781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50"/>
          <p:cNvSpPr/>
          <p:nvPr/>
        </p:nvSpPr>
        <p:spPr>
          <a:xfrm>
            <a:off x="271324" y="549230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CLIENTS</a:t>
            </a:r>
            <a:endParaRPr sz="1800" b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32" name="Google Shape;432;p50" descr="ODIHO LOGO-fond transparent sans base line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028384" y="37033"/>
            <a:ext cx="1080120" cy="38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0"/>
          <p:cNvPicPr preferRelativeResize="0"/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630" y="3904889"/>
            <a:ext cx="743278" cy="523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50"/>
          <p:cNvPicPr preferRelativeResize="0"/>
          <p:nvPr/>
        </p:nvPicPr>
        <p:blipFill>
          <a:blip r:embed="rId2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403" y="3785553"/>
            <a:ext cx="667923" cy="667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0"/>
          <p:cNvPicPr preferRelativeResize="0"/>
          <p:nvPr/>
        </p:nvPicPr>
        <p:blipFill rotWithShape="1">
          <a:blip r:embed="rId2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3703" y="3854215"/>
            <a:ext cx="973274" cy="472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0"/>
          <p:cNvPicPr preferRelativeResize="0"/>
          <p:nvPr/>
        </p:nvPicPr>
        <p:blipFill rotWithShape="1">
          <a:blip r:embed="rId2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2723" y="3700019"/>
            <a:ext cx="667924" cy="734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1"/>
          <p:cNvSpPr/>
          <p:nvPr/>
        </p:nvSpPr>
        <p:spPr>
          <a:xfrm>
            <a:off x="271324" y="549230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PARTENARIATS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2" name="Google Shape;442;p5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263" y="2154063"/>
            <a:ext cx="3114574" cy="97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5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3000" y="2154075"/>
            <a:ext cx="3632900" cy="132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51"/>
          <p:cNvPicPr preferRelativeResize="0"/>
          <p:nvPr/>
        </p:nvPicPr>
        <p:blipFill rotWithShape="1">
          <a:blip r:embed="rId5"/>
          <a:srcRect/>
          <a:stretch/>
        </p:blipFill>
        <p:spPr>
          <a:xfrm flipH="1">
            <a:off x="4890399" y="2671125"/>
            <a:ext cx="19626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51" descr="ODIHO LOGO fond blanc avec BASELINE.pn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4551" y="23980"/>
            <a:ext cx="1186200" cy="41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2"/>
          <p:cNvSpPr/>
          <p:nvPr/>
        </p:nvSpPr>
        <p:spPr>
          <a:xfrm>
            <a:off x="271324" y="549230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CHALLENGES REMPORTÉS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51" name="Google Shape;451;p52"/>
          <p:cNvPicPr preferRelativeResize="0"/>
          <p:nvPr/>
        </p:nvPicPr>
        <p:blipFill rotWithShape="1">
          <a:blip r:embed="rId3"/>
          <a:srcRect/>
          <a:stretch/>
        </p:blipFill>
        <p:spPr>
          <a:xfrm flipH="1">
            <a:off x="4890399" y="2671125"/>
            <a:ext cx="19626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52" descr="ODIHO LOGO fond blanc avec BASELINE.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4551" y="23980"/>
            <a:ext cx="1186200" cy="41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52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3475" y="2041975"/>
            <a:ext cx="1928550" cy="818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52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00" y="2004225"/>
            <a:ext cx="1369750" cy="131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52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25" y="3814125"/>
            <a:ext cx="1662000" cy="97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52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3475" y="3671750"/>
            <a:ext cx="1928550" cy="10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2"/>
          <p:cNvSpPr/>
          <p:nvPr/>
        </p:nvSpPr>
        <p:spPr>
          <a:xfrm>
            <a:off x="2143413" y="1121450"/>
            <a:ext cx="4480500" cy="3315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8" name="Google Shape;458;p52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712" y="1327338"/>
            <a:ext cx="4067927" cy="293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3"/>
          <p:cNvSpPr txBox="1"/>
          <p:nvPr/>
        </p:nvSpPr>
        <p:spPr>
          <a:xfrm>
            <a:off x="90775" y="4212475"/>
            <a:ext cx="73383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Montserrat"/>
                <a:ea typeface="Montserrat"/>
                <a:cs typeface="Montserrat"/>
                <a:sym typeface="Montserrat"/>
              </a:rPr>
              <a:t>Contact : Gauthier DALLE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Montserrat"/>
                <a:ea typeface="Montserrat"/>
                <a:cs typeface="Montserrat"/>
                <a:sym typeface="Montserrat"/>
              </a:rPr>
              <a:t>+33 669 915 486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Montserrat"/>
                <a:ea typeface="Montserrat"/>
                <a:cs typeface="Montserrat"/>
                <a:sym typeface="Montserrat"/>
              </a:rPr>
              <a:t>gauthier.dalle@odiho.com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64" name="Google Shape;464;p5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22" y="1412900"/>
            <a:ext cx="4215974" cy="2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8" descr="aaaa interro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4142" y="2911286"/>
            <a:ext cx="1152128" cy="163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8" descr="aaaa interro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6357" y="1061489"/>
            <a:ext cx="1309523" cy="1853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8" descr="aaaa interro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2688487"/>
            <a:ext cx="1309523" cy="185368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8"/>
          <p:cNvSpPr/>
          <p:nvPr/>
        </p:nvSpPr>
        <p:spPr>
          <a:xfrm>
            <a:off x="271324" y="549230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 PROBLÈME</a:t>
            </a:r>
            <a:endParaRPr/>
          </a:p>
        </p:txBody>
      </p:sp>
      <p:grpSp>
        <p:nvGrpSpPr>
          <p:cNvPr id="151" name="Google Shape;151;p28"/>
          <p:cNvGrpSpPr/>
          <p:nvPr/>
        </p:nvGrpSpPr>
        <p:grpSpPr>
          <a:xfrm flipH="1">
            <a:off x="1108365" y="1355725"/>
            <a:ext cx="3463635" cy="3081201"/>
            <a:chOff x="-26550" y="-338400"/>
            <a:chExt cx="6320501" cy="5347451"/>
          </a:xfrm>
        </p:grpSpPr>
        <p:pic>
          <p:nvPicPr>
            <p:cNvPr id="152" name="Google Shape;152;p28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6550" y="-338400"/>
              <a:ext cx="6320501" cy="53474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28"/>
            <p:cNvSpPr/>
            <p:nvPr/>
          </p:nvSpPr>
          <p:spPr>
            <a:xfrm>
              <a:off x="2195875" y="1884375"/>
              <a:ext cx="318000" cy="572400"/>
            </a:xfrm>
            <a:prstGeom prst="ellipse">
              <a:avLst/>
            </a:prstGeom>
            <a:solidFill>
              <a:srgbClr val="EFEFE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4" name="Google Shape;154;p28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300" y="201800"/>
            <a:ext cx="1023326" cy="57562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8"/>
          <p:cNvSpPr txBox="1"/>
          <p:nvPr/>
        </p:nvSpPr>
        <p:spPr>
          <a:xfrm>
            <a:off x="4422800" y="1176275"/>
            <a:ext cx="47211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Les hauts parleurs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9999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9999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Qualité audio souvent discutable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9999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Nuisances créées aux stands/ateliers voisins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9999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Coûts et temps d’installation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6" name="Google Shape;156;p28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381" y="3577478"/>
            <a:ext cx="2048350" cy="116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/>
        </p:nvSpPr>
        <p:spPr>
          <a:xfrm>
            <a:off x="5796125" y="2273005"/>
            <a:ext cx="2915700" cy="18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2" name="Google Shape;162;p29" descr="aaaa interro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1112" y="2914962"/>
            <a:ext cx="1309523" cy="1853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300" y="201800"/>
            <a:ext cx="1023326" cy="57562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9"/>
          <p:cNvSpPr/>
          <p:nvPr/>
        </p:nvSpPr>
        <p:spPr>
          <a:xfrm>
            <a:off x="271324" y="549230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 PROBLÈME</a:t>
            </a:r>
            <a:endParaRPr sz="1800" b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5" name="Google Shape;165;p29"/>
          <p:cNvSpPr txBox="1"/>
          <p:nvPr/>
        </p:nvSpPr>
        <p:spPr>
          <a:xfrm>
            <a:off x="4821100" y="1013925"/>
            <a:ext cx="4289400" cy="3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 son est coupé sur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les écrans publics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les écrans sur stand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l’impact et l’intérêt de l’écran sont </a:t>
            </a:r>
            <a:r>
              <a:rPr lang="fr"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réduits</a:t>
            </a:r>
            <a:endParaRPr sz="1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6" name="Google Shape;166;p2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98700" y="1141731"/>
            <a:ext cx="2915700" cy="36415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29"/>
          <p:cNvGrpSpPr/>
          <p:nvPr/>
        </p:nvGrpSpPr>
        <p:grpSpPr>
          <a:xfrm>
            <a:off x="6667750" y="2729400"/>
            <a:ext cx="596100" cy="466200"/>
            <a:chOff x="3858025" y="1548100"/>
            <a:chExt cx="596100" cy="466200"/>
          </a:xfrm>
        </p:grpSpPr>
        <p:sp>
          <p:nvSpPr>
            <p:cNvPr id="168" name="Google Shape;168;p29"/>
            <p:cNvSpPr/>
            <p:nvPr/>
          </p:nvSpPr>
          <p:spPr>
            <a:xfrm>
              <a:off x="3858025" y="1548100"/>
              <a:ext cx="596100" cy="4662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575F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9" name="Google Shape;169;p29"/>
            <p:cNvPicPr preferRelativeResize="0"/>
            <p:nvPr/>
          </p:nvPicPr>
          <p:blipFill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612" y="1601417"/>
              <a:ext cx="400932" cy="3595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/>
        </p:nvSpPr>
        <p:spPr>
          <a:xfrm>
            <a:off x="4843325" y="1061500"/>
            <a:ext cx="4300800" cy="3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Les solutions alternatives: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Les casques de traduction HF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=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logistique et coûts importants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(désinfection, distribution, perte, vol, maintenance…)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5" name="Google Shape;175;p30" descr="aaaa interro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4142" y="1252527"/>
            <a:ext cx="1309523" cy="1853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 descr="aaaa interro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4142" y="2911286"/>
            <a:ext cx="1152128" cy="163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 descr="aaaa interro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6357" y="1061489"/>
            <a:ext cx="1309523" cy="1853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0" descr="aaaa interro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2688487"/>
            <a:ext cx="1309523" cy="185368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0"/>
          <p:cNvSpPr/>
          <p:nvPr/>
        </p:nvSpPr>
        <p:spPr>
          <a:xfrm>
            <a:off x="271324" y="549230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 PROBLÈME</a:t>
            </a:r>
            <a:endParaRPr sz="1800" b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80" name="Google Shape;180;p30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00" y="1579950"/>
            <a:ext cx="4498500" cy="29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0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300" y="201800"/>
            <a:ext cx="1023326" cy="57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/>
        </p:nvSpPr>
        <p:spPr>
          <a:xfrm>
            <a:off x="4821100" y="1002857"/>
            <a:ext cx="4287300" cy="3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 son, en direct live,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via le </a:t>
            </a:r>
            <a:r>
              <a:rPr lang="fr"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smartphone </a:t>
            </a: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 chacun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=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Avantages multiples et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ROI optimisé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7" name="Google Shape;187;p31" descr="aaaa interro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4142" y="2911286"/>
            <a:ext cx="1152128" cy="163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1" descr="aaaa interro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6357" y="1061489"/>
            <a:ext cx="1309523" cy="1853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1" descr="aaaa interro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2688487"/>
            <a:ext cx="1309523" cy="185368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1"/>
          <p:cNvSpPr/>
          <p:nvPr/>
        </p:nvSpPr>
        <p:spPr>
          <a:xfrm>
            <a:off x="271324" y="549230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SOLUTION</a:t>
            </a:r>
            <a:endParaRPr/>
          </a:p>
        </p:txBody>
      </p:sp>
      <p:pic>
        <p:nvPicPr>
          <p:cNvPr id="191" name="Google Shape;191;p31" descr="Smartphon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6750" y="1002850"/>
            <a:ext cx="4434350" cy="3793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1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300" y="201800"/>
            <a:ext cx="1023326" cy="57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2" descr="aaaa interro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4142" y="2911286"/>
            <a:ext cx="1152128" cy="163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2" descr="aaaa interro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6357" y="1061489"/>
            <a:ext cx="1309523" cy="1853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2" descr="aaaa interro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2688487"/>
            <a:ext cx="1309523" cy="185368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2"/>
          <p:cNvSpPr/>
          <p:nvPr/>
        </p:nvSpPr>
        <p:spPr>
          <a:xfrm>
            <a:off x="271324" y="549230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VIDEO DEMO (45’)</a:t>
            </a:r>
            <a:endParaRPr/>
          </a:p>
        </p:txBody>
      </p:sp>
      <p:pic>
        <p:nvPicPr>
          <p:cNvPr id="201" name="Google Shape;201;p32" descr="Smartphon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6750" y="1002850"/>
            <a:ext cx="4434350" cy="3793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2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300" y="201800"/>
            <a:ext cx="1023326" cy="57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2" title="ODIHO Silent conferences rooms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6750" y="1002850"/>
            <a:ext cx="5058800" cy="37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2"/>
          <p:cNvSpPr txBox="1"/>
          <p:nvPr/>
        </p:nvSpPr>
        <p:spPr>
          <a:xfrm>
            <a:off x="5445550" y="1002850"/>
            <a:ext cx="3663000" cy="3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 son, en direct live,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pour les salons, évènements et prises de parole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/>
          <p:nvPr/>
        </p:nvSpPr>
        <p:spPr>
          <a:xfrm>
            <a:off x="4890400" y="1019182"/>
            <a:ext cx="4253700" cy="3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Du 1er au dernier rang,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 message est </a:t>
            </a:r>
            <a:r>
              <a:rPr lang="fr"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toujours</a:t>
            </a: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100% intelligible,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Même sur les sites difficiles.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0" name="Google Shape;210;p33" descr="aaaa interro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4142" y="2911286"/>
            <a:ext cx="1152128" cy="163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3" descr="aaaa interro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6357" y="1061489"/>
            <a:ext cx="1309523" cy="1853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3" descr="aaaa interro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2688487"/>
            <a:ext cx="1309523" cy="185368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3"/>
          <p:cNvSpPr/>
          <p:nvPr/>
        </p:nvSpPr>
        <p:spPr>
          <a:xfrm>
            <a:off x="271324" y="549230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APPLICATIONS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4" name="Google Shape;214;p3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000" y="1019175"/>
            <a:ext cx="4469325" cy="370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3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300" y="201800"/>
            <a:ext cx="1023326" cy="57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3" descr="Chinese flag.png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6151" y="4406011"/>
            <a:ext cx="341043" cy="23174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7" name="Google Shape;217;p33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5552" y="4418698"/>
            <a:ext cx="332725" cy="225135"/>
          </a:xfrm>
          <a:prstGeom prst="rect">
            <a:avLst/>
          </a:prstGeom>
          <a:noFill/>
          <a:ln w="9525" cap="flat" cmpd="sng">
            <a:solidFill>
              <a:schemeClr val="dk1">
                <a:alpha val="7294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8" name="Google Shape;218;p33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4324" y="4408002"/>
            <a:ext cx="332914" cy="235831"/>
          </a:xfrm>
          <a:prstGeom prst="rect">
            <a:avLst/>
          </a:prstGeom>
          <a:noFill/>
          <a:ln w="9525" cap="flat" cmpd="sng">
            <a:solidFill>
              <a:schemeClr val="dk1">
                <a:alpha val="749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9" name="Google Shape;219;p33" descr="spain.png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1026" y="4406011"/>
            <a:ext cx="377501" cy="253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3" descr="HI.jpg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6694" y="3801471"/>
            <a:ext cx="589765" cy="44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3" descr="VI.jpg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1594" y="3768151"/>
            <a:ext cx="475644" cy="475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/>
          <p:nvPr/>
        </p:nvSpPr>
        <p:spPr>
          <a:xfrm>
            <a:off x="4614725" y="1061500"/>
            <a:ext cx="4431000" cy="3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Conventions, conférences,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évènements, prises de parole multiples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1611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100% audibles &amp; confortables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1611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100% silencieuses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1611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f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Logistique réduite au minimum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7" name="Google Shape;227;p34" descr="aaaa interro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4142" y="2911286"/>
            <a:ext cx="1152128" cy="163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4" descr="aaaa interro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6357" y="1061489"/>
            <a:ext cx="1309523" cy="1853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4" descr="aaaa interro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2688487"/>
            <a:ext cx="1309523" cy="18536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34"/>
          <p:cNvCxnSpPr/>
          <p:nvPr/>
        </p:nvCxnSpPr>
        <p:spPr>
          <a:xfrm>
            <a:off x="377000" y="2679475"/>
            <a:ext cx="4097100" cy="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1" name="Google Shape;231;p34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300" y="201800"/>
            <a:ext cx="1023326" cy="57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175" y="1006925"/>
            <a:ext cx="4312525" cy="37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4"/>
          <p:cNvSpPr/>
          <p:nvPr/>
        </p:nvSpPr>
        <p:spPr>
          <a:xfrm>
            <a:off x="271324" y="549230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APPLICATIONS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4" name="Google Shape;234;p34" descr="Chinese flag.png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6151" y="4406011"/>
            <a:ext cx="341043" cy="23174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5" name="Google Shape;235;p34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5552" y="4418698"/>
            <a:ext cx="332725" cy="225135"/>
          </a:xfrm>
          <a:prstGeom prst="rect">
            <a:avLst/>
          </a:prstGeom>
          <a:noFill/>
          <a:ln w="9525" cap="flat" cmpd="sng">
            <a:solidFill>
              <a:schemeClr val="dk1">
                <a:alpha val="7294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6" name="Google Shape;236;p34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4324" y="4408002"/>
            <a:ext cx="332914" cy="235831"/>
          </a:xfrm>
          <a:prstGeom prst="rect">
            <a:avLst/>
          </a:prstGeom>
          <a:noFill/>
          <a:ln w="9525" cap="flat" cmpd="sng">
            <a:solidFill>
              <a:schemeClr val="dk1">
                <a:alpha val="749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7" name="Google Shape;237;p34" descr="spain.png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1026" y="4406011"/>
            <a:ext cx="377501" cy="253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4" descr="HI.jpg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6694" y="3801471"/>
            <a:ext cx="589765" cy="44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4" descr="VI.jpg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1594" y="3768151"/>
            <a:ext cx="475644" cy="475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537</Words>
  <Application>Microsoft Macintosh PowerPoint</Application>
  <PresentationFormat>Affichage à l'écran (16:9)</PresentationFormat>
  <Paragraphs>174</Paragraphs>
  <Slides>28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Montserrat</vt:lpstr>
      <vt:lpstr>Montserrat Light</vt:lpstr>
      <vt:lpstr>Calibri</vt:lpstr>
      <vt:lpstr>Arial</vt:lpstr>
      <vt:lpstr>Simple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Gauthier Dalle</cp:lastModifiedBy>
  <cp:revision>2</cp:revision>
  <dcterms:modified xsi:type="dcterms:W3CDTF">2023-05-01T10:05:45Z</dcterms:modified>
</cp:coreProperties>
</file>