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97" r:id="rId2"/>
    <p:sldId id="313" r:id="rId3"/>
    <p:sldId id="314" r:id="rId4"/>
    <p:sldId id="315" r:id="rId5"/>
    <p:sldId id="316" r:id="rId6"/>
    <p:sldId id="317" r:id="rId7"/>
    <p:sldId id="31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E715E-8C3B-43CF-961A-4B0D3B69EDF0}" type="datetimeFigureOut">
              <a:rPr lang="en-US" smtClean="0"/>
              <a:t>6/13/2023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369F49-58D6-46D4-8625-AAB5B9C68F42}" type="slidenum">
              <a:rPr lang="en-US" smtClean="0"/>
              <a:t>‹#›</a:t>
            </a:fld>
            <a:endParaRPr lang="en-US" dirty="0"/>
          </a:p>
        </p:txBody>
      </p:sp>
    </p:spTree>
    <p:extLst>
      <p:ext uri="{BB962C8B-B14F-4D97-AF65-F5344CB8AC3E}">
        <p14:creationId xmlns:p14="http://schemas.microsoft.com/office/powerpoint/2010/main" val="111630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523D1-AFEB-4510-94CB-4DC8D33CB47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634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A881-D2B3-416F-B06C-282F00D669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D818C3-FCFB-4FC7-B0E9-662AE9CC2E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465085-44D7-4EBB-BE6C-C28511535F47}"/>
              </a:ext>
            </a:extLst>
          </p:cNvPr>
          <p:cNvSpPr>
            <a:spLocks noGrp="1"/>
          </p:cNvSpPr>
          <p:nvPr>
            <p:ph type="dt" sz="half" idx="10"/>
          </p:nvPr>
        </p:nvSpPr>
        <p:spPr/>
        <p:txBody>
          <a:bodyPr/>
          <a:lstStyle/>
          <a:p>
            <a:fld id="{2F641B48-03BD-4E1E-B29F-EA54D7691FC6}" type="datetimeFigureOut">
              <a:rPr lang="en-US" smtClean="0"/>
              <a:t>6/13/2023</a:t>
            </a:fld>
            <a:endParaRPr lang="en-US" dirty="0"/>
          </a:p>
        </p:txBody>
      </p:sp>
      <p:sp>
        <p:nvSpPr>
          <p:cNvPr id="5" name="Footer Placeholder 4">
            <a:extLst>
              <a:ext uri="{FF2B5EF4-FFF2-40B4-BE49-F238E27FC236}">
                <a16:creationId xmlns:a16="http://schemas.microsoft.com/office/drawing/2014/main" id="{6D8A086C-69D7-4F50-AB71-4B4A337759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75FDFD-F044-4CB3-9F4A-E40E191BC601}"/>
              </a:ext>
            </a:extLst>
          </p:cNvPr>
          <p:cNvSpPr>
            <a:spLocks noGrp="1"/>
          </p:cNvSpPr>
          <p:nvPr>
            <p:ph type="sldNum" sz="quarter" idx="12"/>
          </p:nvPr>
        </p:nvSpPr>
        <p:spPr/>
        <p:txBody>
          <a:bodyPr/>
          <a:lstStyle/>
          <a:p>
            <a:fld id="{FF0CD3BD-0D0F-4B26-A849-FD2769CFCC4D}" type="slidenum">
              <a:rPr lang="en-US" smtClean="0"/>
              <a:t>‹#›</a:t>
            </a:fld>
            <a:endParaRPr lang="en-US" dirty="0"/>
          </a:p>
        </p:txBody>
      </p:sp>
    </p:spTree>
    <p:extLst>
      <p:ext uri="{BB962C8B-B14F-4D97-AF65-F5344CB8AC3E}">
        <p14:creationId xmlns:p14="http://schemas.microsoft.com/office/powerpoint/2010/main" val="1439037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25020-7E36-49AB-B206-224C73D2D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AAC95C-530D-404D-B835-169ED8D1F8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7DC1E-D2B4-4BCC-8E64-9DDF6C589999}"/>
              </a:ext>
            </a:extLst>
          </p:cNvPr>
          <p:cNvSpPr>
            <a:spLocks noGrp="1"/>
          </p:cNvSpPr>
          <p:nvPr>
            <p:ph type="dt" sz="half" idx="10"/>
          </p:nvPr>
        </p:nvSpPr>
        <p:spPr/>
        <p:txBody>
          <a:bodyPr/>
          <a:lstStyle/>
          <a:p>
            <a:fld id="{2F641B48-03BD-4E1E-B29F-EA54D7691FC6}" type="datetimeFigureOut">
              <a:rPr lang="en-US" smtClean="0"/>
              <a:t>6/13/2023</a:t>
            </a:fld>
            <a:endParaRPr lang="en-US" dirty="0"/>
          </a:p>
        </p:txBody>
      </p:sp>
      <p:sp>
        <p:nvSpPr>
          <p:cNvPr id="5" name="Footer Placeholder 4">
            <a:extLst>
              <a:ext uri="{FF2B5EF4-FFF2-40B4-BE49-F238E27FC236}">
                <a16:creationId xmlns:a16="http://schemas.microsoft.com/office/drawing/2014/main" id="{72807EAC-A323-4D21-864A-A4CE31CBAA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569493-5FC4-4226-80D4-04117122B232}"/>
              </a:ext>
            </a:extLst>
          </p:cNvPr>
          <p:cNvSpPr>
            <a:spLocks noGrp="1"/>
          </p:cNvSpPr>
          <p:nvPr>
            <p:ph type="sldNum" sz="quarter" idx="12"/>
          </p:nvPr>
        </p:nvSpPr>
        <p:spPr/>
        <p:txBody>
          <a:bodyPr/>
          <a:lstStyle/>
          <a:p>
            <a:fld id="{FF0CD3BD-0D0F-4B26-A849-FD2769CFCC4D}" type="slidenum">
              <a:rPr lang="en-US" smtClean="0"/>
              <a:t>‹#›</a:t>
            </a:fld>
            <a:endParaRPr lang="en-US" dirty="0"/>
          </a:p>
        </p:txBody>
      </p:sp>
    </p:spTree>
    <p:extLst>
      <p:ext uri="{BB962C8B-B14F-4D97-AF65-F5344CB8AC3E}">
        <p14:creationId xmlns:p14="http://schemas.microsoft.com/office/powerpoint/2010/main" val="307121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705D98-B7FB-46B1-B60A-FCDE4D80F1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91A922-D828-42C8-B36D-18EC77069A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11376-78CF-4902-A1FE-F4C50C33E33A}"/>
              </a:ext>
            </a:extLst>
          </p:cNvPr>
          <p:cNvSpPr>
            <a:spLocks noGrp="1"/>
          </p:cNvSpPr>
          <p:nvPr>
            <p:ph type="dt" sz="half" idx="10"/>
          </p:nvPr>
        </p:nvSpPr>
        <p:spPr/>
        <p:txBody>
          <a:bodyPr/>
          <a:lstStyle/>
          <a:p>
            <a:fld id="{2F641B48-03BD-4E1E-B29F-EA54D7691FC6}" type="datetimeFigureOut">
              <a:rPr lang="en-US" smtClean="0"/>
              <a:t>6/13/2023</a:t>
            </a:fld>
            <a:endParaRPr lang="en-US" dirty="0"/>
          </a:p>
        </p:txBody>
      </p:sp>
      <p:sp>
        <p:nvSpPr>
          <p:cNvPr id="5" name="Footer Placeholder 4">
            <a:extLst>
              <a:ext uri="{FF2B5EF4-FFF2-40B4-BE49-F238E27FC236}">
                <a16:creationId xmlns:a16="http://schemas.microsoft.com/office/drawing/2014/main" id="{7F747827-184C-42D7-AD1B-011FE4773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A48012-891A-42E3-80E2-DF08FF0757EB}"/>
              </a:ext>
            </a:extLst>
          </p:cNvPr>
          <p:cNvSpPr>
            <a:spLocks noGrp="1"/>
          </p:cNvSpPr>
          <p:nvPr>
            <p:ph type="sldNum" sz="quarter" idx="12"/>
          </p:nvPr>
        </p:nvSpPr>
        <p:spPr/>
        <p:txBody>
          <a:bodyPr/>
          <a:lstStyle/>
          <a:p>
            <a:fld id="{FF0CD3BD-0D0F-4B26-A849-FD2769CFCC4D}" type="slidenum">
              <a:rPr lang="en-US" smtClean="0"/>
              <a:t>‹#›</a:t>
            </a:fld>
            <a:endParaRPr lang="en-US" dirty="0"/>
          </a:p>
        </p:txBody>
      </p:sp>
    </p:spTree>
    <p:extLst>
      <p:ext uri="{BB962C8B-B14F-4D97-AF65-F5344CB8AC3E}">
        <p14:creationId xmlns:p14="http://schemas.microsoft.com/office/powerpoint/2010/main" val="1680045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2475215" y="2035596"/>
            <a:ext cx="7241569" cy="2503209"/>
          </a:xfrm>
        </p:spPr>
        <p:txBody>
          <a:bodyPr anchor="ctr" anchorCtr="0"/>
          <a:lstStyle>
            <a:lvl1pPr algn="ctr">
              <a:defRPr sz="4800" spc="0" baseline="0"/>
            </a:lvl1pPr>
          </a:lstStyle>
          <a:p>
            <a:r>
              <a:rPr lang="en-US" noProof="0"/>
              <a:t>Click to edit Master title style</a:t>
            </a:r>
          </a:p>
        </p:txBody>
      </p:sp>
      <p:sp>
        <p:nvSpPr>
          <p:cNvPr id="3" name="Date Placeholder 2">
            <a:extLst>
              <a:ext uri="{FF2B5EF4-FFF2-40B4-BE49-F238E27FC236}">
                <a16:creationId xmlns:a16="http://schemas.microsoft.com/office/drawing/2014/main" id="{49CFDEFB-BB55-411C-B4E6-88956F221D7F}"/>
              </a:ext>
            </a:extLst>
          </p:cNvPr>
          <p:cNvSpPr>
            <a:spLocks noGrp="1"/>
          </p:cNvSpPr>
          <p:nvPr>
            <p:ph type="dt" sz="half" idx="10"/>
          </p:nvPr>
        </p:nvSpPr>
        <p:spPr/>
        <p:txBody>
          <a:bodyPr/>
          <a:lstStyle/>
          <a:p>
            <a:fld id="{DC4BFC48-A48C-42C0-A4DF-F3AA1374553C}" type="datetime6">
              <a:rPr lang="en-US" smtClean="0"/>
              <a:t>June 23</a:t>
            </a:fld>
            <a:endParaRPr lang="en-US" dirty="0"/>
          </a:p>
        </p:txBody>
      </p:sp>
      <p:sp>
        <p:nvSpPr>
          <p:cNvPr id="7" name="Footer Placeholder 6">
            <a:extLst>
              <a:ext uri="{FF2B5EF4-FFF2-40B4-BE49-F238E27FC236}">
                <a16:creationId xmlns:a16="http://schemas.microsoft.com/office/drawing/2014/main" id="{D6720418-C814-4C3A-B2A0-A8DF4540861D}"/>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11946100-E2E8-4FB1-B790-D4D1BEA5E3EF}"/>
              </a:ext>
            </a:extLst>
          </p:cNvPr>
          <p:cNvSpPr>
            <a:spLocks noGrp="1"/>
          </p:cNvSpPr>
          <p:nvPr>
            <p:ph type="sldNum" sz="quarter" idx="12"/>
          </p:nvPr>
        </p:nvSpPr>
        <p:spPr/>
        <p:txBody>
          <a:bodyPr/>
          <a:lstStyle/>
          <a:p>
            <a:fld id="{0B1617BE-BA58-4B59-88D5-A8C7B239E913}" type="slidenum">
              <a:rPr lang="en-US" smtClean="0"/>
              <a:pPr/>
              <a:t>‹#›</a:t>
            </a:fld>
            <a:endParaRPr lang="en-US" dirty="0"/>
          </a:p>
        </p:txBody>
      </p:sp>
    </p:spTree>
    <p:extLst>
      <p:ext uri="{BB962C8B-B14F-4D97-AF65-F5344CB8AC3E}">
        <p14:creationId xmlns:p14="http://schemas.microsoft.com/office/powerpoint/2010/main" val="273128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AA52-DE35-42E4-A29D-2687A73B2C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384AD-A5AB-4FF6-96FA-F381909BA6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665535-7CD5-418C-8C66-E04101EF4355}"/>
              </a:ext>
            </a:extLst>
          </p:cNvPr>
          <p:cNvSpPr>
            <a:spLocks noGrp="1"/>
          </p:cNvSpPr>
          <p:nvPr>
            <p:ph type="dt" sz="half" idx="10"/>
          </p:nvPr>
        </p:nvSpPr>
        <p:spPr/>
        <p:txBody>
          <a:bodyPr/>
          <a:lstStyle/>
          <a:p>
            <a:fld id="{2F641B48-03BD-4E1E-B29F-EA54D7691FC6}" type="datetimeFigureOut">
              <a:rPr lang="en-US" smtClean="0"/>
              <a:t>6/13/2023</a:t>
            </a:fld>
            <a:endParaRPr lang="en-US" dirty="0"/>
          </a:p>
        </p:txBody>
      </p:sp>
      <p:sp>
        <p:nvSpPr>
          <p:cNvPr id="5" name="Footer Placeholder 4">
            <a:extLst>
              <a:ext uri="{FF2B5EF4-FFF2-40B4-BE49-F238E27FC236}">
                <a16:creationId xmlns:a16="http://schemas.microsoft.com/office/drawing/2014/main" id="{FD228043-EB82-4E27-999B-5F2A4EB4C1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F7DD6F-0DA7-4DF7-85DD-E83706BD3408}"/>
              </a:ext>
            </a:extLst>
          </p:cNvPr>
          <p:cNvSpPr>
            <a:spLocks noGrp="1"/>
          </p:cNvSpPr>
          <p:nvPr>
            <p:ph type="sldNum" sz="quarter" idx="12"/>
          </p:nvPr>
        </p:nvSpPr>
        <p:spPr/>
        <p:txBody>
          <a:bodyPr/>
          <a:lstStyle/>
          <a:p>
            <a:fld id="{FF0CD3BD-0D0F-4B26-A849-FD2769CFCC4D}" type="slidenum">
              <a:rPr lang="en-US" smtClean="0"/>
              <a:t>‹#›</a:t>
            </a:fld>
            <a:endParaRPr lang="en-US" dirty="0"/>
          </a:p>
        </p:txBody>
      </p:sp>
    </p:spTree>
    <p:extLst>
      <p:ext uri="{BB962C8B-B14F-4D97-AF65-F5344CB8AC3E}">
        <p14:creationId xmlns:p14="http://schemas.microsoft.com/office/powerpoint/2010/main" val="605722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F92A-266B-4917-B214-4D08EED0CD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CA2F42-6745-470C-9E84-85ABED0B0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02A28-C8A6-43AE-9B0B-FA1724D3AF78}"/>
              </a:ext>
            </a:extLst>
          </p:cNvPr>
          <p:cNvSpPr>
            <a:spLocks noGrp="1"/>
          </p:cNvSpPr>
          <p:nvPr>
            <p:ph type="dt" sz="half" idx="10"/>
          </p:nvPr>
        </p:nvSpPr>
        <p:spPr/>
        <p:txBody>
          <a:bodyPr/>
          <a:lstStyle/>
          <a:p>
            <a:fld id="{2F641B48-03BD-4E1E-B29F-EA54D7691FC6}" type="datetimeFigureOut">
              <a:rPr lang="en-US" smtClean="0"/>
              <a:t>6/13/2023</a:t>
            </a:fld>
            <a:endParaRPr lang="en-US" dirty="0"/>
          </a:p>
        </p:txBody>
      </p:sp>
      <p:sp>
        <p:nvSpPr>
          <p:cNvPr id="5" name="Footer Placeholder 4">
            <a:extLst>
              <a:ext uri="{FF2B5EF4-FFF2-40B4-BE49-F238E27FC236}">
                <a16:creationId xmlns:a16="http://schemas.microsoft.com/office/drawing/2014/main" id="{029C9E4F-6E6A-45E7-8A4C-C291B392F2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8B38C2-D04F-4A16-9A08-FD3992D24C68}"/>
              </a:ext>
            </a:extLst>
          </p:cNvPr>
          <p:cNvSpPr>
            <a:spLocks noGrp="1"/>
          </p:cNvSpPr>
          <p:nvPr>
            <p:ph type="sldNum" sz="quarter" idx="12"/>
          </p:nvPr>
        </p:nvSpPr>
        <p:spPr/>
        <p:txBody>
          <a:bodyPr/>
          <a:lstStyle/>
          <a:p>
            <a:fld id="{FF0CD3BD-0D0F-4B26-A849-FD2769CFCC4D}" type="slidenum">
              <a:rPr lang="en-US" smtClean="0"/>
              <a:t>‹#›</a:t>
            </a:fld>
            <a:endParaRPr lang="en-US" dirty="0"/>
          </a:p>
        </p:txBody>
      </p:sp>
    </p:spTree>
    <p:extLst>
      <p:ext uri="{BB962C8B-B14F-4D97-AF65-F5344CB8AC3E}">
        <p14:creationId xmlns:p14="http://schemas.microsoft.com/office/powerpoint/2010/main" val="317721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5FBE-2840-4E72-A7AD-BAB137D5A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EF893B-AC85-4094-BC62-A03358B9CE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BEBB96-F9BE-4EB8-A326-8711803061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8425F9-CA0D-4A17-814B-543E5103B9D2}"/>
              </a:ext>
            </a:extLst>
          </p:cNvPr>
          <p:cNvSpPr>
            <a:spLocks noGrp="1"/>
          </p:cNvSpPr>
          <p:nvPr>
            <p:ph type="dt" sz="half" idx="10"/>
          </p:nvPr>
        </p:nvSpPr>
        <p:spPr/>
        <p:txBody>
          <a:bodyPr/>
          <a:lstStyle/>
          <a:p>
            <a:fld id="{2F641B48-03BD-4E1E-B29F-EA54D7691FC6}" type="datetimeFigureOut">
              <a:rPr lang="en-US" smtClean="0"/>
              <a:t>6/13/2023</a:t>
            </a:fld>
            <a:endParaRPr lang="en-US" dirty="0"/>
          </a:p>
        </p:txBody>
      </p:sp>
      <p:sp>
        <p:nvSpPr>
          <p:cNvPr id="6" name="Footer Placeholder 5">
            <a:extLst>
              <a:ext uri="{FF2B5EF4-FFF2-40B4-BE49-F238E27FC236}">
                <a16:creationId xmlns:a16="http://schemas.microsoft.com/office/drawing/2014/main" id="{E4F1B442-B73A-40E5-BD65-A546670E90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D34E14-A183-4E26-A33C-F254782716CC}"/>
              </a:ext>
            </a:extLst>
          </p:cNvPr>
          <p:cNvSpPr>
            <a:spLocks noGrp="1"/>
          </p:cNvSpPr>
          <p:nvPr>
            <p:ph type="sldNum" sz="quarter" idx="12"/>
          </p:nvPr>
        </p:nvSpPr>
        <p:spPr/>
        <p:txBody>
          <a:bodyPr/>
          <a:lstStyle/>
          <a:p>
            <a:fld id="{FF0CD3BD-0D0F-4B26-A849-FD2769CFCC4D}" type="slidenum">
              <a:rPr lang="en-US" smtClean="0"/>
              <a:t>‹#›</a:t>
            </a:fld>
            <a:endParaRPr lang="en-US" dirty="0"/>
          </a:p>
        </p:txBody>
      </p:sp>
    </p:spTree>
    <p:extLst>
      <p:ext uri="{BB962C8B-B14F-4D97-AF65-F5344CB8AC3E}">
        <p14:creationId xmlns:p14="http://schemas.microsoft.com/office/powerpoint/2010/main" val="399642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24AA8-FD59-4A0A-9FDA-5A04911F7F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9DBF7E-20BD-4C2A-B8C5-E6AF545696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8686C6-5789-493D-94E0-6ED733665D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9575DE-FCA4-4340-9B91-55FEF3E6A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E58AE1-9E02-4217-8DAB-A9398090D0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140E2A-5526-4C4F-BC93-A00155FC5321}"/>
              </a:ext>
            </a:extLst>
          </p:cNvPr>
          <p:cNvSpPr>
            <a:spLocks noGrp="1"/>
          </p:cNvSpPr>
          <p:nvPr>
            <p:ph type="dt" sz="half" idx="10"/>
          </p:nvPr>
        </p:nvSpPr>
        <p:spPr/>
        <p:txBody>
          <a:bodyPr/>
          <a:lstStyle/>
          <a:p>
            <a:fld id="{2F641B48-03BD-4E1E-B29F-EA54D7691FC6}" type="datetimeFigureOut">
              <a:rPr lang="en-US" smtClean="0"/>
              <a:t>6/13/2023</a:t>
            </a:fld>
            <a:endParaRPr lang="en-US" dirty="0"/>
          </a:p>
        </p:txBody>
      </p:sp>
      <p:sp>
        <p:nvSpPr>
          <p:cNvPr id="8" name="Footer Placeholder 7">
            <a:extLst>
              <a:ext uri="{FF2B5EF4-FFF2-40B4-BE49-F238E27FC236}">
                <a16:creationId xmlns:a16="http://schemas.microsoft.com/office/drawing/2014/main" id="{8AF4313F-1614-471A-A541-B8A12C3C2DB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8255340-4DC7-42BF-9273-7AA87EB8039A}"/>
              </a:ext>
            </a:extLst>
          </p:cNvPr>
          <p:cNvSpPr>
            <a:spLocks noGrp="1"/>
          </p:cNvSpPr>
          <p:nvPr>
            <p:ph type="sldNum" sz="quarter" idx="12"/>
          </p:nvPr>
        </p:nvSpPr>
        <p:spPr/>
        <p:txBody>
          <a:bodyPr/>
          <a:lstStyle/>
          <a:p>
            <a:fld id="{FF0CD3BD-0D0F-4B26-A849-FD2769CFCC4D}" type="slidenum">
              <a:rPr lang="en-US" smtClean="0"/>
              <a:t>‹#›</a:t>
            </a:fld>
            <a:endParaRPr lang="en-US" dirty="0"/>
          </a:p>
        </p:txBody>
      </p:sp>
    </p:spTree>
    <p:extLst>
      <p:ext uri="{BB962C8B-B14F-4D97-AF65-F5344CB8AC3E}">
        <p14:creationId xmlns:p14="http://schemas.microsoft.com/office/powerpoint/2010/main" val="283159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5BC1-8271-41A9-A104-FB50DCEB4A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66A400-2BD8-49A9-BF7A-E7E1E3E1F8A7}"/>
              </a:ext>
            </a:extLst>
          </p:cNvPr>
          <p:cNvSpPr>
            <a:spLocks noGrp="1"/>
          </p:cNvSpPr>
          <p:nvPr>
            <p:ph type="dt" sz="half" idx="10"/>
          </p:nvPr>
        </p:nvSpPr>
        <p:spPr/>
        <p:txBody>
          <a:bodyPr/>
          <a:lstStyle/>
          <a:p>
            <a:fld id="{2F641B48-03BD-4E1E-B29F-EA54D7691FC6}" type="datetimeFigureOut">
              <a:rPr lang="en-US" smtClean="0"/>
              <a:t>6/13/2023</a:t>
            </a:fld>
            <a:endParaRPr lang="en-US" dirty="0"/>
          </a:p>
        </p:txBody>
      </p:sp>
      <p:sp>
        <p:nvSpPr>
          <p:cNvPr id="4" name="Footer Placeholder 3">
            <a:extLst>
              <a:ext uri="{FF2B5EF4-FFF2-40B4-BE49-F238E27FC236}">
                <a16:creationId xmlns:a16="http://schemas.microsoft.com/office/drawing/2014/main" id="{6CF69AF2-D358-4125-9AF6-20BE9615748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88569C3-AD28-4D5C-821D-A98AD0242B2E}"/>
              </a:ext>
            </a:extLst>
          </p:cNvPr>
          <p:cNvSpPr>
            <a:spLocks noGrp="1"/>
          </p:cNvSpPr>
          <p:nvPr>
            <p:ph type="sldNum" sz="quarter" idx="12"/>
          </p:nvPr>
        </p:nvSpPr>
        <p:spPr/>
        <p:txBody>
          <a:bodyPr/>
          <a:lstStyle/>
          <a:p>
            <a:fld id="{FF0CD3BD-0D0F-4B26-A849-FD2769CFCC4D}" type="slidenum">
              <a:rPr lang="en-US" smtClean="0"/>
              <a:t>‹#›</a:t>
            </a:fld>
            <a:endParaRPr lang="en-US" dirty="0"/>
          </a:p>
        </p:txBody>
      </p:sp>
    </p:spTree>
    <p:extLst>
      <p:ext uri="{BB962C8B-B14F-4D97-AF65-F5344CB8AC3E}">
        <p14:creationId xmlns:p14="http://schemas.microsoft.com/office/powerpoint/2010/main" val="2452247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7B2A41-55CF-4F77-8CDB-005A41D0D7AC}"/>
              </a:ext>
            </a:extLst>
          </p:cNvPr>
          <p:cNvSpPr>
            <a:spLocks noGrp="1"/>
          </p:cNvSpPr>
          <p:nvPr>
            <p:ph type="dt" sz="half" idx="10"/>
          </p:nvPr>
        </p:nvSpPr>
        <p:spPr/>
        <p:txBody>
          <a:bodyPr/>
          <a:lstStyle/>
          <a:p>
            <a:fld id="{2F641B48-03BD-4E1E-B29F-EA54D7691FC6}" type="datetimeFigureOut">
              <a:rPr lang="en-US" smtClean="0"/>
              <a:t>6/13/2023</a:t>
            </a:fld>
            <a:endParaRPr lang="en-US" dirty="0"/>
          </a:p>
        </p:txBody>
      </p:sp>
      <p:sp>
        <p:nvSpPr>
          <p:cNvPr id="3" name="Footer Placeholder 2">
            <a:extLst>
              <a:ext uri="{FF2B5EF4-FFF2-40B4-BE49-F238E27FC236}">
                <a16:creationId xmlns:a16="http://schemas.microsoft.com/office/drawing/2014/main" id="{F400BF3A-C2F1-4EA7-A37E-9FBED214170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02B0EA2-FDF8-4493-A2FE-35901DBD9812}"/>
              </a:ext>
            </a:extLst>
          </p:cNvPr>
          <p:cNvSpPr>
            <a:spLocks noGrp="1"/>
          </p:cNvSpPr>
          <p:nvPr>
            <p:ph type="sldNum" sz="quarter" idx="12"/>
          </p:nvPr>
        </p:nvSpPr>
        <p:spPr/>
        <p:txBody>
          <a:bodyPr/>
          <a:lstStyle/>
          <a:p>
            <a:fld id="{FF0CD3BD-0D0F-4B26-A849-FD2769CFCC4D}" type="slidenum">
              <a:rPr lang="en-US" smtClean="0"/>
              <a:t>‹#›</a:t>
            </a:fld>
            <a:endParaRPr lang="en-US" dirty="0"/>
          </a:p>
        </p:txBody>
      </p:sp>
    </p:spTree>
    <p:extLst>
      <p:ext uri="{BB962C8B-B14F-4D97-AF65-F5344CB8AC3E}">
        <p14:creationId xmlns:p14="http://schemas.microsoft.com/office/powerpoint/2010/main" val="2674042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E47E-886A-4131-BB82-1F9F3F837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D221EC-7CCF-4A9E-BEFF-93A8697E7B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EAFE34-288D-4182-BEB5-8AF440B43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41F93-77F5-4AFA-B4F2-638C1CB69B28}"/>
              </a:ext>
            </a:extLst>
          </p:cNvPr>
          <p:cNvSpPr>
            <a:spLocks noGrp="1"/>
          </p:cNvSpPr>
          <p:nvPr>
            <p:ph type="dt" sz="half" idx="10"/>
          </p:nvPr>
        </p:nvSpPr>
        <p:spPr/>
        <p:txBody>
          <a:bodyPr/>
          <a:lstStyle/>
          <a:p>
            <a:fld id="{2F641B48-03BD-4E1E-B29F-EA54D7691FC6}" type="datetimeFigureOut">
              <a:rPr lang="en-US" smtClean="0"/>
              <a:t>6/13/2023</a:t>
            </a:fld>
            <a:endParaRPr lang="en-US" dirty="0"/>
          </a:p>
        </p:txBody>
      </p:sp>
      <p:sp>
        <p:nvSpPr>
          <p:cNvPr id="6" name="Footer Placeholder 5">
            <a:extLst>
              <a:ext uri="{FF2B5EF4-FFF2-40B4-BE49-F238E27FC236}">
                <a16:creationId xmlns:a16="http://schemas.microsoft.com/office/drawing/2014/main" id="{759FEF84-615C-47A1-B64D-59BE3FADE0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26D365-6D63-48CE-A4B8-F4047FFDEE8F}"/>
              </a:ext>
            </a:extLst>
          </p:cNvPr>
          <p:cNvSpPr>
            <a:spLocks noGrp="1"/>
          </p:cNvSpPr>
          <p:nvPr>
            <p:ph type="sldNum" sz="quarter" idx="12"/>
          </p:nvPr>
        </p:nvSpPr>
        <p:spPr/>
        <p:txBody>
          <a:bodyPr/>
          <a:lstStyle/>
          <a:p>
            <a:fld id="{FF0CD3BD-0D0F-4B26-A849-FD2769CFCC4D}" type="slidenum">
              <a:rPr lang="en-US" smtClean="0"/>
              <a:t>‹#›</a:t>
            </a:fld>
            <a:endParaRPr lang="en-US" dirty="0"/>
          </a:p>
        </p:txBody>
      </p:sp>
    </p:spTree>
    <p:extLst>
      <p:ext uri="{BB962C8B-B14F-4D97-AF65-F5344CB8AC3E}">
        <p14:creationId xmlns:p14="http://schemas.microsoft.com/office/powerpoint/2010/main" val="216449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6A372-8444-4751-B75D-E4EB25A9C6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EEE19A-E4A0-449B-990D-8B5DA85FE2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D4F206E-DFA3-4AE3-88B3-BA00B78B90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6F33E9-CB60-4343-B745-1D3C91C476AC}"/>
              </a:ext>
            </a:extLst>
          </p:cNvPr>
          <p:cNvSpPr>
            <a:spLocks noGrp="1"/>
          </p:cNvSpPr>
          <p:nvPr>
            <p:ph type="dt" sz="half" idx="10"/>
          </p:nvPr>
        </p:nvSpPr>
        <p:spPr/>
        <p:txBody>
          <a:bodyPr/>
          <a:lstStyle/>
          <a:p>
            <a:fld id="{2F641B48-03BD-4E1E-B29F-EA54D7691FC6}" type="datetimeFigureOut">
              <a:rPr lang="en-US" smtClean="0"/>
              <a:t>6/13/2023</a:t>
            </a:fld>
            <a:endParaRPr lang="en-US" dirty="0"/>
          </a:p>
        </p:txBody>
      </p:sp>
      <p:sp>
        <p:nvSpPr>
          <p:cNvPr id="6" name="Footer Placeholder 5">
            <a:extLst>
              <a:ext uri="{FF2B5EF4-FFF2-40B4-BE49-F238E27FC236}">
                <a16:creationId xmlns:a16="http://schemas.microsoft.com/office/drawing/2014/main" id="{F8993CFB-2570-4804-BF6F-C8525429CC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BEE67D-33C7-41C8-B00E-9244A74F0932}"/>
              </a:ext>
            </a:extLst>
          </p:cNvPr>
          <p:cNvSpPr>
            <a:spLocks noGrp="1"/>
          </p:cNvSpPr>
          <p:nvPr>
            <p:ph type="sldNum" sz="quarter" idx="12"/>
          </p:nvPr>
        </p:nvSpPr>
        <p:spPr/>
        <p:txBody>
          <a:bodyPr/>
          <a:lstStyle/>
          <a:p>
            <a:fld id="{FF0CD3BD-0D0F-4B26-A849-FD2769CFCC4D}" type="slidenum">
              <a:rPr lang="en-US" smtClean="0"/>
              <a:t>‹#›</a:t>
            </a:fld>
            <a:endParaRPr lang="en-US" dirty="0"/>
          </a:p>
        </p:txBody>
      </p:sp>
    </p:spTree>
    <p:extLst>
      <p:ext uri="{BB962C8B-B14F-4D97-AF65-F5344CB8AC3E}">
        <p14:creationId xmlns:p14="http://schemas.microsoft.com/office/powerpoint/2010/main" val="199129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E9E177-EFB3-4ED3-9B4A-E1F302B866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544242-62B8-448D-ADDC-7786E8BB03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77BB2-D605-4EA5-9AD4-26866A4604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41B48-03BD-4E1E-B29F-EA54D7691FC6}" type="datetimeFigureOut">
              <a:rPr lang="en-US" smtClean="0"/>
              <a:t>6/13/2023</a:t>
            </a:fld>
            <a:endParaRPr lang="en-US" dirty="0"/>
          </a:p>
        </p:txBody>
      </p:sp>
      <p:sp>
        <p:nvSpPr>
          <p:cNvPr id="5" name="Footer Placeholder 4">
            <a:extLst>
              <a:ext uri="{FF2B5EF4-FFF2-40B4-BE49-F238E27FC236}">
                <a16:creationId xmlns:a16="http://schemas.microsoft.com/office/drawing/2014/main" id="{8F7059FF-75EA-4215-B2B7-9AE0BD57BB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15215B9-E118-411A-9960-3497B8B56C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CD3BD-0D0F-4B26-A849-FD2769CFCC4D}" type="slidenum">
              <a:rPr lang="en-US" smtClean="0"/>
              <a:t>‹#›</a:t>
            </a:fld>
            <a:endParaRPr lang="en-US" dirty="0"/>
          </a:p>
        </p:txBody>
      </p:sp>
      <p:sp>
        <p:nvSpPr>
          <p:cNvPr id="7" name="MSIPCMContentMarking" descr="{&quot;HashCode&quot;:-234554588,&quot;Placement&quot;:&quot;Footer&quot;,&quot;Top&quot;:525.346863,&quot;Left&quot;:890.187744,&quot;SlideWidth&quot;:960,&quot;SlideHeight&quot;:540}">
            <a:extLst>
              <a:ext uri="{FF2B5EF4-FFF2-40B4-BE49-F238E27FC236}">
                <a16:creationId xmlns:a16="http://schemas.microsoft.com/office/drawing/2014/main" id="{3EE338D1-786F-4F02-8291-50176F0725CE}"/>
              </a:ext>
            </a:extLst>
          </p:cNvPr>
          <p:cNvSpPr txBox="1"/>
          <p:nvPr userDrawn="1"/>
        </p:nvSpPr>
        <p:spPr>
          <a:xfrm>
            <a:off x="11305384" y="6671905"/>
            <a:ext cx="886616" cy="186095"/>
          </a:xfrm>
          <a:prstGeom prst="rect">
            <a:avLst/>
          </a:prstGeom>
          <a:noFill/>
        </p:spPr>
        <p:txBody>
          <a:bodyPr vert="horz" wrap="square" lIns="0" tIns="0" rIns="0" bIns="0" rtlCol="0" anchor="ctr" anchorCtr="1">
            <a:spAutoFit/>
          </a:bodyPr>
          <a:lstStyle/>
          <a:p>
            <a:pPr algn="r">
              <a:spcBef>
                <a:spcPts val="0"/>
              </a:spcBef>
              <a:spcAft>
                <a:spcPts val="0"/>
              </a:spcAft>
            </a:pPr>
            <a:r>
              <a:rPr lang="en-US" sz="600" dirty="0">
                <a:solidFill>
                  <a:srgbClr val="E0E0E0"/>
                </a:solidFill>
                <a:latin typeface="Arial" panose="020B0604020202020204" pitchFamily="34" charset="0"/>
              </a:rPr>
              <a:t>General Information</a:t>
            </a:r>
          </a:p>
        </p:txBody>
      </p:sp>
    </p:spTree>
    <p:extLst>
      <p:ext uri="{BB962C8B-B14F-4D97-AF65-F5344CB8AC3E}">
        <p14:creationId xmlns:p14="http://schemas.microsoft.com/office/powerpoint/2010/main" val="159910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tiff"/><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tiff"/><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tiff"/><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tiff"/><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tiff"/><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tiff"/><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jpeg"/><Relationship Id="rId4" Type="http://schemas.openxmlformats.org/officeDocument/2006/relationships/image" Target="../media/image1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39E8E0-D879-09CF-093F-FEF67A321447}"/>
              </a:ext>
            </a:extLst>
          </p:cNvPr>
          <p:cNvSpPr/>
          <p:nvPr/>
        </p:nvSpPr>
        <p:spPr>
          <a:xfrm>
            <a:off x="140953" y="125634"/>
            <a:ext cx="4401494" cy="6606732"/>
          </a:xfrm>
          <a:prstGeom prst="rect">
            <a:avLst/>
          </a:prstGeom>
          <a:solidFill>
            <a:schemeClr val="bg2">
              <a:lumMod val="90000"/>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DEAEA"/>
              </a:solidFill>
            </a:endParaRPr>
          </a:p>
        </p:txBody>
      </p:sp>
      <p:sp>
        <p:nvSpPr>
          <p:cNvPr id="6" name="TextBox 5">
            <a:extLst>
              <a:ext uri="{FF2B5EF4-FFF2-40B4-BE49-F238E27FC236}">
                <a16:creationId xmlns:a16="http://schemas.microsoft.com/office/drawing/2014/main" id="{571C90A8-7DA3-2919-49F3-034962AFE172}"/>
              </a:ext>
            </a:extLst>
          </p:cNvPr>
          <p:cNvSpPr txBox="1"/>
          <p:nvPr/>
        </p:nvSpPr>
        <p:spPr>
          <a:xfrm>
            <a:off x="-173468" y="2707140"/>
            <a:ext cx="4735805" cy="1009402"/>
          </a:xfrm>
          <a:prstGeom prst="rect">
            <a:avLst/>
          </a:prstGeom>
          <a:noFill/>
        </p:spPr>
        <p:txBody>
          <a:bodyPr wrap="square" lIns="85240" tIns="42620" rIns="85240" bIns="42620" rtlCol="0">
            <a:spAutoFit/>
          </a:bodyPr>
          <a:lstStyle/>
          <a:p>
            <a:pPr algn="ctr"/>
            <a:r>
              <a:rPr lang="en-US" sz="2000" b="1" spc="300" dirty="0">
                <a:solidFill>
                  <a:schemeClr val="bg1">
                    <a:lumMod val="50000"/>
                  </a:schemeClr>
                </a:solidFill>
                <a:latin typeface="Abadi Extra Light" panose="020B0204020104020204" pitchFamily="34" charset="0"/>
                <a:ea typeface="Arial Unicode MS" panose="020B0604020202020204" pitchFamily="34" charset="-128"/>
                <a:cs typeface="Arial Unicode MS" panose="020B0604020202020204" pitchFamily="34" charset="-128"/>
              </a:rPr>
              <a:t>  </a:t>
            </a:r>
            <a:r>
              <a:rPr lang="en-US" sz="2000" spc="300" dirty="0">
                <a:solidFill>
                  <a:schemeClr val="bg1">
                    <a:lumMod val="50000"/>
                  </a:schemeClr>
                </a:solidFill>
                <a:latin typeface="Arial" panose="020B0604020202020204" pitchFamily="34" charset="0"/>
                <a:ea typeface="Arial Unicode MS" panose="020B0604020202020204" pitchFamily="34" charset="-128"/>
                <a:cs typeface="Arial" panose="020B0604020202020204" pitchFamily="34" charset="0"/>
              </a:rPr>
              <a:t>NEW NATURAL FIBER (NNF) PRODUCT DEVELOPMENT</a:t>
            </a:r>
          </a:p>
          <a:p>
            <a:pPr algn="ctr"/>
            <a:endParaRPr lang="en-US" sz="2000" spc="300" dirty="0">
              <a:solidFill>
                <a:schemeClr val="bg1">
                  <a:lumMod val="50000"/>
                </a:schemeClr>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Rectangle 6">
            <a:extLst>
              <a:ext uri="{FF2B5EF4-FFF2-40B4-BE49-F238E27FC236}">
                <a16:creationId xmlns:a16="http://schemas.microsoft.com/office/drawing/2014/main" id="{A1DFED23-6F7E-EFAA-37B4-DC9076351E0C}"/>
              </a:ext>
            </a:extLst>
          </p:cNvPr>
          <p:cNvSpPr/>
          <p:nvPr/>
        </p:nvSpPr>
        <p:spPr>
          <a:xfrm>
            <a:off x="160843" y="5367130"/>
            <a:ext cx="4401494" cy="13652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FA0EA0-D30C-5DB5-2D1D-77C017D1D4A3}"/>
              </a:ext>
            </a:extLst>
          </p:cNvPr>
          <p:cNvSpPr txBox="1"/>
          <p:nvPr/>
        </p:nvSpPr>
        <p:spPr>
          <a:xfrm>
            <a:off x="471473" y="6121901"/>
            <a:ext cx="3867467" cy="707886"/>
          </a:xfrm>
          <a:prstGeom prst="rect">
            <a:avLst/>
          </a:prstGeom>
          <a:noFill/>
        </p:spPr>
        <p:txBody>
          <a:bodyPr wrap="square" rtlCol="0">
            <a:spAutoFit/>
          </a:bodyPr>
          <a:lstStyle/>
          <a:p>
            <a:r>
              <a:rPr lang="en-US" sz="1000" dirty="0">
                <a:solidFill>
                  <a:schemeClr val="bg1">
                    <a:lumMod val="50000"/>
                  </a:schemeClr>
                </a:solidFill>
              </a:rPr>
              <a:t>Raj Group is committed to being environmentally conscious and was the first home furnishing company in India to be Fair Trade certified. </a:t>
            </a:r>
          </a:p>
          <a:p>
            <a:endParaRPr lang="en-US" sz="1000" dirty="0">
              <a:solidFill>
                <a:schemeClr val="bg1">
                  <a:lumMod val="50000"/>
                </a:schemeClr>
              </a:solidFill>
            </a:endParaRPr>
          </a:p>
          <a:p>
            <a:endParaRPr lang="en-US" sz="1000" dirty="0">
              <a:solidFill>
                <a:schemeClr val="bg1">
                  <a:lumMod val="50000"/>
                </a:schemeClr>
              </a:solidFill>
            </a:endParaRPr>
          </a:p>
        </p:txBody>
      </p:sp>
      <p:pic>
        <p:nvPicPr>
          <p:cNvPr id="9" name="Picture 8">
            <a:extLst>
              <a:ext uri="{FF2B5EF4-FFF2-40B4-BE49-F238E27FC236}">
                <a16:creationId xmlns:a16="http://schemas.microsoft.com/office/drawing/2014/main" id="{117979FD-735F-B620-86DF-1AB1B8760089}"/>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627923" y="5578681"/>
            <a:ext cx="475814" cy="526793"/>
          </a:xfrm>
          <a:prstGeom prst="rect">
            <a:avLst/>
          </a:prstGeom>
        </p:spPr>
      </p:pic>
      <p:pic>
        <p:nvPicPr>
          <p:cNvPr id="10" name="Picture 9">
            <a:extLst>
              <a:ext uri="{FF2B5EF4-FFF2-40B4-BE49-F238E27FC236}">
                <a16:creationId xmlns:a16="http://schemas.microsoft.com/office/drawing/2014/main" id="{8C5C41C5-6FE6-A4C9-00F0-642387AF084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20772" y="136431"/>
            <a:ext cx="7435567" cy="6595934"/>
          </a:xfrm>
          <a:prstGeom prst="rect">
            <a:avLst/>
          </a:prstGeom>
        </p:spPr>
      </p:pic>
    </p:spTree>
    <p:extLst>
      <p:ext uri="{BB962C8B-B14F-4D97-AF65-F5344CB8AC3E}">
        <p14:creationId xmlns:p14="http://schemas.microsoft.com/office/powerpoint/2010/main" val="2373163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a:extLst>
              <a:ext uri="{FF2B5EF4-FFF2-40B4-BE49-F238E27FC236}">
                <a16:creationId xmlns:a16="http://schemas.microsoft.com/office/drawing/2014/main" id="{D0950EE0-67B5-98A6-FFEA-572162DB98A7}"/>
              </a:ext>
            </a:extLst>
          </p:cNvPr>
          <p:cNvGraphicFramePr>
            <a:graphicFrameLocks/>
          </p:cNvGraphicFramePr>
          <p:nvPr>
            <p:extLst>
              <p:ext uri="{D42A27DB-BD31-4B8C-83A1-F6EECF244321}">
                <p14:modId xmlns:p14="http://schemas.microsoft.com/office/powerpoint/2010/main" val="2234444406"/>
              </p:ext>
            </p:extLst>
          </p:nvPr>
        </p:nvGraphicFramePr>
        <p:xfrm>
          <a:off x="7220196" y="794779"/>
          <a:ext cx="4918796" cy="5223531"/>
        </p:xfrm>
        <a:graphic>
          <a:graphicData uri="http://schemas.openxmlformats.org/drawingml/2006/table">
            <a:tbl>
              <a:tblPr firstRow="1" bandRow="1">
                <a:tableStyleId>{F5AB1C69-6EDB-4FF4-983F-18BD219EF322}</a:tableStyleId>
              </a:tblPr>
              <a:tblGrid>
                <a:gridCol w="2074703">
                  <a:extLst>
                    <a:ext uri="{9D8B030D-6E8A-4147-A177-3AD203B41FA5}">
                      <a16:colId xmlns:a16="http://schemas.microsoft.com/office/drawing/2014/main" val="505212979"/>
                    </a:ext>
                  </a:extLst>
                </a:gridCol>
                <a:gridCol w="2844093">
                  <a:extLst>
                    <a:ext uri="{9D8B030D-6E8A-4147-A177-3AD203B41FA5}">
                      <a16:colId xmlns:a16="http://schemas.microsoft.com/office/drawing/2014/main" val="3343029822"/>
                    </a:ext>
                  </a:extLst>
                </a:gridCol>
              </a:tblGrid>
              <a:tr h="316050">
                <a:tc>
                  <a:txBody>
                    <a:bodyPr/>
                    <a:lstStyle/>
                    <a:p>
                      <a:r>
                        <a:rPr lang="en-US" sz="1200" dirty="0">
                          <a:latin typeface="Calibri" panose="020F0502020204030204" pitchFamily="34" charset="0"/>
                          <a:cs typeface="Calibri" panose="020F0502020204030204" pitchFamily="34" charset="0"/>
                        </a:rPr>
                        <a:t>ITEM</a:t>
                      </a:r>
                    </a:p>
                  </a:txBody>
                  <a:tcPr/>
                </a:tc>
                <a:tc>
                  <a:txBody>
                    <a:bodyPr/>
                    <a:lstStyle/>
                    <a:p>
                      <a:r>
                        <a:rPr lang="en-US" sz="1200" dirty="0"/>
                        <a:t>Decorative Jacquard Cushion cover</a:t>
                      </a:r>
                    </a:p>
                  </a:txBody>
                  <a:tcPr/>
                </a:tc>
                <a:extLst>
                  <a:ext uri="{0D108BD9-81ED-4DB2-BD59-A6C34878D82A}">
                    <a16:rowId xmlns:a16="http://schemas.microsoft.com/office/drawing/2014/main" val="3048863887"/>
                  </a:ext>
                </a:extLst>
              </a:tr>
              <a:tr h="316050">
                <a:tc>
                  <a:txBody>
                    <a:bodyPr/>
                    <a:lstStyle/>
                    <a:p>
                      <a:r>
                        <a:rPr lang="en-US" sz="1200" dirty="0">
                          <a:latin typeface="Calibri" panose="020F0502020204030204" pitchFamily="34" charset="0"/>
                          <a:cs typeface="Calibri" panose="020F0502020204030204" pitchFamily="34" charset="0"/>
                        </a:rPr>
                        <a:t>STYLE</a:t>
                      </a:r>
                    </a:p>
                  </a:txBody>
                  <a:tcPr/>
                </a:tc>
                <a:tc>
                  <a:txBody>
                    <a:bodyPr/>
                    <a:lstStyle/>
                    <a:p>
                      <a:r>
                        <a:rPr lang="en-US" sz="1200" dirty="0"/>
                        <a:t>ROVR-1018</a:t>
                      </a:r>
                    </a:p>
                  </a:txBody>
                  <a:tcPr/>
                </a:tc>
                <a:extLst>
                  <a:ext uri="{0D108BD9-81ED-4DB2-BD59-A6C34878D82A}">
                    <a16:rowId xmlns:a16="http://schemas.microsoft.com/office/drawing/2014/main" val="1341802721"/>
                  </a:ext>
                </a:extLst>
              </a:tr>
              <a:tr h="316050">
                <a:tc>
                  <a:txBody>
                    <a:bodyPr/>
                    <a:lstStyle/>
                    <a:p>
                      <a:pPr>
                        <a:lnSpc>
                          <a:spcPct val="150000"/>
                        </a:lnSpc>
                      </a:pPr>
                      <a:r>
                        <a:rPr lang="en-US" sz="1200" dirty="0"/>
                        <a:t>DESCRIPTION</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b="1" dirty="0"/>
                        <a:t>Made using new NNF Himalayan Grass cotton (Blend of Himalayan Grass 35% and Cotton DCH-65%)-24ne</a:t>
                      </a:r>
                    </a:p>
                  </a:txBody>
                  <a:tcPr/>
                </a:tc>
                <a:extLst>
                  <a:ext uri="{0D108BD9-81ED-4DB2-BD59-A6C34878D82A}">
                    <a16:rowId xmlns:a16="http://schemas.microsoft.com/office/drawing/2014/main" val="2333459271"/>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CONTENTS</a:t>
                      </a:r>
                    </a:p>
                  </a:txBody>
                  <a:tcPr/>
                </a:tc>
                <a:tc>
                  <a:txBody>
                    <a:bodyPr/>
                    <a:lstStyle/>
                    <a:p>
                      <a:pPr>
                        <a:lnSpc>
                          <a:spcPct val="100000"/>
                        </a:lnSpc>
                      </a:pPr>
                      <a:r>
                        <a:rPr lang="en-US" sz="1200" dirty="0"/>
                        <a:t>Front-90% Cotton, 10% Himalayan Grass fiber. Back- 100% Cotton. Unfilled</a:t>
                      </a:r>
                    </a:p>
                  </a:txBody>
                  <a:tcPr/>
                </a:tc>
                <a:extLst>
                  <a:ext uri="{0D108BD9-81ED-4DB2-BD59-A6C34878D82A}">
                    <a16:rowId xmlns:a16="http://schemas.microsoft.com/office/drawing/2014/main" val="2981789972"/>
                  </a:ext>
                </a:extLst>
              </a:tr>
              <a:tr h="316050">
                <a:tc>
                  <a:txBody>
                    <a:bodyPr/>
                    <a:lstStyle/>
                    <a:p>
                      <a:pPr>
                        <a:lnSpc>
                          <a:spcPct val="150000"/>
                        </a:lnSpc>
                      </a:pPr>
                      <a:r>
                        <a:rPr lang="en-US" sz="1200" dirty="0"/>
                        <a:t>SIZE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20x20” / 50x50cms</a:t>
                      </a:r>
                    </a:p>
                  </a:txBody>
                  <a:tcPr/>
                </a:tc>
                <a:extLst>
                  <a:ext uri="{0D108BD9-81ED-4DB2-BD59-A6C34878D82A}">
                    <a16:rowId xmlns:a16="http://schemas.microsoft.com/office/drawing/2014/main" val="2262156772"/>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Colors</a:t>
                      </a:r>
                    </a:p>
                  </a:txBody>
                  <a:tcPr/>
                </a:tc>
                <a:tc>
                  <a:txBody>
                    <a:bodyPr/>
                    <a:lstStyle/>
                    <a:p>
                      <a:pPr>
                        <a:lnSpc>
                          <a:spcPct val="100000"/>
                        </a:lnSpc>
                      </a:pPr>
                      <a:r>
                        <a:rPr lang="en-US" sz="1200" dirty="0"/>
                        <a:t>Natural</a:t>
                      </a:r>
                    </a:p>
                  </a:txBody>
                  <a:tcPr/>
                </a:tc>
                <a:extLst>
                  <a:ext uri="{0D108BD9-81ED-4DB2-BD59-A6C34878D82A}">
                    <a16:rowId xmlns:a16="http://schemas.microsoft.com/office/drawing/2014/main" val="1976495635"/>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Zipper</a:t>
                      </a:r>
                    </a:p>
                  </a:txBody>
                  <a:tcPr/>
                </a:tc>
                <a:tc>
                  <a:txBody>
                    <a:bodyPr/>
                    <a:lstStyle/>
                    <a:p>
                      <a:pPr>
                        <a:lnSpc>
                          <a:spcPct val="100000"/>
                        </a:lnSpc>
                      </a:pPr>
                      <a:r>
                        <a:rPr lang="en-US" sz="1200" dirty="0"/>
                        <a:t>Concealed Zipper</a:t>
                      </a:r>
                    </a:p>
                  </a:txBody>
                  <a:tcPr/>
                </a:tc>
                <a:extLst>
                  <a:ext uri="{0D108BD9-81ED-4DB2-BD59-A6C34878D82A}">
                    <a16:rowId xmlns:a16="http://schemas.microsoft.com/office/drawing/2014/main" val="318858344"/>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PRICE USD FOB/PC</a:t>
                      </a:r>
                    </a:p>
                  </a:txBody>
                  <a:tcPr/>
                </a:tc>
                <a:tc>
                  <a:txBody>
                    <a:bodyPr/>
                    <a:lstStyle/>
                    <a:p>
                      <a:pPr>
                        <a:lnSpc>
                          <a:spcPct val="100000"/>
                        </a:lnSpc>
                      </a:pPr>
                      <a:r>
                        <a:rPr lang="en-US" sz="1200" dirty="0"/>
                        <a:t>$4.50</a:t>
                      </a:r>
                    </a:p>
                  </a:txBody>
                  <a:tcPr/>
                </a:tc>
                <a:extLst>
                  <a:ext uri="{0D108BD9-81ED-4DB2-BD59-A6C34878D82A}">
                    <a16:rowId xmlns:a16="http://schemas.microsoft.com/office/drawing/2014/main" val="2915720806"/>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PACKAGING</a:t>
                      </a:r>
                    </a:p>
                  </a:txBody>
                  <a:tcPr/>
                </a:tc>
                <a:tc>
                  <a:txBody>
                    <a:bodyPr/>
                    <a:lstStyle/>
                    <a:p>
                      <a:pPr>
                        <a:lnSpc>
                          <a:spcPct val="100000"/>
                        </a:lnSpc>
                      </a:pPr>
                      <a:r>
                        <a:rPr lang="en-US" sz="1200" dirty="0"/>
                        <a:t>Care label and Tags</a:t>
                      </a:r>
                    </a:p>
                  </a:txBody>
                  <a:tcPr/>
                </a:tc>
                <a:extLst>
                  <a:ext uri="{0D108BD9-81ED-4DB2-BD59-A6C34878D82A}">
                    <a16:rowId xmlns:a16="http://schemas.microsoft.com/office/drawing/2014/main" val="2505725706"/>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CARE INSTRUCTIONS</a:t>
                      </a:r>
                    </a:p>
                  </a:txBody>
                  <a:tcPr/>
                </a:tc>
                <a:tc>
                  <a:txBody>
                    <a:bodyPr/>
                    <a:lstStyle/>
                    <a:p>
                      <a:pPr>
                        <a:lnSpc>
                          <a:spcPct val="100000"/>
                        </a:lnSpc>
                      </a:pPr>
                      <a:r>
                        <a:rPr lang="en-US" sz="1200" dirty="0"/>
                        <a:t>Machine Wash cold, Line dry/tumble dry low</a:t>
                      </a:r>
                    </a:p>
                  </a:txBody>
                  <a:tcPr/>
                </a:tc>
                <a:extLst>
                  <a:ext uri="{0D108BD9-81ED-4DB2-BD59-A6C34878D82A}">
                    <a16:rowId xmlns:a16="http://schemas.microsoft.com/office/drawing/2014/main" val="833601704"/>
                  </a:ext>
                </a:extLst>
              </a:tr>
              <a:tr h="316050">
                <a:tc>
                  <a:txBody>
                    <a:bodyPr/>
                    <a:lstStyle/>
                    <a:p>
                      <a:pPr>
                        <a:lnSpc>
                          <a:spcPct val="150000"/>
                        </a:lnSpc>
                      </a:pPr>
                      <a:r>
                        <a:rPr lang="en-US" sz="1200" dirty="0"/>
                        <a:t>MOQ / COLOR / SIZE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1000 Pcs</a:t>
                      </a:r>
                    </a:p>
                  </a:txBody>
                  <a:tcPr/>
                </a:tc>
                <a:extLst>
                  <a:ext uri="{0D108BD9-81ED-4DB2-BD59-A6C34878D82A}">
                    <a16:rowId xmlns:a16="http://schemas.microsoft.com/office/drawing/2014/main" val="2778899950"/>
                  </a:ext>
                </a:extLst>
              </a:tr>
              <a:tr h="316050">
                <a:tc>
                  <a:txBody>
                    <a:bodyPr/>
                    <a:lstStyle/>
                    <a:p>
                      <a:pPr>
                        <a:lnSpc>
                          <a:spcPct val="150000"/>
                        </a:lnSpc>
                      </a:pPr>
                      <a:r>
                        <a:rPr lang="en-US" sz="1200" dirty="0"/>
                        <a:t>SAMPLE LEAD TIME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21 days</a:t>
                      </a:r>
                    </a:p>
                  </a:txBody>
                  <a:tcPr/>
                </a:tc>
                <a:extLst>
                  <a:ext uri="{0D108BD9-81ED-4DB2-BD59-A6C34878D82A}">
                    <a16:rowId xmlns:a16="http://schemas.microsoft.com/office/drawing/2014/main" val="1850646856"/>
                  </a:ext>
                </a:extLst>
              </a:tr>
              <a:tr h="316050">
                <a:tc>
                  <a:txBody>
                    <a:bodyPr/>
                    <a:lstStyle/>
                    <a:p>
                      <a:pPr>
                        <a:lnSpc>
                          <a:spcPct val="150000"/>
                        </a:lnSpc>
                      </a:pPr>
                      <a:r>
                        <a:rPr lang="en-US" sz="1200" dirty="0"/>
                        <a:t>PRODUCTION LEAD TIME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90 days</a:t>
                      </a:r>
                    </a:p>
                  </a:txBody>
                  <a:tcPr/>
                </a:tc>
                <a:extLst>
                  <a:ext uri="{0D108BD9-81ED-4DB2-BD59-A6C34878D82A}">
                    <a16:rowId xmlns:a16="http://schemas.microsoft.com/office/drawing/2014/main" val="3104142381"/>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CERTIFICATIONS</a:t>
                      </a:r>
                    </a:p>
                  </a:txBody>
                  <a:tcPr/>
                </a:tc>
                <a:tc>
                  <a:txBody>
                    <a:bodyPr/>
                    <a:lstStyle/>
                    <a:p>
                      <a:pPr>
                        <a:lnSpc>
                          <a:spcPct val="100000"/>
                        </a:lnSpc>
                      </a:pPr>
                      <a:r>
                        <a:rPr lang="en-US" sz="1200" dirty="0" err="1"/>
                        <a:t>Oekotex</a:t>
                      </a:r>
                      <a:endParaRPr lang="en-US" sz="1200" dirty="0"/>
                    </a:p>
                  </a:txBody>
                  <a:tcPr/>
                </a:tc>
                <a:extLst>
                  <a:ext uri="{0D108BD9-81ED-4DB2-BD59-A6C34878D82A}">
                    <a16:rowId xmlns:a16="http://schemas.microsoft.com/office/drawing/2014/main" val="2337126839"/>
                  </a:ext>
                </a:extLst>
              </a:tr>
            </a:tbl>
          </a:graphicData>
        </a:graphic>
      </p:graphicFrame>
      <p:pic>
        <p:nvPicPr>
          <p:cNvPr id="10" name="Picture 9">
            <a:extLst>
              <a:ext uri="{FF2B5EF4-FFF2-40B4-BE49-F238E27FC236}">
                <a16:creationId xmlns:a16="http://schemas.microsoft.com/office/drawing/2014/main" id="{F4B3614B-3146-5917-3A19-0AE0F0517DAA}"/>
              </a:ext>
            </a:extLst>
          </p:cNvPr>
          <p:cNvPicPr>
            <a:picLocks noChangeAspect="1"/>
          </p:cNvPicPr>
          <p:nvPr/>
        </p:nvPicPr>
        <p:blipFill>
          <a:blip r:embed="rId2">
            <a:alphaModFix amt="50000"/>
          </a:blip>
          <a:stretch>
            <a:fillRect/>
          </a:stretch>
        </p:blipFill>
        <p:spPr>
          <a:xfrm>
            <a:off x="11321557" y="6180712"/>
            <a:ext cx="581211" cy="643483"/>
          </a:xfrm>
          <a:prstGeom prst="rect">
            <a:avLst/>
          </a:prstGeom>
        </p:spPr>
      </p:pic>
      <p:sp>
        <p:nvSpPr>
          <p:cNvPr id="12" name="Rectangle 11">
            <a:extLst>
              <a:ext uri="{FF2B5EF4-FFF2-40B4-BE49-F238E27FC236}">
                <a16:creationId xmlns:a16="http://schemas.microsoft.com/office/drawing/2014/main" id="{384EF014-6D3D-BCEB-49CD-D35F6D85FB05}"/>
              </a:ext>
            </a:extLst>
          </p:cNvPr>
          <p:cNvSpPr/>
          <p:nvPr/>
        </p:nvSpPr>
        <p:spPr>
          <a:xfrm flipV="1">
            <a:off x="-16565" y="192899"/>
            <a:ext cx="12208565" cy="14503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8C6F86-7A7D-67F0-B114-E74C6BBABB11}"/>
              </a:ext>
            </a:extLst>
          </p:cNvPr>
          <p:cNvSpPr txBox="1"/>
          <p:nvPr/>
        </p:nvSpPr>
        <p:spPr>
          <a:xfrm>
            <a:off x="9064486" y="-54621"/>
            <a:ext cx="2547675" cy="640070"/>
          </a:xfrm>
          <a:prstGeom prst="rect">
            <a:avLst/>
          </a:prstGeom>
          <a:solidFill>
            <a:schemeClr val="bg1"/>
          </a:solidFill>
        </p:spPr>
        <p:txBody>
          <a:bodyPr wrap="square" lIns="85240" tIns="42620" rIns="85240" bIns="42620" rtlCol="0">
            <a:spAutoFit/>
          </a:bodyPr>
          <a:lstStyle>
            <a:defPPr>
              <a:defRPr lang="en-US"/>
            </a:defPPr>
            <a:lvl1pPr algn="ctr">
              <a:defRPr sz="2000" b="1" spc="300">
                <a:solidFill>
                  <a:schemeClr val="bg1">
                    <a:lumMod val="50000"/>
                  </a:schemeClr>
                </a:solidFill>
                <a:latin typeface="Abadi Extra Light" panose="020B0204020104020204" pitchFamily="34" charset="0"/>
                <a:ea typeface="Arial Unicode MS" panose="020B0604020202020204" pitchFamily="34" charset="-128"/>
                <a:cs typeface="Arial Unicode MS" panose="020B0604020202020204" pitchFamily="34" charset="-128"/>
              </a:defRPr>
            </a:lvl1pPr>
          </a:lstStyle>
          <a:p>
            <a:r>
              <a:rPr lang="en-US" sz="3600" dirty="0">
                <a:solidFill>
                  <a:schemeClr val="bg1">
                    <a:lumMod val="65000"/>
                  </a:schemeClr>
                </a:solidFill>
              </a:rPr>
              <a:t>CUSHIONS</a:t>
            </a:r>
            <a:endParaRPr lang="en-IN" sz="3600" dirty="0">
              <a:solidFill>
                <a:schemeClr val="bg1">
                  <a:lumMod val="65000"/>
                </a:schemeClr>
              </a:solidFill>
            </a:endParaRPr>
          </a:p>
        </p:txBody>
      </p:sp>
      <p:pic>
        <p:nvPicPr>
          <p:cNvPr id="4" name="Picture 3">
            <a:extLst>
              <a:ext uri="{FF2B5EF4-FFF2-40B4-BE49-F238E27FC236}">
                <a16:creationId xmlns:a16="http://schemas.microsoft.com/office/drawing/2014/main" id="{80C7AC9C-7E0B-B5F7-ADFC-BD3704A15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 y="337930"/>
            <a:ext cx="6355525" cy="6142383"/>
          </a:xfrm>
          <a:prstGeom prst="rect">
            <a:avLst/>
          </a:prstGeom>
        </p:spPr>
      </p:pic>
      <p:pic>
        <p:nvPicPr>
          <p:cNvPr id="17" name="Picture 16">
            <a:extLst>
              <a:ext uri="{FF2B5EF4-FFF2-40B4-BE49-F238E27FC236}">
                <a16:creationId xmlns:a16="http://schemas.microsoft.com/office/drawing/2014/main" id="{F441DD19-FF56-62FA-8137-9F5CF5CC928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657" y="5208101"/>
            <a:ext cx="3167860" cy="1881268"/>
          </a:xfrm>
          <a:prstGeom prst="rect">
            <a:avLst/>
          </a:prstGeom>
        </p:spPr>
      </p:pic>
    </p:spTree>
    <p:extLst>
      <p:ext uri="{BB962C8B-B14F-4D97-AF65-F5344CB8AC3E}">
        <p14:creationId xmlns:p14="http://schemas.microsoft.com/office/powerpoint/2010/main" val="2753491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a:extLst>
              <a:ext uri="{FF2B5EF4-FFF2-40B4-BE49-F238E27FC236}">
                <a16:creationId xmlns:a16="http://schemas.microsoft.com/office/drawing/2014/main" id="{D0950EE0-67B5-98A6-FFEA-572162DB98A7}"/>
              </a:ext>
            </a:extLst>
          </p:cNvPr>
          <p:cNvGraphicFramePr>
            <a:graphicFrameLocks/>
          </p:cNvGraphicFramePr>
          <p:nvPr>
            <p:extLst>
              <p:ext uri="{D42A27DB-BD31-4B8C-83A1-F6EECF244321}">
                <p14:modId xmlns:p14="http://schemas.microsoft.com/office/powerpoint/2010/main" val="2323335499"/>
              </p:ext>
            </p:extLst>
          </p:nvPr>
        </p:nvGraphicFramePr>
        <p:xfrm>
          <a:off x="7202455" y="787257"/>
          <a:ext cx="4918796" cy="5406411"/>
        </p:xfrm>
        <a:graphic>
          <a:graphicData uri="http://schemas.openxmlformats.org/drawingml/2006/table">
            <a:tbl>
              <a:tblPr firstRow="1" bandRow="1">
                <a:tableStyleId>{F5AB1C69-6EDB-4FF4-983F-18BD219EF322}</a:tableStyleId>
              </a:tblPr>
              <a:tblGrid>
                <a:gridCol w="2074703">
                  <a:extLst>
                    <a:ext uri="{9D8B030D-6E8A-4147-A177-3AD203B41FA5}">
                      <a16:colId xmlns:a16="http://schemas.microsoft.com/office/drawing/2014/main" val="505212979"/>
                    </a:ext>
                  </a:extLst>
                </a:gridCol>
                <a:gridCol w="2844093">
                  <a:extLst>
                    <a:ext uri="{9D8B030D-6E8A-4147-A177-3AD203B41FA5}">
                      <a16:colId xmlns:a16="http://schemas.microsoft.com/office/drawing/2014/main" val="3343029822"/>
                    </a:ext>
                  </a:extLst>
                </a:gridCol>
              </a:tblGrid>
              <a:tr h="316050">
                <a:tc>
                  <a:txBody>
                    <a:bodyPr/>
                    <a:lstStyle/>
                    <a:p>
                      <a:r>
                        <a:rPr lang="en-US" sz="1200" dirty="0">
                          <a:latin typeface="Calibri" panose="020F0502020204030204" pitchFamily="34" charset="0"/>
                          <a:cs typeface="Calibri" panose="020F0502020204030204" pitchFamily="34" charset="0"/>
                        </a:rPr>
                        <a:t>ITEM</a:t>
                      </a:r>
                    </a:p>
                  </a:txBody>
                  <a:tcPr/>
                </a:tc>
                <a:tc>
                  <a:txBody>
                    <a:bodyPr/>
                    <a:lstStyle/>
                    <a:p>
                      <a:r>
                        <a:rPr lang="en-US" sz="1200" dirty="0"/>
                        <a:t>Decorative Jacquard Cushion cover</a:t>
                      </a:r>
                    </a:p>
                  </a:txBody>
                  <a:tcPr/>
                </a:tc>
                <a:extLst>
                  <a:ext uri="{0D108BD9-81ED-4DB2-BD59-A6C34878D82A}">
                    <a16:rowId xmlns:a16="http://schemas.microsoft.com/office/drawing/2014/main" val="3048863887"/>
                  </a:ext>
                </a:extLst>
              </a:tr>
              <a:tr h="316050">
                <a:tc>
                  <a:txBody>
                    <a:bodyPr/>
                    <a:lstStyle/>
                    <a:p>
                      <a:r>
                        <a:rPr lang="en-US" sz="1200" dirty="0">
                          <a:latin typeface="Calibri" panose="020F0502020204030204" pitchFamily="34" charset="0"/>
                          <a:cs typeface="Calibri" panose="020F0502020204030204" pitchFamily="34" charset="0"/>
                        </a:rPr>
                        <a:t>STYLE</a:t>
                      </a:r>
                    </a:p>
                  </a:txBody>
                  <a:tcPr/>
                </a:tc>
                <a:tc>
                  <a:txBody>
                    <a:bodyPr/>
                    <a:lstStyle/>
                    <a:p>
                      <a:r>
                        <a:rPr lang="en-US" sz="1200" dirty="0"/>
                        <a:t>ROVR-1019</a:t>
                      </a:r>
                    </a:p>
                  </a:txBody>
                  <a:tcPr/>
                </a:tc>
                <a:extLst>
                  <a:ext uri="{0D108BD9-81ED-4DB2-BD59-A6C34878D82A}">
                    <a16:rowId xmlns:a16="http://schemas.microsoft.com/office/drawing/2014/main" val="1341802721"/>
                  </a:ext>
                </a:extLst>
              </a:tr>
              <a:tr h="316050">
                <a:tc>
                  <a:txBody>
                    <a:bodyPr/>
                    <a:lstStyle/>
                    <a:p>
                      <a:pPr>
                        <a:lnSpc>
                          <a:spcPct val="150000"/>
                        </a:lnSpc>
                      </a:pPr>
                      <a:r>
                        <a:rPr lang="en-US" sz="1200" dirty="0"/>
                        <a:t>DESCRIPTION</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b="1" dirty="0"/>
                        <a:t>Made using NNF Himalayan Grass (Blend of Himalayan Grass 65% and </a:t>
                      </a:r>
                      <a:r>
                        <a:rPr lang="en-US" sz="1200" b="1" dirty="0" err="1"/>
                        <a:t>Liva</a:t>
                      </a:r>
                      <a:r>
                        <a:rPr lang="en-US" sz="1200" b="1" dirty="0"/>
                        <a:t> Reviva-35%)-12Ne</a:t>
                      </a:r>
                    </a:p>
                  </a:txBody>
                  <a:tcPr/>
                </a:tc>
                <a:extLst>
                  <a:ext uri="{0D108BD9-81ED-4DB2-BD59-A6C34878D82A}">
                    <a16:rowId xmlns:a16="http://schemas.microsoft.com/office/drawing/2014/main" val="2333459271"/>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CONTENTS</a:t>
                      </a:r>
                    </a:p>
                  </a:txBody>
                  <a:tcPr/>
                </a:tc>
                <a:tc>
                  <a:txBody>
                    <a:bodyPr/>
                    <a:lstStyle/>
                    <a:p>
                      <a:pPr>
                        <a:lnSpc>
                          <a:spcPct val="100000"/>
                        </a:lnSpc>
                      </a:pPr>
                      <a:r>
                        <a:rPr lang="en-US" sz="1200" dirty="0"/>
                        <a:t>Front-70% Cotton, 18% Himalayan Grass fiber, 12% </a:t>
                      </a:r>
                      <a:r>
                        <a:rPr lang="en-US" sz="1200" dirty="0" err="1"/>
                        <a:t>Liva</a:t>
                      </a:r>
                      <a:r>
                        <a:rPr lang="en-US" sz="1200" dirty="0"/>
                        <a:t> </a:t>
                      </a:r>
                      <a:r>
                        <a:rPr lang="en-US" sz="1200" dirty="0" err="1"/>
                        <a:t>Reviva</a:t>
                      </a:r>
                      <a:r>
                        <a:rPr lang="en-US" sz="1200" dirty="0"/>
                        <a:t>. Back- 100% Cotton. Unfilled</a:t>
                      </a:r>
                    </a:p>
                  </a:txBody>
                  <a:tcPr/>
                </a:tc>
                <a:extLst>
                  <a:ext uri="{0D108BD9-81ED-4DB2-BD59-A6C34878D82A}">
                    <a16:rowId xmlns:a16="http://schemas.microsoft.com/office/drawing/2014/main" val="2981789972"/>
                  </a:ext>
                </a:extLst>
              </a:tr>
              <a:tr h="316050">
                <a:tc>
                  <a:txBody>
                    <a:bodyPr/>
                    <a:lstStyle/>
                    <a:p>
                      <a:pPr>
                        <a:lnSpc>
                          <a:spcPct val="150000"/>
                        </a:lnSpc>
                      </a:pPr>
                      <a:r>
                        <a:rPr lang="en-US" sz="1200" dirty="0"/>
                        <a:t>SIZE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20x20” / 50x50cms</a:t>
                      </a:r>
                    </a:p>
                  </a:txBody>
                  <a:tcPr/>
                </a:tc>
                <a:extLst>
                  <a:ext uri="{0D108BD9-81ED-4DB2-BD59-A6C34878D82A}">
                    <a16:rowId xmlns:a16="http://schemas.microsoft.com/office/drawing/2014/main" val="2262156772"/>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Colors</a:t>
                      </a:r>
                    </a:p>
                  </a:txBody>
                  <a:tcPr/>
                </a:tc>
                <a:tc>
                  <a:txBody>
                    <a:bodyPr/>
                    <a:lstStyle/>
                    <a:p>
                      <a:pPr>
                        <a:lnSpc>
                          <a:spcPct val="100000"/>
                        </a:lnSpc>
                      </a:pPr>
                      <a:r>
                        <a:rPr lang="en-US" sz="1200" dirty="0"/>
                        <a:t>Natural</a:t>
                      </a:r>
                    </a:p>
                  </a:txBody>
                  <a:tcPr/>
                </a:tc>
                <a:extLst>
                  <a:ext uri="{0D108BD9-81ED-4DB2-BD59-A6C34878D82A}">
                    <a16:rowId xmlns:a16="http://schemas.microsoft.com/office/drawing/2014/main" val="1976495635"/>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Zipper</a:t>
                      </a:r>
                    </a:p>
                  </a:txBody>
                  <a:tcPr/>
                </a:tc>
                <a:tc>
                  <a:txBody>
                    <a:bodyPr/>
                    <a:lstStyle/>
                    <a:p>
                      <a:pPr>
                        <a:lnSpc>
                          <a:spcPct val="100000"/>
                        </a:lnSpc>
                      </a:pPr>
                      <a:r>
                        <a:rPr lang="en-US" sz="1200" dirty="0"/>
                        <a:t>Concealed Zipper</a:t>
                      </a:r>
                    </a:p>
                  </a:txBody>
                  <a:tcPr/>
                </a:tc>
                <a:extLst>
                  <a:ext uri="{0D108BD9-81ED-4DB2-BD59-A6C34878D82A}">
                    <a16:rowId xmlns:a16="http://schemas.microsoft.com/office/drawing/2014/main" val="318858344"/>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PRICE USD FOB/PC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$4.50</a:t>
                      </a:r>
                    </a:p>
                  </a:txBody>
                  <a:tcPr/>
                </a:tc>
                <a:extLst>
                  <a:ext uri="{0D108BD9-81ED-4DB2-BD59-A6C34878D82A}">
                    <a16:rowId xmlns:a16="http://schemas.microsoft.com/office/drawing/2014/main" val="2915720806"/>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PACKAGING</a:t>
                      </a:r>
                    </a:p>
                  </a:txBody>
                  <a:tcPr/>
                </a:tc>
                <a:tc>
                  <a:txBody>
                    <a:bodyPr/>
                    <a:lstStyle/>
                    <a:p>
                      <a:pPr>
                        <a:lnSpc>
                          <a:spcPct val="100000"/>
                        </a:lnSpc>
                      </a:pPr>
                      <a:r>
                        <a:rPr lang="en-US" sz="1200" dirty="0"/>
                        <a:t>Care label and Tags</a:t>
                      </a:r>
                    </a:p>
                  </a:txBody>
                  <a:tcPr/>
                </a:tc>
                <a:extLst>
                  <a:ext uri="{0D108BD9-81ED-4DB2-BD59-A6C34878D82A}">
                    <a16:rowId xmlns:a16="http://schemas.microsoft.com/office/drawing/2014/main" val="2505725706"/>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CARE INSTRUCTIONS</a:t>
                      </a:r>
                    </a:p>
                  </a:txBody>
                  <a:tcPr/>
                </a:tc>
                <a:tc>
                  <a:txBody>
                    <a:bodyPr/>
                    <a:lstStyle/>
                    <a:p>
                      <a:pPr>
                        <a:lnSpc>
                          <a:spcPct val="100000"/>
                        </a:lnSpc>
                      </a:pPr>
                      <a:r>
                        <a:rPr lang="en-US" sz="1200" dirty="0"/>
                        <a:t>Machine Wash cold, Line dry/tumble dry low</a:t>
                      </a:r>
                    </a:p>
                  </a:txBody>
                  <a:tcPr/>
                </a:tc>
                <a:extLst>
                  <a:ext uri="{0D108BD9-81ED-4DB2-BD59-A6C34878D82A}">
                    <a16:rowId xmlns:a16="http://schemas.microsoft.com/office/drawing/2014/main" val="833601704"/>
                  </a:ext>
                </a:extLst>
              </a:tr>
              <a:tr h="316050">
                <a:tc>
                  <a:txBody>
                    <a:bodyPr/>
                    <a:lstStyle/>
                    <a:p>
                      <a:pPr>
                        <a:lnSpc>
                          <a:spcPct val="150000"/>
                        </a:lnSpc>
                      </a:pPr>
                      <a:r>
                        <a:rPr lang="en-US" sz="1200" dirty="0"/>
                        <a:t>MOQ / COLOR / SIZE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1000 Pcs</a:t>
                      </a:r>
                    </a:p>
                  </a:txBody>
                  <a:tcPr/>
                </a:tc>
                <a:extLst>
                  <a:ext uri="{0D108BD9-81ED-4DB2-BD59-A6C34878D82A}">
                    <a16:rowId xmlns:a16="http://schemas.microsoft.com/office/drawing/2014/main" val="2778899950"/>
                  </a:ext>
                </a:extLst>
              </a:tr>
              <a:tr h="316050">
                <a:tc>
                  <a:txBody>
                    <a:bodyPr/>
                    <a:lstStyle/>
                    <a:p>
                      <a:pPr>
                        <a:lnSpc>
                          <a:spcPct val="150000"/>
                        </a:lnSpc>
                      </a:pPr>
                      <a:r>
                        <a:rPr lang="en-US" sz="1200" dirty="0"/>
                        <a:t>SAMPLE LEAD TIME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21 days</a:t>
                      </a:r>
                    </a:p>
                  </a:txBody>
                  <a:tcPr/>
                </a:tc>
                <a:extLst>
                  <a:ext uri="{0D108BD9-81ED-4DB2-BD59-A6C34878D82A}">
                    <a16:rowId xmlns:a16="http://schemas.microsoft.com/office/drawing/2014/main" val="1850646856"/>
                  </a:ext>
                </a:extLst>
              </a:tr>
              <a:tr h="316050">
                <a:tc>
                  <a:txBody>
                    <a:bodyPr/>
                    <a:lstStyle/>
                    <a:p>
                      <a:pPr>
                        <a:lnSpc>
                          <a:spcPct val="150000"/>
                        </a:lnSpc>
                      </a:pPr>
                      <a:r>
                        <a:rPr lang="en-US" sz="1200" dirty="0"/>
                        <a:t>PRODUCTION LEAD TIME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90 days</a:t>
                      </a:r>
                    </a:p>
                  </a:txBody>
                  <a:tcPr/>
                </a:tc>
                <a:extLst>
                  <a:ext uri="{0D108BD9-81ED-4DB2-BD59-A6C34878D82A}">
                    <a16:rowId xmlns:a16="http://schemas.microsoft.com/office/drawing/2014/main" val="3104142381"/>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CERTIFICATIONS</a:t>
                      </a:r>
                    </a:p>
                  </a:txBody>
                  <a:tcPr/>
                </a:tc>
                <a:tc>
                  <a:txBody>
                    <a:bodyPr/>
                    <a:lstStyle/>
                    <a:p>
                      <a:pPr>
                        <a:lnSpc>
                          <a:spcPct val="100000"/>
                        </a:lnSpc>
                      </a:pPr>
                      <a:r>
                        <a:rPr lang="en-US" sz="1200" dirty="0" err="1"/>
                        <a:t>Oekotex</a:t>
                      </a:r>
                      <a:endParaRPr lang="en-US" sz="1200" dirty="0"/>
                    </a:p>
                  </a:txBody>
                  <a:tcPr/>
                </a:tc>
                <a:extLst>
                  <a:ext uri="{0D108BD9-81ED-4DB2-BD59-A6C34878D82A}">
                    <a16:rowId xmlns:a16="http://schemas.microsoft.com/office/drawing/2014/main" val="2337126839"/>
                  </a:ext>
                </a:extLst>
              </a:tr>
            </a:tbl>
          </a:graphicData>
        </a:graphic>
      </p:graphicFrame>
      <p:pic>
        <p:nvPicPr>
          <p:cNvPr id="10" name="Picture 9">
            <a:extLst>
              <a:ext uri="{FF2B5EF4-FFF2-40B4-BE49-F238E27FC236}">
                <a16:creationId xmlns:a16="http://schemas.microsoft.com/office/drawing/2014/main" id="{F4B3614B-3146-5917-3A19-0AE0F0517DAA}"/>
              </a:ext>
            </a:extLst>
          </p:cNvPr>
          <p:cNvPicPr>
            <a:picLocks noChangeAspect="1"/>
          </p:cNvPicPr>
          <p:nvPr/>
        </p:nvPicPr>
        <p:blipFill>
          <a:blip r:embed="rId2">
            <a:alphaModFix amt="50000"/>
          </a:blip>
          <a:stretch>
            <a:fillRect/>
          </a:stretch>
        </p:blipFill>
        <p:spPr>
          <a:xfrm>
            <a:off x="11321557" y="6180712"/>
            <a:ext cx="581211" cy="643483"/>
          </a:xfrm>
          <a:prstGeom prst="rect">
            <a:avLst/>
          </a:prstGeom>
        </p:spPr>
      </p:pic>
      <p:sp>
        <p:nvSpPr>
          <p:cNvPr id="12" name="Rectangle 11">
            <a:extLst>
              <a:ext uri="{FF2B5EF4-FFF2-40B4-BE49-F238E27FC236}">
                <a16:creationId xmlns:a16="http://schemas.microsoft.com/office/drawing/2014/main" id="{384EF014-6D3D-BCEB-49CD-D35F6D85FB05}"/>
              </a:ext>
            </a:extLst>
          </p:cNvPr>
          <p:cNvSpPr/>
          <p:nvPr/>
        </p:nvSpPr>
        <p:spPr>
          <a:xfrm flipV="1">
            <a:off x="-16565" y="192899"/>
            <a:ext cx="12208565" cy="14503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8C6F86-7A7D-67F0-B114-E74C6BBABB11}"/>
              </a:ext>
            </a:extLst>
          </p:cNvPr>
          <p:cNvSpPr txBox="1"/>
          <p:nvPr/>
        </p:nvSpPr>
        <p:spPr>
          <a:xfrm>
            <a:off x="9064486" y="-54621"/>
            <a:ext cx="2547675" cy="640070"/>
          </a:xfrm>
          <a:prstGeom prst="rect">
            <a:avLst/>
          </a:prstGeom>
          <a:solidFill>
            <a:schemeClr val="bg1"/>
          </a:solidFill>
        </p:spPr>
        <p:txBody>
          <a:bodyPr wrap="square" lIns="85240" tIns="42620" rIns="85240" bIns="42620" rtlCol="0">
            <a:spAutoFit/>
          </a:bodyPr>
          <a:lstStyle>
            <a:defPPr>
              <a:defRPr lang="en-US"/>
            </a:defPPr>
            <a:lvl1pPr algn="ctr">
              <a:defRPr sz="2000" b="1" spc="300">
                <a:solidFill>
                  <a:schemeClr val="bg1">
                    <a:lumMod val="50000"/>
                  </a:schemeClr>
                </a:solidFill>
                <a:latin typeface="Abadi Extra Light" panose="020B0204020104020204" pitchFamily="34" charset="0"/>
                <a:ea typeface="Arial Unicode MS" panose="020B0604020202020204" pitchFamily="34" charset="-128"/>
                <a:cs typeface="Arial Unicode MS" panose="020B0604020202020204" pitchFamily="34" charset="-128"/>
              </a:defRPr>
            </a:lvl1pPr>
          </a:lstStyle>
          <a:p>
            <a:r>
              <a:rPr lang="en-US" sz="3600" dirty="0">
                <a:solidFill>
                  <a:schemeClr val="bg1">
                    <a:lumMod val="65000"/>
                  </a:schemeClr>
                </a:solidFill>
              </a:rPr>
              <a:t>CUSHIONS</a:t>
            </a:r>
            <a:endParaRPr lang="en-IN" sz="3600" dirty="0">
              <a:solidFill>
                <a:schemeClr val="bg1">
                  <a:lumMod val="65000"/>
                </a:schemeClr>
              </a:solidFill>
            </a:endParaRPr>
          </a:p>
        </p:txBody>
      </p:sp>
      <p:pic>
        <p:nvPicPr>
          <p:cNvPr id="5" name="Picture 4">
            <a:extLst>
              <a:ext uri="{FF2B5EF4-FFF2-40B4-BE49-F238E27FC236}">
                <a16:creationId xmlns:a16="http://schemas.microsoft.com/office/drawing/2014/main" id="{94754C4A-04DA-5664-D95B-DD95C2EC7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 y="585449"/>
            <a:ext cx="6347504" cy="5991001"/>
          </a:xfrm>
          <a:prstGeom prst="rect">
            <a:avLst/>
          </a:prstGeom>
        </p:spPr>
      </p:pic>
      <p:pic>
        <p:nvPicPr>
          <p:cNvPr id="13" name="Picture 12">
            <a:extLst>
              <a:ext uri="{FF2B5EF4-FFF2-40B4-BE49-F238E27FC236}">
                <a16:creationId xmlns:a16="http://schemas.microsoft.com/office/drawing/2014/main" id="{4E9185D1-2B51-0D57-8724-95D7EC55205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86365" y="4826813"/>
            <a:ext cx="3713552" cy="2517012"/>
          </a:xfrm>
          <a:prstGeom prst="rect">
            <a:avLst/>
          </a:prstGeom>
        </p:spPr>
      </p:pic>
    </p:spTree>
    <p:extLst>
      <p:ext uri="{BB962C8B-B14F-4D97-AF65-F5344CB8AC3E}">
        <p14:creationId xmlns:p14="http://schemas.microsoft.com/office/powerpoint/2010/main" val="125572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a:extLst>
              <a:ext uri="{FF2B5EF4-FFF2-40B4-BE49-F238E27FC236}">
                <a16:creationId xmlns:a16="http://schemas.microsoft.com/office/drawing/2014/main" id="{D0950EE0-67B5-98A6-FFEA-572162DB98A7}"/>
              </a:ext>
            </a:extLst>
          </p:cNvPr>
          <p:cNvGraphicFramePr>
            <a:graphicFrameLocks/>
          </p:cNvGraphicFramePr>
          <p:nvPr>
            <p:extLst>
              <p:ext uri="{D42A27DB-BD31-4B8C-83A1-F6EECF244321}">
                <p14:modId xmlns:p14="http://schemas.microsoft.com/office/powerpoint/2010/main" val="1846228606"/>
              </p:ext>
            </p:extLst>
          </p:nvPr>
        </p:nvGraphicFramePr>
        <p:xfrm>
          <a:off x="7175951" y="849967"/>
          <a:ext cx="4918796" cy="5406411"/>
        </p:xfrm>
        <a:graphic>
          <a:graphicData uri="http://schemas.openxmlformats.org/drawingml/2006/table">
            <a:tbl>
              <a:tblPr firstRow="1" bandRow="1">
                <a:tableStyleId>{F5AB1C69-6EDB-4FF4-983F-18BD219EF322}</a:tableStyleId>
              </a:tblPr>
              <a:tblGrid>
                <a:gridCol w="2074703">
                  <a:extLst>
                    <a:ext uri="{9D8B030D-6E8A-4147-A177-3AD203B41FA5}">
                      <a16:colId xmlns:a16="http://schemas.microsoft.com/office/drawing/2014/main" val="505212979"/>
                    </a:ext>
                  </a:extLst>
                </a:gridCol>
                <a:gridCol w="2844093">
                  <a:extLst>
                    <a:ext uri="{9D8B030D-6E8A-4147-A177-3AD203B41FA5}">
                      <a16:colId xmlns:a16="http://schemas.microsoft.com/office/drawing/2014/main" val="3343029822"/>
                    </a:ext>
                  </a:extLst>
                </a:gridCol>
              </a:tblGrid>
              <a:tr h="316050">
                <a:tc>
                  <a:txBody>
                    <a:bodyPr/>
                    <a:lstStyle/>
                    <a:p>
                      <a:r>
                        <a:rPr lang="en-US" sz="1200" dirty="0">
                          <a:latin typeface="Calibri" panose="020F0502020204030204" pitchFamily="34" charset="0"/>
                          <a:cs typeface="Calibri" panose="020F0502020204030204" pitchFamily="34" charset="0"/>
                        </a:rPr>
                        <a:t>ITEM</a:t>
                      </a:r>
                    </a:p>
                  </a:txBody>
                  <a:tcPr/>
                </a:tc>
                <a:tc>
                  <a:txBody>
                    <a:bodyPr/>
                    <a:lstStyle/>
                    <a:p>
                      <a:r>
                        <a:rPr lang="en-US" sz="1200" dirty="0"/>
                        <a:t>Decorative handwoven Cushion cover</a:t>
                      </a:r>
                    </a:p>
                  </a:txBody>
                  <a:tcPr/>
                </a:tc>
                <a:extLst>
                  <a:ext uri="{0D108BD9-81ED-4DB2-BD59-A6C34878D82A}">
                    <a16:rowId xmlns:a16="http://schemas.microsoft.com/office/drawing/2014/main" val="3048863887"/>
                  </a:ext>
                </a:extLst>
              </a:tr>
              <a:tr h="316050">
                <a:tc>
                  <a:txBody>
                    <a:bodyPr/>
                    <a:lstStyle/>
                    <a:p>
                      <a:r>
                        <a:rPr lang="en-US" sz="1200" dirty="0">
                          <a:latin typeface="Calibri" panose="020F0502020204030204" pitchFamily="34" charset="0"/>
                          <a:cs typeface="Calibri" panose="020F0502020204030204" pitchFamily="34" charset="0"/>
                        </a:rPr>
                        <a:t>STYLE</a:t>
                      </a:r>
                    </a:p>
                  </a:txBody>
                  <a:tcPr/>
                </a:tc>
                <a:tc>
                  <a:txBody>
                    <a:bodyPr/>
                    <a:lstStyle/>
                    <a:p>
                      <a:r>
                        <a:rPr lang="en-US" sz="1200" dirty="0"/>
                        <a:t>RO-23-TW-3298</a:t>
                      </a:r>
                    </a:p>
                  </a:txBody>
                  <a:tcPr/>
                </a:tc>
                <a:extLst>
                  <a:ext uri="{0D108BD9-81ED-4DB2-BD59-A6C34878D82A}">
                    <a16:rowId xmlns:a16="http://schemas.microsoft.com/office/drawing/2014/main" val="1341802721"/>
                  </a:ext>
                </a:extLst>
              </a:tr>
              <a:tr h="316050">
                <a:tc>
                  <a:txBody>
                    <a:bodyPr/>
                    <a:lstStyle/>
                    <a:p>
                      <a:pPr>
                        <a:lnSpc>
                          <a:spcPct val="150000"/>
                        </a:lnSpc>
                      </a:pPr>
                      <a:r>
                        <a:rPr lang="en-US" sz="1200" dirty="0"/>
                        <a:t>DESCRIPTION</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b="1" dirty="0"/>
                        <a:t>Made using NNF Himalayan Grass (Blend of Himalayan Grass 35% and </a:t>
                      </a:r>
                      <a:r>
                        <a:rPr lang="en-US" sz="1200" b="1" dirty="0" err="1"/>
                        <a:t>Liva</a:t>
                      </a:r>
                      <a:r>
                        <a:rPr lang="en-US" sz="1200" b="1" dirty="0"/>
                        <a:t> </a:t>
                      </a:r>
                      <a:r>
                        <a:rPr lang="en-US" sz="1200" b="1" dirty="0" err="1"/>
                        <a:t>Reviva</a:t>
                      </a:r>
                      <a:r>
                        <a:rPr lang="en-US" sz="1200" b="1" dirty="0"/>
                        <a:t> -65%)-12ne</a:t>
                      </a:r>
                    </a:p>
                  </a:txBody>
                  <a:tcPr/>
                </a:tc>
                <a:extLst>
                  <a:ext uri="{0D108BD9-81ED-4DB2-BD59-A6C34878D82A}">
                    <a16:rowId xmlns:a16="http://schemas.microsoft.com/office/drawing/2014/main" val="2333459271"/>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CONTENTS</a:t>
                      </a:r>
                    </a:p>
                  </a:txBody>
                  <a:tcPr/>
                </a:tc>
                <a:tc>
                  <a:txBody>
                    <a:bodyPr/>
                    <a:lstStyle/>
                    <a:p>
                      <a:pPr>
                        <a:lnSpc>
                          <a:spcPct val="100000"/>
                        </a:lnSpc>
                      </a:pPr>
                      <a:r>
                        <a:rPr lang="en-US" sz="1200" dirty="0"/>
                        <a:t>Front-60%Cotton, 30% </a:t>
                      </a:r>
                      <a:r>
                        <a:rPr lang="en-US" sz="1200" dirty="0" err="1"/>
                        <a:t>Liva</a:t>
                      </a:r>
                      <a:r>
                        <a:rPr lang="en-US" sz="1200" dirty="0"/>
                        <a:t> </a:t>
                      </a:r>
                      <a:r>
                        <a:rPr lang="en-US" sz="1200" dirty="0" err="1"/>
                        <a:t>Reviva</a:t>
                      </a:r>
                      <a:r>
                        <a:rPr lang="en-US" sz="1200" dirty="0"/>
                        <a:t> &amp; 10% Himalayan Grass. Back-100% Cotton. No filling</a:t>
                      </a:r>
                    </a:p>
                  </a:txBody>
                  <a:tcPr/>
                </a:tc>
                <a:extLst>
                  <a:ext uri="{0D108BD9-81ED-4DB2-BD59-A6C34878D82A}">
                    <a16:rowId xmlns:a16="http://schemas.microsoft.com/office/drawing/2014/main" val="2981789972"/>
                  </a:ext>
                </a:extLst>
              </a:tr>
              <a:tr h="316050">
                <a:tc>
                  <a:txBody>
                    <a:bodyPr/>
                    <a:lstStyle/>
                    <a:p>
                      <a:pPr>
                        <a:lnSpc>
                          <a:spcPct val="150000"/>
                        </a:lnSpc>
                      </a:pPr>
                      <a:r>
                        <a:rPr lang="en-US" sz="1200" dirty="0"/>
                        <a:t>SIZE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20x20” / 50x50cms</a:t>
                      </a:r>
                    </a:p>
                  </a:txBody>
                  <a:tcPr/>
                </a:tc>
                <a:extLst>
                  <a:ext uri="{0D108BD9-81ED-4DB2-BD59-A6C34878D82A}">
                    <a16:rowId xmlns:a16="http://schemas.microsoft.com/office/drawing/2014/main" val="2262156772"/>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Colors</a:t>
                      </a:r>
                    </a:p>
                  </a:txBody>
                  <a:tcPr/>
                </a:tc>
                <a:tc>
                  <a:txBody>
                    <a:bodyPr/>
                    <a:lstStyle/>
                    <a:p>
                      <a:pPr>
                        <a:lnSpc>
                          <a:spcPct val="100000"/>
                        </a:lnSpc>
                      </a:pPr>
                      <a:r>
                        <a:rPr lang="en-US" sz="1200" dirty="0"/>
                        <a:t>Natural</a:t>
                      </a:r>
                    </a:p>
                  </a:txBody>
                  <a:tcPr/>
                </a:tc>
                <a:extLst>
                  <a:ext uri="{0D108BD9-81ED-4DB2-BD59-A6C34878D82A}">
                    <a16:rowId xmlns:a16="http://schemas.microsoft.com/office/drawing/2014/main" val="1976495635"/>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Zipper</a:t>
                      </a:r>
                    </a:p>
                  </a:txBody>
                  <a:tcPr/>
                </a:tc>
                <a:tc>
                  <a:txBody>
                    <a:bodyPr/>
                    <a:lstStyle/>
                    <a:p>
                      <a:pPr>
                        <a:lnSpc>
                          <a:spcPct val="100000"/>
                        </a:lnSpc>
                      </a:pPr>
                      <a:r>
                        <a:rPr lang="en-US" sz="1200" dirty="0"/>
                        <a:t>Backflap Zipper</a:t>
                      </a:r>
                    </a:p>
                  </a:txBody>
                  <a:tcPr/>
                </a:tc>
                <a:extLst>
                  <a:ext uri="{0D108BD9-81ED-4DB2-BD59-A6C34878D82A}">
                    <a16:rowId xmlns:a16="http://schemas.microsoft.com/office/drawing/2014/main" val="318858344"/>
                  </a:ext>
                </a:extLst>
              </a:tr>
              <a:tr h="31605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PRICE USD FOB/PC</a:t>
                      </a:r>
                    </a:p>
                  </a:txBody>
                  <a:tcPr/>
                </a:tc>
                <a:tc>
                  <a:txBody>
                    <a:bodyPr/>
                    <a:lstStyle/>
                    <a:p>
                      <a:pPr>
                        <a:lnSpc>
                          <a:spcPct val="100000"/>
                        </a:lnSpc>
                      </a:pPr>
                      <a:r>
                        <a:rPr lang="en-US" sz="1200" dirty="0"/>
                        <a:t>$5.00/PC</a:t>
                      </a:r>
                    </a:p>
                  </a:txBody>
                  <a:tcPr/>
                </a:tc>
                <a:extLst>
                  <a:ext uri="{0D108BD9-81ED-4DB2-BD59-A6C34878D82A}">
                    <a16:rowId xmlns:a16="http://schemas.microsoft.com/office/drawing/2014/main" val="2915720806"/>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PACKAGING</a:t>
                      </a:r>
                    </a:p>
                  </a:txBody>
                  <a:tcPr/>
                </a:tc>
                <a:tc>
                  <a:txBody>
                    <a:bodyPr/>
                    <a:lstStyle/>
                    <a:p>
                      <a:pPr>
                        <a:lnSpc>
                          <a:spcPct val="100000"/>
                        </a:lnSpc>
                      </a:pPr>
                      <a:r>
                        <a:rPr lang="en-US" sz="1200" dirty="0"/>
                        <a:t>Care label and Tags</a:t>
                      </a:r>
                    </a:p>
                  </a:txBody>
                  <a:tcPr/>
                </a:tc>
                <a:extLst>
                  <a:ext uri="{0D108BD9-81ED-4DB2-BD59-A6C34878D82A}">
                    <a16:rowId xmlns:a16="http://schemas.microsoft.com/office/drawing/2014/main" val="2505725706"/>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CARE INSTRUCTIONS</a:t>
                      </a:r>
                    </a:p>
                  </a:txBody>
                  <a:tcPr/>
                </a:tc>
                <a:tc>
                  <a:txBody>
                    <a:bodyPr/>
                    <a:lstStyle/>
                    <a:p>
                      <a:pPr>
                        <a:lnSpc>
                          <a:spcPct val="100000"/>
                        </a:lnSpc>
                      </a:pPr>
                      <a:r>
                        <a:rPr lang="en-US" sz="1200" dirty="0"/>
                        <a:t>Machine Wash cold, Line dry/tumble dry low</a:t>
                      </a:r>
                    </a:p>
                  </a:txBody>
                  <a:tcPr/>
                </a:tc>
                <a:extLst>
                  <a:ext uri="{0D108BD9-81ED-4DB2-BD59-A6C34878D82A}">
                    <a16:rowId xmlns:a16="http://schemas.microsoft.com/office/drawing/2014/main" val="833601704"/>
                  </a:ext>
                </a:extLst>
              </a:tr>
              <a:tr h="316050">
                <a:tc>
                  <a:txBody>
                    <a:bodyPr/>
                    <a:lstStyle/>
                    <a:p>
                      <a:pPr>
                        <a:lnSpc>
                          <a:spcPct val="150000"/>
                        </a:lnSpc>
                      </a:pPr>
                      <a:r>
                        <a:rPr lang="en-US" sz="1200" dirty="0"/>
                        <a:t>MOQ / COLOR / SIZE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1000 Pcs</a:t>
                      </a:r>
                    </a:p>
                  </a:txBody>
                  <a:tcPr/>
                </a:tc>
                <a:extLst>
                  <a:ext uri="{0D108BD9-81ED-4DB2-BD59-A6C34878D82A}">
                    <a16:rowId xmlns:a16="http://schemas.microsoft.com/office/drawing/2014/main" val="2778899950"/>
                  </a:ext>
                </a:extLst>
              </a:tr>
              <a:tr h="316050">
                <a:tc>
                  <a:txBody>
                    <a:bodyPr/>
                    <a:lstStyle/>
                    <a:p>
                      <a:pPr>
                        <a:lnSpc>
                          <a:spcPct val="150000"/>
                        </a:lnSpc>
                      </a:pPr>
                      <a:r>
                        <a:rPr lang="en-US" sz="1200" dirty="0"/>
                        <a:t>SAMPLE LEAD TIME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21 days</a:t>
                      </a:r>
                    </a:p>
                  </a:txBody>
                  <a:tcPr/>
                </a:tc>
                <a:extLst>
                  <a:ext uri="{0D108BD9-81ED-4DB2-BD59-A6C34878D82A}">
                    <a16:rowId xmlns:a16="http://schemas.microsoft.com/office/drawing/2014/main" val="1850646856"/>
                  </a:ext>
                </a:extLst>
              </a:tr>
              <a:tr h="316050">
                <a:tc>
                  <a:txBody>
                    <a:bodyPr/>
                    <a:lstStyle/>
                    <a:p>
                      <a:pPr>
                        <a:lnSpc>
                          <a:spcPct val="150000"/>
                        </a:lnSpc>
                      </a:pPr>
                      <a:r>
                        <a:rPr lang="en-US" sz="1200" dirty="0"/>
                        <a:t>PRODUCTION LEAD TIME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90 days</a:t>
                      </a:r>
                    </a:p>
                  </a:txBody>
                  <a:tcPr/>
                </a:tc>
                <a:extLst>
                  <a:ext uri="{0D108BD9-81ED-4DB2-BD59-A6C34878D82A}">
                    <a16:rowId xmlns:a16="http://schemas.microsoft.com/office/drawing/2014/main" val="3104142381"/>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CERTIFICATIONS</a:t>
                      </a:r>
                    </a:p>
                  </a:txBody>
                  <a:tcPr/>
                </a:tc>
                <a:tc>
                  <a:txBody>
                    <a:bodyPr/>
                    <a:lstStyle/>
                    <a:p>
                      <a:pPr>
                        <a:lnSpc>
                          <a:spcPct val="100000"/>
                        </a:lnSpc>
                      </a:pPr>
                      <a:r>
                        <a:rPr lang="en-US" sz="1200" dirty="0" err="1"/>
                        <a:t>Oekotex</a:t>
                      </a:r>
                      <a:endParaRPr lang="en-US" sz="1200" dirty="0"/>
                    </a:p>
                  </a:txBody>
                  <a:tcPr/>
                </a:tc>
                <a:extLst>
                  <a:ext uri="{0D108BD9-81ED-4DB2-BD59-A6C34878D82A}">
                    <a16:rowId xmlns:a16="http://schemas.microsoft.com/office/drawing/2014/main" val="2337126839"/>
                  </a:ext>
                </a:extLst>
              </a:tr>
            </a:tbl>
          </a:graphicData>
        </a:graphic>
      </p:graphicFrame>
      <p:pic>
        <p:nvPicPr>
          <p:cNvPr id="10" name="Picture 9">
            <a:extLst>
              <a:ext uri="{FF2B5EF4-FFF2-40B4-BE49-F238E27FC236}">
                <a16:creationId xmlns:a16="http://schemas.microsoft.com/office/drawing/2014/main" id="{F4B3614B-3146-5917-3A19-0AE0F0517DAA}"/>
              </a:ext>
            </a:extLst>
          </p:cNvPr>
          <p:cNvPicPr>
            <a:picLocks noChangeAspect="1"/>
          </p:cNvPicPr>
          <p:nvPr/>
        </p:nvPicPr>
        <p:blipFill>
          <a:blip r:embed="rId2">
            <a:alphaModFix amt="50000"/>
          </a:blip>
          <a:stretch>
            <a:fillRect/>
          </a:stretch>
        </p:blipFill>
        <p:spPr>
          <a:xfrm>
            <a:off x="11321557" y="6180712"/>
            <a:ext cx="581211" cy="643483"/>
          </a:xfrm>
          <a:prstGeom prst="rect">
            <a:avLst/>
          </a:prstGeom>
        </p:spPr>
      </p:pic>
      <p:sp>
        <p:nvSpPr>
          <p:cNvPr id="12" name="Rectangle 11">
            <a:extLst>
              <a:ext uri="{FF2B5EF4-FFF2-40B4-BE49-F238E27FC236}">
                <a16:creationId xmlns:a16="http://schemas.microsoft.com/office/drawing/2014/main" id="{384EF014-6D3D-BCEB-49CD-D35F6D85FB05}"/>
              </a:ext>
            </a:extLst>
          </p:cNvPr>
          <p:cNvSpPr/>
          <p:nvPr/>
        </p:nvSpPr>
        <p:spPr>
          <a:xfrm flipV="1">
            <a:off x="-16565" y="192899"/>
            <a:ext cx="12208565" cy="14503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8C6F86-7A7D-67F0-B114-E74C6BBABB11}"/>
              </a:ext>
            </a:extLst>
          </p:cNvPr>
          <p:cNvSpPr txBox="1"/>
          <p:nvPr/>
        </p:nvSpPr>
        <p:spPr>
          <a:xfrm>
            <a:off x="9064486" y="-54621"/>
            <a:ext cx="2547675" cy="640070"/>
          </a:xfrm>
          <a:prstGeom prst="rect">
            <a:avLst/>
          </a:prstGeom>
          <a:solidFill>
            <a:schemeClr val="bg1"/>
          </a:solidFill>
        </p:spPr>
        <p:txBody>
          <a:bodyPr wrap="square" lIns="85240" tIns="42620" rIns="85240" bIns="42620" rtlCol="0">
            <a:spAutoFit/>
          </a:bodyPr>
          <a:lstStyle>
            <a:defPPr>
              <a:defRPr lang="en-US"/>
            </a:defPPr>
            <a:lvl1pPr algn="ctr">
              <a:defRPr sz="2000" b="1" spc="300">
                <a:solidFill>
                  <a:schemeClr val="bg1">
                    <a:lumMod val="50000"/>
                  </a:schemeClr>
                </a:solidFill>
                <a:latin typeface="Abadi Extra Light" panose="020B0204020104020204" pitchFamily="34" charset="0"/>
                <a:ea typeface="Arial Unicode MS" panose="020B0604020202020204" pitchFamily="34" charset="-128"/>
                <a:cs typeface="Arial Unicode MS" panose="020B0604020202020204" pitchFamily="34" charset="-128"/>
              </a:defRPr>
            </a:lvl1pPr>
          </a:lstStyle>
          <a:p>
            <a:r>
              <a:rPr lang="en-US" sz="3600" dirty="0">
                <a:solidFill>
                  <a:schemeClr val="bg1">
                    <a:lumMod val="65000"/>
                  </a:schemeClr>
                </a:solidFill>
              </a:rPr>
              <a:t>CUSHIONS</a:t>
            </a:r>
            <a:endParaRPr lang="en-IN" sz="3600" dirty="0">
              <a:solidFill>
                <a:schemeClr val="bg1">
                  <a:lumMod val="65000"/>
                </a:schemeClr>
              </a:solidFill>
            </a:endParaRPr>
          </a:p>
        </p:txBody>
      </p:sp>
      <p:pic>
        <p:nvPicPr>
          <p:cNvPr id="4" name="Picture 3">
            <a:extLst>
              <a:ext uri="{FF2B5EF4-FFF2-40B4-BE49-F238E27FC236}">
                <a16:creationId xmlns:a16="http://schemas.microsoft.com/office/drawing/2014/main" id="{AE5A5215-9747-E620-8087-B85857DA2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 y="371735"/>
            <a:ext cx="6693074" cy="6486265"/>
          </a:xfrm>
          <a:prstGeom prst="rect">
            <a:avLst/>
          </a:prstGeom>
        </p:spPr>
      </p:pic>
      <p:pic>
        <p:nvPicPr>
          <p:cNvPr id="16" name="Picture 15">
            <a:extLst>
              <a:ext uri="{FF2B5EF4-FFF2-40B4-BE49-F238E27FC236}">
                <a16:creationId xmlns:a16="http://schemas.microsoft.com/office/drawing/2014/main" id="{27175A81-7163-7E95-021D-AD4179577E8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3779824" y="4446622"/>
            <a:ext cx="3297279" cy="2411378"/>
          </a:xfrm>
          <a:prstGeom prst="rect">
            <a:avLst/>
          </a:prstGeom>
        </p:spPr>
      </p:pic>
    </p:spTree>
    <p:extLst>
      <p:ext uri="{BB962C8B-B14F-4D97-AF65-F5344CB8AC3E}">
        <p14:creationId xmlns:p14="http://schemas.microsoft.com/office/powerpoint/2010/main" val="1280228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a:extLst>
              <a:ext uri="{FF2B5EF4-FFF2-40B4-BE49-F238E27FC236}">
                <a16:creationId xmlns:a16="http://schemas.microsoft.com/office/drawing/2014/main" id="{D0950EE0-67B5-98A6-FFEA-572162DB98A7}"/>
              </a:ext>
            </a:extLst>
          </p:cNvPr>
          <p:cNvGraphicFramePr>
            <a:graphicFrameLocks/>
          </p:cNvGraphicFramePr>
          <p:nvPr>
            <p:extLst>
              <p:ext uri="{D42A27DB-BD31-4B8C-83A1-F6EECF244321}">
                <p14:modId xmlns:p14="http://schemas.microsoft.com/office/powerpoint/2010/main" val="2082203967"/>
              </p:ext>
            </p:extLst>
          </p:nvPr>
        </p:nvGraphicFramePr>
        <p:xfrm>
          <a:off x="7175951" y="849967"/>
          <a:ext cx="4918796" cy="5406411"/>
        </p:xfrm>
        <a:graphic>
          <a:graphicData uri="http://schemas.openxmlformats.org/drawingml/2006/table">
            <a:tbl>
              <a:tblPr firstRow="1" bandRow="1">
                <a:tableStyleId>{F5AB1C69-6EDB-4FF4-983F-18BD219EF322}</a:tableStyleId>
              </a:tblPr>
              <a:tblGrid>
                <a:gridCol w="2074703">
                  <a:extLst>
                    <a:ext uri="{9D8B030D-6E8A-4147-A177-3AD203B41FA5}">
                      <a16:colId xmlns:a16="http://schemas.microsoft.com/office/drawing/2014/main" val="505212979"/>
                    </a:ext>
                  </a:extLst>
                </a:gridCol>
                <a:gridCol w="2844093">
                  <a:extLst>
                    <a:ext uri="{9D8B030D-6E8A-4147-A177-3AD203B41FA5}">
                      <a16:colId xmlns:a16="http://schemas.microsoft.com/office/drawing/2014/main" val="3343029822"/>
                    </a:ext>
                  </a:extLst>
                </a:gridCol>
              </a:tblGrid>
              <a:tr h="316050">
                <a:tc>
                  <a:txBody>
                    <a:bodyPr/>
                    <a:lstStyle/>
                    <a:p>
                      <a:r>
                        <a:rPr lang="en-US" sz="1200" dirty="0">
                          <a:latin typeface="Calibri" panose="020F0502020204030204" pitchFamily="34" charset="0"/>
                          <a:cs typeface="Calibri" panose="020F0502020204030204" pitchFamily="34" charset="0"/>
                        </a:rPr>
                        <a:t>ITEM</a:t>
                      </a:r>
                    </a:p>
                  </a:txBody>
                  <a:tcPr/>
                </a:tc>
                <a:tc>
                  <a:txBody>
                    <a:bodyPr/>
                    <a:lstStyle/>
                    <a:p>
                      <a:r>
                        <a:rPr lang="en-US" sz="1200" dirty="0"/>
                        <a:t>Decorative handwoven Cushion cover</a:t>
                      </a:r>
                    </a:p>
                  </a:txBody>
                  <a:tcPr/>
                </a:tc>
                <a:extLst>
                  <a:ext uri="{0D108BD9-81ED-4DB2-BD59-A6C34878D82A}">
                    <a16:rowId xmlns:a16="http://schemas.microsoft.com/office/drawing/2014/main" val="3048863887"/>
                  </a:ext>
                </a:extLst>
              </a:tr>
              <a:tr h="316050">
                <a:tc>
                  <a:txBody>
                    <a:bodyPr/>
                    <a:lstStyle/>
                    <a:p>
                      <a:r>
                        <a:rPr lang="en-US" sz="1200" dirty="0">
                          <a:latin typeface="Calibri" panose="020F0502020204030204" pitchFamily="34" charset="0"/>
                          <a:cs typeface="Calibri" panose="020F0502020204030204" pitchFamily="34" charset="0"/>
                        </a:rPr>
                        <a:t>STYLE</a:t>
                      </a:r>
                    </a:p>
                  </a:txBody>
                  <a:tcPr/>
                </a:tc>
                <a:tc>
                  <a:txBody>
                    <a:bodyPr/>
                    <a:lstStyle/>
                    <a:p>
                      <a:r>
                        <a:rPr lang="en-US" sz="1200" dirty="0"/>
                        <a:t>RO-23-TW-3297</a:t>
                      </a:r>
                    </a:p>
                  </a:txBody>
                  <a:tcPr/>
                </a:tc>
                <a:extLst>
                  <a:ext uri="{0D108BD9-81ED-4DB2-BD59-A6C34878D82A}">
                    <a16:rowId xmlns:a16="http://schemas.microsoft.com/office/drawing/2014/main" val="1341802721"/>
                  </a:ext>
                </a:extLst>
              </a:tr>
              <a:tr h="316050">
                <a:tc>
                  <a:txBody>
                    <a:bodyPr/>
                    <a:lstStyle/>
                    <a:p>
                      <a:pPr>
                        <a:lnSpc>
                          <a:spcPct val="150000"/>
                        </a:lnSpc>
                      </a:pPr>
                      <a:r>
                        <a:rPr lang="en-US" sz="1200" dirty="0"/>
                        <a:t>DESCRIPTION</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b="1" dirty="0"/>
                        <a:t>Made using NNF Himalayan Grass (Blend of Himalayan Grass 65% and </a:t>
                      </a:r>
                      <a:r>
                        <a:rPr lang="en-US" sz="1200" b="1" dirty="0" err="1"/>
                        <a:t>Liva</a:t>
                      </a:r>
                      <a:r>
                        <a:rPr lang="en-US" sz="1200" b="1" dirty="0"/>
                        <a:t> </a:t>
                      </a:r>
                      <a:r>
                        <a:rPr lang="en-US" sz="1200" b="1" dirty="0" err="1"/>
                        <a:t>Reviva</a:t>
                      </a:r>
                      <a:r>
                        <a:rPr lang="en-US" sz="1200" b="1" dirty="0"/>
                        <a:t> -35%)-6Ne</a:t>
                      </a:r>
                    </a:p>
                  </a:txBody>
                  <a:tcPr/>
                </a:tc>
                <a:extLst>
                  <a:ext uri="{0D108BD9-81ED-4DB2-BD59-A6C34878D82A}">
                    <a16:rowId xmlns:a16="http://schemas.microsoft.com/office/drawing/2014/main" val="2333459271"/>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CONTENTS</a:t>
                      </a:r>
                    </a:p>
                  </a:txBody>
                  <a:tcPr/>
                </a:tc>
                <a:tc>
                  <a:txBody>
                    <a:bodyPr/>
                    <a:lstStyle/>
                    <a:p>
                      <a:pPr>
                        <a:lnSpc>
                          <a:spcPct val="100000"/>
                        </a:lnSpc>
                      </a:pPr>
                      <a:r>
                        <a:rPr lang="en-US" sz="1200" dirty="0"/>
                        <a:t>60% Cotton, 25% Himalayan grass fiber, 15% </a:t>
                      </a:r>
                      <a:r>
                        <a:rPr lang="en-US" sz="1200" dirty="0" err="1"/>
                        <a:t>Liva</a:t>
                      </a:r>
                      <a:r>
                        <a:rPr lang="en-US" sz="1200" dirty="0"/>
                        <a:t> </a:t>
                      </a:r>
                      <a:r>
                        <a:rPr lang="en-US" sz="1200" dirty="0" err="1"/>
                        <a:t>Reviva</a:t>
                      </a:r>
                      <a:r>
                        <a:rPr lang="en-US" sz="1200" dirty="0"/>
                        <a:t>. Back 100% Cotton. No filling</a:t>
                      </a:r>
                    </a:p>
                  </a:txBody>
                  <a:tcPr/>
                </a:tc>
                <a:extLst>
                  <a:ext uri="{0D108BD9-81ED-4DB2-BD59-A6C34878D82A}">
                    <a16:rowId xmlns:a16="http://schemas.microsoft.com/office/drawing/2014/main" val="2981789972"/>
                  </a:ext>
                </a:extLst>
              </a:tr>
              <a:tr h="316050">
                <a:tc>
                  <a:txBody>
                    <a:bodyPr/>
                    <a:lstStyle/>
                    <a:p>
                      <a:pPr>
                        <a:lnSpc>
                          <a:spcPct val="150000"/>
                        </a:lnSpc>
                      </a:pPr>
                      <a:r>
                        <a:rPr lang="en-US" sz="1200" dirty="0"/>
                        <a:t>SIZE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20x20” / 50x50cms</a:t>
                      </a:r>
                    </a:p>
                  </a:txBody>
                  <a:tcPr/>
                </a:tc>
                <a:extLst>
                  <a:ext uri="{0D108BD9-81ED-4DB2-BD59-A6C34878D82A}">
                    <a16:rowId xmlns:a16="http://schemas.microsoft.com/office/drawing/2014/main" val="2262156772"/>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Colors</a:t>
                      </a:r>
                    </a:p>
                  </a:txBody>
                  <a:tcPr/>
                </a:tc>
                <a:tc>
                  <a:txBody>
                    <a:bodyPr/>
                    <a:lstStyle/>
                    <a:p>
                      <a:pPr>
                        <a:lnSpc>
                          <a:spcPct val="100000"/>
                        </a:lnSpc>
                      </a:pPr>
                      <a:r>
                        <a:rPr lang="en-US" sz="1200" dirty="0"/>
                        <a:t>Natural</a:t>
                      </a:r>
                    </a:p>
                  </a:txBody>
                  <a:tcPr/>
                </a:tc>
                <a:extLst>
                  <a:ext uri="{0D108BD9-81ED-4DB2-BD59-A6C34878D82A}">
                    <a16:rowId xmlns:a16="http://schemas.microsoft.com/office/drawing/2014/main" val="1976495635"/>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Zipper</a:t>
                      </a:r>
                    </a:p>
                  </a:txBody>
                  <a:tcPr/>
                </a:tc>
                <a:tc>
                  <a:txBody>
                    <a:bodyPr/>
                    <a:lstStyle/>
                    <a:p>
                      <a:pPr>
                        <a:lnSpc>
                          <a:spcPct val="100000"/>
                        </a:lnSpc>
                      </a:pPr>
                      <a:r>
                        <a:rPr lang="en-US" sz="1200" dirty="0"/>
                        <a:t>Backflap Zipper</a:t>
                      </a:r>
                    </a:p>
                  </a:txBody>
                  <a:tcPr/>
                </a:tc>
                <a:extLst>
                  <a:ext uri="{0D108BD9-81ED-4DB2-BD59-A6C34878D82A}">
                    <a16:rowId xmlns:a16="http://schemas.microsoft.com/office/drawing/2014/main" val="318858344"/>
                  </a:ext>
                </a:extLst>
              </a:tr>
              <a:tr h="31605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PRICE USD FOB/PC</a:t>
                      </a:r>
                    </a:p>
                  </a:txBody>
                  <a:tcPr/>
                </a:tc>
                <a:tc>
                  <a:txBody>
                    <a:bodyPr/>
                    <a:lstStyle/>
                    <a:p>
                      <a:pPr>
                        <a:lnSpc>
                          <a:spcPct val="100000"/>
                        </a:lnSpc>
                      </a:pPr>
                      <a:r>
                        <a:rPr lang="en-US" sz="1200" dirty="0"/>
                        <a:t>$5.00/PC</a:t>
                      </a:r>
                    </a:p>
                  </a:txBody>
                  <a:tcPr/>
                </a:tc>
                <a:extLst>
                  <a:ext uri="{0D108BD9-81ED-4DB2-BD59-A6C34878D82A}">
                    <a16:rowId xmlns:a16="http://schemas.microsoft.com/office/drawing/2014/main" val="2915720806"/>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PACKAGING</a:t>
                      </a:r>
                    </a:p>
                  </a:txBody>
                  <a:tcPr/>
                </a:tc>
                <a:tc>
                  <a:txBody>
                    <a:bodyPr/>
                    <a:lstStyle/>
                    <a:p>
                      <a:pPr>
                        <a:lnSpc>
                          <a:spcPct val="100000"/>
                        </a:lnSpc>
                      </a:pPr>
                      <a:r>
                        <a:rPr lang="en-US" sz="1200" dirty="0"/>
                        <a:t>Care label and Tags</a:t>
                      </a:r>
                    </a:p>
                  </a:txBody>
                  <a:tcPr/>
                </a:tc>
                <a:extLst>
                  <a:ext uri="{0D108BD9-81ED-4DB2-BD59-A6C34878D82A}">
                    <a16:rowId xmlns:a16="http://schemas.microsoft.com/office/drawing/2014/main" val="2505725706"/>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CARE INSTRUCTIONS</a:t>
                      </a:r>
                    </a:p>
                  </a:txBody>
                  <a:tcPr/>
                </a:tc>
                <a:tc>
                  <a:txBody>
                    <a:bodyPr/>
                    <a:lstStyle/>
                    <a:p>
                      <a:pPr>
                        <a:lnSpc>
                          <a:spcPct val="100000"/>
                        </a:lnSpc>
                      </a:pPr>
                      <a:r>
                        <a:rPr lang="en-US" sz="1200" dirty="0"/>
                        <a:t>Machine Wash cold, Line dry/tumble dry low</a:t>
                      </a:r>
                    </a:p>
                  </a:txBody>
                  <a:tcPr/>
                </a:tc>
                <a:extLst>
                  <a:ext uri="{0D108BD9-81ED-4DB2-BD59-A6C34878D82A}">
                    <a16:rowId xmlns:a16="http://schemas.microsoft.com/office/drawing/2014/main" val="833601704"/>
                  </a:ext>
                </a:extLst>
              </a:tr>
              <a:tr h="316050">
                <a:tc>
                  <a:txBody>
                    <a:bodyPr/>
                    <a:lstStyle/>
                    <a:p>
                      <a:pPr>
                        <a:lnSpc>
                          <a:spcPct val="150000"/>
                        </a:lnSpc>
                      </a:pPr>
                      <a:r>
                        <a:rPr lang="en-US" sz="1200" dirty="0"/>
                        <a:t>MOQ / COLOR / SIZE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1000 Pcs</a:t>
                      </a:r>
                    </a:p>
                  </a:txBody>
                  <a:tcPr/>
                </a:tc>
                <a:extLst>
                  <a:ext uri="{0D108BD9-81ED-4DB2-BD59-A6C34878D82A}">
                    <a16:rowId xmlns:a16="http://schemas.microsoft.com/office/drawing/2014/main" val="2778899950"/>
                  </a:ext>
                </a:extLst>
              </a:tr>
              <a:tr h="316050">
                <a:tc>
                  <a:txBody>
                    <a:bodyPr/>
                    <a:lstStyle/>
                    <a:p>
                      <a:pPr>
                        <a:lnSpc>
                          <a:spcPct val="150000"/>
                        </a:lnSpc>
                      </a:pPr>
                      <a:r>
                        <a:rPr lang="en-US" sz="1200" dirty="0"/>
                        <a:t>SAMPLE LEAD TIME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21 days</a:t>
                      </a:r>
                    </a:p>
                  </a:txBody>
                  <a:tcPr/>
                </a:tc>
                <a:extLst>
                  <a:ext uri="{0D108BD9-81ED-4DB2-BD59-A6C34878D82A}">
                    <a16:rowId xmlns:a16="http://schemas.microsoft.com/office/drawing/2014/main" val="1850646856"/>
                  </a:ext>
                </a:extLst>
              </a:tr>
              <a:tr h="316050">
                <a:tc>
                  <a:txBody>
                    <a:bodyPr/>
                    <a:lstStyle/>
                    <a:p>
                      <a:pPr>
                        <a:lnSpc>
                          <a:spcPct val="150000"/>
                        </a:lnSpc>
                      </a:pPr>
                      <a:r>
                        <a:rPr lang="en-US" sz="1200" dirty="0"/>
                        <a:t>PRODUCTION LEAD TIME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90 days</a:t>
                      </a:r>
                    </a:p>
                  </a:txBody>
                  <a:tcPr/>
                </a:tc>
                <a:extLst>
                  <a:ext uri="{0D108BD9-81ED-4DB2-BD59-A6C34878D82A}">
                    <a16:rowId xmlns:a16="http://schemas.microsoft.com/office/drawing/2014/main" val="3104142381"/>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CERTIFICATIONS</a:t>
                      </a:r>
                    </a:p>
                  </a:txBody>
                  <a:tcPr/>
                </a:tc>
                <a:tc>
                  <a:txBody>
                    <a:bodyPr/>
                    <a:lstStyle/>
                    <a:p>
                      <a:pPr>
                        <a:lnSpc>
                          <a:spcPct val="100000"/>
                        </a:lnSpc>
                      </a:pPr>
                      <a:r>
                        <a:rPr lang="en-US" sz="1200" dirty="0" err="1"/>
                        <a:t>Oekotex</a:t>
                      </a:r>
                      <a:endParaRPr lang="en-US" sz="1200" dirty="0"/>
                    </a:p>
                  </a:txBody>
                  <a:tcPr/>
                </a:tc>
                <a:extLst>
                  <a:ext uri="{0D108BD9-81ED-4DB2-BD59-A6C34878D82A}">
                    <a16:rowId xmlns:a16="http://schemas.microsoft.com/office/drawing/2014/main" val="2337126839"/>
                  </a:ext>
                </a:extLst>
              </a:tr>
            </a:tbl>
          </a:graphicData>
        </a:graphic>
      </p:graphicFrame>
      <p:pic>
        <p:nvPicPr>
          <p:cNvPr id="10" name="Picture 9">
            <a:extLst>
              <a:ext uri="{FF2B5EF4-FFF2-40B4-BE49-F238E27FC236}">
                <a16:creationId xmlns:a16="http://schemas.microsoft.com/office/drawing/2014/main" id="{F4B3614B-3146-5917-3A19-0AE0F0517DAA}"/>
              </a:ext>
            </a:extLst>
          </p:cNvPr>
          <p:cNvPicPr>
            <a:picLocks noChangeAspect="1"/>
          </p:cNvPicPr>
          <p:nvPr/>
        </p:nvPicPr>
        <p:blipFill>
          <a:blip r:embed="rId2">
            <a:alphaModFix amt="50000"/>
          </a:blip>
          <a:stretch>
            <a:fillRect/>
          </a:stretch>
        </p:blipFill>
        <p:spPr>
          <a:xfrm>
            <a:off x="11321557" y="6180712"/>
            <a:ext cx="581211" cy="643483"/>
          </a:xfrm>
          <a:prstGeom prst="rect">
            <a:avLst/>
          </a:prstGeom>
        </p:spPr>
      </p:pic>
      <p:sp>
        <p:nvSpPr>
          <p:cNvPr id="12" name="Rectangle 11">
            <a:extLst>
              <a:ext uri="{FF2B5EF4-FFF2-40B4-BE49-F238E27FC236}">
                <a16:creationId xmlns:a16="http://schemas.microsoft.com/office/drawing/2014/main" id="{384EF014-6D3D-BCEB-49CD-D35F6D85FB05}"/>
              </a:ext>
            </a:extLst>
          </p:cNvPr>
          <p:cNvSpPr/>
          <p:nvPr/>
        </p:nvSpPr>
        <p:spPr>
          <a:xfrm flipV="1">
            <a:off x="-16565" y="192899"/>
            <a:ext cx="12208565" cy="14503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8C6F86-7A7D-67F0-B114-E74C6BBABB11}"/>
              </a:ext>
            </a:extLst>
          </p:cNvPr>
          <p:cNvSpPr txBox="1"/>
          <p:nvPr/>
        </p:nvSpPr>
        <p:spPr>
          <a:xfrm>
            <a:off x="9064486" y="-54621"/>
            <a:ext cx="2547675" cy="640070"/>
          </a:xfrm>
          <a:prstGeom prst="rect">
            <a:avLst/>
          </a:prstGeom>
          <a:solidFill>
            <a:schemeClr val="bg1"/>
          </a:solidFill>
        </p:spPr>
        <p:txBody>
          <a:bodyPr wrap="square" lIns="85240" tIns="42620" rIns="85240" bIns="42620" rtlCol="0">
            <a:spAutoFit/>
          </a:bodyPr>
          <a:lstStyle>
            <a:defPPr>
              <a:defRPr lang="en-US"/>
            </a:defPPr>
            <a:lvl1pPr algn="ctr">
              <a:defRPr sz="2000" b="1" spc="300">
                <a:solidFill>
                  <a:schemeClr val="bg1">
                    <a:lumMod val="50000"/>
                  </a:schemeClr>
                </a:solidFill>
                <a:latin typeface="Abadi Extra Light" panose="020B0204020104020204" pitchFamily="34" charset="0"/>
                <a:ea typeface="Arial Unicode MS" panose="020B0604020202020204" pitchFamily="34" charset="-128"/>
                <a:cs typeface="Arial Unicode MS" panose="020B0604020202020204" pitchFamily="34" charset="-128"/>
              </a:defRPr>
            </a:lvl1pPr>
          </a:lstStyle>
          <a:p>
            <a:r>
              <a:rPr lang="en-US" sz="3600" dirty="0">
                <a:solidFill>
                  <a:schemeClr val="bg1">
                    <a:lumMod val="65000"/>
                  </a:schemeClr>
                </a:solidFill>
              </a:rPr>
              <a:t>CUSHIONS</a:t>
            </a:r>
            <a:endParaRPr lang="en-IN" sz="3600" dirty="0">
              <a:solidFill>
                <a:schemeClr val="bg1">
                  <a:lumMod val="65000"/>
                </a:schemeClr>
              </a:solidFill>
            </a:endParaRPr>
          </a:p>
        </p:txBody>
      </p:sp>
      <p:pic>
        <p:nvPicPr>
          <p:cNvPr id="9" name="Picture 8">
            <a:extLst>
              <a:ext uri="{FF2B5EF4-FFF2-40B4-BE49-F238E27FC236}">
                <a16:creationId xmlns:a16="http://schemas.microsoft.com/office/drawing/2014/main" id="{90FB6BD8-2C11-6FFE-5144-53B59E1C3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 y="451184"/>
            <a:ext cx="6593942" cy="6213917"/>
          </a:xfrm>
          <a:prstGeom prst="rect">
            <a:avLst/>
          </a:prstGeom>
        </p:spPr>
      </p:pic>
      <p:pic>
        <p:nvPicPr>
          <p:cNvPr id="13" name="Picture 12">
            <a:extLst>
              <a:ext uri="{FF2B5EF4-FFF2-40B4-BE49-F238E27FC236}">
                <a16:creationId xmlns:a16="http://schemas.microsoft.com/office/drawing/2014/main" id="{53594845-7A70-9BBF-046E-27956477DD2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3779824" y="4446622"/>
            <a:ext cx="3297279" cy="2411378"/>
          </a:xfrm>
          <a:prstGeom prst="rect">
            <a:avLst/>
          </a:prstGeom>
        </p:spPr>
      </p:pic>
    </p:spTree>
    <p:extLst>
      <p:ext uri="{BB962C8B-B14F-4D97-AF65-F5344CB8AC3E}">
        <p14:creationId xmlns:p14="http://schemas.microsoft.com/office/powerpoint/2010/main" val="1028557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a:extLst>
              <a:ext uri="{FF2B5EF4-FFF2-40B4-BE49-F238E27FC236}">
                <a16:creationId xmlns:a16="http://schemas.microsoft.com/office/drawing/2014/main" id="{D0950EE0-67B5-98A6-FFEA-572162DB98A7}"/>
              </a:ext>
            </a:extLst>
          </p:cNvPr>
          <p:cNvGraphicFramePr>
            <a:graphicFrameLocks/>
          </p:cNvGraphicFramePr>
          <p:nvPr>
            <p:extLst>
              <p:ext uri="{D42A27DB-BD31-4B8C-83A1-F6EECF244321}">
                <p14:modId xmlns:p14="http://schemas.microsoft.com/office/powerpoint/2010/main" val="1119548906"/>
              </p:ext>
            </p:extLst>
          </p:nvPr>
        </p:nvGraphicFramePr>
        <p:xfrm>
          <a:off x="7175951" y="849967"/>
          <a:ext cx="4918796" cy="5406411"/>
        </p:xfrm>
        <a:graphic>
          <a:graphicData uri="http://schemas.openxmlformats.org/drawingml/2006/table">
            <a:tbl>
              <a:tblPr firstRow="1" bandRow="1">
                <a:tableStyleId>{F5AB1C69-6EDB-4FF4-983F-18BD219EF322}</a:tableStyleId>
              </a:tblPr>
              <a:tblGrid>
                <a:gridCol w="2074703">
                  <a:extLst>
                    <a:ext uri="{9D8B030D-6E8A-4147-A177-3AD203B41FA5}">
                      <a16:colId xmlns:a16="http://schemas.microsoft.com/office/drawing/2014/main" val="505212979"/>
                    </a:ext>
                  </a:extLst>
                </a:gridCol>
                <a:gridCol w="2844093">
                  <a:extLst>
                    <a:ext uri="{9D8B030D-6E8A-4147-A177-3AD203B41FA5}">
                      <a16:colId xmlns:a16="http://schemas.microsoft.com/office/drawing/2014/main" val="3343029822"/>
                    </a:ext>
                  </a:extLst>
                </a:gridCol>
              </a:tblGrid>
              <a:tr h="316050">
                <a:tc>
                  <a:txBody>
                    <a:bodyPr/>
                    <a:lstStyle/>
                    <a:p>
                      <a:r>
                        <a:rPr lang="en-US" sz="1200" dirty="0">
                          <a:latin typeface="Calibri" panose="020F0502020204030204" pitchFamily="34" charset="0"/>
                          <a:cs typeface="Calibri" panose="020F0502020204030204" pitchFamily="34" charset="0"/>
                        </a:rPr>
                        <a:t>ITEM</a:t>
                      </a:r>
                    </a:p>
                  </a:txBody>
                  <a:tcPr/>
                </a:tc>
                <a:tc>
                  <a:txBody>
                    <a:bodyPr/>
                    <a:lstStyle/>
                    <a:p>
                      <a:r>
                        <a:rPr lang="en-US" sz="1200" dirty="0"/>
                        <a:t>Decorative handwoven Cushion cover</a:t>
                      </a:r>
                    </a:p>
                  </a:txBody>
                  <a:tcPr/>
                </a:tc>
                <a:extLst>
                  <a:ext uri="{0D108BD9-81ED-4DB2-BD59-A6C34878D82A}">
                    <a16:rowId xmlns:a16="http://schemas.microsoft.com/office/drawing/2014/main" val="3048863887"/>
                  </a:ext>
                </a:extLst>
              </a:tr>
              <a:tr h="316050">
                <a:tc>
                  <a:txBody>
                    <a:bodyPr/>
                    <a:lstStyle/>
                    <a:p>
                      <a:r>
                        <a:rPr lang="en-US" sz="1200" dirty="0">
                          <a:latin typeface="Calibri" panose="020F0502020204030204" pitchFamily="34" charset="0"/>
                          <a:cs typeface="Calibri" panose="020F0502020204030204" pitchFamily="34" charset="0"/>
                        </a:rPr>
                        <a:t>STYLE</a:t>
                      </a:r>
                    </a:p>
                  </a:txBody>
                  <a:tcPr/>
                </a:tc>
                <a:tc>
                  <a:txBody>
                    <a:bodyPr/>
                    <a:lstStyle/>
                    <a:p>
                      <a:r>
                        <a:rPr lang="en-US" sz="1200" dirty="0"/>
                        <a:t>RO-23-TW-3296</a:t>
                      </a:r>
                    </a:p>
                  </a:txBody>
                  <a:tcPr/>
                </a:tc>
                <a:extLst>
                  <a:ext uri="{0D108BD9-81ED-4DB2-BD59-A6C34878D82A}">
                    <a16:rowId xmlns:a16="http://schemas.microsoft.com/office/drawing/2014/main" val="1341802721"/>
                  </a:ext>
                </a:extLst>
              </a:tr>
              <a:tr h="316050">
                <a:tc>
                  <a:txBody>
                    <a:bodyPr/>
                    <a:lstStyle/>
                    <a:p>
                      <a:pPr>
                        <a:lnSpc>
                          <a:spcPct val="150000"/>
                        </a:lnSpc>
                      </a:pPr>
                      <a:r>
                        <a:rPr lang="en-US" sz="1200" dirty="0"/>
                        <a:t>DESCRIPTION</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b="1" dirty="0"/>
                        <a:t>Made using NNF Himalayan Grass (Blend of Himalayan Grass 45% &amp; Wool-55%)-4nm</a:t>
                      </a:r>
                    </a:p>
                  </a:txBody>
                  <a:tcPr/>
                </a:tc>
                <a:extLst>
                  <a:ext uri="{0D108BD9-81ED-4DB2-BD59-A6C34878D82A}">
                    <a16:rowId xmlns:a16="http://schemas.microsoft.com/office/drawing/2014/main" val="2333459271"/>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CONTENTS</a:t>
                      </a:r>
                    </a:p>
                  </a:txBody>
                  <a:tcPr/>
                </a:tc>
                <a:tc>
                  <a:txBody>
                    <a:bodyPr/>
                    <a:lstStyle/>
                    <a:p>
                      <a:pPr>
                        <a:lnSpc>
                          <a:spcPct val="100000"/>
                        </a:lnSpc>
                      </a:pPr>
                      <a:r>
                        <a:rPr lang="en-US" sz="1200" dirty="0"/>
                        <a:t>Front-40% Wool, 22% Cotton, 18% Himalayan grass fiber. Back-100% Cotton, No filling </a:t>
                      </a:r>
                    </a:p>
                  </a:txBody>
                  <a:tcPr/>
                </a:tc>
                <a:extLst>
                  <a:ext uri="{0D108BD9-81ED-4DB2-BD59-A6C34878D82A}">
                    <a16:rowId xmlns:a16="http://schemas.microsoft.com/office/drawing/2014/main" val="2981789972"/>
                  </a:ext>
                </a:extLst>
              </a:tr>
              <a:tr h="316050">
                <a:tc>
                  <a:txBody>
                    <a:bodyPr/>
                    <a:lstStyle/>
                    <a:p>
                      <a:pPr>
                        <a:lnSpc>
                          <a:spcPct val="150000"/>
                        </a:lnSpc>
                      </a:pPr>
                      <a:r>
                        <a:rPr lang="en-US" sz="1200" dirty="0"/>
                        <a:t>SIZE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20x20” / 50x50cms</a:t>
                      </a:r>
                    </a:p>
                  </a:txBody>
                  <a:tcPr/>
                </a:tc>
                <a:extLst>
                  <a:ext uri="{0D108BD9-81ED-4DB2-BD59-A6C34878D82A}">
                    <a16:rowId xmlns:a16="http://schemas.microsoft.com/office/drawing/2014/main" val="2262156772"/>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Colors</a:t>
                      </a:r>
                    </a:p>
                  </a:txBody>
                  <a:tcPr/>
                </a:tc>
                <a:tc>
                  <a:txBody>
                    <a:bodyPr/>
                    <a:lstStyle/>
                    <a:p>
                      <a:pPr>
                        <a:lnSpc>
                          <a:spcPct val="100000"/>
                        </a:lnSpc>
                      </a:pPr>
                      <a:r>
                        <a:rPr lang="en-US" sz="1200" dirty="0"/>
                        <a:t>Natural</a:t>
                      </a:r>
                    </a:p>
                  </a:txBody>
                  <a:tcPr/>
                </a:tc>
                <a:extLst>
                  <a:ext uri="{0D108BD9-81ED-4DB2-BD59-A6C34878D82A}">
                    <a16:rowId xmlns:a16="http://schemas.microsoft.com/office/drawing/2014/main" val="1976495635"/>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Zipper</a:t>
                      </a:r>
                    </a:p>
                  </a:txBody>
                  <a:tcPr/>
                </a:tc>
                <a:tc>
                  <a:txBody>
                    <a:bodyPr/>
                    <a:lstStyle/>
                    <a:p>
                      <a:pPr>
                        <a:lnSpc>
                          <a:spcPct val="100000"/>
                        </a:lnSpc>
                      </a:pPr>
                      <a:r>
                        <a:rPr lang="en-US" sz="1200" dirty="0"/>
                        <a:t>Backflap Zipper</a:t>
                      </a:r>
                    </a:p>
                  </a:txBody>
                  <a:tcPr/>
                </a:tc>
                <a:extLst>
                  <a:ext uri="{0D108BD9-81ED-4DB2-BD59-A6C34878D82A}">
                    <a16:rowId xmlns:a16="http://schemas.microsoft.com/office/drawing/2014/main" val="318858344"/>
                  </a:ext>
                </a:extLst>
              </a:tr>
              <a:tr h="31605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PRICE USD FOB/PC</a:t>
                      </a:r>
                    </a:p>
                  </a:txBody>
                  <a:tcPr/>
                </a:tc>
                <a:tc>
                  <a:txBody>
                    <a:bodyPr/>
                    <a:lstStyle/>
                    <a:p>
                      <a:pPr>
                        <a:lnSpc>
                          <a:spcPct val="100000"/>
                        </a:lnSpc>
                      </a:pPr>
                      <a:r>
                        <a:rPr lang="en-US" sz="1200" dirty="0"/>
                        <a:t>$5.00/PC</a:t>
                      </a:r>
                    </a:p>
                  </a:txBody>
                  <a:tcPr/>
                </a:tc>
                <a:extLst>
                  <a:ext uri="{0D108BD9-81ED-4DB2-BD59-A6C34878D82A}">
                    <a16:rowId xmlns:a16="http://schemas.microsoft.com/office/drawing/2014/main" val="2915720806"/>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PACKAGING</a:t>
                      </a:r>
                    </a:p>
                  </a:txBody>
                  <a:tcPr/>
                </a:tc>
                <a:tc>
                  <a:txBody>
                    <a:bodyPr/>
                    <a:lstStyle/>
                    <a:p>
                      <a:pPr>
                        <a:lnSpc>
                          <a:spcPct val="100000"/>
                        </a:lnSpc>
                      </a:pPr>
                      <a:r>
                        <a:rPr lang="en-US" sz="1200" dirty="0"/>
                        <a:t>Care label and Tags</a:t>
                      </a:r>
                    </a:p>
                  </a:txBody>
                  <a:tcPr/>
                </a:tc>
                <a:extLst>
                  <a:ext uri="{0D108BD9-81ED-4DB2-BD59-A6C34878D82A}">
                    <a16:rowId xmlns:a16="http://schemas.microsoft.com/office/drawing/2014/main" val="2505725706"/>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CARE INSTRUCTIONS</a:t>
                      </a:r>
                    </a:p>
                  </a:txBody>
                  <a:tcPr/>
                </a:tc>
                <a:tc>
                  <a:txBody>
                    <a:bodyPr/>
                    <a:lstStyle/>
                    <a:p>
                      <a:pPr>
                        <a:lnSpc>
                          <a:spcPct val="100000"/>
                        </a:lnSpc>
                      </a:pPr>
                      <a:r>
                        <a:rPr lang="en-US" sz="1200" dirty="0"/>
                        <a:t>Machine Wash cold, Line dry/tumble dry low</a:t>
                      </a:r>
                    </a:p>
                  </a:txBody>
                  <a:tcPr/>
                </a:tc>
                <a:extLst>
                  <a:ext uri="{0D108BD9-81ED-4DB2-BD59-A6C34878D82A}">
                    <a16:rowId xmlns:a16="http://schemas.microsoft.com/office/drawing/2014/main" val="833601704"/>
                  </a:ext>
                </a:extLst>
              </a:tr>
              <a:tr h="316050">
                <a:tc>
                  <a:txBody>
                    <a:bodyPr/>
                    <a:lstStyle/>
                    <a:p>
                      <a:pPr>
                        <a:lnSpc>
                          <a:spcPct val="150000"/>
                        </a:lnSpc>
                      </a:pPr>
                      <a:r>
                        <a:rPr lang="en-US" sz="1200" dirty="0"/>
                        <a:t>MOQ / COLOR / SIZE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1000 Pcs</a:t>
                      </a:r>
                    </a:p>
                  </a:txBody>
                  <a:tcPr/>
                </a:tc>
                <a:extLst>
                  <a:ext uri="{0D108BD9-81ED-4DB2-BD59-A6C34878D82A}">
                    <a16:rowId xmlns:a16="http://schemas.microsoft.com/office/drawing/2014/main" val="2778899950"/>
                  </a:ext>
                </a:extLst>
              </a:tr>
              <a:tr h="316050">
                <a:tc>
                  <a:txBody>
                    <a:bodyPr/>
                    <a:lstStyle/>
                    <a:p>
                      <a:pPr>
                        <a:lnSpc>
                          <a:spcPct val="150000"/>
                        </a:lnSpc>
                      </a:pPr>
                      <a:r>
                        <a:rPr lang="en-US" sz="1200" dirty="0"/>
                        <a:t>SAMPLE LEAD TIME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21 days</a:t>
                      </a:r>
                    </a:p>
                  </a:txBody>
                  <a:tcPr/>
                </a:tc>
                <a:extLst>
                  <a:ext uri="{0D108BD9-81ED-4DB2-BD59-A6C34878D82A}">
                    <a16:rowId xmlns:a16="http://schemas.microsoft.com/office/drawing/2014/main" val="1850646856"/>
                  </a:ext>
                </a:extLst>
              </a:tr>
              <a:tr h="316050">
                <a:tc>
                  <a:txBody>
                    <a:bodyPr/>
                    <a:lstStyle/>
                    <a:p>
                      <a:pPr>
                        <a:lnSpc>
                          <a:spcPct val="150000"/>
                        </a:lnSpc>
                      </a:pPr>
                      <a:r>
                        <a:rPr lang="en-US" sz="1200" dirty="0"/>
                        <a:t>PRODUCTION LEAD TIME</a:t>
                      </a:r>
                      <a:endParaRPr lang="en-US" sz="1200" dirty="0">
                        <a:latin typeface="Calibri" panose="020F0502020204030204" pitchFamily="34" charset="0"/>
                        <a:cs typeface="Calibri" panose="020F0502020204030204" pitchFamily="34" charset="0"/>
                      </a:endParaRPr>
                    </a:p>
                  </a:txBody>
                  <a:tcPr/>
                </a:tc>
                <a:tc>
                  <a:txBody>
                    <a:bodyPr/>
                    <a:lstStyle/>
                    <a:p>
                      <a:pPr>
                        <a:lnSpc>
                          <a:spcPct val="100000"/>
                        </a:lnSpc>
                      </a:pPr>
                      <a:r>
                        <a:rPr lang="en-US" sz="1200" dirty="0"/>
                        <a:t>90 days</a:t>
                      </a:r>
                    </a:p>
                  </a:txBody>
                  <a:tcPr/>
                </a:tc>
                <a:extLst>
                  <a:ext uri="{0D108BD9-81ED-4DB2-BD59-A6C34878D82A}">
                    <a16:rowId xmlns:a16="http://schemas.microsoft.com/office/drawing/2014/main" val="3104142381"/>
                  </a:ext>
                </a:extLst>
              </a:tr>
              <a:tr h="316050">
                <a:tc>
                  <a:txBody>
                    <a:bodyPr/>
                    <a:lstStyle/>
                    <a:p>
                      <a:pPr>
                        <a:lnSpc>
                          <a:spcPct val="150000"/>
                        </a:lnSpc>
                      </a:pPr>
                      <a:r>
                        <a:rPr lang="en-US" sz="1200" dirty="0">
                          <a:latin typeface="Calibri" panose="020F0502020204030204" pitchFamily="34" charset="0"/>
                          <a:cs typeface="Calibri" panose="020F0502020204030204" pitchFamily="34" charset="0"/>
                        </a:rPr>
                        <a:t>CERTIFICATIONS</a:t>
                      </a:r>
                    </a:p>
                  </a:txBody>
                  <a:tcPr/>
                </a:tc>
                <a:tc>
                  <a:txBody>
                    <a:bodyPr/>
                    <a:lstStyle/>
                    <a:p>
                      <a:pPr>
                        <a:lnSpc>
                          <a:spcPct val="100000"/>
                        </a:lnSpc>
                      </a:pPr>
                      <a:r>
                        <a:rPr lang="en-US" sz="1200" dirty="0" err="1"/>
                        <a:t>Oekotex</a:t>
                      </a:r>
                      <a:endParaRPr lang="en-US" sz="1200" dirty="0"/>
                    </a:p>
                  </a:txBody>
                  <a:tcPr/>
                </a:tc>
                <a:extLst>
                  <a:ext uri="{0D108BD9-81ED-4DB2-BD59-A6C34878D82A}">
                    <a16:rowId xmlns:a16="http://schemas.microsoft.com/office/drawing/2014/main" val="2337126839"/>
                  </a:ext>
                </a:extLst>
              </a:tr>
            </a:tbl>
          </a:graphicData>
        </a:graphic>
      </p:graphicFrame>
      <p:pic>
        <p:nvPicPr>
          <p:cNvPr id="10" name="Picture 9">
            <a:extLst>
              <a:ext uri="{FF2B5EF4-FFF2-40B4-BE49-F238E27FC236}">
                <a16:creationId xmlns:a16="http://schemas.microsoft.com/office/drawing/2014/main" id="{F4B3614B-3146-5917-3A19-0AE0F0517DAA}"/>
              </a:ext>
            </a:extLst>
          </p:cNvPr>
          <p:cNvPicPr>
            <a:picLocks noChangeAspect="1"/>
          </p:cNvPicPr>
          <p:nvPr/>
        </p:nvPicPr>
        <p:blipFill>
          <a:blip r:embed="rId2">
            <a:alphaModFix amt="50000"/>
          </a:blip>
          <a:stretch>
            <a:fillRect/>
          </a:stretch>
        </p:blipFill>
        <p:spPr>
          <a:xfrm>
            <a:off x="11321557" y="6180712"/>
            <a:ext cx="581211" cy="643483"/>
          </a:xfrm>
          <a:prstGeom prst="rect">
            <a:avLst/>
          </a:prstGeom>
        </p:spPr>
      </p:pic>
      <p:sp>
        <p:nvSpPr>
          <p:cNvPr id="12" name="Rectangle 11">
            <a:extLst>
              <a:ext uri="{FF2B5EF4-FFF2-40B4-BE49-F238E27FC236}">
                <a16:creationId xmlns:a16="http://schemas.microsoft.com/office/drawing/2014/main" id="{384EF014-6D3D-BCEB-49CD-D35F6D85FB05}"/>
              </a:ext>
            </a:extLst>
          </p:cNvPr>
          <p:cNvSpPr/>
          <p:nvPr/>
        </p:nvSpPr>
        <p:spPr>
          <a:xfrm flipV="1">
            <a:off x="-16565" y="192899"/>
            <a:ext cx="12208565" cy="14503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8C6F86-7A7D-67F0-B114-E74C6BBABB11}"/>
              </a:ext>
            </a:extLst>
          </p:cNvPr>
          <p:cNvSpPr txBox="1"/>
          <p:nvPr/>
        </p:nvSpPr>
        <p:spPr>
          <a:xfrm>
            <a:off x="9064486" y="-54621"/>
            <a:ext cx="2547675" cy="640070"/>
          </a:xfrm>
          <a:prstGeom prst="rect">
            <a:avLst/>
          </a:prstGeom>
          <a:solidFill>
            <a:schemeClr val="bg1"/>
          </a:solidFill>
        </p:spPr>
        <p:txBody>
          <a:bodyPr wrap="square" lIns="85240" tIns="42620" rIns="85240" bIns="42620" rtlCol="0">
            <a:spAutoFit/>
          </a:bodyPr>
          <a:lstStyle>
            <a:defPPr>
              <a:defRPr lang="en-US"/>
            </a:defPPr>
            <a:lvl1pPr algn="ctr">
              <a:defRPr sz="2000" b="1" spc="300">
                <a:solidFill>
                  <a:schemeClr val="bg1">
                    <a:lumMod val="50000"/>
                  </a:schemeClr>
                </a:solidFill>
                <a:latin typeface="Abadi Extra Light" panose="020B0204020104020204" pitchFamily="34" charset="0"/>
                <a:ea typeface="Arial Unicode MS" panose="020B0604020202020204" pitchFamily="34" charset="-128"/>
                <a:cs typeface="Arial Unicode MS" panose="020B0604020202020204" pitchFamily="34" charset="-128"/>
              </a:defRPr>
            </a:lvl1pPr>
          </a:lstStyle>
          <a:p>
            <a:r>
              <a:rPr lang="en-US" sz="3600" dirty="0">
                <a:solidFill>
                  <a:schemeClr val="bg1">
                    <a:lumMod val="65000"/>
                  </a:schemeClr>
                </a:solidFill>
              </a:rPr>
              <a:t>CUSHIONS</a:t>
            </a:r>
            <a:endParaRPr lang="en-IN" sz="3600" dirty="0">
              <a:solidFill>
                <a:schemeClr val="bg1">
                  <a:lumMod val="65000"/>
                </a:schemeClr>
              </a:solidFill>
            </a:endParaRPr>
          </a:p>
        </p:txBody>
      </p:sp>
      <p:pic>
        <p:nvPicPr>
          <p:cNvPr id="4" name="Picture 3">
            <a:extLst>
              <a:ext uri="{FF2B5EF4-FFF2-40B4-BE49-F238E27FC236}">
                <a16:creationId xmlns:a16="http://schemas.microsoft.com/office/drawing/2014/main" id="{D809B9BA-6F1E-7902-E924-CD090673D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7931"/>
            <a:ext cx="6596112" cy="6392528"/>
          </a:xfrm>
          <a:prstGeom prst="rect">
            <a:avLst/>
          </a:prstGeom>
        </p:spPr>
      </p:pic>
      <p:pic>
        <p:nvPicPr>
          <p:cNvPr id="5" name="Picture 4">
            <a:extLst>
              <a:ext uri="{FF2B5EF4-FFF2-40B4-BE49-F238E27FC236}">
                <a16:creationId xmlns:a16="http://schemas.microsoft.com/office/drawing/2014/main" id="{50BFB7F9-AFFD-1FFD-33A0-90A6CDF5647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3779824" y="4446622"/>
            <a:ext cx="3297279" cy="2411378"/>
          </a:xfrm>
          <a:prstGeom prst="rect">
            <a:avLst/>
          </a:prstGeom>
        </p:spPr>
      </p:pic>
    </p:spTree>
    <p:extLst>
      <p:ext uri="{BB962C8B-B14F-4D97-AF65-F5344CB8AC3E}">
        <p14:creationId xmlns:p14="http://schemas.microsoft.com/office/powerpoint/2010/main" val="3095044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EFA6D-E574-5367-BA1A-65D7EABE0A62}"/>
              </a:ext>
            </a:extLst>
          </p:cNvPr>
          <p:cNvPicPr>
            <a:picLocks noChangeAspect="1"/>
          </p:cNvPicPr>
          <p:nvPr/>
        </p:nvPicPr>
        <p:blipFill>
          <a:blip r:embed="rId2">
            <a:alphaModFix amt="70000"/>
          </a:blip>
          <a:stretch>
            <a:fillRect/>
          </a:stretch>
        </p:blipFill>
        <p:spPr>
          <a:xfrm>
            <a:off x="134889" y="109728"/>
            <a:ext cx="11898616" cy="6595872"/>
          </a:xfrm>
          <a:prstGeom prst="rect">
            <a:avLst/>
          </a:prstGeom>
        </p:spPr>
      </p:pic>
      <p:pic>
        <p:nvPicPr>
          <p:cNvPr id="4" name="Picture 4" descr="Fair Trade Certified Carpet Manufacturer">
            <a:extLst>
              <a:ext uri="{FF2B5EF4-FFF2-40B4-BE49-F238E27FC236}">
                <a16:creationId xmlns:a16="http://schemas.microsoft.com/office/drawing/2014/main" id="{FA99C59B-4EC1-7576-D40A-288172EA7DD2}"/>
              </a:ext>
            </a:extLst>
          </p:cNvPr>
          <p:cNvPicPr>
            <a:picLocks noChangeAspect="1" noChangeArrowheads="1"/>
          </p:cNvPicPr>
          <p:nvPr/>
        </p:nvPicPr>
        <p:blipFill>
          <a:blip r:embed="rId3" cstate="email">
            <a:alphaModFix amt="70000"/>
            <a:extLst>
              <a:ext uri="{28A0092B-C50C-407E-A947-70E740481C1C}">
                <a14:useLocalDpi xmlns:a14="http://schemas.microsoft.com/office/drawing/2010/main"/>
              </a:ext>
            </a:extLst>
          </a:blip>
          <a:srcRect/>
          <a:stretch>
            <a:fillRect/>
          </a:stretch>
        </p:blipFill>
        <p:spPr bwMode="auto">
          <a:xfrm>
            <a:off x="5079169" y="4970678"/>
            <a:ext cx="926994" cy="1092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BCI">
            <a:extLst>
              <a:ext uri="{FF2B5EF4-FFF2-40B4-BE49-F238E27FC236}">
                <a16:creationId xmlns:a16="http://schemas.microsoft.com/office/drawing/2014/main" id="{29F286BC-7B4F-2C72-1536-E72F81189B98}"/>
              </a:ext>
            </a:extLst>
          </p:cNvPr>
          <p:cNvPicPr>
            <a:picLocks noChangeAspect="1" noChangeArrowheads="1"/>
          </p:cNvPicPr>
          <p:nvPr/>
        </p:nvPicPr>
        <p:blipFill>
          <a:blip r:embed="rId4">
            <a:alphaModFix amt="70000"/>
            <a:extLst>
              <a:ext uri="{28A0092B-C50C-407E-A947-70E740481C1C}">
                <a14:useLocalDpi xmlns:a14="http://schemas.microsoft.com/office/drawing/2010/main"/>
              </a:ext>
            </a:extLst>
          </a:blip>
          <a:srcRect/>
          <a:stretch>
            <a:fillRect/>
          </a:stretch>
        </p:blipFill>
        <p:spPr bwMode="auto">
          <a:xfrm>
            <a:off x="8867172" y="5198161"/>
            <a:ext cx="1228448" cy="6093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GOTS Certified">
            <a:extLst>
              <a:ext uri="{FF2B5EF4-FFF2-40B4-BE49-F238E27FC236}">
                <a16:creationId xmlns:a16="http://schemas.microsoft.com/office/drawing/2014/main" id="{10DE974B-241D-648D-39D6-75A7BE479800}"/>
              </a:ext>
            </a:extLst>
          </p:cNvPr>
          <p:cNvPicPr>
            <a:picLocks noChangeAspect="1" noChangeArrowheads="1"/>
          </p:cNvPicPr>
          <p:nvPr/>
        </p:nvPicPr>
        <p:blipFill>
          <a:blip r:embed="rId5">
            <a:alphaModFix amt="70000"/>
            <a:extLst>
              <a:ext uri="{28A0092B-C50C-407E-A947-70E740481C1C}">
                <a14:useLocalDpi xmlns:a14="http://schemas.microsoft.com/office/drawing/2010/main"/>
              </a:ext>
            </a:extLst>
          </a:blip>
          <a:srcRect/>
          <a:stretch>
            <a:fillRect/>
          </a:stretch>
        </p:blipFill>
        <p:spPr bwMode="auto">
          <a:xfrm>
            <a:off x="7430647" y="5125217"/>
            <a:ext cx="1228448" cy="7551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raftmark">
            <a:extLst>
              <a:ext uri="{FF2B5EF4-FFF2-40B4-BE49-F238E27FC236}">
                <a16:creationId xmlns:a16="http://schemas.microsoft.com/office/drawing/2014/main" id="{7A42AA09-0077-04F4-A43A-B4A829D8D6DE}"/>
              </a:ext>
            </a:extLst>
          </p:cNvPr>
          <p:cNvPicPr>
            <a:picLocks noChangeAspect="1" noChangeArrowheads="1"/>
          </p:cNvPicPr>
          <p:nvPr/>
        </p:nvPicPr>
        <p:blipFill>
          <a:blip r:embed="rId6">
            <a:alphaModFix/>
            <a:extLst>
              <a:ext uri="{28A0092B-C50C-407E-A947-70E740481C1C}">
                <a14:useLocalDpi xmlns:a14="http://schemas.microsoft.com/office/drawing/2010/main"/>
              </a:ext>
            </a:extLst>
          </a:blip>
          <a:srcRect/>
          <a:stretch>
            <a:fillRect/>
          </a:stretch>
        </p:blipFill>
        <p:spPr bwMode="auto">
          <a:xfrm>
            <a:off x="3392836" y="5233980"/>
            <a:ext cx="1413938" cy="5551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SO 4001">
            <a:extLst>
              <a:ext uri="{FF2B5EF4-FFF2-40B4-BE49-F238E27FC236}">
                <a16:creationId xmlns:a16="http://schemas.microsoft.com/office/drawing/2014/main" id="{DD6F0635-656E-5EA9-DDE8-45B28535CE99}"/>
              </a:ext>
            </a:extLst>
          </p:cNvPr>
          <p:cNvPicPr>
            <a:picLocks noChangeAspect="1" noChangeArrowheads="1"/>
          </p:cNvPicPr>
          <p:nvPr/>
        </p:nvPicPr>
        <p:blipFill>
          <a:blip r:embed="rId7">
            <a:alphaModFix amt="70000"/>
            <a:extLst>
              <a:ext uri="{28A0092B-C50C-407E-A947-70E740481C1C}">
                <a14:useLocalDpi xmlns:a14="http://schemas.microsoft.com/office/drawing/2010/main"/>
              </a:ext>
            </a:extLst>
          </a:blip>
          <a:srcRect/>
          <a:stretch>
            <a:fillRect/>
          </a:stretch>
        </p:blipFill>
        <p:spPr bwMode="auto">
          <a:xfrm>
            <a:off x="2347464" y="5078544"/>
            <a:ext cx="970141" cy="8373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E783502-ACBC-DFBD-F3FA-DDF444CCE381}"/>
              </a:ext>
            </a:extLst>
          </p:cNvPr>
          <p:cNvPicPr>
            <a:picLocks noChangeAspect="1"/>
          </p:cNvPicPr>
          <p:nvPr/>
        </p:nvPicPr>
        <p:blipFill>
          <a:blip r:embed="rId8">
            <a:alphaModFix amt="50000"/>
          </a:blip>
          <a:stretch>
            <a:fillRect/>
          </a:stretch>
        </p:blipFill>
        <p:spPr>
          <a:xfrm>
            <a:off x="5542666" y="339091"/>
            <a:ext cx="581211" cy="643483"/>
          </a:xfrm>
          <a:prstGeom prst="rect">
            <a:avLst/>
          </a:prstGeom>
        </p:spPr>
      </p:pic>
      <p:pic>
        <p:nvPicPr>
          <p:cNvPr id="10" name="Picture 2">
            <a:extLst>
              <a:ext uri="{FF2B5EF4-FFF2-40B4-BE49-F238E27FC236}">
                <a16:creationId xmlns:a16="http://schemas.microsoft.com/office/drawing/2014/main" id="{5B4D905A-6228-B275-6F0A-FAB1567CA0A6}"/>
              </a:ext>
            </a:extLst>
          </p:cNvPr>
          <p:cNvPicPr>
            <a:picLocks noChangeAspect="1" noChangeArrowheads="1"/>
          </p:cNvPicPr>
          <p:nvPr/>
        </p:nvPicPr>
        <p:blipFill>
          <a:blip r:embed="rId9" cstate="email">
            <a:alphaModFix amt="50000"/>
            <a:extLst>
              <a:ext uri="{28A0092B-C50C-407E-A947-70E740481C1C}">
                <a14:useLocalDpi xmlns:a14="http://schemas.microsoft.com/office/drawing/2010/main"/>
              </a:ext>
            </a:extLst>
          </a:blip>
          <a:srcRect/>
          <a:stretch>
            <a:fillRect/>
          </a:stretch>
        </p:blipFill>
        <p:spPr bwMode="auto">
          <a:xfrm>
            <a:off x="5348372" y="1120332"/>
            <a:ext cx="969797" cy="4435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Global Recycled Standard: Recycling under control">
            <a:extLst>
              <a:ext uri="{FF2B5EF4-FFF2-40B4-BE49-F238E27FC236}">
                <a16:creationId xmlns:a16="http://schemas.microsoft.com/office/drawing/2014/main" id="{3221EBF8-E531-0960-6EEA-99D2BC0ACFC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278558" y="5218356"/>
            <a:ext cx="1012540" cy="5689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C3E2193-312D-629F-73C1-772166A9D2B0}"/>
              </a:ext>
            </a:extLst>
          </p:cNvPr>
          <p:cNvSpPr txBox="1"/>
          <p:nvPr/>
        </p:nvSpPr>
        <p:spPr>
          <a:xfrm>
            <a:off x="2223107" y="1912433"/>
            <a:ext cx="8400557" cy="3046988"/>
          </a:xfrm>
          <a:prstGeom prst="rect">
            <a:avLst/>
          </a:prstGeom>
          <a:noFill/>
        </p:spPr>
        <p:txBody>
          <a:bodyPr wrap="square" rtlCol="0">
            <a:spAutoFit/>
          </a:bodyPr>
          <a:lstStyle/>
          <a:p>
            <a:r>
              <a:rPr lang="en-US" sz="1200" spc="100" dirty="0">
                <a:solidFill>
                  <a:schemeClr val="tx1">
                    <a:lumMod val="65000"/>
                    <a:lumOff val="35000"/>
                  </a:schemeClr>
                </a:solidFill>
              </a:rPr>
              <a:t>Since establishment, our factories have produced some of the world’s most beautiful floor and décor furnishings. From the first unit that was set up in 1939, where yarn was spun from raw wool, to the various other factories where it is dyed, dried, woven and finished to create </a:t>
            </a:r>
            <a:r>
              <a:rPr lang="en-US" sz="1200" spc="100" dirty="0" err="1">
                <a:solidFill>
                  <a:schemeClr val="tx1">
                    <a:lumMod val="65000"/>
                    <a:lumOff val="35000"/>
                  </a:schemeClr>
                </a:solidFill>
              </a:rPr>
              <a:t>carNylons</a:t>
            </a:r>
            <a:r>
              <a:rPr lang="en-US" sz="1200" spc="100" dirty="0">
                <a:solidFill>
                  <a:schemeClr val="tx1">
                    <a:lumMod val="65000"/>
                    <a:lumOff val="35000"/>
                  </a:schemeClr>
                </a:solidFill>
              </a:rPr>
              <a:t>, kilims, rugs, durries, bath rugs, printed </a:t>
            </a:r>
            <a:r>
              <a:rPr lang="en-US" sz="1200" spc="100" dirty="0" err="1">
                <a:solidFill>
                  <a:schemeClr val="tx1">
                    <a:lumMod val="65000"/>
                    <a:lumOff val="35000"/>
                  </a:schemeClr>
                </a:solidFill>
              </a:rPr>
              <a:t>carNylons</a:t>
            </a:r>
            <a:r>
              <a:rPr lang="en-US" sz="1200" spc="100" dirty="0">
                <a:solidFill>
                  <a:schemeClr val="tx1">
                    <a:lumMod val="65000"/>
                    <a:lumOff val="35000"/>
                  </a:schemeClr>
                </a:solidFill>
              </a:rPr>
              <a:t>, throws, cushions, pillows, poufs, wall hangings and storage baskets. We currently have 17 fully functional factories in Panipat, each of which is operated with state-of-the-art technology and processes.</a:t>
            </a:r>
          </a:p>
          <a:p>
            <a:br>
              <a:rPr lang="en-US" sz="1200" spc="100" dirty="0">
                <a:solidFill>
                  <a:schemeClr val="tx1">
                    <a:lumMod val="65000"/>
                    <a:lumOff val="35000"/>
                  </a:schemeClr>
                </a:solidFill>
              </a:rPr>
            </a:br>
            <a:endParaRPr lang="en-US" sz="1200" spc="100" dirty="0">
              <a:solidFill>
                <a:schemeClr val="tx1">
                  <a:lumMod val="65000"/>
                  <a:lumOff val="35000"/>
                </a:schemeClr>
              </a:solidFill>
            </a:endParaRPr>
          </a:p>
          <a:p>
            <a:r>
              <a:rPr lang="en-US" sz="1200" spc="100" dirty="0">
                <a:solidFill>
                  <a:schemeClr val="tx1">
                    <a:lumMod val="65000"/>
                    <a:lumOff val="35000"/>
                  </a:schemeClr>
                </a:solidFill>
              </a:rPr>
              <a:t>We are RWS, GRS,GOTS, BCI, OCS, </a:t>
            </a:r>
            <a:r>
              <a:rPr lang="en-US" sz="1200" spc="100" dirty="0" err="1">
                <a:solidFill>
                  <a:schemeClr val="tx1">
                    <a:lumMod val="65000"/>
                    <a:lumOff val="35000"/>
                  </a:schemeClr>
                </a:solidFill>
              </a:rPr>
              <a:t>Oekotex</a:t>
            </a:r>
            <a:r>
              <a:rPr lang="en-US" sz="1200" spc="100" dirty="0">
                <a:solidFill>
                  <a:schemeClr val="tx1">
                    <a:lumMod val="65000"/>
                    <a:lumOff val="35000"/>
                  </a:schemeClr>
                </a:solidFill>
              </a:rPr>
              <a:t>, SA 8000, </a:t>
            </a:r>
            <a:r>
              <a:rPr lang="en-US" sz="1200" spc="100" dirty="0" err="1">
                <a:solidFill>
                  <a:schemeClr val="tx1">
                    <a:lumMod val="65000"/>
                    <a:lumOff val="35000"/>
                  </a:schemeClr>
                </a:solidFill>
              </a:rPr>
              <a:t>Craftmark</a:t>
            </a:r>
            <a:r>
              <a:rPr lang="en-US" sz="1200" spc="100" dirty="0">
                <a:solidFill>
                  <a:schemeClr val="tx1">
                    <a:lumMod val="65000"/>
                    <a:lumOff val="35000"/>
                  </a:schemeClr>
                </a:solidFill>
              </a:rPr>
              <a:t>, Good Weave and Fair Trade certified.</a:t>
            </a:r>
          </a:p>
          <a:p>
            <a:br>
              <a:rPr lang="en-US" sz="1200" spc="100" dirty="0">
                <a:solidFill>
                  <a:schemeClr val="tx1">
                    <a:lumMod val="65000"/>
                    <a:lumOff val="35000"/>
                  </a:schemeClr>
                </a:solidFill>
              </a:rPr>
            </a:br>
            <a:br>
              <a:rPr lang="en-US" sz="1200" spc="100" dirty="0">
                <a:solidFill>
                  <a:schemeClr val="tx1">
                    <a:lumMod val="65000"/>
                    <a:lumOff val="35000"/>
                  </a:schemeClr>
                </a:solidFill>
              </a:rPr>
            </a:br>
            <a:r>
              <a:rPr lang="en-US" sz="1200" spc="100" dirty="0">
                <a:solidFill>
                  <a:schemeClr val="tx1">
                    <a:lumMod val="65000"/>
                    <a:lumOff val="35000"/>
                  </a:schemeClr>
                </a:solidFill>
              </a:rPr>
              <a:t>We are committed to being environmentally conscious, and currently 3 of our facilities use up to 70% solar energy in daily operations. We are the first home furnishing company to be fair trade certified and have around 600 workers who benefit from the program. We are also the only company in India to be exclusively using responsibly sourced wool for manufacturing </a:t>
            </a:r>
            <a:r>
              <a:rPr lang="en-US" sz="1200" spc="100" dirty="0" err="1">
                <a:solidFill>
                  <a:schemeClr val="tx1">
                    <a:lumMod val="65000"/>
                    <a:lumOff val="35000"/>
                  </a:schemeClr>
                </a:solidFill>
              </a:rPr>
              <a:t>carNylons</a:t>
            </a:r>
            <a:r>
              <a:rPr lang="en-US" sz="1200" spc="100" dirty="0">
                <a:solidFill>
                  <a:schemeClr val="tx1">
                    <a:lumMod val="65000"/>
                    <a:lumOff val="35000"/>
                  </a:schemeClr>
                </a:solidFill>
              </a:rPr>
              <a:t>. </a:t>
            </a:r>
          </a:p>
          <a:p>
            <a:endParaRPr lang="en-US" sz="1200" spc="100" dirty="0">
              <a:solidFill>
                <a:schemeClr val="tx1">
                  <a:lumMod val="65000"/>
                  <a:lumOff val="35000"/>
                </a:schemeClr>
              </a:solidFill>
            </a:endParaRPr>
          </a:p>
        </p:txBody>
      </p:sp>
    </p:spTree>
    <p:extLst>
      <p:ext uri="{BB962C8B-B14F-4D97-AF65-F5344CB8AC3E}">
        <p14:creationId xmlns:p14="http://schemas.microsoft.com/office/powerpoint/2010/main" val="10762722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TotalTime>
  <Words>742</Words>
  <Application>Microsoft Office PowerPoint</Application>
  <PresentationFormat>Widescreen</PresentationFormat>
  <Paragraphs>152</Paragraphs>
  <Slides>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Abadi Extra Light</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Drop Shipping- RUGS</dc:title>
  <dc:creator>Singh Gundeep (Product Supply Chains (Production))</dc:creator>
  <cp:lastModifiedBy>USER</cp:lastModifiedBy>
  <cp:revision>67</cp:revision>
  <dcterms:created xsi:type="dcterms:W3CDTF">2021-11-09T10:48:00Z</dcterms:created>
  <dcterms:modified xsi:type="dcterms:W3CDTF">2023-06-13T09:18:43Z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5195d52-774a-4071-ba32-61bcce4e05e8_Enabled">
    <vt:lpwstr>true</vt:lpwstr>
  </property>
  <property fmtid="{D5CDD505-2E9C-101B-9397-08002B2CF9AE}" pid="3" name="MSIP_Label_95195d52-774a-4071-ba32-61bcce4e05e8_SetDate">
    <vt:lpwstr>2021-11-09T10:48:54Z</vt:lpwstr>
  </property>
  <property fmtid="{D5CDD505-2E9C-101B-9397-08002B2CF9AE}" pid="4" name="MSIP_Label_95195d52-774a-4071-ba32-61bcce4e05e8_Method">
    <vt:lpwstr>Standard</vt:lpwstr>
  </property>
  <property fmtid="{D5CDD505-2E9C-101B-9397-08002B2CF9AE}" pid="5" name="MSIP_Label_95195d52-774a-4071-ba32-61bcce4e05e8_Name">
    <vt:lpwstr>95195d52-774a-4071-ba32-61bcce4e05e8</vt:lpwstr>
  </property>
  <property fmtid="{D5CDD505-2E9C-101B-9397-08002B2CF9AE}" pid="6" name="MSIP_Label_95195d52-774a-4071-ba32-61bcce4e05e8_SiteId">
    <vt:lpwstr>30f52344-4663-4c2e-bab3-61bf24ebbed8</vt:lpwstr>
  </property>
  <property fmtid="{D5CDD505-2E9C-101B-9397-08002B2CF9AE}" pid="7" name="MSIP_Label_95195d52-774a-4071-ba32-61bcce4e05e8_ActionId">
    <vt:lpwstr>051a464d-3cb6-4b21-8512-403854e1b48b</vt:lpwstr>
  </property>
  <property fmtid="{D5CDD505-2E9C-101B-9397-08002B2CF9AE}" pid="8" name="MSIP_Label_95195d52-774a-4071-ba32-61bcce4e05e8_ContentBits">
    <vt:lpwstr>2</vt:lpwstr>
  </property>
</Properties>
</file>