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4"/>
    <p:sldMasterId id="2147483714" r:id="rId5"/>
  </p:sldMasterIdLst>
  <p:notesMasterIdLst>
    <p:notesMasterId r:id="rId16"/>
  </p:notesMasterIdLst>
  <p:handoutMasterIdLst>
    <p:handoutMasterId r:id="rId17"/>
  </p:handoutMasterIdLst>
  <p:sldIdLst>
    <p:sldId id="2134805974" r:id="rId6"/>
    <p:sldId id="2134805944" r:id="rId7"/>
    <p:sldId id="2134805959" r:id="rId8"/>
    <p:sldId id="2134805960" r:id="rId9"/>
    <p:sldId id="2134805961" r:id="rId10"/>
    <p:sldId id="2134805963" r:id="rId11"/>
    <p:sldId id="2134805964" r:id="rId12"/>
    <p:sldId id="2134805967" r:id="rId13"/>
    <p:sldId id="2134805968" r:id="rId14"/>
    <p:sldId id="2134805975" r:id="rId15"/>
  </p:sldIdLst>
  <p:sldSz cx="12192000" cy="6858000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K" id="{15093F70-AFC6-41FB-9AE4-36BD5807EB8B}">
          <p14:sldIdLst/>
        </p14:section>
        <p14:section name="EN" id="{907EF006-0BC3-4EA9-A555-FBB77979E5D5}">
          <p14:sldIdLst>
            <p14:sldId id="2134805974"/>
            <p14:sldId id="2134805944"/>
            <p14:sldId id="2134805959"/>
            <p14:sldId id="2134805960"/>
            <p14:sldId id="2134805961"/>
            <p14:sldId id="2134805963"/>
            <p14:sldId id="2134805964"/>
            <p14:sldId id="2134805967"/>
            <p14:sldId id="2134805968"/>
            <p14:sldId id="2134805975"/>
          </p14:sldIdLst>
        </p14:section>
        <p14:section name="Altes zeug" id="{575AD031-993C-42D9-988F-D9F4EC4CB563}">
          <p14:sldIdLst/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438" userDrawn="1">
          <p15:clr>
            <a:srgbClr val="A4A3A4"/>
          </p15:clr>
        </p15:guide>
        <p15:guide id="3" pos="7378" userDrawn="1">
          <p15:clr>
            <a:srgbClr val="A4A3A4"/>
          </p15:clr>
        </p15:guide>
        <p15:guide id="4" orient="horz" pos="379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orient="horz" pos="596" userDrawn="1">
          <p15:clr>
            <a:srgbClr val="A4A3A4"/>
          </p15:clr>
        </p15:guide>
        <p15:guide id="7" orient="horz" pos="77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137F58F-D92C-ED9E-0719-8D1781226D44}" name="Roya Aryaeinejad" initials="RA" userId="8fdc8933a3ec8ebe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gdalena Reith" initials="MR" lastIdx="1" clrIdx="0">
    <p:extLst>
      <p:ext uri="{19B8F6BF-5375-455C-9EA6-DF929625EA0E}">
        <p15:presenceInfo xmlns:p15="http://schemas.microsoft.com/office/powerpoint/2012/main" userId="48dd3d2ca9a41efb" providerId="Windows Live"/>
      </p:ext>
    </p:extLst>
  </p:cmAuthor>
  <p:cmAuthor id="2" name="Expert 230" initials="E2" lastIdx="1" clrIdx="1">
    <p:extLst>
      <p:ext uri="{19B8F6BF-5375-455C-9EA6-DF929625EA0E}">
        <p15:presenceInfo xmlns:p15="http://schemas.microsoft.com/office/powerpoint/2012/main" userId="83d30c188b6896b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493"/>
    <a:srgbClr val="521B93"/>
    <a:srgbClr val="011893"/>
    <a:srgbClr val="0096FF"/>
    <a:srgbClr val="0432FF"/>
    <a:srgbClr val="183AA8"/>
    <a:srgbClr val="07466F"/>
    <a:srgbClr val="FF7F05"/>
    <a:srgbClr val="FF8208"/>
    <a:srgbClr val="FF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732" autoAdjust="0"/>
    <p:restoredTop sz="91456" autoAdjust="0"/>
  </p:normalViewPr>
  <p:slideViewPr>
    <p:cSldViewPr snapToGrid="0">
      <p:cViewPr varScale="1">
        <p:scale>
          <a:sx n="99" d="100"/>
          <a:sy n="99" d="100"/>
        </p:scale>
        <p:origin x="192" y="184"/>
      </p:cViewPr>
      <p:guideLst>
        <p:guide pos="3840"/>
        <p:guide pos="438"/>
        <p:guide pos="7378"/>
        <p:guide orient="horz" pos="379"/>
        <p:guide orient="horz" pos="3974"/>
        <p:guide orient="horz" pos="596"/>
        <p:guide orient="horz" pos="7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0816A6-9EB8-AFE3-868D-D0C72A37D5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>
              <a:latin typeface="Source Sans Pro" panose="020B0503030403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B28F59-DC80-05D4-5C0F-F65C18AF58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391858F-410B-4828-9EE9-EA34DD0AB5E9}" type="datetimeFigureOut">
              <a:rPr lang="en-US" smtClean="0">
                <a:latin typeface="Source Sans Pro" panose="020B0503030403020204" pitchFamily="34" charset="0"/>
              </a:rPr>
              <a:t>6/1/23</a:t>
            </a:fld>
            <a:endParaRPr lang="en-US">
              <a:latin typeface="Source Sans Pro" panose="020B0503030403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D8209B-EE06-A556-8A1C-60C87A630B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>
              <a:latin typeface="Source Sans Pro" panose="020B0503030403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017DA7-D0A3-3B59-C556-3486223AB4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3743F35F-CBC6-4ADC-81A8-A2FBB0358E4E}" type="slidenum">
              <a:rPr lang="en-US" smtClean="0">
                <a:latin typeface="Source Sans Pro" panose="020B0503030403020204" pitchFamily="34" charset="0"/>
              </a:rPr>
              <a:t>‹#›</a:t>
            </a:fld>
            <a:endParaRPr lang="en-US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9837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>
                <a:latin typeface="Source Sans Pro" panose="020B0503030403020204" pitchFamily="34" charset="0"/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>
                <a:latin typeface="Source Sans Pro" panose="020B0503030403020204" pitchFamily="34" charset="0"/>
              </a:defRPr>
            </a:lvl1pPr>
          </a:lstStyle>
          <a:p>
            <a:fld id="{EAFE8375-3941-4A96-B5E7-F205244ED511}" type="datetimeFigureOut">
              <a:rPr lang="de-DE" smtClean="0"/>
              <a:pPr/>
              <a:t>01.06.23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>
                <a:latin typeface="Source Sans Pro" panose="020B0503030403020204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>
                <a:latin typeface="Source Sans Pro" panose="020B0503030403020204" pitchFamily="34" charset="0"/>
              </a:defRPr>
            </a:lvl1pPr>
          </a:lstStyle>
          <a:p>
            <a:fld id="{51D46988-0785-4388-AF58-BFA79182A07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3737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Source Sans Pro" panose="020B0503030403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46988-0785-4388-AF58-BFA79182A072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963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46988-0785-4388-AF58-BFA79182A072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415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46988-0785-4388-AF58-BFA79182A072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8498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F08FC7D2-309F-4B1D-AF63-DB3D4B544859}" type="slidenum">
              <a:rPr lang="ko-KR" altLang="en-US">
                <a:solidFill>
                  <a:prstClr val="black"/>
                </a:solidFill>
                <a:ea typeface="맑은 고딕" panose="020B0503020000020004" pitchFamily="34" charset="-127"/>
              </a:rPr>
              <a:pPr defTabSz="990752">
                <a:defRPr/>
              </a:pPr>
              <a:t>3</a:t>
            </a:fld>
            <a:endParaRPr lang="ko-KR" altLang="en-US">
              <a:solidFill>
                <a:prstClr val="black"/>
              </a:solidFill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15976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F08FC7D2-309F-4B1D-AF63-DB3D4B544859}" type="slidenum">
              <a:rPr lang="ko-KR" altLang="en-US">
                <a:solidFill>
                  <a:prstClr val="black"/>
                </a:solidFill>
                <a:ea typeface="맑은 고딕" panose="020B0503020000020004" pitchFamily="34" charset="-127"/>
              </a:rPr>
              <a:pPr defTabSz="990752">
                <a:defRPr/>
              </a:pPr>
              <a:t>4</a:t>
            </a:fld>
            <a:endParaRPr lang="ko-KR" altLang="en-US">
              <a:solidFill>
                <a:prstClr val="black"/>
              </a:solidFill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5053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F08FC7D2-309F-4B1D-AF63-DB3D4B544859}" type="slidenum">
              <a:rPr lang="ko-KR" altLang="en-US">
                <a:solidFill>
                  <a:prstClr val="black"/>
                </a:solidFill>
                <a:ea typeface="맑은 고딕" panose="020B0503020000020004" pitchFamily="34" charset="-127"/>
              </a:rPr>
              <a:pPr defTabSz="990752">
                <a:defRPr/>
              </a:pPr>
              <a:t>5</a:t>
            </a:fld>
            <a:endParaRPr lang="ko-KR" altLang="en-US">
              <a:solidFill>
                <a:prstClr val="black"/>
              </a:solidFill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89241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F08FC7D2-309F-4B1D-AF63-DB3D4B544859}" type="slidenum">
              <a:rPr lang="ko-KR" altLang="en-US">
                <a:solidFill>
                  <a:prstClr val="black"/>
                </a:solidFill>
                <a:ea typeface="맑은 고딕" panose="020B0503020000020004" pitchFamily="34" charset="-127"/>
              </a:rPr>
              <a:pPr defTabSz="990752">
                <a:defRPr/>
              </a:pPr>
              <a:t>6</a:t>
            </a:fld>
            <a:endParaRPr lang="ko-KR" altLang="en-US">
              <a:solidFill>
                <a:prstClr val="black"/>
              </a:solidFill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22651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F08FC7D2-309F-4B1D-AF63-DB3D4B544859}" type="slidenum">
              <a:rPr lang="ko-KR" altLang="en-US">
                <a:solidFill>
                  <a:prstClr val="black"/>
                </a:solidFill>
                <a:ea typeface="맑은 고딕" panose="020B0503020000020004" pitchFamily="34" charset="-127"/>
              </a:rPr>
              <a:pPr defTabSz="990752">
                <a:defRPr/>
              </a:pPr>
              <a:t>7</a:t>
            </a:fld>
            <a:endParaRPr lang="ko-KR" altLang="en-US">
              <a:solidFill>
                <a:prstClr val="black"/>
              </a:solidFill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54559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F08FC7D2-309F-4B1D-AF63-DB3D4B544859}" type="slidenum">
              <a:rPr lang="ko-KR" altLang="en-US">
                <a:solidFill>
                  <a:prstClr val="black"/>
                </a:solidFill>
                <a:ea typeface="맑은 고딕" panose="020B0503020000020004" pitchFamily="34" charset="-127"/>
              </a:rPr>
              <a:pPr defTabSz="990752">
                <a:defRPr/>
              </a:pPr>
              <a:t>8</a:t>
            </a:fld>
            <a:endParaRPr lang="ko-KR" altLang="en-US">
              <a:solidFill>
                <a:prstClr val="black"/>
              </a:solidFill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91963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F08FC7D2-309F-4B1D-AF63-DB3D4B544859}" type="slidenum">
              <a:rPr lang="ko-KR" altLang="en-US">
                <a:solidFill>
                  <a:prstClr val="black"/>
                </a:solidFill>
                <a:ea typeface="맑은 고딕" panose="020B0503020000020004" pitchFamily="34" charset="-127"/>
              </a:rPr>
              <a:pPr defTabSz="990752">
                <a:defRPr/>
              </a:pPr>
              <a:t>9</a:t>
            </a:fld>
            <a:endParaRPr lang="ko-KR" altLang="en-US">
              <a:solidFill>
                <a:prstClr val="black"/>
              </a:solidFill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937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811EDA6F-5167-7DF5-DF46-CFA24DCBE3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791" y="876199"/>
            <a:ext cx="11249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kumimoji="0" lang="en-US" sz="1800" b="0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" panose="020B0503030403020204" pitchFamily="34" charset="0"/>
                <a:cs typeface="Open Sans" pitchFamily="2" charset="0"/>
              </a:defRPr>
            </a:lvl1pPr>
          </a:lstStyle>
          <a:p>
            <a:pPr marL="228600" marR="0" lvl="0" indent="-2286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Title here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D61CA4F-522A-6123-B08E-A60C08D2F2CB}"/>
              </a:ext>
            </a:extLst>
          </p:cNvPr>
          <p:cNvCxnSpPr>
            <a:cxnSpLocks/>
          </p:cNvCxnSpPr>
          <p:nvPr userDrawn="1"/>
        </p:nvCxnSpPr>
        <p:spPr>
          <a:xfrm>
            <a:off x="390071" y="705873"/>
            <a:ext cx="2075221" cy="0"/>
          </a:xfrm>
          <a:prstGeom prst="line">
            <a:avLst/>
          </a:prstGeom>
          <a:ln w="57150">
            <a:solidFill>
              <a:srgbClr val="FF7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font, logo, graphics, text&#10;&#10;Description automatically generated">
            <a:extLst>
              <a:ext uri="{FF2B5EF4-FFF2-40B4-BE49-F238E27FC236}">
                <a16:creationId xmlns:a16="http://schemas.microsoft.com/office/drawing/2014/main" id="{82B15B74-F9F0-C2FA-7835-07991A6B7E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730" y="262534"/>
            <a:ext cx="2783980" cy="44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38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357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posición de imagen 16">
            <a:extLst>
              <a:ext uri="{FF2B5EF4-FFF2-40B4-BE49-F238E27FC236}">
                <a16:creationId xmlns:a16="http://schemas.microsoft.com/office/drawing/2014/main" id="{8527B286-A045-49CB-9D7D-4589F5C1B1B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732103" y="1771266"/>
            <a:ext cx="2185272" cy="2450284"/>
          </a:xfrm>
          <a:custGeom>
            <a:avLst/>
            <a:gdLst>
              <a:gd name="connsiteX0" fmla="*/ 196477 w 2185272"/>
              <a:gd name="connsiteY0" fmla="*/ 0 h 2450284"/>
              <a:gd name="connsiteX1" fmla="*/ 1988795 w 2185272"/>
              <a:gd name="connsiteY1" fmla="*/ 0 h 2450284"/>
              <a:gd name="connsiteX2" fmla="*/ 2181282 w 2185272"/>
              <a:gd name="connsiteY2" fmla="*/ 156881 h 2450284"/>
              <a:gd name="connsiteX3" fmla="*/ 2185272 w 2185272"/>
              <a:gd name="connsiteY3" fmla="*/ 196468 h 2450284"/>
              <a:gd name="connsiteX4" fmla="*/ 2185272 w 2185272"/>
              <a:gd name="connsiteY4" fmla="*/ 2253817 h 2450284"/>
              <a:gd name="connsiteX5" fmla="*/ 2181282 w 2185272"/>
              <a:gd name="connsiteY5" fmla="*/ 2293404 h 2450284"/>
              <a:gd name="connsiteX6" fmla="*/ 2065273 w 2185272"/>
              <a:gd name="connsiteY6" fmla="*/ 2434845 h 2450284"/>
              <a:gd name="connsiteX7" fmla="*/ 1988800 w 2185272"/>
              <a:gd name="connsiteY7" fmla="*/ 2450284 h 2450284"/>
              <a:gd name="connsiteX8" fmla="*/ 196472 w 2185272"/>
              <a:gd name="connsiteY8" fmla="*/ 2450284 h 2450284"/>
              <a:gd name="connsiteX9" fmla="*/ 119999 w 2185272"/>
              <a:gd name="connsiteY9" fmla="*/ 2434845 h 2450284"/>
              <a:gd name="connsiteX10" fmla="*/ 3991 w 2185272"/>
              <a:gd name="connsiteY10" fmla="*/ 2293404 h 2450284"/>
              <a:gd name="connsiteX11" fmla="*/ 0 w 2185272"/>
              <a:gd name="connsiteY11" fmla="*/ 2253817 h 2450284"/>
              <a:gd name="connsiteX12" fmla="*/ 0 w 2185272"/>
              <a:gd name="connsiteY12" fmla="*/ 196469 h 2450284"/>
              <a:gd name="connsiteX13" fmla="*/ 3991 w 2185272"/>
              <a:gd name="connsiteY13" fmla="*/ 156881 h 2450284"/>
              <a:gd name="connsiteX14" fmla="*/ 196477 w 2185272"/>
              <a:gd name="connsiteY14" fmla="*/ 0 h 245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85272" h="2450284">
                <a:moveTo>
                  <a:pt x="196477" y="0"/>
                </a:moveTo>
                <a:lnTo>
                  <a:pt x="1988795" y="0"/>
                </a:lnTo>
                <a:cubicBezTo>
                  <a:pt x="2083743" y="0"/>
                  <a:pt x="2162961" y="67349"/>
                  <a:pt x="2181282" y="156881"/>
                </a:cubicBezTo>
                <a:lnTo>
                  <a:pt x="2185272" y="196468"/>
                </a:lnTo>
                <a:lnTo>
                  <a:pt x="2185272" y="2253817"/>
                </a:lnTo>
                <a:lnTo>
                  <a:pt x="2181282" y="2293404"/>
                </a:lnTo>
                <a:cubicBezTo>
                  <a:pt x="2168195" y="2357356"/>
                  <a:pt x="2124039" y="2409989"/>
                  <a:pt x="2065273" y="2434845"/>
                </a:cubicBezTo>
                <a:lnTo>
                  <a:pt x="1988800" y="2450284"/>
                </a:lnTo>
                <a:lnTo>
                  <a:pt x="196472" y="2450284"/>
                </a:lnTo>
                <a:lnTo>
                  <a:pt x="119999" y="2434845"/>
                </a:lnTo>
                <a:cubicBezTo>
                  <a:pt x="61233" y="2409989"/>
                  <a:pt x="17077" y="2357356"/>
                  <a:pt x="3991" y="2293404"/>
                </a:cubicBezTo>
                <a:lnTo>
                  <a:pt x="0" y="2253817"/>
                </a:lnTo>
                <a:lnTo>
                  <a:pt x="0" y="196469"/>
                </a:lnTo>
                <a:lnTo>
                  <a:pt x="3991" y="156881"/>
                </a:lnTo>
                <a:cubicBezTo>
                  <a:pt x="22312" y="67349"/>
                  <a:pt x="101529" y="0"/>
                  <a:pt x="196477" y="0"/>
                </a:cubicBezTo>
                <a:close/>
              </a:path>
            </a:pathLst>
          </a:cu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  <a:effectLst>
            <a:innerShdw blurRad="127000">
              <a:prstClr val="black">
                <a:alpha val="30000"/>
              </a:prstClr>
            </a:inn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18" name="Marcador de posición de imagen 17">
            <a:extLst>
              <a:ext uri="{FF2B5EF4-FFF2-40B4-BE49-F238E27FC236}">
                <a16:creationId xmlns:a16="http://schemas.microsoft.com/office/drawing/2014/main" id="{DA7ED0AE-6CED-41B5-A118-566B18B5F9E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03364" y="1771266"/>
            <a:ext cx="2185272" cy="2450284"/>
          </a:xfrm>
          <a:custGeom>
            <a:avLst/>
            <a:gdLst>
              <a:gd name="connsiteX0" fmla="*/ 196477 w 2185272"/>
              <a:gd name="connsiteY0" fmla="*/ 0 h 2450284"/>
              <a:gd name="connsiteX1" fmla="*/ 1988795 w 2185272"/>
              <a:gd name="connsiteY1" fmla="*/ 0 h 2450284"/>
              <a:gd name="connsiteX2" fmla="*/ 2181282 w 2185272"/>
              <a:gd name="connsiteY2" fmla="*/ 156881 h 2450284"/>
              <a:gd name="connsiteX3" fmla="*/ 2185272 w 2185272"/>
              <a:gd name="connsiteY3" fmla="*/ 196468 h 2450284"/>
              <a:gd name="connsiteX4" fmla="*/ 2185272 w 2185272"/>
              <a:gd name="connsiteY4" fmla="*/ 2253817 h 2450284"/>
              <a:gd name="connsiteX5" fmla="*/ 2181282 w 2185272"/>
              <a:gd name="connsiteY5" fmla="*/ 2293404 h 2450284"/>
              <a:gd name="connsiteX6" fmla="*/ 2065273 w 2185272"/>
              <a:gd name="connsiteY6" fmla="*/ 2434845 h 2450284"/>
              <a:gd name="connsiteX7" fmla="*/ 1988800 w 2185272"/>
              <a:gd name="connsiteY7" fmla="*/ 2450284 h 2450284"/>
              <a:gd name="connsiteX8" fmla="*/ 196472 w 2185272"/>
              <a:gd name="connsiteY8" fmla="*/ 2450284 h 2450284"/>
              <a:gd name="connsiteX9" fmla="*/ 119999 w 2185272"/>
              <a:gd name="connsiteY9" fmla="*/ 2434845 h 2450284"/>
              <a:gd name="connsiteX10" fmla="*/ 3991 w 2185272"/>
              <a:gd name="connsiteY10" fmla="*/ 2293404 h 2450284"/>
              <a:gd name="connsiteX11" fmla="*/ 0 w 2185272"/>
              <a:gd name="connsiteY11" fmla="*/ 2253817 h 2450284"/>
              <a:gd name="connsiteX12" fmla="*/ 0 w 2185272"/>
              <a:gd name="connsiteY12" fmla="*/ 196469 h 2450284"/>
              <a:gd name="connsiteX13" fmla="*/ 3991 w 2185272"/>
              <a:gd name="connsiteY13" fmla="*/ 156881 h 2450284"/>
              <a:gd name="connsiteX14" fmla="*/ 196477 w 2185272"/>
              <a:gd name="connsiteY14" fmla="*/ 0 h 245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85272" h="2450284">
                <a:moveTo>
                  <a:pt x="196477" y="0"/>
                </a:moveTo>
                <a:lnTo>
                  <a:pt x="1988795" y="0"/>
                </a:lnTo>
                <a:cubicBezTo>
                  <a:pt x="2083743" y="0"/>
                  <a:pt x="2162961" y="67349"/>
                  <a:pt x="2181282" y="156881"/>
                </a:cubicBezTo>
                <a:lnTo>
                  <a:pt x="2185272" y="196468"/>
                </a:lnTo>
                <a:lnTo>
                  <a:pt x="2185272" y="2253817"/>
                </a:lnTo>
                <a:lnTo>
                  <a:pt x="2181282" y="2293404"/>
                </a:lnTo>
                <a:cubicBezTo>
                  <a:pt x="2168195" y="2357356"/>
                  <a:pt x="2124039" y="2409989"/>
                  <a:pt x="2065273" y="2434845"/>
                </a:cubicBezTo>
                <a:lnTo>
                  <a:pt x="1988800" y="2450284"/>
                </a:lnTo>
                <a:lnTo>
                  <a:pt x="196472" y="2450284"/>
                </a:lnTo>
                <a:lnTo>
                  <a:pt x="119999" y="2434845"/>
                </a:lnTo>
                <a:cubicBezTo>
                  <a:pt x="61233" y="2409989"/>
                  <a:pt x="17077" y="2357356"/>
                  <a:pt x="3991" y="2293404"/>
                </a:cubicBezTo>
                <a:lnTo>
                  <a:pt x="0" y="2253817"/>
                </a:lnTo>
                <a:lnTo>
                  <a:pt x="0" y="196469"/>
                </a:lnTo>
                <a:lnTo>
                  <a:pt x="3991" y="156881"/>
                </a:lnTo>
                <a:cubicBezTo>
                  <a:pt x="22312" y="67349"/>
                  <a:pt x="101529" y="0"/>
                  <a:pt x="196477" y="0"/>
                </a:cubicBezTo>
                <a:close/>
              </a:path>
            </a:pathLst>
          </a:cu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  <a:effectLst>
            <a:innerShdw blurRad="127000">
              <a:prstClr val="black">
                <a:alpha val="30000"/>
              </a:prstClr>
            </a:inn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19" name="Marcador de posición de imagen 18">
            <a:extLst>
              <a:ext uri="{FF2B5EF4-FFF2-40B4-BE49-F238E27FC236}">
                <a16:creationId xmlns:a16="http://schemas.microsoft.com/office/drawing/2014/main" id="{B4809950-CF5C-49A9-A6D1-36FE88EBEB4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274625" y="1771266"/>
            <a:ext cx="2185272" cy="2450284"/>
          </a:xfrm>
          <a:custGeom>
            <a:avLst/>
            <a:gdLst>
              <a:gd name="connsiteX0" fmla="*/ 196477 w 2185272"/>
              <a:gd name="connsiteY0" fmla="*/ 0 h 2450284"/>
              <a:gd name="connsiteX1" fmla="*/ 1988795 w 2185272"/>
              <a:gd name="connsiteY1" fmla="*/ 0 h 2450284"/>
              <a:gd name="connsiteX2" fmla="*/ 2181282 w 2185272"/>
              <a:gd name="connsiteY2" fmla="*/ 156881 h 2450284"/>
              <a:gd name="connsiteX3" fmla="*/ 2185272 w 2185272"/>
              <a:gd name="connsiteY3" fmla="*/ 196468 h 2450284"/>
              <a:gd name="connsiteX4" fmla="*/ 2185272 w 2185272"/>
              <a:gd name="connsiteY4" fmla="*/ 2253817 h 2450284"/>
              <a:gd name="connsiteX5" fmla="*/ 2181282 w 2185272"/>
              <a:gd name="connsiteY5" fmla="*/ 2293404 h 2450284"/>
              <a:gd name="connsiteX6" fmla="*/ 2065273 w 2185272"/>
              <a:gd name="connsiteY6" fmla="*/ 2434845 h 2450284"/>
              <a:gd name="connsiteX7" fmla="*/ 1988800 w 2185272"/>
              <a:gd name="connsiteY7" fmla="*/ 2450284 h 2450284"/>
              <a:gd name="connsiteX8" fmla="*/ 196472 w 2185272"/>
              <a:gd name="connsiteY8" fmla="*/ 2450284 h 2450284"/>
              <a:gd name="connsiteX9" fmla="*/ 119999 w 2185272"/>
              <a:gd name="connsiteY9" fmla="*/ 2434845 h 2450284"/>
              <a:gd name="connsiteX10" fmla="*/ 3991 w 2185272"/>
              <a:gd name="connsiteY10" fmla="*/ 2293404 h 2450284"/>
              <a:gd name="connsiteX11" fmla="*/ 0 w 2185272"/>
              <a:gd name="connsiteY11" fmla="*/ 2253817 h 2450284"/>
              <a:gd name="connsiteX12" fmla="*/ 0 w 2185272"/>
              <a:gd name="connsiteY12" fmla="*/ 196469 h 2450284"/>
              <a:gd name="connsiteX13" fmla="*/ 3991 w 2185272"/>
              <a:gd name="connsiteY13" fmla="*/ 156881 h 2450284"/>
              <a:gd name="connsiteX14" fmla="*/ 196477 w 2185272"/>
              <a:gd name="connsiteY14" fmla="*/ 0 h 245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85272" h="2450284">
                <a:moveTo>
                  <a:pt x="196477" y="0"/>
                </a:moveTo>
                <a:lnTo>
                  <a:pt x="1988795" y="0"/>
                </a:lnTo>
                <a:cubicBezTo>
                  <a:pt x="2083743" y="0"/>
                  <a:pt x="2162961" y="67349"/>
                  <a:pt x="2181282" y="156881"/>
                </a:cubicBezTo>
                <a:lnTo>
                  <a:pt x="2185272" y="196468"/>
                </a:lnTo>
                <a:lnTo>
                  <a:pt x="2185272" y="2253817"/>
                </a:lnTo>
                <a:lnTo>
                  <a:pt x="2181282" y="2293404"/>
                </a:lnTo>
                <a:cubicBezTo>
                  <a:pt x="2168195" y="2357356"/>
                  <a:pt x="2124039" y="2409989"/>
                  <a:pt x="2065273" y="2434845"/>
                </a:cubicBezTo>
                <a:lnTo>
                  <a:pt x="1988800" y="2450284"/>
                </a:lnTo>
                <a:lnTo>
                  <a:pt x="196472" y="2450284"/>
                </a:lnTo>
                <a:lnTo>
                  <a:pt x="119999" y="2434845"/>
                </a:lnTo>
                <a:cubicBezTo>
                  <a:pt x="61233" y="2409989"/>
                  <a:pt x="17077" y="2357356"/>
                  <a:pt x="3991" y="2293404"/>
                </a:cubicBezTo>
                <a:lnTo>
                  <a:pt x="0" y="2253817"/>
                </a:lnTo>
                <a:lnTo>
                  <a:pt x="0" y="196469"/>
                </a:lnTo>
                <a:lnTo>
                  <a:pt x="3991" y="156881"/>
                </a:lnTo>
                <a:cubicBezTo>
                  <a:pt x="22312" y="67349"/>
                  <a:pt x="101529" y="0"/>
                  <a:pt x="196477" y="0"/>
                </a:cubicBezTo>
                <a:close/>
              </a:path>
            </a:pathLst>
          </a:cu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  <a:effectLst>
            <a:innerShdw blurRad="127000">
              <a:prstClr val="black">
                <a:alpha val="30000"/>
              </a:prstClr>
            </a:inn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623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7902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570C4F34-FBF9-4B41-AAFB-03477C2F61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0513" y="1291771"/>
            <a:ext cx="1451428" cy="1451429"/>
          </a:xfrm>
          <a:custGeom>
            <a:avLst/>
            <a:gdLst>
              <a:gd name="connsiteX0" fmla="*/ 725715 w 1451428"/>
              <a:gd name="connsiteY0" fmla="*/ 0 h 1451429"/>
              <a:gd name="connsiteX1" fmla="*/ 1447683 w 1451428"/>
              <a:gd name="connsiteY1" fmla="*/ 651515 h 1451429"/>
              <a:gd name="connsiteX2" fmla="*/ 1451428 w 1451428"/>
              <a:gd name="connsiteY2" fmla="*/ 725676 h 1451429"/>
              <a:gd name="connsiteX3" fmla="*/ 1451428 w 1451428"/>
              <a:gd name="connsiteY3" fmla="*/ 725754 h 1451429"/>
              <a:gd name="connsiteX4" fmla="*/ 1447683 w 1451428"/>
              <a:gd name="connsiteY4" fmla="*/ 799915 h 1451429"/>
              <a:gd name="connsiteX5" fmla="*/ 799915 w 1451428"/>
              <a:gd name="connsiteY5" fmla="*/ 1447683 h 1451429"/>
              <a:gd name="connsiteX6" fmla="*/ 725735 w 1451428"/>
              <a:gd name="connsiteY6" fmla="*/ 1451429 h 1451429"/>
              <a:gd name="connsiteX7" fmla="*/ 725695 w 1451428"/>
              <a:gd name="connsiteY7" fmla="*/ 1451429 h 1451429"/>
              <a:gd name="connsiteX8" fmla="*/ 651515 w 1451428"/>
              <a:gd name="connsiteY8" fmla="*/ 1447683 h 1451429"/>
              <a:gd name="connsiteX9" fmla="*/ 0 w 1451428"/>
              <a:gd name="connsiteY9" fmla="*/ 725715 h 1451429"/>
              <a:gd name="connsiteX10" fmla="*/ 725715 w 1451428"/>
              <a:gd name="connsiteY10" fmla="*/ 0 h 145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51428" h="1451429">
                <a:moveTo>
                  <a:pt x="725715" y="0"/>
                </a:moveTo>
                <a:cubicBezTo>
                  <a:pt x="1101466" y="0"/>
                  <a:pt x="1410519" y="285569"/>
                  <a:pt x="1447683" y="651515"/>
                </a:cubicBezTo>
                <a:lnTo>
                  <a:pt x="1451428" y="725676"/>
                </a:lnTo>
                <a:lnTo>
                  <a:pt x="1451428" y="725754"/>
                </a:lnTo>
                <a:lnTo>
                  <a:pt x="1447683" y="799915"/>
                </a:lnTo>
                <a:cubicBezTo>
                  <a:pt x="1412997" y="1141465"/>
                  <a:pt x="1141465" y="1412997"/>
                  <a:pt x="799915" y="1447683"/>
                </a:cubicBezTo>
                <a:lnTo>
                  <a:pt x="725735" y="1451429"/>
                </a:lnTo>
                <a:lnTo>
                  <a:pt x="725695" y="1451429"/>
                </a:lnTo>
                <a:lnTo>
                  <a:pt x="651515" y="1447683"/>
                </a:lnTo>
                <a:cubicBezTo>
                  <a:pt x="285569" y="1410519"/>
                  <a:pt x="0" y="1101466"/>
                  <a:pt x="0" y="725715"/>
                </a:cubicBezTo>
                <a:cubicBezTo>
                  <a:pt x="0" y="324914"/>
                  <a:pt x="324914" y="0"/>
                  <a:pt x="7257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s-AR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E16A4459-FDEF-4BBE-B57E-8E6536C0D9C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47339" y="1291771"/>
            <a:ext cx="1451428" cy="1451429"/>
          </a:xfrm>
          <a:custGeom>
            <a:avLst/>
            <a:gdLst>
              <a:gd name="connsiteX0" fmla="*/ 725715 w 1451428"/>
              <a:gd name="connsiteY0" fmla="*/ 0 h 1451429"/>
              <a:gd name="connsiteX1" fmla="*/ 1447683 w 1451428"/>
              <a:gd name="connsiteY1" fmla="*/ 651515 h 1451429"/>
              <a:gd name="connsiteX2" fmla="*/ 1451428 w 1451428"/>
              <a:gd name="connsiteY2" fmla="*/ 725676 h 1451429"/>
              <a:gd name="connsiteX3" fmla="*/ 1451428 w 1451428"/>
              <a:gd name="connsiteY3" fmla="*/ 725754 h 1451429"/>
              <a:gd name="connsiteX4" fmla="*/ 1447683 w 1451428"/>
              <a:gd name="connsiteY4" fmla="*/ 799915 h 1451429"/>
              <a:gd name="connsiteX5" fmla="*/ 799915 w 1451428"/>
              <a:gd name="connsiteY5" fmla="*/ 1447683 h 1451429"/>
              <a:gd name="connsiteX6" fmla="*/ 725735 w 1451428"/>
              <a:gd name="connsiteY6" fmla="*/ 1451429 h 1451429"/>
              <a:gd name="connsiteX7" fmla="*/ 725695 w 1451428"/>
              <a:gd name="connsiteY7" fmla="*/ 1451429 h 1451429"/>
              <a:gd name="connsiteX8" fmla="*/ 651515 w 1451428"/>
              <a:gd name="connsiteY8" fmla="*/ 1447683 h 1451429"/>
              <a:gd name="connsiteX9" fmla="*/ 0 w 1451428"/>
              <a:gd name="connsiteY9" fmla="*/ 725715 h 1451429"/>
              <a:gd name="connsiteX10" fmla="*/ 725715 w 1451428"/>
              <a:gd name="connsiteY10" fmla="*/ 0 h 145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51428" h="1451429">
                <a:moveTo>
                  <a:pt x="725715" y="0"/>
                </a:moveTo>
                <a:cubicBezTo>
                  <a:pt x="1101466" y="0"/>
                  <a:pt x="1410519" y="285569"/>
                  <a:pt x="1447683" y="651515"/>
                </a:cubicBezTo>
                <a:lnTo>
                  <a:pt x="1451428" y="725676"/>
                </a:lnTo>
                <a:lnTo>
                  <a:pt x="1451428" y="725754"/>
                </a:lnTo>
                <a:lnTo>
                  <a:pt x="1447683" y="799915"/>
                </a:lnTo>
                <a:cubicBezTo>
                  <a:pt x="1412997" y="1141465"/>
                  <a:pt x="1141465" y="1412997"/>
                  <a:pt x="799915" y="1447683"/>
                </a:cubicBezTo>
                <a:lnTo>
                  <a:pt x="725735" y="1451429"/>
                </a:lnTo>
                <a:lnTo>
                  <a:pt x="725695" y="1451429"/>
                </a:lnTo>
                <a:lnTo>
                  <a:pt x="651515" y="1447683"/>
                </a:lnTo>
                <a:cubicBezTo>
                  <a:pt x="285569" y="1410519"/>
                  <a:pt x="0" y="1101466"/>
                  <a:pt x="0" y="725715"/>
                </a:cubicBezTo>
                <a:cubicBezTo>
                  <a:pt x="0" y="324914"/>
                  <a:pt x="324914" y="0"/>
                  <a:pt x="7257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77472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881D528-2AF2-7EEC-875F-81BD1B4BE5DC}"/>
              </a:ext>
            </a:extLst>
          </p:cNvPr>
          <p:cNvCxnSpPr>
            <a:cxnSpLocks/>
          </p:cNvCxnSpPr>
          <p:nvPr userDrawn="1"/>
        </p:nvCxnSpPr>
        <p:spPr>
          <a:xfrm>
            <a:off x="390071" y="705873"/>
            <a:ext cx="2075221" cy="0"/>
          </a:xfrm>
          <a:prstGeom prst="line">
            <a:avLst/>
          </a:prstGeom>
          <a:ln w="57150">
            <a:solidFill>
              <a:srgbClr val="FF7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font, logo, graphics, text&#10;&#10;Description automatically generated">
            <a:extLst>
              <a:ext uri="{FF2B5EF4-FFF2-40B4-BE49-F238E27FC236}">
                <a16:creationId xmlns:a16="http://schemas.microsoft.com/office/drawing/2014/main" id="{3F6FEDE5-50FE-B46F-0F0B-E0FAD8BE38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730" y="262534"/>
            <a:ext cx="2783980" cy="44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389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vi-VN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60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D2C9C-827C-A45D-C4E2-4B3A5BFE9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037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A picture containing font, logo, graphics, text&#10;&#10;Description automatically generated">
            <a:extLst>
              <a:ext uri="{FF2B5EF4-FFF2-40B4-BE49-F238E27FC236}">
                <a16:creationId xmlns:a16="http://schemas.microsoft.com/office/drawing/2014/main" id="{7084BC34-D392-B19E-6FDD-69D3635EE5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730" y="262534"/>
            <a:ext cx="2783980" cy="44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19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318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posición de imagen 16">
            <a:extLst>
              <a:ext uri="{FF2B5EF4-FFF2-40B4-BE49-F238E27FC236}">
                <a16:creationId xmlns:a16="http://schemas.microsoft.com/office/drawing/2014/main" id="{8527B286-A045-49CB-9D7D-4589F5C1B1B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732103" y="1771266"/>
            <a:ext cx="2185272" cy="2450284"/>
          </a:xfrm>
          <a:custGeom>
            <a:avLst/>
            <a:gdLst>
              <a:gd name="connsiteX0" fmla="*/ 196477 w 2185272"/>
              <a:gd name="connsiteY0" fmla="*/ 0 h 2450284"/>
              <a:gd name="connsiteX1" fmla="*/ 1988795 w 2185272"/>
              <a:gd name="connsiteY1" fmla="*/ 0 h 2450284"/>
              <a:gd name="connsiteX2" fmla="*/ 2181282 w 2185272"/>
              <a:gd name="connsiteY2" fmla="*/ 156881 h 2450284"/>
              <a:gd name="connsiteX3" fmla="*/ 2185272 w 2185272"/>
              <a:gd name="connsiteY3" fmla="*/ 196468 h 2450284"/>
              <a:gd name="connsiteX4" fmla="*/ 2185272 w 2185272"/>
              <a:gd name="connsiteY4" fmla="*/ 2253817 h 2450284"/>
              <a:gd name="connsiteX5" fmla="*/ 2181282 w 2185272"/>
              <a:gd name="connsiteY5" fmla="*/ 2293404 h 2450284"/>
              <a:gd name="connsiteX6" fmla="*/ 2065273 w 2185272"/>
              <a:gd name="connsiteY6" fmla="*/ 2434845 h 2450284"/>
              <a:gd name="connsiteX7" fmla="*/ 1988800 w 2185272"/>
              <a:gd name="connsiteY7" fmla="*/ 2450284 h 2450284"/>
              <a:gd name="connsiteX8" fmla="*/ 196472 w 2185272"/>
              <a:gd name="connsiteY8" fmla="*/ 2450284 h 2450284"/>
              <a:gd name="connsiteX9" fmla="*/ 119999 w 2185272"/>
              <a:gd name="connsiteY9" fmla="*/ 2434845 h 2450284"/>
              <a:gd name="connsiteX10" fmla="*/ 3991 w 2185272"/>
              <a:gd name="connsiteY10" fmla="*/ 2293404 h 2450284"/>
              <a:gd name="connsiteX11" fmla="*/ 0 w 2185272"/>
              <a:gd name="connsiteY11" fmla="*/ 2253817 h 2450284"/>
              <a:gd name="connsiteX12" fmla="*/ 0 w 2185272"/>
              <a:gd name="connsiteY12" fmla="*/ 196469 h 2450284"/>
              <a:gd name="connsiteX13" fmla="*/ 3991 w 2185272"/>
              <a:gd name="connsiteY13" fmla="*/ 156881 h 2450284"/>
              <a:gd name="connsiteX14" fmla="*/ 196477 w 2185272"/>
              <a:gd name="connsiteY14" fmla="*/ 0 h 245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85272" h="2450284">
                <a:moveTo>
                  <a:pt x="196477" y="0"/>
                </a:moveTo>
                <a:lnTo>
                  <a:pt x="1988795" y="0"/>
                </a:lnTo>
                <a:cubicBezTo>
                  <a:pt x="2083743" y="0"/>
                  <a:pt x="2162961" y="67349"/>
                  <a:pt x="2181282" y="156881"/>
                </a:cubicBezTo>
                <a:lnTo>
                  <a:pt x="2185272" y="196468"/>
                </a:lnTo>
                <a:lnTo>
                  <a:pt x="2185272" y="2253817"/>
                </a:lnTo>
                <a:lnTo>
                  <a:pt x="2181282" y="2293404"/>
                </a:lnTo>
                <a:cubicBezTo>
                  <a:pt x="2168195" y="2357356"/>
                  <a:pt x="2124039" y="2409989"/>
                  <a:pt x="2065273" y="2434845"/>
                </a:cubicBezTo>
                <a:lnTo>
                  <a:pt x="1988800" y="2450284"/>
                </a:lnTo>
                <a:lnTo>
                  <a:pt x="196472" y="2450284"/>
                </a:lnTo>
                <a:lnTo>
                  <a:pt x="119999" y="2434845"/>
                </a:lnTo>
                <a:cubicBezTo>
                  <a:pt x="61233" y="2409989"/>
                  <a:pt x="17077" y="2357356"/>
                  <a:pt x="3991" y="2293404"/>
                </a:cubicBezTo>
                <a:lnTo>
                  <a:pt x="0" y="2253817"/>
                </a:lnTo>
                <a:lnTo>
                  <a:pt x="0" y="196469"/>
                </a:lnTo>
                <a:lnTo>
                  <a:pt x="3991" y="156881"/>
                </a:lnTo>
                <a:cubicBezTo>
                  <a:pt x="22312" y="67349"/>
                  <a:pt x="101529" y="0"/>
                  <a:pt x="196477" y="0"/>
                </a:cubicBezTo>
                <a:close/>
              </a:path>
            </a:pathLst>
          </a:cu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  <a:effectLst>
            <a:innerShdw blurRad="127000">
              <a:prstClr val="black">
                <a:alpha val="30000"/>
              </a:prstClr>
            </a:inn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18" name="Marcador de posición de imagen 17">
            <a:extLst>
              <a:ext uri="{FF2B5EF4-FFF2-40B4-BE49-F238E27FC236}">
                <a16:creationId xmlns:a16="http://schemas.microsoft.com/office/drawing/2014/main" id="{DA7ED0AE-6CED-41B5-A118-566B18B5F9E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03364" y="1771266"/>
            <a:ext cx="2185272" cy="2450284"/>
          </a:xfrm>
          <a:custGeom>
            <a:avLst/>
            <a:gdLst>
              <a:gd name="connsiteX0" fmla="*/ 196477 w 2185272"/>
              <a:gd name="connsiteY0" fmla="*/ 0 h 2450284"/>
              <a:gd name="connsiteX1" fmla="*/ 1988795 w 2185272"/>
              <a:gd name="connsiteY1" fmla="*/ 0 h 2450284"/>
              <a:gd name="connsiteX2" fmla="*/ 2181282 w 2185272"/>
              <a:gd name="connsiteY2" fmla="*/ 156881 h 2450284"/>
              <a:gd name="connsiteX3" fmla="*/ 2185272 w 2185272"/>
              <a:gd name="connsiteY3" fmla="*/ 196468 h 2450284"/>
              <a:gd name="connsiteX4" fmla="*/ 2185272 w 2185272"/>
              <a:gd name="connsiteY4" fmla="*/ 2253817 h 2450284"/>
              <a:gd name="connsiteX5" fmla="*/ 2181282 w 2185272"/>
              <a:gd name="connsiteY5" fmla="*/ 2293404 h 2450284"/>
              <a:gd name="connsiteX6" fmla="*/ 2065273 w 2185272"/>
              <a:gd name="connsiteY6" fmla="*/ 2434845 h 2450284"/>
              <a:gd name="connsiteX7" fmla="*/ 1988800 w 2185272"/>
              <a:gd name="connsiteY7" fmla="*/ 2450284 h 2450284"/>
              <a:gd name="connsiteX8" fmla="*/ 196472 w 2185272"/>
              <a:gd name="connsiteY8" fmla="*/ 2450284 h 2450284"/>
              <a:gd name="connsiteX9" fmla="*/ 119999 w 2185272"/>
              <a:gd name="connsiteY9" fmla="*/ 2434845 h 2450284"/>
              <a:gd name="connsiteX10" fmla="*/ 3991 w 2185272"/>
              <a:gd name="connsiteY10" fmla="*/ 2293404 h 2450284"/>
              <a:gd name="connsiteX11" fmla="*/ 0 w 2185272"/>
              <a:gd name="connsiteY11" fmla="*/ 2253817 h 2450284"/>
              <a:gd name="connsiteX12" fmla="*/ 0 w 2185272"/>
              <a:gd name="connsiteY12" fmla="*/ 196469 h 2450284"/>
              <a:gd name="connsiteX13" fmla="*/ 3991 w 2185272"/>
              <a:gd name="connsiteY13" fmla="*/ 156881 h 2450284"/>
              <a:gd name="connsiteX14" fmla="*/ 196477 w 2185272"/>
              <a:gd name="connsiteY14" fmla="*/ 0 h 245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85272" h="2450284">
                <a:moveTo>
                  <a:pt x="196477" y="0"/>
                </a:moveTo>
                <a:lnTo>
                  <a:pt x="1988795" y="0"/>
                </a:lnTo>
                <a:cubicBezTo>
                  <a:pt x="2083743" y="0"/>
                  <a:pt x="2162961" y="67349"/>
                  <a:pt x="2181282" y="156881"/>
                </a:cubicBezTo>
                <a:lnTo>
                  <a:pt x="2185272" y="196468"/>
                </a:lnTo>
                <a:lnTo>
                  <a:pt x="2185272" y="2253817"/>
                </a:lnTo>
                <a:lnTo>
                  <a:pt x="2181282" y="2293404"/>
                </a:lnTo>
                <a:cubicBezTo>
                  <a:pt x="2168195" y="2357356"/>
                  <a:pt x="2124039" y="2409989"/>
                  <a:pt x="2065273" y="2434845"/>
                </a:cubicBezTo>
                <a:lnTo>
                  <a:pt x="1988800" y="2450284"/>
                </a:lnTo>
                <a:lnTo>
                  <a:pt x="196472" y="2450284"/>
                </a:lnTo>
                <a:lnTo>
                  <a:pt x="119999" y="2434845"/>
                </a:lnTo>
                <a:cubicBezTo>
                  <a:pt x="61233" y="2409989"/>
                  <a:pt x="17077" y="2357356"/>
                  <a:pt x="3991" y="2293404"/>
                </a:cubicBezTo>
                <a:lnTo>
                  <a:pt x="0" y="2253817"/>
                </a:lnTo>
                <a:lnTo>
                  <a:pt x="0" y="196469"/>
                </a:lnTo>
                <a:lnTo>
                  <a:pt x="3991" y="156881"/>
                </a:lnTo>
                <a:cubicBezTo>
                  <a:pt x="22312" y="67349"/>
                  <a:pt x="101529" y="0"/>
                  <a:pt x="196477" y="0"/>
                </a:cubicBezTo>
                <a:close/>
              </a:path>
            </a:pathLst>
          </a:cu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  <a:effectLst>
            <a:innerShdw blurRad="127000">
              <a:prstClr val="black">
                <a:alpha val="30000"/>
              </a:prstClr>
            </a:inn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  <p:sp>
        <p:nvSpPr>
          <p:cNvPr id="19" name="Marcador de posición de imagen 18">
            <a:extLst>
              <a:ext uri="{FF2B5EF4-FFF2-40B4-BE49-F238E27FC236}">
                <a16:creationId xmlns:a16="http://schemas.microsoft.com/office/drawing/2014/main" id="{B4809950-CF5C-49A9-A6D1-36FE88EBEB4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274625" y="1771266"/>
            <a:ext cx="2185272" cy="2450284"/>
          </a:xfrm>
          <a:custGeom>
            <a:avLst/>
            <a:gdLst>
              <a:gd name="connsiteX0" fmla="*/ 196477 w 2185272"/>
              <a:gd name="connsiteY0" fmla="*/ 0 h 2450284"/>
              <a:gd name="connsiteX1" fmla="*/ 1988795 w 2185272"/>
              <a:gd name="connsiteY1" fmla="*/ 0 h 2450284"/>
              <a:gd name="connsiteX2" fmla="*/ 2181282 w 2185272"/>
              <a:gd name="connsiteY2" fmla="*/ 156881 h 2450284"/>
              <a:gd name="connsiteX3" fmla="*/ 2185272 w 2185272"/>
              <a:gd name="connsiteY3" fmla="*/ 196468 h 2450284"/>
              <a:gd name="connsiteX4" fmla="*/ 2185272 w 2185272"/>
              <a:gd name="connsiteY4" fmla="*/ 2253817 h 2450284"/>
              <a:gd name="connsiteX5" fmla="*/ 2181282 w 2185272"/>
              <a:gd name="connsiteY5" fmla="*/ 2293404 h 2450284"/>
              <a:gd name="connsiteX6" fmla="*/ 2065273 w 2185272"/>
              <a:gd name="connsiteY6" fmla="*/ 2434845 h 2450284"/>
              <a:gd name="connsiteX7" fmla="*/ 1988800 w 2185272"/>
              <a:gd name="connsiteY7" fmla="*/ 2450284 h 2450284"/>
              <a:gd name="connsiteX8" fmla="*/ 196472 w 2185272"/>
              <a:gd name="connsiteY8" fmla="*/ 2450284 h 2450284"/>
              <a:gd name="connsiteX9" fmla="*/ 119999 w 2185272"/>
              <a:gd name="connsiteY9" fmla="*/ 2434845 h 2450284"/>
              <a:gd name="connsiteX10" fmla="*/ 3991 w 2185272"/>
              <a:gd name="connsiteY10" fmla="*/ 2293404 h 2450284"/>
              <a:gd name="connsiteX11" fmla="*/ 0 w 2185272"/>
              <a:gd name="connsiteY11" fmla="*/ 2253817 h 2450284"/>
              <a:gd name="connsiteX12" fmla="*/ 0 w 2185272"/>
              <a:gd name="connsiteY12" fmla="*/ 196469 h 2450284"/>
              <a:gd name="connsiteX13" fmla="*/ 3991 w 2185272"/>
              <a:gd name="connsiteY13" fmla="*/ 156881 h 2450284"/>
              <a:gd name="connsiteX14" fmla="*/ 196477 w 2185272"/>
              <a:gd name="connsiteY14" fmla="*/ 0 h 245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85272" h="2450284">
                <a:moveTo>
                  <a:pt x="196477" y="0"/>
                </a:moveTo>
                <a:lnTo>
                  <a:pt x="1988795" y="0"/>
                </a:lnTo>
                <a:cubicBezTo>
                  <a:pt x="2083743" y="0"/>
                  <a:pt x="2162961" y="67349"/>
                  <a:pt x="2181282" y="156881"/>
                </a:cubicBezTo>
                <a:lnTo>
                  <a:pt x="2185272" y="196468"/>
                </a:lnTo>
                <a:lnTo>
                  <a:pt x="2185272" y="2253817"/>
                </a:lnTo>
                <a:lnTo>
                  <a:pt x="2181282" y="2293404"/>
                </a:lnTo>
                <a:cubicBezTo>
                  <a:pt x="2168195" y="2357356"/>
                  <a:pt x="2124039" y="2409989"/>
                  <a:pt x="2065273" y="2434845"/>
                </a:cubicBezTo>
                <a:lnTo>
                  <a:pt x="1988800" y="2450284"/>
                </a:lnTo>
                <a:lnTo>
                  <a:pt x="196472" y="2450284"/>
                </a:lnTo>
                <a:lnTo>
                  <a:pt x="119999" y="2434845"/>
                </a:lnTo>
                <a:cubicBezTo>
                  <a:pt x="61233" y="2409989"/>
                  <a:pt x="17077" y="2357356"/>
                  <a:pt x="3991" y="2293404"/>
                </a:cubicBezTo>
                <a:lnTo>
                  <a:pt x="0" y="2253817"/>
                </a:lnTo>
                <a:lnTo>
                  <a:pt x="0" y="196469"/>
                </a:lnTo>
                <a:lnTo>
                  <a:pt x="3991" y="156881"/>
                </a:lnTo>
                <a:cubicBezTo>
                  <a:pt x="22312" y="67349"/>
                  <a:pt x="101529" y="0"/>
                  <a:pt x="196477" y="0"/>
                </a:cubicBezTo>
                <a:close/>
              </a:path>
            </a:pathLst>
          </a:cu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  <a:effectLst>
            <a:innerShdw blurRad="127000">
              <a:prstClr val="black">
                <a:alpha val="30000"/>
              </a:prstClr>
            </a:inn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/>
              <a:t>Image Placeholder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86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070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570C4F34-FBF9-4B41-AAFB-03477C2F61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0513" y="1291771"/>
            <a:ext cx="1451428" cy="1451429"/>
          </a:xfrm>
          <a:custGeom>
            <a:avLst/>
            <a:gdLst>
              <a:gd name="connsiteX0" fmla="*/ 725715 w 1451428"/>
              <a:gd name="connsiteY0" fmla="*/ 0 h 1451429"/>
              <a:gd name="connsiteX1" fmla="*/ 1447683 w 1451428"/>
              <a:gd name="connsiteY1" fmla="*/ 651515 h 1451429"/>
              <a:gd name="connsiteX2" fmla="*/ 1451428 w 1451428"/>
              <a:gd name="connsiteY2" fmla="*/ 725676 h 1451429"/>
              <a:gd name="connsiteX3" fmla="*/ 1451428 w 1451428"/>
              <a:gd name="connsiteY3" fmla="*/ 725754 h 1451429"/>
              <a:gd name="connsiteX4" fmla="*/ 1447683 w 1451428"/>
              <a:gd name="connsiteY4" fmla="*/ 799915 h 1451429"/>
              <a:gd name="connsiteX5" fmla="*/ 799915 w 1451428"/>
              <a:gd name="connsiteY5" fmla="*/ 1447683 h 1451429"/>
              <a:gd name="connsiteX6" fmla="*/ 725735 w 1451428"/>
              <a:gd name="connsiteY6" fmla="*/ 1451429 h 1451429"/>
              <a:gd name="connsiteX7" fmla="*/ 725695 w 1451428"/>
              <a:gd name="connsiteY7" fmla="*/ 1451429 h 1451429"/>
              <a:gd name="connsiteX8" fmla="*/ 651515 w 1451428"/>
              <a:gd name="connsiteY8" fmla="*/ 1447683 h 1451429"/>
              <a:gd name="connsiteX9" fmla="*/ 0 w 1451428"/>
              <a:gd name="connsiteY9" fmla="*/ 725715 h 1451429"/>
              <a:gd name="connsiteX10" fmla="*/ 725715 w 1451428"/>
              <a:gd name="connsiteY10" fmla="*/ 0 h 145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51428" h="1451429">
                <a:moveTo>
                  <a:pt x="725715" y="0"/>
                </a:moveTo>
                <a:cubicBezTo>
                  <a:pt x="1101466" y="0"/>
                  <a:pt x="1410519" y="285569"/>
                  <a:pt x="1447683" y="651515"/>
                </a:cubicBezTo>
                <a:lnTo>
                  <a:pt x="1451428" y="725676"/>
                </a:lnTo>
                <a:lnTo>
                  <a:pt x="1451428" y="725754"/>
                </a:lnTo>
                <a:lnTo>
                  <a:pt x="1447683" y="799915"/>
                </a:lnTo>
                <a:cubicBezTo>
                  <a:pt x="1412997" y="1141465"/>
                  <a:pt x="1141465" y="1412997"/>
                  <a:pt x="799915" y="1447683"/>
                </a:cubicBezTo>
                <a:lnTo>
                  <a:pt x="725735" y="1451429"/>
                </a:lnTo>
                <a:lnTo>
                  <a:pt x="725695" y="1451429"/>
                </a:lnTo>
                <a:lnTo>
                  <a:pt x="651515" y="1447683"/>
                </a:lnTo>
                <a:cubicBezTo>
                  <a:pt x="285569" y="1410519"/>
                  <a:pt x="0" y="1101466"/>
                  <a:pt x="0" y="725715"/>
                </a:cubicBezTo>
                <a:cubicBezTo>
                  <a:pt x="0" y="324914"/>
                  <a:pt x="324914" y="0"/>
                  <a:pt x="7257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s-AR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E16A4459-FDEF-4BBE-B57E-8E6536C0D9C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47339" y="1291771"/>
            <a:ext cx="1451428" cy="1451429"/>
          </a:xfrm>
          <a:custGeom>
            <a:avLst/>
            <a:gdLst>
              <a:gd name="connsiteX0" fmla="*/ 725715 w 1451428"/>
              <a:gd name="connsiteY0" fmla="*/ 0 h 1451429"/>
              <a:gd name="connsiteX1" fmla="*/ 1447683 w 1451428"/>
              <a:gd name="connsiteY1" fmla="*/ 651515 h 1451429"/>
              <a:gd name="connsiteX2" fmla="*/ 1451428 w 1451428"/>
              <a:gd name="connsiteY2" fmla="*/ 725676 h 1451429"/>
              <a:gd name="connsiteX3" fmla="*/ 1451428 w 1451428"/>
              <a:gd name="connsiteY3" fmla="*/ 725754 h 1451429"/>
              <a:gd name="connsiteX4" fmla="*/ 1447683 w 1451428"/>
              <a:gd name="connsiteY4" fmla="*/ 799915 h 1451429"/>
              <a:gd name="connsiteX5" fmla="*/ 799915 w 1451428"/>
              <a:gd name="connsiteY5" fmla="*/ 1447683 h 1451429"/>
              <a:gd name="connsiteX6" fmla="*/ 725735 w 1451428"/>
              <a:gd name="connsiteY6" fmla="*/ 1451429 h 1451429"/>
              <a:gd name="connsiteX7" fmla="*/ 725695 w 1451428"/>
              <a:gd name="connsiteY7" fmla="*/ 1451429 h 1451429"/>
              <a:gd name="connsiteX8" fmla="*/ 651515 w 1451428"/>
              <a:gd name="connsiteY8" fmla="*/ 1447683 h 1451429"/>
              <a:gd name="connsiteX9" fmla="*/ 0 w 1451428"/>
              <a:gd name="connsiteY9" fmla="*/ 725715 h 1451429"/>
              <a:gd name="connsiteX10" fmla="*/ 725715 w 1451428"/>
              <a:gd name="connsiteY10" fmla="*/ 0 h 145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51428" h="1451429">
                <a:moveTo>
                  <a:pt x="725715" y="0"/>
                </a:moveTo>
                <a:cubicBezTo>
                  <a:pt x="1101466" y="0"/>
                  <a:pt x="1410519" y="285569"/>
                  <a:pt x="1447683" y="651515"/>
                </a:cubicBezTo>
                <a:lnTo>
                  <a:pt x="1451428" y="725676"/>
                </a:lnTo>
                <a:lnTo>
                  <a:pt x="1451428" y="725754"/>
                </a:lnTo>
                <a:lnTo>
                  <a:pt x="1447683" y="799915"/>
                </a:lnTo>
                <a:cubicBezTo>
                  <a:pt x="1412997" y="1141465"/>
                  <a:pt x="1141465" y="1412997"/>
                  <a:pt x="799915" y="1447683"/>
                </a:cubicBezTo>
                <a:lnTo>
                  <a:pt x="725735" y="1451429"/>
                </a:lnTo>
                <a:lnTo>
                  <a:pt x="725695" y="1451429"/>
                </a:lnTo>
                <a:lnTo>
                  <a:pt x="651515" y="1447683"/>
                </a:lnTo>
                <a:cubicBezTo>
                  <a:pt x="285569" y="1410519"/>
                  <a:pt x="0" y="1101466"/>
                  <a:pt x="0" y="725715"/>
                </a:cubicBezTo>
                <a:cubicBezTo>
                  <a:pt x="0" y="324914"/>
                  <a:pt x="324914" y="0"/>
                  <a:pt x="7257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/>
            </a:lvl1pPr>
          </a:lstStyle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33435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vi-VN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6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eño personalizad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94CCD1-5EAD-AC9B-1BE5-7B13BB571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3882" y="237869"/>
            <a:ext cx="1355169" cy="195023"/>
          </a:xfrm>
          <a:prstGeom prst="rect">
            <a:avLst/>
          </a:prstGeom>
        </p:spPr>
      </p:pic>
      <p:sp>
        <p:nvSpPr>
          <p:cNvPr id="11" name="Text Placeholder 35">
            <a:extLst>
              <a:ext uri="{FF2B5EF4-FFF2-40B4-BE49-F238E27FC236}">
                <a16:creationId xmlns:a16="http://schemas.microsoft.com/office/drawing/2014/main" id="{A47240A8-C456-701E-8522-89AC00EF3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791" y="432892"/>
            <a:ext cx="11268418" cy="250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kumimoji="0" lang="en-US" sz="1200" b="1" i="0" u="none" strike="noStrike" cap="none" spc="0" normalizeH="0" baseline="0">
                <a:ln>
                  <a:noFill/>
                </a:ln>
                <a:solidFill>
                  <a:srgbClr val="CA0F2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2" charset="0"/>
              </a:defRPr>
            </a:lvl1pPr>
          </a:lstStyle>
          <a:p>
            <a:pPr marL="228600" marR="0" lvl="0" indent="-228600" fontAlgn="auto">
              <a:spcAft>
                <a:spcPts val="0"/>
              </a:spcAft>
              <a:buClrTx/>
              <a:buSzTx/>
              <a:tabLst/>
            </a:pPr>
            <a:r>
              <a:rPr lang="en-US"/>
              <a:t>SUBTITLE HERE</a:t>
            </a:r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811EDA6F-5167-7DF5-DF46-CFA24DCBE3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791" y="682919"/>
            <a:ext cx="11249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kumimoji="0" lang="en-US" sz="1800" b="0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" panose="020B0503030403020204" pitchFamily="34" charset="0"/>
                <a:cs typeface="Open Sans" pitchFamily="2" charset="0"/>
              </a:defRPr>
            </a:lvl1pPr>
          </a:lstStyle>
          <a:p>
            <a:pPr marL="228600" marR="0" lvl="0" indent="-2286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216648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D2C9C-827C-A45D-C4E2-4B3A5BFE9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3F8CC7-A037-785F-45E8-B6A672CF69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3882" y="237869"/>
            <a:ext cx="1355169" cy="1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57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86EC65F-1E53-453A-9F54-E4DE2694A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346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75" r:id="rId2"/>
    <p:sldLayoutId id="2147483690" r:id="rId3"/>
    <p:sldLayoutId id="2147483683" r:id="rId4"/>
    <p:sldLayoutId id="2147483685" r:id="rId5"/>
    <p:sldLayoutId id="2147483688" r:id="rId6"/>
    <p:sldLayoutId id="2147483713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86EC65F-1E53-453A-9F54-E4DE2694A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63912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2" r:id="rId7"/>
    <p:sldLayoutId id="2147483723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jpe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20.jpg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notesSlide" Target="../notesSlides/notesSlide8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microsoft.com/office/2007/relationships/hdphoto" Target="../media/hdphoto2.wdp"/><Relationship Id="rId15" Type="http://schemas.openxmlformats.org/officeDocument/2006/relationships/image" Target="../media/image27.png"/><Relationship Id="rId10" Type="http://schemas.openxmlformats.org/officeDocument/2006/relationships/image" Target="../media/image24.jpeg"/><Relationship Id="rId4" Type="http://schemas.openxmlformats.org/officeDocument/2006/relationships/image" Target="../media/image21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torstenkatthoefer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859A0701-066B-2DF8-C787-1896C7B10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3541" y="-412929"/>
            <a:ext cx="14779082" cy="8276286"/>
          </a:xfrm>
          <a:prstGeom prst="rect">
            <a:avLst/>
          </a:prstGeom>
        </p:spPr>
      </p:pic>
      <p:pic>
        <p:nvPicPr>
          <p:cNvPr id="5" name="Content Placeholder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A1478CDA-E1C2-C8D0-9EA0-52B5206C8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/>
      </p:pic>
      <p:sp>
        <p:nvSpPr>
          <p:cNvPr id="6" name="Rechteck 6">
            <a:extLst>
              <a:ext uri="{FF2B5EF4-FFF2-40B4-BE49-F238E27FC236}">
                <a16:creationId xmlns:a16="http://schemas.microsoft.com/office/drawing/2014/main" id="{ECDBF293-4D8C-7F30-A8B7-F114AAB7AED5}"/>
              </a:ext>
            </a:extLst>
          </p:cNvPr>
          <p:cNvSpPr/>
          <p:nvPr/>
        </p:nvSpPr>
        <p:spPr>
          <a:xfrm>
            <a:off x="835005" y="4289669"/>
            <a:ext cx="10521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400" b="1">
                <a:solidFill>
                  <a:schemeClr val="bg1"/>
                </a:solidFill>
                <a:latin typeface="Didact Gothic" pitchFamily="2" charset="0"/>
                <a:ea typeface="Source Sans Pro" panose="020B0503030403020204" pitchFamily="34" charset="0"/>
                <a:cs typeface="Didot" panose="02000503000000020003" pitchFamily="2" charset="-79"/>
              </a:rPr>
              <a:t>A LEADER </a:t>
            </a:r>
            <a:r>
              <a:rPr lang="de-DE" sz="2400" b="1" dirty="0">
                <a:solidFill>
                  <a:schemeClr val="bg1"/>
                </a:solidFill>
                <a:latin typeface="Didact Gothic" pitchFamily="2" charset="0"/>
                <a:ea typeface="Source Sans Pro" panose="020B0503030403020204" pitchFamily="34" charset="0"/>
                <a:cs typeface="Didot" panose="02000503000000020003" pitchFamily="2" charset="-79"/>
              </a:rPr>
              <a:t>IN E-COACHING CREATING SUSTAINABLE KNOWLEDGE HABITS</a:t>
            </a:r>
          </a:p>
        </p:txBody>
      </p:sp>
      <p:sp>
        <p:nvSpPr>
          <p:cNvPr id="7" name="Rectangle: Rounded Corners 17">
            <a:extLst>
              <a:ext uri="{FF2B5EF4-FFF2-40B4-BE49-F238E27FC236}">
                <a16:creationId xmlns:a16="http://schemas.microsoft.com/office/drawing/2014/main" id="{95B9201C-4365-43F3-78AA-CE1B54EDB14D}"/>
              </a:ext>
            </a:extLst>
          </p:cNvPr>
          <p:cNvSpPr/>
          <p:nvPr/>
        </p:nvSpPr>
        <p:spPr>
          <a:xfrm>
            <a:off x="-154546" y="6099258"/>
            <a:ext cx="3547396" cy="416175"/>
          </a:xfrm>
          <a:prstGeom prst="roundRect">
            <a:avLst>
              <a:gd name="adj" fmla="val 3076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SemiBold" panose="020B0603030403020204" pitchFamily="34" charset="0"/>
                <a:ea typeface="Inter SemiBold" panose="02000503000000020004" pitchFamily="2" charset="0"/>
                <a:cs typeface="+mn-cs"/>
              </a:rPr>
              <a:t>Investor Presentation | </a:t>
            </a:r>
            <a:r>
              <a:rPr lang="en-US" sz="1400" dirty="0">
                <a:solidFill>
                  <a:schemeClr val="bg1"/>
                </a:solidFill>
                <a:latin typeface="Source Sans Pro SemiBold" panose="020B0603030403020204" pitchFamily="34" charset="0"/>
                <a:ea typeface="Inter SemiBold" panose="02000503000000020004" pitchFamily="2" charset="0"/>
              </a:rPr>
              <a:t>June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SemiBold" panose="020B0603030403020204" pitchFamily="34" charset="0"/>
                <a:ea typeface="Inter SemiBold" panose="02000503000000020004" pitchFamily="2" charset="0"/>
                <a:cs typeface="+mn-cs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554724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859A0701-066B-2DF8-C787-1896C7B10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954" y="0"/>
            <a:ext cx="12487907" cy="6993228"/>
          </a:xfrm>
          <a:prstGeom prst="rect">
            <a:avLst/>
          </a:prstGeom>
        </p:spPr>
      </p:pic>
      <p:pic>
        <p:nvPicPr>
          <p:cNvPr id="5" name="Content Placeholder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A1478CDA-E1C2-C8D0-9EA0-52B5206C8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/>
      </p:pic>
      <p:sp>
        <p:nvSpPr>
          <p:cNvPr id="15" name="Rechteck 6">
            <a:extLst>
              <a:ext uri="{FF2B5EF4-FFF2-40B4-BE49-F238E27FC236}">
                <a16:creationId xmlns:a16="http://schemas.microsoft.com/office/drawing/2014/main" id="{54558F09-1284-9E94-AB25-D5D179A30763}"/>
              </a:ext>
            </a:extLst>
          </p:cNvPr>
          <p:cNvSpPr/>
          <p:nvPr/>
        </p:nvSpPr>
        <p:spPr>
          <a:xfrm>
            <a:off x="835004" y="4860412"/>
            <a:ext cx="105219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000" b="1" dirty="0">
                <a:latin typeface="Didact Gothic" pitchFamily="2" charset="0"/>
                <a:ea typeface="Source Sans Pro" panose="020B0503030403020204" pitchFamily="34" charset="0"/>
                <a:cs typeface="Didot" panose="02000503000000020003" pitchFamily="2" charset="-79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14204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68">
            <a:extLst>
              <a:ext uri="{FF2B5EF4-FFF2-40B4-BE49-F238E27FC236}">
                <a16:creationId xmlns:a16="http://schemas.microsoft.com/office/drawing/2014/main" id="{7FA7E9A2-D40C-4133-7F38-782DD397A5AD}"/>
              </a:ext>
            </a:extLst>
          </p:cNvPr>
          <p:cNvSpPr/>
          <p:nvPr/>
        </p:nvSpPr>
        <p:spPr>
          <a:xfrm>
            <a:off x="-642209" y="1294274"/>
            <a:ext cx="7379186" cy="6289867"/>
          </a:xfrm>
          <a:prstGeom prst="roundRect">
            <a:avLst>
              <a:gd name="adj" fmla="val 10979"/>
            </a:avLst>
          </a:prstGeom>
          <a:solidFill>
            <a:srgbClr val="003D70">
              <a:alpha val="25882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2054" name="Picture 6" descr="Lesezeichen basteln: So bekommt Ihr Kind Spaß an Büchern - Elternwissen.com">
            <a:extLst>
              <a:ext uri="{FF2B5EF4-FFF2-40B4-BE49-F238E27FC236}">
                <a16:creationId xmlns:a16="http://schemas.microsoft.com/office/drawing/2014/main" id="{47EFD939-E955-1D0B-8AFA-C8E01E916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525" y="1949395"/>
            <a:ext cx="4125559" cy="412555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E53C4B0-9847-FBD9-10AE-486BC761DC63}"/>
              </a:ext>
            </a:extLst>
          </p:cNvPr>
          <p:cNvSpPr txBox="1">
            <a:spLocks/>
          </p:cNvSpPr>
          <p:nvPr/>
        </p:nvSpPr>
        <p:spPr>
          <a:xfrm>
            <a:off x="316187" y="242275"/>
            <a:ext cx="11268418" cy="4453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1200" b="1" i="0" u="none" strike="noStrike" kern="1200" cap="none" spc="0" normalizeH="0" baseline="0">
                <a:ln>
                  <a:noFill/>
                </a:ln>
                <a:solidFill>
                  <a:srgbClr val="CA0F2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Open Sans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200" b="0">
                <a:solidFill>
                  <a:srgbClr val="002060"/>
                </a:solidFill>
                <a:latin typeface="Poiret One" panose="02000000000000000000" pitchFamily="2" charset="0"/>
                <a:ea typeface="Open Sans" pitchFamily="2" charset="0"/>
              </a:rPr>
              <a:t>KNOWLEDGE IS AVAILABLE!</a:t>
            </a:r>
            <a:endParaRPr lang="de-DE" sz="3200" b="0" dirty="0">
              <a:solidFill>
                <a:srgbClr val="002060"/>
              </a:solidFill>
              <a:latin typeface="Poiret One" panose="02000000000000000000" pitchFamily="2" charset="0"/>
              <a:ea typeface="Open Sans" pitchFamily="2" charset="0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19BE190-6477-E731-7160-C0B6661DD92A}"/>
              </a:ext>
            </a:extLst>
          </p:cNvPr>
          <p:cNvSpPr txBox="1">
            <a:spLocks/>
          </p:cNvSpPr>
          <p:nvPr/>
        </p:nvSpPr>
        <p:spPr>
          <a:xfrm>
            <a:off x="578225" y="2315697"/>
            <a:ext cx="5365376" cy="260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1800" b="0" i="0" u="none" strike="noStrike" kern="1200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" panose="020B0503030403020204" pitchFamily="34" charset="0"/>
                <a:cs typeface="Open Sans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tx1">
                    <a:lumMod val="75000"/>
                  </a:schemeClr>
                </a:solidFill>
                <a:latin typeface="Didact Gothic" pitchFamily="2" charset="0"/>
                <a:ea typeface="Open Sans" pitchFamily="2" charset="0"/>
                <a:sym typeface="Source Sans Pro"/>
              </a:rPr>
              <a:t>Lifelong learning is the basis for success
Knowledge transfer in companies is one of the biggest challenges for HR
Technology allows us to work more and more efficiently
However, a lot of potential falls by the wayside</a:t>
            </a:r>
          </a:p>
        </p:txBody>
      </p:sp>
    </p:spTree>
    <p:extLst>
      <p:ext uri="{BB962C8B-B14F-4D97-AF65-F5344CB8AC3E}">
        <p14:creationId xmlns:p14="http://schemas.microsoft.com/office/powerpoint/2010/main" val="2834911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68">
            <a:extLst>
              <a:ext uri="{FF2B5EF4-FFF2-40B4-BE49-F238E27FC236}">
                <a16:creationId xmlns:a16="http://schemas.microsoft.com/office/drawing/2014/main" id="{64D9AEC5-4EE0-46A7-461D-9AF0B0E0EE65}"/>
              </a:ext>
            </a:extLst>
          </p:cNvPr>
          <p:cNvSpPr/>
          <p:nvPr/>
        </p:nvSpPr>
        <p:spPr>
          <a:xfrm>
            <a:off x="-509090" y="1314011"/>
            <a:ext cx="8145625" cy="6289867"/>
          </a:xfrm>
          <a:prstGeom prst="roundRect">
            <a:avLst>
              <a:gd name="adj" fmla="val 10979"/>
            </a:avLst>
          </a:prstGeom>
          <a:solidFill>
            <a:srgbClr val="07466F">
              <a:alpha val="25882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CACEBDA3-3851-AD95-BFAD-1E0959891680}"/>
              </a:ext>
            </a:extLst>
          </p:cNvPr>
          <p:cNvSpPr txBox="1">
            <a:spLocks/>
          </p:cNvSpPr>
          <p:nvPr/>
        </p:nvSpPr>
        <p:spPr>
          <a:xfrm>
            <a:off x="291352" y="235339"/>
            <a:ext cx="11268418" cy="4450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de-DE" sz="3200">
                <a:solidFill>
                  <a:srgbClr val="002060"/>
                </a:solidFill>
                <a:latin typeface="Poiret One" panose="02000000000000000000" pitchFamily="2" charset="0"/>
                <a:ea typeface="Open Sans" pitchFamily="2" charset="0"/>
                <a:cs typeface="Open Sans" pitchFamily="2" charset="0"/>
              </a:rPr>
              <a:t>TECHNOLOGY BEATS THE ABILITY TO LEARN
</a:t>
            </a:r>
            <a:endParaRPr kumimoji="0" lang="de-DE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oiret One" panose="02000000000000000000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483BF11-A975-8507-5F1D-DF120DFDC522}"/>
              </a:ext>
            </a:extLst>
          </p:cNvPr>
          <p:cNvSpPr txBox="1">
            <a:spLocks/>
          </p:cNvSpPr>
          <p:nvPr/>
        </p:nvSpPr>
        <p:spPr>
          <a:xfrm>
            <a:off x="305255" y="3918988"/>
            <a:ext cx="2769818" cy="2159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1800" b="0" i="0" u="none" strike="noStrike" kern="1200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" panose="020B0503030403020204" pitchFamily="34" charset="0"/>
                <a:cs typeface="Open Sans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</a:schemeClr>
                </a:solidFill>
                <a:latin typeface="Didact Gothic" pitchFamily="2" charset="0"/>
                <a:ea typeface="Open Sans" pitchFamily="2" charset="0"/>
                <a:sym typeface="Source Sans Pro"/>
              </a:rPr>
              <a:t>Lifelong learning is the basis for success
Knowledge transfer in companies is one of the biggest challenges for HR</a:t>
            </a:r>
          </a:p>
        </p:txBody>
      </p:sp>
      <p:pic>
        <p:nvPicPr>
          <p:cNvPr id="6" name="Picture 5" descr="A blackboard with a wooden frame&#10;&#10;Description automatically generated with medium confidence">
            <a:extLst>
              <a:ext uri="{FF2B5EF4-FFF2-40B4-BE49-F238E27FC236}">
                <a16:creationId xmlns:a16="http://schemas.microsoft.com/office/drawing/2014/main" id="{9078C544-59AE-5181-A954-76D93DCB7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341" y="829717"/>
            <a:ext cx="8596147" cy="5617284"/>
          </a:xfrm>
          <a:prstGeom prst="rect">
            <a:avLst/>
          </a:prstGeom>
        </p:spPr>
      </p:pic>
      <p:sp>
        <p:nvSpPr>
          <p:cNvPr id="7" name="Freihandform: Form 25">
            <a:extLst>
              <a:ext uri="{FF2B5EF4-FFF2-40B4-BE49-F238E27FC236}">
                <a16:creationId xmlns:a16="http://schemas.microsoft.com/office/drawing/2014/main" id="{90F05AFE-5A48-25A3-5666-4FEA0AB4A0DC}"/>
              </a:ext>
            </a:extLst>
          </p:cNvPr>
          <p:cNvSpPr/>
          <p:nvPr/>
        </p:nvSpPr>
        <p:spPr>
          <a:xfrm>
            <a:off x="4185972" y="1196788"/>
            <a:ext cx="7419384" cy="4718217"/>
          </a:xfrm>
          <a:custGeom>
            <a:avLst/>
            <a:gdLst>
              <a:gd name="connsiteX0" fmla="*/ 0 w 7419384"/>
              <a:gd name="connsiteY0" fmla="*/ 4718217 h 4718217"/>
              <a:gd name="connsiteX1" fmla="*/ 4352940 w 7419384"/>
              <a:gd name="connsiteY1" fmla="*/ 3479284 h 4718217"/>
              <a:gd name="connsiteX2" fmla="*/ 7419384 w 7419384"/>
              <a:gd name="connsiteY2" fmla="*/ 0 h 4718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19384" h="4718217" extrusionOk="0">
                <a:moveTo>
                  <a:pt x="0" y="4718217"/>
                </a:moveTo>
                <a:cubicBezTo>
                  <a:pt x="1203250" y="4524828"/>
                  <a:pt x="2797565" y="4385308"/>
                  <a:pt x="4352940" y="3479284"/>
                </a:cubicBezTo>
                <a:cubicBezTo>
                  <a:pt x="5674247" y="2710754"/>
                  <a:pt x="6866172" y="950399"/>
                  <a:pt x="7419384" y="0"/>
                </a:cubicBezTo>
              </a:path>
            </a:pathLst>
          </a:custGeom>
          <a:noFill/>
          <a:ln w="60325" cmpd="dbl">
            <a:solidFill>
              <a:schemeClr val="bg1"/>
            </a:solidFill>
            <a:prstDash val="solid"/>
            <a:tailEnd type="arrow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676586"/>
                      <a:gd name="connsiteY0" fmla="*/ 4965508 h 4965508"/>
                      <a:gd name="connsiteX1" fmla="*/ 5671838 w 11676586"/>
                      <a:gd name="connsiteY1" fmla="*/ 3999953 h 4965508"/>
                      <a:gd name="connsiteX2" fmla="*/ 11043139 w 11676586"/>
                      <a:gd name="connsiteY2" fmla="*/ 623707 h 4965508"/>
                      <a:gd name="connsiteX3" fmla="*/ 11362859 w 11676586"/>
                      <a:gd name="connsiteY3" fmla="*/ 9844 h 4965508"/>
                      <a:gd name="connsiteX0" fmla="*/ 0 w 11043139"/>
                      <a:gd name="connsiteY0" fmla="*/ 4341801 h 4341801"/>
                      <a:gd name="connsiteX1" fmla="*/ 5671838 w 11043139"/>
                      <a:gd name="connsiteY1" fmla="*/ 3376246 h 4341801"/>
                      <a:gd name="connsiteX2" fmla="*/ 11043139 w 11043139"/>
                      <a:gd name="connsiteY2" fmla="*/ 0 h 4341801"/>
                      <a:gd name="connsiteX0" fmla="*/ 0 w 11043139"/>
                      <a:gd name="connsiteY0" fmla="*/ 4341801 h 4341801"/>
                      <a:gd name="connsiteX1" fmla="*/ 6317673 w 11043139"/>
                      <a:gd name="connsiteY1" fmla="*/ 3107681 h 4341801"/>
                      <a:gd name="connsiteX2" fmla="*/ 11043139 w 11043139"/>
                      <a:gd name="connsiteY2" fmla="*/ 0 h 4341801"/>
                      <a:gd name="connsiteX0" fmla="*/ 0 w 10768179"/>
                      <a:gd name="connsiteY0" fmla="*/ 4699888 h 4699888"/>
                      <a:gd name="connsiteX1" fmla="*/ 6317673 w 10768179"/>
                      <a:gd name="connsiteY1" fmla="*/ 3465768 h 4699888"/>
                      <a:gd name="connsiteX2" fmla="*/ 10768179 w 10768179"/>
                      <a:gd name="connsiteY2" fmla="*/ 0 h 4699888"/>
                      <a:gd name="connsiteX0" fmla="*/ 0 w 10768179"/>
                      <a:gd name="connsiteY0" fmla="*/ 4699888 h 4699888"/>
                      <a:gd name="connsiteX1" fmla="*/ 6317673 w 10768179"/>
                      <a:gd name="connsiteY1" fmla="*/ 3465768 h 4699888"/>
                      <a:gd name="connsiteX2" fmla="*/ 10768179 w 10768179"/>
                      <a:gd name="connsiteY2" fmla="*/ 0 h 4699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768179" h="4699888">
                        <a:moveTo>
                          <a:pt x="0" y="4699888"/>
                        </a:moveTo>
                        <a:cubicBezTo>
                          <a:pt x="1915657" y="4578927"/>
                          <a:pt x="4522977" y="4249083"/>
                          <a:pt x="6317673" y="3465768"/>
                        </a:cubicBezTo>
                        <a:cubicBezTo>
                          <a:pt x="8112369" y="2682453"/>
                          <a:pt x="10273678" y="939977"/>
                          <a:pt x="10768179" y="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" panose="020B0503040303020004" pitchFamily="34" charset="0"/>
                <a:ea typeface="+mn-ea"/>
                <a:cs typeface="+mn-cs"/>
              </a:rPr>
              <a:t>                            </a:t>
            </a:r>
          </a:p>
        </p:txBody>
      </p:sp>
      <p:cxnSp>
        <p:nvCxnSpPr>
          <p:cNvPr id="9" name="Gerade Verbindung mit Pfeil 23">
            <a:extLst>
              <a:ext uri="{FF2B5EF4-FFF2-40B4-BE49-F238E27FC236}">
                <a16:creationId xmlns:a16="http://schemas.microsoft.com/office/drawing/2014/main" id="{316A97CE-5E1F-8F9E-AA8D-06D0F465B8A4}"/>
              </a:ext>
            </a:extLst>
          </p:cNvPr>
          <p:cNvCxnSpPr>
            <a:cxnSpLocks/>
          </p:cNvCxnSpPr>
          <p:nvPr/>
        </p:nvCxnSpPr>
        <p:spPr>
          <a:xfrm flipV="1">
            <a:off x="4144097" y="6013084"/>
            <a:ext cx="7581895" cy="48723"/>
          </a:xfrm>
          <a:prstGeom prst="straightConnector1">
            <a:avLst/>
          </a:prstGeom>
          <a:ln w="60325" cmpd="thickThin">
            <a:solidFill>
              <a:schemeClr val="bg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Gerade Verbindung mit Pfeil 24">
            <a:extLst>
              <a:ext uri="{FF2B5EF4-FFF2-40B4-BE49-F238E27FC236}">
                <a16:creationId xmlns:a16="http://schemas.microsoft.com/office/drawing/2014/main" id="{D785D8FF-9E16-02CD-AC0C-573E2F5003E2}"/>
              </a:ext>
            </a:extLst>
          </p:cNvPr>
          <p:cNvCxnSpPr>
            <a:cxnSpLocks/>
          </p:cNvCxnSpPr>
          <p:nvPr/>
        </p:nvCxnSpPr>
        <p:spPr>
          <a:xfrm flipV="1">
            <a:off x="4144097" y="1238850"/>
            <a:ext cx="8140" cy="4839704"/>
          </a:xfrm>
          <a:prstGeom prst="straightConnector1">
            <a:avLst/>
          </a:prstGeom>
          <a:ln w="50800" cmpd="thickThin">
            <a:solidFill>
              <a:schemeClr val="bg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feld 29">
            <a:extLst>
              <a:ext uri="{FF2B5EF4-FFF2-40B4-BE49-F238E27FC236}">
                <a16:creationId xmlns:a16="http://schemas.microsoft.com/office/drawing/2014/main" id="{B40C1E46-5798-B020-8736-407B32396168}"/>
              </a:ext>
            </a:extLst>
          </p:cNvPr>
          <p:cNvSpPr txBox="1"/>
          <p:nvPr/>
        </p:nvSpPr>
        <p:spPr>
          <a:xfrm rot="16200000">
            <a:off x="1560178" y="3421037"/>
            <a:ext cx="4873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de-DE">
                <a:solidFill>
                  <a:schemeClr val="bg1"/>
                </a:solidFill>
                <a:latin typeface="Chalkboard SE" panose="03050602040202020205" pitchFamily="66" charset="77"/>
              </a:rPr>
              <a:t>Velocity of change
</a:t>
            </a:r>
            <a:endParaRPr kumimoji="0" lang="de-DE" sz="18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halkboard SE" panose="03050602040202020205" pitchFamily="66" charset="77"/>
            </a:endParaRPr>
          </a:p>
        </p:txBody>
      </p:sp>
      <p:sp>
        <p:nvSpPr>
          <p:cNvPr id="12" name="Textfeld 30">
            <a:extLst>
              <a:ext uri="{FF2B5EF4-FFF2-40B4-BE49-F238E27FC236}">
                <a16:creationId xmlns:a16="http://schemas.microsoft.com/office/drawing/2014/main" id="{C7DD6C00-E2E7-3E45-F013-D6CC8228F125}"/>
              </a:ext>
            </a:extLst>
          </p:cNvPr>
          <p:cNvSpPr txBox="1"/>
          <p:nvPr/>
        </p:nvSpPr>
        <p:spPr>
          <a:xfrm>
            <a:off x="8824297" y="5996337"/>
            <a:ext cx="2781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de-DE" b="1" dirty="0">
                <a:solidFill>
                  <a:schemeClr val="bg1"/>
                </a:solidFill>
                <a:latin typeface="Chalkboard SE" panose="03050602040202020205" pitchFamily="66" charset="77"/>
              </a:rPr>
              <a:t>Zeit</a:t>
            </a:r>
            <a:endParaRPr kumimoji="0" lang="de-DE" sz="18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halkboard SE" panose="03050602040202020205" pitchFamily="66" charset="77"/>
            </a:endParaRPr>
          </a:p>
        </p:txBody>
      </p:sp>
      <p:sp>
        <p:nvSpPr>
          <p:cNvPr id="13" name="Freihandform: Form 90">
            <a:extLst>
              <a:ext uri="{FF2B5EF4-FFF2-40B4-BE49-F238E27FC236}">
                <a16:creationId xmlns:a16="http://schemas.microsoft.com/office/drawing/2014/main" id="{D3FFFF52-47D3-A886-86F7-3E6ED19121A6}"/>
              </a:ext>
            </a:extLst>
          </p:cNvPr>
          <p:cNvSpPr/>
          <p:nvPr/>
        </p:nvSpPr>
        <p:spPr>
          <a:xfrm>
            <a:off x="4194112" y="4685983"/>
            <a:ext cx="7477108" cy="1006492"/>
          </a:xfrm>
          <a:custGeom>
            <a:avLst/>
            <a:gdLst>
              <a:gd name="connsiteX0" fmla="*/ 0 w 7477108"/>
              <a:gd name="connsiteY0" fmla="*/ 1006492 h 1006492"/>
              <a:gd name="connsiteX1" fmla="*/ 4386807 w 7477108"/>
              <a:gd name="connsiteY1" fmla="*/ 742202 h 1006492"/>
              <a:gd name="connsiteX2" fmla="*/ 7477108 w 7477108"/>
              <a:gd name="connsiteY2" fmla="*/ 0 h 1006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77108" h="1006492" extrusionOk="0">
                <a:moveTo>
                  <a:pt x="0" y="1006492"/>
                </a:moveTo>
                <a:cubicBezTo>
                  <a:pt x="1042389" y="957436"/>
                  <a:pt x="2896425" y="1069630"/>
                  <a:pt x="4386807" y="742202"/>
                </a:cubicBezTo>
                <a:cubicBezTo>
                  <a:pt x="5626470" y="549505"/>
                  <a:pt x="7156032" y="139604"/>
                  <a:pt x="7477108" y="0"/>
                </a:cubicBezTo>
              </a:path>
            </a:pathLst>
          </a:custGeom>
          <a:noFill/>
          <a:ln w="57150" cmpd="dbl">
            <a:solidFill>
              <a:schemeClr val="bg1"/>
            </a:solidFill>
            <a:tailEnd type="arrow"/>
            <a:extLst>
              <a:ext uri="{C807C97D-BFC1-408E-A445-0C87EB9F89A2}">
                <ask:lineSketchStyleProps xmlns:ask="http://schemas.microsoft.com/office/drawing/2018/sketchyshapes" sd="2116632749">
                  <a:custGeom>
                    <a:avLst/>
                    <a:gdLst>
                      <a:gd name="connsiteX0" fmla="*/ 0 w 11676586"/>
                      <a:gd name="connsiteY0" fmla="*/ 4965508 h 4965508"/>
                      <a:gd name="connsiteX1" fmla="*/ 5671838 w 11676586"/>
                      <a:gd name="connsiteY1" fmla="*/ 3999953 h 4965508"/>
                      <a:gd name="connsiteX2" fmla="*/ 11043139 w 11676586"/>
                      <a:gd name="connsiteY2" fmla="*/ 623707 h 4965508"/>
                      <a:gd name="connsiteX3" fmla="*/ 11362859 w 11676586"/>
                      <a:gd name="connsiteY3" fmla="*/ 9844 h 4965508"/>
                      <a:gd name="connsiteX0" fmla="*/ 0 w 11043139"/>
                      <a:gd name="connsiteY0" fmla="*/ 4341801 h 4341801"/>
                      <a:gd name="connsiteX1" fmla="*/ 5671838 w 11043139"/>
                      <a:gd name="connsiteY1" fmla="*/ 3376246 h 4341801"/>
                      <a:gd name="connsiteX2" fmla="*/ 11043139 w 11043139"/>
                      <a:gd name="connsiteY2" fmla="*/ 0 h 4341801"/>
                      <a:gd name="connsiteX0" fmla="*/ 0 w 11043139"/>
                      <a:gd name="connsiteY0" fmla="*/ 4341801 h 4341801"/>
                      <a:gd name="connsiteX1" fmla="*/ 6317673 w 11043139"/>
                      <a:gd name="connsiteY1" fmla="*/ 3107681 h 4341801"/>
                      <a:gd name="connsiteX2" fmla="*/ 11043139 w 11043139"/>
                      <a:gd name="connsiteY2" fmla="*/ 0 h 4341801"/>
                      <a:gd name="connsiteX0" fmla="*/ 0 w 10768179"/>
                      <a:gd name="connsiteY0" fmla="*/ 4699888 h 4699888"/>
                      <a:gd name="connsiteX1" fmla="*/ 6317673 w 10768179"/>
                      <a:gd name="connsiteY1" fmla="*/ 3465768 h 4699888"/>
                      <a:gd name="connsiteX2" fmla="*/ 10768179 w 10768179"/>
                      <a:gd name="connsiteY2" fmla="*/ 0 h 4699888"/>
                      <a:gd name="connsiteX0" fmla="*/ 0 w 10768179"/>
                      <a:gd name="connsiteY0" fmla="*/ 4699888 h 4699888"/>
                      <a:gd name="connsiteX1" fmla="*/ 6317673 w 10768179"/>
                      <a:gd name="connsiteY1" fmla="*/ 3465768 h 4699888"/>
                      <a:gd name="connsiteX2" fmla="*/ 10768179 w 10768179"/>
                      <a:gd name="connsiteY2" fmla="*/ 0 h 4699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768179" h="4699888">
                        <a:moveTo>
                          <a:pt x="0" y="4699888"/>
                        </a:moveTo>
                        <a:cubicBezTo>
                          <a:pt x="1915657" y="4578927"/>
                          <a:pt x="4522977" y="4249083"/>
                          <a:pt x="6317673" y="3465768"/>
                        </a:cubicBezTo>
                        <a:cubicBezTo>
                          <a:pt x="8112369" y="2682453"/>
                          <a:pt x="10273678" y="939977"/>
                          <a:pt x="10768179" y="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" panose="020B0503040303020004" pitchFamily="34" charset="0"/>
              <a:ea typeface="+mn-ea"/>
              <a:cs typeface="+mn-cs"/>
            </a:endParaRPr>
          </a:p>
        </p:txBody>
      </p:sp>
      <p:sp>
        <p:nvSpPr>
          <p:cNvPr id="14" name="Rectangle 58">
            <a:extLst>
              <a:ext uri="{FF2B5EF4-FFF2-40B4-BE49-F238E27FC236}">
                <a16:creationId xmlns:a16="http://schemas.microsoft.com/office/drawing/2014/main" id="{50E4F4C7-1039-A4DA-81F8-0B7386C12C26}"/>
              </a:ext>
            </a:extLst>
          </p:cNvPr>
          <p:cNvSpPr/>
          <p:nvPr/>
        </p:nvSpPr>
        <p:spPr>
          <a:xfrm>
            <a:off x="9311602" y="1455162"/>
            <a:ext cx="1646001" cy="352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halkboard SE" panose="03050602040202020205" pitchFamily="66" charset="77"/>
              </a:rPr>
              <a:t>Technologie</a:t>
            </a:r>
          </a:p>
        </p:txBody>
      </p:sp>
      <p:sp>
        <p:nvSpPr>
          <p:cNvPr id="15" name="Textfeld 1">
            <a:extLst>
              <a:ext uri="{FF2B5EF4-FFF2-40B4-BE49-F238E27FC236}">
                <a16:creationId xmlns:a16="http://schemas.microsoft.com/office/drawing/2014/main" id="{8BF2365B-F800-4793-703A-809C05732280}"/>
              </a:ext>
            </a:extLst>
          </p:cNvPr>
          <p:cNvSpPr txBox="1"/>
          <p:nvPr/>
        </p:nvSpPr>
        <p:spPr>
          <a:xfrm>
            <a:off x="4186591" y="4641739"/>
            <a:ext cx="22910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  <a:latin typeface="Chalkboard SE" panose="03050602040202020205" pitchFamily="66" charset="77"/>
              </a:rPr>
              <a:t>Microsoft </a:t>
            </a:r>
          </a:p>
          <a:p>
            <a:pPr algn="ctr"/>
            <a:r>
              <a:rPr lang="de-DE" sz="2400" dirty="0">
                <a:solidFill>
                  <a:schemeClr val="bg1"/>
                </a:solidFill>
                <a:latin typeface="Chalkboard SE" panose="03050602040202020205" pitchFamily="66" charset="77"/>
              </a:rPr>
              <a:t>Teams</a:t>
            </a:r>
          </a:p>
        </p:txBody>
      </p:sp>
      <p:sp>
        <p:nvSpPr>
          <p:cNvPr id="16" name="Textfeld 2">
            <a:extLst>
              <a:ext uri="{FF2B5EF4-FFF2-40B4-BE49-F238E27FC236}">
                <a16:creationId xmlns:a16="http://schemas.microsoft.com/office/drawing/2014/main" id="{86CC791C-BABB-BC28-0EE1-094664006189}"/>
              </a:ext>
            </a:extLst>
          </p:cNvPr>
          <p:cNvSpPr txBox="1"/>
          <p:nvPr/>
        </p:nvSpPr>
        <p:spPr>
          <a:xfrm>
            <a:off x="6239506" y="4167406"/>
            <a:ext cx="22910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 err="1">
                <a:solidFill>
                  <a:schemeClr val="bg1"/>
                </a:solidFill>
                <a:latin typeface="Chalkboard SE" panose="03050602040202020205" pitchFamily="66" charset="77"/>
              </a:rPr>
              <a:t>ChatGPT</a:t>
            </a:r>
            <a:endParaRPr lang="de-DE" sz="2400" dirty="0">
              <a:solidFill>
                <a:schemeClr val="bg1"/>
              </a:solidFill>
              <a:latin typeface="Chalkboard SE" panose="03050602040202020205" pitchFamily="66" charset="77"/>
            </a:endParaRPr>
          </a:p>
        </p:txBody>
      </p:sp>
      <p:sp>
        <p:nvSpPr>
          <p:cNvPr id="17" name="Textfeld 3">
            <a:extLst>
              <a:ext uri="{FF2B5EF4-FFF2-40B4-BE49-F238E27FC236}">
                <a16:creationId xmlns:a16="http://schemas.microsoft.com/office/drawing/2014/main" id="{20B5064D-4CBE-D546-78F5-A9797B506A7D}"/>
              </a:ext>
            </a:extLst>
          </p:cNvPr>
          <p:cNvSpPr txBox="1"/>
          <p:nvPr/>
        </p:nvSpPr>
        <p:spPr>
          <a:xfrm>
            <a:off x="7747320" y="2904059"/>
            <a:ext cx="22910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chemeClr val="bg1"/>
                </a:solidFill>
                <a:latin typeface="Chalkboard SE" panose="03050602040202020205" pitchFamily="66" charset="77"/>
              </a:rPr>
              <a:t>Microsoft </a:t>
            </a:r>
          </a:p>
          <a:p>
            <a:pPr algn="ctr"/>
            <a:r>
              <a:rPr lang="de-DE" sz="2400" dirty="0" err="1">
                <a:solidFill>
                  <a:schemeClr val="bg1"/>
                </a:solidFill>
                <a:latin typeface="Chalkboard SE" panose="03050602040202020205" pitchFamily="66" charset="77"/>
              </a:rPr>
              <a:t>CoPilot</a:t>
            </a:r>
            <a:endParaRPr lang="de-DE" sz="2400" dirty="0">
              <a:solidFill>
                <a:schemeClr val="bg1"/>
              </a:solidFill>
              <a:latin typeface="Chalkboard SE" panose="03050602040202020205" pitchFamily="66" charset="77"/>
            </a:endParaRPr>
          </a:p>
        </p:txBody>
      </p:sp>
      <p:pic>
        <p:nvPicPr>
          <p:cNvPr id="23" name="Picture 22" descr="A person with red hair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B1F4E5BC-C2C7-F028-9435-6BF16B2A0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61" y="1378576"/>
            <a:ext cx="3389675" cy="2259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4801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68">
            <a:extLst>
              <a:ext uri="{FF2B5EF4-FFF2-40B4-BE49-F238E27FC236}">
                <a16:creationId xmlns:a16="http://schemas.microsoft.com/office/drawing/2014/main" id="{2E8885E7-6C18-0CCB-EAAB-EE4802DE6D5F}"/>
              </a:ext>
            </a:extLst>
          </p:cNvPr>
          <p:cNvSpPr/>
          <p:nvPr/>
        </p:nvSpPr>
        <p:spPr>
          <a:xfrm>
            <a:off x="-509090" y="1314011"/>
            <a:ext cx="8145625" cy="6289867"/>
          </a:xfrm>
          <a:prstGeom prst="roundRect">
            <a:avLst>
              <a:gd name="adj" fmla="val 10979"/>
            </a:avLst>
          </a:prstGeom>
          <a:solidFill>
            <a:srgbClr val="07466F">
              <a:alpha val="25882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7" name="Google Shape;598;p56">
            <a:extLst>
              <a:ext uri="{FF2B5EF4-FFF2-40B4-BE49-F238E27FC236}">
                <a16:creationId xmlns:a16="http://schemas.microsoft.com/office/drawing/2014/main" id="{D70C8EAA-A758-DC52-2C2D-C49FA4A337AE}"/>
              </a:ext>
            </a:extLst>
          </p:cNvPr>
          <p:cNvSpPr/>
          <p:nvPr/>
        </p:nvSpPr>
        <p:spPr>
          <a:xfrm>
            <a:off x="1385838" y="5220605"/>
            <a:ext cx="4634340" cy="1392116"/>
          </a:xfrm>
          <a:prstGeom prst="roundRect">
            <a:avLst/>
          </a:prstGeom>
          <a:solidFill>
            <a:srgbClr val="D6DFF4">
              <a:alpha val="76818"/>
            </a:srgbClr>
          </a:solidFill>
          <a:ln>
            <a:solidFill>
              <a:srgbClr val="1796A0"/>
            </a:solidFill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CACEBDA3-3851-AD95-BFAD-1E0959891680}"/>
              </a:ext>
            </a:extLst>
          </p:cNvPr>
          <p:cNvSpPr txBox="1">
            <a:spLocks/>
          </p:cNvSpPr>
          <p:nvPr/>
        </p:nvSpPr>
        <p:spPr>
          <a:xfrm>
            <a:off x="291352" y="235339"/>
            <a:ext cx="11268418" cy="4450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de-DE" sz="3200">
                <a:solidFill>
                  <a:srgbClr val="002060"/>
                </a:solidFill>
                <a:latin typeface="Poiret One" panose="02000000000000000000" pitchFamily="2" charset="0"/>
                <a:ea typeface="Open Sans" pitchFamily="2" charset="0"/>
                <a:cs typeface="Open Sans" pitchFamily="2" charset="0"/>
              </a:rPr>
              <a:t>OUR SOLUTION
E-Coaching: Individual, sustainable and context-based
</a:t>
            </a:r>
            <a:endParaRPr kumimoji="0" lang="de-DE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oiret One" panose="02000000000000000000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21455B-90EF-DE4A-57F9-AE57C616DD63}"/>
              </a:ext>
            </a:extLst>
          </p:cNvPr>
          <p:cNvSpPr/>
          <p:nvPr/>
        </p:nvSpPr>
        <p:spPr>
          <a:xfrm>
            <a:off x="6339355" y="1934061"/>
            <a:ext cx="5347229" cy="3255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4AC24EE-14F4-527C-5AD9-729C56D25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509" y="2168645"/>
            <a:ext cx="4827582" cy="274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5FEE192-8EF8-846E-9A38-5EDF48B94380}"/>
              </a:ext>
            </a:extLst>
          </p:cNvPr>
          <p:cNvSpPr/>
          <p:nvPr/>
        </p:nvSpPr>
        <p:spPr>
          <a:xfrm>
            <a:off x="10343170" y="2796646"/>
            <a:ext cx="573314" cy="240521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symbols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3D97C5B-E98B-D415-5C72-F86CADE837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t="35" r="341" b="17574"/>
          <a:stretch/>
        </p:blipFill>
        <p:spPr>
          <a:xfrm>
            <a:off x="9928384" y="2333260"/>
            <a:ext cx="1604954" cy="24052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A computer monitor with a blank screen&#10;&#10;Description automatically generated with medium confidence">
            <a:extLst>
              <a:ext uri="{FF2B5EF4-FFF2-40B4-BE49-F238E27FC236}">
                <a16:creationId xmlns:a16="http://schemas.microsoft.com/office/drawing/2014/main" id="{B21F78F7-CB96-7996-59EB-FDC43A13F0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29" t="15865" r="9109" b="14560"/>
          <a:stretch/>
        </p:blipFill>
        <p:spPr>
          <a:xfrm>
            <a:off x="6216165" y="1753985"/>
            <a:ext cx="5839433" cy="4975200"/>
          </a:xfrm>
          <a:prstGeom prst="rect">
            <a:avLst/>
          </a:prstGeom>
        </p:spPr>
      </p:pic>
      <p:sp>
        <p:nvSpPr>
          <p:cNvPr id="18" name="Google Shape;598;p56">
            <a:extLst>
              <a:ext uri="{FF2B5EF4-FFF2-40B4-BE49-F238E27FC236}">
                <a16:creationId xmlns:a16="http://schemas.microsoft.com/office/drawing/2014/main" id="{71788FDE-3368-7A76-2CAD-616253B08AB2}"/>
              </a:ext>
            </a:extLst>
          </p:cNvPr>
          <p:cNvSpPr/>
          <p:nvPr/>
        </p:nvSpPr>
        <p:spPr>
          <a:xfrm>
            <a:off x="1394882" y="3539139"/>
            <a:ext cx="4634340" cy="1404892"/>
          </a:xfrm>
          <a:prstGeom prst="roundRect">
            <a:avLst/>
          </a:prstGeom>
          <a:solidFill>
            <a:srgbClr val="D6DFF4">
              <a:alpha val="76818"/>
            </a:srgbClr>
          </a:solidFill>
          <a:ln>
            <a:solidFill>
              <a:srgbClr val="1796A0"/>
            </a:solidFill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</p:txBody>
      </p:sp>
      <p:sp>
        <p:nvSpPr>
          <p:cNvPr id="19" name="Google Shape;598;p56">
            <a:extLst>
              <a:ext uri="{FF2B5EF4-FFF2-40B4-BE49-F238E27FC236}">
                <a16:creationId xmlns:a16="http://schemas.microsoft.com/office/drawing/2014/main" id="{0199B883-C518-5388-45DF-660FDB9A00D0}"/>
              </a:ext>
            </a:extLst>
          </p:cNvPr>
          <p:cNvSpPr/>
          <p:nvPr/>
        </p:nvSpPr>
        <p:spPr>
          <a:xfrm>
            <a:off x="1419553" y="1749560"/>
            <a:ext cx="4566910" cy="1559430"/>
          </a:xfrm>
          <a:prstGeom prst="roundRect">
            <a:avLst/>
          </a:prstGeom>
          <a:solidFill>
            <a:srgbClr val="D6DFF4">
              <a:alpha val="76818"/>
            </a:srgbClr>
          </a:solidFill>
          <a:ln>
            <a:solidFill>
              <a:srgbClr val="1796A0"/>
            </a:solidFill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</p:txBody>
      </p:sp>
      <p:sp>
        <p:nvSpPr>
          <p:cNvPr id="20" name="CuadroTexto 16">
            <a:extLst>
              <a:ext uri="{FF2B5EF4-FFF2-40B4-BE49-F238E27FC236}">
                <a16:creationId xmlns:a16="http://schemas.microsoft.com/office/drawing/2014/main" id="{8797AE45-B312-28CF-28F3-5388F87FD17E}"/>
              </a:ext>
            </a:extLst>
          </p:cNvPr>
          <p:cNvSpPr txBox="1"/>
          <p:nvPr/>
        </p:nvSpPr>
        <p:spPr>
          <a:xfrm>
            <a:off x="1563111" y="5333751"/>
            <a:ext cx="324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de-DE" b="1">
                <a:solidFill>
                  <a:schemeClr val="bg2">
                    <a:lumMod val="25000"/>
                  </a:schemeClr>
                </a:solidFill>
                <a:latin typeface="Didact Gothic" pitchFamily="2" charset="0"/>
                <a:ea typeface="Open Sans" pitchFamily="2" charset="0"/>
                <a:cs typeface="Open Sans" pitchFamily="2" charset="0"/>
                <a:sym typeface="Source Sans Pro"/>
              </a:rPr>
              <a:t>Coach!
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Didact Gothic" pitchFamily="2" charset="0"/>
              <a:ea typeface="Open Sans" pitchFamily="2" charset="0"/>
              <a:cs typeface="Open Sans" pitchFamily="2" charset="0"/>
              <a:sym typeface="Source Sans Pro"/>
            </a:endParaRPr>
          </a:p>
        </p:txBody>
      </p:sp>
      <p:sp>
        <p:nvSpPr>
          <p:cNvPr id="21" name="CuadroTexto 9">
            <a:extLst>
              <a:ext uri="{FF2B5EF4-FFF2-40B4-BE49-F238E27FC236}">
                <a16:creationId xmlns:a16="http://schemas.microsoft.com/office/drawing/2014/main" id="{99C0BF90-7663-7562-429D-D442F0C4D1C4}"/>
              </a:ext>
            </a:extLst>
          </p:cNvPr>
          <p:cNvSpPr txBox="1"/>
          <p:nvPr/>
        </p:nvSpPr>
        <p:spPr>
          <a:xfrm>
            <a:off x="1786414" y="3641503"/>
            <a:ext cx="3714972" cy="64633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lvl="0">
              <a:defRPr/>
            </a:pPr>
            <a:r>
              <a:rPr lang="de-DE" b="1">
                <a:solidFill>
                  <a:schemeClr val="tx1">
                    <a:lumMod val="75000"/>
                  </a:schemeClr>
                </a:solidFill>
                <a:latin typeface="Didact Gothic" pitchFamily="2" charset="0"/>
                <a:ea typeface="Open Sans" pitchFamily="2" charset="0"/>
                <a:cs typeface="Open Sans" pitchFamily="2" charset="0"/>
                <a:sym typeface="Source Sans Pro"/>
              </a:rPr>
              <a:t>Recognizing learning potential
</a:t>
            </a:r>
            <a:endParaRPr kumimoji="0" lang="de-DE" sz="1800" b="1" i="0" u="none" strike="noStrike" kern="1200" cap="none" spc="0" normalizeH="0" baseline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Didact Gothic" pitchFamily="2" charset="0"/>
              <a:ea typeface="Open Sans" pitchFamily="2" charset="0"/>
              <a:cs typeface="Open Sans" pitchFamily="2" charset="0"/>
              <a:sym typeface="Source Sans Pro"/>
            </a:endParaRPr>
          </a:p>
        </p:txBody>
      </p:sp>
      <p:sp>
        <p:nvSpPr>
          <p:cNvPr id="22" name="Textfeld 6">
            <a:extLst>
              <a:ext uri="{FF2B5EF4-FFF2-40B4-BE49-F238E27FC236}">
                <a16:creationId xmlns:a16="http://schemas.microsoft.com/office/drawing/2014/main" id="{A7A9FE1E-2E93-6293-BA56-4B9A6ADA0BB2}"/>
              </a:ext>
            </a:extLst>
          </p:cNvPr>
          <p:cNvSpPr txBox="1"/>
          <p:nvPr/>
        </p:nvSpPr>
        <p:spPr>
          <a:xfrm>
            <a:off x="1649255" y="2186332"/>
            <a:ext cx="4205133" cy="847411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lvl="0">
              <a:lnSpc>
                <a:spcPts val="2000"/>
              </a:lnSpc>
              <a:defRPr/>
            </a:pPr>
            <a:r>
              <a:rPr lang="de-DE" sz="1600">
                <a:solidFill>
                  <a:schemeClr val="bg2">
                    <a:lumMod val="25000"/>
                  </a:schemeClr>
                </a:solidFill>
                <a:latin typeface="Didact Gothic" pitchFamily="2" charset="0"/>
              </a:rPr>
              <a:t>We analyze how people work, identify best practices, recognize changes in behavior.  
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Didact Gothic" pitchFamily="2" charset="0"/>
            </a:endParaRPr>
          </a:p>
        </p:txBody>
      </p:sp>
      <p:sp>
        <p:nvSpPr>
          <p:cNvPr id="23" name="CuadroTexto 9">
            <a:extLst>
              <a:ext uri="{FF2B5EF4-FFF2-40B4-BE49-F238E27FC236}">
                <a16:creationId xmlns:a16="http://schemas.microsoft.com/office/drawing/2014/main" id="{859F0006-0F88-869C-5C67-46F5F0E5A295}"/>
              </a:ext>
            </a:extLst>
          </p:cNvPr>
          <p:cNvSpPr txBox="1"/>
          <p:nvPr/>
        </p:nvSpPr>
        <p:spPr>
          <a:xfrm>
            <a:off x="1594402" y="1833192"/>
            <a:ext cx="324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de-DE" b="1">
                <a:solidFill>
                  <a:schemeClr val="bg2">
                    <a:lumMod val="25000"/>
                  </a:schemeClr>
                </a:solidFill>
                <a:latin typeface="Didact Gothic" pitchFamily="2" charset="0"/>
                <a:ea typeface="Open Sans" pitchFamily="2" charset="0"/>
                <a:cs typeface="Open Sans" pitchFamily="2" charset="0"/>
                <a:sym typeface="Source Sans Pro"/>
              </a:rPr>
              <a:t>Measure and interpret
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Didact Gothic" pitchFamily="2" charset="0"/>
              <a:ea typeface="Open Sans" pitchFamily="2" charset="0"/>
              <a:cs typeface="Open Sans" pitchFamily="2" charset="0"/>
              <a:sym typeface="Source Sans Pro"/>
            </a:endParaRPr>
          </a:p>
        </p:txBody>
      </p:sp>
      <p:sp>
        <p:nvSpPr>
          <p:cNvPr id="24" name="TextBox 132">
            <a:extLst>
              <a:ext uri="{FF2B5EF4-FFF2-40B4-BE49-F238E27FC236}">
                <a16:creationId xmlns:a16="http://schemas.microsoft.com/office/drawing/2014/main" id="{56F96AFB-A50A-1512-D72A-44F86B47CE89}"/>
              </a:ext>
            </a:extLst>
          </p:cNvPr>
          <p:cNvSpPr txBox="1">
            <a:spLocks/>
          </p:cNvSpPr>
          <p:nvPr/>
        </p:nvSpPr>
        <p:spPr>
          <a:xfrm>
            <a:off x="149500" y="1926126"/>
            <a:ext cx="913170" cy="869180"/>
          </a:xfrm>
          <a:prstGeom prst="ellipse">
            <a:avLst/>
          </a:prstGeom>
          <a:solidFill>
            <a:srgbClr val="FF7D00"/>
          </a:solidFill>
          <a:ln>
            <a:noFill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srgbClr val="F7F9FB"/>
                </a:solidFill>
                <a:effectLst/>
                <a:uLnTx/>
                <a:uFillTx/>
                <a:latin typeface="Didact Gothic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TextBox 132">
            <a:extLst>
              <a:ext uri="{FF2B5EF4-FFF2-40B4-BE49-F238E27FC236}">
                <a16:creationId xmlns:a16="http://schemas.microsoft.com/office/drawing/2014/main" id="{C362C344-1F78-BBEA-00E1-53B56ACF5DFE}"/>
              </a:ext>
            </a:extLst>
          </p:cNvPr>
          <p:cNvSpPr txBox="1">
            <a:spLocks/>
          </p:cNvSpPr>
          <p:nvPr/>
        </p:nvSpPr>
        <p:spPr>
          <a:xfrm>
            <a:off x="175024" y="3799591"/>
            <a:ext cx="913170" cy="869180"/>
          </a:xfrm>
          <a:prstGeom prst="ellipse">
            <a:avLst/>
          </a:prstGeom>
          <a:solidFill>
            <a:srgbClr val="FF7D00"/>
          </a:solidFill>
          <a:ln>
            <a:noFill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srgbClr val="F7F9FB"/>
                </a:solidFill>
                <a:effectLst/>
                <a:uLnTx/>
                <a:uFillTx/>
                <a:latin typeface="Didact Gothic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TextBox 132">
            <a:extLst>
              <a:ext uri="{FF2B5EF4-FFF2-40B4-BE49-F238E27FC236}">
                <a16:creationId xmlns:a16="http://schemas.microsoft.com/office/drawing/2014/main" id="{B1DDEF6B-EAD2-4952-B639-F98C448049F3}"/>
              </a:ext>
            </a:extLst>
          </p:cNvPr>
          <p:cNvSpPr txBox="1">
            <a:spLocks/>
          </p:cNvSpPr>
          <p:nvPr/>
        </p:nvSpPr>
        <p:spPr>
          <a:xfrm>
            <a:off x="161703" y="5482073"/>
            <a:ext cx="913170" cy="869180"/>
          </a:xfrm>
          <a:prstGeom prst="ellipse">
            <a:avLst/>
          </a:prstGeom>
          <a:solidFill>
            <a:srgbClr val="FF7D00"/>
          </a:solidFill>
          <a:ln>
            <a:noFill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000" b="1" dirty="0">
                <a:solidFill>
                  <a:srgbClr val="F7F9FB"/>
                </a:solidFill>
                <a:latin typeface="Didact Gothic" pitchFamily="2" charset="0"/>
                <a:cs typeface="Arial" panose="020B0604020202020204" pitchFamily="34" charset="0"/>
              </a:rPr>
              <a:t>3</a:t>
            </a:r>
            <a:endParaRPr kumimoji="0" lang="de-DE" sz="4000" b="1" i="0" u="none" strike="noStrike" kern="1200" cap="none" spc="0" normalizeH="0" baseline="0" noProof="0" dirty="0">
              <a:ln>
                <a:noFill/>
              </a:ln>
              <a:solidFill>
                <a:srgbClr val="F7F9FB"/>
              </a:solidFill>
              <a:effectLst/>
              <a:uLnTx/>
              <a:uFillTx/>
              <a:latin typeface="Didact Gothic" pitchFamily="2" charset="0"/>
              <a:cs typeface="Arial" panose="020B0604020202020204" pitchFamily="34" charset="0"/>
            </a:endParaRPr>
          </a:p>
        </p:txBody>
      </p:sp>
      <p:sp>
        <p:nvSpPr>
          <p:cNvPr id="31" name="Textfeld 6">
            <a:extLst>
              <a:ext uri="{FF2B5EF4-FFF2-40B4-BE49-F238E27FC236}">
                <a16:creationId xmlns:a16="http://schemas.microsoft.com/office/drawing/2014/main" id="{D5DF41B2-21B8-54F6-A99E-237F5FC82C70}"/>
              </a:ext>
            </a:extLst>
          </p:cNvPr>
          <p:cNvSpPr txBox="1"/>
          <p:nvPr/>
        </p:nvSpPr>
        <p:spPr>
          <a:xfrm>
            <a:off x="1748448" y="3967020"/>
            <a:ext cx="4225266" cy="847411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lvl="0">
              <a:lnSpc>
                <a:spcPts val="2000"/>
              </a:lnSpc>
              <a:defRPr/>
            </a:pPr>
            <a:r>
              <a:rPr lang="de-DE" altLang="ko-KR" sz="1600">
                <a:solidFill>
                  <a:srgbClr val="404040"/>
                </a:solidFill>
                <a:latin typeface="Didact Gothic" pitchFamily="2" charset="0"/>
              </a:rPr>
              <a:t>Algorithms recognize individual maturity levels, determine priorities and resistance to change.
</a:t>
            </a:r>
            <a:endParaRPr kumimoji="0" lang="de-DE" altLang="ko-KR" sz="1600" b="0" i="0" u="none" strike="noStrike" kern="1200" cap="none" spc="0" normalizeH="0" baseline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Didact Gothic" pitchFamily="2" charset="0"/>
            </a:endParaRPr>
          </a:p>
        </p:txBody>
      </p:sp>
      <p:sp>
        <p:nvSpPr>
          <p:cNvPr id="32" name="Textfeld 6">
            <a:extLst>
              <a:ext uri="{FF2B5EF4-FFF2-40B4-BE49-F238E27FC236}">
                <a16:creationId xmlns:a16="http://schemas.microsoft.com/office/drawing/2014/main" id="{4C4E0EB0-395F-EE42-A9F6-B37B12DB5164}"/>
              </a:ext>
            </a:extLst>
          </p:cNvPr>
          <p:cNvSpPr txBox="1"/>
          <p:nvPr/>
        </p:nvSpPr>
        <p:spPr>
          <a:xfrm>
            <a:off x="1637846" y="5651688"/>
            <a:ext cx="3863540" cy="1103892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lvl="0">
              <a:lnSpc>
                <a:spcPts val="2000"/>
              </a:lnSpc>
              <a:defRPr/>
            </a:pPr>
            <a:r>
              <a:rPr lang="de-DE" altLang="ko-KR" sz="1600">
                <a:solidFill>
                  <a:srgbClr val="404040"/>
                </a:solidFill>
                <a:latin typeface="Didact Gothic" pitchFamily="2" charset="0"/>
              </a:rPr>
              <a:t>Our AI coach delivers "learning interventions", targeted learning "nuggets" in the employee's language.
</a:t>
            </a:r>
            <a:endParaRPr kumimoji="0" lang="de-DE" altLang="ko-KR" sz="16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Didact Goth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11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68">
            <a:extLst>
              <a:ext uri="{FF2B5EF4-FFF2-40B4-BE49-F238E27FC236}">
                <a16:creationId xmlns:a16="http://schemas.microsoft.com/office/drawing/2014/main" id="{FA1F5716-6B1F-C556-1224-83DE67DB6E11}"/>
              </a:ext>
            </a:extLst>
          </p:cNvPr>
          <p:cNvSpPr/>
          <p:nvPr/>
        </p:nvSpPr>
        <p:spPr>
          <a:xfrm>
            <a:off x="4868868" y="1385264"/>
            <a:ext cx="8145625" cy="6289867"/>
          </a:xfrm>
          <a:prstGeom prst="roundRect">
            <a:avLst>
              <a:gd name="adj" fmla="val 10979"/>
            </a:avLst>
          </a:prstGeom>
          <a:solidFill>
            <a:srgbClr val="07466F">
              <a:alpha val="23137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6" name="Picture 5" descr="A blackboard with a wooden frame&#10;&#10;Description automatically generated with medium confidence">
            <a:extLst>
              <a:ext uri="{FF2B5EF4-FFF2-40B4-BE49-F238E27FC236}">
                <a16:creationId xmlns:a16="http://schemas.microsoft.com/office/drawing/2014/main" id="{9078C544-59AE-5181-A954-76D93DCB7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246" y="857406"/>
            <a:ext cx="8596147" cy="5617284"/>
          </a:xfrm>
          <a:prstGeom prst="rect">
            <a:avLst/>
          </a:prstGeom>
        </p:spPr>
      </p:pic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CACEBDA3-3851-AD95-BFAD-1E0959891680}"/>
              </a:ext>
            </a:extLst>
          </p:cNvPr>
          <p:cNvSpPr txBox="1">
            <a:spLocks/>
          </p:cNvSpPr>
          <p:nvPr/>
        </p:nvSpPr>
        <p:spPr>
          <a:xfrm>
            <a:off x="291352" y="235339"/>
            <a:ext cx="11268418" cy="4450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de-DE" sz="3000">
                <a:solidFill>
                  <a:srgbClr val="002060"/>
                </a:solidFill>
                <a:latin typeface="Poiret One" panose="02000000000000000000" pitchFamily="2" charset="0"/>
                <a:ea typeface="Open Sans" pitchFamily="2" charset="0"/>
                <a:cs typeface="Open Sans" pitchFamily="2" charset="0"/>
              </a:rPr>
              <a:t>SIMPLE, SUSTAINABLE, GOAL-ORIENTED LEARNING
</a:t>
            </a:r>
            <a:endParaRPr kumimoji="0" lang="de-DE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oiret One" panose="02000000000000000000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Freihandform: Form 25">
            <a:extLst>
              <a:ext uri="{FF2B5EF4-FFF2-40B4-BE49-F238E27FC236}">
                <a16:creationId xmlns:a16="http://schemas.microsoft.com/office/drawing/2014/main" id="{90F05AFE-5A48-25A3-5666-4FEA0AB4A0DC}"/>
              </a:ext>
            </a:extLst>
          </p:cNvPr>
          <p:cNvSpPr/>
          <p:nvPr/>
        </p:nvSpPr>
        <p:spPr>
          <a:xfrm>
            <a:off x="4185972" y="1196788"/>
            <a:ext cx="7419384" cy="4718217"/>
          </a:xfrm>
          <a:custGeom>
            <a:avLst/>
            <a:gdLst>
              <a:gd name="connsiteX0" fmla="*/ 0 w 7419384"/>
              <a:gd name="connsiteY0" fmla="*/ 4718217 h 4718217"/>
              <a:gd name="connsiteX1" fmla="*/ 4352940 w 7419384"/>
              <a:gd name="connsiteY1" fmla="*/ 3479284 h 4718217"/>
              <a:gd name="connsiteX2" fmla="*/ 7419384 w 7419384"/>
              <a:gd name="connsiteY2" fmla="*/ 0 h 4718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19384" h="4718217" extrusionOk="0">
                <a:moveTo>
                  <a:pt x="0" y="4718217"/>
                </a:moveTo>
                <a:cubicBezTo>
                  <a:pt x="1203250" y="4524828"/>
                  <a:pt x="2797565" y="4385308"/>
                  <a:pt x="4352940" y="3479284"/>
                </a:cubicBezTo>
                <a:cubicBezTo>
                  <a:pt x="5674247" y="2710754"/>
                  <a:pt x="6866172" y="950399"/>
                  <a:pt x="7419384" y="0"/>
                </a:cubicBezTo>
              </a:path>
            </a:pathLst>
          </a:custGeom>
          <a:noFill/>
          <a:ln w="60325" cmpd="dbl">
            <a:solidFill>
              <a:schemeClr val="bg1"/>
            </a:solidFill>
            <a:prstDash val="solid"/>
            <a:tailEnd type="arrow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676586"/>
                      <a:gd name="connsiteY0" fmla="*/ 4965508 h 4965508"/>
                      <a:gd name="connsiteX1" fmla="*/ 5671838 w 11676586"/>
                      <a:gd name="connsiteY1" fmla="*/ 3999953 h 4965508"/>
                      <a:gd name="connsiteX2" fmla="*/ 11043139 w 11676586"/>
                      <a:gd name="connsiteY2" fmla="*/ 623707 h 4965508"/>
                      <a:gd name="connsiteX3" fmla="*/ 11362859 w 11676586"/>
                      <a:gd name="connsiteY3" fmla="*/ 9844 h 4965508"/>
                      <a:gd name="connsiteX0" fmla="*/ 0 w 11043139"/>
                      <a:gd name="connsiteY0" fmla="*/ 4341801 h 4341801"/>
                      <a:gd name="connsiteX1" fmla="*/ 5671838 w 11043139"/>
                      <a:gd name="connsiteY1" fmla="*/ 3376246 h 4341801"/>
                      <a:gd name="connsiteX2" fmla="*/ 11043139 w 11043139"/>
                      <a:gd name="connsiteY2" fmla="*/ 0 h 4341801"/>
                      <a:gd name="connsiteX0" fmla="*/ 0 w 11043139"/>
                      <a:gd name="connsiteY0" fmla="*/ 4341801 h 4341801"/>
                      <a:gd name="connsiteX1" fmla="*/ 6317673 w 11043139"/>
                      <a:gd name="connsiteY1" fmla="*/ 3107681 h 4341801"/>
                      <a:gd name="connsiteX2" fmla="*/ 11043139 w 11043139"/>
                      <a:gd name="connsiteY2" fmla="*/ 0 h 4341801"/>
                      <a:gd name="connsiteX0" fmla="*/ 0 w 10768179"/>
                      <a:gd name="connsiteY0" fmla="*/ 4699888 h 4699888"/>
                      <a:gd name="connsiteX1" fmla="*/ 6317673 w 10768179"/>
                      <a:gd name="connsiteY1" fmla="*/ 3465768 h 4699888"/>
                      <a:gd name="connsiteX2" fmla="*/ 10768179 w 10768179"/>
                      <a:gd name="connsiteY2" fmla="*/ 0 h 4699888"/>
                      <a:gd name="connsiteX0" fmla="*/ 0 w 10768179"/>
                      <a:gd name="connsiteY0" fmla="*/ 4699888 h 4699888"/>
                      <a:gd name="connsiteX1" fmla="*/ 6317673 w 10768179"/>
                      <a:gd name="connsiteY1" fmla="*/ 3465768 h 4699888"/>
                      <a:gd name="connsiteX2" fmla="*/ 10768179 w 10768179"/>
                      <a:gd name="connsiteY2" fmla="*/ 0 h 4699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768179" h="4699888">
                        <a:moveTo>
                          <a:pt x="0" y="4699888"/>
                        </a:moveTo>
                        <a:cubicBezTo>
                          <a:pt x="1915657" y="4578927"/>
                          <a:pt x="4522977" y="4249083"/>
                          <a:pt x="6317673" y="3465768"/>
                        </a:cubicBezTo>
                        <a:cubicBezTo>
                          <a:pt x="8112369" y="2682453"/>
                          <a:pt x="10273678" y="939977"/>
                          <a:pt x="10768179" y="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" panose="020B0503040303020004" pitchFamily="34" charset="0"/>
                <a:ea typeface="+mn-ea"/>
                <a:cs typeface="+mn-cs"/>
              </a:rPr>
              <a:t>                            </a:t>
            </a:r>
          </a:p>
        </p:txBody>
      </p:sp>
      <p:cxnSp>
        <p:nvCxnSpPr>
          <p:cNvPr id="9" name="Gerade Verbindung mit Pfeil 23">
            <a:extLst>
              <a:ext uri="{FF2B5EF4-FFF2-40B4-BE49-F238E27FC236}">
                <a16:creationId xmlns:a16="http://schemas.microsoft.com/office/drawing/2014/main" id="{316A97CE-5E1F-8F9E-AA8D-06D0F465B8A4}"/>
              </a:ext>
            </a:extLst>
          </p:cNvPr>
          <p:cNvCxnSpPr>
            <a:cxnSpLocks/>
          </p:cNvCxnSpPr>
          <p:nvPr/>
        </p:nvCxnSpPr>
        <p:spPr>
          <a:xfrm flipV="1">
            <a:off x="4144097" y="6013084"/>
            <a:ext cx="7581895" cy="48723"/>
          </a:xfrm>
          <a:prstGeom prst="straightConnector1">
            <a:avLst/>
          </a:prstGeom>
          <a:ln w="60325" cmpd="thickThin">
            <a:solidFill>
              <a:schemeClr val="bg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Gerade Verbindung mit Pfeil 24">
            <a:extLst>
              <a:ext uri="{FF2B5EF4-FFF2-40B4-BE49-F238E27FC236}">
                <a16:creationId xmlns:a16="http://schemas.microsoft.com/office/drawing/2014/main" id="{D785D8FF-9E16-02CD-AC0C-573E2F5003E2}"/>
              </a:ext>
            </a:extLst>
          </p:cNvPr>
          <p:cNvCxnSpPr>
            <a:cxnSpLocks/>
          </p:cNvCxnSpPr>
          <p:nvPr/>
        </p:nvCxnSpPr>
        <p:spPr>
          <a:xfrm flipV="1">
            <a:off x="4144097" y="1238850"/>
            <a:ext cx="8140" cy="4839704"/>
          </a:xfrm>
          <a:prstGeom prst="straightConnector1">
            <a:avLst/>
          </a:prstGeom>
          <a:ln w="50800" cmpd="thickThin">
            <a:solidFill>
              <a:schemeClr val="bg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feld 30">
            <a:extLst>
              <a:ext uri="{FF2B5EF4-FFF2-40B4-BE49-F238E27FC236}">
                <a16:creationId xmlns:a16="http://schemas.microsoft.com/office/drawing/2014/main" id="{C7DD6C00-E2E7-3E45-F013-D6CC8228F125}"/>
              </a:ext>
            </a:extLst>
          </p:cNvPr>
          <p:cNvSpPr txBox="1"/>
          <p:nvPr/>
        </p:nvSpPr>
        <p:spPr>
          <a:xfrm>
            <a:off x="8824297" y="5996337"/>
            <a:ext cx="2781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de-DE" b="1" dirty="0">
                <a:solidFill>
                  <a:schemeClr val="bg1"/>
                </a:solidFill>
                <a:latin typeface="Chalkboard SE" panose="03050602040202020205" pitchFamily="66" charset="77"/>
              </a:rPr>
              <a:t>Zeit</a:t>
            </a:r>
            <a:endParaRPr kumimoji="0" lang="de-DE" sz="18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halkboard SE" panose="03050602040202020205" pitchFamily="66" charset="77"/>
            </a:endParaRPr>
          </a:p>
        </p:txBody>
      </p:sp>
      <p:sp>
        <p:nvSpPr>
          <p:cNvPr id="13" name="Freihandform: Form 90">
            <a:extLst>
              <a:ext uri="{FF2B5EF4-FFF2-40B4-BE49-F238E27FC236}">
                <a16:creationId xmlns:a16="http://schemas.microsoft.com/office/drawing/2014/main" id="{D3FFFF52-47D3-A886-86F7-3E6ED19121A6}"/>
              </a:ext>
            </a:extLst>
          </p:cNvPr>
          <p:cNvSpPr/>
          <p:nvPr/>
        </p:nvSpPr>
        <p:spPr>
          <a:xfrm>
            <a:off x="4194112" y="4685983"/>
            <a:ext cx="7477108" cy="1006492"/>
          </a:xfrm>
          <a:custGeom>
            <a:avLst/>
            <a:gdLst>
              <a:gd name="connsiteX0" fmla="*/ 0 w 7477108"/>
              <a:gd name="connsiteY0" fmla="*/ 1006492 h 1006492"/>
              <a:gd name="connsiteX1" fmla="*/ 4386807 w 7477108"/>
              <a:gd name="connsiteY1" fmla="*/ 742202 h 1006492"/>
              <a:gd name="connsiteX2" fmla="*/ 7477108 w 7477108"/>
              <a:gd name="connsiteY2" fmla="*/ 0 h 1006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77108" h="1006492" extrusionOk="0">
                <a:moveTo>
                  <a:pt x="0" y="1006492"/>
                </a:moveTo>
                <a:cubicBezTo>
                  <a:pt x="1042389" y="957436"/>
                  <a:pt x="2896425" y="1069630"/>
                  <a:pt x="4386807" y="742202"/>
                </a:cubicBezTo>
                <a:cubicBezTo>
                  <a:pt x="5626470" y="549505"/>
                  <a:pt x="7156032" y="139604"/>
                  <a:pt x="7477108" y="0"/>
                </a:cubicBezTo>
              </a:path>
            </a:pathLst>
          </a:custGeom>
          <a:noFill/>
          <a:ln w="57150" cmpd="dbl">
            <a:solidFill>
              <a:schemeClr val="bg1"/>
            </a:solidFill>
            <a:tailEnd type="arrow"/>
            <a:extLst>
              <a:ext uri="{C807C97D-BFC1-408E-A445-0C87EB9F89A2}">
                <ask:lineSketchStyleProps xmlns:ask="http://schemas.microsoft.com/office/drawing/2018/sketchyshapes" sd="2116632749">
                  <a:custGeom>
                    <a:avLst/>
                    <a:gdLst>
                      <a:gd name="connsiteX0" fmla="*/ 0 w 11676586"/>
                      <a:gd name="connsiteY0" fmla="*/ 4965508 h 4965508"/>
                      <a:gd name="connsiteX1" fmla="*/ 5671838 w 11676586"/>
                      <a:gd name="connsiteY1" fmla="*/ 3999953 h 4965508"/>
                      <a:gd name="connsiteX2" fmla="*/ 11043139 w 11676586"/>
                      <a:gd name="connsiteY2" fmla="*/ 623707 h 4965508"/>
                      <a:gd name="connsiteX3" fmla="*/ 11362859 w 11676586"/>
                      <a:gd name="connsiteY3" fmla="*/ 9844 h 4965508"/>
                      <a:gd name="connsiteX0" fmla="*/ 0 w 11043139"/>
                      <a:gd name="connsiteY0" fmla="*/ 4341801 h 4341801"/>
                      <a:gd name="connsiteX1" fmla="*/ 5671838 w 11043139"/>
                      <a:gd name="connsiteY1" fmla="*/ 3376246 h 4341801"/>
                      <a:gd name="connsiteX2" fmla="*/ 11043139 w 11043139"/>
                      <a:gd name="connsiteY2" fmla="*/ 0 h 4341801"/>
                      <a:gd name="connsiteX0" fmla="*/ 0 w 11043139"/>
                      <a:gd name="connsiteY0" fmla="*/ 4341801 h 4341801"/>
                      <a:gd name="connsiteX1" fmla="*/ 6317673 w 11043139"/>
                      <a:gd name="connsiteY1" fmla="*/ 3107681 h 4341801"/>
                      <a:gd name="connsiteX2" fmla="*/ 11043139 w 11043139"/>
                      <a:gd name="connsiteY2" fmla="*/ 0 h 4341801"/>
                      <a:gd name="connsiteX0" fmla="*/ 0 w 10768179"/>
                      <a:gd name="connsiteY0" fmla="*/ 4699888 h 4699888"/>
                      <a:gd name="connsiteX1" fmla="*/ 6317673 w 10768179"/>
                      <a:gd name="connsiteY1" fmla="*/ 3465768 h 4699888"/>
                      <a:gd name="connsiteX2" fmla="*/ 10768179 w 10768179"/>
                      <a:gd name="connsiteY2" fmla="*/ 0 h 4699888"/>
                      <a:gd name="connsiteX0" fmla="*/ 0 w 10768179"/>
                      <a:gd name="connsiteY0" fmla="*/ 4699888 h 4699888"/>
                      <a:gd name="connsiteX1" fmla="*/ 6317673 w 10768179"/>
                      <a:gd name="connsiteY1" fmla="*/ 3465768 h 4699888"/>
                      <a:gd name="connsiteX2" fmla="*/ 10768179 w 10768179"/>
                      <a:gd name="connsiteY2" fmla="*/ 0 h 4699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768179" h="4699888">
                        <a:moveTo>
                          <a:pt x="0" y="4699888"/>
                        </a:moveTo>
                        <a:cubicBezTo>
                          <a:pt x="1915657" y="4578927"/>
                          <a:pt x="4522977" y="4249083"/>
                          <a:pt x="6317673" y="3465768"/>
                        </a:cubicBezTo>
                        <a:cubicBezTo>
                          <a:pt x="8112369" y="2682453"/>
                          <a:pt x="10273678" y="939977"/>
                          <a:pt x="10768179" y="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" panose="020B0503040303020004" pitchFamily="34" charset="0"/>
              <a:ea typeface="+mn-ea"/>
              <a:cs typeface="+mn-cs"/>
            </a:endParaRPr>
          </a:p>
        </p:txBody>
      </p:sp>
      <p:sp>
        <p:nvSpPr>
          <p:cNvPr id="14" name="Rectangle 58">
            <a:extLst>
              <a:ext uri="{FF2B5EF4-FFF2-40B4-BE49-F238E27FC236}">
                <a16:creationId xmlns:a16="http://schemas.microsoft.com/office/drawing/2014/main" id="{50E4F4C7-1039-A4DA-81F8-0B7386C12C26}"/>
              </a:ext>
            </a:extLst>
          </p:cNvPr>
          <p:cNvSpPr/>
          <p:nvPr/>
        </p:nvSpPr>
        <p:spPr>
          <a:xfrm>
            <a:off x="9311602" y="1455162"/>
            <a:ext cx="1646001" cy="352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halkboard SE" panose="03050602040202020205" pitchFamily="66" charset="77"/>
              </a:rPr>
              <a:t>Technologie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56B5A76-5D69-5068-259E-C99F088E4BBC}"/>
              </a:ext>
            </a:extLst>
          </p:cNvPr>
          <p:cNvSpPr txBox="1">
            <a:spLocks/>
          </p:cNvSpPr>
          <p:nvPr/>
        </p:nvSpPr>
        <p:spPr>
          <a:xfrm>
            <a:off x="153316" y="4895488"/>
            <a:ext cx="3061609" cy="1771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1800" b="0" i="0" u="none" strike="noStrike" kern="1200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" panose="020B0503030403020204" pitchFamily="34" charset="0"/>
                <a:cs typeface="Open Sans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>
                <a:solidFill>
                  <a:schemeClr val="tx1">
                    <a:lumMod val="75000"/>
                  </a:schemeClr>
                </a:solidFill>
                <a:latin typeface="Poiret One" panose="02000000000000000000" pitchFamily="2" charset="0"/>
                <a:ea typeface="Open Sans" pitchFamily="2" charset="0"/>
                <a:sym typeface="Source Sans Pro"/>
              </a:rPr>
              <a:t>Significant productivity gains are achievable
</a:t>
            </a:r>
            <a:endParaRPr lang="de-DE" sz="2800" dirty="0">
              <a:solidFill>
                <a:schemeClr val="tx1">
                  <a:lumMod val="75000"/>
                </a:schemeClr>
              </a:solidFill>
              <a:latin typeface="Poiret One" panose="02000000000000000000" pitchFamily="2" charset="0"/>
              <a:ea typeface="Open Sans" pitchFamily="2" charset="0"/>
              <a:sym typeface="Source Sans Pro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A29295D-FB88-24C6-A4F6-B1D76634561A}"/>
              </a:ext>
            </a:extLst>
          </p:cNvPr>
          <p:cNvGrpSpPr/>
          <p:nvPr/>
        </p:nvGrpSpPr>
        <p:grpSpPr>
          <a:xfrm>
            <a:off x="7194227" y="2241129"/>
            <a:ext cx="3888130" cy="3231607"/>
            <a:chOff x="6543674" y="2064293"/>
            <a:chExt cx="3888130" cy="3231607"/>
          </a:xfrm>
          <a:solidFill>
            <a:schemeClr val="bg1">
              <a:alpha val="96229"/>
            </a:schemeClr>
          </a:solidFill>
        </p:grpSpPr>
        <p:sp>
          <p:nvSpPr>
            <p:cNvPr id="18" name="Arrow: Up 2">
              <a:extLst>
                <a:ext uri="{FF2B5EF4-FFF2-40B4-BE49-F238E27FC236}">
                  <a16:creationId xmlns:a16="http://schemas.microsoft.com/office/drawing/2014/main" id="{B03171F9-45C8-FBA7-0DFC-BA2F2B5D5ADA}"/>
                </a:ext>
              </a:extLst>
            </p:cNvPr>
            <p:cNvSpPr/>
            <p:nvPr/>
          </p:nvSpPr>
          <p:spPr>
            <a:xfrm>
              <a:off x="6543674" y="4657725"/>
              <a:ext cx="333375" cy="638175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9" name="Arrow: Up 55">
              <a:extLst>
                <a:ext uri="{FF2B5EF4-FFF2-40B4-BE49-F238E27FC236}">
                  <a16:creationId xmlns:a16="http://schemas.microsoft.com/office/drawing/2014/main" id="{670F3F59-86BF-3475-519E-1A3E7C745CA8}"/>
                </a:ext>
              </a:extLst>
            </p:cNvPr>
            <p:cNvSpPr/>
            <p:nvPr/>
          </p:nvSpPr>
          <p:spPr>
            <a:xfrm>
              <a:off x="6970845" y="4450508"/>
              <a:ext cx="333375" cy="805160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0" name="Arrow: Up 56">
              <a:extLst>
                <a:ext uri="{FF2B5EF4-FFF2-40B4-BE49-F238E27FC236}">
                  <a16:creationId xmlns:a16="http://schemas.microsoft.com/office/drawing/2014/main" id="{94174A69-D2E9-73E2-2EC5-655C660DC286}"/>
                </a:ext>
              </a:extLst>
            </p:cNvPr>
            <p:cNvSpPr/>
            <p:nvPr/>
          </p:nvSpPr>
          <p:spPr>
            <a:xfrm>
              <a:off x="7405985" y="4224490"/>
              <a:ext cx="333375" cy="995609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2" name="Arrow: Up 58">
              <a:extLst>
                <a:ext uri="{FF2B5EF4-FFF2-40B4-BE49-F238E27FC236}">
                  <a16:creationId xmlns:a16="http://schemas.microsoft.com/office/drawing/2014/main" id="{D2F44B1C-F5EB-8CD8-640E-98045829CC7B}"/>
                </a:ext>
              </a:extLst>
            </p:cNvPr>
            <p:cNvSpPr/>
            <p:nvPr/>
          </p:nvSpPr>
          <p:spPr>
            <a:xfrm>
              <a:off x="7796646" y="3925612"/>
              <a:ext cx="333375" cy="1240754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3" name="Arrow: Up 59">
              <a:extLst>
                <a:ext uri="{FF2B5EF4-FFF2-40B4-BE49-F238E27FC236}">
                  <a16:creationId xmlns:a16="http://schemas.microsoft.com/office/drawing/2014/main" id="{32301202-49BA-961E-07CF-245BCDEAB209}"/>
                </a:ext>
              </a:extLst>
            </p:cNvPr>
            <p:cNvSpPr/>
            <p:nvPr/>
          </p:nvSpPr>
          <p:spPr>
            <a:xfrm>
              <a:off x="8176813" y="3666048"/>
              <a:ext cx="333375" cy="1452966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4" name="Arrow: Up 60">
              <a:extLst>
                <a:ext uri="{FF2B5EF4-FFF2-40B4-BE49-F238E27FC236}">
                  <a16:creationId xmlns:a16="http://schemas.microsoft.com/office/drawing/2014/main" id="{15585A69-113C-5E32-BDD3-0CA5E5A32CC6}"/>
                </a:ext>
              </a:extLst>
            </p:cNvPr>
            <p:cNvSpPr/>
            <p:nvPr/>
          </p:nvSpPr>
          <p:spPr>
            <a:xfrm>
              <a:off x="8556980" y="3429000"/>
              <a:ext cx="333375" cy="1652379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5" name="Arrow: Up 61">
              <a:extLst>
                <a:ext uri="{FF2B5EF4-FFF2-40B4-BE49-F238E27FC236}">
                  <a16:creationId xmlns:a16="http://schemas.microsoft.com/office/drawing/2014/main" id="{FBA8B6F6-9B6C-FABC-3616-1BBC53BA38BC}"/>
                </a:ext>
              </a:extLst>
            </p:cNvPr>
            <p:cNvSpPr/>
            <p:nvPr/>
          </p:nvSpPr>
          <p:spPr>
            <a:xfrm>
              <a:off x="8917527" y="3124200"/>
              <a:ext cx="333375" cy="1900967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6" name="Arrow: Up 63">
              <a:extLst>
                <a:ext uri="{FF2B5EF4-FFF2-40B4-BE49-F238E27FC236}">
                  <a16:creationId xmlns:a16="http://schemas.microsoft.com/office/drawing/2014/main" id="{55AA7BAC-8EDA-CA29-95AD-F60B180BD074}"/>
                </a:ext>
              </a:extLst>
            </p:cNvPr>
            <p:cNvSpPr/>
            <p:nvPr/>
          </p:nvSpPr>
          <p:spPr>
            <a:xfrm>
              <a:off x="9316973" y="2759787"/>
              <a:ext cx="333375" cy="2207959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7" name="Arrow: Up 64">
              <a:extLst>
                <a:ext uri="{FF2B5EF4-FFF2-40B4-BE49-F238E27FC236}">
                  <a16:creationId xmlns:a16="http://schemas.microsoft.com/office/drawing/2014/main" id="{AAEA470F-DB5E-4B51-70FD-71D3DFA640DE}"/>
                </a:ext>
              </a:extLst>
            </p:cNvPr>
            <p:cNvSpPr/>
            <p:nvPr/>
          </p:nvSpPr>
          <p:spPr>
            <a:xfrm>
              <a:off x="9708099" y="2430529"/>
              <a:ext cx="333375" cy="2453792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8" name="Arrow: Up 65">
              <a:extLst>
                <a:ext uri="{FF2B5EF4-FFF2-40B4-BE49-F238E27FC236}">
                  <a16:creationId xmlns:a16="http://schemas.microsoft.com/office/drawing/2014/main" id="{1D82BD96-EE61-3A15-1C0F-C276F7D44F25}"/>
                </a:ext>
              </a:extLst>
            </p:cNvPr>
            <p:cNvSpPr/>
            <p:nvPr/>
          </p:nvSpPr>
          <p:spPr>
            <a:xfrm>
              <a:off x="10098429" y="2064293"/>
              <a:ext cx="333375" cy="2763139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29" name="Rectangle 58">
            <a:extLst>
              <a:ext uri="{FF2B5EF4-FFF2-40B4-BE49-F238E27FC236}">
                <a16:creationId xmlns:a16="http://schemas.microsoft.com/office/drawing/2014/main" id="{77EB0FD6-DEE8-ACBE-B4FD-D0CCCE2EDE17}"/>
              </a:ext>
            </a:extLst>
          </p:cNvPr>
          <p:cNvSpPr/>
          <p:nvPr/>
        </p:nvSpPr>
        <p:spPr>
          <a:xfrm>
            <a:off x="8611162" y="5396532"/>
            <a:ext cx="3621318" cy="500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en-US" sz="1600" b="1" dirty="0" err="1">
                <a:solidFill>
                  <a:schemeClr val="bg1"/>
                </a:solidFill>
                <a:latin typeface="Chalkboard SE" panose="03050602040202020205" pitchFamily="66" charset="77"/>
              </a:rPr>
              <a:t>Menschliche</a:t>
            </a:r>
            <a:r>
              <a:rPr lang="en-US" sz="1600" b="1" dirty="0">
                <a:solidFill>
                  <a:schemeClr val="bg1"/>
                </a:solidFill>
                <a:latin typeface="Chalkboard SE" panose="03050602040202020205" pitchFamily="66" charset="77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Chalkboard SE" panose="03050602040202020205" pitchFamily="66" charset="77"/>
              </a:rPr>
              <a:t>Adaptionsfähigkeit</a:t>
            </a:r>
            <a:endParaRPr kumimoji="0" lang="en-US" sz="1600" b="1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halkboard SE" panose="03050602040202020205" pitchFamily="66" charset="77"/>
            </a:endParaRPr>
          </a:p>
        </p:txBody>
      </p:sp>
      <p:pic>
        <p:nvPicPr>
          <p:cNvPr id="31" name="Picture 30" descr="A person sitting at a table with a computer&#10;&#10;Description automatically generated with low confidence">
            <a:extLst>
              <a:ext uri="{FF2B5EF4-FFF2-40B4-BE49-F238E27FC236}">
                <a16:creationId xmlns:a16="http://schemas.microsoft.com/office/drawing/2014/main" id="{57E7E668-5DE3-3E52-781E-40CD0EFF0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45" y="1225037"/>
            <a:ext cx="5048823" cy="3366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373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68">
            <a:extLst>
              <a:ext uri="{FF2B5EF4-FFF2-40B4-BE49-F238E27FC236}">
                <a16:creationId xmlns:a16="http://schemas.microsoft.com/office/drawing/2014/main" id="{FA1F5716-6B1F-C556-1224-83DE67DB6E11}"/>
              </a:ext>
            </a:extLst>
          </p:cNvPr>
          <p:cNvSpPr/>
          <p:nvPr/>
        </p:nvSpPr>
        <p:spPr>
          <a:xfrm>
            <a:off x="-380491" y="1390888"/>
            <a:ext cx="13370350" cy="6289867"/>
          </a:xfrm>
          <a:prstGeom prst="roundRect">
            <a:avLst>
              <a:gd name="adj" fmla="val 10979"/>
            </a:avLst>
          </a:prstGeom>
          <a:solidFill>
            <a:srgbClr val="07466F">
              <a:alpha val="2902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CACEBDA3-3851-AD95-BFAD-1E0959891680}"/>
              </a:ext>
            </a:extLst>
          </p:cNvPr>
          <p:cNvSpPr txBox="1">
            <a:spLocks/>
          </p:cNvSpPr>
          <p:nvPr/>
        </p:nvSpPr>
        <p:spPr>
          <a:xfrm>
            <a:off x="291352" y="235339"/>
            <a:ext cx="11268418" cy="4450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de-DE" sz="3200">
                <a:solidFill>
                  <a:srgbClr val="13407F"/>
                </a:solidFill>
                <a:latin typeface="Poiret One" panose="02000000000000000000" pitchFamily="2" charset="0"/>
                <a:ea typeface="Open Sans" pitchFamily="2" charset="0"/>
                <a:cs typeface="Open Sans" pitchFamily="2" charset="0"/>
              </a:rPr>
              <a:t>OUR SOLUTION - TECHNOLOGY
Secure and GDPR compliant
</a:t>
            </a:r>
            <a:endParaRPr kumimoji="0" lang="de-DE" sz="3200" i="0" u="none" strike="noStrike" kern="1200" cap="none" spc="0" normalizeH="0" baseline="0" noProof="0" dirty="0">
              <a:ln>
                <a:noFill/>
              </a:ln>
              <a:solidFill>
                <a:srgbClr val="13407F"/>
              </a:solidFill>
              <a:effectLst/>
              <a:uLnTx/>
              <a:uFillTx/>
              <a:latin typeface="Poiret One" panose="02000000000000000000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29" name="Picture 28" descr="A close-up of a person's eye&#10;&#10;Description automatically generated">
            <a:extLst>
              <a:ext uri="{FF2B5EF4-FFF2-40B4-BE49-F238E27FC236}">
                <a16:creationId xmlns:a16="http://schemas.microsoft.com/office/drawing/2014/main" id="{398EBE5C-E265-CB4B-A7D8-6B15B12BB3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6" r="46194"/>
          <a:stretch/>
        </p:blipFill>
        <p:spPr>
          <a:xfrm>
            <a:off x="0" y="1390888"/>
            <a:ext cx="3887386" cy="3600283"/>
          </a:xfrm>
          <a:prstGeom prst="rect">
            <a:avLst/>
          </a:prstGeom>
        </p:spPr>
      </p:pic>
      <p:pic>
        <p:nvPicPr>
          <p:cNvPr id="31" name="Picture 30" descr="Close-up of people putting their hands together&#10;&#10;Description automatically generated with medium confidence">
            <a:extLst>
              <a:ext uri="{FF2B5EF4-FFF2-40B4-BE49-F238E27FC236}">
                <a16:creationId xmlns:a16="http://schemas.microsoft.com/office/drawing/2014/main" id="{1CBF7B3E-8DAE-4FAE-A63C-0B9EDD7672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0" t="-327" r="24295" b="12843"/>
          <a:stretch/>
        </p:blipFill>
        <p:spPr>
          <a:xfrm>
            <a:off x="3887386" y="3257717"/>
            <a:ext cx="3963197" cy="3600283"/>
          </a:xfrm>
          <a:prstGeom prst="rect">
            <a:avLst/>
          </a:prstGeom>
        </p:spPr>
      </p:pic>
      <p:pic>
        <p:nvPicPr>
          <p:cNvPr id="33" name="Picture 32" descr="A person drawing a graph&#10;&#10;Description automatically generated">
            <a:extLst>
              <a:ext uri="{FF2B5EF4-FFF2-40B4-BE49-F238E27FC236}">
                <a16:creationId xmlns:a16="http://schemas.microsoft.com/office/drawing/2014/main" id="{64C71A94-943A-5CBA-1DE2-D26FB5EED8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76" b="4199"/>
          <a:stretch/>
        </p:blipFill>
        <p:spPr>
          <a:xfrm>
            <a:off x="7850583" y="1390888"/>
            <a:ext cx="4315547" cy="3600283"/>
          </a:xfrm>
          <a:prstGeom prst="rect">
            <a:avLst/>
          </a:prstGeom>
        </p:spPr>
      </p:pic>
      <p:sp>
        <p:nvSpPr>
          <p:cNvPr id="34" name="Textfeld 6">
            <a:extLst>
              <a:ext uri="{FF2B5EF4-FFF2-40B4-BE49-F238E27FC236}">
                <a16:creationId xmlns:a16="http://schemas.microsoft.com/office/drawing/2014/main" id="{200E1260-7958-D759-6AFC-6A3EFED87DF0}"/>
              </a:ext>
            </a:extLst>
          </p:cNvPr>
          <p:cNvSpPr txBox="1"/>
          <p:nvPr/>
        </p:nvSpPr>
        <p:spPr>
          <a:xfrm>
            <a:off x="274307" y="5701670"/>
            <a:ext cx="3338772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000"/>
              </a:lnSpc>
              <a:defRPr/>
            </a:pPr>
            <a:r>
              <a:rPr lang="en-GB" sz="1600">
                <a:solidFill>
                  <a:srgbClr val="404040"/>
                </a:solidFill>
                <a:latin typeface="Didact Gothic" pitchFamily="2" charset="0"/>
              </a:rPr>
              <a:t>Works council and GDPR-compliant, consideration of individual employee protection rights
</a:t>
            </a:r>
            <a:endParaRPr kumimoji="0" lang="de-DE" sz="1600" b="0" i="0" u="none" strike="noStrike" kern="1200" cap="none" spc="0" normalizeH="0" baseline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Didact Gothic" pitchFamily="2" charset="0"/>
            </a:endParaRPr>
          </a:p>
        </p:txBody>
      </p:sp>
      <p:sp>
        <p:nvSpPr>
          <p:cNvPr id="35" name="Textfeld 6">
            <a:extLst>
              <a:ext uri="{FF2B5EF4-FFF2-40B4-BE49-F238E27FC236}">
                <a16:creationId xmlns:a16="http://schemas.microsoft.com/office/drawing/2014/main" id="{D8A3C62C-C1AB-B9BA-CFB9-7E798CEE3431}"/>
              </a:ext>
            </a:extLst>
          </p:cNvPr>
          <p:cNvSpPr txBox="1"/>
          <p:nvPr/>
        </p:nvSpPr>
        <p:spPr>
          <a:xfrm>
            <a:off x="8552760" y="5701670"/>
            <a:ext cx="3338772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000"/>
              </a:lnSpc>
              <a:defRPr/>
            </a:pPr>
            <a:r>
              <a:rPr lang="en-GB" sz="1600">
                <a:solidFill>
                  <a:srgbClr val="404040"/>
                </a:solidFill>
                <a:latin typeface="Didact Gothic" pitchFamily="2" charset="0"/>
              </a:rPr>
              <a:t>Works council and GDPR-compliant, consideration of individual employee protection rights
</a:t>
            </a:r>
            <a:endParaRPr kumimoji="0" lang="de-DE" sz="1600" b="0" i="0" u="none" strike="noStrike" kern="1200" cap="none" spc="0" normalizeH="0" baseline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Didact Gothic" pitchFamily="2" charset="0"/>
            </a:endParaRPr>
          </a:p>
        </p:txBody>
      </p:sp>
      <p:sp>
        <p:nvSpPr>
          <p:cNvPr id="36" name="Textfeld 6">
            <a:extLst>
              <a:ext uri="{FF2B5EF4-FFF2-40B4-BE49-F238E27FC236}">
                <a16:creationId xmlns:a16="http://schemas.microsoft.com/office/drawing/2014/main" id="{C9CCC4D3-E010-FBB8-4B5B-461CE2CCB1F3}"/>
              </a:ext>
            </a:extLst>
          </p:cNvPr>
          <p:cNvSpPr txBox="1"/>
          <p:nvPr/>
        </p:nvSpPr>
        <p:spPr>
          <a:xfrm>
            <a:off x="4341418" y="2223364"/>
            <a:ext cx="3338772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000"/>
              </a:lnSpc>
              <a:defRPr/>
            </a:pPr>
            <a:r>
              <a:rPr lang="en-GB" sz="1600">
                <a:solidFill>
                  <a:srgbClr val="404040"/>
                </a:solidFill>
                <a:latin typeface="Didact Gothic" pitchFamily="2" charset="0"/>
              </a:rPr>
              <a:t>Works council and GDPR-compliant, consideration of individual employee protection rights
</a:t>
            </a:r>
            <a:endParaRPr kumimoji="0" lang="de-DE" sz="1600" b="0" i="0" u="none" strike="noStrike" kern="1200" cap="none" spc="0" normalizeH="0" baseline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Didact Gothic" pitchFamily="2" charset="0"/>
            </a:endParaRPr>
          </a:p>
        </p:txBody>
      </p:sp>
      <p:sp>
        <p:nvSpPr>
          <p:cNvPr id="37" name="CuadroTexto 16">
            <a:extLst>
              <a:ext uri="{FF2B5EF4-FFF2-40B4-BE49-F238E27FC236}">
                <a16:creationId xmlns:a16="http://schemas.microsoft.com/office/drawing/2014/main" id="{7D64A2C5-13E8-7D49-DC7A-62C92FF5DB29}"/>
              </a:ext>
            </a:extLst>
          </p:cNvPr>
          <p:cNvSpPr txBox="1"/>
          <p:nvPr/>
        </p:nvSpPr>
        <p:spPr>
          <a:xfrm>
            <a:off x="8687747" y="5187676"/>
            <a:ext cx="2641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b="1">
                <a:solidFill>
                  <a:schemeClr val="tx1">
                    <a:lumMod val="75000"/>
                  </a:schemeClr>
                </a:solidFill>
                <a:latin typeface="Didact Gothic" pitchFamily="2" charset="0"/>
                <a:ea typeface="Open Sans" pitchFamily="2" charset="0"/>
                <a:cs typeface="Open Sans" pitchFamily="2" charset="0"/>
                <a:sym typeface="Source Sans Pro"/>
              </a:rPr>
              <a:t>Scalable Technology</a:t>
            </a:r>
            <a:endParaRPr kumimoji="0" lang="en-US" sz="1800" b="1" i="0" u="none" strike="noStrike" kern="1200" cap="none" spc="0" normalizeH="0" baseline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Didact Gothic" pitchFamily="2" charset="0"/>
              <a:ea typeface="Open Sans" pitchFamily="2" charset="0"/>
              <a:cs typeface="Open Sans" pitchFamily="2" charset="0"/>
              <a:sym typeface="Source Sans Pro"/>
            </a:endParaRPr>
          </a:p>
        </p:txBody>
      </p:sp>
      <p:sp>
        <p:nvSpPr>
          <p:cNvPr id="38" name="CuadroTexto 9">
            <a:extLst>
              <a:ext uri="{FF2B5EF4-FFF2-40B4-BE49-F238E27FC236}">
                <a16:creationId xmlns:a16="http://schemas.microsoft.com/office/drawing/2014/main" id="{F7A3C78B-467D-5AD8-C0DD-20CEDD412C31}"/>
              </a:ext>
            </a:extLst>
          </p:cNvPr>
          <p:cNvSpPr txBox="1"/>
          <p:nvPr/>
        </p:nvSpPr>
        <p:spPr>
          <a:xfrm>
            <a:off x="4680169" y="1683449"/>
            <a:ext cx="2661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b="1" dirty="0">
                <a:solidFill>
                  <a:schemeClr val="tx1">
                    <a:lumMod val="75000"/>
                  </a:schemeClr>
                </a:solidFill>
                <a:latin typeface="Didact Gothic" pitchFamily="2" charset="0"/>
                <a:ea typeface="Open Sans" pitchFamily="2" charset="0"/>
                <a:cs typeface="Open Sans" pitchFamily="2" charset="0"/>
                <a:sym typeface="Source Sans Pro"/>
              </a:rPr>
              <a:t>Inclusive &amp; Individual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Didact Gothic" pitchFamily="2" charset="0"/>
              <a:ea typeface="Open Sans" pitchFamily="2" charset="0"/>
              <a:cs typeface="Open Sans" pitchFamily="2" charset="0"/>
              <a:sym typeface="Source Sans Pro"/>
            </a:endParaRPr>
          </a:p>
        </p:txBody>
      </p:sp>
      <p:sp>
        <p:nvSpPr>
          <p:cNvPr id="39" name="CuadroTexto 9">
            <a:extLst>
              <a:ext uri="{FF2B5EF4-FFF2-40B4-BE49-F238E27FC236}">
                <a16:creationId xmlns:a16="http://schemas.microsoft.com/office/drawing/2014/main" id="{F3CEE225-9ED9-A24B-D721-6EE659A433E1}"/>
              </a:ext>
            </a:extLst>
          </p:cNvPr>
          <p:cNvSpPr txBox="1"/>
          <p:nvPr/>
        </p:nvSpPr>
        <p:spPr>
          <a:xfrm>
            <a:off x="772564" y="5187676"/>
            <a:ext cx="1961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b="1" dirty="0">
                <a:solidFill>
                  <a:schemeClr val="tx1">
                    <a:lumMod val="75000"/>
                  </a:schemeClr>
                </a:solidFill>
                <a:latin typeface="Didact Gothic" pitchFamily="2" charset="0"/>
                <a:ea typeface="Open Sans" pitchFamily="2" charset="0"/>
                <a:cs typeface="Open Sans" pitchFamily="2" charset="0"/>
                <a:sym typeface="Source Sans Pro"/>
              </a:rPr>
              <a:t>Privacy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Didact Gothic" pitchFamily="2" charset="0"/>
              <a:ea typeface="Open Sans" pitchFamily="2" charset="0"/>
              <a:cs typeface="Open Sans" pitchFamily="2" charset="0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79477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68">
            <a:extLst>
              <a:ext uri="{FF2B5EF4-FFF2-40B4-BE49-F238E27FC236}">
                <a16:creationId xmlns:a16="http://schemas.microsoft.com/office/drawing/2014/main" id="{FA1F5716-6B1F-C556-1224-83DE67DB6E11}"/>
              </a:ext>
            </a:extLst>
          </p:cNvPr>
          <p:cNvSpPr/>
          <p:nvPr/>
        </p:nvSpPr>
        <p:spPr>
          <a:xfrm>
            <a:off x="-393938" y="1341070"/>
            <a:ext cx="13370350" cy="6289867"/>
          </a:xfrm>
          <a:prstGeom prst="roundRect">
            <a:avLst>
              <a:gd name="adj" fmla="val 10979"/>
            </a:avLst>
          </a:prstGeom>
          <a:solidFill>
            <a:srgbClr val="07466F">
              <a:alpha val="2902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CACEBDA3-3851-AD95-BFAD-1E0959891680}"/>
              </a:ext>
            </a:extLst>
          </p:cNvPr>
          <p:cNvSpPr txBox="1">
            <a:spLocks/>
          </p:cNvSpPr>
          <p:nvPr/>
        </p:nvSpPr>
        <p:spPr>
          <a:xfrm>
            <a:off x="291352" y="235339"/>
            <a:ext cx="11268418" cy="4450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de-DE" sz="3200">
                <a:solidFill>
                  <a:srgbClr val="13407F"/>
                </a:solidFill>
                <a:latin typeface="Poiret One" panose="02000000000000000000" pitchFamily="2" charset="0"/>
                <a:ea typeface="Open Sans" pitchFamily="2" charset="0"/>
                <a:cs typeface="Open Sans" pitchFamily="2" charset="0"/>
              </a:rPr>
              <a:t>OUR SOLUTION - TECHNOLOGY
Secure and GDPR compliant
</a:t>
            </a:r>
            <a:endParaRPr kumimoji="0" lang="de-DE" sz="3200" i="0" u="none" strike="noStrike" kern="1200" cap="none" spc="0" normalizeH="0" baseline="0" noProof="0" dirty="0">
              <a:ln>
                <a:noFill/>
              </a:ln>
              <a:solidFill>
                <a:srgbClr val="13407F"/>
              </a:solidFill>
              <a:effectLst/>
              <a:uLnTx/>
              <a:uFillTx/>
              <a:latin typeface="Poiret One" panose="02000000000000000000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4" name="Textfeld 6">
            <a:extLst>
              <a:ext uri="{FF2B5EF4-FFF2-40B4-BE49-F238E27FC236}">
                <a16:creationId xmlns:a16="http://schemas.microsoft.com/office/drawing/2014/main" id="{200E1260-7958-D759-6AFC-6A3EFED87DF0}"/>
              </a:ext>
            </a:extLst>
          </p:cNvPr>
          <p:cNvSpPr txBox="1"/>
          <p:nvPr/>
        </p:nvSpPr>
        <p:spPr>
          <a:xfrm>
            <a:off x="522744" y="2243532"/>
            <a:ext cx="333877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000"/>
              </a:lnSpc>
              <a:defRPr/>
            </a:pPr>
            <a:r>
              <a:rPr lang="en-US" sz="1600">
                <a:solidFill>
                  <a:srgbClr val="404040"/>
                </a:solidFill>
                <a:latin typeface="Didact Gothic" pitchFamily="2" charset="0"/>
              </a:rPr>
              <a:t>One of only 90 apps worldwide to receieve certification.</a:t>
            </a:r>
            <a:endParaRPr kumimoji="0" lang="en-US" sz="1600" b="0" i="0" u="none" strike="noStrike" kern="1200" cap="none" spc="0" normalizeH="0" baseline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Didact Gothic" pitchFamily="2" charset="0"/>
            </a:endParaRPr>
          </a:p>
        </p:txBody>
      </p:sp>
      <p:sp>
        <p:nvSpPr>
          <p:cNvPr id="35" name="Textfeld 6">
            <a:extLst>
              <a:ext uri="{FF2B5EF4-FFF2-40B4-BE49-F238E27FC236}">
                <a16:creationId xmlns:a16="http://schemas.microsoft.com/office/drawing/2014/main" id="{D8A3C62C-C1AB-B9BA-CFB9-7E798CEE3431}"/>
              </a:ext>
            </a:extLst>
          </p:cNvPr>
          <p:cNvSpPr txBox="1"/>
          <p:nvPr/>
        </p:nvSpPr>
        <p:spPr>
          <a:xfrm>
            <a:off x="8557203" y="2197443"/>
            <a:ext cx="3338772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000"/>
              </a:lnSpc>
              <a:defRPr/>
            </a:pPr>
            <a:r>
              <a:rPr lang="en-GB" sz="1600">
                <a:solidFill>
                  <a:srgbClr val="404040"/>
                </a:solidFill>
                <a:latin typeface="Didact Gothic" pitchFamily="2" charset="0"/>
              </a:rPr>
              <a:t>Tested against established security requirements such as SOC 2, PCI DSS and ISO 27001
</a:t>
            </a:r>
            <a:endParaRPr lang="en-GB" sz="1600" dirty="0">
              <a:solidFill>
                <a:srgbClr val="404040"/>
              </a:solidFill>
              <a:latin typeface="Didact Gothic" pitchFamily="2" charset="0"/>
            </a:endParaRPr>
          </a:p>
        </p:txBody>
      </p:sp>
      <p:sp>
        <p:nvSpPr>
          <p:cNvPr id="36" name="Textfeld 6">
            <a:extLst>
              <a:ext uri="{FF2B5EF4-FFF2-40B4-BE49-F238E27FC236}">
                <a16:creationId xmlns:a16="http://schemas.microsoft.com/office/drawing/2014/main" id="{C9CCC4D3-E010-FBB8-4B5B-461CE2CCB1F3}"/>
              </a:ext>
            </a:extLst>
          </p:cNvPr>
          <p:cNvSpPr txBox="1"/>
          <p:nvPr/>
        </p:nvSpPr>
        <p:spPr>
          <a:xfrm>
            <a:off x="4212533" y="5597979"/>
            <a:ext cx="3338772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000"/>
              </a:lnSpc>
              <a:defRPr/>
            </a:pPr>
            <a:r>
              <a:rPr lang="en-GB" sz="1600">
                <a:solidFill>
                  <a:srgbClr val="404040"/>
                </a:solidFill>
                <a:latin typeface="Didact Gothic" pitchFamily="2" charset="0"/>
              </a:rPr>
              <a:t>A proven highest level of data security through independent attestation for our SaaS solutions.
</a:t>
            </a:r>
            <a:endParaRPr lang="en-GB" sz="1600" dirty="0" err="1">
              <a:solidFill>
                <a:srgbClr val="404040"/>
              </a:solidFill>
              <a:latin typeface="Didact Gothic" pitchFamily="2" charset="0"/>
            </a:endParaRPr>
          </a:p>
        </p:txBody>
      </p:sp>
      <p:sp>
        <p:nvSpPr>
          <p:cNvPr id="37" name="CuadroTexto 16">
            <a:extLst>
              <a:ext uri="{FF2B5EF4-FFF2-40B4-BE49-F238E27FC236}">
                <a16:creationId xmlns:a16="http://schemas.microsoft.com/office/drawing/2014/main" id="{7D64A2C5-13E8-7D49-DC7A-62C92FF5DB29}"/>
              </a:ext>
            </a:extLst>
          </p:cNvPr>
          <p:cNvSpPr txBox="1"/>
          <p:nvPr/>
        </p:nvSpPr>
        <p:spPr>
          <a:xfrm>
            <a:off x="8692190" y="1683449"/>
            <a:ext cx="2641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b="1" dirty="0">
                <a:solidFill>
                  <a:schemeClr val="tx1">
                    <a:lumMod val="75000"/>
                  </a:schemeClr>
                </a:solidFill>
                <a:latin typeface="Didact Gothic" pitchFamily="2" charset="0"/>
                <a:ea typeface="Open Sans" pitchFamily="2" charset="0"/>
                <a:cs typeface="Open Sans" pitchFamily="2" charset="0"/>
                <a:sym typeface="Source Sans Pro"/>
              </a:rPr>
              <a:t>Independent Audit</a:t>
            </a:r>
          </a:p>
        </p:txBody>
      </p:sp>
      <p:sp>
        <p:nvSpPr>
          <p:cNvPr id="38" name="CuadroTexto 9">
            <a:extLst>
              <a:ext uri="{FF2B5EF4-FFF2-40B4-BE49-F238E27FC236}">
                <a16:creationId xmlns:a16="http://schemas.microsoft.com/office/drawing/2014/main" id="{F7A3C78B-467D-5AD8-C0DD-20CEDD412C31}"/>
              </a:ext>
            </a:extLst>
          </p:cNvPr>
          <p:cNvSpPr txBox="1"/>
          <p:nvPr/>
        </p:nvSpPr>
        <p:spPr>
          <a:xfrm>
            <a:off x="4551282" y="5147598"/>
            <a:ext cx="2661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b="1" dirty="0">
                <a:solidFill>
                  <a:schemeClr val="tx1">
                    <a:lumMod val="75000"/>
                  </a:schemeClr>
                </a:solidFill>
                <a:latin typeface="Didact Gothic" pitchFamily="2" charset="0"/>
                <a:ea typeface="Open Sans" pitchFamily="2" charset="0"/>
                <a:cs typeface="Open Sans" pitchFamily="2" charset="0"/>
                <a:sym typeface="Source Sans Pro"/>
              </a:rPr>
              <a:t>Data Integrity</a:t>
            </a:r>
          </a:p>
        </p:txBody>
      </p:sp>
      <p:pic>
        <p:nvPicPr>
          <p:cNvPr id="3" name="Picture 2" descr="A person in a suit holding a check mark&#10;&#10;Description automatically generated with medium confidence">
            <a:extLst>
              <a:ext uri="{FF2B5EF4-FFF2-40B4-BE49-F238E27FC236}">
                <a16:creationId xmlns:a16="http://schemas.microsoft.com/office/drawing/2014/main" id="{437E4922-E35F-3E3B-4C6D-29470E04C4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8" r="5503"/>
          <a:stretch/>
        </p:blipFill>
        <p:spPr>
          <a:xfrm>
            <a:off x="0" y="3198203"/>
            <a:ext cx="3887385" cy="3659797"/>
          </a:xfrm>
          <a:prstGeom prst="rect">
            <a:avLst/>
          </a:prstGeom>
        </p:spPr>
      </p:pic>
      <p:pic>
        <p:nvPicPr>
          <p:cNvPr id="5" name="Grafik 27">
            <a:extLst>
              <a:ext uri="{FF2B5EF4-FFF2-40B4-BE49-F238E27FC236}">
                <a16:creationId xmlns:a16="http://schemas.microsoft.com/office/drawing/2014/main" id="{D388150C-0ACD-82E8-A765-A20BB9473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352" y="1610403"/>
            <a:ext cx="3050567" cy="442378"/>
          </a:xfrm>
          <a:prstGeom prst="rect">
            <a:avLst/>
          </a:prstGeom>
        </p:spPr>
      </p:pic>
      <p:pic>
        <p:nvPicPr>
          <p:cNvPr id="7" name="Picture 6" descr="A group of people looking at a tablet&#10;&#10;Description automatically generated with low confidence">
            <a:extLst>
              <a:ext uri="{FF2B5EF4-FFF2-40B4-BE49-F238E27FC236}">
                <a16:creationId xmlns:a16="http://schemas.microsoft.com/office/drawing/2014/main" id="{883DC99B-758F-45AF-9136-DCE96090EA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2" r="15976"/>
          <a:stretch/>
        </p:blipFill>
        <p:spPr>
          <a:xfrm>
            <a:off x="3887385" y="1341070"/>
            <a:ext cx="4010940" cy="3607448"/>
          </a:xfrm>
          <a:prstGeom prst="rect">
            <a:avLst/>
          </a:prstGeom>
        </p:spPr>
      </p:pic>
      <p:pic>
        <p:nvPicPr>
          <p:cNvPr id="9" name="Picture 8" descr="A person holding a pen and writing on a paper&#10;&#10;Description automatically generated with low confidence">
            <a:extLst>
              <a:ext uri="{FF2B5EF4-FFF2-40B4-BE49-F238E27FC236}">
                <a16:creationId xmlns:a16="http://schemas.microsoft.com/office/drawing/2014/main" id="{09D07AA1-858C-2BF3-241C-5C2054BC4C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06"/>
          <a:stretch/>
        </p:blipFill>
        <p:spPr>
          <a:xfrm>
            <a:off x="7874867" y="3217819"/>
            <a:ext cx="4317134" cy="364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1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picture containing colorfulness, electric blue, light, star&#10;&#10;Description automatically generated">
            <a:extLst>
              <a:ext uri="{FF2B5EF4-FFF2-40B4-BE49-F238E27FC236}">
                <a16:creationId xmlns:a16="http://schemas.microsoft.com/office/drawing/2014/main" id="{FFEA01F3-2E24-1DAF-C8BA-4705DCDCD3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4300"/>
            <a:ext cx="8820443" cy="5880295"/>
          </a:xfrm>
          <a:prstGeom prst="rect">
            <a:avLst/>
          </a:prstGeom>
        </p:spPr>
      </p:pic>
      <p:sp>
        <p:nvSpPr>
          <p:cNvPr id="4" name="Rectangle: Rounded Corners 68">
            <a:extLst>
              <a:ext uri="{FF2B5EF4-FFF2-40B4-BE49-F238E27FC236}">
                <a16:creationId xmlns:a16="http://schemas.microsoft.com/office/drawing/2014/main" id="{FA1F5716-6B1F-C556-1224-83DE67DB6E11}"/>
              </a:ext>
            </a:extLst>
          </p:cNvPr>
          <p:cNvSpPr/>
          <p:nvPr/>
        </p:nvSpPr>
        <p:spPr>
          <a:xfrm>
            <a:off x="-589175" y="1525317"/>
            <a:ext cx="13370350" cy="6289867"/>
          </a:xfrm>
          <a:prstGeom prst="roundRect">
            <a:avLst>
              <a:gd name="adj" fmla="val 10979"/>
            </a:avLst>
          </a:prstGeom>
          <a:solidFill>
            <a:srgbClr val="003D70">
              <a:alpha val="34902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CACEBDA3-3851-AD95-BFAD-1E0959891680}"/>
              </a:ext>
            </a:extLst>
          </p:cNvPr>
          <p:cNvSpPr txBox="1">
            <a:spLocks/>
          </p:cNvSpPr>
          <p:nvPr/>
        </p:nvSpPr>
        <p:spPr>
          <a:xfrm>
            <a:off x="291352" y="235339"/>
            <a:ext cx="11268418" cy="4450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de-DE" sz="3200">
                <a:solidFill>
                  <a:srgbClr val="13407F"/>
                </a:solidFill>
                <a:latin typeface="Poiret One" panose="02000000000000000000" pitchFamily="2" charset="0"/>
                <a:ea typeface="Open Sans" pitchFamily="2" charset="0"/>
                <a:cs typeface="Open Sans" pitchFamily="2" charset="0"/>
              </a:rPr>
              <a:t>MANAGEMENT AND FOUNDING TEAM
On board: Many years of experience in all relevant areas
</a:t>
            </a:r>
            <a:endParaRPr kumimoji="0" lang="de-DE" sz="3200" i="0" u="none" strike="noStrike" kern="1200" cap="none" spc="0" normalizeH="0" baseline="0" noProof="0" dirty="0">
              <a:ln>
                <a:noFill/>
              </a:ln>
              <a:solidFill>
                <a:srgbClr val="13407F"/>
              </a:solidFill>
              <a:effectLst/>
              <a:uLnTx/>
              <a:uFillTx/>
              <a:latin typeface="Poiret One" panose="02000000000000000000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6" name="Textfeld 6">
            <a:extLst>
              <a:ext uri="{FF2B5EF4-FFF2-40B4-BE49-F238E27FC236}">
                <a16:creationId xmlns:a16="http://schemas.microsoft.com/office/drawing/2014/main" id="{C9CCC4D3-E010-FBB8-4B5B-461CE2CCB1F3}"/>
              </a:ext>
            </a:extLst>
          </p:cNvPr>
          <p:cNvSpPr txBox="1"/>
          <p:nvPr/>
        </p:nvSpPr>
        <p:spPr>
          <a:xfrm>
            <a:off x="1825396" y="2225923"/>
            <a:ext cx="250745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300" dirty="0">
                <a:solidFill>
                  <a:schemeClr val="bg1"/>
                </a:solidFill>
                <a:latin typeface="Didact Gothic" pitchFamily="2" charset="0"/>
              </a:rPr>
              <a:t>Expert in business informatics, data analytics, and machine learning</a:t>
            </a:r>
          </a:p>
          <a:p>
            <a:pPr lvl="0">
              <a:defRPr/>
            </a:pPr>
            <a:r>
              <a:rPr lang="en-GB" sz="1300" dirty="0">
                <a:solidFill>
                  <a:schemeClr val="bg1"/>
                </a:solidFill>
                <a:latin typeface="Didact Gothic" pitchFamily="2" charset="0"/>
              </a:rPr>
              <a:t>22 years' experience:</a:t>
            </a:r>
          </a:p>
          <a:p>
            <a:pPr lvl="0">
              <a:defRPr/>
            </a:pPr>
            <a:endParaRPr lang="en-GB" sz="1300" dirty="0">
              <a:solidFill>
                <a:schemeClr val="bg1"/>
              </a:solidFill>
              <a:latin typeface="Didact Gothic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sz="1300" dirty="0">
                <a:solidFill>
                  <a:schemeClr val="bg1"/>
                </a:solidFill>
                <a:latin typeface="Didact Gothic" pitchFamily="2" charset="0"/>
              </a:rPr>
              <a:t>Building business solutions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sz="1300" dirty="0">
                <a:solidFill>
                  <a:schemeClr val="bg1"/>
                </a:solidFill>
                <a:latin typeface="Didact Gothic" pitchFamily="2" charset="0"/>
              </a:rPr>
              <a:t>Assembling highly efficient development teams</a:t>
            </a:r>
          </a:p>
        </p:txBody>
      </p:sp>
      <p:sp>
        <p:nvSpPr>
          <p:cNvPr id="38" name="CuadroTexto 9">
            <a:extLst>
              <a:ext uri="{FF2B5EF4-FFF2-40B4-BE49-F238E27FC236}">
                <a16:creationId xmlns:a16="http://schemas.microsoft.com/office/drawing/2014/main" id="{F7A3C78B-467D-5AD8-C0DD-20CEDD412C31}"/>
              </a:ext>
            </a:extLst>
          </p:cNvPr>
          <p:cNvSpPr txBox="1"/>
          <p:nvPr/>
        </p:nvSpPr>
        <p:spPr>
          <a:xfrm>
            <a:off x="1406988" y="1748621"/>
            <a:ext cx="26612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2000" b="1" dirty="0">
                <a:solidFill>
                  <a:schemeClr val="bg1"/>
                </a:solidFill>
                <a:latin typeface="Didact Gothic" pitchFamily="2" charset="0"/>
                <a:ea typeface="Open Sans" pitchFamily="2" charset="0"/>
                <a:cs typeface="Open Sans" pitchFamily="2" charset="0"/>
                <a:sym typeface="Source Sans Pro"/>
              </a:rPr>
              <a:t>Torsten </a:t>
            </a:r>
            <a:r>
              <a:rPr lang="de-DE" sz="2000" b="1" dirty="0" err="1">
                <a:solidFill>
                  <a:schemeClr val="bg1"/>
                </a:solidFill>
                <a:latin typeface="Didact Gothic" pitchFamily="2" charset="0"/>
                <a:ea typeface="Open Sans" pitchFamily="2" charset="0"/>
                <a:cs typeface="Open Sans" pitchFamily="2" charset="0"/>
                <a:sym typeface="Source Sans Pro"/>
              </a:rPr>
              <a:t>Katthöfer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dact Gothic" pitchFamily="2" charset="0"/>
              <a:ea typeface="Open Sans" pitchFamily="2" charset="0"/>
              <a:cs typeface="Open Sans" pitchFamily="2" charset="0"/>
              <a:sym typeface="Source Sans Pro"/>
            </a:endParaRPr>
          </a:p>
        </p:txBody>
      </p:sp>
      <p:pic>
        <p:nvPicPr>
          <p:cNvPr id="2" name="Picture 38" descr="profile image">
            <a:extLst>
              <a:ext uri="{FF2B5EF4-FFF2-40B4-BE49-F238E27FC236}">
                <a16:creationId xmlns:a16="http://schemas.microsoft.com/office/drawing/2014/main" id="{662F47FA-6C19-72CD-CF1D-5492AF6E92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1375" b="1"/>
          <a:stretch/>
        </p:blipFill>
        <p:spPr bwMode="auto">
          <a:xfrm>
            <a:off x="496842" y="1820952"/>
            <a:ext cx="1239355" cy="1256644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9">
            <a:extLst>
              <a:ext uri="{FF2B5EF4-FFF2-40B4-BE49-F238E27FC236}">
                <a16:creationId xmlns:a16="http://schemas.microsoft.com/office/drawing/2014/main" id="{559A13F9-6F95-9F67-66A2-A2A70CD17415}"/>
              </a:ext>
            </a:extLst>
          </p:cNvPr>
          <p:cNvSpPr txBox="1"/>
          <p:nvPr/>
        </p:nvSpPr>
        <p:spPr>
          <a:xfrm>
            <a:off x="530722" y="3149927"/>
            <a:ext cx="1239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7D00"/>
                </a:solidFill>
                <a:effectLst/>
                <a:uLnTx/>
                <a:uFillTx/>
                <a:latin typeface="Didact Gothic" pitchFamily="2" charset="0"/>
                <a:ea typeface="Open Sans" pitchFamily="2" charset="0"/>
                <a:cs typeface="Open Sans" pitchFamily="2" charset="0"/>
                <a:sym typeface="Source Sans Pro"/>
              </a:rPr>
              <a:t>CEO</a:t>
            </a:r>
            <a:r>
              <a:rPr lang="de-DE" b="1" dirty="0">
                <a:solidFill>
                  <a:srgbClr val="FF7D00"/>
                </a:solidFill>
                <a:latin typeface="Didact Gothic" pitchFamily="2" charset="0"/>
                <a:ea typeface="Open Sans" pitchFamily="2" charset="0"/>
                <a:cs typeface="Open Sans" pitchFamily="2" charset="0"/>
                <a:sym typeface="Source Sans Pro"/>
              </a:rPr>
              <a:t>, CTO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FF7D00"/>
              </a:solidFill>
              <a:effectLst/>
              <a:uLnTx/>
              <a:uFillTx/>
              <a:latin typeface="Didact Gothic" pitchFamily="2" charset="0"/>
              <a:ea typeface="Open Sans" pitchFamily="2" charset="0"/>
              <a:cs typeface="Open Sans" pitchFamily="2" charset="0"/>
              <a:sym typeface="Source Sans Pro"/>
            </a:endParaRPr>
          </a:p>
        </p:txBody>
      </p:sp>
      <p:sp>
        <p:nvSpPr>
          <p:cNvPr id="18" name="Textfeld 6">
            <a:extLst>
              <a:ext uri="{FF2B5EF4-FFF2-40B4-BE49-F238E27FC236}">
                <a16:creationId xmlns:a16="http://schemas.microsoft.com/office/drawing/2014/main" id="{D811808C-AB28-E444-BA4C-15963EBED529}"/>
              </a:ext>
            </a:extLst>
          </p:cNvPr>
          <p:cNvSpPr txBox="1"/>
          <p:nvPr/>
        </p:nvSpPr>
        <p:spPr>
          <a:xfrm>
            <a:off x="1824306" y="4789079"/>
            <a:ext cx="250745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300" dirty="0">
                <a:solidFill>
                  <a:schemeClr val="bg1"/>
                </a:solidFill>
                <a:latin typeface="Didact Gothic" pitchFamily="2" charset="0"/>
              </a:rPr>
              <a:t>Expert in business informatics, data analytics, and machine learning</a:t>
            </a:r>
          </a:p>
          <a:p>
            <a:pPr lvl="0">
              <a:defRPr/>
            </a:pPr>
            <a:r>
              <a:rPr lang="en-GB" sz="1300" dirty="0">
                <a:solidFill>
                  <a:schemeClr val="bg1"/>
                </a:solidFill>
                <a:latin typeface="Didact Gothic" pitchFamily="2" charset="0"/>
              </a:rPr>
              <a:t>22 years' experience:</a:t>
            </a:r>
          </a:p>
          <a:p>
            <a:pPr lvl="0">
              <a:defRPr/>
            </a:pPr>
            <a:endParaRPr lang="en-GB" sz="1300" dirty="0">
              <a:solidFill>
                <a:schemeClr val="bg1"/>
              </a:solidFill>
              <a:latin typeface="Didact Gothic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sz="1300" dirty="0">
                <a:solidFill>
                  <a:schemeClr val="bg1"/>
                </a:solidFill>
                <a:latin typeface="Didact Gothic" pitchFamily="2" charset="0"/>
              </a:rPr>
              <a:t>Building business solutions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sz="1300" dirty="0">
                <a:solidFill>
                  <a:schemeClr val="bg1"/>
                </a:solidFill>
                <a:latin typeface="Didact Gothic" pitchFamily="2" charset="0"/>
              </a:rPr>
              <a:t>Assembling highly efficient development teams</a:t>
            </a:r>
          </a:p>
        </p:txBody>
      </p:sp>
      <p:sp>
        <p:nvSpPr>
          <p:cNvPr id="19" name="CuadroTexto 9">
            <a:extLst>
              <a:ext uri="{FF2B5EF4-FFF2-40B4-BE49-F238E27FC236}">
                <a16:creationId xmlns:a16="http://schemas.microsoft.com/office/drawing/2014/main" id="{AE0A1F33-41BE-AFBA-41D3-AD78779F932E}"/>
              </a:ext>
            </a:extLst>
          </p:cNvPr>
          <p:cNvSpPr txBox="1"/>
          <p:nvPr/>
        </p:nvSpPr>
        <p:spPr>
          <a:xfrm>
            <a:off x="1405898" y="4311777"/>
            <a:ext cx="26612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2000" b="1" dirty="0">
                <a:solidFill>
                  <a:schemeClr val="bg1"/>
                </a:solidFill>
                <a:latin typeface="Didact Gothic" pitchFamily="2" charset="0"/>
                <a:ea typeface="Open Sans" pitchFamily="2" charset="0"/>
                <a:cs typeface="Open Sans" pitchFamily="2" charset="0"/>
                <a:sym typeface="Source Sans Pro"/>
              </a:rPr>
              <a:t>Chris Dorsey</a:t>
            </a:r>
          </a:p>
          <a:p>
            <a:pPr lvl="0" algn="ctr">
              <a:defRPr/>
            </a:pPr>
            <a:endParaRPr lang="de-DE" b="1" dirty="0">
              <a:solidFill>
                <a:srgbClr val="FBAB50"/>
              </a:solidFill>
              <a:latin typeface="Didact Gothic" pitchFamily="2" charset="0"/>
              <a:ea typeface="Open Sans" pitchFamily="2" charset="0"/>
              <a:cs typeface="Open Sans" pitchFamily="2" charset="0"/>
              <a:sym typeface="Source Sans Pro"/>
            </a:endParaRPr>
          </a:p>
          <a:p>
            <a:pPr lvl="0" algn="ctr">
              <a:defRPr/>
            </a:pPr>
            <a:r>
              <a:rPr lang="de-DE" b="1" dirty="0" err="1">
                <a:solidFill>
                  <a:srgbClr val="FBAB50"/>
                </a:solidFill>
                <a:latin typeface="Didact Gothic" pitchFamily="2" charset="0"/>
                <a:ea typeface="Open Sans" pitchFamily="2" charset="0"/>
                <a:cs typeface="Open Sans" pitchFamily="2" charset="0"/>
                <a:sym typeface="Source Sans Pro"/>
              </a:rPr>
              <a:t>r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FBAB50"/>
              </a:solidFill>
              <a:effectLst/>
              <a:uLnTx/>
              <a:uFillTx/>
              <a:latin typeface="Didact Gothic" pitchFamily="2" charset="0"/>
              <a:ea typeface="Open Sans" pitchFamily="2" charset="0"/>
              <a:cs typeface="Open Sans" pitchFamily="2" charset="0"/>
              <a:sym typeface="Source Sans Pro"/>
            </a:endParaRPr>
          </a:p>
        </p:txBody>
      </p:sp>
      <p:sp>
        <p:nvSpPr>
          <p:cNvPr id="21" name="CuadroTexto 9">
            <a:extLst>
              <a:ext uri="{FF2B5EF4-FFF2-40B4-BE49-F238E27FC236}">
                <a16:creationId xmlns:a16="http://schemas.microsoft.com/office/drawing/2014/main" id="{778707EF-85CF-33D0-D9B6-D5BE26C76982}"/>
              </a:ext>
            </a:extLst>
          </p:cNvPr>
          <p:cNvSpPr txBox="1"/>
          <p:nvPr/>
        </p:nvSpPr>
        <p:spPr>
          <a:xfrm>
            <a:off x="529632" y="5713083"/>
            <a:ext cx="1239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7D00"/>
                </a:solidFill>
                <a:effectLst/>
                <a:uLnTx/>
                <a:uFillTx/>
                <a:latin typeface="Didact Gothic" pitchFamily="2" charset="0"/>
                <a:ea typeface="Open Sans" pitchFamily="2" charset="0"/>
                <a:cs typeface="Open Sans" pitchFamily="2" charset="0"/>
                <a:sym typeface="Source Sans Pro"/>
              </a:rPr>
              <a:t>CMO</a:t>
            </a:r>
          </a:p>
        </p:txBody>
      </p:sp>
      <p:sp>
        <p:nvSpPr>
          <p:cNvPr id="23" name="Textfeld 6">
            <a:extLst>
              <a:ext uri="{FF2B5EF4-FFF2-40B4-BE49-F238E27FC236}">
                <a16:creationId xmlns:a16="http://schemas.microsoft.com/office/drawing/2014/main" id="{41B925D1-A0DF-DEB8-E213-90BFE78D76E2}"/>
              </a:ext>
            </a:extLst>
          </p:cNvPr>
          <p:cNvSpPr txBox="1"/>
          <p:nvPr/>
        </p:nvSpPr>
        <p:spPr>
          <a:xfrm>
            <a:off x="6081545" y="2194349"/>
            <a:ext cx="2507459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300" dirty="0">
                <a:solidFill>
                  <a:schemeClr val="bg1"/>
                </a:solidFill>
                <a:latin typeface="Didact Gothic" pitchFamily="2" charset="0"/>
              </a:rPr>
              <a:t>Microsoft MVP for M365 Apps &amp; Services</a:t>
            </a:r>
            <a:br>
              <a:rPr lang="en-GB" sz="1300" dirty="0">
                <a:solidFill>
                  <a:schemeClr val="bg1"/>
                </a:solidFill>
                <a:latin typeface="Didact Gothic" pitchFamily="2" charset="0"/>
              </a:rPr>
            </a:br>
            <a:endParaRPr lang="en-GB" sz="1300" dirty="0">
              <a:solidFill>
                <a:schemeClr val="bg1"/>
              </a:solidFill>
              <a:latin typeface="Didact Gothic" pitchFamily="2" charset="0"/>
            </a:endParaRPr>
          </a:p>
          <a:p>
            <a:pPr lvl="0">
              <a:defRPr/>
            </a:pPr>
            <a:r>
              <a:rPr lang="en-GB" sz="1300" dirty="0">
                <a:solidFill>
                  <a:schemeClr val="bg1"/>
                </a:solidFill>
                <a:latin typeface="Didact Gothic" pitchFamily="2" charset="0"/>
              </a:rPr>
              <a:t>15 years international experience: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sz="1300" dirty="0">
                <a:solidFill>
                  <a:schemeClr val="bg1"/>
                </a:solidFill>
                <a:latin typeface="Didact Gothic" pitchFamily="2" charset="0"/>
              </a:rPr>
              <a:t>New technology integration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sz="1300" dirty="0">
                <a:solidFill>
                  <a:schemeClr val="bg1"/>
                </a:solidFill>
                <a:latin typeface="Didact Gothic" pitchFamily="2" charset="0"/>
              </a:rPr>
              <a:t>Sales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sz="1300" dirty="0">
                <a:solidFill>
                  <a:schemeClr val="bg1"/>
                </a:solidFill>
                <a:latin typeface="Didact Gothic" pitchFamily="2" charset="0"/>
              </a:rPr>
              <a:t>Data Security</a:t>
            </a:r>
          </a:p>
          <a:p>
            <a:pPr lvl="0">
              <a:defRPr/>
            </a:pPr>
            <a:endParaRPr lang="en-GB" sz="1300" dirty="0">
              <a:solidFill>
                <a:schemeClr val="bg1"/>
              </a:solidFill>
              <a:latin typeface="Didact Gothic" pitchFamily="2" charset="0"/>
            </a:endParaRPr>
          </a:p>
        </p:txBody>
      </p:sp>
      <p:sp>
        <p:nvSpPr>
          <p:cNvPr id="24" name="CuadroTexto 9">
            <a:extLst>
              <a:ext uri="{FF2B5EF4-FFF2-40B4-BE49-F238E27FC236}">
                <a16:creationId xmlns:a16="http://schemas.microsoft.com/office/drawing/2014/main" id="{465E236F-C3BC-5470-B87B-656C140688AC}"/>
              </a:ext>
            </a:extLst>
          </p:cNvPr>
          <p:cNvSpPr txBox="1"/>
          <p:nvPr/>
        </p:nvSpPr>
        <p:spPr>
          <a:xfrm>
            <a:off x="5554777" y="1748621"/>
            <a:ext cx="26612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2000" b="1" dirty="0">
                <a:solidFill>
                  <a:schemeClr val="bg1"/>
                </a:solidFill>
                <a:latin typeface="Didact Gothic" pitchFamily="2" charset="0"/>
                <a:ea typeface="Open Sans" pitchFamily="2" charset="0"/>
                <a:cs typeface="Open Sans" pitchFamily="2" charset="0"/>
                <a:sym typeface="Source Sans Pro"/>
              </a:rPr>
              <a:t>Robert </a:t>
            </a:r>
            <a:r>
              <a:rPr lang="de-DE" sz="2000" b="1" dirty="0" err="1">
                <a:solidFill>
                  <a:schemeClr val="bg1"/>
                </a:solidFill>
                <a:latin typeface="Didact Gothic" pitchFamily="2" charset="0"/>
                <a:ea typeface="Open Sans" pitchFamily="2" charset="0"/>
                <a:cs typeface="Open Sans" pitchFamily="2" charset="0"/>
                <a:sym typeface="Source Sans Pro"/>
              </a:rPr>
              <a:t>Mulsow</a:t>
            </a:r>
            <a:endParaRPr lang="de-DE" sz="2000" b="1" dirty="0">
              <a:solidFill>
                <a:schemeClr val="bg1"/>
              </a:solidFill>
              <a:latin typeface="Didact Gothic" pitchFamily="2" charset="0"/>
              <a:ea typeface="Open Sans" pitchFamily="2" charset="0"/>
              <a:cs typeface="Open Sans" pitchFamily="2" charset="0"/>
              <a:sym typeface="Source Sans Pro"/>
            </a:endParaRPr>
          </a:p>
        </p:txBody>
      </p:sp>
      <p:sp>
        <p:nvSpPr>
          <p:cNvPr id="26" name="CuadroTexto 9">
            <a:extLst>
              <a:ext uri="{FF2B5EF4-FFF2-40B4-BE49-F238E27FC236}">
                <a16:creationId xmlns:a16="http://schemas.microsoft.com/office/drawing/2014/main" id="{3A6408BB-C1EA-29D2-1D07-09088A3D6C0A}"/>
              </a:ext>
            </a:extLst>
          </p:cNvPr>
          <p:cNvSpPr txBox="1"/>
          <p:nvPr/>
        </p:nvSpPr>
        <p:spPr>
          <a:xfrm>
            <a:off x="4678511" y="3149927"/>
            <a:ext cx="1239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7D00"/>
                </a:solidFill>
                <a:effectLst/>
                <a:uLnTx/>
                <a:uFillTx/>
                <a:latin typeface="Didact Gothic" pitchFamily="2" charset="0"/>
                <a:ea typeface="Open Sans" pitchFamily="2" charset="0"/>
                <a:cs typeface="Open Sans" pitchFamily="2" charset="0"/>
                <a:sym typeface="Source Sans Pro"/>
              </a:rPr>
              <a:t>CRO, CISO</a:t>
            </a:r>
          </a:p>
        </p:txBody>
      </p:sp>
      <p:sp>
        <p:nvSpPr>
          <p:cNvPr id="28" name="Textfeld 6">
            <a:extLst>
              <a:ext uri="{FF2B5EF4-FFF2-40B4-BE49-F238E27FC236}">
                <a16:creationId xmlns:a16="http://schemas.microsoft.com/office/drawing/2014/main" id="{D13BDB9C-B23E-F975-D895-64B46AE08EBA}"/>
              </a:ext>
            </a:extLst>
          </p:cNvPr>
          <p:cNvSpPr txBox="1"/>
          <p:nvPr/>
        </p:nvSpPr>
        <p:spPr>
          <a:xfrm>
            <a:off x="5970684" y="4791423"/>
            <a:ext cx="250745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300" dirty="0">
                <a:solidFill>
                  <a:schemeClr val="bg1"/>
                </a:solidFill>
                <a:latin typeface="Didact Gothic" pitchFamily="2" charset="0"/>
              </a:rPr>
              <a:t>Finance, Controlling, Accounting</a:t>
            </a:r>
          </a:p>
          <a:p>
            <a:pPr lvl="0">
              <a:defRPr/>
            </a:pPr>
            <a:r>
              <a:rPr lang="en-GB" sz="1300" dirty="0">
                <a:solidFill>
                  <a:schemeClr val="bg1"/>
                </a:solidFill>
                <a:latin typeface="Didact Gothic" pitchFamily="2" charset="0"/>
              </a:rPr>
              <a:t>20 years' experience:</a:t>
            </a:r>
          </a:p>
          <a:p>
            <a:pPr lvl="0">
              <a:defRPr/>
            </a:pPr>
            <a:endParaRPr lang="en-GB" sz="1300" dirty="0">
              <a:solidFill>
                <a:schemeClr val="bg1"/>
              </a:solidFill>
              <a:latin typeface="Didact Gothic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sz="1300" dirty="0">
                <a:solidFill>
                  <a:schemeClr val="bg1"/>
                </a:solidFill>
                <a:latin typeface="Didact Gothic" pitchFamily="2" charset="0"/>
              </a:rPr>
              <a:t>Growing organizations finance divisions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sz="1300" dirty="0">
                <a:solidFill>
                  <a:schemeClr val="bg1"/>
                </a:solidFill>
                <a:latin typeface="Didact Gothic" pitchFamily="2" charset="0"/>
              </a:rPr>
              <a:t>Transforming customer activity into cashflow</a:t>
            </a:r>
          </a:p>
          <a:p>
            <a:pPr lvl="0">
              <a:defRPr/>
            </a:pPr>
            <a:endParaRPr lang="en-GB" sz="1300" dirty="0">
              <a:solidFill>
                <a:schemeClr val="bg1"/>
              </a:solidFill>
              <a:latin typeface="Didact Gothic" pitchFamily="2" charset="0"/>
            </a:endParaRPr>
          </a:p>
        </p:txBody>
      </p:sp>
      <p:sp>
        <p:nvSpPr>
          <p:cNvPr id="29" name="CuadroTexto 9">
            <a:extLst>
              <a:ext uri="{FF2B5EF4-FFF2-40B4-BE49-F238E27FC236}">
                <a16:creationId xmlns:a16="http://schemas.microsoft.com/office/drawing/2014/main" id="{D575D620-DA79-63B7-56BC-54CB31EA3945}"/>
              </a:ext>
            </a:extLst>
          </p:cNvPr>
          <p:cNvSpPr txBox="1"/>
          <p:nvPr/>
        </p:nvSpPr>
        <p:spPr>
          <a:xfrm>
            <a:off x="5552276" y="4314121"/>
            <a:ext cx="26612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2000" b="1" dirty="0">
                <a:solidFill>
                  <a:schemeClr val="bg1"/>
                </a:solidFill>
                <a:latin typeface="Didact Gothic" pitchFamily="2" charset="0"/>
                <a:ea typeface="Open Sans" pitchFamily="2" charset="0"/>
                <a:cs typeface="Open Sans" pitchFamily="2" charset="0"/>
                <a:sym typeface="Source Sans Pro"/>
              </a:rPr>
              <a:t>Rainer Jehl</a:t>
            </a:r>
          </a:p>
        </p:txBody>
      </p:sp>
      <p:sp>
        <p:nvSpPr>
          <p:cNvPr id="32" name="CuadroTexto 9">
            <a:extLst>
              <a:ext uri="{FF2B5EF4-FFF2-40B4-BE49-F238E27FC236}">
                <a16:creationId xmlns:a16="http://schemas.microsoft.com/office/drawing/2014/main" id="{6E196CA5-0F1F-2E7C-0596-BE1092355CFA}"/>
              </a:ext>
            </a:extLst>
          </p:cNvPr>
          <p:cNvSpPr txBox="1"/>
          <p:nvPr/>
        </p:nvSpPr>
        <p:spPr>
          <a:xfrm>
            <a:off x="4676010" y="5715427"/>
            <a:ext cx="1239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7D00"/>
                </a:solidFill>
                <a:effectLst/>
                <a:uLnTx/>
                <a:uFillTx/>
                <a:latin typeface="Didact Gothic" pitchFamily="2" charset="0"/>
                <a:ea typeface="Open Sans" pitchFamily="2" charset="0"/>
                <a:cs typeface="Open Sans" pitchFamily="2" charset="0"/>
                <a:sym typeface="Source Sans Pro"/>
              </a:rPr>
              <a:t>COO, CFO</a:t>
            </a:r>
          </a:p>
        </p:txBody>
      </p:sp>
      <p:pic>
        <p:nvPicPr>
          <p:cNvPr id="46" name="Picture 2" descr="Robert Mulsow 🇺🇦">
            <a:extLst>
              <a:ext uri="{FF2B5EF4-FFF2-40B4-BE49-F238E27FC236}">
                <a16:creationId xmlns:a16="http://schemas.microsoft.com/office/drawing/2014/main" id="{578089C6-7D05-7768-C052-2239610F4C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28" t="13954" r="18374" b="22540"/>
          <a:stretch/>
        </p:blipFill>
        <p:spPr bwMode="auto">
          <a:xfrm>
            <a:off x="4718608" y="1859763"/>
            <a:ext cx="1239355" cy="1243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" name="8154709D-AFFB-4CA1-9B8B-050B9A6B3B07" descr="Subject.png">
            <a:extLst>
              <a:ext uri="{FF2B5EF4-FFF2-40B4-BE49-F238E27FC236}">
                <a16:creationId xmlns:a16="http://schemas.microsoft.com/office/drawing/2014/main" id="{CFCE8501-DDDD-CFED-38E6-602A755B8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8" t="180" r="18414" b="29302"/>
          <a:stretch/>
        </p:blipFill>
        <p:spPr bwMode="auto">
          <a:xfrm>
            <a:off x="474394" y="4339913"/>
            <a:ext cx="1214715" cy="1320068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Picture 44">
            <a:extLst>
              <a:ext uri="{FF2B5EF4-FFF2-40B4-BE49-F238E27FC236}">
                <a16:creationId xmlns:a16="http://schemas.microsoft.com/office/drawing/2014/main" id="{8D119FB6-53B6-B684-C267-252CD39523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1" t="9632" r="17645" b="16263"/>
          <a:stretch/>
        </p:blipFill>
        <p:spPr bwMode="auto">
          <a:xfrm>
            <a:off x="4730256" y="4416486"/>
            <a:ext cx="1218978" cy="1218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CED1C449-7AF6-E74E-0133-47DF6CE94BAD}"/>
              </a:ext>
            </a:extLst>
          </p:cNvPr>
          <p:cNvGrpSpPr/>
          <p:nvPr/>
        </p:nvGrpSpPr>
        <p:grpSpPr>
          <a:xfrm>
            <a:off x="9313508" y="5023634"/>
            <a:ext cx="2689224" cy="987674"/>
            <a:chOff x="815976" y="5307690"/>
            <a:chExt cx="2689224" cy="987674"/>
          </a:xfrm>
        </p:grpSpPr>
        <p:pic>
          <p:nvPicPr>
            <p:cNvPr id="50" name="Picture 38">
              <a:extLst>
                <a:ext uri="{FF2B5EF4-FFF2-40B4-BE49-F238E27FC236}">
                  <a16:creationId xmlns:a16="http://schemas.microsoft.com/office/drawing/2014/main" id="{0B56E7B6-4949-0521-5651-7F2515C032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15976" y="5307690"/>
              <a:ext cx="987674" cy="9876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1" name="Rechteck 75">
              <a:extLst>
                <a:ext uri="{FF2B5EF4-FFF2-40B4-BE49-F238E27FC236}">
                  <a16:creationId xmlns:a16="http://schemas.microsoft.com/office/drawing/2014/main" id="{F1CD40F2-F387-082B-0FB2-45082CC1C18C}"/>
                </a:ext>
              </a:extLst>
            </p:cNvPr>
            <p:cNvSpPr/>
            <p:nvPr/>
          </p:nvSpPr>
          <p:spPr>
            <a:xfrm>
              <a:off x="1877998" y="5509190"/>
              <a:ext cx="1627202" cy="58467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Didact Gothic" pitchFamily="2" charset="0"/>
                  <a:ea typeface="Source Sans Pro" panose="020B0503030403020204" pitchFamily="34" charset="0"/>
                </a:rPr>
                <a:t>Tim Bosenick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Didact Gothic" pitchFamily="2" charset="0"/>
                  <a:ea typeface="Source Sans Pro" panose="020B0503030403020204" pitchFamily="34" charset="0"/>
                </a:rPr>
                <a:t>UX Legend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Didact Gothic" pitchFamily="2" charset="0"/>
                  <a:ea typeface="Source Sans Pro" panose="020B0503030403020204" pitchFamily="34" charset="0"/>
                </a:rPr>
                <a:t>Founder </a:t>
              </a:r>
              <a:r>
                <a:rPr kumimoji="0" lang="en-US" sz="1200" b="0" i="0" u="none" strike="noStrike" kern="1200" cap="none" spc="0" normalizeH="0" baseline="0" dirty="0" err="1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Didact Gothic" pitchFamily="2" charset="0"/>
                  <a:ea typeface="Source Sans Pro" panose="020B0503030403020204" pitchFamily="34" charset="0"/>
                </a:rPr>
                <a:t>Uintent</a:t>
              </a:r>
              <a:r>
                <a:rPr kumimoji="0" lang="en-US" sz="1200" b="0" i="0" u="none" strike="noStrike" kern="1200" cap="none" spc="0" normalizeH="0" baseline="0" dirty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Didact Gothic" pitchFamily="2" charset="0"/>
                  <a:ea typeface="Source Sans Pro" panose="020B0503030403020204" pitchFamily="34" charset="0"/>
                </a:rPr>
                <a:t>, ReSight Global</a:t>
              </a:r>
            </a:p>
          </p:txBody>
        </p:sp>
      </p:grpSp>
      <p:sp>
        <p:nvSpPr>
          <p:cNvPr id="52" name="Rechteck 75">
            <a:extLst>
              <a:ext uri="{FF2B5EF4-FFF2-40B4-BE49-F238E27FC236}">
                <a16:creationId xmlns:a16="http://schemas.microsoft.com/office/drawing/2014/main" id="{E2E9F4E4-CB42-3317-B7E7-1B025C913CC0}"/>
              </a:ext>
            </a:extLst>
          </p:cNvPr>
          <p:cNvSpPr/>
          <p:nvPr/>
        </p:nvSpPr>
        <p:spPr>
          <a:xfrm>
            <a:off x="10418056" y="2649828"/>
            <a:ext cx="1581356" cy="75487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Didact Gothic" pitchFamily="2" charset="0"/>
                <a:ea typeface="Source Sans Pro" panose="020B0503030403020204" pitchFamily="34" charset="0"/>
              </a:rPr>
              <a:t>Ralf </a:t>
            </a:r>
            <a:r>
              <a:rPr kumimoji="0" lang="en-US" sz="1200" b="1" i="0" u="none" strike="noStrike" kern="1200" cap="none" spc="0" normalizeH="0" baseline="0" dirty="0" err="1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Didact Gothic" pitchFamily="2" charset="0"/>
                <a:ea typeface="Source Sans Pro" panose="020B0503030403020204" pitchFamily="34" charset="0"/>
              </a:rPr>
              <a:t>Zastrau</a:t>
            </a:r>
            <a:endParaRPr kumimoji="0" lang="en-US" sz="1200" b="1" i="0" u="none" strike="noStrike" kern="1200" cap="none" spc="0" normalizeH="0" baseline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Didact Gothic" pitchFamily="2" charset="0"/>
              <a:ea typeface="Source Sans Pro" panose="020B05030304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Didact Gothic" pitchFamily="2" charset="0"/>
                <a:ea typeface="Source Sans Pro" panose="020B0503030403020204" pitchFamily="34" charset="0"/>
              </a:rPr>
              <a:t>Entrepreneur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Didact Gothic" pitchFamily="2" charset="0"/>
                <a:ea typeface="Source Sans Pro" panose="020B0503030403020204" pitchFamily="34" charset="0"/>
              </a:rPr>
              <a:t>Director Entrepreneurship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latin typeface="Didact Gothic" pitchFamily="2" charset="0"/>
                <a:ea typeface="Source Sans Pro" panose="020B0503030403020204" pitchFamily="34" charset="0"/>
              </a:rPr>
              <a:t>University of Saarland</a:t>
            </a:r>
            <a:endParaRPr kumimoji="0" lang="en-US" sz="1200" b="0" i="0" u="none" strike="noStrike" kern="1200" cap="none" spc="0" normalizeH="0" baseline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Didact Gothic" pitchFamily="2" charset="0"/>
              <a:ea typeface="Source Sans Pro" panose="020B05030304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dact Gothic" pitchFamily="2" charset="0"/>
              <a:ea typeface="Source Sans Pro" panose="020B0503030403020204" pitchFamily="34" charset="0"/>
            </a:endParaRPr>
          </a:p>
        </p:txBody>
      </p:sp>
      <p:sp>
        <p:nvSpPr>
          <p:cNvPr id="53" name="Rectangle: Rounded Corners 23">
            <a:extLst>
              <a:ext uri="{FF2B5EF4-FFF2-40B4-BE49-F238E27FC236}">
                <a16:creationId xmlns:a16="http://schemas.microsoft.com/office/drawing/2014/main" id="{8001236C-009D-40AD-A25F-332C3CF4F70D}"/>
              </a:ext>
            </a:extLst>
          </p:cNvPr>
          <p:cNvSpPr/>
          <p:nvPr/>
        </p:nvSpPr>
        <p:spPr>
          <a:xfrm>
            <a:off x="9498459" y="1659259"/>
            <a:ext cx="2061311" cy="416175"/>
          </a:xfrm>
          <a:prstGeom prst="roundRect">
            <a:avLst>
              <a:gd name="adj" fmla="val 3076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Poiret One" panose="02000000000000000000" pitchFamily="2" charset="0"/>
                <a:ea typeface="Inter SemiBold" panose="02000503000000020004" pitchFamily="2" charset="0"/>
              </a:rPr>
              <a:t>Advisory Support</a:t>
            </a:r>
          </a:p>
        </p:txBody>
      </p:sp>
      <p:pic>
        <p:nvPicPr>
          <p:cNvPr id="54" name="Picture 4" descr="Ralf Zastrau">
            <a:extLst>
              <a:ext uri="{FF2B5EF4-FFF2-40B4-BE49-F238E27FC236}">
                <a16:creationId xmlns:a16="http://schemas.microsoft.com/office/drawing/2014/main" id="{43710A28-0132-EC72-6991-85F8B3141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508" y="2417029"/>
            <a:ext cx="987675" cy="987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5" name="Rechteck 75">
            <a:extLst>
              <a:ext uri="{FF2B5EF4-FFF2-40B4-BE49-F238E27FC236}">
                <a16:creationId xmlns:a16="http://schemas.microsoft.com/office/drawing/2014/main" id="{F26A5784-F65D-522E-6E76-6DB404D7AEB6}"/>
              </a:ext>
            </a:extLst>
          </p:cNvPr>
          <p:cNvSpPr/>
          <p:nvPr/>
        </p:nvSpPr>
        <p:spPr>
          <a:xfrm>
            <a:off x="10416109" y="3916109"/>
            <a:ext cx="1729551" cy="58467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latin typeface="Didact Gothic" pitchFamily="2" charset="0"/>
                <a:ea typeface="Source Sans Pro" panose="020B0503030403020204" pitchFamily="34" charset="0"/>
              </a:rPr>
              <a:t>Martin Kundt</a:t>
            </a:r>
            <a:endParaRPr kumimoji="0" lang="en-US" sz="1200" b="1" i="0" u="none" strike="noStrike" kern="1200" cap="none" spc="0" normalizeH="0" baseline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Didact Gothic" pitchFamily="2" charset="0"/>
              <a:ea typeface="Source Sans Pro" panose="020B05030304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 err="1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Didact Gothic" pitchFamily="2" charset="0"/>
                <a:ea typeface="Source Sans Pro" panose="020B0503030403020204" pitchFamily="34" charset="0"/>
              </a:rPr>
              <a:t>Vorstand</a:t>
            </a: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Didact Gothic" pitchFamily="2" charset="0"/>
                <a:ea typeface="Source Sans Pro" panose="020B0503030403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dirty="0" err="1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Didact Gothic" pitchFamily="2" charset="0"/>
                <a:ea typeface="Source Sans Pro" panose="020B0503030403020204" pitchFamily="34" charset="0"/>
              </a:rPr>
              <a:t>KnowHow</a:t>
            </a:r>
            <a:r>
              <a:rPr kumimoji="0" lang="en-US" sz="12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Didact Gothic" pitchFamily="2" charset="0"/>
                <a:ea typeface="Source Sans Pro" panose="020B0503030403020204" pitchFamily="34" charset="0"/>
              </a:rPr>
              <a:t>! AG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pic>
        <p:nvPicPr>
          <p:cNvPr id="56" name="Picture 4" descr="In Zukunft müssen wir das Lernen noch besser orchestrieren - eLearning  Journal Online">
            <a:extLst>
              <a:ext uri="{FF2B5EF4-FFF2-40B4-BE49-F238E27FC236}">
                <a16:creationId xmlns:a16="http://schemas.microsoft.com/office/drawing/2014/main" id="{99759454-8E06-3AC9-F55B-28B2A094C4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45"/>
          <a:stretch/>
        </p:blipFill>
        <p:spPr bwMode="auto">
          <a:xfrm>
            <a:off x="9313508" y="3746299"/>
            <a:ext cx="960420" cy="987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340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68">
            <a:extLst>
              <a:ext uri="{FF2B5EF4-FFF2-40B4-BE49-F238E27FC236}">
                <a16:creationId xmlns:a16="http://schemas.microsoft.com/office/drawing/2014/main" id="{FA1F5716-6B1F-C556-1224-83DE67DB6E11}"/>
              </a:ext>
            </a:extLst>
          </p:cNvPr>
          <p:cNvSpPr/>
          <p:nvPr/>
        </p:nvSpPr>
        <p:spPr>
          <a:xfrm>
            <a:off x="-647114" y="2297091"/>
            <a:ext cx="9551963" cy="5144718"/>
          </a:xfrm>
          <a:prstGeom prst="roundRect">
            <a:avLst>
              <a:gd name="adj" fmla="val 10979"/>
            </a:avLst>
          </a:prstGeom>
          <a:solidFill>
            <a:srgbClr val="003470">
              <a:alpha val="29804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CACEBDA3-3851-AD95-BFAD-1E0959891680}"/>
              </a:ext>
            </a:extLst>
          </p:cNvPr>
          <p:cNvSpPr txBox="1">
            <a:spLocks/>
          </p:cNvSpPr>
          <p:nvPr/>
        </p:nvSpPr>
        <p:spPr>
          <a:xfrm>
            <a:off x="291352" y="235339"/>
            <a:ext cx="11268418" cy="4450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US" sz="3200" dirty="0">
                <a:solidFill>
                  <a:srgbClr val="002060"/>
                </a:solidFill>
                <a:latin typeface="Poiret One" panose="02000000000000000000" pitchFamily="2" charset="0"/>
                <a:ea typeface="Open Sans" pitchFamily="2" charset="0"/>
                <a:cs typeface="Open Sans" pitchFamily="2" charset="0"/>
              </a:rPr>
              <a:t>GET IN THE RACE!
Passion for technology and data, as well as the possibilities of AI and the potential of digital transformation, drive us to change the world.
</a:t>
            </a:r>
            <a:endParaRPr kumimoji="0" lang="en-US" sz="3200" i="0" u="none" strike="noStrike" kern="120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oiret One" panose="02000000000000000000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00D3BB-7CF9-BF47-798F-6009FC16EBDC}"/>
              </a:ext>
            </a:extLst>
          </p:cNvPr>
          <p:cNvSpPr/>
          <p:nvPr/>
        </p:nvSpPr>
        <p:spPr>
          <a:xfrm>
            <a:off x="2619694" y="2958065"/>
            <a:ext cx="30971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Source Sans Pro SemiBold"/>
                <a:ea typeface="+mn-ea"/>
                <a:cs typeface="+mn-cs"/>
              </a:rPr>
              <a:t>Torsten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Source Sans Pro SemiBold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Source Sans Pro SemiBold"/>
                <a:ea typeface="+mn-ea"/>
                <a:cs typeface="+mn-cs"/>
              </a:rPr>
              <a:t>Katthöfer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Source Sans Pro Semi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Source Sans Pro SemiBold"/>
                <a:ea typeface="Source Sans Pro" panose="020B0503030403020204" pitchFamily="34" charset="0"/>
                <a:cs typeface="+mn-cs"/>
              </a:rPr>
              <a:t>CEO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375AB51-8EFE-5D2C-314E-397D99B12FA3}"/>
              </a:ext>
            </a:extLst>
          </p:cNvPr>
          <p:cNvSpPr txBox="1"/>
          <p:nvPr/>
        </p:nvSpPr>
        <p:spPr>
          <a:xfrm>
            <a:off x="1770038" y="4296708"/>
            <a:ext cx="3259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Poiret One" panose="02000000000000000000" pitchFamily="2" charset="0"/>
              </a:rPr>
              <a:t>https://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Poiret One" panose="02000000000000000000" pitchFamily="2" charset="0"/>
              </a:rPr>
              <a:t>contexxt.ai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Poiret One" panose="02000000000000000000" pitchFamily="2" charset="0"/>
            </a:endParaRPr>
          </a:p>
        </p:txBody>
      </p:sp>
      <p:sp>
        <p:nvSpPr>
          <p:cNvPr id="9" name="Textfeld 6">
            <a:extLst>
              <a:ext uri="{FF2B5EF4-FFF2-40B4-BE49-F238E27FC236}">
                <a16:creationId xmlns:a16="http://schemas.microsoft.com/office/drawing/2014/main" id="{2AE1E9DE-A41D-98BD-F88E-D32956803AB1}"/>
              </a:ext>
            </a:extLst>
          </p:cNvPr>
          <p:cNvSpPr txBox="1"/>
          <p:nvPr/>
        </p:nvSpPr>
        <p:spPr>
          <a:xfrm>
            <a:off x="1792768" y="4791407"/>
            <a:ext cx="1909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Poiret One" panose="02000000000000000000" pitchFamily="2" charset="0"/>
              </a:rPr>
              <a:t>tk@contexxt.ai</a:t>
            </a:r>
          </a:p>
        </p:txBody>
      </p:sp>
      <p:sp>
        <p:nvSpPr>
          <p:cNvPr id="10" name="Textfeld 6">
            <a:extLst>
              <a:ext uri="{FF2B5EF4-FFF2-40B4-BE49-F238E27FC236}">
                <a16:creationId xmlns:a16="http://schemas.microsoft.com/office/drawing/2014/main" id="{AE3D6171-FEFA-C94E-10F4-C408CFB111CC}"/>
              </a:ext>
            </a:extLst>
          </p:cNvPr>
          <p:cNvSpPr txBox="1"/>
          <p:nvPr/>
        </p:nvSpPr>
        <p:spPr>
          <a:xfrm>
            <a:off x="1770038" y="5302029"/>
            <a:ext cx="1909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Poiret One" panose="02000000000000000000" pitchFamily="2" charset="0"/>
              </a:rPr>
              <a:t>+491772269276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40B2B0-16F2-35A6-E9DA-54CDB6EB43AB}"/>
              </a:ext>
            </a:extLst>
          </p:cNvPr>
          <p:cNvSpPr/>
          <p:nvPr/>
        </p:nvSpPr>
        <p:spPr>
          <a:xfrm>
            <a:off x="1820729" y="5934325"/>
            <a:ext cx="4490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Poiret One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Poiret One" panose="02000000000000000000" pitchFamily="2" charset="0"/>
            </a:endParaRPr>
          </a:p>
        </p:txBody>
      </p:sp>
      <p:sp>
        <p:nvSpPr>
          <p:cNvPr id="13" name="Freeform: Shape 53">
            <a:extLst>
              <a:ext uri="{FF2B5EF4-FFF2-40B4-BE49-F238E27FC236}">
                <a16:creationId xmlns:a16="http://schemas.microsoft.com/office/drawing/2014/main" id="{02918C74-1DC2-8869-1159-032D73D31B7D}"/>
              </a:ext>
            </a:extLst>
          </p:cNvPr>
          <p:cNvSpPr/>
          <p:nvPr/>
        </p:nvSpPr>
        <p:spPr>
          <a:xfrm>
            <a:off x="1409272" y="4331084"/>
            <a:ext cx="262577" cy="262578"/>
          </a:xfrm>
          <a:custGeom>
            <a:avLst/>
            <a:gdLst>
              <a:gd name="connsiteX0" fmla="*/ 157924 w 315848"/>
              <a:gd name="connsiteY0" fmla="*/ 0 h 315849"/>
              <a:gd name="connsiteX1" fmla="*/ 0 w 315848"/>
              <a:gd name="connsiteY1" fmla="*/ 157925 h 315849"/>
              <a:gd name="connsiteX2" fmla="*/ 157924 w 315848"/>
              <a:gd name="connsiteY2" fmla="*/ 315849 h 315849"/>
              <a:gd name="connsiteX3" fmla="*/ 315849 w 315848"/>
              <a:gd name="connsiteY3" fmla="*/ 157925 h 315849"/>
              <a:gd name="connsiteX4" fmla="*/ 157924 w 315848"/>
              <a:gd name="connsiteY4" fmla="*/ 0 h 315849"/>
              <a:gd name="connsiteX5" fmla="*/ 231553 w 315848"/>
              <a:gd name="connsiteY5" fmla="*/ 212122 h 315849"/>
              <a:gd name="connsiteX6" fmla="*/ 193167 w 315848"/>
              <a:gd name="connsiteY6" fmla="*/ 250508 h 315849"/>
              <a:gd name="connsiteX7" fmla="*/ 123920 w 315848"/>
              <a:gd name="connsiteY7" fmla="*/ 250508 h 315849"/>
              <a:gd name="connsiteX8" fmla="*/ 85534 w 315848"/>
              <a:gd name="connsiteY8" fmla="*/ 212122 h 315849"/>
              <a:gd name="connsiteX9" fmla="*/ 85534 w 315848"/>
              <a:gd name="connsiteY9" fmla="*/ 180594 h 315849"/>
              <a:gd name="connsiteX10" fmla="*/ 231457 w 315848"/>
              <a:gd name="connsiteY10" fmla="*/ 180594 h 315849"/>
              <a:gd name="connsiteX11" fmla="*/ 231457 w 315848"/>
              <a:gd name="connsiteY11" fmla="*/ 212122 h 315849"/>
              <a:gd name="connsiteX12" fmla="*/ 238887 w 315848"/>
              <a:gd name="connsiteY12" fmla="*/ 158115 h 315849"/>
              <a:gd name="connsiteX13" fmla="*/ 231553 w 315848"/>
              <a:gd name="connsiteY13" fmla="*/ 158115 h 315849"/>
              <a:gd name="connsiteX14" fmla="*/ 97345 w 315848"/>
              <a:gd name="connsiteY14" fmla="*/ 158115 h 315849"/>
              <a:gd name="connsiteX15" fmla="*/ 78295 w 315848"/>
              <a:gd name="connsiteY15" fmla="*/ 158115 h 315849"/>
              <a:gd name="connsiteX16" fmla="*/ 74200 w 315848"/>
              <a:gd name="connsiteY16" fmla="*/ 149066 h 315849"/>
              <a:gd name="connsiteX17" fmla="*/ 139636 w 315848"/>
              <a:gd name="connsiteY17" fmla="*/ 74104 h 315849"/>
              <a:gd name="connsiteX18" fmla="*/ 177641 w 315848"/>
              <a:gd name="connsiteY18" fmla="*/ 74104 h 315849"/>
              <a:gd name="connsiteX19" fmla="*/ 243078 w 315848"/>
              <a:gd name="connsiteY19" fmla="*/ 149066 h 315849"/>
              <a:gd name="connsiteX20" fmla="*/ 238887 w 315848"/>
              <a:gd name="connsiteY20" fmla="*/ 158115 h 315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5848" h="315849">
                <a:moveTo>
                  <a:pt x="157924" y="0"/>
                </a:moveTo>
                <a:cubicBezTo>
                  <a:pt x="70675" y="0"/>
                  <a:pt x="0" y="70675"/>
                  <a:pt x="0" y="157925"/>
                </a:cubicBezTo>
                <a:cubicBezTo>
                  <a:pt x="0" y="245173"/>
                  <a:pt x="70675" y="315849"/>
                  <a:pt x="157924" y="315849"/>
                </a:cubicBezTo>
                <a:cubicBezTo>
                  <a:pt x="245173" y="315849"/>
                  <a:pt x="315849" y="245173"/>
                  <a:pt x="315849" y="157925"/>
                </a:cubicBezTo>
                <a:cubicBezTo>
                  <a:pt x="315849" y="70675"/>
                  <a:pt x="245173" y="0"/>
                  <a:pt x="157924" y="0"/>
                </a:cubicBezTo>
                <a:close/>
                <a:moveTo>
                  <a:pt x="231553" y="212122"/>
                </a:moveTo>
                <a:cubicBezTo>
                  <a:pt x="231553" y="233267"/>
                  <a:pt x="214408" y="250508"/>
                  <a:pt x="193167" y="250508"/>
                </a:cubicBezTo>
                <a:lnTo>
                  <a:pt x="123920" y="250508"/>
                </a:lnTo>
                <a:cubicBezTo>
                  <a:pt x="102775" y="250508"/>
                  <a:pt x="85534" y="233363"/>
                  <a:pt x="85534" y="212122"/>
                </a:cubicBezTo>
                <a:lnTo>
                  <a:pt x="85534" y="180594"/>
                </a:lnTo>
                <a:lnTo>
                  <a:pt x="231457" y="180594"/>
                </a:lnTo>
                <a:lnTo>
                  <a:pt x="231457" y="212122"/>
                </a:lnTo>
                <a:close/>
                <a:moveTo>
                  <a:pt x="238887" y="158115"/>
                </a:moveTo>
                <a:lnTo>
                  <a:pt x="231553" y="158115"/>
                </a:lnTo>
                <a:lnTo>
                  <a:pt x="97345" y="158115"/>
                </a:lnTo>
                <a:lnTo>
                  <a:pt x="78295" y="158115"/>
                </a:lnTo>
                <a:cubicBezTo>
                  <a:pt x="73628" y="158115"/>
                  <a:pt x="71056" y="152591"/>
                  <a:pt x="74200" y="149066"/>
                </a:cubicBezTo>
                <a:lnTo>
                  <a:pt x="139636" y="74104"/>
                </a:lnTo>
                <a:cubicBezTo>
                  <a:pt x="149733" y="62579"/>
                  <a:pt x="167640" y="62579"/>
                  <a:pt x="177641" y="74104"/>
                </a:cubicBezTo>
                <a:lnTo>
                  <a:pt x="243078" y="149066"/>
                </a:lnTo>
                <a:cubicBezTo>
                  <a:pt x="246126" y="152591"/>
                  <a:pt x="243649" y="158115"/>
                  <a:pt x="238887" y="15811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4" name="Freeform: Shape 59">
            <a:extLst>
              <a:ext uri="{FF2B5EF4-FFF2-40B4-BE49-F238E27FC236}">
                <a16:creationId xmlns:a16="http://schemas.microsoft.com/office/drawing/2014/main" id="{93424060-A675-0A90-3F3A-EC5A273E2E84}"/>
              </a:ext>
            </a:extLst>
          </p:cNvPr>
          <p:cNvSpPr/>
          <p:nvPr/>
        </p:nvSpPr>
        <p:spPr>
          <a:xfrm>
            <a:off x="1426931" y="4843353"/>
            <a:ext cx="262578" cy="262578"/>
          </a:xfrm>
          <a:custGeom>
            <a:avLst/>
            <a:gdLst>
              <a:gd name="connsiteX0" fmla="*/ 157925 w 315849"/>
              <a:gd name="connsiteY0" fmla="*/ 0 h 315849"/>
              <a:gd name="connsiteX1" fmla="*/ 0 w 315849"/>
              <a:gd name="connsiteY1" fmla="*/ 157925 h 315849"/>
              <a:gd name="connsiteX2" fmla="*/ 157925 w 315849"/>
              <a:gd name="connsiteY2" fmla="*/ 315849 h 315849"/>
              <a:gd name="connsiteX3" fmla="*/ 315849 w 315849"/>
              <a:gd name="connsiteY3" fmla="*/ 157925 h 315849"/>
              <a:gd name="connsiteX4" fmla="*/ 157925 w 315849"/>
              <a:gd name="connsiteY4" fmla="*/ 0 h 315849"/>
              <a:gd name="connsiteX5" fmla="*/ 88297 w 315849"/>
              <a:gd name="connsiteY5" fmla="*/ 86868 h 315849"/>
              <a:gd name="connsiteX6" fmla="*/ 229457 w 315849"/>
              <a:gd name="connsiteY6" fmla="*/ 86868 h 315849"/>
              <a:gd name="connsiteX7" fmla="*/ 235077 w 315849"/>
              <a:gd name="connsiteY7" fmla="*/ 87630 h 315849"/>
              <a:gd name="connsiteX8" fmla="*/ 234315 w 315849"/>
              <a:gd name="connsiteY8" fmla="*/ 88297 h 315849"/>
              <a:gd name="connsiteX9" fmla="*/ 171260 w 315849"/>
              <a:gd name="connsiteY9" fmla="*/ 159829 h 315849"/>
              <a:gd name="connsiteX10" fmla="*/ 158877 w 315849"/>
              <a:gd name="connsiteY10" fmla="*/ 165449 h 315849"/>
              <a:gd name="connsiteX11" fmla="*/ 146495 w 315849"/>
              <a:gd name="connsiteY11" fmla="*/ 159829 h 315849"/>
              <a:gd name="connsiteX12" fmla="*/ 82772 w 315849"/>
              <a:gd name="connsiteY12" fmla="*/ 87535 h 315849"/>
              <a:gd name="connsiteX13" fmla="*/ 88297 w 315849"/>
              <a:gd name="connsiteY13" fmla="*/ 86868 h 315849"/>
              <a:gd name="connsiteX14" fmla="*/ 251270 w 315849"/>
              <a:gd name="connsiteY14" fmla="*/ 190691 h 315849"/>
              <a:gd name="connsiteX15" fmla="*/ 212884 w 315849"/>
              <a:gd name="connsiteY15" fmla="*/ 229076 h 315849"/>
              <a:gd name="connsiteX16" fmla="*/ 104870 w 315849"/>
              <a:gd name="connsiteY16" fmla="*/ 229076 h 315849"/>
              <a:gd name="connsiteX17" fmla="*/ 66485 w 315849"/>
              <a:gd name="connsiteY17" fmla="*/ 190691 h 315849"/>
              <a:gd name="connsiteX18" fmla="*/ 66485 w 315849"/>
              <a:gd name="connsiteY18" fmla="*/ 108680 h 315849"/>
              <a:gd name="connsiteX19" fmla="*/ 68199 w 315849"/>
              <a:gd name="connsiteY19" fmla="*/ 100108 h 315849"/>
              <a:gd name="connsiteX20" fmla="*/ 132017 w 315849"/>
              <a:gd name="connsiteY20" fmla="*/ 172593 h 315849"/>
              <a:gd name="connsiteX21" fmla="*/ 158782 w 315849"/>
              <a:gd name="connsiteY21" fmla="*/ 184690 h 315849"/>
              <a:gd name="connsiteX22" fmla="*/ 185547 w 315849"/>
              <a:gd name="connsiteY22" fmla="*/ 172593 h 315849"/>
              <a:gd name="connsiteX23" fmla="*/ 248603 w 315849"/>
              <a:gd name="connsiteY23" fmla="*/ 101060 h 315849"/>
              <a:gd name="connsiteX24" fmla="*/ 249365 w 315849"/>
              <a:gd name="connsiteY24" fmla="*/ 100013 h 315849"/>
              <a:gd name="connsiteX25" fmla="*/ 251174 w 315849"/>
              <a:gd name="connsiteY25" fmla="*/ 108680 h 315849"/>
              <a:gd name="connsiteX26" fmla="*/ 251174 w 315849"/>
              <a:gd name="connsiteY26" fmla="*/ 190691 h 315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15849" h="315849">
                <a:moveTo>
                  <a:pt x="157925" y="0"/>
                </a:moveTo>
                <a:cubicBezTo>
                  <a:pt x="70676" y="0"/>
                  <a:pt x="0" y="70675"/>
                  <a:pt x="0" y="157925"/>
                </a:cubicBezTo>
                <a:cubicBezTo>
                  <a:pt x="0" y="245173"/>
                  <a:pt x="70676" y="315849"/>
                  <a:pt x="157925" y="315849"/>
                </a:cubicBezTo>
                <a:cubicBezTo>
                  <a:pt x="245174" y="315849"/>
                  <a:pt x="315849" y="245173"/>
                  <a:pt x="315849" y="157925"/>
                </a:cubicBezTo>
                <a:cubicBezTo>
                  <a:pt x="315849" y="70675"/>
                  <a:pt x="245174" y="0"/>
                  <a:pt x="157925" y="0"/>
                </a:cubicBezTo>
                <a:close/>
                <a:moveTo>
                  <a:pt x="88297" y="86868"/>
                </a:moveTo>
                <a:lnTo>
                  <a:pt x="229457" y="86868"/>
                </a:lnTo>
                <a:cubicBezTo>
                  <a:pt x="231362" y="86868"/>
                  <a:pt x="233267" y="87154"/>
                  <a:pt x="235077" y="87630"/>
                </a:cubicBezTo>
                <a:cubicBezTo>
                  <a:pt x="234791" y="87821"/>
                  <a:pt x="234601" y="88011"/>
                  <a:pt x="234315" y="88297"/>
                </a:cubicBezTo>
                <a:lnTo>
                  <a:pt x="171260" y="159829"/>
                </a:lnTo>
                <a:cubicBezTo>
                  <a:pt x="168116" y="163449"/>
                  <a:pt x="163735" y="165449"/>
                  <a:pt x="158877" y="165449"/>
                </a:cubicBezTo>
                <a:cubicBezTo>
                  <a:pt x="154115" y="165449"/>
                  <a:pt x="149638" y="163449"/>
                  <a:pt x="146495" y="159829"/>
                </a:cubicBezTo>
                <a:lnTo>
                  <a:pt x="82772" y="87535"/>
                </a:lnTo>
                <a:cubicBezTo>
                  <a:pt x="84582" y="87154"/>
                  <a:pt x="86392" y="86868"/>
                  <a:pt x="88297" y="86868"/>
                </a:cubicBezTo>
                <a:close/>
                <a:moveTo>
                  <a:pt x="251270" y="190691"/>
                </a:moveTo>
                <a:cubicBezTo>
                  <a:pt x="251270" y="211836"/>
                  <a:pt x="234125" y="229076"/>
                  <a:pt x="212884" y="229076"/>
                </a:cubicBezTo>
                <a:lnTo>
                  <a:pt x="104870" y="229076"/>
                </a:lnTo>
                <a:cubicBezTo>
                  <a:pt x="83725" y="229076"/>
                  <a:pt x="66485" y="211931"/>
                  <a:pt x="66485" y="190691"/>
                </a:cubicBezTo>
                <a:lnTo>
                  <a:pt x="66485" y="108680"/>
                </a:lnTo>
                <a:cubicBezTo>
                  <a:pt x="66485" y="105632"/>
                  <a:pt x="67151" y="102775"/>
                  <a:pt x="68199" y="100108"/>
                </a:cubicBezTo>
                <a:lnTo>
                  <a:pt x="132017" y="172593"/>
                </a:lnTo>
                <a:cubicBezTo>
                  <a:pt x="138779" y="180308"/>
                  <a:pt x="148495" y="184690"/>
                  <a:pt x="158782" y="184690"/>
                </a:cubicBezTo>
                <a:cubicBezTo>
                  <a:pt x="168974" y="184690"/>
                  <a:pt x="178784" y="180308"/>
                  <a:pt x="185547" y="172593"/>
                </a:cubicBezTo>
                <a:lnTo>
                  <a:pt x="248603" y="101060"/>
                </a:lnTo>
                <a:cubicBezTo>
                  <a:pt x="248888" y="100775"/>
                  <a:pt x="249079" y="100394"/>
                  <a:pt x="249365" y="100013"/>
                </a:cubicBezTo>
                <a:cubicBezTo>
                  <a:pt x="250508" y="102679"/>
                  <a:pt x="251174" y="105632"/>
                  <a:pt x="251174" y="108680"/>
                </a:cubicBezTo>
                <a:lnTo>
                  <a:pt x="251174" y="190691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grpSp>
        <p:nvGrpSpPr>
          <p:cNvPr id="15" name="Graphic 1">
            <a:extLst>
              <a:ext uri="{FF2B5EF4-FFF2-40B4-BE49-F238E27FC236}">
                <a16:creationId xmlns:a16="http://schemas.microsoft.com/office/drawing/2014/main" id="{A8F9935C-4D16-EF7B-8ED0-4F65E56FA04F}"/>
              </a:ext>
            </a:extLst>
          </p:cNvPr>
          <p:cNvGrpSpPr/>
          <p:nvPr/>
        </p:nvGrpSpPr>
        <p:grpSpPr>
          <a:xfrm>
            <a:off x="1409273" y="5347957"/>
            <a:ext cx="262577" cy="262578"/>
            <a:chOff x="2846165" y="1702212"/>
            <a:chExt cx="315848" cy="315849"/>
          </a:xfrm>
          <a:solidFill>
            <a:schemeClr val="bg1"/>
          </a:solidFill>
        </p:grpSpPr>
        <p:sp>
          <p:nvSpPr>
            <p:cNvPr id="16" name="Freeform: Shape 64">
              <a:extLst>
                <a:ext uri="{FF2B5EF4-FFF2-40B4-BE49-F238E27FC236}">
                  <a16:creationId xmlns:a16="http://schemas.microsoft.com/office/drawing/2014/main" id="{712814ED-4E4C-4096-2B9B-9EB46CAE5C61}"/>
                </a:ext>
              </a:extLst>
            </p:cNvPr>
            <p:cNvSpPr/>
            <p:nvPr/>
          </p:nvSpPr>
          <p:spPr>
            <a:xfrm>
              <a:off x="2983515" y="1913762"/>
              <a:ext cx="41814" cy="21907"/>
            </a:xfrm>
            <a:custGeom>
              <a:avLst/>
              <a:gdLst>
                <a:gd name="connsiteX0" fmla="*/ 30861 w 41814"/>
                <a:gd name="connsiteY0" fmla="*/ 0 h 21907"/>
                <a:gd name="connsiteX1" fmla="*/ 10954 w 41814"/>
                <a:gd name="connsiteY1" fmla="*/ 0 h 21907"/>
                <a:gd name="connsiteX2" fmla="*/ 0 w 41814"/>
                <a:gd name="connsiteY2" fmla="*/ 10954 h 21907"/>
                <a:gd name="connsiteX3" fmla="*/ 10954 w 41814"/>
                <a:gd name="connsiteY3" fmla="*/ 21908 h 21907"/>
                <a:gd name="connsiteX4" fmla="*/ 30861 w 41814"/>
                <a:gd name="connsiteY4" fmla="*/ 21908 h 21907"/>
                <a:gd name="connsiteX5" fmla="*/ 41815 w 41814"/>
                <a:gd name="connsiteY5" fmla="*/ 10954 h 21907"/>
                <a:gd name="connsiteX6" fmla="*/ 30861 w 41814"/>
                <a:gd name="connsiteY6" fmla="*/ 0 h 21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814" h="21907">
                  <a:moveTo>
                    <a:pt x="30861" y="0"/>
                  </a:moveTo>
                  <a:lnTo>
                    <a:pt x="10954" y="0"/>
                  </a:lnTo>
                  <a:cubicBezTo>
                    <a:pt x="4858" y="0"/>
                    <a:pt x="0" y="4858"/>
                    <a:pt x="0" y="10954"/>
                  </a:cubicBezTo>
                  <a:cubicBezTo>
                    <a:pt x="0" y="17050"/>
                    <a:pt x="4858" y="21908"/>
                    <a:pt x="10954" y="21908"/>
                  </a:cubicBezTo>
                  <a:lnTo>
                    <a:pt x="30861" y="21908"/>
                  </a:lnTo>
                  <a:cubicBezTo>
                    <a:pt x="36957" y="21908"/>
                    <a:pt x="41815" y="17050"/>
                    <a:pt x="41815" y="10954"/>
                  </a:cubicBezTo>
                  <a:cubicBezTo>
                    <a:pt x="41815" y="4858"/>
                    <a:pt x="36957" y="0"/>
                    <a:pt x="3086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7" name="Freeform: Shape 65">
              <a:extLst>
                <a:ext uri="{FF2B5EF4-FFF2-40B4-BE49-F238E27FC236}">
                  <a16:creationId xmlns:a16="http://schemas.microsoft.com/office/drawing/2014/main" id="{7D1A101F-9F44-4B60-7A50-243B7D1000FB}"/>
                </a:ext>
              </a:extLst>
            </p:cNvPr>
            <p:cNvSpPr/>
            <p:nvPr/>
          </p:nvSpPr>
          <p:spPr>
            <a:xfrm>
              <a:off x="2846165" y="1702212"/>
              <a:ext cx="315848" cy="315849"/>
            </a:xfrm>
            <a:custGeom>
              <a:avLst/>
              <a:gdLst>
                <a:gd name="connsiteX0" fmla="*/ 157924 w 315848"/>
                <a:gd name="connsiteY0" fmla="*/ 0 h 315849"/>
                <a:gd name="connsiteX1" fmla="*/ 0 w 315848"/>
                <a:gd name="connsiteY1" fmla="*/ 157925 h 315849"/>
                <a:gd name="connsiteX2" fmla="*/ 157924 w 315848"/>
                <a:gd name="connsiteY2" fmla="*/ 315849 h 315849"/>
                <a:gd name="connsiteX3" fmla="*/ 315849 w 315848"/>
                <a:gd name="connsiteY3" fmla="*/ 157925 h 315849"/>
                <a:gd name="connsiteX4" fmla="*/ 157924 w 315848"/>
                <a:gd name="connsiteY4" fmla="*/ 0 h 315849"/>
                <a:gd name="connsiteX5" fmla="*/ 221551 w 315848"/>
                <a:gd name="connsiteY5" fmla="*/ 198120 h 315849"/>
                <a:gd name="connsiteX6" fmla="*/ 221551 w 315848"/>
                <a:gd name="connsiteY6" fmla="*/ 200596 h 315849"/>
                <a:gd name="connsiteX7" fmla="*/ 221551 w 315848"/>
                <a:gd name="connsiteY7" fmla="*/ 228505 h 315849"/>
                <a:gd name="connsiteX8" fmla="*/ 198691 w 315848"/>
                <a:gd name="connsiteY8" fmla="*/ 251365 h 315849"/>
                <a:gd name="connsiteX9" fmla="*/ 117729 w 315848"/>
                <a:gd name="connsiteY9" fmla="*/ 251365 h 315849"/>
                <a:gd name="connsiteX10" fmla="*/ 94869 w 315848"/>
                <a:gd name="connsiteY10" fmla="*/ 228505 h 315849"/>
                <a:gd name="connsiteX11" fmla="*/ 94869 w 315848"/>
                <a:gd name="connsiteY11" fmla="*/ 200596 h 315849"/>
                <a:gd name="connsiteX12" fmla="*/ 94869 w 315848"/>
                <a:gd name="connsiteY12" fmla="*/ 198120 h 315849"/>
                <a:gd name="connsiteX13" fmla="*/ 94869 w 315848"/>
                <a:gd name="connsiteY13" fmla="*/ 87344 h 315849"/>
                <a:gd name="connsiteX14" fmla="*/ 117729 w 315848"/>
                <a:gd name="connsiteY14" fmla="*/ 64484 h 315849"/>
                <a:gd name="connsiteX15" fmla="*/ 198691 w 315848"/>
                <a:gd name="connsiteY15" fmla="*/ 64484 h 315849"/>
                <a:gd name="connsiteX16" fmla="*/ 221551 w 315848"/>
                <a:gd name="connsiteY16" fmla="*/ 87344 h 315849"/>
                <a:gd name="connsiteX17" fmla="*/ 221551 w 315848"/>
                <a:gd name="connsiteY17" fmla="*/ 198120 h 315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5848" h="315849">
                  <a:moveTo>
                    <a:pt x="157924" y="0"/>
                  </a:moveTo>
                  <a:cubicBezTo>
                    <a:pt x="70676" y="0"/>
                    <a:pt x="0" y="70675"/>
                    <a:pt x="0" y="157925"/>
                  </a:cubicBezTo>
                  <a:cubicBezTo>
                    <a:pt x="0" y="245173"/>
                    <a:pt x="70676" y="315849"/>
                    <a:pt x="157924" y="315849"/>
                  </a:cubicBezTo>
                  <a:cubicBezTo>
                    <a:pt x="245174" y="315849"/>
                    <a:pt x="315849" y="245173"/>
                    <a:pt x="315849" y="157925"/>
                  </a:cubicBezTo>
                  <a:cubicBezTo>
                    <a:pt x="315849" y="70675"/>
                    <a:pt x="245174" y="0"/>
                    <a:pt x="157924" y="0"/>
                  </a:cubicBezTo>
                  <a:close/>
                  <a:moveTo>
                    <a:pt x="221551" y="198120"/>
                  </a:moveTo>
                  <a:lnTo>
                    <a:pt x="221551" y="200596"/>
                  </a:lnTo>
                  <a:lnTo>
                    <a:pt x="221551" y="228505"/>
                  </a:lnTo>
                  <a:cubicBezTo>
                    <a:pt x="221551" y="241078"/>
                    <a:pt x="211360" y="251365"/>
                    <a:pt x="198691" y="251365"/>
                  </a:cubicBezTo>
                  <a:lnTo>
                    <a:pt x="117729" y="251365"/>
                  </a:lnTo>
                  <a:cubicBezTo>
                    <a:pt x="105156" y="251365"/>
                    <a:pt x="94869" y="241173"/>
                    <a:pt x="94869" y="228505"/>
                  </a:cubicBezTo>
                  <a:lnTo>
                    <a:pt x="94869" y="200596"/>
                  </a:lnTo>
                  <a:lnTo>
                    <a:pt x="94869" y="198120"/>
                  </a:lnTo>
                  <a:lnTo>
                    <a:pt x="94869" y="87344"/>
                  </a:lnTo>
                  <a:cubicBezTo>
                    <a:pt x="94869" y="74771"/>
                    <a:pt x="105061" y="64484"/>
                    <a:pt x="117729" y="64484"/>
                  </a:cubicBezTo>
                  <a:lnTo>
                    <a:pt x="198691" y="64484"/>
                  </a:lnTo>
                  <a:cubicBezTo>
                    <a:pt x="211264" y="64484"/>
                    <a:pt x="221551" y="74676"/>
                    <a:pt x="221551" y="87344"/>
                  </a:cubicBezTo>
                  <a:lnTo>
                    <a:pt x="221551" y="1981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18" name="Freeform: Shape 67">
            <a:extLst>
              <a:ext uri="{FF2B5EF4-FFF2-40B4-BE49-F238E27FC236}">
                <a16:creationId xmlns:a16="http://schemas.microsoft.com/office/drawing/2014/main" id="{4069A3CC-B398-355C-5D64-B14451D9F323}"/>
              </a:ext>
            </a:extLst>
          </p:cNvPr>
          <p:cNvSpPr/>
          <p:nvPr/>
        </p:nvSpPr>
        <p:spPr>
          <a:xfrm>
            <a:off x="1399492" y="5953199"/>
            <a:ext cx="262577" cy="262578"/>
          </a:xfrm>
          <a:custGeom>
            <a:avLst/>
            <a:gdLst>
              <a:gd name="connsiteX0" fmla="*/ 157925 w 315848"/>
              <a:gd name="connsiteY0" fmla="*/ 0 h 315849"/>
              <a:gd name="connsiteX1" fmla="*/ 0 w 315848"/>
              <a:gd name="connsiteY1" fmla="*/ 157925 h 315849"/>
              <a:gd name="connsiteX2" fmla="*/ 157925 w 315848"/>
              <a:gd name="connsiteY2" fmla="*/ 315849 h 315849"/>
              <a:gd name="connsiteX3" fmla="*/ 315849 w 315848"/>
              <a:gd name="connsiteY3" fmla="*/ 157925 h 315849"/>
              <a:gd name="connsiteX4" fmla="*/ 157925 w 315848"/>
              <a:gd name="connsiteY4" fmla="*/ 0 h 315849"/>
              <a:gd name="connsiteX5" fmla="*/ 157925 w 315848"/>
              <a:gd name="connsiteY5" fmla="*/ 64103 h 315849"/>
              <a:gd name="connsiteX6" fmla="*/ 197358 w 315848"/>
              <a:gd name="connsiteY6" fmla="*/ 103537 h 315849"/>
              <a:gd name="connsiteX7" fmla="*/ 157925 w 315848"/>
              <a:gd name="connsiteY7" fmla="*/ 142970 h 315849"/>
              <a:gd name="connsiteX8" fmla="*/ 118491 w 315848"/>
              <a:gd name="connsiteY8" fmla="*/ 103537 h 315849"/>
              <a:gd name="connsiteX9" fmla="*/ 157925 w 315848"/>
              <a:gd name="connsiteY9" fmla="*/ 64103 h 315849"/>
              <a:gd name="connsiteX10" fmla="*/ 211931 w 315848"/>
              <a:gd name="connsiteY10" fmla="*/ 251746 h 315849"/>
              <a:gd name="connsiteX11" fmla="*/ 103918 w 315848"/>
              <a:gd name="connsiteY11" fmla="*/ 251746 h 315849"/>
              <a:gd name="connsiteX12" fmla="*/ 84677 w 315848"/>
              <a:gd name="connsiteY12" fmla="*/ 232505 h 315849"/>
              <a:gd name="connsiteX13" fmla="*/ 157829 w 315848"/>
              <a:gd name="connsiteY13" fmla="*/ 159353 h 315849"/>
              <a:gd name="connsiteX14" fmla="*/ 230981 w 315848"/>
              <a:gd name="connsiteY14" fmla="*/ 232505 h 315849"/>
              <a:gd name="connsiteX15" fmla="*/ 211931 w 315848"/>
              <a:gd name="connsiteY15" fmla="*/ 251746 h 315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5848" h="315849">
                <a:moveTo>
                  <a:pt x="157925" y="0"/>
                </a:moveTo>
                <a:cubicBezTo>
                  <a:pt x="70676" y="0"/>
                  <a:pt x="0" y="70771"/>
                  <a:pt x="0" y="157925"/>
                </a:cubicBezTo>
                <a:cubicBezTo>
                  <a:pt x="0" y="245078"/>
                  <a:pt x="70676" y="315849"/>
                  <a:pt x="157925" y="315849"/>
                </a:cubicBezTo>
                <a:cubicBezTo>
                  <a:pt x="245174" y="315849"/>
                  <a:pt x="315849" y="245173"/>
                  <a:pt x="315849" y="157925"/>
                </a:cubicBezTo>
                <a:cubicBezTo>
                  <a:pt x="315849" y="70675"/>
                  <a:pt x="245174" y="0"/>
                  <a:pt x="157925" y="0"/>
                </a:cubicBezTo>
                <a:close/>
                <a:moveTo>
                  <a:pt x="157925" y="64103"/>
                </a:moveTo>
                <a:cubicBezTo>
                  <a:pt x="179737" y="64103"/>
                  <a:pt x="197358" y="81725"/>
                  <a:pt x="197358" y="103537"/>
                </a:cubicBezTo>
                <a:cubicBezTo>
                  <a:pt x="197358" y="125349"/>
                  <a:pt x="179737" y="142970"/>
                  <a:pt x="157925" y="142970"/>
                </a:cubicBezTo>
                <a:cubicBezTo>
                  <a:pt x="136112" y="142970"/>
                  <a:pt x="118491" y="125349"/>
                  <a:pt x="118491" y="103537"/>
                </a:cubicBezTo>
                <a:cubicBezTo>
                  <a:pt x="118491" y="81820"/>
                  <a:pt x="136112" y="64103"/>
                  <a:pt x="157925" y="64103"/>
                </a:cubicBezTo>
                <a:close/>
                <a:moveTo>
                  <a:pt x="211931" y="251746"/>
                </a:moveTo>
                <a:lnTo>
                  <a:pt x="103918" y="251746"/>
                </a:lnTo>
                <a:cubicBezTo>
                  <a:pt x="93345" y="251746"/>
                  <a:pt x="84677" y="243173"/>
                  <a:pt x="84677" y="232505"/>
                </a:cubicBezTo>
                <a:cubicBezTo>
                  <a:pt x="84677" y="192119"/>
                  <a:pt x="117443" y="159353"/>
                  <a:pt x="157829" y="159353"/>
                </a:cubicBezTo>
                <a:cubicBezTo>
                  <a:pt x="198215" y="159353"/>
                  <a:pt x="230981" y="192119"/>
                  <a:pt x="230981" y="232505"/>
                </a:cubicBezTo>
                <a:cubicBezTo>
                  <a:pt x="231077" y="243173"/>
                  <a:pt x="222504" y="251746"/>
                  <a:pt x="211931" y="25174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19" name="Picture 38" descr="profile image">
            <a:extLst>
              <a:ext uri="{FF2B5EF4-FFF2-40B4-BE49-F238E27FC236}">
                <a16:creationId xmlns:a16="http://schemas.microsoft.com/office/drawing/2014/main" id="{DD6D662A-19D9-E9AB-5CB6-085F5842DC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1375" b="1"/>
          <a:stretch/>
        </p:blipFill>
        <p:spPr bwMode="auto">
          <a:xfrm>
            <a:off x="1069831" y="2723882"/>
            <a:ext cx="1239355" cy="1256644"/>
          </a:xfrm>
          <a:prstGeom prst="rect">
            <a:avLst/>
          </a:prstGeom>
          <a:solidFill>
            <a:srgbClr val="FFFFFF">
              <a:shade val="85000"/>
            </a:srgbClr>
          </a:solidFill>
          <a:ln w="50800" cap="sq">
            <a:solidFill>
              <a:schemeClr val="tx1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86D8D2DC-EB9D-2066-A7AC-F3C8D9980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207" y="2297091"/>
            <a:ext cx="4334863" cy="433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91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iseño personalizado">
  <a:themeElements>
    <a:clrScheme name="Custom 70">
      <a:dk1>
        <a:srgbClr val="404040"/>
      </a:dk1>
      <a:lt1>
        <a:sysClr val="window" lastClr="FFFFFF"/>
      </a:lt1>
      <a:dk2>
        <a:srgbClr val="404040"/>
      </a:dk2>
      <a:lt2>
        <a:srgbClr val="F7F9FB"/>
      </a:lt2>
      <a:accent1>
        <a:srgbClr val="AC132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1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iseño personalizado">
  <a:themeElements>
    <a:clrScheme name="Custom 70">
      <a:dk1>
        <a:srgbClr val="404040"/>
      </a:dk1>
      <a:lt1>
        <a:sysClr val="window" lastClr="FFFFFF"/>
      </a:lt1>
      <a:dk2>
        <a:srgbClr val="404040"/>
      </a:dk2>
      <a:lt2>
        <a:srgbClr val="F7F9FB"/>
      </a:lt2>
      <a:accent1>
        <a:srgbClr val="AC132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1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ac91947-ac28-4c40-87bb-6f283c20750b" xsi:nil="true"/>
    <lcf76f155ced4ddcb4097134ff3c332f xmlns="b8f1e1eb-fe4d-462c-9684-726eaa38ff0f">
      <Terms xmlns="http://schemas.microsoft.com/office/infopath/2007/PartnerControls"/>
    </lcf76f155ced4ddcb4097134ff3c332f>
    <SharedWithUsers xmlns="1ac91947-ac28-4c40-87bb-6f283c20750b">
      <UserInfo>
        <DisplayName>Chris Dorsey | contexxt.ai</DisplayName>
        <AccountId>27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5680BCC66B354581E366ED19CF4B7A" ma:contentTypeVersion="12" ma:contentTypeDescription="Create a new document." ma:contentTypeScope="" ma:versionID="a11bd32cc3bb7bc8accdecc4b9ce45fd">
  <xsd:schema xmlns:xsd="http://www.w3.org/2001/XMLSchema" xmlns:xs="http://www.w3.org/2001/XMLSchema" xmlns:p="http://schemas.microsoft.com/office/2006/metadata/properties" xmlns:ns2="b8f1e1eb-fe4d-462c-9684-726eaa38ff0f" xmlns:ns3="1ac91947-ac28-4c40-87bb-6f283c20750b" targetNamespace="http://schemas.microsoft.com/office/2006/metadata/properties" ma:root="true" ma:fieldsID="7fc9003915876f26daed650850f7c509" ns2:_="" ns3:_="">
    <xsd:import namespace="b8f1e1eb-fe4d-462c-9684-726eaa38ff0f"/>
    <xsd:import namespace="1ac91947-ac28-4c40-87bb-6f283c2075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f1e1eb-fe4d-462c-9684-726eaa38f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465bf85-6cd7-4481-a4e0-657580dfe7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c91947-ac28-4c40-87bb-6f283c20750b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45c8754-324a-48ef-b0c2-5010d70f86b2}" ma:internalName="TaxCatchAll" ma:showField="CatchAllData" ma:web="1ac91947-ac28-4c40-87bb-6f283c2075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8ED0C5-841D-4EB8-A83A-0D7E72CD6A63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b8f1e1eb-fe4d-462c-9684-726eaa38ff0f"/>
    <ds:schemaRef ds:uri="http://purl.org/dc/dcmitype/"/>
    <ds:schemaRef ds:uri="http://purl.org/dc/elements/1.1/"/>
    <ds:schemaRef ds:uri="http://www.w3.org/XML/1998/namespace"/>
    <ds:schemaRef ds:uri="http://schemas.openxmlformats.org/package/2006/metadata/core-properties"/>
    <ds:schemaRef ds:uri="http://purl.org/dc/terms/"/>
    <ds:schemaRef ds:uri="1ac91947-ac28-4c40-87bb-6f283c20750b"/>
  </ds:schemaRefs>
</ds:datastoreItem>
</file>

<file path=customXml/itemProps2.xml><?xml version="1.0" encoding="utf-8"?>
<ds:datastoreItem xmlns:ds="http://schemas.openxmlformats.org/officeDocument/2006/customXml" ds:itemID="{F58FB427-42CB-43CA-81DB-50210BCE56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157AE4-6617-4268-8629-6292ECF87E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f1e1eb-fe4d-462c-9684-726eaa38ff0f"/>
    <ds:schemaRef ds:uri="1ac91947-ac28-4c40-87bb-6f283c2075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14924</TotalTime>
  <Words>506</Words>
  <Application>Microsoft Macintosh PowerPoint</Application>
  <PresentationFormat>Widescreen</PresentationFormat>
  <Paragraphs>104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Chalkboard SE</vt:lpstr>
      <vt:lpstr>Didact Gothic</vt:lpstr>
      <vt:lpstr>Poiret One</vt:lpstr>
      <vt:lpstr>Source Sans Pro</vt:lpstr>
      <vt:lpstr>Source Sans Pro SemiBold</vt:lpstr>
      <vt:lpstr>Trade Gothic Next</vt:lpstr>
      <vt:lpstr>Diseño personalizado</vt:lpstr>
      <vt:lpstr>1_Diseño personalizado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Magdalena Reith</dc:creator>
  <cp:lastModifiedBy>Chris Dorsey</cp:lastModifiedBy>
  <cp:revision>64</cp:revision>
  <cp:lastPrinted>2022-11-22T16:11:55Z</cp:lastPrinted>
  <dcterms:created xsi:type="dcterms:W3CDTF">2020-09-14T00:00:07Z</dcterms:created>
  <dcterms:modified xsi:type="dcterms:W3CDTF">2023-06-01T14:10:12Z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0x010100475680BCC66B354581E366ED19CF4B7A</vt:lpwstr>
  </property>
</Properties>
</file>