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49F69-E904-C207-A1D1-1151B6912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FD63CA-EE50-C9D2-623A-AA218622E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4BB393-3FFE-6B42-DFCE-62F43DF4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3D123-9C3B-DA14-A329-6943903B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A3C634-4530-D724-117A-BD85F750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92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9F16C-A5AA-27CC-D31F-02DD32EA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B311E6-BA2A-3DAC-3ECA-EC1108376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0313A6-D451-AF75-0C06-169879B1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678650-E9A6-73D2-FB41-BD4C95E0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DD16AA-A382-3852-892B-62737092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85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723B04-AB0D-24AE-A520-9B004DAAE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8030BA-5773-6D31-0D61-B73DD5C4A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807CD2-F9FB-A947-15A3-74CF67FA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153EA-D777-CCCD-723C-6596FB4A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72B32E-3AF1-2375-2BD6-3631C259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08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06B81-A865-131E-6842-63F1E3EE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D5B9E3-587F-399A-BDC6-21590FDA6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5CAFE8-54FB-969A-9D9A-4D95CDE8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5C63E-0ACD-54E6-DE37-6AC78702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561789-E763-D6B7-1A1E-E94D9DFB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29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A029F-4D14-0B63-0D7D-95015B20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6C36DB-3F0E-E952-FDF3-FBA8491F0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68C13-0D95-F8D2-D342-0726639D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929607-8825-B391-1DF4-9F9D6D55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BF238-1517-714A-66A6-2F4D0266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8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CCCF3-A5CB-AEA6-B523-5042687E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09ABD4-DC0E-9D85-52DC-CD2B3A456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72D8DB-20BB-EDF0-414F-BDD79BC12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1551E6-6B12-4E82-5586-8A6CEE12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67B42C-B18C-0ED3-BA1A-B7303343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13FEE2-A22B-4F8E-3495-2E98FEEE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8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7E1DD-C41C-5041-479C-F60E708C9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3F3822-10FD-F8E2-A4A3-00A070ED4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627667-0FD9-9713-63C1-38ECF9773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452D20-A770-9D72-6971-3B3E4E188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68CA68-5F2A-3175-B95E-8E1CF4FE2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73597B-127A-061C-A18C-41A9F50E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C94697-CEC6-1587-BB17-957608C9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669B41-6B00-9BE3-AA0D-7F8F1C20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22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16196-539C-445D-977A-85A9026F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C9A1E5-648F-67FB-14B1-C6C699FD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10918F-51C8-E5C9-6A02-EB1E339B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DF117D-0286-BBE4-D17A-4B45A19C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03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8E8A27-4948-6EB3-9F4E-90D76FC5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C444EC-9255-5F85-E9B7-E020C1A5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B9B31B-4E6A-8DF9-FF75-48598DD4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19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6C469-322E-7C0B-57B9-06EA5EBD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6E513-052F-03BC-094E-FFB4AFFC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E94FC7-06E6-07AA-BF26-6AC7A448F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E5BF45-3E52-093D-E404-31FE979C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8DEDD0-A746-FCDC-484C-A2F41D6E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77210C-A04E-CCF1-408F-DD236890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74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63804-6A65-1F27-DDFC-C79E1EC6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A0C2B2-68F5-B3E8-A022-145DD48BE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FACE30-4C15-8B6A-CB93-1900654AC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E9DCC2-A1C3-66CF-34C1-0C0F717C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047AF7-96EC-B91E-8CCF-D83AC9CC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56F03F-5152-A021-C70B-1864F7E4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83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DF851C-1552-FB83-61C2-56485900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40FF98-B8A1-B94A-957C-CAF379570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26592A-BD1C-2D9A-CA64-3DA7563D7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0F78-EA5E-4A84-8A55-E3211274E556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DC141A-98B4-76FA-A685-DC744458E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25C3A4-0CD8-B661-496C-B1F9E5490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4052-F5D3-4452-AA45-4296E40A70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63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B4048D5-FE80-B6E5-EF58-75EBC2DC8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-1" b="624"/>
          <a:stretch/>
        </p:blipFill>
        <p:spPr>
          <a:xfrm>
            <a:off x="7382525" y="4942641"/>
            <a:ext cx="2660522" cy="1659037"/>
          </a:xfrm>
          <a:prstGeom prst="rect">
            <a:avLst/>
          </a:prstGeom>
        </p:spPr>
      </p:pic>
      <p:pic>
        <p:nvPicPr>
          <p:cNvPr id="5" name="Image 4" descr="Une image contenant arbre, personne, extérieur, sport&#10;&#10;Description générée automatiquement">
            <a:extLst>
              <a:ext uri="{FF2B5EF4-FFF2-40B4-BE49-F238E27FC236}">
                <a16:creationId xmlns:a16="http://schemas.microsoft.com/office/drawing/2014/main" id="{C2B97E2E-BB7E-94D8-B25A-69A17ED75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37" y="57937"/>
            <a:ext cx="2768615" cy="1845292"/>
          </a:xfrm>
          <a:prstGeom prst="rect">
            <a:avLst/>
          </a:prstGeom>
        </p:spPr>
      </p:pic>
      <p:pic>
        <p:nvPicPr>
          <p:cNvPr id="7" name="Image 6" descr="Une image contenant texte, personne, intérieur, groupe&#10;&#10;Description générée automatiquement">
            <a:extLst>
              <a:ext uri="{FF2B5EF4-FFF2-40B4-BE49-F238E27FC236}">
                <a16:creationId xmlns:a16="http://schemas.microsoft.com/office/drawing/2014/main" id="{6136A549-5A45-95AA-C3DC-F4CA5EE9B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75" y="4952166"/>
            <a:ext cx="2470708" cy="16467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18265E6-B1A6-1169-5E14-C5AD281CB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" y="184132"/>
            <a:ext cx="4581042" cy="64071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80E0DB6-5254-CADB-348F-7F435CEBA377}"/>
              </a:ext>
            </a:extLst>
          </p:cNvPr>
          <p:cNvSpPr txBox="1"/>
          <p:nvPr/>
        </p:nvSpPr>
        <p:spPr>
          <a:xfrm>
            <a:off x="1576718" y="6444493"/>
            <a:ext cx="2614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Radiobox </a:t>
            </a:r>
            <a:r>
              <a:rPr lang="fr-FR" sz="1200" i="1" dirty="0" err="1"/>
              <a:t>diagram</a:t>
            </a:r>
            <a:endParaRPr lang="fr-FR" sz="1200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2609D0-D473-A222-1D06-EBF91192C087}"/>
              </a:ext>
            </a:extLst>
          </p:cNvPr>
          <p:cNvSpPr txBox="1"/>
          <p:nvPr/>
        </p:nvSpPr>
        <p:spPr>
          <a:xfrm>
            <a:off x="4929032" y="1862728"/>
            <a:ext cx="3125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Live and public radio show during a theater festival in Strasburg – 2022 </a:t>
            </a:r>
            <a:r>
              <a:rPr lang="fr-FR" sz="1100" i="1" dirty="0"/>
              <a:t> </a:t>
            </a:r>
          </a:p>
        </p:txBody>
      </p:sp>
      <p:pic>
        <p:nvPicPr>
          <p:cNvPr id="12" name="Image 11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3561D98C-3065-71E5-CC66-FB8E3AD0D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27" y="119873"/>
            <a:ext cx="2635083" cy="175672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A137819-E83F-E649-C540-0BB2680B8B95}"/>
              </a:ext>
            </a:extLst>
          </p:cNvPr>
          <p:cNvSpPr txBox="1"/>
          <p:nvPr/>
        </p:nvSpPr>
        <p:spPr>
          <a:xfrm>
            <a:off x="4657212" y="6552275"/>
            <a:ext cx="6306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Radiobox</a:t>
            </a:r>
            <a:r>
              <a:rPr lang="en-US" sz="1100" i="1" dirty="0"/>
              <a:t> can be connected both to smartphone or computer to record, broadcast and podcast</a:t>
            </a:r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1951CD-59BF-E866-F4D6-1C2CFA13D7AB}"/>
              </a:ext>
            </a:extLst>
          </p:cNvPr>
          <p:cNvSpPr txBox="1"/>
          <p:nvPr/>
        </p:nvSpPr>
        <p:spPr>
          <a:xfrm>
            <a:off x="8505699" y="1838343"/>
            <a:ext cx="3699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A radio workshop </a:t>
            </a:r>
            <a:r>
              <a:rPr lang="fr-FR" sz="1100" i="1" dirty="0" err="1"/>
              <a:t>with</a:t>
            </a:r>
            <a:r>
              <a:rPr lang="fr-FR" sz="1100" i="1" dirty="0"/>
              <a:t> </a:t>
            </a:r>
            <a:r>
              <a:rPr lang="fr-FR" sz="1100" i="1" dirty="0" err="1"/>
              <a:t>Ivorian</a:t>
            </a:r>
            <a:r>
              <a:rPr lang="fr-FR" sz="1100" i="1" dirty="0"/>
              <a:t> </a:t>
            </a:r>
            <a:r>
              <a:rPr lang="fr-FR" sz="1100" i="1" dirty="0" err="1"/>
              <a:t>children</a:t>
            </a:r>
            <a:r>
              <a:rPr lang="fr-FR" sz="1100" i="1" dirty="0"/>
              <a:t> in Abidjan – 2021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E4B8F3F-AA64-FC27-A392-2590A83010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494" r="1328" b="15218"/>
          <a:stretch/>
        </p:blipFill>
        <p:spPr>
          <a:xfrm>
            <a:off x="10024584" y="2342184"/>
            <a:ext cx="1735057" cy="2130356"/>
          </a:xfrm>
          <a:prstGeom prst="rect">
            <a:avLst/>
          </a:prstGeom>
        </p:spPr>
      </p:pic>
      <p:pic>
        <p:nvPicPr>
          <p:cNvPr id="16" name="Image 15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275A7E4F-0038-24F6-FF76-EE6E5BC31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18" y="2351909"/>
            <a:ext cx="2843728" cy="213279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7109E72-0D66-3939-2A0C-77BF1ECE1E6F}"/>
              </a:ext>
            </a:extLst>
          </p:cNvPr>
          <p:cNvSpPr txBox="1"/>
          <p:nvPr/>
        </p:nvSpPr>
        <p:spPr>
          <a:xfrm>
            <a:off x="6480216" y="4456765"/>
            <a:ext cx="5722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Iraqi </a:t>
            </a:r>
            <a:r>
              <a:rPr lang="en-GB" sz="1100" i="1" dirty="0"/>
              <a:t>musicians recording music with the </a:t>
            </a:r>
            <a:r>
              <a:rPr lang="en-GB" sz="1100" i="1" dirty="0" err="1"/>
              <a:t>Radiobox</a:t>
            </a:r>
            <a:r>
              <a:rPr lang="en-GB" sz="1100" i="1" dirty="0"/>
              <a:t> after it was installed in a refugee camp </a:t>
            </a:r>
            <a:r>
              <a:rPr lang="fr-FR" sz="1100" i="1" dirty="0"/>
              <a:t>– 2022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09802D-7DF9-75ED-E28A-9FE3F099EFD9}"/>
              </a:ext>
            </a:extLst>
          </p:cNvPr>
          <p:cNvSpPr/>
          <p:nvPr/>
        </p:nvSpPr>
        <p:spPr>
          <a:xfrm>
            <a:off x="4443567" y="2739256"/>
            <a:ext cx="2356013" cy="138825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70D410-D2C6-7435-EBB3-F5B5A206B236}"/>
              </a:ext>
            </a:extLst>
          </p:cNvPr>
          <p:cNvSpPr txBox="1"/>
          <p:nvPr/>
        </p:nvSpPr>
        <p:spPr>
          <a:xfrm>
            <a:off x="4424267" y="2828835"/>
            <a:ext cx="2394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Illustrations of the   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Radiobox</a:t>
            </a:r>
            <a:r>
              <a:rPr lang="en-US" b="1" dirty="0">
                <a:solidFill>
                  <a:schemeClr val="bg1"/>
                </a:solidFill>
              </a:rPr>
              <a:t> various    uses and users around the world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0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A0D857-1C68-B025-897B-337CB7AA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54" y="116702"/>
            <a:ext cx="2734946" cy="38020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31DDEE-9049-E363-E665-5C0191CD5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7506" r="10109" b="27557"/>
          <a:stretch/>
        </p:blipFill>
        <p:spPr>
          <a:xfrm>
            <a:off x="173074" y="600419"/>
            <a:ext cx="2676526" cy="2581275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E35D6C-8C52-2B30-87E7-750330A1E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39" y="1110306"/>
            <a:ext cx="3451329" cy="4979776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DC7948D-D86C-299B-B1F8-D6F1FD9FD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24" y="2654423"/>
            <a:ext cx="3541076" cy="389019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500B500-9519-8363-F6EF-4ADC04F203E5}"/>
              </a:ext>
            </a:extLst>
          </p:cNvPr>
          <p:cNvSpPr txBox="1"/>
          <p:nvPr/>
        </p:nvSpPr>
        <p:spPr>
          <a:xfrm>
            <a:off x="3284737" y="116702"/>
            <a:ext cx="4980373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      </a:t>
            </a:r>
            <a:r>
              <a:rPr lang="fr-FR" sz="2000" b="1" dirty="0" err="1">
                <a:solidFill>
                  <a:schemeClr val="bg1"/>
                </a:solidFill>
              </a:rPr>
              <a:t>Extracts</a:t>
            </a:r>
            <a:r>
              <a:rPr lang="fr-FR" sz="2000" b="1" dirty="0">
                <a:solidFill>
                  <a:schemeClr val="bg1"/>
                </a:solidFill>
              </a:rPr>
              <a:t> from the Radiobox </a:t>
            </a:r>
            <a:r>
              <a:rPr lang="fr-FR" sz="2000" b="1" dirty="0" err="1">
                <a:solidFill>
                  <a:schemeClr val="bg1"/>
                </a:solidFill>
              </a:rPr>
              <a:t>user’s</a:t>
            </a:r>
            <a:r>
              <a:rPr lang="fr-FR" sz="2000" b="1" dirty="0">
                <a:solidFill>
                  <a:schemeClr val="bg1"/>
                </a:solidFill>
              </a:rPr>
              <a:t> guide</a:t>
            </a:r>
          </a:p>
        </p:txBody>
      </p:sp>
    </p:spTree>
    <p:extLst>
      <p:ext uri="{BB962C8B-B14F-4D97-AF65-F5344CB8AC3E}">
        <p14:creationId xmlns:p14="http://schemas.microsoft.com/office/powerpoint/2010/main" val="89794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3DE674D8-FBDE-431C-0FD4-9634373D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43" y="254550"/>
            <a:ext cx="9534154" cy="6547282"/>
          </a:xfrm>
          <a:prstGeom prst="rect">
            <a:avLst/>
          </a:prstGeom>
        </p:spPr>
      </p:pic>
      <p:pic>
        <p:nvPicPr>
          <p:cNvPr id="20" name="Graphique 19" descr="Mille avec un remplissage uni">
            <a:extLst>
              <a:ext uri="{FF2B5EF4-FFF2-40B4-BE49-F238E27FC236}">
                <a16:creationId xmlns:a16="http://schemas.microsoft.com/office/drawing/2014/main" id="{B988A0E4-68AB-F14B-5DDE-B8B423730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8252" y="3828080"/>
            <a:ext cx="173712" cy="173712"/>
          </a:xfrm>
          <a:prstGeom prst="rect">
            <a:avLst/>
          </a:prstGeom>
        </p:spPr>
      </p:pic>
      <p:pic>
        <p:nvPicPr>
          <p:cNvPr id="4" name="Graphique 3" descr="Mille avec un remplissage uni">
            <a:extLst>
              <a:ext uri="{FF2B5EF4-FFF2-40B4-BE49-F238E27FC236}">
                <a16:creationId xmlns:a16="http://schemas.microsoft.com/office/drawing/2014/main" id="{03DDE68F-1783-D720-0CF4-F0D0E2E84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2678" y="3741224"/>
            <a:ext cx="173712" cy="173712"/>
          </a:xfrm>
          <a:prstGeom prst="rect">
            <a:avLst/>
          </a:prstGeom>
        </p:spPr>
      </p:pic>
      <p:pic>
        <p:nvPicPr>
          <p:cNvPr id="5" name="Graphique 4" descr="Mille avec un remplissage uni">
            <a:extLst>
              <a:ext uri="{FF2B5EF4-FFF2-40B4-BE49-F238E27FC236}">
                <a16:creationId xmlns:a16="http://schemas.microsoft.com/office/drawing/2014/main" id="{51C70240-0CFC-7568-E9F5-A0C7F7AB6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6851" y="3782753"/>
            <a:ext cx="173712" cy="173712"/>
          </a:xfrm>
          <a:prstGeom prst="rect">
            <a:avLst/>
          </a:prstGeom>
        </p:spPr>
      </p:pic>
      <p:pic>
        <p:nvPicPr>
          <p:cNvPr id="6" name="Graphique 5" descr="Mille avec un remplissage uni">
            <a:extLst>
              <a:ext uri="{FF2B5EF4-FFF2-40B4-BE49-F238E27FC236}">
                <a16:creationId xmlns:a16="http://schemas.microsoft.com/office/drawing/2014/main" id="{53F7700D-A38F-35EC-791F-76AE7FE8A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9539" y="4291642"/>
            <a:ext cx="173712" cy="173712"/>
          </a:xfrm>
          <a:prstGeom prst="rect">
            <a:avLst/>
          </a:prstGeom>
        </p:spPr>
      </p:pic>
      <p:pic>
        <p:nvPicPr>
          <p:cNvPr id="7" name="Graphique 6" descr="Mille avec un remplissage uni">
            <a:extLst>
              <a:ext uri="{FF2B5EF4-FFF2-40B4-BE49-F238E27FC236}">
                <a16:creationId xmlns:a16="http://schemas.microsoft.com/office/drawing/2014/main" id="{44E0CE96-D525-C828-8990-675419744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9143" y="4515604"/>
            <a:ext cx="173712" cy="173712"/>
          </a:xfrm>
          <a:prstGeom prst="rect">
            <a:avLst/>
          </a:prstGeom>
        </p:spPr>
      </p:pic>
      <p:pic>
        <p:nvPicPr>
          <p:cNvPr id="8" name="Graphique 7" descr="Mille avec un remplissage uni">
            <a:extLst>
              <a:ext uri="{FF2B5EF4-FFF2-40B4-BE49-F238E27FC236}">
                <a16:creationId xmlns:a16="http://schemas.microsoft.com/office/drawing/2014/main" id="{B26FCAEF-FE3F-720E-4FD9-F769F55E2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8768" y="3850693"/>
            <a:ext cx="173712" cy="173712"/>
          </a:xfrm>
          <a:prstGeom prst="rect">
            <a:avLst/>
          </a:prstGeom>
        </p:spPr>
      </p:pic>
      <p:pic>
        <p:nvPicPr>
          <p:cNvPr id="9" name="Graphique 8" descr="Mille avec un remplissage uni">
            <a:extLst>
              <a:ext uri="{FF2B5EF4-FFF2-40B4-BE49-F238E27FC236}">
                <a16:creationId xmlns:a16="http://schemas.microsoft.com/office/drawing/2014/main" id="{6767EFB9-9A4D-58AB-C0F4-9C4E61387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886" y="3744919"/>
            <a:ext cx="173712" cy="173712"/>
          </a:xfrm>
          <a:prstGeom prst="rect">
            <a:avLst/>
          </a:prstGeom>
        </p:spPr>
      </p:pic>
      <p:pic>
        <p:nvPicPr>
          <p:cNvPr id="10" name="Graphique 9" descr="Mille avec un remplissage uni">
            <a:extLst>
              <a:ext uri="{FF2B5EF4-FFF2-40B4-BE49-F238E27FC236}">
                <a16:creationId xmlns:a16="http://schemas.microsoft.com/office/drawing/2014/main" id="{4F406E65-851A-0062-51CD-1BFF8DACF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886" y="3230880"/>
            <a:ext cx="173712" cy="173712"/>
          </a:xfrm>
          <a:prstGeom prst="rect">
            <a:avLst/>
          </a:prstGeom>
        </p:spPr>
      </p:pic>
      <p:pic>
        <p:nvPicPr>
          <p:cNvPr id="15" name="Graphique 14" descr="Mille avec un remplissage uni">
            <a:extLst>
              <a:ext uri="{FF2B5EF4-FFF2-40B4-BE49-F238E27FC236}">
                <a16:creationId xmlns:a16="http://schemas.microsoft.com/office/drawing/2014/main" id="{AF9F4B5A-B53C-5EE8-5B87-4B9B88EF8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756" y="3349178"/>
            <a:ext cx="173712" cy="173712"/>
          </a:xfrm>
          <a:prstGeom prst="rect">
            <a:avLst/>
          </a:prstGeom>
        </p:spPr>
      </p:pic>
      <p:pic>
        <p:nvPicPr>
          <p:cNvPr id="16" name="Graphique 15" descr="Mille avec un remplissage uni">
            <a:extLst>
              <a:ext uri="{FF2B5EF4-FFF2-40B4-BE49-F238E27FC236}">
                <a16:creationId xmlns:a16="http://schemas.microsoft.com/office/drawing/2014/main" id="{9952CAA9-3D44-2A74-88C9-083722E87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1871" y="4514680"/>
            <a:ext cx="173712" cy="173712"/>
          </a:xfrm>
          <a:prstGeom prst="rect">
            <a:avLst/>
          </a:prstGeom>
        </p:spPr>
      </p:pic>
      <p:pic>
        <p:nvPicPr>
          <p:cNvPr id="17" name="Graphique 16" descr="Mille avec un remplissage uni">
            <a:extLst>
              <a:ext uri="{FF2B5EF4-FFF2-40B4-BE49-F238E27FC236}">
                <a16:creationId xmlns:a16="http://schemas.microsoft.com/office/drawing/2014/main" id="{D65C5FC4-A832-DD9C-8D92-0F4BA1357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3723" y="4600592"/>
            <a:ext cx="173712" cy="1737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64163BC-1B2A-26F7-E2B9-20C583AC0091}"/>
              </a:ext>
            </a:extLst>
          </p:cNvPr>
          <p:cNvSpPr txBox="1"/>
          <p:nvPr/>
        </p:nvSpPr>
        <p:spPr>
          <a:xfrm>
            <a:off x="3466279" y="17551"/>
            <a:ext cx="5259441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Countries where </a:t>
            </a:r>
            <a:r>
              <a:rPr lang="en-US" sz="2000" b="1" dirty="0" err="1">
                <a:solidFill>
                  <a:schemeClr val="bg1"/>
                </a:solidFill>
              </a:rPr>
              <a:t>Radioboxes</a:t>
            </a:r>
            <a:r>
              <a:rPr lang="en-US" sz="2000" b="1" dirty="0">
                <a:solidFill>
                  <a:schemeClr val="bg1"/>
                </a:solidFill>
              </a:rPr>
              <a:t> are located today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234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Grand écran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Billault</dc:creator>
  <cp:lastModifiedBy>Amélie Billault</cp:lastModifiedBy>
  <cp:revision>3</cp:revision>
  <dcterms:created xsi:type="dcterms:W3CDTF">2023-02-22T16:34:21Z</dcterms:created>
  <dcterms:modified xsi:type="dcterms:W3CDTF">2023-02-23T14:56:00Z</dcterms:modified>
</cp:coreProperties>
</file>