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0" r:id="rId2"/>
    <p:sldId id="365" r:id="rId3"/>
    <p:sldId id="658" r:id="rId4"/>
    <p:sldId id="402" r:id="rId5"/>
    <p:sldId id="367" r:id="rId6"/>
    <p:sldId id="375" r:id="rId7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LE BORGNE" initials="PLB" lastIdx="2" clrIdx="0">
    <p:extLst>
      <p:ext uri="{19B8F6BF-5375-455C-9EA6-DF929625EA0E}">
        <p15:presenceInfo xmlns:p15="http://schemas.microsoft.com/office/powerpoint/2012/main" userId="5887a14f91553aca" providerId="Windows Live"/>
      </p:ext>
    </p:extLst>
  </p:cmAuthor>
  <p:cmAuthor id="2" name="Justine Fiat" initials="JF" lastIdx="3" clrIdx="1">
    <p:extLst>
      <p:ext uri="{19B8F6BF-5375-455C-9EA6-DF929625EA0E}">
        <p15:presenceInfo xmlns:p15="http://schemas.microsoft.com/office/powerpoint/2012/main" userId="S::justine@sinnrj.com::7097f5f1-1e8a-4a0b-b6f9-ad625c3221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24"/>
    <a:srgbClr val="FFFFFF"/>
    <a:srgbClr val="0B4264"/>
    <a:srgbClr val="FFC000"/>
    <a:srgbClr val="E27B35"/>
    <a:srgbClr val="16537F"/>
    <a:srgbClr val="EE555D"/>
    <a:srgbClr val="EB4D15"/>
    <a:srgbClr val="185785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5559" autoAdjust="0"/>
  </p:normalViewPr>
  <p:slideViewPr>
    <p:cSldViewPr snapToGrid="0">
      <p:cViewPr varScale="1">
        <p:scale>
          <a:sx n="121" d="100"/>
          <a:sy n="121" d="100"/>
        </p:scale>
        <p:origin x="69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5445417538511"/>
          <c:y val="5.0263772502283172E-2"/>
          <c:w val="0.76604408783940547"/>
          <c:h val="0.90752941846515811"/>
        </c:manualLayout>
      </c:layout>
      <c:stockChart>
        <c:ser>
          <c:idx val="0"/>
          <c:order val="0"/>
          <c:tx>
            <c:strRef>
              <c:f>Feuil1!$B$1</c:f>
              <c:strCache>
                <c:ptCount val="1"/>
                <c:pt idx="0">
                  <c:v>Ouvert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Lantence BT du marché</c:v>
                </c:pt>
                <c:pt idx="1">
                  <c:v>Technologie RunBlind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320</c:v>
                </c:pt>
                <c:pt idx="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79-9844-B6C6-9F3F14C3FC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Haut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Lantence BT du marché</c:v>
                </c:pt>
                <c:pt idx="1">
                  <c:v>Technologie RunBlind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300</c:v>
                </c:pt>
                <c:pt idx="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79-9844-B6C6-9F3F14C3FC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Bas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Lantence BT du marché</c:v>
                </c:pt>
                <c:pt idx="1">
                  <c:v>Technologie RunBlind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0">
                  <c:v>220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79-9844-B6C6-9F3F14C3FC9C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Fermé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Lantence BT du marché</c:v>
                </c:pt>
                <c:pt idx="1">
                  <c:v>Technologie RunBlind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  <c:pt idx="0">
                  <c:v>220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579-9844-B6C6-9F3F14C3F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l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upBars>
          <c:downBars>
            <c:spPr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downBars>
        </c:upDownBars>
        <c:axId val="528741120"/>
        <c:axId val="528743200"/>
      </c:stockChart>
      <c:catAx>
        <c:axId val="52874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8743200"/>
        <c:crosses val="autoZero"/>
        <c:auto val="1"/>
        <c:lblAlgn val="ctr"/>
        <c:lblOffset val="100"/>
        <c:noMultiLvlLbl val="0"/>
      </c:catAx>
      <c:valAx>
        <c:axId val="52874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noProof="0" dirty="0"/>
                  <a:t>Latency (in milliseconds)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330" b="0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74112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3380054950124"/>
          <c:y val="4.2065226590065077E-2"/>
          <c:w val="0.76626053651977821"/>
          <c:h val="0.92119172308239017"/>
        </c:manualLayout>
      </c:layout>
      <c:stockChart>
        <c:ser>
          <c:idx val="0"/>
          <c:order val="0"/>
          <c:tx>
            <c:strRef>
              <c:f>Feuil1!$B$1</c:f>
              <c:strCache>
                <c:ptCount val="1"/>
                <c:pt idx="0">
                  <c:v>Ouvert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µProc 
classe M4</c:v>
                </c:pt>
                <c:pt idx="1">
                  <c:v>µProc 
classe M7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30</c:v>
                </c:pt>
                <c:pt idx="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C3-204B-9CE8-A1DDCD22C64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Haut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µProc 
classe M4</c:v>
                </c:pt>
                <c:pt idx="1">
                  <c:v>µProc 
classe M7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30</c:v>
                </c:pt>
                <c:pt idx="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C3-204B-9CE8-A1DDCD22C643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Bas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µProc 
classe M4</c:v>
                </c:pt>
                <c:pt idx="1">
                  <c:v>µProc 
classe M7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0">
                  <c:v>15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C3-204B-9CE8-A1DDCD22C64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Fermé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Feuil1!$A$2:$A$3</c:f>
              <c:strCache>
                <c:ptCount val="2"/>
                <c:pt idx="0">
                  <c:v>µProc 
classe M4</c:v>
                </c:pt>
                <c:pt idx="1">
                  <c:v>µProc 
classe M7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  <c:pt idx="0">
                  <c:v>15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AC3-204B-9CE8-A1DDCD22C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l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upBars>
          <c:downBars>
            <c:spPr>
              <a:solidFill>
                <a:schemeClr val="tx2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downBars>
        </c:upDownBars>
        <c:axId val="528741120"/>
        <c:axId val="528743200"/>
      </c:stockChart>
      <c:catAx>
        <c:axId val="52874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8743200"/>
        <c:crosses val="autoZero"/>
        <c:auto val="1"/>
        <c:lblAlgn val="ctr"/>
        <c:lblOffset val="100"/>
        <c:noMultiLvlLbl val="0"/>
      </c:catAx>
      <c:valAx>
        <c:axId val="52874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330" b="0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noProof="0" dirty="0"/>
                  <a:t>CPU Load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330" b="0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74112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0.19385</cdr:x>
      <cdr:y>0.86493</cdr:y>
    </cdr:from>
    <cdr:to>
      <cdr:x>0.95047</cdr:x>
      <cdr:y>0.86493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2E70F570-7292-44E4-BCF7-F7032B4A414F}"/>
            </a:ext>
          </a:extLst>
        </cdr:cNvPr>
        <cdr:cNvCxnSpPr/>
      </cdr:nvCxnSpPr>
      <cdr:spPr>
        <a:xfrm xmlns:a="http://schemas.openxmlformats.org/drawingml/2006/main">
          <a:off x="616753" y="2862082"/>
          <a:ext cx="2407260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508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3508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r">
              <a:defRPr sz="1300"/>
            </a:lvl1pPr>
          </a:lstStyle>
          <a:p>
            <a:fld id="{D10AFCFD-9348-494B-8472-D2A6349D67CD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9" rIns="99057" bIns="49529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57" tIns="49529" rIns="99057" bIns="49529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r">
              <a:defRPr sz="1300"/>
            </a:lvl1pPr>
          </a:lstStyle>
          <a:p>
            <a:fld id="{A0257315-ABE2-42F9-AB93-539BF7EE9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38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24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77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6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01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7315-ABE2-42F9-AB93-539BF7EE94D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31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07E1F-CFB3-4A9A-96F8-034F9481B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C28FC-2354-4327-90FF-ACFFE67EE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21533-E3B9-49CA-951B-C09573BA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F5A2-4F48-624A-80B3-8061575309CD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D08EBA-5D3B-4F8B-AF03-699F92E6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7F6800-A81B-4C80-BF71-7A4487A2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58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B2DAA-EC5D-42AB-AB3E-712A9F79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51077F-0AF5-4893-9539-28E946791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354FF1-B0F2-4D2D-916E-10089058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178B-4968-E74E-A8FE-E08FF8B160F6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3B2F-4586-4CEA-9D27-C09AC34E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0EDE47-AF66-4D40-9199-8582530B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96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644501-2658-4366-938C-CD6C218E2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CFCEBF-AE3E-41F8-A73C-8772EA3E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B07D8-8AD2-4921-A946-F3B4AB26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E354-F2FB-384E-9321-5CF944D2DFCC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ADD7D2-A821-4768-B4BA-37BB17A1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4B8363-1FCC-4ED0-BCB1-C040CD78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2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41B32-3D01-4ACB-9465-E982ACA4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FC574E-527F-4BDB-A450-E743C8E0D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C25797-F4DE-438A-8258-572FFC6E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8495-4564-644D-95E1-514528E932CE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A471A-7E19-4CDA-8D6E-C1803C53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0FED0F-A8D4-4428-8F93-DD217330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63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4FD1B-817B-464D-856E-A9426117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4949CF-E717-4914-85B4-67577EB0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DBA43D-B7AE-48CE-AEA0-85E70B58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5AA7-F9B9-0047-8242-4F1AB6288B48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E8DAF-4DEC-4315-9C7E-8CF001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806CB3-B3FE-40F2-9DBE-2776FBF4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39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7F774-617E-4D60-B306-726B4E44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C4A7FA-7136-4A31-9F91-785B0DA95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948727-FACF-49A3-A922-D21DDCB86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3CB416-9F2D-43D1-98D5-A4CA2CAC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546A-23AE-4D40-8087-ACB37D824412}" type="datetime1">
              <a:rPr lang="fr-FR" smtClean="0"/>
              <a:t>17/05/2023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AB57BD-B8C2-4589-9056-83D9BE2E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8369EB-7F1A-42A5-8F3B-A9A3CBF5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40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1681C-29B3-4C41-BD69-B515E987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C5073E-C7BB-423E-BA78-7B736FC00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C92799-9DD9-48E0-9555-522DB716F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95DD2F-777F-44E9-A9E0-AFFAF8117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BD0EE2-B257-4369-9A71-1B19EF45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EAFC26-488B-4EBC-85D6-D3DF75B5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A4AC-2169-6D49-BD82-BC77AEB7E065}" type="datetime1">
              <a:rPr lang="fr-FR" smtClean="0"/>
              <a:t>17/05/2023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DFD1EF-117A-4BD1-8F3F-7FA94A93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881E1E-52A8-4553-BD06-BF8D0D7E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14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89CDF-AE08-4D7D-BAF3-9D9FE9B6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BFA5C4-6BDC-4AB7-8376-D84AFBA4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3871-A542-864A-AC40-C0380EEA6C23}" type="datetime1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25D825-6549-4258-AB42-9F5BA27A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B1E069-9496-404F-B3E8-93BAB230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167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438303-710B-4E37-BEC2-58A7EFBE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EC64-72F9-BF46-A858-C5870804A0DD}" type="datetime1">
              <a:rPr lang="fr-FR" smtClean="0"/>
              <a:t>17/05/2023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6A5F1C-E439-4711-970A-4C5AC1DD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522936-9C48-4810-9206-2231F76B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71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0465F-02E8-4CE0-B9CE-A24CBF48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FCDA98-D01C-48F2-B84E-CD867AECA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31FAE5-4087-4766-8DCA-95BB0743B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4DD10-57E7-4C0C-AAAB-A63D9331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7976C-4379-7E4A-9C77-527454532A02}" type="datetime1">
              <a:rPr lang="fr-FR" smtClean="0"/>
              <a:t>17/05/2023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E9658E-5281-434C-B134-17332735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C088B9-EAD3-4220-8D4E-7A54F021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38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8C10E-FC15-4AFA-8406-88FB9081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84EA4A-0122-4B23-8DF0-E25D2E6CF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D4A90E-EFBE-4E65-AE8D-A0B45CE29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DFADB6-76D8-4799-A34E-4D786DD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811-C030-D34E-894A-1D10A2CE5968}" type="datetime1">
              <a:rPr lang="fr-FR" smtClean="0"/>
              <a:t>17/05/2023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ECC834-F510-4415-BC32-D688A1EC0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6C6481-FCF9-432C-81D1-92B5C52A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92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AF85D4-F9FC-4F3A-9F04-C5174917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672786-1499-4A2D-9187-BB875FF62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60E36-54BC-4767-86B7-826B2455A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7CFC-FFF8-5848-BCC4-5A965AD209FF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D94826-C0E3-48A0-8BCD-30A656544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RunBlind</a:t>
            </a:r>
            <a:r>
              <a:rPr lang="fr-FR" dirty="0"/>
              <a:t> - CONFIDENTIEL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9BABF-4105-44C7-9134-1AC97BCDE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92D88-7785-4286-994E-9E05998A94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31" Type="http://schemas.openxmlformats.org/officeDocument/2006/relationships/image" Target="../media/image29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jpeg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chart" Target="../charts/chart2.xml"/><Relationship Id="rId10" Type="http://schemas.openxmlformats.org/officeDocument/2006/relationships/image" Target="../media/image50.jpeg"/><Relationship Id="rId4" Type="http://schemas.openxmlformats.org/officeDocument/2006/relationships/chart" Target="../charts/chart1.xml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C1619692-06F2-4DCB-9D24-9AF55C66CF9C}"/>
              </a:ext>
            </a:extLst>
          </p:cNvPr>
          <p:cNvSpPr txBox="1">
            <a:spLocks/>
          </p:cNvSpPr>
          <p:nvPr/>
        </p:nvSpPr>
        <p:spPr>
          <a:xfrm>
            <a:off x="-44037" y="0"/>
            <a:ext cx="54703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alpha val="52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fr-FR" sz="54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fr-FR" sz="36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RunBlind</a:t>
            </a:r>
            <a:r>
              <a:rPr lang="fr-FR" sz="3600" b="1" dirty="0">
                <a:solidFill>
                  <a:srgbClr val="16537F"/>
                </a:solidFill>
                <a:latin typeface="Seravek" panose="020B05030400000200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A06672F-2F14-FD42-AFD7-02520F807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80" y="4360810"/>
            <a:ext cx="1160423" cy="11983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24A174-9A9D-2546-9F8E-9CE475A707EA}"/>
              </a:ext>
            </a:extLst>
          </p:cNvPr>
          <p:cNvSpPr/>
          <p:nvPr/>
        </p:nvSpPr>
        <p:spPr>
          <a:xfrm>
            <a:off x="25866" y="2549255"/>
            <a:ext cx="53410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16537F"/>
                </a:solidFill>
                <a:latin typeface="Seravek" panose="020B0503040000020004" pitchFamily="34" charset="0"/>
              </a:rPr>
              <a:t>RunBlind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 propose </a:t>
            </a:r>
            <a:r>
              <a:rPr lang="en-US" sz="2200" b="1" dirty="0">
                <a:solidFill>
                  <a:srgbClr val="16537F"/>
                </a:solidFill>
                <a:latin typeface="Seravek" panose="020B0503040000020004" pitchFamily="34" charset="0"/>
              </a:rPr>
              <a:t>un double </a:t>
            </a:r>
            <a:r>
              <a:rPr lang="en-US" sz="22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produit</a:t>
            </a:r>
            <a:r>
              <a:rPr lang="en-US" sz="2200" b="1" dirty="0">
                <a:solidFill>
                  <a:srgbClr val="16537F"/>
                </a:solidFill>
                <a:latin typeface="Seravek" panose="020B0503040000020004" pitchFamily="34" charset="0"/>
              </a:rPr>
              <a:t> 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: un </a:t>
            </a:r>
            <a:r>
              <a:rPr lang="en-US" sz="22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moteur</a:t>
            </a:r>
            <a:r>
              <a:rPr lang="en-US" sz="2200" b="1" dirty="0">
                <a:solidFill>
                  <a:srgbClr val="16537F"/>
                </a:solidFill>
                <a:latin typeface="Seravek" panose="020B0503040000020004" pitchFamily="34" charset="0"/>
              </a:rPr>
              <a:t> de son 3D </a:t>
            </a:r>
            <a:r>
              <a:rPr lang="en-US" sz="22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dynamique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 </a:t>
            </a:r>
            <a:r>
              <a:rPr lang="en-US" sz="2200" dirty="0" err="1">
                <a:solidFill>
                  <a:srgbClr val="16537F"/>
                </a:solidFill>
                <a:latin typeface="Seravek" panose="020B0503040000020004" pitchFamily="34" charset="0"/>
              </a:rPr>
              <a:t>intégré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 dans les </a:t>
            </a:r>
            <a:r>
              <a:rPr lang="en-US" sz="2200" dirty="0" err="1">
                <a:solidFill>
                  <a:srgbClr val="16537F"/>
                </a:solidFill>
                <a:latin typeface="Seravek" panose="020B0503040000020004" pitchFamily="34" charset="0"/>
              </a:rPr>
              <a:t>écouteurs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 Bluetooth du </a:t>
            </a:r>
            <a:r>
              <a:rPr lang="en-US" sz="2200" dirty="0" err="1">
                <a:solidFill>
                  <a:srgbClr val="16537F"/>
                </a:solidFill>
                <a:latin typeface="Seravek" panose="020B0503040000020004" pitchFamily="34" charset="0"/>
              </a:rPr>
              <a:t>marché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, </a:t>
            </a:r>
            <a:r>
              <a:rPr lang="en-US" sz="2200" dirty="0" err="1">
                <a:solidFill>
                  <a:srgbClr val="16537F"/>
                </a:solidFill>
                <a:latin typeface="Seravek" panose="020B0503040000020004" pitchFamily="34" charset="0"/>
              </a:rPr>
              <a:t>connectés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 via un SDK/API à </a:t>
            </a:r>
            <a:r>
              <a:rPr lang="en-US" sz="22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n’importe</a:t>
            </a:r>
            <a:r>
              <a:rPr lang="en-US" sz="2200" b="1" dirty="0">
                <a:solidFill>
                  <a:srgbClr val="16537F"/>
                </a:solidFill>
                <a:latin typeface="Seravek" panose="020B0503040000020004" pitchFamily="34" charset="0"/>
              </a:rPr>
              <a:t> quelle application de navigation GPS </a:t>
            </a:r>
            <a:r>
              <a:rPr lang="en-US" sz="22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ou</a:t>
            </a:r>
            <a:r>
              <a:rPr lang="en-US" sz="2200" b="1" dirty="0">
                <a:solidFill>
                  <a:srgbClr val="16537F"/>
                </a:solidFill>
                <a:latin typeface="Seravek" panose="020B0503040000020004" pitchFamily="34" charset="0"/>
              </a:rPr>
              <a:t> Indoor</a:t>
            </a:r>
            <a:r>
              <a:rPr lang="en-US" sz="2200" dirty="0">
                <a:solidFill>
                  <a:srgbClr val="16537F"/>
                </a:solidFill>
                <a:latin typeface="Seravek" panose="020B0503040000020004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6D491D-EED6-C540-8C47-9E1A8A02731D}"/>
              </a:ext>
            </a:extLst>
          </p:cNvPr>
          <p:cNvSpPr/>
          <p:nvPr/>
        </p:nvSpPr>
        <p:spPr>
          <a:xfrm>
            <a:off x="157211" y="6413395"/>
            <a:ext cx="1592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6537F"/>
                </a:solidFill>
                <a:latin typeface="Seravek" panose="020B0503040000020004" pitchFamily="34" charset="0"/>
              </a:rPr>
              <a:t>Mai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93F75D-B1AF-094B-81A1-9EB2A27FF3AB}"/>
              </a:ext>
            </a:extLst>
          </p:cNvPr>
          <p:cNvSpPr txBox="1"/>
          <p:nvPr/>
        </p:nvSpPr>
        <p:spPr>
          <a:xfrm>
            <a:off x="7290486" y="2384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D3CDF0-554F-8F44-9CA2-834CFB70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840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F8D49A69-724E-5D44-9FB2-2386C5038C80}"/>
              </a:ext>
            </a:extLst>
          </p:cNvPr>
          <p:cNvSpPr txBox="1">
            <a:spLocks/>
          </p:cNvSpPr>
          <p:nvPr/>
        </p:nvSpPr>
        <p:spPr>
          <a:xfrm>
            <a:off x="238421" y="1092600"/>
            <a:ext cx="5345515" cy="5232275"/>
          </a:xfrm>
          <a:prstGeom prst="rect">
            <a:avLst/>
          </a:prstGeom>
          <a:solidFill>
            <a:srgbClr val="1A649A">
              <a:alpha val="1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fr-FR" sz="2000" b="0" dirty="0">
              <a:solidFill>
                <a:srgbClr val="134365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5BF95D2-B134-4E94-88DB-22751BE5FBFE}"/>
              </a:ext>
            </a:extLst>
          </p:cNvPr>
          <p:cNvSpPr txBox="1">
            <a:spLocks/>
          </p:cNvSpPr>
          <p:nvPr/>
        </p:nvSpPr>
        <p:spPr>
          <a:xfrm>
            <a:off x="1201316" y="236991"/>
            <a:ext cx="10632810" cy="855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Le </a:t>
            </a:r>
            <a:r>
              <a:rPr lang="en-US" sz="3200" b="1" dirty="0" err="1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Problème</a:t>
            </a:r>
            <a:endParaRPr lang="en-US" sz="3200" b="1" dirty="0">
              <a:solidFill>
                <a:srgbClr val="134365"/>
              </a:solidFill>
              <a:latin typeface="Seravek" panose="020B0503040000020004" pitchFamily="34" charset="0"/>
              <a:cs typeface="CordiaUPC" panose="020B0304020202020204" pitchFamily="34" charset="-34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3FDC34-6DFF-6545-AF4F-8DCCC608C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74" y="236991"/>
            <a:ext cx="760343" cy="785165"/>
          </a:xfrm>
          <a:prstGeom prst="rect">
            <a:avLst/>
          </a:prstGeom>
        </p:spPr>
      </p:pic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E9A3F995-57BD-9C45-A1C2-71486A371193}"/>
              </a:ext>
            </a:extLst>
          </p:cNvPr>
          <p:cNvSpPr txBox="1">
            <a:spLocks/>
          </p:cNvSpPr>
          <p:nvPr/>
        </p:nvSpPr>
        <p:spPr>
          <a:xfrm>
            <a:off x="357873" y="1299412"/>
            <a:ext cx="11476253" cy="5390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b="0" dirty="0">
              <a:solidFill>
                <a:srgbClr val="134365"/>
              </a:solidFill>
            </a:endParaRPr>
          </a:p>
        </p:txBody>
      </p:sp>
      <p:pic>
        <p:nvPicPr>
          <p:cNvPr id="21" name="Picture 6" descr="Top 5 Des Applications De Gps Gratuites Pour Android">
            <a:extLst>
              <a:ext uri="{FF2B5EF4-FFF2-40B4-BE49-F238E27FC236}">
                <a16:creationId xmlns:a16="http://schemas.microsoft.com/office/drawing/2014/main" id="{1FEAF3C0-94F3-2D4D-AD96-CA30A067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96" y="4708645"/>
            <a:ext cx="1872000" cy="140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37C304-6394-AC49-88DE-ED1BA2F3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2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84F07D51-C995-7E4F-8101-CBEF72A8EDDE}"/>
              </a:ext>
            </a:extLst>
          </p:cNvPr>
          <p:cNvSpPr txBox="1">
            <a:spLocks/>
          </p:cNvSpPr>
          <p:nvPr/>
        </p:nvSpPr>
        <p:spPr>
          <a:xfrm>
            <a:off x="357873" y="1295892"/>
            <a:ext cx="5143187" cy="477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134365"/>
                </a:solidFill>
                <a:sym typeface="Wingdings" panose="05000000000000000000" pitchFamily="2" charset="2"/>
              </a:rPr>
              <a:t>Ecrans</a:t>
            </a:r>
            <a:r>
              <a:rPr lang="en-US" sz="1800" dirty="0">
                <a:solidFill>
                  <a:srgbClr val="134365"/>
                </a:solidFill>
                <a:sym typeface="Wingdings" panose="05000000000000000000" pitchFamily="2" charset="2"/>
              </a:rPr>
              <a:t> = </a:t>
            </a:r>
            <a:r>
              <a:rPr lang="en-US" sz="1800" dirty="0" err="1">
                <a:solidFill>
                  <a:srgbClr val="134365"/>
                </a:solidFill>
                <a:sym typeface="Wingdings" panose="05000000000000000000" pitchFamily="2" charset="2"/>
              </a:rPr>
              <a:t>Dangereux</a:t>
            </a:r>
            <a:r>
              <a:rPr lang="en-US" sz="1800" dirty="0">
                <a:solidFill>
                  <a:srgbClr val="134365"/>
                </a:solidFill>
                <a:sym typeface="Wingdings" panose="05000000000000000000" pitchFamily="2" charset="2"/>
              </a:rPr>
              <a:t> et </a:t>
            </a:r>
            <a:r>
              <a:rPr lang="en-US" sz="1800" dirty="0" err="1">
                <a:solidFill>
                  <a:srgbClr val="134365"/>
                </a:solidFill>
                <a:sym typeface="Wingdings" panose="05000000000000000000" pitchFamily="2" charset="2"/>
              </a:rPr>
              <a:t>souvent</a:t>
            </a:r>
            <a:r>
              <a:rPr lang="en-US" sz="1800" dirty="0">
                <a:solidFill>
                  <a:srgbClr val="134365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134365"/>
                </a:solidFill>
                <a:sym typeface="Wingdings" panose="05000000000000000000" pitchFamily="2" charset="2"/>
              </a:rPr>
              <a:t>interdit</a:t>
            </a:r>
            <a:endParaRPr lang="en-US" sz="1800" b="0" dirty="0">
              <a:solidFill>
                <a:srgbClr val="134365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1800" b="0" dirty="0">
                <a:solidFill>
                  <a:srgbClr val="134365"/>
                </a:solidFill>
              </a:rPr>
              <a:t>Les guidages sonores des applications GPS ne sont pas du tout adaptés – mais pourtant légitimes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1800" b="0" dirty="0">
                <a:solidFill>
                  <a:srgbClr val="134365"/>
                </a:solidFill>
              </a:rPr>
              <a:t>Les instructions sonores vocalisées existantes sont :</a:t>
            </a:r>
            <a:endParaRPr lang="en-US" sz="1800" b="0" dirty="0">
              <a:solidFill>
                <a:srgbClr val="134365"/>
              </a:solidFill>
            </a:endParaRPr>
          </a:p>
          <a:p>
            <a:pPr marL="285750" indent="-285750">
              <a:spcBef>
                <a:spcPts val="200"/>
              </a:spcBef>
              <a:buBlip>
                <a:blip r:embed="rId5"/>
              </a:buBlip>
            </a:pPr>
            <a:r>
              <a:rPr lang="fr-FR" sz="1800" b="0" dirty="0">
                <a:solidFill>
                  <a:srgbClr val="134365"/>
                </a:solidFill>
              </a:rPr>
              <a:t>Non-intuitives</a:t>
            </a:r>
          </a:p>
          <a:p>
            <a:pPr marL="285750" indent="-285750">
              <a:spcBef>
                <a:spcPts val="200"/>
              </a:spcBef>
              <a:buBlip>
                <a:blip r:embed="rId5"/>
              </a:buBlip>
            </a:pPr>
            <a:r>
              <a:rPr lang="fr-FR" sz="1800" b="0" dirty="0">
                <a:solidFill>
                  <a:srgbClr val="134365"/>
                </a:solidFill>
              </a:rPr>
              <a:t>Nécessitent une charge mentale trop forte</a:t>
            </a:r>
          </a:p>
          <a:p>
            <a:pPr marL="285750" indent="-285750">
              <a:spcBef>
                <a:spcPts val="200"/>
              </a:spcBef>
              <a:buBlip>
                <a:blip r:embed="rId5"/>
              </a:buBlip>
            </a:pPr>
            <a:r>
              <a:rPr lang="fr-FR" sz="1800" b="0" dirty="0">
                <a:solidFill>
                  <a:srgbClr val="134365"/>
                </a:solidFill>
              </a:rPr>
              <a:t>Négligées</a:t>
            </a:r>
          </a:p>
          <a:p>
            <a:pPr>
              <a:spcBef>
                <a:spcPts val="1200"/>
              </a:spcBef>
            </a:pPr>
            <a:endParaRPr lang="en-US" sz="1800" dirty="0">
              <a:solidFill>
                <a:srgbClr val="134365"/>
              </a:solidFill>
              <a:sym typeface="Wingdings" panose="05000000000000000000" pitchFamily="2" charset="2"/>
            </a:endParaRPr>
          </a:p>
        </p:txBody>
      </p:sp>
      <p:pic>
        <p:nvPicPr>
          <p:cNvPr id="1030" name="Picture 6" descr="Comment éviter l'emportiérage à vélo ? - ABORDAGE | ABORDAGE">
            <a:extLst>
              <a:ext uri="{FF2B5EF4-FFF2-40B4-BE49-F238E27FC236}">
                <a16:creationId xmlns:a16="http://schemas.microsoft.com/office/drawing/2014/main" id="{C5A436C0-1445-7642-8719-BA3921C2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601" y="4708645"/>
            <a:ext cx="2483998" cy="140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3704927-8F2F-FB45-BC55-7DD1C00A4351}"/>
              </a:ext>
            </a:extLst>
          </p:cNvPr>
          <p:cNvGrpSpPr/>
          <p:nvPr/>
        </p:nvGrpSpPr>
        <p:grpSpPr>
          <a:xfrm>
            <a:off x="6284896" y="4894740"/>
            <a:ext cx="5635980" cy="1573917"/>
            <a:chOff x="6095999" y="2048630"/>
            <a:chExt cx="5635980" cy="157391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2BEB905-1CFD-6B4E-95DB-763F3EA722D0}"/>
                </a:ext>
              </a:extLst>
            </p:cNvPr>
            <p:cNvGrpSpPr/>
            <p:nvPr/>
          </p:nvGrpSpPr>
          <p:grpSpPr>
            <a:xfrm>
              <a:off x="6095999" y="2048630"/>
              <a:ext cx="5372827" cy="1573917"/>
              <a:chOff x="5974433" y="4373321"/>
              <a:chExt cx="5372827" cy="1573917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6021581F-151A-9B4D-9FF8-631E8C4B2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4433" y="4373321"/>
                <a:ext cx="1404800" cy="1195752"/>
              </a:xfrm>
              <a:prstGeom prst="rect">
                <a:avLst/>
              </a:prstGeom>
            </p:spPr>
          </p:pic>
          <p:pic>
            <p:nvPicPr>
              <p:cNvPr id="16" name="Graphique 15" descr="Flèche : courbe dans le sens des aiguilles d’une montre contour">
                <a:extLst>
                  <a:ext uri="{FF2B5EF4-FFF2-40B4-BE49-F238E27FC236}">
                    <a16:creationId xmlns:a16="http://schemas.microsoft.com/office/drawing/2014/main" id="{A390C802-7137-584F-9162-A68ABB50D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5400000">
                <a:off x="7524697" y="4601353"/>
                <a:ext cx="594665" cy="885594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E3CF624-CDC2-264D-86C7-BA2A7DB0C32E}"/>
                  </a:ext>
                </a:extLst>
              </p:cNvPr>
              <p:cNvSpPr/>
              <p:nvPr/>
            </p:nvSpPr>
            <p:spPr>
              <a:xfrm>
                <a:off x="7282213" y="4505680"/>
                <a:ext cx="12534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err="1">
                    <a:latin typeface="Seravek" panose="020B0503040000020004" pitchFamily="34" charset="0"/>
                  </a:rPr>
                  <a:t>Latence</a:t>
                </a:r>
                <a:endParaRPr lang="en-US" sz="1400" b="1" dirty="0">
                  <a:latin typeface="Seravek" panose="020B0503040000020004" pitchFamily="34" charset="0"/>
                </a:endParaRPr>
              </a:p>
            </p:txBody>
          </p:sp>
          <p:pic>
            <p:nvPicPr>
              <p:cNvPr id="19" name="Graphique 18" descr="Écouteurs contour">
                <a:extLst>
                  <a:ext uri="{FF2B5EF4-FFF2-40B4-BE49-F238E27FC236}">
                    <a16:creationId xmlns:a16="http://schemas.microsoft.com/office/drawing/2014/main" id="{20C5A579-BF42-D649-AB8E-193FB4065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303064" y="4727023"/>
                <a:ext cx="706802" cy="706802"/>
              </a:xfrm>
              <a:prstGeom prst="rect">
                <a:avLst/>
              </a:prstGeom>
            </p:spPr>
          </p:pic>
          <p:pic>
            <p:nvPicPr>
              <p:cNvPr id="22" name="Graphique 21" descr="Flèche : courbe dans le sens des aiguilles d’une montre contour">
                <a:extLst>
                  <a:ext uri="{FF2B5EF4-FFF2-40B4-BE49-F238E27FC236}">
                    <a16:creationId xmlns:a16="http://schemas.microsoft.com/office/drawing/2014/main" id="{DF5E7F6F-975F-1B42-AEB7-E6BBC4379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5400000">
                <a:off x="9068817" y="4593311"/>
                <a:ext cx="594666" cy="885595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39067D-6D72-5449-B020-8D1B32967601}"/>
                  </a:ext>
                </a:extLst>
              </p:cNvPr>
              <p:cNvSpPr/>
              <p:nvPr/>
            </p:nvSpPr>
            <p:spPr>
              <a:xfrm>
                <a:off x="8756417" y="4545378"/>
                <a:ext cx="12534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err="1">
                    <a:latin typeface="Seravek" panose="020B0503040000020004" pitchFamily="34" charset="0"/>
                  </a:rPr>
                  <a:t>Latence</a:t>
                </a:r>
                <a:endParaRPr lang="en-US" sz="1400" b="1" dirty="0">
                  <a:latin typeface="Seravek" panose="020B05030400000200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78B06C-9E6B-8F48-9248-3F34EE362914}"/>
                  </a:ext>
                </a:extLst>
              </p:cNvPr>
              <p:cNvSpPr/>
              <p:nvPr/>
            </p:nvSpPr>
            <p:spPr>
              <a:xfrm>
                <a:off x="10145147" y="5608684"/>
                <a:ext cx="120211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Seravek" panose="020B0503040000020004" pitchFamily="34" charset="0"/>
                  </a:rPr>
                  <a:t>“Trop tard!”</a:t>
                </a:r>
              </a:p>
            </p:txBody>
          </p:sp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E848AA0-69CB-D04F-9FE5-9C737ADC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4383" y="2048630"/>
              <a:ext cx="1697596" cy="1195752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80D83C5-1FF0-481D-A0E0-EC2E1CFB617C}"/>
              </a:ext>
            </a:extLst>
          </p:cNvPr>
          <p:cNvGrpSpPr/>
          <p:nvPr/>
        </p:nvGrpSpPr>
        <p:grpSpPr>
          <a:xfrm>
            <a:off x="5878241" y="1092600"/>
            <a:ext cx="6075337" cy="3676706"/>
            <a:chOff x="90629" y="92964"/>
            <a:chExt cx="11923055" cy="6715041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6D0DBD8-31B4-4D1F-88F7-6D33925C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655" y="194982"/>
              <a:ext cx="1805267" cy="120351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C492D82-50F4-4AC4-B2DA-FCD0262A3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807" y="5376160"/>
              <a:ext cx="1344706" cy="134470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B5DA09E-A4BC-489E-A5CC-09DF4697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280" y="4145128"/>
              <a:ext cx="2311074" cy="116420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1CF1622-0F95-4592-9C7C-CB1452D2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6313" y="242888"/>
              <a:ext cx="2797062" cy="1572466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E1AE3A73-E7E0-4898-BE5C-9B15112A8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84" y="3646253"/>
              <a:ext cx="2711263" cy="134302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3A8036F-1275-4F63-AD17-1572BDC7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32" y="5600699"/>
              <a:ext cx="1765249" cy="114299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E4E43EA-BEB8-400D-90FC-6D22EE7F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378" y="4680974"/>
              <a:ext cx="1927725" cy="1428582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2E70564-C776-4D16-AA92-5B78AFD0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378" y="175878"/>
              <a:ext cx="2503394" cy="1401901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D683D1C-FD78-487A-8447-4FDAA7B5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8445" y="1914665"/>
              <a:ext cx="2754930" cy="1731588"/>
            </a:xfrm>
            <a:prstGeom prst="rect">
              <a:avLst/>
            </a:prstGeom>
          </p:spPr>
        </p:pic>
        <p:pic>
          <p:nvPicPr>
            <p:cNvPr id="41" name="Picture 2" descr="Musique pub Apple Air Pods 2017">
              <a:extLst>
                <a:ext uri="{FF2B5EF4-FFF2-40B4-BE49-F238E27FC236}">
                  <a16:creationId xmlns:a16="http://schemas.microsoft.com/office/drawing/2014/main" id="{1F06CE44-4A1F-4F03-A951-B04D5D6D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184" y="5120666"/>
              <a:ext cx="28575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16EAE279-63E3-4A34-BFD1-8434B23CC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58" y="1398493"/>
              <a:ext cx="2102054" cy="13946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46EA7A0-E4E1-4A8D-BD61-C67275C16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0632" y="3298220"/>
              <a:ext cx="1586107" cy="1480159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A91F2F65-5478-484D-9E06-414B2463F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8477" y="1682628"/>
              <a:ext cx="1722422" cy="1330099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3628384-8E9D-4501-BB55-2C7BC22C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0544" y="2819728"/>
              <a:ext cx="2284551" cy="1500614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325A0DF-1763-4246-9090-B01F83CE1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1211" y="92964"/>
              <a:ext cx="1861189" cy="1650045"/>
            </a:xfrm>
            <a:prstGeom prst="rect">
              <a:avLst/>
            </a:prstGeom>
          </p:spPr>
        </p:pic>
        <p:pic>
          <p:nvPicPr>
            <p:cNvPr id="47" name="Picture 4" descr="AirPods 2 Vs. AirPods Pro – Which of the two is superior? - The Seeker  Newspaper Cornwall">
              <a:extLst>
                <a:ext uri="{FF2B5EF4-FFF2-40B4-BE49-F238E27FC236}">
                  <a16:creationId xmlns:a16="http://schemas.microsoft.com/office/drawing/2014/main" id="{684D84AC-767C-4E94-A6A0-63FD9FB2E7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42862" y="352455"/>
              <a:ext cx="2246148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C7696AE-92D3-4D3E-A8E3-9BD63D65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244" y="3123753"/>
              <a:ext cx="1864326" cy="1428581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21851C95-2D33-4B70-9871-80A4BF30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5911" y="1809837"/>
              <a:ext cx="1815789" cy="1020161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B9171F5-28EC-4BE8-9F11-DA6B7471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8224" y="1665013"/>
              <a:ext cx="2102416" cy="13301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5677D5E5-F25A-4760-960E-86FD9ED1A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800" y="5601960"/>
              <a:ext cx="1864327" cy="1164204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E7AEBE84-1DA6-467C-8ACF-8DDBFC064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2231" y="4989278"/>
              <a:ext cx="1304233" cy="1739589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8E225A7-2A19-4AE0-85B4-4D60BEBF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739" y="3238674"/>
              <a:ext cx="1453926" cy="1744711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76D10A4-3C22-4555-8147-1EEE93A7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29" y="2557611"/>
              <a:ext cx="1850123" cy="1473465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8A75CDC-B4EE-4D95-B492-9B70CEB34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0276" y="2467132"/>
              <a:ext cx="1316093" cy="1696755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92D8073-92D8-4DC0-827E-BA05F1453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6472" y="5693797"/>
              <a:ext cx="2190323" cy="1114208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B6D4EDA1-E455-4C85-925A-9DCCA4830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159" y="4307671"/>
              <a:ext cx="1339024" cy="1785051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A4F67D4-BBB1-4EB9-A9AE-2FF7A4B6B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8947" y="4145128"/>
              <a:ext cx="2282406" cy="149108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8CEA57BA-E46C-4639-A5FB-84F48966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235" y="1467608"/>
              <a:ext cx="1531331" cy="1020887"/>
            </a:xfrm>
            <a:prstGeom prst="rect">
              <a:avLst/>
            </a:prstGeom>
          </p:spPr>
        </p:pic>
      </p:grp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4C3406B-4B44-C54B-B5A2-2891C95B882F}"/>
              </a:ext>
            </a:extLst>
          </p:cNvPr>
          <p:cNvSpPr txBox="1">
            <a:spLocks/>
          </p:cNvSpPr>
          <p:nvPr/>
        </p:nvSpPr>
        <p:spPr>
          <a:xfrm>
            <a:off x="5328135" y="2290772"/>
            <a:ext cx="6730143" cy="1494742"/>
          </a:xfrm>
          <a:prstGeom prst="rect">
            <a:avLst/>
          </a:prstGeom>
          <a:solidFill>
            <a:srgbClr val="0B4264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REMPLACE TOUTES LES INSTRUCTIONS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DE NAVIGATION VOCALES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PAR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LA NAVIGATION PAR SON 3D DYNAMIQUE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1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llustration_guidage" descr="illustration_guidage">
            <a:hlinkClick r:id="" action="ppaction://media"/>
            <a:extLst>
              <a:ext uri="{FF2B5EF4-FFF2-40B4-BE49-F238E27FC236}">
                <a16:creationId xmlns:a16="http://schemas.microsoft.com/office/drawing/2014/main" id="{FB6C4EFE-5463-48BB-B94D-6DDB1BBE0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9663" y="1525632"/>
            <a:ext cx="8845827" cy="497873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B5BF95D2-B134-4E94-88DB-22751BE5FBFE}"/>
              </a:ext>
            </a:extLst>
          </p:cNvPr>
          <p:cNvSpPr txBox="1">
            <a:spLocks/>
          </p:cNvSpPr>
          <p:nvPr/>
        </p:nvSpPr>
        <p:spPr>
          <a:xfrm>
            <a:off x="1201316" y="236991"/>
            <a:ext cx="10632810" cy="855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Notre Solution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8D35284B-4531-5E4D-A376-619FE0DF9A9F}"/>
              </a:ext>
            </a:extLst>
          </p:cNvPr>
          <p:cNvSpPr txBox="1">
            <a:spLocks/>
          </p:cNvSpPr>
          <p:nvPr/>
        </p:nvSpPr>
        <p:spPr>
          <a:xfrm>
            <a:off x="4259214" y="963876"/>
            <a:ext cx="6646276" cy="561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1">
                <a:solidFill>
                  <a:srgbClr val="EB4D15"/>
                </a:solidFill>
                <a:latin typeface="Seravek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err="1">
                <a:solidFill>
                  <a:srgbClr val="0B4264"/>
                </a:solidFill>
              </a:rPr>
              <a:t>Votre</a:t>
            </a:r>
            <a:r>
              <a:rPr lang="en-US" dirty="0">
                <a:solidFill>
                  <a:srgbClr val="0B4264"/>
                </a:solidFill>
              </a:rPr>
              <a:t> musique </a:t>
            </a:r>
            <a:r>
              <a:rPr lang="en-US" dirty="0" err="1">
                <a:solidFill>
                  <a:srgbClr val="0B4264"/>
                </a:solidFill>
              </a:rPr>
              <a:t>est</a:t>
            </a:r>
            <a:r>
              <a:rPr lang="en-US" dirty="0">
                <a:solidFill>
                  <a:srgbClr val="0B4264"/>
                </a:solidFill>
              </a:rPr>
              <a:t> </a:t>
            </a:r>
            <a:r>
              <a:rPr lang="en-US" dirty="0" err="1">
                <a:solidFill>
                  <a:srgbClr val="0B4264"/>
                </a:solidFill>
              </a:rPr>
              <a:t>votre</a:t>
            </a:r>
            <a:r>
              <a:rPr lang="en-US" dirty="0">
                <a:solidFill>
                  <a:srgbClr val="0B4264"/>
                </a:solidFill>
              </a:rPr>
              <a:t> guide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3FDC34-6DFF-6545-AF4F-8DCCC608C8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74" y="236991"/>
            <a:ext cx="760343" cy="78516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E86E74-2D66-4342-9625-86FF2A80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3</a:t>
            </a:fld>
            <a:endParaRPr lang="fr-FR" dirty="0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FC373AD5-8855-42D2-AD5E-099198DAF983}"/>
              </a:ext>
            </a:extLst>
          </p:cNvPr>
          <p:cNvSpPr txBox="1">
            <a:spLocks/>
          </p:cNvSpPr>
          <p:nvPr/>
        </p:nvSpPr>
        <p:spPr>
          <a:xfrm rot="20731581">
            <a:off x="482221" y="1437025"/>
            <a:ext cx="2628981" cy="982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fr-FR" sz="4800" dirty="0">
                <a:solidFill>
                  <a:srgbClr val="EB4D15"/>
                </a:solidFill>
              </a:rPr>
              <a:t>Qu’est ce c’est  ?</a:t>
            </a:r>
            <a:endParaRPr lang="en-US" sz="4800" dirty="0">
              <a:solidFill>
                <a:srgbClr val="EB4D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du texte 2">
            <a:extLst>
              <a:ext uri="{FF2B5EF4-FFF2-40B4-BE49-F238E27FC236}">
                <a16:creationId xmlns:a16="http://schemas.microsoft.com/office/drawing/2014/main" id="{71127356-7E8D-244E-BB7D-A7D8DED47DAE}"/>
              </a:ext>
            </a:extLst>
          </p:cNvPr>
          <p:cNvSpPr txBox="1">
            <a:spLocks/>
          </p:cNvSpPr>
          <p:nvPr/>
        </p:nvSpPr>
        <p:spPr>
          <a:xfrm>
            <a:off x="6446651" y="2173088"/>
            <a:ext cx="5592427" cy="3348000"/>
          </a:xfrm>
          <a:prstGeom prst="rect">
            <a:avLst/>
          </a:prstGeom>
          <a:solidFill>
            <a:srgbClr val="1A649A">
              <a:alpha val="1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>
                <a:solidFill>
                  <a:srgbClr val="134365"/>
                </a:solidFill>
                <a:latin typeface="Seravek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  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5BF95D2-B134-4E94-88DB-22751BE5FBFE}"/>
              </a:ext>
            </a:extLst>
          </p:cNvPr>
          <p:cNvSpPr txBox="1">
            <a:spLocks/>
          </p:cNvSpPr>
          <p:nvPr/>
        </p:nvSpPr>
        <p:spPr>
          <a:xfrm>
            <a:off x="1201316" y="236991"/>
            <a:ext cx="10632810" cy="855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Notre </a:t>
            </a:r>
            <a:r>
              <a:rPr lang="en-US" sz="3200" b="1" dirty="0" err="1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produit</a:t>
            </a:r>
            <a:endParaRPr lang="en-US" sz="3200" b="1" dirty="0">
              <a:solidFill>
                <a:srgbClr val="134365"/>
              </a:solidFill>
              <a:latin typeface="Seravek" panose="020B0503040000020004" pitchFamily="34" charset="0"/>
              <a:cs typeface="CordiaUPC" panose="020B0304020202020204" pitchFamily="34" charset="-34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3FDC34-6DFF-6545-AF4F-8DCCC608C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74" y="236991"/>
            <a:ext cx="760343" cy="78516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E86E74-2D66-4342-9625-86FF2A80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4</a:t>
            </a:fld>
            <a:endParaRPr lang="fr-FR" dirty="0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14C7DDCE-358C-0A41-B17D-104828F60037}"/>
              </a:ext>
            </a:extLst>
          </p:cNvPr>
          <p:cNvGrpSpPr/>
          <p:nvPr/>
        </p:nvGrpSpPr>
        <p:grpSpPr>
          <a:xfrm>
            <a:off x="6511160" y="2375574"/>
            <a:ext cx="5484563" cy="3145514"/>
            <a:chOff x="430257" y="1119366"/>
            <a:chExt cx="5484563" cy="314551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AE888E0-41B2-A04E-8EF0-66067034FF50}"/>
                </a:ext>
              </a:extLst>
            </p:cNvPr>
            <p:cNvGrpSpPr/>
            <p:nvPr/>
          </p:nvGrpSpPr>
          <p:grpSpPr>
            <a:xfrm>
              <a:off x="430257" y="1119366"/>
              <a:ext cx="5484563" cy="3145514"/>
              <a:chOff x="176257" y="2058929"/>
              <a:chExt cx="5484563" cy="3145514"/>
            </a:xfrm>
          </p:grpSpPr>
          <p:sp>
            <p:nvSpPr>
              <p:cNvPr id="24" name="Légende sans bordure 2 23">
                <a:extLst>
                  <a:ext uri="{FF2B5EF4-FFF2-40B4-BE49-F238E27FC236}">
                    <a16:creationId xmlns:a16="http://schemas.microsoft.com/office/drawing/2014/main" id="{9F0133EA-5D85-0944-8C65-BC34E5F7261A}"/>
                  </a:ext>
                </a:extLst>
              </p:cNvPr>
              <p:cNvSpPr/>
              <p:nvPr/>
            </p:nvSpPr>
            <p:spPr>
              <a:xfrm>
                <a:off x="1428167" y="2058929"/>
                <a:ext cx="1051505" cy="611935"/>
              </a:xfrm>
              <a:prstGeom prst="callout2">
                <a:avLst>
                  <a:gd name="adj1" fmla="val 32824"/>
                  <a:gd name="adj2" fmla="val -72"/>
                  <a:gd name="adj3" fmla="val 32824"/>
                  <a:gd name="adj4" fmla="val -24444"/>
                  <a:gd name="adj5" fmla="val 149831"/>
                  <a:gd name="adj6" fmla="val -57954"/>
                </a:avLst>
              </a:prstGeom>
              <a:solidFill>
                <a:srgbClr val="1A69A1"/>
              </a:solidFill>
              <a:ln w="38100">
                <a:solidFill>
                  <a:srgbClr val="16537F"/>
                </a:solidFill>
              </a:ln>
              <a:scene3d>
                <a:camera prst="obliqueTop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latin typeface="Seravek" panose="020B0503040000020004" pitchFamily="34" charset="0"/>
                  </a:rPr>
                  <a:t>Moteur</a:t>
                </a:r>
                <a:r>
                  <a:rPr lang="en-US" sz="1400" dirty="0">
                    <a:latin typeface="Seravek" panose="020B0503040000020004" pitchFamily="34" charset="0"/>
                  </a:rPr>
                  <a:t> 3D </a:t>
                </a:r>
                <a:r>
                  <a:rPr lang="en-US" sz="1400" dirty="0" err="1">
                    <a:latin typeface="Seravek" panose="020B0503040000020004" pitchFamily="34" charset="0"/>
                  </a:rPr>
                  <a:t>RunBlind</a:t>
                </a:r>
                <a:endParaRPr lang="en-US" sz="1400" dirty="0">
                  <a:latin typeface="Seravek" panose="020B0503040000020004" pitchFamily="34" charset="0"/>
                </a:endParaRPr>
              </a:p>
            </p:txBody>
          </p: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FE1DA418-8EF8-EC4B-A45F-12321F4F5C5B}"/>
                  </a:ext>
                </a:extLst>
              </p:cNvPr>
              <p:cNvGrpSpPr/>
              <p:nvPr/>
            </p:nvGrpSpPr>
            <p:grpSpPr>
              <a:xfrm>
                <a:off x="176257" y="2506585"/>
                <a:ext cx="5484563" cy="2697858"/>
                <a:chOff x="4809872" y="3162642"/>
                <a:chExt cx="5484563" cy="2697858"/>
              </a:xfrm>
            </p:grpSpPr>
            <p:sp>
              <p:nvSpPr>
                <p:cNvPr id="42" name="Espace réservé du texte 6">
                  <a:extLst>
                    <a:ext uri="{FF2B5EF4-FFF2-40B4-BE49-F238E27FC236}">
                      <a16:creationId xmlns:a16="http://schemas.microsoft.com/office/drawing/2014/main" id="{BD00D3B8-F5D4-FC43-881C-EF32534E83A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09872" y="5315396"/>
                  <a:ext cx="3153103" cy="545104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600" dirty="0" err="1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Ecouteurs</a:t>
                  </a:r>
                  <a:r>
                    <a:rPr lang="en-US" sz="1600" dirty="0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 Bluetooth standards avec </a:t>
                  </a:r>
                  <a:r>
                    <a:rPr lang="en-US" sz="1600" dirty="0" err="1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captation</a:t>
                  </a:r>
                  <a:r>
                    <a:rPr lang="en-US" sz="1600" dirty="0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 </a:t>
                  </a:r>
                  <a:r>
                    <a:rPr lang="en-US" sz="1600" dirty="0" err="1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mouvement</a:t>
                  </a:r>
                  <a:r>
                    <a:rPr lang="en-US" sz="1600" dirty="0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 de tête - </a:t>
                  </a:r>
                  <a:r>
                    <a:rPr lang="en-US" sz="1600" dirty="0">
                      <a:solidFill>
                        <a:srgbClr val="00B050"/>
                      </a:solidFill>
                      <a:latin typeface="Seravek" panose="020B0503040000020004" pitchFamily="34" charset="0"/>
                    </a:rPr>
                    <a:t>IMU</a:t>
                  </a:r>
                </a:p>
              </p:txBody>
            </p:sp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D4993627-4591-6846-8C8D-447B18EC6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36718" y="3206959"/>
                  <a:ext cx="986409" cy="85560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7D45E006-3A3D-0A4D-908D-EBFF09EF1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17501" y="3162642"/>
                  <a:ext cx="1457810" cy="1442683"/>
                </a:xfrm>
                <a:prstGeom prst="rect">
                  <a:avLst/>
                </a:prstGeom>
                <a:ln>
                  <a:noFill/>
                </a:ln>
                <a:effectLst>
                  <a:softEdge rad="50800"/>
                </a:effectLst>
              </p:spPr>
            </p:pic>
            <p:sp>
              <p:nvSpPr>
                <p:cNvPr id="47" name="Espace réservé du texte 6">
                  <a:extLst>
                    <a:ext uri="{FF2B5EF4-FFF2-40B4-BE49-F238E27FC236}">
                      <a16:creationId xmlns:a16="http://schemas.microsoft.com/office/drawing/2014/main" id="{571D28AA-37F8-E647-B4A4-A56158E37C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80176" y="3565679"/>
                  <a:ext cx="784709" cy="636610"/>
                </a:xfrm>
                <a:prstGeom prst="rect">
                  <a:avLst/>
                </a:prstGeom>
              </p:spPr>
              <p:txBody>
                <a:bodyPr anchor="ctr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fr-FR" cap="all" dirty="0">
                      <a:solidFill>
                        <a:srgbClr val="134365"/>
                      </a:solidFill>
                      <a:latin typeface="Seravek" panose="020B0503040000020004" pitchFamily="34" charset="0"/>
                    </a:rPr>
                    <a:t>+</a:t>
                  </a:r>
                </a:p>
              </p:txBody>
            </p:sp>
            <p:sp>
              <p:nvSpPr>
                <p:cNvPr id="48" name="Espace réservé du texte 6">
                  <a:extLst>
                    <a:ext uri="{FF2B5EF4-FFF2-40B4-BE49-F238E27FC236}">
                      <a16:creationId xmlns:a16="http://schemas.microsoft.com/office/drawing/2014/main" id="{4FE8D2E5-8F88-FA45-86C3-CD8E435D0C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91569" y="4730474"/>
                  <a:ext cx="1902866" cy="982757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600" dirty="0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API/SDK </a:t>
                  </a:r>
                  <a:r>
                    <a:rPr lang="en-US" sz="1600" dirty="0" err="1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connectant</a:t>
                  </a:r>
                  <a:r>
                    <a:rPr lang="en-US" sz="1600" dirty="0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 </a:t>
                  </a:r>
                  <a:r>
                    <a:rPr lang="en-US" sz="1600" dirty="0" err="1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toute</a:t>
                  </a:r>
                  <a:r>
                    <a:rPr lang="en-US" sz="1600" dirty="0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 application de navigation avec les </a:t>
                  </a:r>
                  <a:r>
                    <a:rPr lang="en-US" sz="1600" dirty="0" err="1">
                      <a:solidFill>
                        <a:srgbClr val="FF0000"/>
                      </a:solidFill>
                      <a:latin typeface="Seravek" panose="020B0503040000020004" pitchFamily="34" charset="0"/>
                    </a:rPr>
                    <a:t>écouteurs</a:t>
                  </a:r>
                  <a:endParaRPr lang="en-US" sz="1600" dirty="0">
                    <a:solidFill>
                      <a:srgbClr val="FF0000"/>
                    </a:solidFill>
                    <a:latin typeface="Seravek" panose="020B0503040000020004" pitchFamily="34" charset="0"/>
                  </a:endParaRPr>
                </a:p>
              </p:txBody>
            </p:sp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230F3BCB-6E85-874B-958A-4B584D2798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49674" y="3485267"/>
                  <a:ext cx="977886" cy="82774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32131DE-B90A-5C48-8858-E70B54D59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055" y="2557882"/>
              <a:ext cx="1010806" cy="855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1E6B3F0-7EBE-4860-A480-B31DEC5CCD04}"/>
              </a:ext>
            </a:extLst>
          </p:cNvPr>
          <p:cNvSpPr/>
          <p:nvPr/>
        </p:nvSpPr>
        <p:spPr>
          <a:xfrm>
            <a:off x="8773876" y="2606665"/>
            <a:ext cx="152616" cy="547337"/>
          </a:xfrm>
          <a:custGeom>
            <a:avLst/>
            <a:gdLst>
              <a:gd name="connsiteX0" fmla="*/ 0 w 609600"/>
              <a:gd name="connsiteY0" fmla="*/ 0 h 264543"/>
              <a:gd name="connsiteX1" fmla="*/ 402566 w 609600"/>
              <a:gd name="connsiteY1" fmla="*/ 0 h 264543"/>
              <a:gd name="connsiteX2" fmla="*/ 609600 w 609600"/>
              <a:gd name="connsiteY2" fmla="*/ 264543 h 2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264543">
                <a:moveTo>
                  <a:pt x="0" y="0"/>
                </a:moveTo>
                <a:lnTo>
                  <a:pt x="402566" y="0"/>
                </a:lnTo>
                <a:lnTo>
                  <a:pt x="609600" y="264543"/>
                </a:lnTo>
              </a:path>
            </a:pathLst>
          </a:custGeom>
          <a:noFill/>
          <a:ln w="38100">
            <a:solidFill>
              <a:srgbClr val="185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55818845-206D-452C-B28E-5DCEDB16BCDE}"/>
              </a:ext>
            </a:extLst>
          </p:cNvPr>
          <p:cNvSpPr/>
          <p:nvPr/>
        </p:nvSpPr>
        <p:spPr>
          <a:xfrm>
            <a:off x="7830244" y="2975108"/>
            <a:ext cx="118362" cy="855609"/>
          </a:xfrm>
          <a:custGeom>
            <a:avLst/>
            <a:gdLst>
              <a:gd name="connsiteX0" fmla="*/ 0 w 609600"/>
              <a:gd name="connsiteY0" fmla="*/ 0 h 264543"/>
              <a:gd name="connsiteX1" fmla="*/ 402566 w 609600"/>
              <a:gd name="connsiteY1" fmla="*/ 0 h 264543"/>
              <a:gd name="connsiteX2" fmla="*/ 609600 w 609600"/>
              <a:gd name="connsiteY2" fmla="*/ 264543 h 2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264543">
                <a:moveTo>
                  <a:pt x="0" y="0"/>
                </a:moveTo>
                <a:lnTo>
                  <a:pt x="402566" y="0"/>
                </a:lnTo>
                <a:lnTo>
                  <a:pt x="609600" y="264543"/>
                </a:lnTo>
              </a:path>
            </a:pathLst>
          </a:custGeom>
          <a:noFill/>
          <a:ln w="38100">
            <a:solidFill>
              <a:srgbClr val="185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76C9EE80-852C-44B7-AAEA-517F69F5CB0D}"/>
              </a:ext>
            </a:extLst>
          </p:cNvPr>
          <p:cNvSpPr txBox="1">
            <a:spLocks/>
          </p:cNvSpPr>
          <p:nvPr/>
        </p:nvSpPr>
        <p:spPr>
          <a:xfrm rot="21084393">
            <a:off x="3696205" y="1048030"/>
            <a:ext cx="4900231" cy="982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fr-FR" sz="4000" dirty="0">
                <a:solidFill>
                  <a:srgbClr val="EB4D15"/>
                </a:solidFill>
              </a:rPr>
              <a:t>Comment ça marche ?</a:t>
            </a:r>
            <a:endParaRPr lang="en-US" sz="4000" dirty="0">
              <a:solidFill>
                <a:srgbClr val="EB4D15"/>
              </a:solidFill>
            </a:endParaRPr>
          </a:p>
        </p:txBody>
      </p:sp>
      <p:pic>
        <p:nvPicPr>
          <p:cNvPr id="22" name="blindrunning" descr="blindrunning">
            <a:hlinkClick r:id="" action="ppaction://media"/>
            <a:extLst>
              <a:ext uri="{FF2B5EF4-FFF2-40B4-BE49-F238E27FC236}">
                <a16:creationId xmlns:a16="http://schemas.microsoft.com/office/drawing/2014/main" id="{FD765C80-52E7-4FA2-8600-28390BE59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60" y="2152640"/>
            <a:ext cx="6164703" cy="33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B5BF95D2-B134-4E94-88DB-22751BE5FBFE}"/>
              </a:ext>
            </a:extLst>
          </p:cNvPr>
          <p:cNvSpPr txBox="1">
            <a:spLocks/>
          </p:cNvSpPr>
          <p:nvPr/>
        </p:nvSpPr>
        <p:spPr>
          <a:xfrm>
            <a:off x="1201316" y="236991"/>
            <a:ext cx="10632810" cy="855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34365"/>
                </a:solidFill>
                <a:latin typeface="Seravek" panose="020B0503040000020004" pitchFamily="34" charset="0"/>
                <a:cs typeface="CordiaUPC" panose="020B0304020202020204" pitchFamily="34" charset="-34"/>
              </a:rPr>
              <a:t>Technological advance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3FDC34-6DFF-6545-AF4F-8DCCC608C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74" y="236991"/>
            <a:ext cx="760343" cy="78516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E6778F-DEF4-394E-BDDB-08B7E432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5</a:t>
            </a:fld>
            <a:endParaRPr lang="fr-F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57F7C48-68B0-2B4A-A323-31078AA76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034775"/>
              </p:ext>
            </p:extLst>
          </p:nvPr>
        </p:nvGraphicFramePr>
        <p:xfrm>
          <a:off x="8918585" y="1755984"/>
          <a:ext cx="3181598" cy="33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4DE3C19C-3A0E-F744-B6FB-F081CB045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619654"/>
              </p:ext>
            </p:extLst>
          </p:nvPr>
        </p:nvGraphicFramePr>
        <p:xfrm>
          <a:off x="5857282" y="1755983"/>
          <a:ext cx="3080294" cy="33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id="{0CA8FAAF-FA5A-6247-9AE9-D0AFEB869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681" y="4774045"/>
            <a:ext cx="352727" cy="36424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1F826E5-B210-5F43-AF9F-FC7173034D49}"/>
              </a:ext>
            </a:extLst>
          </p:cNvPr>
          <p:cNvGrpSpPr/>
          <p:nvPr/>
        </p:nvGrpSpPr>
        <p:grpSpPr>
          <a:xfrm>
            <a:off x="7632975" y="5140037"/>
            <a:ext cx="3371604" cy="1199796"/>
            <a:chOff x="-640179" y="3335411"/>
            <a:chExt cx="5870951" cy="1752371"/>
          </a:xfrm>
        </p:grpSpPr>
        <p:pic>
          <p:nvPicPr>
            <p:cNvPr id="2050" name="Picture 2" descr="Succès (concept) — Wikipédia">
              <a:extLst>
                <a:ext uri="{FF2B5EF4-FFF2-40B4-BE49-F238E27FC236}">
                  <a16:creationId xmlns:a16="http://schemas.microsoft.com/office/drawing/2014/main" id="{F0F8CD33-64C6-C346-A8E2-37EA0872F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811" y="3335411"/>
              <a:ext cx="1022177" cy="10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space réservé du texte 2">
              <a:extLst>
                <a:ext uri="{FF2B5EF4-FFF2-40B4-BE49-F238E27FC236}">
                  <a16:creationId xmlns:a16="http://schemas.microsoft.com/office/drawing/2014/main" id="{A283EFAC-5D5E-694A-8109-EC7380F87728}"/>
                </a:ext>
              </a:extLst>
            </p:cNvPr>
            <p:cNvSpPr txBox="1">
              <a:spLocks/>
            </p:cNvSpPr>
            <p:nvPr/>
          </p:nvSpPr>
          <p:spPr>
            <a:xfrm>
              <a:off x="-640179" y="4431191"/>
              <a:ext cx="5870951" cy="6565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rgbClr val="F7BE38"/>
                  </a:solidFill>
                  <a:latin typeface="Seravek" panose="020B05030400000200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1600" dirty="0">
                  <a:solidFill>
                    <a:srgbClr val="245510"/>
                  </a:solidFill>
                </a:rPr>
                <a:t>TWS latency and </a:t>
              </a:r>
              <a:br>
                <a:rPr lang="en-US" sz="1600" dirty="0">
                  <a:solidFill>
                    <a:srgbClr val="245510"/>
                  </a:solidFill>
                </a:rPr>
              </a:br>
              <a:r>
                <a:rPr lang="en-US" sz="1600" dirty="0">
                  <a:solidFill>
                    <a:srgbClr val="245510"/>
                  </a:solidFill>
                </a:rPr>
                <a:t>processor load issues solved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26C427E-2F3C-3840-8C6A-09BF464AA810}"/>
              </a:ext>
            </a:extLst>
          </p:cNvPr>
          <p:cNvSpPr/>
          <p:nvPr/>
        </p:nvSpPr>
        <p:spPr>
          <a:xfrm>
            <a:off x="9145549" y="1304324"/>
            <a:ext cx="300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dirty="0">
                <a:solidFill>
                  <a:srgbClr val="134365"/>
                </a:solidFill>
                <a:latin typeface="Seravek" panose="020B0503040000020004" pitchFamily="34" charset="0"/>
              </a:rPr>
              <a:t>Low latency (&lt; 10ms)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12A72-76F4-124E-93C2-D41AD390F09D}"/>
              </a:ext>
            </a:extLst>
          </p:cNvPr>
          <p:cNvSpPr/>
          <p:nvPr/>
        </p:nvSpPr>
        <p:spPr>
          <a:xfrm>
            <a:off x="6000790" y="1304324"/>
            <a:ext cx="300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dirty="0">
                <a:solidFill>
                  <a:srgbClr val="134365"/>
                </a:solidFill>
                <a:latin typeface="Seravek" panose="020B0503040000020004" pitchFamily="34" charset="0"/>
              </a:rPr>
              <a:t>Low CPU load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651A2A2-F9F5-4246-8640-8A48DF039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7436" y="4956166"/>
            <a:ext cx="352727" cy="3642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651237-E335-334C-981F-6FA01308DC1B}"/>
              </a:ext>
            </a:extLst>
          </p:cNvPr>
          <p:cNvSpPr txBox="1"/>
          <p:nvPr/>
        </p:nvSpPr>
        <p:spPr>
          <a:xfrm rot="5400000">
            <a:off x="6457564" y="2847391"/>
            <a:ext cx="116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Seravek" panose="020B0503040000020004" pitchFamily="34" charset="0"/>
              </a:rPr>
              <a:t>COMPETOTORS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59B38D1-7E34-C042-8480-BE6500C6B3AE}"/>
              </a:ext>
            </a:extLst>
          </p:cNvPr>
          <p:cNvSpPr txBox="1"/>
          <p:nvPr/>
        </p:nvSpPr>
        <p:spPr>
          <a:xfrm rot="5400000">
            <a:off x="9627949" y="2488370"/>
            <a:ext cx="1045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solidFill>
                  <a:schemeClr val="bg1"/>
                </a:solidFill>
                <a:latin typeface="Seravek" panose="020B0503040000020004" pitchFamily="34" charset="0"/>
              </a:rPr>
              <a:t>COMPETITORS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7DCD193A-FA56-5246-9784-1D8FF56128E0}"/>
              </a:ext>
            </a:extLst>
          </p:cNvPr>
          <p:cNvSpPr txBox="1">
            <a:spLocks/>
          </p:cNvSpPr>
          <p:nvPr/>
        </p:nvSpPr>
        <p:spPr>
          <a:xfrm>
            <a:off x="104645" y="1917000"/>
            <a:ext cx="5625149" cy="3024000"/>
          </a:xfrm>
          <a:prstGeom prst="rect">
            <a:avLst/>
          </a:prstGeom>
          <a:solidFill>
            <a:srgbClr val="1A649A">
              <a:alpha val="1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>
                <a:solidFill>
                  <a:srgbClr val="134365"/>
                </a:solidFill>
                <a:latin typeface="Seravek" panose="020B05030400000200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  </a:t>
            </a:r>
          </a:p>
        </p:txBody>
      </p:sp>
      <p:pic>
        <p:nvPicPr>
          <p:cNvPr id="30" name="Picture 2" descr="RunBlind – à suivre les yeux fermés">
            <a:extLst>
              <a:ext uri="{FF2B5EF4-FFF2-40B4-BE49-F238E27FC236}">
                <a16:creationId xmlns:a16="http://schemas.microsoft.com/office/drawing/2014/main" id="{A21F41E6-7CA1-0E4A-8B40-A50DF815F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25" y="2028278"/>
            <a:ext cx="2029081" cy="1448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71DAFC7-FB77-794C-9707-F8F01FD523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361303" y="2910146"/>
            <a:ext cx="1724443" cy="1453045"/>
          </a:xfrm>
          <a:prstGeom prst="rect">
            <a:avLst/>
          </a:prstGeom>
        </p:spPr>
      </p:pic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B086990D-EB11-094C-9119-82A440CA7792}"/>
              </a:ext>
            </a:extLst>
          </p:cNvPr>
          <p:cNvSpPr txBox="1">
            <a:spLocks/>
          </p:cNvSpPr>
          <p:nvPr/>
        </p:nvSpPr>
        <p:spPr>
          <a:xfrm>
            <a:off x="245143" y="3608521"/>
            <a:ext cx="2029081" cy="4674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134365"/>
                </a:solidFill>
                <a:latin typeface="Seravek" panose="020B0503040000020004" pitchFamily="34" charset="0"/>
              </a:rPr>
              <a:t>Initial prototype</a:t>
            </a:r>
            <a:br>
              <a:rPr lang="en-US" sz="1400" dirty="0">
                <a:solidFill>
                  <a:srgbClr val="134365"/>
                </a:solidFill>
                <a:latin typeface="Seravek" panose="020B0503040000020004" pitchFamily="34" charset="0"/>
              </a:rPr>
            </a:br>
            <a:r>
              <a:rPr lang="en-US" sz="1400" dirty="0">
                <a:solidFill>
                  <a:srgbClr val="134365"/>
                </a:solidFill>
                <a:latin typeface="Seravek" panose="020B0503040000020004" pitchFamily="34" charset="0"/>
              </a:rPr>
              <a:t>(2020) : 2,7 kg</a:t>
            </a:r>
          </a:p>
          <a:p>
            <a:pPr marL="0" indent="0" algn="ctr">
              <a:buNone/>
            </a:pPr>
            <a:endParaRPr lang="en-US" sz="1400" dirty="0">
              <a:solidFill>
                <a:srgbClr val="134365"/>
              </a:solidFill>
              <a:latin typeface="Seravek" panose="020B0503040000020004" pitchFamily="34" charset="0"/>
            </a:endParaRP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5129623-598E-A34B-90D5-1A05E38D976C}"/>
              </a:ext>
            </a:extLst>
          </p:cNvPr>
          <p:cNvSpPr txBox="1">
            <a:spLocks/>
          </p:cNvSpPr>
          <p:nvPr/>
        </p:nvSpPr>
        <p:spPr>
          <a:xfrm>
            <a:off x="2307548" y="2570771"/>
            <a:ext cx="1815674" cy="32170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134365"/>
                </a:solidFill>
                <a:latin typeface="Seravek" panose="020B0503040000020004" pitchFamily="34" charset="0"/>
              </a:rPr>
              <a:t>2021 Prototype: 50 g</a:t>
            </a:r>
          </a:p>
          <a:p>
            <a:pPr marL="0" indent="0" algn="ctr">
              <a:buNone/>
            </a:pPr>
            <a:endParaRPr lang="en-US" sz="1400" dirty="0">
              <a:solidFill>
                <a:srgbClr val="134365"/>
              </a:solidFill>
              <a:latin typeface="Seravek" panose="020B0503040000020004" pitchFamily="34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1EFF4A8-3B1B-D948-A68A-97B5BD1BDE88}"/>
              </a:ext>
            </a:extLst>
          </p:cNvPr>
          <p:cNvGrpSpPr/>
          <p:nvPr/>
        </p:nvGrpSpPr>
        <p:grpSpPr>
          <a:xfrm>
            <a:off x="1917110" y="5191001"/>
            <a:ext cx="1993721" cy="1336100"/>
            <a:chOff x="-446872" y="3357752"/>
            <a:chExt cx="3471653" cy="1891797"/>
          </a:xfrm>
        </p:grpSpPr>
        <p:pic>
          <p:nvPicPr>
            <p:cNvPr id="37" name="Picture 2" descr="Succès (concept) — Wikipédia">
              <a:extLst>
                <a:ext uri="{FF2B5EF4-FFF2-40B4-BE49-F238E27FC236}">
                  <a16:creationId xmlns:a16="http://schemas.microsoft.com/office/drawing/2014/main" id="{93A6020D-4D94-5142-8FB7-53DAB0F67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40" y="3357752"/>
              <a:ext cx="1022177" cy="1022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Espace réservé du texte 2">
              <a:extLst>
                <a:ext uri="{FF2B5EF4-FFF2-40B4-BE49-F238E27FC236}">
                  <a16:creationId xmlns:a16="http://schemas.microsoft.com/office/drawing/2014/main" id="{24FB69DA-E80D-134B-9789-0F17E5916B5E}"/>
                </a:ext>
              </a:extLst>
            </p:cNvPr>
            <p:cNvSpPr txBox="1">
              <a:spLocks/>
            </p:cNvSpPr>
            <p:nvPr/>
          </p:nvSpPr>
          <p:spPr>
            <a:xfrm>
              <a:off x="-446872" y="4434158"/>
              <a:ext cx="3471653" cy="8153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rgbClr val="F7BE38"/>
                  </a:solidFill>
                  <a:latin typeface="Seravek" panose="020B05030400000200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1600" dirty="0">
                  <a:solidFill>
                    <a:srgbClr val="245510"/>
                  </a:solidFill>
                </a:rPr>
                <a:t>Integration in standard products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F5550A-BB5A-894D-8F18-0DCFCD326AC5}"/>
              </a:ext>
            </a:extLst>
          </p:cNvPr>
          <p:cNvSpPr/>
          <p:nvPr/>
        </p:nvSpPr>
        <p:spPr>
          <a:xfrm>
            <a:off x="1054314" y="1386595"/>
            <a:ext cx="300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dirty="0">
                <a:solidFill>
                  <a:srgbClr val="134365"/>
                </a:solidFill>
                <a:latin typeface="Seravek" panose="020B0503040000020004" pitchFamily="34" charset="0"/>
              </a:rPr>
              <a:t>POC and integration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B17F0276-29E5-47B4-B0E8-90F4865DC922}"/>
              </a:ext>
            </a:extLst>
          </p:cNvPr>
          <p:cNvSpPr txBox="1">
            <a:spLocks/>
          </p:cNvSpPr>
          <p:nvPr/>
        </p:nvSpPr>
        <p:spPr>
          <a:xfrm>
            <a:off x="825619" y="4413374"/>
            <a:ext cx="4176704" cy="5604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7BE38"/>
                </a:solidFill>
                <a:latin typeface="Seravek" panose="020B0503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1400" b="0" dirty="0">
                <a:solidFill>
                  <a:srgbClr val="134365"/>
                </a:solidFill>
                <a:cs typeface="Calibri" panose="020F0502020204030204" pitchFamily="34" charset="0"/>
              </a:rPr>
              <a:t>→ </a:t>
            </a:r>
            <a:r>
              <a:rPr lang="en-US" sz="1400" b="0" dirty="0">
                <a:solidFill>
                  <a:srgbClr val="134365"/>
                </a:solidFill>
              </a:rPr>
              <a:t>ARM M4 integration done </a:t>
            </a:r>
            <a:br>
              <a:rPr lang="en-US" sz="1400" b="0" dirty="0">
                <a:solidFill>
                  <a:srgbClr val="134365"/>
                </a:solidFill>
              </a:rPr>
            </a:br>
            <a:r>
              <a:rPr lang="en-US" sz="1400" b="0" dirty="0">
                <a:solidFill>
                  <a:srgbClr val="134365"/>
                </a:solidFill>
              </a:rPr>
              <a:t>- </a:t>
            </a:r>
            <a:r>
              <a:rPr lang="en-US" sz="1400" dirty="0">
                <a:solidFill>
                  <a:srgbClr val="134365"/>
                </a:solidFill>
              </a:rPr>
              <a:t>same µC as used in TWS </a:t>
            </a:r>
            <a:r>
              <a:rPr lang="en-US" sz="1400" b="0" dirty="0">
                <a:solidFill>
                  <a:srgbClr val="134365"/>
                </a:solidFill>
              </a:rPr>
              <a:t>-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8E95121-516D-478A-8255-7AC295E735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0709" y="3756861"/>
            <a:ext cx="1266416" cy="107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86F56D83-C12D-4856-AA1A-A373D08CCB47}"/>
              </a:ext>
            </a:extLst>
          </p:cNvPr>
          <p:cNvSpPr txBox="1">
            <a:spLocks/>
          </p:cNvSpPr>
          <p:nvPr/>
        </p:nvSpPr>
        <p:spPr>
          <a:xfrm>
            <a:off x="4007858" y="3347522"/>
            <a:ext cx="1721936" cy="30540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F45A24"/>
                </a:solidFill>
                <a:latin typeface="Seravek" panose="020B0503040000020004" pitchFamily="34" charset="0"/>
              </a:rPr>
              <a:t>Goal</a:t>
            </a:r>
            <a:r>
              <a:rPr lang="en-US" sz="1400" dirty="0">
                <a:solidFill>
                  <a:srgbClr val="134365"/>
                </a:solidFill>
                <a:latin typeface="Seravek" panose="020B0503040000020004" pitchFamily="34" charset="0"/>
              </a:rPr>
              <a:t> (2022-23) : </a:t>
            </a:r>
            <a:r>
              <a:rPr lang="en-US" sz="1800" b="1" dirty="0">
                <a:solidFill>
                  <a:srgbClr val="F45A24"/>
                </a:solidFill>
                <a:latin typeface="Seravek" panose="020B0503040000020004" pitchFamily="34" charset="0"/>
              </a:rPr>
              <a:t>5 g</a:t>
            </a:r>
          </a:p>
          <a:p>
            <a:pPr marL="0" indent="0" algn="ctr">
              <a:buNone/>
            </a:pPr>
            <a:endParaRPr lang="en-US" sz="1400" dirty="0">
              <a:solidFill>
                <a:srgbClr val="134365"/>
              </a:solidFill>
              <a:latin typeface="Seravek" panose="020B05030400000200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F98A5-764A-4E42-BCA7-78138FDD6E13}"/>
              </a:ext>
            </a:extLst>
          </p:cNvPr>
          <p:cNvSpPr/>
          <p:nvPr/>
        </p:nvSpPr>
        <p:spPr>
          <a:xfrm>
            <a:off x="7967330" y="4586177"/>
            <a:ext cx="482010" cy="1878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B4D581-7046-4E7D-B2E5-584A22905300}"/>
              </a:ext>
            </a:extLst>
          </p:cNvPr>
          <p:cNvSpPr/>
          <p:nvPr/>
        </p:nvSpPr>
        <p:spPr>
          <a:xfrm>
            <a:off x="11105706" y="4860220"/>
            <a:ext cx="482010" cy="457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9746A5-0A20-457F-B527-E67E92528F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709" y="2019557"/>
            <a:ext cx="1259632" cy="125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14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C1619692-06F2-4DCB-9D24-9AF55C66CF9C}"/>
              </a:ext>
            </a:extLst>
          </p:cNvPr>
          <p:cNvSpPr txBox="1">
            <a:spLocks/>
          </p:cNvSpPr>
          <p:nvPr/>
        </p:nvSpPr>
        <p:spPr>
          <a:xfrm>
            <a:off x="-32084" y="0"/>
            <a:ext cx="634821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alpha val="52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Runblind</a:t>
            </a:r>
            <a:r>
              <a:rPr lang="en-US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 : </a:t>
            </a:r>
          </a:p>
          <a:p>
            <a:pPr>
              <a:spcAft>
                <a:spcPts val="600"/>
              </a:spcAft>
            </a:pPr>
            <a:r>
              <a:rPr lang="en-US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“A </a:t>
            </a:r>
            <a:r>
              <a:rPr lang="en-US" sz="54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suivre</a:t>
            </a:r>
            <a:r>
              <a:rPr lang="en-US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 les </a:t>
            </a:r>
            <a:r>
              <a:rPr lang="en-US" sz="54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yeux</a:t>
            </a:r>
            <a:r>
              <a:rPr lang="en-US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 </a:t>
            </a:r>
            <a:r>
              <a:rPr lang="en-US" sz="5400" b="1" dirty="0" err="1">
                <a:solidFill>
                  <a:srgbClr val="16537F"/>
                </a:solidFill>
                <a:latin typeface="Seravek" panose="020B0503040000020004" pitchFamily="34" charset="0"/>
              </a:rPr>
              <a:t>fermés</a:t>
            </a:r>
            <a:r>
              <a:rPr lang="en-US" sz="5400" b="1" dirty="0">
                <a:solidFill>
                  <a:srgbClr val="16537F"/>
                </a:solidFill>
                <a:latin typeface="Seravek" panose="020B0503040000020004" pitchFamily="34" charset="0"/>
              </a:rPr>
              <a:t>”</a:t>
            </a:r>
            <a:endParaRPr lang="en-US" sz="1800" b="1" dirty="0">
              <a:solidFill>
                <a:srgbClr val="16537F"/>
              </a:solidFill>
              <a:latin typeface="Seravek" panose="020B05030400000200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AABFC9C-6B81-0A4E-9096-C54689A9A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585" y="4808019"/>
            <a:ext cx="1066878" cy="110170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6A25A46-9D74-6F48-A36D-8D32EB0C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2D88-7785-4286-994E-9E05998A94C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5685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27373</TotalTime>
  <Words>236</Words>
  <Application>Microsoft Office PowerPoint</Application>
  <PresentationFormat>Grand écran</PresentationFormat>
  <Paragraphs>55</Paragraphs>
  <Slides>6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Seravek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VOICE INTO YOUR BRAIN</dc:title>
  <dc:creator>Philippe Le Borgne</dc:creator>
  <cp:lastModifiedBy>M7600</cp:lastModifiedBy>
  <cp:revision>517</cp:revision>
  <dcterms:created xsi:type="dcterms:W3CDTF">2021-02-11T08:34:36Z</dcterms:created>
  <dcterms:modified xsi:type="dcterms:W3CDTF">2023-05-17T09:07:29Z</dcterms:modified>
</cp:coreProperties>
</file>