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Lst>
  <p:notesMasterIdLst>
    <p:notesMasterId r:id="rId11"/>
  </p:notesMasterIdLst>
  <p:sldIdLst>
    <p:sldId id="280" r:id="rId2"/>
    <p:sldId id="282" r:id="rId3"/>
    <p:sldId id="270" r:id="rId4"/>
    <p:sldId id="285" r:id="rId5"/>
    <p:sldId id="284" r:id="rId6"/>
    <p:sldId id="291" r:id="rId7"/>
    <p:sldId id="287" r:id="rId8"/>
    <p:sldId id="290" r:id="rId9"/>
    <p:sldId id="289"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ghhqdue+KbzwXkkysTr3H4Uctc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D14"/>
    <a:srgbClr val="19AA9F"/>
    <a:srgbClr val="E7E7E7"/>
    <a:srgbClr val="1B906C"/>
    <a:srgbClr val="118A65"/>
    <a:srgbClr val="DD1A59"/>
    <a:srgbClr val="08CF96"/>
    <a:srgbClr val="01A1FE"/>
    <a:srgbClr val="48B842"/>
    <a:srgbClr val="E63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78175" autoAdjust="0"/>
  </p:normalViewPr>
  <p:slideViewPr>
    <p:cSldViewPr snapToGrid="0">
      <p:cViewPr varScale="1">
        <p:scale>
          <a:sx n="73" d="100"/>
          <a:sy n="73" d="100"/>
        </p:scale>
        <p:origin x="40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8065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Allow me to introduce you to my lovely cousin, here name is Mira. Mira almost died three years ago from an asthma attack while her father was scouring pharmacies for his medication. He wasted so much time that when he returned, his daughter was barely breathing. </a:t>
            </a: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Mira's story is just one of many. In fact, in the DRC, millions of people see their illness worsen and others even die simply because they were not able to access information on the availability of their medication in pharmacies in time.</a:t>
            </a:r>
            <a:endParaRPr lang="fr-FR" sz="1200" b="0" i="0" u="none" strike="noStrike" cap="none" dirty="0">
              <a:solidFill>
                <a:schemeClr val="dk1"/>
              </a:solidFill>
              <a:effectLst/>
              <a:latin typeface="Calibri"/>
              <a:ea typeface="Calibri"/>
              <a:cs typeface="Calibri"/>
              <a:sym typeface="Calibri"/>
            </a:endParaRPr>
          </a:p>
          <a:p>
            <a:pPr rtl="0"/>
            <a:endParaRPr lang="fr-FR" sz="1200" b="0" i="0" u="none" strike="noStrike" cap="none" dirty="0">
              <a:solidFill>
                <a:schemeClr val="dk1"/>
              </a:solidFill>
              <a:effectLst/>
              <a:latin typeface="Calibri"/>
              <a:ea typeface="Calibri"/>
              <a:cs typeface="Calibri"/>
              <a:sym typeface="Calibri"/>
            </a:endParaRP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46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 to reduce the time of searching for drugs, we have developed the LukaPharma mobile application which helps you to find in less than 6 minutes the nearest pharmacy where your drugs are available at the best price, to pay remotely and have them delivered.</a:t>
            </a:r>
            <a:endParaRPr lang="fr-CD" dirty="0"/>
          </a:p>
          <a:p>
            <a:pPr rtl="0"/>
            <a:endParaRPr lang="fr-CD"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47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b59a436e8_0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8b59a436e8_0_3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We earn money by retaining 5% commission from pharmacies for each product sold.</a:t>
            </a:r>
            <a:endParaRPr lang="en-US" dirty="0"/>
          </a:p>
        </p:txBody>
      </p:sp>
      <p:sp>
        <p:nvSpPr>
          <p:cNvPr id="177" name="Google Shape;177;g8b59a436e8_0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extLst>
      <p:ext uri="{BB962C8B-B14F-4D97-AF65-F5344CB8AC3E}">
        <p14:creationId xmlns:p14="http://schemas.microsoft.com/office/powerpoint/2010/main" val="2005123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by deducting 5% commission on a quarter of the turnover of the 1224 regular pharmacies in Kinshasa, we could achieve an annual turnover of more than $1.1M in DRC.</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fr-FR" dirty="0"/>
            </a:br>
            <a:r>
              <a:rPr lang="fr-FR" dirty="0"/>
              <a:t>$1,6M = </a:t>
            </a:r>
            <a:r>
              <a:rPr lang="fr-FR" sz="1200" b="0" i="0" u="none" strike="noStrike" cap="none" dirty="0">
                <a:solidFill>
                  <a:schemeClr val="dk1"/>
                </a:solidFill>
                <a:effectLst/>
                <a:latin typeface="Calibri"/>
                <a:ea typeface="Calibri"/>
                <a:cs typeface="Calibri"/>
                <a:sym typeface="Calibri"/>
              </a:rPr>
              <a:t>(Nombre d’adultes possédant un téléphone x Coût d’une requête [0,5$] en dollars) x 12 Mois</a:t>
            </a:r>
            <a:endParaRPr lang="fr-CD" sz="1200" b="0" i="0" u="none" strike="noStrike" cap="none" dirty="0">
              <a:solidFill>
                <a:schemeClr val="dk1"/>
              </a:solidFill>
              <a:effectLst/>
              <a:latin typeface="Calibri"/>
              <a:ea typeface="Calibri"/>
              <a:cs typeface="Calibri"/>
              <a:sym typeface="Calibri"/>
            </a:endParaRPr>
          </a:p>
          <a:p>
            <a:endParaRPr lang="fr-CD"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464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During the pilot phase of the project a year ago, we have obtained partnerships with 40 pharmacies, we have successfully treated more than 100 requests with a turnover of 500 USD.</a:t>
            </a:r>
          </a:p>
          <a:p>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Our goal by 2026 is to realize a turnover of 2k USD by helping more than 110k people to quickly find their medication.</a:t>
            </a:r>
          </a:p>
          <a:p>
            <a:endParaRPr lang="fr-CD"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1785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This is why we are raising 400k USD which will be used for:</a:t>
            </a:r>
          </a:p>
          <a:p>
            <a:pPr rtl="0"/>
            <a:endParaRPr lang="en-US" b="0" dirty="0">
              <a:effectLst/>
            </a:endParaRPr>
          </a:p>
          <a:p>
            <a:pPr rtl="0"/>
            <a:r>
              <a:rPr lang="en-US" sz="1200" b="0" i="0" u="none" strike="noStrike" cap="none" dirty="0">
                <a:solidFill>
                  <a:schemeClr val="dk1"/>
                </a:solidFill>
                <a:effectLst/>
                <a:latin typeface="Calibri"/>
                <a:ea typeface="Calibri"/>
                <a:cs typeface="Calibri"/>
                <a:sym typeface="Calibri"/>
              </a:rPr>
              <a:t>Launching the 2nd version of the application</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Install a call center</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Recruit 1 developer and 2 </a:t>
            </a:r>
            <a:r>
              <a:rPr lang="en-US" sz="1200" b="0" i="0" u="none" strike="noStrike" cap="none" dirty="0" err="1">
                <a:solidFill>
                  <a:schemeClr val="dk1"/>
                </a:solidFill>
                <a:effectLst/>
                <a:latin typeface="Calibri"/>
                <a:ea typeface="Calibri"/>
                <a:cs typeface="Calibri"/>
                <a:sym typeface="Calibri"/>
              </a:rPr>
              <a:t>telepharmacists</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Launch a communication campaign</a:t>
            </a:r>
            <a:endParaRPr lang="en-US" b="0" dirty="0">
              <a:effectLst/>
            </a:endParaRPr>
          </a:p>
          <a:p>
            <a:br>
              <a:rPr lang="en-US" dirty="0"/>
            </a:br>
            <a:endParaRPr lang="fr-CD"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801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CD"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99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Do you remember my daughter cousin Mira? She was barely saved in a local hospital.</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But millions of children may not be so lucky. It could be your child!</a:t>
            </a: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Ladies and gentlemen, here is your opportunity to invest in a real social impact project. </a:t>
            </a:r>
          </a:p>
          <a:p>
            <a:pPr rtl="0"/>
            <a:r>
              <a:rPr lang="en-US" sz="1200" b="0" i="0" u="none" strike="noStrike" cap="none" dirty="0">
                <a:solidFill>
                  <a:schemeClr val="dk1"/>
                </a:solidFill>
                <a:effectLst/>
                <a:latin typeface="Calibri"/>
                <a:ea typeface="Calibri"/>
                <a:cs typeface="Calibri"/>
                <a:sym typeface="Calibri"/>
              </a:rPr>
              <a:t>So what are you waiting for? Join us now.</a:t>
            </a:r>
            <a:endParaRPr lang="en-US" b="0" dirty="0">
              <a:effectLst/>
            </a:endParaRPr>
          </a:p>
          <a:p>
            <a:pPr rtl="0"/>
            <a:endParaRPr lang="en-US" b="0" dirty="0">
              <a:effectLst/>
            </a:endParaRP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436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85"/>
        <p:cNvGrpSpPr/>
        <p:nvPr/>
      </p:nvGrpSpPr>
      <p:grpSpPr>
        <a:xfrm>
          <a:off x="0" y="0"/>
          <a:ext cx="0" cy="0"/>
          <a:chOff x="0" y="0"/>
          <a:chExt cx="0" cy="0"/>
        </a:xfrm>
      </p:grpSpPr>
      <p:sp>
        <p:nvSpPr>
          <p:cNvPr id="86" name="Google Shape;86;g8b59a436e8_0_19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g8b59a436e8_0_19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8" name="Google Shape;88;g8b59a436e8_0_1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8b59a436e8_0_1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g8b59a436e8_0_1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42"/>
        <p:cNvGrpSpPr/>
        <p:nvPr/>
      </p:nvGrpSpPr>
      <p:grpSpPr>
        <a:xfrm>
          <a:off x="0" y="0"/>
          <a:ext cx="0" cy="0"/>
          <a:chOff x="0" y="0"/>
          <a:chExt cx="0" cy="0"/>
        </a:xfrm>
      </p:grpSpPr>
      <p:sp>
        <p:nvSpPr>
          <p:cNvPr id="143" name="Google Shape;143;g8b59a436e8_0_2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g8b59a436e8_0_25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g8b59a436e8_0_2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8b59a436e8_0_2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8b59a436e8_0_2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48"/>
        <p:cNvGrpSpPr/>
        <p:nvPr/>
      </p:nvGrpSpPr>
      <p:grpSpPr>
        <a:xfrm>
          <a:off x="0" y="0"/>
          <a:ext cx="0" cy="0"/>
          <a:chOff x="0" y="0"/>
          <a:chExt cx="0" cy="0"/>
        </a:xfrm>
      </p:grpSpPr>
      <p:sp>
        <p:nvSpPr>
          <p:cNvPr id="149" name="Google Shape;149;g8b59a436e8_0_25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g8b59a436e8_0_25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g8b59a436e8_0_2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8b59a436e8_0_2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8b59a436e8_0_2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3 Title and Content">
  <p:cSld name="03 Title and Content">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8b59a436e8_0_199"/>
          <p:cNvSpPr txBox="1">
            <a:spLocks noGrp="1"/>
          </p:cNvSpPr>
          <p:nvPr>
            <p:ph type="title"/>
          </p:nvPr>
        </p:nvSpPr>
        <p:spPr>
          <a:xfrm>
            <a:off x="5231904" y="365125"/>
            <a:ext cx="6048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833C0B"/>
              </a:buClr>
              <a:buSzPts val="4400"/>
              <a:buFont typeface="Calibri"/>
              <a:buNone/>
              <a:defRPr>
                <a:solidFill>
                  <a:srgbClr val="833C0B"/>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g8b59a436e8_0_199"/>
          <p:cNvSpPr txBox="1">
            <a:spLocks noGrp="1"/>
          </p:cNvSpPr>
          <p:nvPr>
            <p:ph type="body" idx="1"/>
          </p:nvPr>
        </p:nvSpPr>
        <p:spPr>
          <a:xfrm>
            <a:off x="4871864" y="2001465"/>
            <a:ext cx="6408600" cy="40440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solidFill>
                  <a:schemeClr val="dk1"/>
                </a:solidFill>
              </a:defRPr>
            </a:lvl1pPr>
            <a:lvl2pPr marL="914400" lvl="1" indent="-406400" algn="l" rtl="0">
              <a:lnSpc>
                <a:spcPct val="90000"/>
              </a:lnSpc>
              <a:spcBef>
                <a:spcPts val="1200"/>
              </a:spcBef>
              <a:spcAft>
                <a:spcPts val="0"/>
              </a:spcAft>
              <a:buClr>
                <a:schemeClr val="dk1"/>
              </a:buClr>
              <a:buSzPts val="2800"/>
              <a:buChar char="•"/>
              <a:defRPr sz="2800">
                <a:solidFill>
                  <a:schemeClr val="dk1"/>
                </a:solidFill>
              </a:defRPr>
            </a:lvl2pPr>
            <a:lvl3pPr marL="1371600" lvl="2" indent="-381000" algn="l" rtl="0">
              <a:lnSpc>
                <a:spcPct val="90000"/>
              </a:lnSpc>
              <a:spcBef>
                <a:spcPts val="1200"/>
              </a:spcBef>
              <a:spcAft>
                <a:spcPts val="0"/>
              </a:spcAft>
              <a:buClr>
                <a:schemeClr val="dk1"/>
              </a:buClr>
              <a:buSzPts val="2400"/>
              <a:buChar char="•"/>
              <a:defRPr sz="2400">
                <a:solidFill>
                  <a:schemeClr val="dk1"/>
                </a:solidFill>
              </a:defRPr>
            </a:lvl3pPr>
            <a:lvl4pPr marL="1828800" lvl="3" indent="-355600" algn="l" rtl="0">
              <a:lnSpc>
                <a:spcPct val="90000"/>
              </a:lnSpc>
              <a:spcBef>
                <a:spcPts val="1200"/>
              </a:spcBef>
              <a:spcAft>
                <a:spcPts val="0"/>
              </a:spcAft>
              <a:buClr>
                <a:schemeClr val="dk1"/>
              </a:buClr>
              <a:buSzPts val="2000"/>
              <a:buChar char="•"/>
              <a:defRPr sz="2000">
                <a:solidFill>
                  <a:schemeClr val="dk1"/>
                </a:solidFill>
              </a:defRPr>
            </a:lvl4pPr>
            <a:lvl5pPr marL="2286000" lvl="4" indent="-355600" algn="l" rtl="0">
              <a:lnSpc>
                <a:spcPct val="90000"/>
              </a:lnSpc>
              <a:spcBef>
                <a:spcPts val="1200"/>
              </a:spcBef>
              <a:spcAft>
                <a:spcPts val="0"/>
              </a:spcAft>
              <a:buClr>
                <a:schemeClr val="dk1"/>
              </a:buClr>
              <a:buSzPts val="2000"/>
              <a:buChar char="•"/>
              <a:defRPr sz="2000">
                <a:solidFill>
                  <a:schemeClr val="dk1"/>
                </a:solidFill>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 name="Google Shape;94;g8b59a436e8_0_199"/>
          <p:cNvSpPr txBox="1">
            <a:spLocks noGrp="1"/>
          </p:cNvSpPr>
          <p:nvPr>
            <p:ph type="dt" idx="10"/>
          </p:nvPr>
        </p:nvSpPr>
        <p:spPr>
          <a:xfrm>
            <a:off x="2567608" y="6356350"/>
            <a:ext cx="1455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8b59a436e8_0_199"/>
          <p:cNvSpPr txBox="1">
            <a:spLocks noGrp="1"/>
          </p:cNvSpPr>
          <p:nvPr>
            <p:ph type="ftr" idx="11"/>
          </p:nvPr>
        </p:nvSpPr>
        <p:spPr>
          <a:xfrm>
            <a:off x="4295800" y="6356349"/>
            <a:ext cx="5760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g8b59a436e8_0_199"/>
          <p:cNvSpPr txBox="1">
            <a:spLocks noGrp="1"/>
          </p:cNvSpPr>
          <p:nvPr>
            <p:ph type="sldNum" idx="12"/>
          </p:nvPr>
        </p:nvSpPr>
        <p:spPr>
          <a:xfrm>
            <a:off x="10272464" y="6356350"/>
            <a:ext cx="1008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97"/>
        <p:cNvGrpSpPr/>
        <p:nvPr/>
      </p:nvGrpSpPr>
      <p:grpSpPr>
        <a:xfrm>
          <a:off x="0" y="0"/>
          <a:ext cx="0" cy="0"/>
          <a:chOff x="0" y="0"/>
          <a:chExt cx="0" cy="0"/>
        </a:xfrm>
      </p:grpSpPr>
      <p:sp>
        <p:nvSpPr>
          <p:cNvPr id="98" name="Google Shape;98;g8b59a436e8_0_20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g8b59a436e8_0_20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 name="Google Shape;100;g8b59a436e8_0_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8b59a436e8_0_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g8b59a436e8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03"/>
        <p:cNvGrpSpPr/>
        <p:nvPr/>
      </p:nvGrpSpPr>
      <p:grpSpPr>
        <a:xfrm>
          <a:off x="0" y="0"/>
          <a:ext cx="0" cy="0"/>
          <a:chOff x="0" y="0"/>
          <a:chExt cx="0" cy="0"/>
        </a:xfrm>
      </p:grpSpPr>
      <p:sp>
        <p:nvSpPr>
          <p:cNvPr id="104" name="Google Shape;104;g8b59a436e8_0_2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g8b59a436e8_0_21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g8b59a436e8_0_21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g8b59a436e8_0_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8b59a436e8_0_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g8b59a436e8_0_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10"/>
        <p:cNvGrpSpPr/>
        <p:nvPr/>
      </p:nvGrpSpPr>
      <p:grpSpPr>
        <a:xfrm>
          <a:off x="0" y="0"/>
          <a:ext cx="0" cy="0"/>
          <a:chOff x="0" y="0"/>
          <a:chExt cx="0" cy="0"/>
        </a:xfrm>
      </p:grpSpPr>
      <p:sp>
        <p:nvSpPr>
          <p:cNvPr id="111" name="Google Shape;111;g8b59a436e8_0_2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g8b59a436e8_0_2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3" name="Google Shape;113;g8b59a436e8_0_2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4" name="Google Shape;114;g8b59a436e8_0_2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5" name="Google Shape;115;g8b59a436e8_0_2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g8b59a436e8_0_2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8b59a436e8_0_2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8b59a436e8_0_2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19"/>
        <p:cNvGrpSpPr/>
        <p:nvPr/>
      </p:nvGrpSpPr>
      <p:grpSpPr>
        <a:xfrm>
          <a:off x="0" y="0"/>
          <a:ext cx="0" cy="0"/>
          <a:chOff x="0" y="0"/>
          <a:chExt cx="0" cy="0"/>
        </a:xfrm>
      </p:grpSpPr>
      <p:sp>
        <p:nvSpPr>
          <p:cNvPr id="120" name="Google Shape;120;g8b59a436e8_0_2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g8b59a436e8_0_2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8b59a436e8_0_2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8b59a436e8_0_2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24"/>
        <p:cNvGrpSpPr/>
        <p:nvPr/>
      </p:nvGrpSpPr>
      <p:grpSpPr>
        <a:xfrm>
          <a:off x="0" y="0"/>
          <a:ext cx="0" cy="0"/>
          <a:chOff x="0" y="0"/>
          <a:chExt cx="0" cy="0"/>
        </a:xfrm>
      </p:grpSpPr>
      <p:sp>
        <p:nvSpPr>
          <p:cNvPr id="125" name="Google Shape;125;g8b59a436e8_0_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8b59a436e8_0_2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8b59a436e8_0_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28"/>
        <p:cNvGrpSpPr/>
        <p:nvPr/>
      </p:nvGrpSpPr>
      <p:grpSpPr>
        <a:xfrm>
          <a:off x="0" y="0"/>
          <a:ext cx="0" cy="0"/>
          <a:chOff x="0" y="0"/>
          <a:chExt cx="0" cy="0"/>
        </a:xfrm>
      </p:grpSpPr>
      <p:sp>
        <p:nvSpPr>
          <p:cNvPr id="129" name="Google Shape;129;g8b59a436e8_0_23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g8b59a436e8_0_23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1" name="Google Shape;131;g8b59a436e8_0_2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2" name="Google Shape;132;g8b59a436e8_0_2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g8b59a436e8_0_2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8b59a436e8_0_2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35"/>
        <p:cNvGrpSpPr/>
        <p:nvPr/>
      </p:nvGrpSpPr>
      <p:grpSpPr>
        <a:xfrm>
          <a:off x="0" y="0"/>
          <a:ext cx="0" cy="0"/>
          <a:chOff x="0" y="0"/>
          <a:chExt cx="0" cy="0"/>
        </a:xfrm>
      </p:grpSpPr>
      <p:sp>
        <p:nvSpPr>
          <p:cNvPr id="136" name="Google Shape;136;g8b59a436e8_0_24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g8b59a436e8_0_243"/>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8" name="Google Shape;138;g8b59a436e8_0_24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9" name="Google Shape;139;g8b59a436e8_0_2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g8b59a436e8_0_2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8b59a436e8_0_2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g8b59a436e8_0_1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5" name="Google Shape;75;g8b59a436e8_0_18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g8b59a436e8_0_1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g8b59a436e8_0_1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g8b59a436e8_0_1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éparateur en pharmacie : tout savoir sur ce métier - Med &amp; Jobs">
            <a:extLst>
              <a:ext uri="{FF2B5EF4-FFF2-40B4-BE49-F238E27FC236}">
                <a16:creationId xmlns:a16="http://schemas.microsoft.com/office/drawing/2014/main" id="{114194D4-1AE7-4CAC-9835-FCF6E02DA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
            <a:ext cx="12242800" cy="687136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7220341E-9955-49F2-84FD-2862A120AD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a:t>
            </a:fld>
            <a:endParaRPr lang="fr-FR"/>
          </a:p>
        </p:txBody>
      </p:sp>
      <p:pic>
        <p:nvPicPr>
          <p:cNvPr id="6" name="Image 5">
            <a:extLst>
              <a:ext uri="{FF2B5EF4-FFF2-40B4-BE49-F238E27FC236}">
                <a16:creationId xmlns:a16="http://schemas.microsoft.com/office/drawing/2014/main" id="{3A1A37C1-3A3A-4883-A136-A8280D14D688}"/>
              </a:ext>
            </a:extLst>
          </p:cNvPr>
          <p:cNvPicPr>
            <a:picLocks noChangeAspect="1"/>
          </p:cNvPicPr>
          <p:nvPr/>
        </p:nvPicPr>
        <p:blipFill rotWithShape="1">
          <a:blip r:embed="rId3"/>
          <a:srcRect l="61354" t="33333" r="8229" b="-1667"/>
          <a:stretch/>
        </p:blipFill>
        <p:spPr>
          <a:xfrm>
            <a:off x="1231900" y="2286000"/>
            <a:ext cx="3708400" cy="4686300"/>
          </a:xfrm>
          <a:prstGeom prst="rect">
            <a:avLst/>
          </a:prstGeom>
        </p:spPr>
      </p:pic>
      <p:sp>
        <p:nvSpPr>
          <p:cNvPr id="5" name="ZoneTexte 4">
            <a:extLst>
              <a:ext uri="{FF2B5EF4-FFF2-40B4-BE49-F238E27FC236}">
                <a16:creationId xmlns:a16="http://schemas.microsoft.com/office/drawing/2014/main" id="{39E7C31C-8661-471E-A64A-392F628EBF14}"/>
              </a:ext>
            </a:extLst>
          </p:cNvPr>
          <p:cNvSpPr txBox="1"/>
          <p:nvPr/>
        </p:nvSpPr>
        <p:spPr>
          <a:xfrm>
            <a:off x="1631950" y="5067300"/>
            <a:ext cx="2908300" cy="707886"/>
          </a:xfrm>
          <a:prstGeom prst="rect">
            <a:avLst/>
          </a:prstGeom>
          <a:solidFill>
            <a:schemeClr val="tx1"/>
          </a:solidFill>
        </p:spPr>
        <p:txBody>
          <a:bodyPr wrap="square" rtlCol="0">
            <a:spAutoFit/>
          </a:bodyPr>
          <a:lstStyle/>
          <a:p>
            <a:pPr algn="ctr"/>
            <a:r>
              <a:rPr lang="en-US" sz="2000" dirty="0">
                <a:solidFill>
                  <a:srgbClr val="19AA9F"/>
                </a:solidFill>
                <a:latin typeface="Calibri" panose="020F0502020204030204" pitchFamily="34" charset="0"/>
                <a:ea typeface="Calibri" panose="020F0502020204030204" pitchFamily="34" charset="0"/>
                <a:cs typeface="Calibri" panose="020F0502020204030204" pitchFamily="34" charset="0"/>
              </a:rPr>
              <a:t>Your medication when and where you want</a:t>
            </a:r>
            <a:endParaRPr lang="fr-CD" sz="2000" dirty="0">
              <a:solidFill>
                <a:srgbClr val="19AA9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71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8FDE1CD-C6F0-41CD-8C65-9246F0024BC3}"/>
              </a:ext>
            </a:extLst>
          </p:cNvPr>
          <p:cNvPicPr>
            <a:picLocks noChangeAspect="1"/>
          </p:cNvPicPr>
          <p:nvPr/>
        </p:nvPicPr>
        <p:blipFill>
          <a:blip r:embed="rId4"/>
          <a:stretch>
            <a:fillRect/>
          </a:stretch>
        </p:blipFill>
        <p:spPr>
          <a:xfrm>
            <a:off x="-12776" y="-18350"/>
            <a:ext cx="12204776" cy="6876350"/>
          </a:xfrm>
          <a:prstGeom prst="rect">
            <a:avLst/>
          </a:prstGeom>
        </p:spPr>
      </p:pic>
      <p:sp>
        <p:nvSpPr>
          <p:cNvPr id="10" name="Rectangle 9">
            <a:extLst>
              <a:ext uri="{FF2B5EF4-FFF2-40B4-BE49-F238E27FC236}">
                <a16:creationId xmlns:a16="http://schemas.microsoft.com/office/drawing/2014/main" id="{48392569-F90B-4ADE-B91E-38BCD6066B8C}"/>
              </a:ext>
            </a:extLst>
          </p:cNvPr>
          <p:cNvSpPr/>
          <p:nvPr/>
        </p:nvSpPr>
        <p:spPr>
          <a:xfrm>
            <a:off x="-2880" y="4786012"/>
            <a:ext cx="12194880" cy="2121581"/>
          </a:xfrm>
          <a:prstGeom prst="rect">
            <a:avLst/>
          </a:prstGeom>
          <a:solidFill>
            <a:srgbClr val="19A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dirty="0"/>
          </a:p>
        </p:txBody>
      </p:sp>
      <p:sp>
        <p:nvSpPr>
          <p:cNvPr id="5" name="Google Shape;171;g8b59a436e8_0_262">
            <a:extLst>
              <a:ext uri="{FF2B5EF4-FFF2-40B4-BE49-F238E27FC236}">
                <a16:creationId xmlns:a16="http://schemas.microsoft.com/office/drawing/2014/main" id="{AED1ED86-5291-4E42-A517-71B6133DDF29}"/>
              </a:ext>
            </a:extLst>
          </p:cNvPr>
          <p:cNvSpPr txBox="1"/>
          <p:nvPr/>
        </p:nvSpPr>
        <p:spPr>
          <a:xfrm>
            <a:off x="-9832" y="336755"/>
            <a:ext cx="1256145" cy="429863"/>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SzPts val="3600"/>
              <a:buFont typeface="Calibri"/>
              <a:buNone/>
            </a:pPr>
            <a:r>
              <a:rPr lang="fr-FR" sz="2000" b="1" dirty="0" err="1">
                <a:solidFill>
                  <a:srgbClr val="1B906C"/>
                </a:solidFill>
                <a:latin typeface="Calibri"/>
                <a:ea typeface="Calibri"/>
                <a:cs typeface="Calibri"/>
                <a:sym typeface="Calibri"/>
              </a:rPr>
              <a:t>Problem</a:t>
            </a:r>
            <a:endParaRPr sz="2800" b="1" i="0" u="none" strike="noStrike" cap="none" dirty="0">
              <a:solidFill>
                <a:srgbClr val="1B906C"/>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670A1A1B-20BC-4DD3-8812-B55575EF75F2}"/>
              </a:ext>
            </a:extLst>
          </p:cNvPr>
          <p:cNvSpPr/>
          <p:nvPr/>
        </p:nvSpPr>
        <p:spPr>
          <a:xfrm>
            <a:off x="6069160" y="5414132"/>
            <a:ext cx="3405040" cy="526028"/>
          </a:xfrm>
          <a:prstGeom prst="rect">
            <a:avLst/>
          </a:prstGeom>
          <a:solidFill>
            <a:srgbClr val="FED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7" name="Rectangle 6">
            <a:extLst>
              <a:ext uri="{FF2B5EF4-FFF2-40B4-BE49-F238E27FC236}">
                <a16:creationId xmlns:a16="http://schemas.microsoft.com/office/drawing/2014/main" id="{16C3043B-EA5A-4932-9233-F1FEAA19FDBC}"/>
              </a:ext>
            </a:extLst>
          </p:cNvPr>
          <p:cNvSpPr/>
          <p:nvPr/>
        </p:nvSpPr>
        <p:spPr>
          <a:xfrm>
            <a:off x="3150495" y="5908050"/>
            <a:ext cx="2462905" cy="519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2" name="ZoneTexte 1">
            <a:extLst>
              <a:ext uri="{FF2B5EF4-FFF2-40B4-BE49-F238E27FC236}">
                <a16:creationId xmlns:a16="http://schemas.microsoft.com/office/drawing/2014/main" id="{560BB892-1890-40C4-9A63-8FBC5C4B4A69}"/>
              </a:ext>
            </a:extLst>
          </p:cNvPr>
          <p:cNvSpPr txBox="1"/>
          <p:nvPr/>
        </p:nvSpPr>
        <p:spPr>
          <a:xfrm>
            <a:off x="2513160" y="5376151"/>
            <a:ext cx="7162800" cy="1077218"/>
          </a:xfrm>
          <a:prstGeom prst="rect">
            <a:avLst/>
          </a:prstGeom>
          <a:noFill/>
          <a:ln>
            <a:noFill/>
          </a:ln>
        </p:spPr>
        <p:txBody>
          <a:bodyPr wrap="square" rtlCol="0">
            <a:spAutoFit/>
          </a:bodyPr>
          <a:lstStyle/>
          <a:p>
            <a:pPr algn="ctr"/>
            <a:r>
              <a:rPr lang="en-US" sz="3200" b="1" dirty="0">
                <a:solidFill>
                  <a:schemeClr val="tx1"/>
                </a:solidFill>
                <a:latin typeface="Calibri" panose="020F0502020204030204" pitchFamily="34" charset="0"/>
                <a:cs typeface="Calibri" panose="020F0502020204030204" pitchFamily="34" charset="0"/>
              </a:rPr>
              <a:t>Information on the availability of drugs in pharmacies is hardly accessible.</a:t>
            </a:r>
          </a:p>
        </p:txBody>
      </p:sp>
    </p:spTree>
    <p:custDataLst>
      <p:tags r:id="rId1"/>
    </p:custDataLst>
    <p:extLst>
      <p:ext uri="{BB962C8B-B14F-4D97-AF65-F5344CB8AC3E}">
        <p14:creationId xmlns:p14="http://schemas.microsoft.com/office/powerpoint/2010/main" val="332151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7" grpId="0" animBg="1"/>
      <p:bldP spid="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rundi : il n'y aura plus que des pharmacies aux normes">
            <a:extLst>
              <a:ext uri="{FF2B5EF4-FFF2-40B4-BE49-F238E27FC236}">
                <a16:creationId xmlns:a16="http://schemas.microsoft.com/office/drawing/2014/main" id="{FFA796A3-4A78-47B8-85A7-19A8A5539A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55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A4FC14E-3086-4DC3-902A-4B524FF1FD68}"/>
              </a:ext>
            </a:extLst>
          </p:cNvPr>
          <p:cNvSpPr/>
          <p:nvPr/>
        </p:nvSpPr>
        <p:spPr>
          <a:xfrm>
            <a:off x="0" y="0"/>
            <a:ext cx="12192000" cy="6858000"/>
          </a:xfrm>
          <a:prstGeom prst="rect">
            <a:avLst/>
          </a:prstGeom>
          <a:solidFill>
            <a:srgbClr val="11A399">
              <a:alpha val="9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grpSp>
        <p:nvGrpSpPr>
          <p:cNvPr id="23" name="Groupe 22">
            <a:extLst>
              <a:ext uri="{FF2B5EF4-FFF2-40B4-BE49-F238E27FC236}">
                <a16:creationId xmlns:a16="http://schemas.microsoft.com/office/drawing/2014/main" id="{57933BD1-F2AD-4C44-BDD8-6CDCF0E7F6E0}"/>
              </a:ext>
            </a:extLst>
          </p:cNvPr>
          <p:cNvGrpSpPr/>
          <p:nvPr/>
        </p:nvGrpSpPr>
        <p:grpSpPr>
          <a:xfrm rot="19979823">
            <a:off x="7867025" y="1012211"/>
            <a:ext cx="3155147" cy="6581221"/>
            <a:chOff x="5721352" y="3040844"/>
            <a:chExt cx="2336800" cy="5047888"/>
          </a:xfrm>
        </p:grpSpPr>
        <p:pic>
          <p:nvPicPr>
            <p:cNvPr id="24" name="Image 23">
              <a:extLst>
                <a:ext uri="{FF2B5EF4-FFF2-40B4-BE49-F238E27FC236}">
                  <a16:creationId xmlns:a16="http://schemas.microsoft.com/office/drawing/2014/main" id="{3D8CAEE0-6283-43F0-A185-0DDDD2CCB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196" y="3330630"/>
              <a:ext cx="2201018" cy="4524315"/>
            </a:xfrm>
            <a:prstGeom prst="rect">
              <a:avLst/>
            </a:prstGeom>
          </p:spPr>
        </p:pic>
        <p:pic>
          <p:nvPicPr>
            <p:cNvPr id="25" name="Image 24">
              <a:extLst>
                <a:ext uri="{FF2B5EF4-FFF2-40B4-BE49-F238E27FC236}">
                  <a16:creationId xmlns:a16="http://schemas.microsoft.com/office/drawing/2014/main" id="{C3ACCAAD-3829-4BFE-B81F-7BEF31131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1352" y="3040844"/>
              <a:ext cx="2336800" cy="5047888"/>
            </a:xfrm>
            <a:prstGeom prst="rect">
              <a:avLst/>
            </a:prstGeom>
          </p:spPr>
        </p:pic>
      </p:grpSp>
      <p:pic>
        <p:nvPicPr>
          <p:cNvPr id="26" name="Image 25">
            <a:extLst>
              <a:ext uri="{FF2B5EF4-FFF2-40B4-BE49-F238E27FC236}">
                <a16:creationId xmlns:a16="http://schemas.microsoft.com/office/drawing/2014/main" id="{B6CD9284-EB9B-4DE7-9496-804B95D80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02439">
            <a:off x="7562049" y="1670667"/>
            <a:ext cx="5636242" cy="3641013"/>
          </a:xfrm>
          <a:prstGeom prst="rect">
            <a:avLst/>
          </a:prstGeom>
          <a:effectLst>
            <a:outerShdw blurRad="50800" dist="38100" dir="5400000" sx="103000" sy="103000" algn="t" rotWithShape="0">
              <a:prstClr val="black">
                <a:alpha val="40000"/>
              </a:prstClr>
            </a:outerShdw>
          </a:effectLst>
        </p:spPr>
      </p:pic>
      <p:pic>
        <p:nvPicPr>
          <p:cNvPr id="27" name="Image 26">
            <a:extLst>
              <a:ext uri="{FF2B5EF4-FFF2-40B4-BE49-F238E27FC236}">
                <a16:creationId xmlns:a16="http://schemas.microsoft.com/office/drawing/2014/main" id="{AA0A2FD9-50ED-46B8-A9CC-1D6EE1CC5434}"/>
              </a:ext>
            </a:extLst>
          </p:cNvPr>
          <p:cNvPicPr>
            <a:picLocks noChangeAspect="1"/>
          </p:cNvPicPr>
          <p:nvPr/>
        </p:nvPicPr>
        <p:blipFill rotWithShape="1">
          <a:blip r:embed="rId7">
            <a:extLst>
              <a:ext uri="{28A0092B-C50C-407E-A947-70E740481C1C}">
                <a14:useLocalDpi xmlns:a14="http://schemas.microsoft.com/office/drawing/2010/main" val="0"/>
              </a:ext>
            </a:extLst>
          </a:blip>
          <a:srcRect l="38290" t="44748" r="26199" b="1386"/>
          <a:stretch/>
        </p:blipFill>
        <p:spPr>
          <a:xfrm flipH="1">
            <a:off x="8515658" y="3529237"/>
            <a:ext cx="2072543" cy="2079366"/>
          </a:xfrm>
          <a:prstGeom prst="flowChartConnector">
            <a:avLst/>
          </a:prstGeom>
        </p:spPr>
      </p:pic>
      <p:sp>
        <p:nvSpPr>
          <p:cNvPr id="18" name="Rectangle 17">
            <a:extLst>
              <a:ext uri="{FF2B5EF4-FFF2-40B4-BE49-F238E27FC236}">
                <a16:creationId xmlns:a16="http://schemas.microsoft.com/office/drawing/2014/main" id="{2C13979C-81CB-46F1-A888-D14948AE0824}"/>
              </a:ext>
            </a:extLst>
          </p:cNvPr>
          <p:cNvSpPr/>
          <p:nvPr/>
        </p:nvSpPr>
        <p:spPr>
          <a:xfrm>
            <a:off x="1378682" y="3583283"/>
            <a:ext cx="2380518" cy="397678"/>
          </a:xfrm>
          <a:prstGeom prst="rect">
            <a:avLst/>
          </a:prstGeom>
          <a:solidFill>
            <a:srgbClr val="FED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15" name="ZoneTexte 14">
            <a:extLst>
              <a:ext uri="{FF2B5EF4-FFF2-40B4-BE49-F238E27FC236}">
                <a16:creationId xmlns:a16="http://schemas.microsoft.com/office/drawing/2014/main" id="{CFADF932-942D-4273-8EF5-BA983A895267}"/>
              </a:ext>
            </a:extLst>
          </p:cNvPr>
          <p:cNvSpPr txBox="1"/>
          <p:nvPr/>
        </p:nvSpPr>
        <p:spPr>
          <a:xfrm>
            <a:off x="1345219" y="3510765"/>
            <a:ext cx="2413981" cy="523220"/>
          </a:xfrm>
          <a:prstGeom prst="rect">
            <a:avLst/>
          </a:prstGeom>
          <a:noFill/>
        </p:spPr>
        <p:txBody>
          <a:bodyPr wrap="square" rtlCol="0">
            <a:spAutoFit/>
          </a:bodyPr>
          <a:lstStyle/>
          <a:p>
            <a:r>
              <a:rPr lang="fr-FR" sz="2800" b="1" dirty="0" err="1"/>
              <a:t>Pay</a:t>
            </a:r>
            <a:r>
              <a:rPr lang="fr-FR" sz="2800" b="1" dirty="0"/>
              <a:t> </a:t>
            </a:r>
            <a:r>
              <a:rPr lang="fr-FR" sz="2800" b="1" dirty="0" err="1"/>
              <a:t>remotely</a:t>
            </a:r>
            <a:endParaRPr lang="fr-CD" sz="2800" b="1" dirty="0"/>
          </a:p>
        </p:txBody>
      </p:sp>
      <p:sp>
        <p:nvSpPr>
          <p:cNvPr id="2" name="Rectangle 1">
            <a:extLst>
              <a:ext uri="{FF2B5EF4-FFF2-40B4-BE49-F238E27FC236}">
                <a16:creationId xmlns:a16="http://schemas.microsoft.com/office/drawing/2014/main" id="{B83750A7-9DEA-4F59-A2F3-D02AF7B4FCDD}"/>
              </a:ext>
            </a:extLst>
          </p:cNvPr>
          <p:cNvSpPr/>
          <p:nvPr/>
        </p:nvSpPr>
        <p:spPr>
          <a:xfrm>
            <a:off x="1381716" y="2244874"/>
            <a:ext cx="2872784" cy="485477"/>
          </a:xfrm>
          <a:prstGeom prst="rect">
            <a:avLst/>
          </a:prstGeom>
          <a:solidFill>
            <a:srgbClr val="FED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20" name="Rectangle 19">
            <a:extLst>
              <a:ext uri="{FF2B5EF4-FFF2-40B4-BE49-F238E27FC236}">
                <a16:creationId xmlns:a16="http://schemas.microsoft.com/office/drawing/2014/main" id="{188DFE91-1ED3-4684-A672-2673D62B8E48}"/>
              </a:ext>
            </a:extLst>
          </p:cNvPr>
          <p:cNvSpPr/>
          <p:nvPr/>
        </p:nvSpPr>
        <p:spPr>
          <a:xfrm>
            <a:off x="1381867" y="4811284"/>
            <a:ext cx="1889457" cy="396053"/>
          </a:xfrm>
          <a:prstGeom prst="rect">
            <a:avLst/>
          </a:prstGeom>
          <a:solidFill>
            <a:srgbClr val="FED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17" name="ZoneTexte 16">
            <a:extLst>
              <a:ext uri="{FF2B5EF4-FFF2-40B4-BE49-F238E27FC236}">
                <a16:creationId xmlns:a16="http://schemas.microsoft.com/office/drawing/2014/main" id="{F6A0E4BE-F156-4230-82EB-0B1055F2B4CD}"/>
              </a:ext>
            </a:extLst>
          </p:cNvPr>
          <p:cNvSpPr txBox="1"/>
          <p:nvPr/>
        </p:nvSpPr>
        <p:spPr>
          <a:xfrm>
            <a:off x="1369053" y="4747701"/>
            <a:ext cx="4324653" cy="523220"/>
          </a:xfrm>
          <a:prstGeom prst="rect">
            <a:avLst/>
          </a:prstGeom>
          <a:noFill/>
        </p:spPr>
        <p:txBody>
          <a:bodyPr wrap="square" rtlCol="0">
            <a:spAutoFit/>
          </a:bodyPr>
          <a:lstStyle/>
          <a:p>
            <a:r>
              <a:rPr lang="fr-FR" sz="2800" b="1" dirty="0"/>
              <a:t>Delivery </a:t>
            </a:r>
            <a:r>
              <a:rPr lang="fr-FR" sz="2800" b="1" dirty="0">
                <a:solidFill>
                  <a:schemeClr val="bg1"/>
                </a:solidFill>
                <a:effectLst>
                  <a:glow rad="127000">
                    <a:schemeClr val="tx1">
                      <a:alpha val="31000"/>
                    </a:schemeClr>
                  </a:glow>
                </a:effectLst>
              </a:rPr>
              <a:t> </a:t>
            </a:r>
            <a:endParaRPr lang="fr-CD" sz="2800" b="1" dirty="0">
              <a:solidFill>
                <a:schemeClr val="bg1"/>
              </a:solidFill>
              <a:effectLst>
                <a:glow rad="127000">
                  <a:schemeClr val="tx1">
                    <a:alpha val="31000"/>
                  </a:schemeClr>
                </a:glow>
              </a:effectLst>
            </a:endParaRPr>
          </a:p>
        </p:txBody>
      </p:sp>
      <p:sp>
        <p:nvSpPr>
          <p:cNvPr id="5" name="ZoneTexte 4">
            <a:extLst>
              <a:ext uri="{FF2B5EF4-FFF2-40B4-BE49-F238E27FC236}">
                <a16:creationId xmlns:a16="http://schemas.microsoft.com/office/drawing/2014/main" id="{4ADA5248-E46D-4F98-8A75-08AABF6AF009}"/>
              </a:ext>
            </a:extLst>
          </p:cNvPr>
          <p:cNvSpPr txBox="1"/>
          <p:nvPr/>
        </p:nvSpPr>
        <p:spPr>
          <a:xfrm>
            <a:off x="977899" y="641743"/>
            <a:ext cx="4851401" cy="523220"/>
          </a:xfrm>
          <a:prstGeom prst="rect">
            <a:avLst/>
          </a:prstGeom>
          <a:solidFill>
            <a:srgbClr val="FFFFFF"/>
          </a:solidFill>
        </p:spPr>
        <p:txBody>
          <a:bodyPr wrap="square" rtlCol="0">
            <a:spAutoFit/>
          </a:bodyPr>
          <a:lstStyle/>
          <a:p>
            <a:pPr algn="r"/>
            <a:r>
              <a:rPr lang="fr-FR" sz="2800" b="1" dirty="0">
                <a:solidFill>
                  <a:srgbClr val="1B906C"/>
                </a:solidFill>
              </a:rPr>
              <a:t>LukaPharma mobile App   </a:t>
            </a:r>
            <a:endParaRPr lang="fr-CD" sz="2800" b="1" dirty="0">
              <a:solidFill>
                <a:srgbClr val="1B906C"/>
              </a:solidFill>
            </a:endParaRPr>
          </a:p>
        </p:txBody>
      </p:sp>
      <p:pic>
        <p:nvPicPr>
          <p:cNvPr id="21" name="Image 20">
            <a:extLst>
              <a:ext uri="{FF2B5EF4-FFF2-40B4-BE49-F238E27FC236}">
                <a16:creationId xmlns:a16="http://schemas.microsoft.com/office/drawing/2014/main" id="{0005F3FF-C9D0-4E61-BCA5-DD2D0B613A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459" y="348091"/>
            <a:ext cx="1095013" cy="1095013"/>
          </a:xfrm>
          <a:prstGeom prst="rect">
            <a:avLst/>
          </a:prstGeom>
          <a:effectLst>
            <a:outerShdw blurRad="50800" dist="38100" dir="5400000" algn="t" rotWithShape="0">
              <a:prstClr val="black">
                <a:alpha val="40000"/>
              </a:prstClr>
            </a:outerShdw>
          </a:effectLst>
        </p:spPr>
      </p:pic>
      <p:sp>
        <p:nvSpPr>
          <p:cNvPr id="19" name="Google Shape;171;g8b59a436e8_0_262">
            <a:extLst>
              <a:ext uri="{FF2B5EF4-FFF2-40B4-BE49-F238E27FC236}">
                <a16:creationId xmlns:a16="http://schemas.microsoft.com/office/drawing/2014/main" id="{BBFA47C6-3BEE-4933-9296-E8E2CAC990D8}"/>
              </a:ext>
            </a:extLst>
          </p:cNvPr>
          <p:cNvSpPr txBox="1"/>
          <p:nvPr/>
        </p:nvSpPr>
        <p:spPr>
          <a:xfrm>
            <a:off x="11073969" y="259442"/>
            <a:ext cx="1118031" cy="428337"/>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SzPts val="3600"/>
              <a:buFont typeface="Calibri"/>
              <a:buNone/>
            </a:pPr>
            <a:r>
              <a:rPr lang="fr-FR" sz="2000" b="1" dirty="0">
                <a:solidFill>
                  <a:srgbClr val="19AA9F"/>
                </a:solidFill>
                <a:latin typeface="Calibri"/>
                <a:ea typeface="Calibri"/>
                <a:cs typeface="Calibri"/>
                <a:sym typeface="Calibri"/>
              </a:rPr>
              <a:t>Solution</a:t>
            </a:r>
            <a:endParaRPr sz="2000" b="1" i="0" u="none" strike="noStrike" cap="none" dirty="0">
              <a:solidFill>
                <a:srgbClr val="19AA9F"/>
              </a:solidFill>
              <a:latin typeface="Calibri"/>
              <a:ea typeface="Calibri"/>
              <a:cs typeface="Calibri"/>
              <a:sym typeface="Calibri"/>
            </a:endParaRPr>
          </a:p>
        </p:txBody>
      </p:sp>
      <p:pic>
        <p:nvPicPr>
          <p:cNvPr id="8" name="Image 7">
            <a:extLst>
              <a:ext uri="{FF2B5EF4-FFF2-40B4-BE49-F238E27FC236}">
                <a16:creationId xmlns:a16="http://schemas.microsoft.com/office/drawing/2014/main" id="{967CA8ED-DCDB-47DD-A0EB-182E0FE8DCCF}"/>
              </a:ext>
            </a:extLst>
          </p:cNvPr>
          <p:cNvPicPr>
            <a:picLocks noChangeAspect="1"/>
          </p:cNvPicPr>
          <p:nvPr/>
        </p:nvPicPr>
        <p:blipFill rotWithShape="1">
          <a:blip r:embed="rId9"/>
          <a:srcRect l="43641" t="6585" r="25650" b="53629"/>
          <a:stretch/>
        </p:blipFill>
        <p:spPr>
          <a:xfrm>
            <a:off x="490906" y="2130562"/>
            <a:ext cx="784211" cy="571493"/>
          </a:xfrm>
          <a:prstGeom prst="rect">
            <a:avLst/>
          </a:prstGeom>
        </p:spPr>
      </p:pic>
      <p:pic>
        <p:nvPicPr>
          <p:cNvPr id="22" name="Image 21">
            <a:extLst>
              <a:ext uri="{FF2B5EF4-FFF2-40B4-BE49-F238E27FC236}">
                <a16:creationId xmlns:a16="http://schemas.microsoft.com/office/drawing/2014/main" id="{2C81F5C7-4BCD-4442-B787-6C8099E7EEF0}"/>
              </a:ext>
            </a:extLst>
          </p:cNvPr>
          <p:cNvPicPr>
            <a:picLocks noChangeAspect="1"/>
          </p:cNvPicPr>
          <p:nvPr/>
        </p:nvPicPr>
        <p:blipFill rotWithShape="1">
          <a:blip r:embed="rId9"/>
          <a:srcRect l="45344" t="12151" r="27310" b="56250"/>
          <a:stretch/>
        </p:blipFill>
        <p:spPr>
          <a:xfrm>
            <a:off x="558647" y="3583283"/>
            <a:ext cx="703871" cy="457476"/>
          </a:xfrm>
          <a:prstGeom prst="rect">
            <a:avLst/>
          </a:prstGeom>
        </p:spPr>
      </p:pic>
      <p:pic>
        <p:nvPicPr>
          <p:cNvPr id="28" name="Image 27">
            <a:extLst>
              <a:ext uri="{FF2B5EF4-FFF2-40B4-BE49-F238E27FC236}">
                <a16:creationId xmlns:a16="http://schemas.microsoft.com/office/drawing/2014/main" id="{23EE419D-C8B9-4923-A6FB-874220FB6B88}"/>
              </a:ext>
            </a:extLst>
          </p:cNvPr>
          <p:cNvPicPr>
            <a:picLocks noChangeAspect="1"/>
          </p:cNvPicPr>
          <p:nvPr/>
        </p:nvPicPr>
        <p:blipFill rotWithShape="1">
          <a:blip r:embed="rId9"/>
          <a:srcRect l="44815" t="10901" r="26752" b="57501"/>
          <a:stretch/>
        </p:blipFill>
        <p:spPr>
          <a:xfrm>
            <a:off x="569852" y="4723384"/>
            <a:ext cx="731828" cy="457476"/>
          </a:xfrm>
          <a:prstGeom prst="rect">
            <a:avLst/>
          </a:prstGeom>
        </p:spPr>
      </p:pic>
      <p:sp>
        <p:nvSpPr>
          <p:cNvPr id="3" name="ZoneTexte 2">
            <a:extLst>
              <a:ext uri="{FF2B5EF4-FFF2-40B4-BE49-F238E27FC236}">
                <a16:creationId xmlns:a16="http://schemas.microsoft.com/office/drawing/2014/main" id="{FFBEF0CF-1E3B-4210-8E2D-17A07C169803}"/>
              </a:ext>
            </a:extLst>
          </p:cNvPr>
          <p:cNvSpPr txBox="1"/>
          <p:nvPr/>
        </p:nvSpPr>
        <p:spPr>
          <a:xfrm>
            <a:off x="1369053" y="2228206"/>
            <a:ext cx="6932162" cy="1008738"/>
          </a:xfrm>
          <a:prstGeom prst="rect">
            <a:avLst/>
          </a:prstGeom>
          <a:noFill/>
        </p:spPr>
        <p:txBody>
          <a:bodyPr wrap="square" rtlCol="0">
            <a:spAutoFit/>
          </a:bodyPr>
          <a:lstStyle/>
          <a:p>
            <a:r>
              <a:rPr lang="en-US" sz="2800" b="1" dirty="0"/>
              <a:t>Drug availability  </a:t>
            </a:r>
            <a:r>
              <a:rPr lang="en-US" sz="2800" b="1" dirty="0">
                <a:solidFill>
                  <a:schemeClr val="bg1"/>
                </a:solidFill>
              </a:rPr>
              <a:t>(6 min)</a:t>
            </a:r>
          </a:p>
          <a:p>
            <a:pPr>
              <a:lnSpc>
                <a:spcPct val="150000"/>
              </a:lnSpc>
            </a:pPr>
            <a:r>
              <a:rPr lang="en-US" sz="2400" b="1" dirty="0">
                <a:solidFill>
                  <a:schemeClr val="bg1"/>
                </a:solidFill>
              </a:rPr>
              <a:t>and Price</a:t>
            </a:r>
          </a:p>
        </p:txBody>
      </p:sp>
    </p:spTree>
    <p:extLst>
      <p:ext uri="{BB962C8B-B14F-4D97-AF65-F5344CB8AC3E}">
        <p14:creationId xmlns:p14="http://schemas.microsoft.com/office/powerpoint/2010/main" val="307727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Shape 178"/>
        <p:cNvGrpSpPr/>
        <p:nvPr/>
      </p:nvGrpSpPr>
      <p:grpSpPr>
        <a:xfrm>
          <a:off x="0" y="0"/>
          <a:ext cx="0" cy="0"/>
          <a:chOff x="0" y="0"/>
          <a:chExt cx="0" cy="0"/>
        </a:xfrm>
      </p:grpSpPr>
      <p:pic>
        <p:nvPicPr>
          <p:cNvPr id="3" name="Image 2">
            <a:extLst>
              <a:ext uri="{FF2B5EF4-FFF2-40B4-BE49-F238E27FC236}">
                <a16:creationId xmlns:a16="http://schemas.microsoft.com/office/drawing/2014/main" id="{26024162-AB52-4A9E-B996-9BD775B75B2B}"/>
              </a:ext>
            </a:extLst>
          </p:cNvPr>
          <p:cNvPicPr>
            <a:picLocks noChangeAspect="1"/>
          </p:cNvPicPr>
          <p:nvPr/>
        </p:nvPicPr>
        <p:blipFill>
          <a:blip r:embed="rId3"/>
          <a:stretch>
            <a:fillRect/>
          </a:stretch>
        </p:blipFill>
        <p:spPr>
          <a:xfrm>
            <a:off x="5126583" y="-74196"/>
            <a:ext cx="10427702" cy="6952671"/>
          </a:xfrm>
          <a:prstGeom prst="rect">
            <a:avLst/>
          </a:prstGeom>
        </p:spPr>
      </p:pic>
      <p:sp>
        <p:nvSpPr>
          <p:cNvPr id="6" name="Rectangle 5">
            <a:extLst>
              <a:ext uri="{FF2B5EF4-FFF2-40B4-BE49-F238E27FC236}">
                <a16:creationId xmlns:a16="http://schemas.microsoft.com/office/drawing/2014/main" id="{160AE396-17F8-4665-A3F4-7B1FC0EAE22D}"/>
              </a:ext>
            </a:extLst>
          </p:cNvPr>
          <p:cNvSpPr/>
          <p:nvPr/>
        </p:nvSpPr>
        <p:spPr>
          <a:xfrm>
            <a:off x="0" y="0"/>
            <a:ext cx="6096000" cy="6891453"/>
          </a:xfrm>
          <a:prstGeom prst="rect">
            <a:avLst/>
          </a:prstGeom>
          <a:solidFill>
            <a:srgbClr val="19A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13" name="Google Shape;171;g8b59a436e8_0_262">
            <a:extLst>
              <a:ext uri="{FF2B5EF4-FFF2-40B4-BE49-F238E27FC236}">
                <a16:creationId xmlns:a16="http://schemas.microsoft.com/office/drawing/2014/main" id="{5771C8DF-93E5-445F-9F2B-8433EA8DD123}"/>
              </a:ext>
            </a:extLst>
          </p:cNvPr>
          <p:cNvSpPr txBox="1"/>
          <p:nvPr/>
        </p:nvSpPr>
        <p:spPr>
          <a:xfrm>
            <a:off x="-199696" y="332552"/>
            <a:ext cx="2646947" cy="377147"/>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SzPts val="3600"/>
              <a:buFont typeface="Calibri"/>
              <a:buNone/>
            </a:pPr>
            <a:r>
              <a:rPr lang="fr-FR" sz="2000" b="1" i="0" u="none" strike="noStrike" cap="none" dirty="0">
                <a:solidFill>
                  <a:srgbClr val="19AA9F"/>
                </a:solidFill>
                <a:latin typeface="Calibri"/>
                <a:ea typeface="Calibri"/>
                <a:cs typeface="Calibri"/>
                <a:sym typeface="Calibri"/>
              </a:rPr>
              <a:t>Business model</a:t>
            </a:r>
            <a:endParaRPr sz="2000" b="1" i="0" u="none" strike="noStrike" cap="none" dirty="0">
              <a:solidFill>
                <a:srgbClr val="19AA9F"/>
              </a:solidFill>
              <a:latin typeface="Calibri"/>
              <a:ea typeface="Calibri"/>
              <a:cs typeface="Calibri"/>
              <a:sym typeface="Calibri"/>
            </a:endParaRPr>
          </a:p>
        </p:txBody>
      </p:sp>
      <p:sp>
        <p:nvSpPr>
          <p:cNvPr id="19" name="ZoneTexte 18">
            <a:extLst>
              <a:ext uri="{FF2B5EF4-FFF2-40B4-BE49-F238E27FC236}">
                <a16:creationId xmlns:a16="http://schemas.microsoft.com/office/drawing/2014/main" id="{660B779E-F2BA-42EC-B15A-1ADCC7075CFD}"/>
              </a:ext>
            </a:extLst>
          </p:cNvPr>
          <p:cNvSpPr txBox="1"/>
          <p:nvPr/>
        </p:nvSpPr>
        <p:spPr>
          <a:xfrm>
            <a:off x="482068" y="1334707"/>
            <a:ext cx="3738701" cy="923330"/>
          </a:xfrm>
          <a:prstGeom prst="rect">
            <a:avLst/>
          </a:prstGeom>
          <a:noFill/>
        </p:spPr>
        <p:txBody>
          <a:bodyPr wrap="square" rtlCol="0">
            <a:spAutoFit/>
          </a:bodyPr>
          <a:lstStyle/>
          <a:p>
            <a:r>
              <a:rPr lang="fr-FR" sz="3600" b="1" dirty="0">
                <a:solidFill>
                  <a:srgbClr val="FEDD14"/>
                </a:solidFill>
              </a:rPr>
              <a:t>Commission</a:t>
            </a:r>
            <a:r>
              <a:rPr lang="fr-FR" sz="3600" b="1" dirty="0">
                <a:solidFill>
                  <a:srgbClr val="FFFF00"/>
                </a:solidFill>
              </a:rPr>
              <a:t> </a:t>
            </a:r>
          </a:p>
          <a:p>
            <a:r>
              <a:rPr lang="fr-FR" sz="1600" b="1" dirty="0">
                <a:solidFill>
                  <a:schemeClr val="bg1"/>
                </a:solidFill>
              </a:rPr>
              <a:t>5% </a:t>
            </a:r>
            <a:r>
              <a:rPr lang="fr-FR" sz="1600" b="1" dirty="0" err="1">
                <a:solidFill>
                  <a:schemeClr val="bg1"/>
                </a:solidFill>
              </a:rPr>
              <a:t>paid</a:t>
            </a:r>
            <a:r>
              <a:rPr lang="fr-FR" sz="1600" b="1" dirty="0">
                <a:solidFill>
                  <a:schemeClr val="bg1"/>
                </a:solidFill>
              </a:rPr>
              <a:t> by the </a:t>
            </a:r>
            <a:r>
              <a:rPr lang="fr-FR" sz="1600" b="1" dirty="0" err="1">
                <a:solidFill>
                  <a:schemeClr val="bg1"/>
                </a:solidFill>
              </a:rPr>
              <a:t>pharmacist</a:t>
            </a:r>
            <a:endParaRPr lang="fr-CD" sz="1600" b="1" dirty="0">
              <a:solidFill>
                <a:schemeClr val="bg1"/>
              </a:solidFill>
            </a:endParaRPr>
          </a:p>
        </p:txBody>
      </p:sp>
      <p:sp>
        <p:nvSpPr>
          <p:cNvPr id="7" name="ZoneTexte 6">
            <a:extLst>
              <a:ext uri="{FF2B5EF4-FFF2-40B4-BE49-F238E27FC236}">
                <a16:creationId xmlns:a16="http://schemas.microsoft.com/office/drawing/2014/main" id="{09C64E00-0BF4-4FD8-AB9F-883340F6E056}"/>
              </a:ext>
            </a:extLst>
          </p:cNvPr>
          <p:cNvSpPr txBox="1"/>
          <p:nvPr/>
        </p:nvSpPr>
        <p:spPr>
          <a:xfrm>
            <a:off x="482068" y="2849592"/>
            <a:ext cx="4924425" cy="1138773"/>
          </a:xfrm>
          <a:prstGeom prst="rect">
            <a:avLst/>
          </a:prstGeom>
          <a:noFill/>
        </p:spPr>
        <p:txBody>
          <a:bodyPr wrap="square" rtlCol="0">
            <a:spAutoFit/>
          </a:bodyPr>
          <a:lstStyle/>
          <a:p>
            <a:r>
              <a:rPr lang="fr-FR" sz="3600" b="1" dirty="0">
                <a:solidFill>
                  <a:srgbClr val="FEDD14"/>
                </a:solidFill>
              </a:rPr>
              <a:t>Freemium</a:t>
            </a:r>
            <a:r>
              <a:rPr lang="fr-FR" sz="3600" b="1" dirty="0">
                <a:solidFill>
                  <a:srgbClr val="FFFF00"/>
                </a:solidFill>
              </a:rPr>
              <a:t> </a:t>
            </a:r>
          </a:p>
          <a:p>
            <a:r>
              <a:rPr lang="en-US" sz="1600" b="1" dirty="0">
                <a:solidFill>
                  <a:schemeClr val="bg1"/>
                </a:solidFill>
              </a:rPr>
              <a:t>Advertising for free use and </a:t>
            </a:r>
            <a:r>
              <a:rPr lang="en-US" sz="1600" b="1" dirty="0">
                <a:solidFill>
                  <a:srgbClr val="FFFF00"/>
                </a:solidFill>
              </a:rPr>
              <a:t>$0.5 ticket for each request</a:t>
            </a:r>
            <a:r>
              <a:rPr lang="en-US" sz="1600" b="1" dirty="0">
                <a:solidFill>
                  <a:schemeClr val="bg1"/>
                </a:solidFill>
              </a:rPr>
              <a:t> in premium mode</a:t>
            </a:r>
            <a:endParaRPr lang="fr-CD" sz="1600" b="1" dirty="0">
              <a:solidFill>
                <a:schemeClr val="bg1"/>
              </a:solidFill>
            </a:endParaRPr>
          </a:p>
        </p:txBody>
      </p:sp>
      <p:sp>
        <p:nvSpPr>
          <p:cNvPr id="9" name="ZoneTexte 8">
            <a:extLst>
              <a:ext uri="{FF2B5EF4-FFF2-40B4-BE49-F238E27FC236}">
                <a16:creationId xmlns:a16="http://schemas.microsoft.com/office/drawing/2014/main" id="{626A913C-234E-4A83-86A2-295487EFF4FA}"/>
              </a:ext>
            </a:extLst>
          </p:cNvPr>
          <p:cNvSpPr txBox="1"/>
          <p:nvPr/>
        </p:nvSpPr>
        <p:spPr>
          <a:xfrm>
            <a:off x="482068" y="4614778"/>
            <a:ext cx="4924425" cy="1015663"/>
          </a:xfrm>
          <a:prstGeom prst="rect">
            <a:avLst/>
          </a:prstGeom>
          <a:noFill/>
        </p:spPr>
        <p:txBody>
          <a:bodyPr wrap="square" rtlCol="0">
            <a:spAutoFit/>
          </a:bodyPr>
          <a:lstStyle/>
          <a:p>
            <a:r>
              <a:rPr lang="fr-FR" sz="3200" b="1" dirty="0" err="1">
                <a:solidFill>
                  <a:srgbClr val="FEDD14"/>
                </a:solidFill>
              </a:rPr>
              <a:t>Pharmacy</a:t>
            </a:r>
            <a:r>
              <a:rPr lang="fr-FR" sz="3200" b="1" dirty="0">
                <a:solidFill>
                  <a:srgbClr val="FEDD14"/>
                </a:solidFill>
              </a:rPr>
              <a:t> certification</a:t>
            </a:r>
            <a:r>
              <a:rPr lang="fr-FR" sz="3200" b="1" dirty="0">
                <a:solidFill>
                  <a:srgbClr val="FFFF00"/>
                </a:solidFill>
              </a:rPr>
              <a:t> </a:t>
            </a:r>
          </a:p>
          <a:p>
            <a:r>
              <a:rPr lang="en-US" b="1" dirty="0">
                <a:solidFill>
                  <a:schemeClr val="bg1"/>
                </a:solidFill>
              </a:rPr>
              <a:t>In partnership with the government, pharmacies </a:t>
            </a:r>
            <a:r>
              <a:rPr lang="en-US" b="1" dirty="0">
                <a:solidFill>
                  <a:srgbClr val="FFFF00"/>
                </a:solidFill>
              </a:rPr>
              <a:t>pay a subscription fee to remain visible</a:t>
            </a:r>
            <a:r>
              <a:rPr lang="en-US" b="1" dirty="0">
                <a:solidFill>
                  <a:schemeClr val="bg1"/>
                </a:solidFill>
              </a:rPr>
              <a:t> on the platform</a:t>
            </a:r>
            <a:endParaRPr lang="fr-CD" b="1" dirty="0">
              <a:solidFill>
                <a:schemeClr val="bg1"/>
              </a:solidFill>
            </a:endParaRPr>
          </a:p>
        </p:txBody>
      </p:sp>
    </p:spTree>
    <p:extLst>
      <p:ext uri="{BB962C8B-B14F-4D97-AF65-F5344CB8AC3E}">
        <p14:creationId xmlns:p14="http://schemas.microsoft.com/office/powerpoint/2010/main" val="2089330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ADFE4F5-BADB-407A-A217-42F36118EEA4}"/>
              </a:ext>
            </a:extLst>
          </p:cNvPr>
          <p:cNvSpPr/>
          <p:nvPr/>
        </p:nvSpPr>
        <p:spPr>
          <a:xfrm>
            <a:off x="-34409" y="0"/>
            <a:ext cx="6096000" cy="6858000"/>
          </a:xfrm>
          <a:prstGeom prst="rect">
            <a:avLst/>
          </a:prstGeom>
          <a:solidFill>
            <a:srgbClr val="19A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endParaRPr lang="fr-CD" dirty="0"/>
          </a:p>
        </p:txBody>
      </p:sp>
      <p:sp>
        <p:nvSpPr>
          <p:cNvPr id="5" name="Google Shape;171;g8b59a436e8_0_262">
            <a:extLst>
              <a:ext uri="{FF2B5EF4-FFF2-40B4-BE49-F238E27FC236}">
                <a16:creationId xmlns:a16="http://schemas.microsoft.com/office/drawing/2014/main" id="{AF40A7E0-2779-4239-977D-9AF784812E33}"/>
              </a:ext>
            </a:extLst>
          </p:cNvPr>
          <p:cNvSpPr txBox="1"/>
          <p:nvPr/>
        </p:nvSpPr>
        <p:spPr>
          <a:xfrm>
            <a:off x="-39328" y="222055"/>
            <a:ext cx="2082900" cy="404752"/>
          </a:xfrm>
          <a:prstGeom prst="rect">
            <a:avLst/>
          </a:prstGeom>
          <a:solidFill>
            <a:schemeClr val="bg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SzPts val="3600"/>
              <a:buFont typeface="Calibri"/>
              <a:buNone/>
            </a:pPr>
            <a:r>
              <a:rPr lang="fr-FR" sz="2000" b="1" dirty="0" err="1">
                <a:solidFill>
                  <a:srgbClr val="19AA9F"/>
                </a:solidFill>
                <a:latin typeface="Calibri"/>
                <a:ea typeface="Calibri"/>
                <a:cs typeface="Calibri"/>
                <a:sym typeface="Calibri"/>
              </a:rPr>
              <a:t>Market</a:t>
            </a:r>
            <a:r>
              <a:rPr lang="fr-FR" sz="2000" b="1" dirty="0">
                <a:solidFill>
                  <a:srgbClr val="19AA9F"/>
                </a:solidFill>
                <a:latin typeface="Calibri"/>
                <a:ea typeface="Calibri"/>
                <a:cs typeface="Calibri"/>
                <a:sym typeface="Calibri"/>
              </a:rPr>
              <a:t> Size</a:t>
            </a:r>
            <a:endParaRPr sz="2000" b="1" i="0" u="none" strike="noStrike" cap="none" dirty="0">
              <a:solidFill>
                <a:srgbClr val="19AA9F"/>
              </a:solidFill>
              <a:latin typeface="Calibri"/>
              <a:ea typeface="Calibri"/>
              <a:cs typeface="Calibri"/>
              <a:sym typeface="Calibri"/>
            </a:endParaRPr>
          </a:p>
        </p:txBody>
      </p:sp>
      <p:sp>
        <p:nvSpPr>
          <p:cNvPr id="13" name="Rectangle : coins arrondis 12">
            <a:extLst>
              <a:ext uri="{FF2B5EF4-FFF2-40B4-BE49-F238E27FC236}">
                <a16:creationId xmlns:a16="http://schemas.microsoft.com/office/drawing/2014/main" id="{08FF0D1D-A8A2-4742-9F72-AAB0F5EB2DC7}"/>
              </a:ext>
            </a:extLst>
          </p:cNvPr>
          <p:cNvSpPr/>
          <p:nvPr/>
        </p:nvSpPr>
        <p:spPr>
          <a:xfrm>
            <a:off x="1331495" y="1344461"/>
            <a:ext cx="3433009" cy="4015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dirty="0">
                <a:solidFill>
                  <a:schemeClr val="tx1"/>
                </a:solidFill>
                <a:latin typeface="Calibri Light" panose="020F0302020204030204" pitchFamily="34" charset="0"/>
                <a:cs typeface="Calibri Light" panose="020F0302020204030204" pitchFamily="34" charset="0"/>
              </a:rPr>
              <a:t>Global E-</a:t>
            </a:r>
            <a:r>
              <a:rPr lang="fr-FR" dirty="0" err="1">
                <a:solidFill>
                  <a:schemeClr val="tx1"/>
                </a:solidFill>
                <a:latin typeface="Calibri Light" panose="020F0302020204030204" pitchFamily="34" charset="0"/>
                <a:cs typeface="Calibri Light" panose="020F0302020204030204" pitchFamily="34" charset="0"/>
              </a:rPr>
              <a:t>Pharmacy</a:t>
            </a:r>
            <a:r>
              <a:rPr lang="fr-FR" dirty="0">
                <a:solidFill>
                  <a:schemeClr val="tx1"/>
                </a:solidFill>
                <a:latin typeface="Calibri Light" panose="020F0302020204030204" pitchFamily="34" charset="0"/>
                <a:cs typeface="Calibri Light" panose="020F0302020204030204" pitchFamily="34" charset="0"/>
              </a:rPr>
              <a:t> </a:t>
            </a:r>
            <a:r>
              <a:rPr lang="fr-FR" dirty="0" err="1">
                <a:solidFill>
                  <a:schemeClr val="tx1"/>
                </a:solidFill>
                <a:latin typeface="Calibri Light" panose="020F0302020204030204" pitchFamily="34" charset="0"/>
                <a:cs typeface="Calibri Light" panose="020F0302020204030204" pitchFamily="34" charset="0"/>
              </a:rPr>
              <a:t>Market</a:t>
            </a:r>
            <a:endParaRPr lang="fr-CD" dirty="0">
              <a:solidFill>
                <a:schemeClr val="tx1"/>
              </a:solidFill>
              <a:latin typeface="Calibri Light" panose="020F0302020204030204" pitchFamily="34" charset="0"/>
              <a:cs typeface="Calibri Light" panose="020F0302020204030204" pitchFamily="34" charset="0"/>
            </a:endParaRPr>
          </a:p>
        </p:txBody>
      </p:sp>
      <p:pic>
        <p:nvPicPr>
          <p:cNvPr id="7" name="Image 6">
            <a:extLst>
              <a:ext uri="{FF2B5EF4-FFF2-40B4-BE49-F238E27FC236}">
                <a16:creationId xmlns:a16="http://schemas.microsoft.com/office/drawing/2014/main" id="{73913A39-EB4C-407D-B1D0-02045C5E25F8}"/>
              </a:ext>
            </a:extLst>
          </p:cNvPr>
          <p:cNvPicPr>
            <a:picLocks noChangeAspect="1"/>
          </p:cNvPicPr>
          <p:nvPr/>
        </p:nvPicPr>
        <p:blipFill>
          <a:blip r:embed="rId3"/>
          <a:stretch>
            <a:fillRect/>
          </a:stretch>
        </p:blipFill>
        <p:spPr>
          <a:xfrm>
            <a:off x="304801" y="5679684"/>
            <a:ext cx="957326" cy="960253"/>
          </a:xfrm>
          <a:prstGeom prst="rect">
            <a:avLst/>
          </a:prstGeom>
        </p:spPr>
      </p:pic>
      <p:sp>
        <p:nvSpPr>
          <p:cNvPr id="3" name="Organigramme : Connecteur 2">
            <a:extLst>
              <a:ext uri="{FF2B5EF4-FFF2-40B4-BE49-F238E27FC236}">
                <a16:creationId xmlns:a16="http://schemas.microsoft.com/office/drawing/2014/main" id="{E23B8E2D-B9E9-43A6-B648-C8DE0AEDDF88}"/>
              </a:ext>
            </a:extLst>
          </p:cNvPr>
          <p:cNvSpPr>
            <a:spLocks noChangeAspect="1"/>
          </p:cNvSpPr>
          <p:nvPr/>
        </p:nvSpPr>
        <p:spPr>
          <a:xfrm>
            <a:off x="6896067" y="1517020"/>
            <a:ext cx="4564684" cy="4528681"/>
          </a:xfrm>
          <a:prstGeom prst="flowChartConnector">
            <a:avLst/>
          </a:prstGeom>
          <a:solidFill>
            <a:srgbClr val="19AA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800" b="1" dirty="0">
                <a:solidFill>
                  <a:srgbClr val="FEDD14"/>
                </a:solidFill>
              </a:rPr>
              <a:t>$60.8B</a:t>
            </a:r>
            <a:endParaRPr lang="fr-CD" sz="1800" b="1" dirty="0">
              <a:solidFill>
                <a:srgbClr val="FEDD14"/>
              </a:solidFill>
            </a:endParaRPr>
          </a:p>
        </p:txBody>
      </p:sp>
      <p:sp>
        <p:nvSpPr>
          <p:cNvPr id="12" name="Organigramme : Connecteur 11">
            <a:extLst>
              <a:ext uri="{FF2B5EF4-FFF2-40B4-BE49-F238E27FC236}">
                <a16:creationId xmlns:a16="http://schemas.microsoft.com/office/drawing/2014/main" id="{117178C4-13F2-4B44-824E-409F3988AC1F}"/>
              </a:ext>
            </a:extLst>
          </p:cNvPr>
          <p:cNvSpPr>
            <a:spLocks noChangeAspect="1"/>
          </p:cNvSpPr>
          <p:nvPr/>
        </p:nvSpPr>
        <p:spPr>
          <a:xfrm>
            <a:off x="7541613" y="2715248"/>
            <a:ext cx="3273589" cy="3247769"/>
          </a:xfrm>
          <a:prstGeom prst="flowChartConnector">
            <a:avLst/>
          </a:prstGeom>
          <a:solidFill>
            <a:srgbClr val="FEDD1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800" b="1" dirty="0">
                <a:solidFill>
                  <a:schemeClr val="tx1"/>
                </a:solidFill>
              </a:rPr>
              <a:t>$80.4M</a:t>
            </a:r>
            <a:endParaRPr lang="fr-CD" sz="1800" b="1" dirty="0">
              <a:solidFill>
                <a:schemeClr val="tx1"/>
              </a:solidFill>
            </a:endParaRPr>
          </a:p>
        </p:txBody>
      </p:sp>
      <p:sp>
        <p:nvSpPr>
          <p:cNvPr id="14" name="Organigramme : Connecteur 13">
            <a:extLst>
              <a:ext uri="{FF2B5EF4-FFF2-40B4-BE49-F238E27FC236}">
                <a16:creationId xmlns:a16="http://schemas.microsoft.com/office/drawing/2014/main" id="{357319F6-A4BD-4CA5-AC05-79B721323CCB}"/>
              </a:ext>
            </a:extLst>
          </p:cNvPr>
          <p:cNvSpPr>
            <a:spLocks noChangeAspect="1"/>
          </p:cNvSpPr>
          <p:nvPr/>
        </p:nvSpPr>
        <p:spPr>
          <a:xfrm>
            <a:off x="8150518" y="3749248"/>
            <a:ext cx="2055781" cy="2039566"/>
          </a:xfrm>
          <a:prstGeom prst="flowChartConnector">
            <a:avLst/>
          </a:prstGeom>
          <a:solidFill>
            <a:srgbClr val="19AA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lumMod val="85000"/>
                  </a:schemeClr>
                </a:solidFill>
              </a:rPr>
              <a:t>$1.1M + $1.6M </a:t>
            </a:r>
          </a:p>
          <a:p>
            <a:pPr algn="ctr"/>
            <a:r>
              <a:rPr lang="fr-CD" sz="3600" b="1" dirty="0">
                <a:solidFill>
                  <a:schemeClr val="bg1"/>
                </a:solidFill>
              </a:rPr>
              <a:t>$2.7M</a:t>
            </a:r>
            <a:endParaRPr lang="fr-CD" sz="2800" b="1" dirty="0">
              <a:solidFill>
                <a:schemeClr val="bg1"/>
              </a:solidFill>
            </a:endParaRPr>
          </a:p>
        </p:txBody>
      </p:sp>
      <p:sp>
        <p:nvSpPr>
          <p:cNvPr id="4" name="ZoneTexte 3">
            <a:extLst>
              <a:ext uri="{FF2B5EF4-FFF2-40B4-BE49-F238E27FC236}">
                <a16:creationId xmlns:a16="http://schemas.microsoft.com/office/drawing/2014/main" id="{F075E31D-F3D2-47D4-ADE3-8DF9843FDC6E}"/>
              </a:ext>
            </a:extLst>
          </p:cNvPr>
          <p:cNvSpPr txBox="1"/>
          <p:nvPr/>
        </p:nvSpPr>
        <p:spPr>
          <a:xfrm>
            <a:off x="10427201" y="1885302"/>
            <a:ext cx="598151" cy="307777"/>
          </a:xfrm>
          <a:prstGeom prst="rect">
            <a:avLst/>
          </a:prstGeom>
          <a:solidFill>
            <a:srgbClr val="19AA9F"/>
          </a:solidFill>
        </p:spPr>
        <p:txBody>
          <a:bodyPr wrap="square" rtlCol="0">
            <a:spAutoFit/>
          </a:bodyPr>
          <a:lstStyle/>
          <a:p>
            <a:r>
              <a:rPr lang="fr-FR" dirty="0">
                <a:solidFill>
                  <a:srgbClr val="FEDD14"/>
                </a:solidFill>
              </a:rPr>
              <a:t>TAM</a:t>
            </a:r>
            <a:endParaRPr lang="fr-CD" sz="1000" dirty="0">
              <a:solidFill>
                <a:srgbClr val="FEDD14"/>
              </a:solidFill>
            </a:endParaRPr>
          </a:p>
        </p:txBody>
      </p:sp>
      <p:sp>
        <p:nvSpPr>
          <p:cNvPr id="15" name="ZoneTexte 14">
            <a:extLst>
              <a:ext uri="{FF2B5EF4-FFF2-40B4-BE49-F238E27FC236}">
                <a16:creationId xmlns:a16="http://schemas.microsoft.com/office/drawing/2014/main" id="{CCBA4BEB-12B9-48EE-9651-7F44F47EEEAD}"/>
              </a:ext>
            </a:extLst>
          </p:cNvPr>
          <p:cNvSpPr txBox="1"/>
          <p:nvPr/>
        </p:nvSpPr>
        <p:spPr>
          <a:xfrm>
            <a:off x="10117145" y="3028890"/>
            <a:ext cx="620111" cy="307777"/>
          </a:xfrm>
          <a:prstGeom prst="rect">
            <a:avLst/>
          </a:prstGeom>
          <a:solidFill>
            <a:srgbClr val="FEDD14"/>
          </a:solidFill>
        </p:spPr>
        <p:txBody>
          <a:bodyPr wrap="square" rtlCol="0">
            <a:spAutoFit/>
          </a:bodyPr>
          <a:lstStyle/>
          <a:p>
            <a:r>
              <a:rPr lang="fr-FR" dirty="0">
                <a:solidFill>
                  <a:schemeClr val="tx1"/>
                </a:solidFill>
              </a:rPr>
              <a:t>TOM</a:t>
            </a:r>
            <a:endParaRPr lang="fr-CD" dirty="0">
              <a:solidFill>
                <a:schemeClr val="tx1"/>
              </a:solidFill>
            </a:endParaRPr>
          </a:p>
        </p:txBody>
      </p:sp>
      <p:sp>
        <p:nvSpPr>
          <p:cNvPr id="16" name="ZoneTexte 15">
            <a:extLst>
              <a:ext uri="{FF2B5EF4-FFF2-40B4-BE49-F238E27FC236}">
                <a16:creationId xmlns:a16="http://schemas.microsoft.com/office/drawing/2014/main" id="{5E1A7EC9-0DC2-45C3-940F-657946691EC0}"/>
              </a:ext>
            </a:extLst>
          </p:cNvPr>
          <p:cNvSpPr txBox="1"/>
          <p:nvPr/>
        </p:nvSpPr>
        <p:spPr>
          <a:xfrm>
            <a:off x="9796580" y="3987810"/>
            <a:ext cx="734786" cy="338554"/>
          </a:xfrm>
          <a:prstGeom prst="rect">
            <a:avLst/>
          </a:prstGeom>
          <a:solidFill>
            <a:srgbClr val="19AA9F"/>
          </a:solidFill>
        </p:spPr>
        <p:txBody>
          <a:bodyPr wrap="square" rtlCol="0">
            <a:spAutoFit/>
          </a:bodyPr>
          <a:lstStyle/>
          <a:p>
            <a:r>
              <a:rPr lang="fr-FR" sz="1600" dirty="0">
                <a:solidFill>
                  <a:schemeClr val="bg1"/>
                </a:solidFill>
              </a:rPr>
              <a:t>SOM</a:t>
            </a:r>
            <a:endParaRPr lang="fr-CD" sz="1600" dirty="0">
              <a:solidFill>
                <a:schemeClr val="bg1"/>
              </a:solidFill>
            </a:endParaRPr>
          </a:p>
        </p:txBody>
      </p:sp>
      <p:sp>
        <p:nvSpPr>
          <p:cNvPr id="18" name="Rectangle : coins arrondis 17">
            <a:extLst>
              <a:ext uri="{FF2B5EF4-FFF2-40B4-BE49-F238E27FC236}">
                <a16:creationId xmlns:a16="http://schemas.microsoft.com/office/drawing/2014/main" id="{5A6A825D-61E8-4A0B-97DF-35DCF80CCD01}"/>
              </a:ext>
            </a:extLst>
          </p:cNvPr>
          <p:cNvSpPr/>
          <p:nvPr/>
        </p:nvSpPr>
        <p:spPr>
          <a:xfrm>
            <a:off x="1066801" y="2602353"/>
            <a:ext cx="3697702" cy="3857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Calibri Light" panose="020F0302020204030204" pitchFamily="34" charset="0"/>
                <a:cs typeface="Calibri Light" panose="020F0302020204030204" pitchFamily="34" charset="0"/>
              </a:rPr>
              <a:t>Annual turnover of 1224 pharmacies in DRC </a:t>
            </a:r>
            <a:endParaRPr lang="fr-CD" dirty="0">
              <a:solidFill>
                <a:schemeClr val="tx1"/>
              </a:solidFill>
              <a:latin typeface="Calibri Light" panose="020F0302020204030204" pitchFamily="34" charset="0"/>
              <a:cs typeface="Calibri Light" panose="020F0302020204030204" pitchFamily="34" charset="0"/>
            </a:endParaRPr>
          </a:p>
        </p:txBody>
      </p:sp>
      <p:sp>
        <p:nvSpPr>
          <p:cNvPr id="19" name="Rectangle : coins arrondis 18">
            <a:extLst>
              <a:ext uri="{FF2B5EF4-FFF2-40B4-BE49-F238E27FC236}">
                <a16:creationId xmlns:a16="http://schemas.microsoft.com/office/drawing/2014/main" id="{49697C4A-1961-44E4-AC92-294D9C0ACBEE}"/>
              </a:ext>
            </a:extLst>
          </p:cNvPr>
          <p:cNvSpPr/>
          <p:nvPr/>
        </p:nvSpPr>
        <p:spPr>
          <a:xfrm>
            <a:off x="731250" y="4064051"/>
            <a:ext cx="4033254" cy="4047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dk1"/>
                </a:solidFill>
                <a:latin typeface="Calibri"/>
                <a:ea typeface="Calibri"/>
                <a:cs typeface="Calibri"/>
                <a:sym typeface="Calibri"/>
              </a:rPr>
              <a:t>1/4 passes through LukaPharma then we apply 5%</a:t>
            </a:r>
            <a:endParaRPr lang="fr-CD" dirty="0">
              <a:solidFill>
                <a:schemeClr val="tx1"/>
              </a:solidFill>
              <a:latin typeface="Calibri Light" panose="020F0302020204030204" pitchFamily="34" charset="0"/>
              <a:cs typeface="Calibri Light" panose="020F0302020204030204" pitchFamily="34" charset="0"/>
            </a:endParaRPr>
          </a:p>
        </p:txBody>
      </p:sp>
      <p:cxnSp>
        <p:nvCxnSpPr>
          <p:cNvPr id="8" name="Connecteur : en angle 7">
            <a:extLst>
              <a:ext uri="{FF2B5EF4-FFF2-40B4-BE49-F238E27FC236}">
                <a16:creationId xmlns:a16="http://schemas.microsoft.com/office/drawing/2014/main" id="{10107EA7-DA7E-4207-BAE1-CCFA2871ABD6}"/>
              </a:ext>
            </a:extLst>
          </p:cNvPr>
          <p:cNvCxnSpPr>
            <a:cxnSpLocks/>
            <a:stCxn id="3" idx="0"/>
            <a:endCxn id="13" idx="3"/>
          </p:cNvCxnSpPr>
          <p:nvPr/>
        </p:nvCxnSpPr>
        <p:spPr>
          <a:xfrm rot="16200000" flipH="1" flipV="1">
            <a:off x="6957356" y="-675833"/>
            <a:ext cx="28201" cy="4413905"/>
          </a:xfrm>
          <a:prstGeom prst="bentConnector4">
            <a:avLst>
              <a:gd name="adj1" fmla="val -810610"/>
              <a:gd name="adj2" fmla="val 75854"/>
            </a:avLst>
          </a:prstGeom>
          <a:ln>
            <a:tailEnd type="triangle"/>
          </a:ln>
        </p:spPr>
        <p:style>
          <a:lnRef idx="2">
            <a:schemeClr val="dk1"/>
          </a:lnRef>
          <a:fillRef idx="0">
            <a:schemeClr val="dk1"/>
          </a:fillRef>
          <a:effectRef idx="1">
            <a:schemeClr val="dk1"/>
          </a:effectRef>
          <a:fontRef idx="minor">
            <a:schemeClr val="tx1"/>
          </a:fontRef>
        </p:style>
      </p:cxnSp>
      <p:cxnSp>
        <p:nvCxnSpPr>
          <p:cNvPr id="22" name="Connecteur : en angle 21">
            <a:extLst>
              <a:ext uri="{FF2B5EF4-FFF2-40B4-BE49-F238E27FC236}">
                <a16:creationId xmlns:a16="http://schemas.microsoft.com/office/drawing/2014/main" id="{7C43C6A5-89E8-476D-9599-FA9F4CB23F48}"/>
              </a:ext>
            </a:extLst>
          </p:cNvPr>
          <p:cNvCxnSpPr>
            <a:cxnSpLocks/>
            <a:stCxn id="12" idx="1"/>
            <a:endCxn id="18" idx="3"/>
          </p:cNvCxnSpPr>
          <p:nvPr/>
        </p:nvCxnSpPr>
        <p:spPr>
          <a:xfrm rot="16200000" flipV="1">
            <a:off x="6194949" y="1364803"/>
            <a:ext cx="395625" cy="3256516"/>
          </a:xfrm>
          <a:prstGeom prst="bentConnector4">
            <a:avLst>
              <a:gd name="adj1" fmla="val 57782"/>
              <a:gd name="adj2" fmla="val 57361"/>
            </a:avLst>
          </a:prstGeom>
          <a:ln>
            <a:tailEnd type="triangle"/>
          </a:ln>
        </p:spPr>
        <p:style>
          <a:lnRef idx="2">
            <a:schemeClr val="dk1"/>
          </a:lnRef>
          <a:fillRef idx="0">
            <a:schemeClr val="dk1"/>
          </a:fillRef>
          <a:effectRef idx="1">
            <a:schemeClr val="dk1"/>
          </a:effectRef>
          <a:fontRef idx="minor">
            <a:schemeClr val="tx1"/>
          </a:fontRef>
        </p:style>
      </p:cxnSp>
      <p:cxnSp>
        <p:nvCxnSpPr>
          <p:cNvPr id="24" name="Connecteur : en angle 23">
            <a:extLst>
              <a:ext uri="{FF2B5EF4-FFF2-40B4-BE49-F238E27FC236}">
                <a16:creationId xmlns:a16="http://schemas.microsoft.com/office/drawing/2014/main" id="{ABBE727F-3594-4127-8658-AB4FF4F9439B}"/>
              </a:ext>
            </a:extLst>
          </p:cNvPr>
          <p:cNvCxnSpPr>
            <a:cxnSpLocks/>
            <a:stCxn id="14" idx="2"/>
            <a:endCxn id="19" idx="3"/>
          </p:cNvCxnSpPr>
          <p:nvPr/>
        </p:nvCxnSpPr>
        <p:spPr>
          <a:xfrm rot="10800000">
            <a:off x="4764504" y="4266427"/>
            <a:ext cx="3386014" cy="502604"/>
          </a:xfrm>
          <a:prstGeom prst="bentConnector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3605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34B0721-8351-414C-84ED-C827519814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a:t>
            </a:fld>
            <a:endParaRPr lang="fr-FR"/>
          </a:p>
        </p:txBody>
      </p:sp>
      <p:sp>
        <p:nvSpPr>
          <p:cNvPr id="5" name="Google Shape;171;g8b59a436e8_0_262">
            <a:extLst>
              <a:ext uri="{FF2B5EF4-FFF2-40B4-BE49-F238E27FC236}">
                <a16:creationId xmlns:a16="http://schemas.microsoft.com/office/drawing/2014/main" id="{2ECB3A90-00EE-4C58-B6FC-72B150FD8B2A}"/>
              </a:ext>
            </a:extLst>
          </p:cNvPr>
          <p:cNvSpPr txBox="1"/>
          <p:nvPr/>
        </p:nvSpPr>
        <p:spPr>
          <a:xfrm>
            <a:off x="-1" y="336756"/>
            <a:ext cx="1959429" cy="430688"/>
          </a:xfrm>
          <a:prstGeom prst="rect">
            <a:avLst/>
          </a:prstGeom>
          <a:solidFill>
            <a:srgbClr val="19AA9F"/>
          </a:solidFill>
          <a:ln>
            <a:noFill/>
          </a:ln>
        </p:spPr>
        <p:txBody>
          <a:bodyPr spcFirstLastPara="1" wrap="square" lIns="91425" tIns="45700" rIns="91425" bIns="45700" anchor="t" anchorCtr="0">
            <a:noAutofit/>
          </a:bodyPr>
          <a:lstStyle/>
          <a:p>
            <a:pPr algn="ctr">
              <a:buClr>
                <a:srgbClr val="FFFF00"/>
              </a:buClr>
              <a:buSzPts val="3600"/>
            </a:pPr>
            <a:r>
              <a:rPr lang="fr-FR" sz="2000" b="1" dirty="0">
                <a:solidFill>
                  <a:schemeClr val="bg1"/>
                </a:solidFill>
                <a:latin typeface="Calibri"/>
                <a:ea typeface="Calibri"/>
                <a:cs typeface="Calibri"/>
                <a:sym typeface="Calibri"/>
              </a:rPr>
              <a:t>Traction</a:t>
            </a:r>
          </a:p>
        </p:txBody>
      </p:sp>
      <p:graphicFrame>
        <p:nvGraphicFramePr>
          <p:cNvPr id="23" name="Tableau 22">
            <a:extLst>
              <a:ext uri="{FF2B5EF4-FFF2-40B4-BE49-F238E27FC236}">
                <a16:creationId xmlns:a16="http://schemas.microsoft.com/office/drawing/2014/main" id="{D0B747AA-79AD-42D2-AD49-94DF449A737D}"/>
              </a:ext>
            </a:extLst>
          </p:cNvPr>
          <p:cNvGraphicFramePr>
            <a:graphicFrameLocks noGrp="1"/>
          </p:cNvGraphicFramePr>
          <p:nvPr>
            <p:extLst>
              <p:ext uri="{D42A27DB-BD31-4B8C-83A1-F6EECF244321}">
                <p14:modId xmlns:p14="http://schemas.microsoft.com/office/powerpoint/2010/main" val="294389779"/>
              </p:ext>
            </p:extLst>
          </p:nvPr>
        </p:nvGraphicFramePr>
        <p:xfrm>
          <a:off x="520390" y="1544443"/>
          <a:ext cx="5575610" cy="4388008"/>
        </p:xfrm>
        <a:graphic>
          <a:graphicData uri="http://schemas.openxmlformats.org/drawingml/2006/table">
            <a:tbl>
              <a:tblPr firstRow="1" bandRow="1">
                <a:tableStyleId>{5C22544A-7EE6-4342-B048-85BDC9FD1C3A}</a:tableStyleId>
              </a:tblPr>
              <a:tblGrid>
                <a:gridCol w="2457879">
                  <a:extLst>
                    <a:ext uri="{9D8B030D-6E8A-4147-A177-3AD203B41FA5}">
                      <a16:colId xmlns:a16="http://schemas.microsoft.com/office/drawing/2014/main" val="4051195249"/>
                    </a:ext>
                  </a:extLst>
                </a:gridCol>
                <a:gridCol w="1606313">
                  <a:extLst>
                    <a:ext uri="{9D8B030D-6E8A-4147-A177-3AD203B41FA5}">
                      <a16:colId xmlns:a16="http://schemas.microsoft.com/office/drawing/2014/main" val="2855288766"/>
                    </a:ext>
                  </a:extLst>
                </a:gridCol>
                <a:gridCol w="1511418">
                  <a:extLst>
                    <a:ext uri="{9D8B030D-6E8A-4147-A177-3AD203B41FA5}">
                      <a16:colId xmlns:a16="http://schemas.microsoft.com/office/drawing/2014/main" val="2700329902"/>
                    </a:ext>
                  </a:extLst>
                </a:gridCol>
              </a:tblGrid>
              <a:tr h="1097002">
                <a:tc>
                  <a:txBody>
                    <a:bodyPr/>
                    <a:lstStyle/>
                    <a:p>
                      <a:pPr algn="ctr"/>
                      <a:endParaRPr lang="fr-CD" sz="28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CD" sz="2400" dirty="0" err="1">
                          <a:solidFill>
                            <a:schemeClr val="tx1"/>
                          </a:solidFill>
                        </a:rPr>
                        <a:t>Today</a:t>
                      </a:r>
                      <a:endParaRPr lang="fr-CD" sz="2400"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EDD14"/>
                    </a:solidFill>
                  </a:tcPr>
                </a:tc>
                <a:tc>
                  <a:txBody>
                    <a:bodyPr/>
                    <a:lstStyle/>
                    <a:p>
                      <a:pPr algn="ctr"/>
                      <a:r>
                        <a:rPr lang="fr-CD" sz="2400" dirty="0">
                          <a:solidFill>
                            <a:schemeClr val="tx1"/>
                          </a:solidFill>
                        </a:rPr>
                        <a:t>By 2026</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EDD14"/>
                    </a:solidFill>
                  </a:tcPr>
                </a:tc>
                <a:extLst>
                  <a:ext uri="{0D108BD9-81ED-4DB2-BD59-A6C34878D82A}">
                    <a16:rowId xmlns:a16="http://schemas.microsoft.com/office/drawing/2014/main" val="1866801370"/>
                  </a:ext>
                </a:extLst>
              </a:tr>
              <a:tr h="1097002">
                <a:tc>
                  <a:txBody>
                    <a:bodyPr/>
                    <a:lstStyle/>
                    <a:p>
                      <a:pPr algn="l"/>
                      <a:r>
                        <a:rPr lang="fr-CD" sz="2000" b="1" dirty="0">
                          <a:solidFill>
                            <a:srgbClr val="19AA9F"/>
                          </a:solidFill>
                        </a:rPr>
                        <a:t>Partner pharmacies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CD" sz="2800" dirty="0"/>
                        <a:t>40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fr-CD" sz="2800" dirty="0"/>
                        <a:t>500</a:t>
                      </a:r>
                    </a:p>
                  </a:txBody>
                  <a:tcPr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5882205"/>
                  </a:ext>
                </a:extLst>
              </a:tr>
              <a:tr h="1097002">
                <a:tc>
                  <a:txBody>
                    <a:bodyPr/>
                    <a:lstStyle/>
                    <a:p>
                      <a:pPr algn="l"/>
                      <a:r>
                        <a:rPr lang="fr-CD" sz="2000" b="1" dirty="0" err="1">
                          <a:solidFill>
                            <a:srgbClr val="19AA9F"/>
                          </a:solidFill>
                        </a:rPr>
                        <a:t>Requests</a:t>
                      </a:r>
                      <a:r>
                        <a:rPr lang="fr-CD" sz="2000" b="1" dirty="0">
                          <a:solidFill>
                            <a:srgbClr val="19AA9F"/>
                          </a:solidFill>
                        </a:rPr>
                        <a:t> </a:t>
                      </a:r>
                      <a:r>
                        <a:rPr lang="fr-CD" sz="2000" b="1" dirty="0" err="1">
                          <a:solidFill>
                            <a:srgbClr val="19AA9F"/>
                          </a:solidFill>
                        </a:rPr>
                        <a:t>treated</a:t>
                      </a:r>
                      <a:endParaRPr lang="fr-CD" sz="2000" b="1" dirty="0">
                        <a:solidFill>
                          <a:srgbClr val="19AA9F"/>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D" sz="2800" dirty="0"/>
                        <a:t>+200</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CD" sz="2800" dirty="0"/>
                        <a:t>+219k</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651347"/>
                  </a:ext>
                </a:extLst>
              </a:tr>
              <a:tr h="1097002">
                <a:tc>
                  <a:txBody>
                    <a:bodyPr/>
                    <a:lstStyle/>
                    <a:p>
                      <a:pPr algn="l"/>
                      <a:r>
                        <a:rPr lang="fr-CD" sz="2000" b="1" dirty="0">
                          <a:solidFill>
                            <a:srgbClr val="19AA9F"/>
                          </a:solidFill>
                        </a:rPr>
                        <a:t>Turnover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CD" sz="2800" dirty="0"/>
                        <a:t>$500</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fr-CD" sz="2800" dirty="0"/>
                        <a:t>$548k</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4099420"/>
                  </a:ext>
                </a:extLst>
              </a:tr>
            </a:tbl>
          </a:graphicData>
        </a:graphic>
      </p:graphicFrame>
      <p:pic>
        <p:nvPicPr>
          <p:cNvPr id="3" name="Image 2">
            <a:extLst>
              <a:ext uri="{FF2B5EF4-FFF2-40B4-BE49-F238E27FC236}">
                <a16:creationId xmlns:a16="http://schemas.microsoft.com/office/drawing/2014/main" id="{03431B5E-968F-44F9-A81A-7D17EEF1DA22}"/>
              </a:ext>
            </a:extLst>
          </p:cNvPr>
          <p:cNvPicPr>
            <a:picLocks noChangeAspect="1"/>
          </p:cNvPicPr>
          <p:nvPr/>
        </p:nvPicPr>
        <p:blipFill rotWithShape="1">
          <a:blip r:embed="rId3"/>
          <a:srcRect l="18699"/>
          <a:stretch/>
        </p:blipFill>
        <p:spPr>
          <a:xfrm>
            <a:off x="7169980" y="925551"/>
            <a:ext cx="4070651" cy="5006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532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AA9F"/>
        </a:solidFill>
        <a:effectLst/>
      </p:bgPr>
    </p:bg>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EAB719CC-8ACB-4F1F-800E-8381A6F171EC}"/>
              </a:ext>
            </a:extLst>
          </p:cNvPr>
          <p:cNvSpPr/>
          <p:nvPr/>
        </p:nvSpPr>
        <p:spPr>
          <a:xfrm>
            <a:off x="1293543" y="1037062"/>
            <a:ext cx="3021980" cy="3061009"/>
          </a:xfrm>
          <a:prstGeom prst="ellipse">
            <a:avLst/>
          </a:prstGeom>
          <a:solidFill>
            <a:srgbClr val="FED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4" name="Espace réservé du numéro de diapositive 3">
            <a:extLst>
              <a:ext uri="{FF2B5EF4-FFF2-40B4-BE49-F238E27FC236}">
                <a16:creationId xmlns:a16="http://schemas.microsoft.com/office/drawing/2014/main" id="{734B0721-8351-414C-84ED-C827519814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a:t>
            </a:fld>
            <a:endParaRPr lang="fr-FR"/>
          </a:p>
        </p:txBody>
      </p:sp>
      <p:sp>
        <p:nvSpPr>
          <p:cNvPr id="5" name="Google Shape;171;g8b59a436e8_0_262">
            <a:extLst>
              <a:ext uri="{FF2B5EF4-FFF2-40B4-BE49-F238E27FC236}">
                <a16:creationId xmlns:a16="http://schemas.microsoft.com/office/drawing/2014/main" id="{2ECB3A90-00EE-4C58-B6FC-72B150FD8B2A}"/>
              </a:ext>
            </a:extLst>
          </p:cNvPr>
          <p:cNvSpPr txBox="1"/>
          <p:nvPr/>
        </p:nvSpPr>
        <p:spPr>
          <a:xfrm>
            <a:off x="0" y="336755"/>
            <a:ext cx="1713186" cy="429863"/>
          </a:xfrm>
          <a:prstGeom prst="rect">
            <a:avLst/>
          </a:prstGeom>
          <a:solidFill>
            <a:schemeClr val="bg1"/>
          </a:solidFill>
          <a:ln>
            <a:noFill/>
          </a:ln>
        </p:spPr>
        <p:txBody>
          <a:bodyPr spcFirstLastPara="1" wrap="square" lIns="91425" tIns="45700" rIns="91425" bIns="45700" anchor="t" anchorCtr="0">
            <a:noAutofit/>
          </a:bodyPr>
          <a:lstStyle/>
          <a:p>
            <a:pPr algn="ctr">
              <a:buClr>
                <a:srgbClr val="FFFF00"/>
              </a:buClr>
              <a:buSzPts val="3600"/>
            </a:pPr>
            <a:r>
              <a:rPr lang="fr-FR" sz="2000" b="1" dirty="0">
                <a:solidFill>
                  <a:srgbClr val="19AA9F"/>
                </a:solidFill>
                <a:latin typeface="Calibri"/>
                <a:ea typeface="Calibri"/>
                <a:cs typeface="Calibri"/>
                <a:sym typeface="Calibri"/>
              </a:rPr>
              <a:t>Need</a:t>
            </a:r>
          </a:p>
        </p:txBody>
      </p:sp>
      <p:sp>
        <p:nvSpPr>
          <p:cNvPr id="2" name="ZoneTexte 1">
            <a:extLst>
              <a:ext uri="{FF2B5EF4-FFF2-40B4-BE49-F238E27FC236}">
                <a16:creationId xmlns:a16="http://schemas.microsoft.com/office/drawing/2014/main" id="{02AAA532-DBF4-4B9F-B666-24A37327613A}"/>
              </a:ext>
            </a:extLst>
          </p:cNvPr>
          <p:cNvSpPr txBox="1"/>
          <p:nvPr/>
        </p:nvSpPr>
        <p:spPr>
          <a:xfrm>
            <a:off x="1653905" y="1756422"/>
            <a:ext cx="2261057" cy="1415772"/>
          </a:xfrm>
          <a:prstGeom prst="rect">
            <a:avLst/>
          </a:prstGeom>
          <a:noFill/>
        </p:spPr>
        <p:txBody>
          <a:bodyPr wrap="square" rtlCol="0">
            <a:spAutoFit/>
          </a:bodyPr>
          <a:lstStyle/>
          <a:p>
            <a:pPr algn="ctr"/>
            <a:r>
              <a:rPr lang="fr-CD" sz="3200" dirty="0" err="1">
                <a:solidFill>
                  <a:schemeClr val="tx1"/>
                </a:solidFill>
              </a:rPr>
              <a:t>Raising</a:t>
            </a:r>
            <a:endParaRPr lang="fr-CD" sz="3600" dirty="0">
              <a:solidFill>
                <a:schemeClr val="tx1"/>
              </a:solidFill>
            </a:endParaRPr>
          </a:p>
          <a:p>
            <a:pPr algn="ctr"/>
            <a:r>
              <a:rPr lang="fr-CD" sz="5400" b="1" dirty="0">
                <a:solidFill>
                  <a:schemeClr val="tx1"/>
                </a:solidFill>
                <a:effectLst>
                  <a:outerShdw blurRad="38100" dist="38100" dir="2700000" algn="tl">
                    <a:srgbClr val="000000">
                      <a:alpha val="43137"/>
                    </a:srgbClr>
                  </a:outerShdw>
                </a:effectLst>
              </a:rPr>
              <a:t>$400K</a:t>
            </a:r>
          </a:p>
        </p:txBody>
      </p:sp>
      <p:pic>
        <p:nvPicPr>
          <p:cNvPr id="4100" name="Picture 4" descr="Période post-crise : un terrain fertile pour cultiver sa culture cash |  MyEventNetwork">
            <a:extLst>
              <a:ext uri="{FF2B5EF4-FFF2-40B4-BE49-F238E27FC236}">
                <a16:creationId xmlns:a16="http://schemas.microsoft.com/office/drawing/2014/main" id="{7327FDB8-5C49-4DCA-853D-CE71AA2054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98" b="49830"/>
          <a:stretch/>
        </p:blipFill>
        <p:spPr bwMode="auto">
          <a:xfrm>
            <a:off x="0" y="4755993"/>
            <a:ext cx="12192000" cy="2230248"/>
          </a:xfrm>
          <a:prstGeom prst="rect">
            <a:avLst/>
          </a:prstGeom>
          <a:ln>
            <a:noFill/>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AD1B453-5F95-420A-926F-92EB9BC249C4}"/>
              </a:ext>
            </a:extLst>
          </p:cNvPr>
          <p:cNvSpPr txBox="1"/>
          <p:nvPr/>
        </p:nvSpPr>
        <p:spPr>
          <a:xfrm>
            <a:off x="6090761" y="1447644"/>
            <a:ext cx="5573415" cy="2239844"/>
          </a:xfrm>
          <a:prstGeom prst="rect">
            <a:avLst/>
          </a:prstGeom>
          <a:noFill/>
        </p:spPr>
        <p:txBody>
          <a:bodyPr wrap="square" rtlCol="0">
            <a:spAutoFit/>
          </a:bodyPr>
          <a:lstStyle/>
          <a:p>
            <a:pPr marL="228600" indent="0">
              <a:lnSpc>
                <a:spcPct val="150000"/>
              </a:lnSpc>
              <a:buFontTx/>
              <a:buNone/>
            </a:pPr>
            <a:r>
              <a:rPr lang="en-US" sz="2400" dirty="0"/>
              <a:t>Update the App </a:t>
            </a:r>
            <a:r>
              <a:rPr lang="en-US" sz="2400" dirty="0">
                <a:solidFill>
                  <a:srgbClr val="FFFF00"/>
                </a:solidFill>
              </a:rPr>
              <a:t>(10%)</a:t>
            </a:r>
          </a:p>
          <a:p>
            <a:pPr marL="228600" indent="0">
              <a:lnSpc>
                <a:spcPct val="150000"/>
              </a:lnSpc>
              <a:buFontTx/>
              <a:buNone/>
            </a:pPr>
            <a:r>
              <a:rPr lang="en-US" sz="2400" dirty="0"/>
              <a:t>Call center </a:t>
            </a:r>
            <a:r>
              <a:rPr lang="en-US" sz="2400" dirty="0">
                <a:solidFill>
                  <a:srgbClr val="FFFF00"/>
                </a:solidFill>
              </a:rPr>
              <a:t>(20%)</a:t>
            </a:r>
          </a:p>
          <a:p>
            <a:pPr marL="228600" indent="0">
              <a:lnSpc>
                <a:spcPct val="150000"/>
              </a:lnSpc>
              <a:buFontTx/>
              <a:buNone/>
            </a:pPr>
            <a:r>
              <a:rPr lang="en-US" sz="2400" dirty="0"/>
              <a:t>Hiring </a:t>
            </a:r>
            <a:r>
              <a:rPr lang="en-US" sz="2400" dirty="0">
                <a:solidFill>
                  <a:srgbClr val="FFFF00"/>
                </a:solidFill>
              </a:rPr>
              <a:t>(30%)</a:t>
            </a:r>
          </a:p>
          <a:p>
            <a:pPr marL="228600" indent="0">
              <a:lnSpc>
                <a:spcPct val="150000"/>
              </a:lnSpc>
              <a:buFontTx/>
              <a:buNone/>
            </a:pPr>
            <a:r>
              <a:rPr lang="en-US" sz="2400" dirty="0"/>
              <a:t>Marketing and communication </a:t>
            </a:r>
            <a:r>
              <a:rPr lang="en-US" sz="2400" dirty="0">
                <a:solidFill>
                  <a:srgbClr val="FFFF00"/>
                </a:solidFill>
              </a:rPr>
              <a:t>(40%)</a:t>
            </a:r>
          </a:p>
        </p:txBody>
      </p:sp>
      <p:pic>
        <p:nvPicPr>
          <p:cNvPr id="15" name="Image 14">
            <a:extLst>
              <a:ext uri="{FF2B5EF4-FFF2-40B4-BE49-F238E27FC236}">
                <a16:creationId xmlns:a16="http://schemas.microsoft.com/office/drawing/2014/main" id="{DF2D4AD7-A472-4322-BDC5-4EA5AE6DC83D}"/>
              </a:ext>
            </a:extLst>
          </p:cNvPr>
          <p:cNvPicPr>
            <a:picLocks noChangeAspect="1"/>
          </p:cNvPicPr>
          <p:nvPr/>
        </p:nvPicPr>
        <p:blipFill rotWithShape="1">
          <a:blip r:embed="rId4"/>
          <a:srcRect l="43641" t="6585" r="25650" b="53629"/>
          <a:stretch/>
        </p:blipFill>
        <p:spPr>
          <a:xfrm>
            <a:off x="5648560" y="1632254"/>
            <a:ext cx="504994" cy="368014"/>
          </a:xfrm>
          <a:prstGeom prst="rect">
            <a:avLst/>
          </a:prstGeom>
        </p:spPr>
      </p:pic>
      <p:pic>
        <p:nvPicPr>
          <p:cNvPr id="16" name="Image 15">
            <a:extLst>
              <a:ext uri="{FF2B5EF4-FFF2-40B4-BE49-F238E27FC236}">
                <a16:creationId xmlns:a16="http://schemas.microsoft.com/office/drawing/2014/main" id="{FEC79682-5BAE-49A2-B150-EF48CF5E8708}"/>
              </a:ext>
            </a:extLst>
          </p:cNvPr>
          <p:cNvPicPr>
            <a:picLocks noChangeAspect="1"/>
          </p:cNvPicPr>
          <p:nvPr/>
        </p:nvPicPr>
        <p:blipFill rotWithShape="1">
          <a:blip r:embed="rId4"/>
          <a:srcRect l="43641" t="6585" r="25650" b="53629"/>
          <a:stretch/>
        </p:blipFill>
        <p:spPr>
          <a:xfrm>
            <a:off x="5656334" y="3253459"/>
            <a:ext cx="504995" cy="368015"/>
          </a:xfrm>
          <a:prstGeom prst="rect">
            <a:avLst/>
          </a:prstGeom>
        </p:spPr>
      </p:pic>
      <p:pic>
        <p:nvPicPr>
          <p:cNvPr id="17" name="Image 16">
            <a:extLst>
              <a:ext uri="{FF2B5EF4-FFF2-40B4-BE49-F238E27FC236}">
                <a16:creationId xmlns:a16="http://schemas.microsoft.com/office/drawing/2014/main" id="{DB609BFF-AC41-4BD9-BED4-F8E9BF24AD49}"/>
              </a:ext>
            </a:extLst>
          </p:cNvPr>
          <p:cNvPicPr>
            <a:picLocks noChangeAspect="1"/>
          </p:cNvPicPr>
          <p:nvPr/>
        </p:nvPicPr>
        <p:blipFill rotWithShape="1">
          <a:blip r:embed="rId4"/>
          <a:srcRect l="43641" t="6585" r="25650" b="53629"/>
          <a:stretch/>
        </p:blipFill>
        <p:spPr>
          <a:xfrm>
            <a:off x="5650870" y="2711599"/>
            <a:ext cx="504994" cy="368014"/>
          </a:xfrm>
          <a:prstGeom prst="rect">
            <a:avLst/>
          </a:prstGeom>
        </p:spPr>
      </p:pic>
      <p:pic>
        <p:nvPicPr>
          <p:cNvPr id="19" name="Image 18">
            <a:extLst>
              <a:ext uri="{FF2B5EF4-FFF2-40B4-BE49-F238E27FC236}">
                <a16:creationId xmlns:a16="http://schemas.microsoft.com/office/drawing/2014/main" id="{E6B401D3-9E52-4537-B957-80FC22946208}"/>
              </a:ext>
            </a:extLst>
          </p:cNvPr>
          <p:cNvPicPr>
            <a:picLocks noChangeAspect="1"/>
          </p:cNvPicPr>
          <p:nvPr/>
        </p:nvPicPr>
        <p:blipFill rotWithShape="1">
          <a:blip r:embed="rId4"/>
          <a:srcRect l="43641" t="6585" r="25650" b="53629"/>
          <a:stretch/>
        </p:blipFill>
        <p:spPr>
          <a:xfrm>
            <a:off x="5648563" y="2165503"/>
            <a:ext cx="504994" cy="368014"/>
          </a:xfrm>
          <a:prstGeom prst="rect">
            <a:avLst/>
          </a:prstGeom>
        </p:spPr>
      </p:pic>
    </p:spTree>
    <p:extLst>
      <p:ext uri="{BB962C8B-B14F-4D97-AF65-F5344CB8AC3E}">
        <p14:creationId xmlns:p14="http://schemas.microsoft.com/office/powerpoint/2010/main" val="3452460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AA9F"/>
        </a:solidFill>
        <a:effectLst/>
      </p:bgPr>
    </p:bg>
    <p:spTree>
      <p:nvGrpSpPr>
        <p:cNvPr id="1" name=""/>
        <p:cNvGrpSpPr/>
        <p:nvPr/>
      </p:nvGrpSpPr>
      <p:grpSpPr>
        <a:xfrm>
          <a:off x="0" y="0"/>
          <a:ext cx="0" cy="0"/>
          <a:chOff x="0" y="0"/>
          <a:chExt cx="0" cy="0"/>
        </a:xfrm>
      </p:grpSpPr>
      <p:sp>
        <p:nvSpPr>
          <p:cNvPr id="18" name="Google Shape;171;g8b59a436e8_0_262">
            <a:extLst>
              <a:ext uri="{FF2B5EF4-FFF2-40B4-BE49-F238E27FC236}">
                <a16:creationId xmlns:a16="http://schemas.microsoft.com/office/drawing/2014/main" id="{3FD4AD67-1A64-4D20-BB8D-DC1A6FE3A920}"/>
              </a:ext>
            </a:extLst>
          </p:cNvPr>
          <p:cNvSpPr txBox="1"/>
          <p:nvPr/>
        </p:nvSpPr>
        <p:spPr>
          <a:xfrm>
            <a:off x="0" y="336755"/>
            <a:ext cx="1713186" cy="429863"/>
          </a:xfrm>
          <a:prstGeom prst="rect">
            <a:avLst/>
          </a:prstGeom>
          <a:solidFill>
            <a:schemeClr val="bg1"/>
          </a:solidFill>
          <a:ln>
            <a:noFill/>
          </a:ln>
        </p:spPr>
        <p:txBody>
          <a:bodyPr spcFirstLastPara="1" wrap="square" lIns="91425" tIns="45700" rIns="91425" bIns="45700" anchor="t" anchorCtr="0">
            <a:noAutofit/>
          </a:bodyPr>
          <a:lstStyle/>
          <a:p>
            <a:pPr algn="ctr">
              <a:buClr>
                <a:srgbClr val="FFFF00"/>
              </a:buClr>
              <a:buSzPts val="3600"/>
            </a:pPr>
            <a:r>
              <a:rPr lang="fr-FR" sz="2000" b="1" dirty="0">
                <a:solidFill>
                  <a:srgbClr val="19AA9F"/>
                </a:solidFill>
                <a:latin typeface="Calibri"/>
                <a:ea typeface="Calibri"/>
                <a:cs typeface="Calibri"/>
                <a:sym typeface="Calibri"/>
              </a:rPr>
              <a:t>Team</a:t>
            </a:r>
          </a:p>
        </p:txBody>
      </p:sp>
      <p:pic>
        <p:nvPicPr>
          <p:cNvPr id="12" name="Image 11">
            <a:extLst>
              <a:ext uri="{FF2B5EF4-FFF2-40B4-BE49-F238E27FC236}">
                <a16:creationId xmlns:a16="http://schemas.microsoft.com/office/drawing/2014/main" id="{794B8190-E24D-4FEF-BF94-3290B67485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65522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ur le point d’avoir un bilan">
            <a:extLst>
              <a:ext uri="{FF2B5EF4-FFF2-40B4-BE49-F238E27FC236}">
                <a16:creationId xmlns:a16="http://schemas.microsoft.com/office/drawing/2014/main" id="{A8433C9A-0A15-4F4B-81D1-039BC7004A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29"/>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9FA280-A6B4-4CB7-89B8-354B195B534A}"/>
              </a:ext>
            </a:extLst>
          </p:cNvPr>
          <p:cNvSpPr/>
          <p:nvPr/>
        </p:nvSpPr>
        <p:spPr>
          <a:xfrm>
            <a:off x="0" y="4941651"/>
            <a:ext cx="12192000" cy="1916349"/>
          </a:xfrm>
          <a:prstGeom prst="rect">
            <a:avLst/>
          </a:prstGeom>
          <a:solidFill>
            <a:srgbClr val="19A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pic>
        <p:nvPicPr>
          <p:cNvPr id="10" name="Image 9">
            <a:extLst>
              <a:ext uri="{FF2B5EF4-FFF2-40B4-BE49-F238E27FC236}">
                <a16:creationId xmlns:a16="http://schemas.microsoft.com/office/drawing/2014/main" id="{F78F4414-DC72-4569-97B2-8BCD696EC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9301" y="422501"/>
            <a:ext cx="1095013" cy="1095013"/>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A1784226-47D3-4CE1-B8F6-008BFEC6524B}"/>
              </a:ext>
            </a:extLst>
          </p:cNvPr>
          <p:cNvSpPr/>
          <p:nvPr/>
        </p:nvSpPr>
        <p:spPr>
          <a:xfrm>
            <a:off x="1809344" y="5722533"/>
            <a:ext cx="1378569" cy="503169"/>
          </a:xfrm>
          <a:prstGeom prst="rect">
            <a:avLst/>
          </a:prstGeom>
          <a:solidFill>
            <a:srgbClr val="FED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12" name="Rectangle 11">
            <a:extLst>
              <a:ext uri="{FF2B5EF4-FFF2-40B4-BE49-F238E27FC236}">
                <a16:creationId xmlns:a16="http://schemas.microsoft.com/office/drawing/2014/main" id="{F208B53C-E7EB-4094-A38E-0020E5BFEC4F}"/>
              </a:ext>
            </a:extLst>
          </p:cNvPr>
          <p:cNvSpPr/>
          <p:nvPr/>
        </p:nvSpPr>
        <p:spPr>
          <a:xfrm>
            <a:off x="6245157" y="5722533"/>
            <a:ext cx="3054485" cy="481043"/>
          </a:xfrm>
          <a:prstGeom prst="rect">
            <a:avLst/>
          </a:prstGeom>
          <a:solidFill>
            <a:srgbClr val="FED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7" name="ZoneTexte 6">
            <a:extLst>
              <a:ext uri="{FF2B5EF4-FFF2-40B4-BE49-F238E27FC236}">
                <a16:creationId xmlns:a16="http://schemas.microsoft.com/office/drawing/2014/main" id="{F8CA35C6-1131-45E2-A42B-B94ACE9D8F38}"/>
              </a:ext>
            </a:extLst>
          </p:cNvPr>
          <p:cNvSpPr txBox="1"/>
          <p:nvPr/>
        </p:nvSpPr>
        <p:spPr>
          <a:xfrm>
            <a:off x="972766" y="5603132"/>
            <a:ext cx="9202366" cy="1323439"/>
          </a:xfrm>
          <a:prstGeom prst="rect">
            <a:avLst/>
          </a:prstGeom>
          <a:noFill/>
        </p:spPr>
        <p:txBody>
          <a:bodyPr wrap="square" rtlCol="0">
            <a:spAutoFit/>
          </a:bodyPr>
          <a:lstStyle/>
          <a:p>
            <a:pPr algn="ctr"/>
            <a:r>
              <a:rPr lang="fr-CD" sz="4000" dirty="0">
                <a:latin typeface="Calibri" panose="020F0502020204030204" pitchFamily="34" charset="0"/>
                <a:ea typeface="Calibri" panose="020F0502020204030204" pitchFamily="34" charset="0"/>
                <a:cs typeface="Calibri" panose="020F0502020204030204" pitchFamily="34" charset="0"/>
              </a:rPr>
              <a:t>Invest </a:t>
            </a:r>
            <a:r>
              <a:rPr lang="fr-CD" sz="4000" dirty="0">
                <a:solidFill>
                  <a:schemeClr val="bg1"/>
                </a:solidFill>
                <a:latin typeface="Calibri" panose="020F0502020204030204" pitchFamily="34" charset="0"/>
                <a:ea typeface="Calibri" panose="020F0502020204030204" pitchFamily="34" charset="0"/>
                <a:cs typeface="Calibri" panose="020F0502020204030204" pitchFamily="34" charset="0"/>
              </a:rPr>
              <a:t>in a real social</a:t>
            </a:r>
            <a:r>
              <a:rPr lang="fr-CD" sz="4000" dirty="0">
                <a:latin typeface="Calibri" panose="020F0502020204030204" pitchFamily="34" charset="0"/>
                <a:ea typeface="Calibri" panose="020F0502020204030204" pitchFamily="34" charset="0"/>
                <a:cs typeface="Calibri" panose="020F0502020204030204" pitchFamily="34" charset="0"/>
              </a:rPr>
              <a:t> impact </a:t>
            </a:r>
            <a:r>
              <a:rPr lang="fr-CD" sz="4000" dirty="0" err="1">
                <a:latin typeface="Calibri" panose="020F0502020204030204" pitchFamily="34" charset="0"/>
                <a:ea typeface="Calibri" panose="020F0502020204030204" pitchFamily="34" charset="0"/>
                <a:cs typeface="Calibri" panose="020F0502020204030204" pitchFamily="34" charset="0"/>
              </a:rPr>
              <a:t>project</a:t>
            </a:r>
            <a:endParaRPr lang="fr-CD" sz="4000" dirty="0">
              <a:latin typeface="Calibri" panose="020F0502020204030204" pitchFamily="34" charset="0"/>
              <a:ea typeface="Calibri" panose="020F0502020204030204" pitchFamily="34" charset="0"/>
              <a:cs typeface="Calibri" panose="020F0502020204030204" pitchFamily="34" charset="0"/>
            </a:endParaRPr>
          </a:p>
          <a:p>
            <a:pPr algn="ctr"/>
            <a:endParaRPr lang="fr-CD" sz="4000" dirty="0"/>
          </a:p>
        </p:txBody>
      </p:sp>
    </p:spTree>
    <p:extLst>
      <p:ext uri="{BB962C8B-B14F-4D97-AF65-F5344CB8AC3E}">
        <p14:creationId xmlns:p14="http://schemas.microsoft.com/office/powerpoint/2010/main" val="14626634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6"/>
</p:tagLst>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12255</TotalTime>
  <Words>550</Words>
  <Application>Microsoft Office PowerPoint</Application>
  <PresentationFormat>Grand écran</PresentationFormat>
  <Paragraphs>81</Paragraphs>
  <Slides>9</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vt:i4>
      </vt:variant>
    </vt:vector>
  </HeadingPairs>
  <TitlesOfParts>
    <vt:vector size="13" baseType="lpstr">
      <vt:lpstr>Calibri Light</vt:lpstr>
      <vt:lpstr>Calibri</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Ulrich KOUESSO</dc:creator>
  <cp:lastModifiedBy>Hp Elite BOOK</cp:lastModifiedBy>
  <cp:revision>368</cp:revision>
  <dcterms:created xsi:type="dcterms:W3CDTF">2020-07-09T14:48:46Z</dcterms:created>
  <dcterms:modified xsi:type="dcterms:W3CDTF">2023-05-23T16:42:51Z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