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2" r:id="rId2"/>
  </p:sldMasterIdLst>
  <p:notesMasterIdLst>
    <p:notesMasterId r:id="rId3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Montserrat" pitchFamily="2" charset="77"/>
      <p:regular r:id="rId43"/>
      <p:bold r:id="rId44"/>
      <p:italic r:id="rId45"/>
      <p:boldItalic r:id="rId46"/>
    </p:embeddedFont>
    <p:embeddedFont>
      <p:font typeface="Montserrat Light" panose="020F0302020204030204" pitchFamily="3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54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2"/>
  </p:normalViewPr>
  <p:slideViewPr>
    <p:cSldViewPr snapToGrid="0">
      <p:cViewPr varScale="1">
        <p:scale>
          <a:sx n="141" d="100"/>
          <a:sy n="141" d="100"/>
        </p:scale>
        <p:origin x="800" y="184"/>
      </p:cViewPr>
      <p:guideLst>
        <p:guide orient="horz" pos="1620"/>
        <p:guide pos="54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8.xml"/><Relationship Id="rId41" Type="http://schemas.openxmlformats.org/officeDocument/2006/relationships/font" Target="fonts/font3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a2158debe9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ga2158debe9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a2158debe9_2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ga2158debe9_2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eb17a93f3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geb17a93f3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b1afd61d2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gb1afd61d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ac24031ef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gac24031ef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a2158debe9_2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ga2158debe9_2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62b22fcb1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g162b22fcb1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b3c3f219a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gb3c3f219a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c0e48e6e6e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gc0e48e6e6e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c0e48e6e6e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gc0e48e6e6e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c0e48e6e6e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gc0e48e6e6e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b17cd13793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gb17cd13793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a2158debe9_2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ga2158debe9_2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88e5caadf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g188e5caadf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b71ff3ea72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gb71ff3ea72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eb17a93f32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geb17a93f32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b4023fbf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gb4023fbf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a2158debe9_2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ga2158debe9_2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a2158debe9_2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ga2158debe9_2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a2158debe9_2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ga2158debe9_2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b0db1df1d2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gb0db1df1d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d16f068afe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gd16f068afe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b2b0f07ec2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gb2b0f07ec2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be9e440b9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gbe9e440b9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be9e440b9e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gbe9e440b9e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c0c21868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c0c21868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d16f068af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d16f068af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d57f48bb2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d57f48bb2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d16f068afe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gd16f068afe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a2158debe9_2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ga2158debe9_2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a2158debe9_2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ga2158debe9_2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e62284656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e62284656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a2158debe9_2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ga2158debe9_2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c0e48e6e6e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gc0e48e6e6e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b71ff3ea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b71ff3ea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685801" y="1597830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457202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457201" y="20598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457201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457202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-tête de section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722315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>
            <a:off x="722315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dt" idx="10"/>
          </p:nvPr>
        </p:nvSpPr>
        <p:spPr>
          <a:xfrm>
            <a:off x="457202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ft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457201" y="20598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2"/>
          </p:nvPr>
        </p:nvSpPr>
        <p:spPr>
          <a:xfrm>
            <a:off x="4648201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dt" idx="10"/>
          </p:nvPr>
        </p:nvSpPr>
        <p:spPr>
          <a:xfrm>
            <a:off x="457202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ft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ldNum" idx="12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457201" y="20598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2"/>
          </p:nvPr>
        </p:nvSpPr>
        <p:spPr>
          <a:xfrm>
            <a:off x="457200" y="1631157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3"/>
          </p:nvPr>
        </p:nvSpPr>
        <p:spPr>
          <a:xfrm>
            <a:off x="4645035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4"/>
          </p:nvPr>
        </p:nvSpPr>
        <p:spPr>
          <a:xfrm>
            <a:off x="4645035" y="1631157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dt" idx="10"/>
          </p:nvPr>
        </p:nvSpPr>
        <p:spPr>
          <a:xfrm>
            <a:off x="457202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ft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sldNum" idx="12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457201" y="20598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dt" idx="10"/>
          </p:nvPr>
        </p:nvSpPr>
        <p:spPr>
          <a:xfrm>
            <a:off x="457202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ft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ldNum" idx="12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457202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457222" y="204788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3575050" y="204801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457222" y="1076328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457202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1792289" y="3600451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1792289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1792289" y="4025516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457202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457201" y="20598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874765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457202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5463779" y="1371602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8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457202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00" tIns="45700" rIns="91400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00" tIns="45700" rIns="91400" bIns="45700" anchor="t" anchorCtr="0">
            <a:noAutofit/>
          </a:bodyPr>
          <a:lstStyle>
            <a:lvl1pPr marL="457200" lvl="0" indent="-431800" rtl="0"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marL="914400" lvl="1" indent="-406400" rtl="0">
              <a:spcBef>
                <a:spcPts val="560"/>
              </a:spcBef>
              <a:spcAft>
                <a:spcPts val="0"/>
              </a:spcAft>
              <a:buSzPts val="2800"/>
              <a:buChar char="–"/>
              <a:defRPr/>
            </a:lvl2pPr>
            <a:lvl3pPr marL="1371600" lvl="2" indent="-381000" rtl="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556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marL="2286000" lvl="4" indent="-3556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marL="2743200" lvl="5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00" tIns="45700" rIns="91400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1" y="20598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1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457202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notesSlide" Target="../notesSlides/notesSlide10.xml"/><Relationship Id="rId7" Type="http://schemas.openxmlformats.org/officeDocument/2006/relationships/hyperlink" Target="https://www.youtube.com/watch?v=8Xy4OfGhWZI" TargetMode="External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8Xy4OfGhWZI?feature=oembed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jpg"/><Relationship Id="rId4" Type="http://schemas.openxmlformats.org/officeDocument/2006/relationships/image" Target="../media/image2.png"/><Relationship Id="rId9" Type="http://schemas.openxmlformats.org/officeDocument/2006/relationships/image" Target="../media/image21.jpg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5" Type="http://schemas.openxmlformats.org/officeDocument/2006/relationships/image" Target="../media/image1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2.png"/><Relationship Id="rId7" Type="http://schemas.openxmlformats.org/officeDocument/2006/relationships/image" Target="../media/image62.png"/><Relationship Id="rId12" Type="http://schemas.openxmlformats.org/officeDocument/2006/relationships/image" Target="../media/image6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2.png"/><Relationship Id="rId3" Type="http://schemas.openxmlformats.org/officeDocument/2006/relationships/image" Target="../media/image69.png"/><Relationship Id="rId21" Type="http://schemas.openxmlformats.org/officeDocument/2006/relationships/image" Target="../media/image84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1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60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9.png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5" Type="http://schemas.openxmlformats.org/officeDocument/2006/relationships/image" Target="../media/image80.png"/><Relationship Id="rId23" Type="http://schemas.openxmlformats.org/officeDocument/2006/relationships/image" Target="../media/image86.png"/><Relationship Id="rId10" Type="http://schemas.openxmlformats.org/officeDocument/2006/relationships/image" Target="../media/image75.png"/><Relationship Id="rId19" Type="http://schemas.openxmlformats.org/officeDocument/2006/relationships/image" Target="../media/image2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Relationship Id="rId22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8.jpg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6" descr="ODIHO LOGO fond blanc avec BASELINE.png"/>
          <p:cNvPicPr preferRelativeResize="0"/>
          <p:nvPr/>
        </p:nvPicPr>
        <p:blipFill rotWithShape="1">
          <a:blip r:embed="rId3">
            <a:alphaModFix/>
          </a:blip>
          <a:srcRect b="37116"/>
          <a:stretch/>
        </p:blipFill>
        <p:spPr>
          <a:xfrm>
            <a:off x="2792700" y="1774124"/>
            <a:ext cx="3591274" cy="127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6"/>
          <p:cNvSpPr/>
          <p:nvPr/>
        </p:nvSpPr>
        <p:spPr>
          <a:xfrm>
            <a:off x="0" y="3063974"/>
            <a:ext cx="9144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Amplify the Fan Experience</a:t>
            </a:r>
            <a:endParaRPr sz="1300" b="0" i="0" u="none" strike="noStrike" cap="none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5"/>
          <p:cNvSpPr txBox="1"/>
          <p:nvPr/>
        </p:nvSpPr>
        <p:spPr>
          <a:xfrm>
            <a:off x="5424675" y="2272996"/>
            <a:ext cx="37080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231" name="Google Shape;231;p35" descr="aaaa interro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4142" y="2911286"/>
            <a:ext cx="1152128" cy="1630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5" descr="aaaa interrog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6357" y="1061489"/>
            <a:ext cx="1309523" cy="185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5" descr="aaaa interrog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1560" y="2688487"/>
            <a:ext cx="1309523" cy="1853683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5"/>
          <p:cNvSpPr/>
          <p:nvPr/>
        </p:nvSpPr>
        <p:spPr>
          <a:xfrm>
            <a:off x="271325" y="549225"/>
            <a:ext cx="6380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COMMENTARIES IN THE STADIUM / ARENA</a:t>
            </a:r>
            <a:endParaRPr/>
          </a:p>
        </p:txBody>
      </p:sp>
      <p:pic>
        <p:nvPicPr>
          <p:cNvPr id="235" name="Google Shape;235;p35" descr="ODIHO LOGO-fond transparent sans base lin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28384" y="37033"/>
            <a:ext cx="1080120" cy="382108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5"/>
          <p:cNvSpPr txBox="1"/>
          <p:nvPr/>
        </p:nvSpPr>
        <p:spPr>
          <a:xfrm>
            <a:off x="5571155" y="1072133"/>
            <a:ext cx="3463200" cy="37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dirty="0">
                <a:latin typeface="Montserrat"/>
                <a:ea typeface="Montserrat"/>
                <a:cs typeface="Montserrat"/>
                <a:sym typeface="Montserrat"/>
              </a:rPr>
              <a:t>Link </a:t>
            </a:r>
            <a:r>
              <a:rPr lang="fr" sz="1600" dirty="0" err="1">
                <a:latin typeface="Montserrat"/>
                <a:ea typeface="Montserrat"/>
                <a:cs typeface="Montserrat"/>
                <a:sym typeface="Montserrat"/>
              </a:rPr>
              <a:t>youtube</a:t>
            </a:r>
            <a:r>
              <a:rPr lang="fr" sz="16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sz="1600" dirty="0">
                <a:latin typeface="Montserrat"/>
                <a:ea typeface="Montserrat"/>
                <a:cs typeface="Montserrat"/>
                <a:sym typeface="Montserrat"/>
                <a:hlinkClick r:id="rId7"/>
              </a:rPr>
              <a:t>https://www.youtube.com/watch?v=8Xy4OfGhWZI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Média en ligne 1" descr="ODIHO Rugby Live Commentary on smartphone">
            <a:hlinkClick r:id="" action="ppaction://media"/>
            <a:extLst>
              <a:ext uri="{FF2B5EF4-FFF2-40B4-BE49-F238E27FC236}">
                <a16:creationId xmlns:a16="http://schemas.microsoft.com/office/drawing/2014/main" id="{3B384FC3-210F-C02F-92A3-3E9BFA5ADFC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265627" y="1507860"/>
            <a:ext cx="5329221" cy="3011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6" descr="ODIHO LOGO fond blanc avec BASELINE.png"/>
          <p:cNvPicPr preferRelativeResize="0"/>
          <p:nvPr/>
        </p:nvPicPr>
        <p:blipFill rotWithShape="1">
          <a:blip r:embed="rId3">
            <a:alphaModFix/>
          </a:blip>
          <a:srcRect b="37114"/>
          <a:stretch/>
        </p:blipFill>
        <p:spPr>
          <a:xfrm>
            <a:off x="7954551" y="23980"/>
            <a:ext cx="1186200" cy="419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6"/>
          <p:cNvPicPr preferRelativeResize="0"/>
          <p:nvPr/>
        </p:nvPicPr>
        <p:blipFill rotWithShape="1">
          <a:blip r:embed="rId4">
            <a:alphaModFix/>
          </a:blip>
          <a:srcRect b="16943"/>
          <a:stretch/>
        </p:blipFill>
        <p:spPr>
          <a:xfrm>
            <a:off x="313650" y="1084449"/>
            <a:ext cx="4500099" cy="3737751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6"/>
          <p:cNvSpPr txBox="1"/>
          <p:nvPr/>
        </p:nvSpPr>
        <p:spPr>
          <a:xfrm>
            <a:off x="4843325" y="1084450"/>
            <a:ext cx="4265100" cy="37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Live commentary for spectators in the stadium through their 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own smartphone</a:t>
            </a:r>
            <a:endParaRPr sz="1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Progress of the match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Rules of the game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stakes of the match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Analyses, statistics, strategies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Anecdotes, stories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5" name="Google Shape;245;p36"/>
          <p:cNvSpPr/>
          <p:nvPr/>
        </p:nvSpPr>
        <p:spPr>
          <a:xfrm>
            <a:off x="347524" y="549230"/>
            <a:ext cx="457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BENEFITS</a:t>
            </a: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7"/>
          <p:cNvSpPr txBox="1"/>
          <p:nvPr/>
        </p:nvSpPr>
        <p:spPr>
          <a:xfrm>
            <a:off x="5083450" y="630250"/>
            <a:ext cx="36543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Unlimited channels number  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 create 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dedicated &amp; differentiated 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commentary for each profile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1" name="Google Shape;251;p37" descr="aaaa interro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0160" y="2688487"/>
            <a:ext cx="1309523" cy="185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7" descr="ODIHO LOGO-fond transparent sans base lin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28384" y="37033"/>
            <a:ext cx="1080120" cy="38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7" descr="Chinese flag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16917" y="4205951"/>
            <a:ext cx="515659" cy="350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4" name="Google Shape;254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84900" y="4197301"/>
            <a:ext cx="564725" cy="350400"/>
          </a:xfrm>
          <a:prstGeom prst="rect">
            <a:avLst/>
          </a:prstGeom>
          <a:noFill/>
          <a:ln w="9525" cap="flat" cmpd="sng">
            <a:solidFill>
              <a:schemeClr val="dk1">
                <a:alpha val="7294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5" name="Google Shape;255;p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23500" y="4205949"/>
            <a:ext cx="564725" cy="350400"/>
          </a:xfrm>
          <a:prstGeom prst="rect">
            <a:avLst/>
          </a:prstGeom>
          <a:noFill/>
          <a:ln w="9525" cap="flat" cmpd="sng">
            <a:solidFill>
              <a:schemeClr val="dk1">
                <a:alpha val="749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6" name="Google Shape;256;p37" descr="spain.png"/>
          <p:cNvPicPr preferRelativeResize="0"/>
          <p:nvPr/>
        </p:nvPicPr>
        <p:blipFill rotWithShape="1">
          <a:blip r:embed="rId8">
            <a:alphaModFix/>
          </a:blip>
          <a:srcRect r="12671"/>
          <a:stretch/>
        </p:blipFill>
        <p:spPr>
          <a:xfrm>
            <a:off x="7499875" y="4190088"/>
            <a:ext cx="564725" cy="38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7" descr="HI.jpg"/>
          <p:cNvPicPr preferRelativeResize="0"/>
          <p:nvPr/>
        </p:nvPicPr>
        <p:blipFill rotWithShape="1">
          <a:blip r:embed="rId9">
            <a:alphaModFix/>
          </a:blip>
          <a:srcRect l="14640" r="19230"/>
          <a:stretch/>
        </p:blipFill>
        <p:spPr>
          <a:xfrm>
            <a:off x="6894825" y="3451576"/>
            <a:ext cx="564725" cy="640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7" descr="VI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285228" y="3489453"/>
            <a:ext cx="564725" cy="564739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7"/>
          <p:cNvSpPr txBox="1"/>
          <p:nvPr/>
        </p:nvSpPr>
        <p:spPr>
          <a:xfrm>
            <a:off x="465401" y="2577650"/>
            <a:ext cx="1014900" cy="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3650" tIns="66825" rIns="133650" bIns="668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experts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37"/>
          <p:cNvSpPr txBox="1"/>
          <p:nvPr/>
        </p:nvSpPr>
        <p:spPr>
          <a:xfrm>
            <a:off x="1992301" y="2577650"/>
            <a:ext cx="1309500" cy="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3650" tIns="66825" rIns="133650" bIns="668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neophytes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37"/>
          <p:cNvSpPr txBox="1"/>
          <p:nvPr/>
        </p:nvSpPr>
        <p:spPr>
          <a:xfrm>
            <a:off x="3364480" y="2541411"/>
            <a:ext cx="1656300" cy="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3650" tIns="66825" rIns="133650" bIns="668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team </a:t>
            </a:r>
            <a:r>
              <a:rPr lang="fr" sz="1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lang="fr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" sz="1400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vs</a:t>
            </a:r>
            <a:r>
              <a:rPr lang="f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" sz="1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</a:t>
            </a:r>
            <a:endParaRPr sz="1400" b="1">
              <a:solidFill>
                <a:schemeClr val="dk1"/>
              </a:solidFill>
            </a:endParaRPr>
          </a:p>
        </p:txBody>
      </p:sp>
      <p:sp>
        <p:nvSpPr>
          <p:cNvPr id="262" name="Google Shape;262;p37"/>
          <p:cNvSpPr txBox="1"/>
          <p:nvPr/>
        </p:nvSpPr>
        <p:spPr>
          <a:xfrm>
            <a:off x="2003800" y="4587225"/>
            <a:ext cx="1297800" cy="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3650" tIns="66825" rIns="133650" bIns="668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women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37"/>
          <p:cNvSpPr/>
          <p:nvPr/>
        </p:nvSpPr>
        <p:spPr>
          <a:xfrm>
            <a:off x="339925" y="4619850"/>
            <a:ext cx="1339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men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37"/>
          <p:cNvSpPr txBox="1"/>
          <p:nvPr/>
        </p:nvSpPr>
        <p:spPr>
          <a:xfrm>
            <a:off x="3756400" y="4587225"/>
            <a:ext cx="1297800" cy="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3650" tIns="66825" rIns="133650" bIns="668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kids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p37"/>
          <p:cNvPicPr preferRelativeResize="0"/>
          <p:nvPr/>
        </p:nvPicPr>
        <p:blipFill rotWithShape="1">
          <a:blip r:embed="rId11">
            <a:alphaModFix/>
          </a:blip>
          <a:srcRect l="6278" t="9844" r="55178"/>
          <a:stretch/>
        </p:blipFill>
        <p:spPr>
          <a:xfrm>
            <a:off x="337950" y="1003625"/>
            <a:ext cx="1339876" cy="164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7"/>
          <p:cNvPicPr preferRelativeResize="0"/>
          <p:nvPr/>
        </p:nvPicPr>
        <p:blipFill rotWithShape="1">
          <a:blip r:embed="rId11">
            <a:alphaModFix/>
          </a:blip>
          <a:srcRect l="54863" t="9844" r="6594"/>
          <a:stretch/>
        </p:blipFill>
        <p:spPr>
          <a:xfrm>
            <a:off x="1913200" y="1003625"/>
            <a:ext cx="1339800" cy="164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652100" y="1034407"/>
            <a:ext cx="714276" cy="723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213975" y="1602148"/>
            <a:ext cx="714276" cy="999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7"/>
          <p:cNvPicPr preferRelativeResize="0"/>
          <p:nvPr/>
        </p:nvPicPr>
        <p:blipFill rotWithShape="1">
          <a:blip r:embed="rId14">
            <a:alphaModFix/>
          </a:blip>
          <a:srcRect l="5534" r="15401"/>
          <a:stretch/>
        </p:blipFill>
        <p:spPr>
          <a:xfrm>
            <a:off x="3715100" y="2963550"/>
            <a:ext cx="1309500" cy="16563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7"/>
          <p:cNvSpPr txBox="1"/>
          <p:nvPr/>
        </p:nvSpPr>
        <p:spPr>
          <a:xfrm>
            <a:off x="2003800" y="4587225"/>
            <a:ext cx="1297800" cy="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3650" tIns="66825" rIns="133650" bIns="668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women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1" name="Google Shape;271;p37"/>
          <p:cNvPicPr preferRelativeResize="0"/>
          <p:nvPr/>
        </p:nvPicPr>
        <p:blipFill rotWithShape="1">
          <a:blip r:embed="rId15">
            <a:alphaModFix/>
          </a:blip>
          <a:srcRect b="18804"/>
          <a:stretch/>
        </p:blipFill>
        <p:spPr>
          <a:xfrm>
            <a:off x="1931700" y="2972850"/>
            <a:ext cx="1357500" cy="16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7"/>
          <p:cNvPicPr preferRelativeResize="0"/>
          <p:nvPr/>
        </p:nvPicPr>
        <p:blipFill rotWithShape="1">
          <a:blip r:embed="rId16">
            <a:alphaModFix/>
          </a:blip>
          <a:srcRect l="10331" t="10313" r="44611"/>
          <a:stretch/>
        </p:blipFill>
        <p:spPr>
          <a:xfrm>
            <a:off x="368700" y="2928050"/>
            <a:ext cx="1297800" cy="172215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7"/>
          <p:cNvSpPr/>
          <p:nvPr/>
        </p:nvSpPr>
        <p:spPr>
          <a:xfrm>
            <a:off x="347524" y="549230"/>
            <a:ext cx="457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BENEFITS</a:t>
            </a: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8"/>
          <p:cNvSpPr txBox="1"/>
          <p:nvPr/>
        </p:nvSpPr>
        <p:spPr>
          <a:xfrm>
            <a:off x="4792225" y="1127400"/>
            <a:ext cx="4151700" cy="37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Dedicated referee channel to understand the rules of the game</a:t>
            </a:r>
            <a:endParaRPr sz="16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279" name="Google Shape;279;p38" descr="aaaa interro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4142" y="2911286"/>
            <a:ext cx="1152128" cy="1630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8" descr="aaaa interro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6357" y="1061489"/>
            <a:ext cx="1309523" cy="185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8" descr="aaaa interro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560" y="2688487"/>
            <a:ext cx="1309523" cy="185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8" descr="ODIHO LOGO-fond transparent sans base lin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28384" y="37033"/>
            <a:ext cx="1080120" cy="38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7647" y="1127398"/>
            <a:ext cx="4514569" cy="3745652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8"/>
          <p:cNvSpPr/>
          <p:nvPr/>
        </p:nvSpPr>
        <p:spPr>
          <a:xfrm>
            <a:off x="347524" y="549230"/>
            <a:ext cx="457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BENEFITS</a:t>
            </a: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9"/>
          <p:cNvSpPr txBox="1"/>
          <p:nvPr/>
        </p:nvSpPr>
        <p:spPr>
          <a:xfrm>
            <a:off x="4846600" y="1175463"/>
            <a:ext cx="3860400" cy="37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Hot interviews : players, Coach, VIP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Stadium spectators get the same advantages than TV viewers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0" name="Google Shape;290;p39" descr="aaaa interro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4142" y="2911286"/>
            <a:ext cx="1152128" cy="1630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9" descr="aaaa interro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6357" y="1061489"/>
            <a:ext cx="1309523" cy="185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9" descr="aaaa interro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560" y="2688487"/>
            <a:ext cx="1309523" cy="185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9" descr="ODIHO LOGO-fond transparent sans base lin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28384" y="37033"/>
            <a:ext cx="1080120" cy="38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852" y="1175400"/>
            <a:ext cx="4465172" cy="3772614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9"/>
          <p:cNvSpPr/>
          <p:nvPr/>
        </p:nvSpPr>
        <p:spPr>
          <a:xfrm>
            <a:off x="347524" y="549230"/>
            <a:ext cx="457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BENEFITS</a:t>
            </a: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0"/>
          <p:cNvSpPr txBox="1"/>
          <p:nvPr/>
        </p:nvSpPr>
        <p:spPr>
          <a:xfrm>
            <a:off x="4846600" y="1175463"/>
            <a:ext cx="3860400" cy="37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Hot interviews and translation/velotipy on 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giants screens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1" name="Google Shape;301;p40" descr="aaaa interro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4142" y="2911286"/>
            <a:ext cx="1152128" cy="1630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0" descr="aaaa interro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6357" y="1061489"/>
            <a:ext cx="1309523" cy="185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0" descr="aaaa interro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560" y="2688487"/>
            <a:ext cx="1309523" cy="185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0" descr="ODIHO LOGO-fond transparent sans base lin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28384" y="37033"/>
            <a:ext cx="1080120" cy="38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852" y="1175400"/>
            <a:ext cx="4465172" cy="3772614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40"/>
          <p:cNvSpPr/>
          <p:nvPr/>
        </p:nvSpPr>
        <p:spPr>
          <a:xfrm>
            <a:off x="347524" y="549230"/>
            <a:ext cx="457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BENEFITS</a:t>
            </a: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7" name="Google Shape;307;p40"/>
          <p:cNvPicPr preferRelativeResize="0"/>
          <p:nvPr/>
        </p:nvPicPr>
        <p:blipFill rotWithShape="1">
          <a:blip r:embed="rId7">
            <a:alphaModFix/>
          </a:blip>
          <a:srcRect l="15075" r="6035"/>
          <a:stretch/>
        </p:blipFill>
        <p:spPr>
          <a:xfrm>
            <a:off x="338075" y="1175475"/>
            <a:ext cx="4465172" cy="3772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0"/>
          <p:cNvPicPr preferRelativeResize="0"/>
          <p:nvPr/>
        </p:nvPicPr>
        <p:blipFill rotWithShape="1">
          <a:blip r:embed="rId7">
            <a:alphaModFix/>
          </a:blip>
          <a:srcRect l="15075" r="6035"/>
          <a:stretch/>
        </p:blipFill>
        <p:spPr>
          <a:xfrm>
            <a:off x="5731625" y="631875"/>
            <a:ext cx="2716052" cy="158715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40"/>
          <p:cNvSpPr/>
          <p:nvPr/>
        </p:nvSpPr>
        <p:spPr>
          <a:xfrm>
            <a:off x="5732975" y="588125"/>
            <a:ext cx="2716200" cy="1700400"/>
          </a:xfrm>
          <a:prstGeom prst="roundRect">
            <a:avLst>
              <a:gd name="adj" fmla="val 16667"/>
            </a:avLst>
          </a:prstGeom>
          <a:noFill/>
          <a:ln w="1143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40"/>
          <p:cNvSpPr txBox="1"/>
          <p:nvPr/>
        </p:nvSpPr>
        <p:spPr>
          <a:xfrm>
            <a:off x="5781300" y="1724025"/>
            <a:ext cx="2666400" cy="5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50" i="1">
                <a:solidFill>
                  <a:srgbClr val="202122"/>
                </a:solidFill>
                <a:highlight>
                  <a:srgbClr val="FFFFFF"/>
                </a:highlight>
              </a:rPr>
              <a:t>Lorem ipsum dolor sit amet, consecteturadipiscing elit. Sed non risus. 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1" name="Google Shape;311;p40"/>
          <p:cNvSpPr/>
          <p:nvPr/>
        </p:nvSpPr>
        <p:spPr>
          <a:xfrm rot="-1656286">
            <a:off x="5020123" y="1892847"/>
            <a:ext cx="510176" cy="52480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1"/>
          <p:cNvSpPr txBox="1"/>
          <p:nvPr/>
        </p:nvSpPr>
        <p:spPr>
          <a:xfrm>
            <a:off x="4993025" y="1126700"/>
            <a:ext cx="3712200" cy="37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screens &amp; video displays 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with silent sound</a:t>
            </a:r>
            <a:endParaRPr sz="17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●"/>
            </a:pPr>
            <a:r>
              <a:rPr lang="fr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Lounges / Boxes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●"/>
            </a:pPr>
            <a:r>
              <a:rPr lang="fr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VIP areas</a:t>
            </a:r>
            <a:endParaRPr sz="1700">
              <a:solidFill>
                <a:schemeClr val="dk1"/>
              </a:solidFill>
            </a:endParaRPr>
          </a:p>
          <a:p>
            <a:pPr marL="9144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●"/>
            </a:pPr>
            <a:r>
              <a:rPr lang="fr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Lobby</a:t>
            </a:r>
            <a:endParaRPr sz="1700">
              <a:solidFill>
                <a:schemeClr val="dk1"/>
              </a:solidFill>
            </a:endParaRPr>
          </a:p>
          <a:p>
            <a:pPr marL="9144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●"/>
            </a:pPr>
            <a:r>
              <a:rPr lang="fr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Bars / Restaurants</a:t>
            </a:r>
            <a:endParaRPr sz="1700">
              <a:solidFill>
                <a:schemeClr val="dk1"/>
              </a:solidFill>
            </a:endParaRPr>
          </a:p>
          <a:p>
            <a:pPr marL="9144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●"/>
            </a:pPr>
            <a:r>
              <a:rPr lang="fr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Fan Zones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For memorable experience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7" name="Google Shape;317;p41" descr="ODIHO LOGO-fond transparent sans base lin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28384" y="37033"/>
            <a:ext cx="1080120" cy="38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1070950"/>
            <a:ext cx="4462325" cy="3772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1"/>
          <p:cNvPicPr preferRelativeResize="0"/>
          <p:nvPr/>
        </p:nvPicPr>
        <p:blipFill rotWithShape="1">
          <a:blip r:embed="rId5">
            <a:alphaModFix/>
          </a:blip>
          <a:srcRect l="9564" r="11583"/>
          <a:stretch/>
        </p:blipFill>
        <p:spPr>
          <a:xfrm>
            <a:off x="464950" y="1070950"/>
            <a:ext cx="4462325" cy="3772626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1"/>
          <p:cNvSpPr/>
          <p:nvPr/>
        </p:nvSpPr>
        <p:spPr>
          <a:xfrm>
            <a:off x="347524" y="549230"/>
            <a:ext cx="457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BENEFITS</a:t>
            </a: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2"/>
          <p:cNvSpPr txBox="1"/>
          <p:nvPr/>
        </p:nvSpPr>
        <p:spPr>
          <a:xfrm>
            <a:off x="4891275" y="1061550"/>
            <a:ext cx="3813900" cy="37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Silent sound in the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Press Room </a:t>
            </a:r>
            <a:endParaRPr sz="1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Greater comfort for the journalists</a:t>
            </a:r>
            <a:endParaRPr sz="16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326" name="Google Shape;326;p42" descr="aaaa interro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4142" y="2911286"/>
            <a:ext cx="1152128" cy="1630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2" descr="aaaa interro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6357" y="1061489"/>
            <a:ext cx="1309523" cy="185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2" descr="aaaa interro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560" y="2688487"/>
            <a:ext cx="1309523" cy="185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2" descr="ODIHO LOGO-fond transparent sans base lin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28384" y="37033"/>
            <a:ext cx="1080120" cy="38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250" y="1041250"/>
            <a:ext cx="4526112" cy="379045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42"/>
          <p:cNvSpPr/>
          <p:nvPr/>
        </p:nvSpPr>
        <p:spPr>
          <a:xfrm>
            <a:off x="347524" y="549230"/>
            <a:ext cx="457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BENEFITS</a:t>
            </a: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3"/>
          <p:cNvSpPr txBox="1"/>
          <p:nvPr/>
        </p:nvSpPr>
        <p:spPr>
          <a:xfrm>
            <a:off x="4967475" y="1061541"/>
            <a:ext cx="3708000" cy="37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Exclusive sound, pitches, speeches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in lounges, VIP areas, hospitalities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7" name="Google Shape;337;p43" descr="aaaa interro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4142" y="2911286"/>
            <a:ext cx="1152128" cy="1630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3" descr="aaaa interro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6357" y="1061489"/>
            <a:ext cx="1309523" cy="185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3" descr="aaaa interro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560" y="2688487"/>
            <a:ext cx="1309523" cy="185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3" descr="ODIHO LOGO-fond transparent sans base lin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28384" y="37033"/>
            <a:ext cx="1080120" cy="38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0475" y="1061500"/>
            <a:ext cx="4500324" cy="3738458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43"/>
          <p:cNvSpPr/>
          <p:nvPr/>
        </p:nvSpPr>
        <p:spPr>
          <a:xfrm>
            <a:off x="347524" y="549230"/>
            <a:ext cx="457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BENEFITS</a:t>
            </a: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44" descr="aaaa interro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4142" y="2911286"/>
            <a:ext cx="1152128" cy="1630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4" descr="aaaa interro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6357" y="1061489"/>
            <a:ext cx="1309523" cy="185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44" descr="aaaa interro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560" y="2688487"/>
            <a:ext cx="1309523" cy="185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4" descr="ODIHO LOGO-fond transparent sans base lin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28384" y="37033"/>
            <a:ext cx="1080120" cy="38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4"/>
          <p:cNvPicPr preferRelativeResize="0"/>
          <p:nvPr/>
        </p:nvPicPr>
        <p:blipFill rotWithShape="1">
          <a:blip r:embed="rId6">
            <a:alphaModFix/>
          </a:blip>
          <a:srcRect l="16597"/>
          <a:stretch/>
        </p:blipFill>
        <p:spPr>
          <a:xfrm>
            <a:off x="376250" y="1061500"/>
            <a:ext cx="4514549" cy="377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44"/>
          <p:cNvSpPr/>
          <p:nvPr/>
        </p:nvSpPr>
        <p:spPr>
          <a:xfrm>
            <a:off x="347524" y="549230"/>
            <a:ext cx="457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BENEFITS</a:t>
            </a: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3" name="Google Shape;353;p44"/>
          <p:cNvSpPr txBox="1"/>
          <p:nvPr/>
        </p:nvSpPr>
        <p:spPr>
          <a:xfrm>
            <a:off x="5086850" y="1077441"/>
            <a:ext cx="3708000" cy="37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Exclusive sound, pitches, speeches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in lounges, VIP areas, hospitalities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7"/>
          <p:cNvSpPr txBox="1"/>
          <p:nvPr/>
        </p:nvSpPr>
        <p:spPr>
          <a:xfrm>
            <a:off x="4843325" y="1127400"/>
            <a:ext cx="3909300" cy="37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Public </a:t>
            </a:r>
            <a:r>
              <a:rPr lang="fr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needs</a:t>
            </a:r>
            <a:r>
              <a:rPr lang="fr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sport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Sport </a:t>
            </a:r>
            <a:r>
              <a:rPr lang="fr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needs</a:t>
            </a:r>
            <a:r>
              <a:rPr lang="fr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public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More audience = more revenue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16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for sport </a:t>
            </a:r>
            <a:r>
              <a:rPr lang="fr" sz="16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event</a:t>
            </a:r>
            <a:r>
              <a:rPr lang="fr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" sz="16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organizer</a:t>
            </a:r>
            <a:endParaRPr sz="16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" name="Google Shape;140;p27"/>
          <p:cNvSpPr/>
          <p:nvPr/>
        </p:nvSpPr>
        <p:spPr>
          <a:xfrm>
            <a:off x="271324" y="549230"/>
            <a:ext cx="457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</a:t>
            </a: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SITUATION</a:t>
            </a:r>
            <a:endParaRPr sz="1800" b="1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141" name="Google Shape;141;p27" descr="ODIHO LOGO-fond transparent sans base lin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28384" y="37033"/>
            <a:ext cx="1080120" cy="38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7"/>
          <p:cNvPicPr preferRelativeResize="0"/>
          <p:nvPr/>
        </p:nvPicPr>
        <p:blipFill rotWithShape="1">
          <a:blip r:embed="rId4">
            <a:alphaModFix/>
          </a:blip>
          <a:srcRect l="14864" r="10625"/>
          <a:stretch/>
        </p:blipFill>
        <p:spPr>
          <a:xfrm>
            <a:off x="326475" y="1127400"/>
            <a:ext cx="4514574" cy="374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2472" y="2160662"/>
            <a:ext cx="2736304" cy="1936935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45"/>
          <p:cNvSpPr txBox="1"/>
          <p:nvPr/>
        </p:nvSpPr>
        <p:spPr>
          <a:xfrm>
            <a:off x="5176650" y="1082925"/>
            <a:ext cx="3510000" cy="35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TOTALE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Fan Experience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On the way to stadium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Just before the match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During the match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After the match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On the way back to home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60" name="Google Shape;360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0196" y="1059582"/>
            <a:ext cx="1423491" cy="122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3804300" y="3661250"/>
            <a:ext cx="1234546" cy="1015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45"/>
          <p:cNvSpPr/>
          <p:nvPr/>
        </p:nvSpPr>
        <p:spPr>
          <a:xfrm>
            <a:off x="229126" y="2283718"/>
            <a:ext cx="16561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BEFORE</a:t>
            </a: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3" name="Google Shape;363;p45"/>
          <p:cNvSpPr/>
          <p:nvPr/>
        </p:nvSpPr>
        <p:spPr>
          <a:xfrm>
            <a:off x="1814736" y="3765525"/>
            <a:ext cx="1656600" cy="36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DURING</a:t>
            </a: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4" name="Google Shape;364;p45"/>
          <p:cNvSpPr/>
          <p:nvPr/>
        </p:nvSpPr>
        <p:spPr>
          <a:xfrm>
            <a:off x="3588913" y="4680942"/>
            <a:ext cx="1800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AFTER</a:t>
            </a:r>
            <a:endParaRPr sz="1800"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65" name="Google Shape;365;p45" descr="ODIHO LOGO-fond transparent sans base lin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28384" y="37033"/>
            <a:ext cx="1080120" cy="38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45"/>
          <p:cNvPicPr preferRelativeResize="0"/>
          <p:nvPr/>
        </p:nvPicPr>
        <p:blipFill rotWithShape="1">
          <a:blip r:embed="rId7">
            <a:alphaModFix/>
          </a:blip>
          <a:srcRect l="54863" t="9844" r="6594"/>
          <a:stretch/>
        </p:blipFill>
        <p:spPr>
          <a:xfrm>
            <a:off x="1989400" y="2070425"/>
            <a:ext cx="1339800" cy="164545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45"/>
          <p:cNvSpPr/>
          <p:nvPr/>
        </p:nvSpPr>
        <p:spPr>
          <a:xfrm>
            <a:off x="347524" y="549230"/>
            <a:ext cx="457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BENEFITS</a:t>
            </a: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6"/>
          <p:cNvSpPr txBox="1"/>
          <p:nvPr/>
        </p:nvSpPr>
        <p:spPr>
          <a:xfrm>
            <a:off x="4529925" y="701625"/>
            <a:ext cx="4411200" cy="12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Immersive 3D sound in the stadium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73" name="Google Shape;373;p46" descr="ODIHO LOGO-fond transparent sans base lin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28384" y="37033"/>
            <a:ext cx="1080120" cy="382108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46"/>
          <p:cNvSpPr/>
          <p:nvPr/>
        </p:nvSpPr>
        <p:spPr>
          <a:xfrm>
            <a:off x="271325" y="549225"/>
            <a:ext cx="6594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APPLICATIONS</a:t>
            </a: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75" name="Google Shape;375;p46"/>
          <p:cNvPicPr preferRelativeResize="0"/>
          <p:nvPr/>
        </p:nvPicPr>
        <p:blipFill rotWithShape="1">
          <a:blip r:embed="rId4">
            <a:alphaModFix/>
          </a:blip>
          <a:srcRect l="18716" t="12747" r="22573"/>
          <a:stretch/>
        </p:blipFill>
        <p:spPr>
          <a:xfrm>
            <a:off x="271325" y="995500"/>
            <a:ext cx="3894371" cy="38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62875" y="2380675"/>
            <a:ext cx="1745283" cy="2182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7"/>
          <p:cNvSpPr txBox="1"/>
          <p:nvPr/>
        </p:nvSpPr>
        <p:spPr>
          <a:xfrm>
            <a:off x="4843325" y="2226725"/>
            <a:ext cx="4300800" cy="20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Huge sports facilities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Very large audiences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Sound on very long distances.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82" name="Google Shape;382;p47" descr="ODIHO LOGO-fond transparent sans base lin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28384" y="37033"/>
            <a:ext cx="1080120" cy="38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3100" y="1160650"/>
            <a:ext cx="2274639" cy="185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7"/>
          <p:cNvPicPr preferRelativeResize="0"/>
          <p:nvPr/>
        </p:nvPicPr>
        <p:blipFill rotWithShape="1">
          <a:blip r:embed="rId5">
            <a:alphaModFix/>
          </a:blip>
          <a:srcRect t="1522" b="1522"/>
          <a:stretch/>
        </p:blipFill>
        <p:spPr>
          <a:xfrm>
            <a:off x="2655575" y="1160650"/>
            <a:ext cx="2357451" cy="185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7"/>
          <p:cNvPicPr preferRelativeResize="0"/>
          <p:nvPr/>
        </p:nvPicPr>
        <p:blipFill rotWithShape="1">
          <a:blip r:embed="rId6">
            <a:alphaModFix/>
          </a:blip>
          <a:srcRect l="9337" t="4205" r="11057"/>
          <a:stretch/>
        </p:blipFill>
        <p:spPr>
          <a:xfrm>
            <a:off x="343100" y="3081625"/>
            <a:ext cx="2274650" cy="153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47"/>
          <p:cNvPicPr preferRelativeResize="0"/>
          <p:nvPr/>
        </p:nvPicPr>
        <p:blipFill rotWithShape="1">
          <a:blip r:embed="rId7">
            <a:alphaModFix/>
          </a:blip>
          <a:srcRect t="1845"/>
          <a:stretch/>
        </p:blipFill>
        <p:spPr>
          <a:xfrm>
            <a:off x="2655575" y="3081625"/>
            <a:ext cx="2357450" cy="1532925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47"/>
          <p:cNvSpPr/>
          <p:nvPr/>
        </p:nvSpPr>
        <p:spPr>
          <a:xfrm>
            <a:off x="347524" y="549230"/>
            <a:ext cx="457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BENEFITS</a:t>
            </a: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8"/>
          <p:cNvSpPr txBox="1"/>
          <p:nvPr/>
        </p:nvSpPr>
        <p:spPr>
          <a:xfrm>
            <a:off x="5130675" y="2273000"/>
            <a:ext cx="3889800" cy="17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Audio for 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sports events</a:t>
            </a:r>
            <a:endParaRPr sz="16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393" name="Google Shape;393;p48"/>
          <p:cNvPicPr preferRelativeResize="0"/>
          <p:nvPr/>
        </p:nvPicPr>
        <p:blipFill rotWithShape="1">
          <a:blip r:embed="rId3">
            <a:alphaModFix/>
          </a:blip>
          <a:srcRect l="3883"/>
          <a:stretch/>
        </p:blipFill>
        <p:spPr>
          <a:xfrm>
            <a:off x="286925" y="1136750"/>
            <a:ext cx="4800275" cy="374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48" descr="ODIHO LOGO-fond transparent sans base lin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28384" y="37033"/>
            <a:ext cx="1080120" cy="382108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48"/>
          <p:cNvSpPr/>
          <p:nvPr/>
        </p:nvSpPr>
        <p:spPr>
          <a:xfrm>
            <a:off x="347524" y="549230"/>
            <a:ext cx="457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BENEFITS</a:t>
            </a: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9"/>
          <p:cNvSpPr txBox="1"/>
          <p:nvPr/>
        </p:nvSpPr>
        <p:spPr>
          <a:xfrm>
            <a:off x="4815075" y="1137625"/>
            <a:ext cx="3890100" cy="37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E-Sport</a:t>
            </a:r>
            <a:endParaRPr sz="1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Sound for all fans :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different contents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different languages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01" name="Google Shape;401;p49" descr="aaaa interro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4142" y="2911286"/>
            <a:ext cx="1152128" cy="1630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49" descr="aaaa interro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6357" y="1061489"/>
            <a:ext cx="1309523" cy="185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49" descr="aaaa interro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560" y="2688487"/>
            <a:ext cx="1309523" cy="185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9" descr="ODIHO LOGO-fond transparent sans base lin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28384" y="37033"/>
            <a:ext cx="1080120" cy="38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49"/>
          <p:cNvPicPr preferRelativeResize="0"/>
          <p:nvPr/>
        </p:nvPicPr>
        <p:blipFill rotWithShape="1">
          <a:blip r:embed="rId6">
            <a:alphaModFix/>
          </a:blip>
          <a:srcRect r="-6712"/>
          <a:stretch/>
        </p:blipFill>
        <p:spPr>
          <a:xfrm>
            <a:off x="369050" y="1137600"/>
            <a:ext cx="4715781" cy="3772625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49"/>
          <p:cNvSpPr/>
          <p:nvPr/>
        </p:nvSpPr>
        <p:spPr>
          <a:xfrm>
            <a:off x="347524" y="549230"/>
            <a:ext cx="457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BENEFITS</a:t>
            </a: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50" descr="aaaa interro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4142" y="1252527"/>
            <a:ext cx="1309523" cy="185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50" descr="aaaa interro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4142" y="2911286"/>
            <a:ext cx="1152128" cy="1630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50" descr="aaaa interro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6357" y="1061489"/>
            <a:ext cx="1309523" cy="185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50" descr="aaaa interro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560" y="2688487"/>
            <a:ext cx="1309523" cy="185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50" descr="ODIHO LOGO-fond transparent sans base lin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28384" y="37033"/>
            <a:ext cx="1080120" cy="38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850" y="2906250"/>
            <a:ext cx="4465175" cy="181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50" descr="Wimbledon 2.jpg"/>
          <p:cNvPicPr preferRelativeResize="0"/>
          <p:nvPr/>
        </p:nvPicPr>
        <p:blipFill rotWithShape="1">
          <a:blip r:embed="rId7">
            <a:alphaModFix/>
          </a:blip>
          <a:srcRect t="16289"/>
          <a:stretch/>
        </p:blipFill>
        <p:spPr>
          <a:xfrm>
            <a:off x="322850" y="1023925"/>
            <a:ext cx="4465175" cy="1732075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50"/>
          <p:cNvSpPr txBox="1"/>
          <p:nvPr/>
        </p:nvSpPr>
        <p:spPr>
          <a:xfrm>
            <a:off x="4805525" y="1023925"/>
            <a:ext cx="3899700" cy="36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Zero noise annoyances for 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sports requiring silence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9" name="Google Shape;419;p50"/>
          <p:cNvSpPr/>
          <p:nvPr/>
        </p:nvSpPr>
        <p:spPr>
          <a:xfrm>
            <a:off x="347524" y="549230"/>
            <a:ext cx="457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BENEFITS</a:t>
            </a: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51"/>
          <p:cNvSpPr txBox="1"/>
          <p:nvPr/>
        </p:nvSpPr>
        <p:spPr>
          <a:xfrm>
            <a:off x="4944325" y="2273000"/>
            <a:ext cx="4164000" cy="18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Mice - Events 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 the stadium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Conferences in silence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under the same roof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25" name="Google Shape;425;p51"/>
          <p:cNvSpPr/>
          <p:nvPr/>
        </p:nvSpPr>
        <p:spPr>
          <a:xfrm>
            <a:off x="271324" y="549230"/>
            <a:ext cx="457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ADDITIONAL REVENUES</a:t>
            </a: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26" name="Google Shape;426;p51" descr="ODIHO LOGO-fond transparent sans base lin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28384" y="37033"/>
            <a:ext cx="1080120" cy="38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5536" y="1100625"/>
            <a:ext cx="4353211" cy="3810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2"/>
          <p:cNvSpPr txBox="1"/>
          <p:nvPr/>
        </p:nvSpPr>
        <p:spPr>
          <a:xfrm>
            <a:off x="5796125" y="2273005"/>
            <a:ext cx="2915700" cy="14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stadium visits &amp; events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no extra equipment 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3" name="Google Shape;433;p52"/>
          <p:cNvSpPr/>
          <p:nvPr/>
        </p:nvSpPr>
        <p:spPr>
          <a:xfrm>
            <a:off x="271324" y="549230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ADDITIONAL REVENUES</a:t>
            </a:r>
            <a:endParaRPr sz="1800" b="1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434" name="Google Shape;434;p52" descr="ODIHO LOGO-fond transparent sans base lin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28384" y="37033"/>
            <a:ext cx="1080120" cy="38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5525" y="1135775"/>
            <a:ext cx="4447799" cy="366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53"/>
          <p:cNvSpPr txBox="1"/>
          <p:nvPr/>
        </p:nvSpPr>
        <p:spPr>
          <a:xfrm>
            <a:off x="5796125" y="2273002"/>
            <a:ext cx="2915700" cy="10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Sponsoring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Branding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Link to 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sponsor website,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special offer.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41" name="Google Shape;441;p53" descr="ODIHO LOGO-fond transparent sans base lin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28384" y="37033"/>
            <a:ext cx="1080120" cy="382108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53"/>
          <p:cNvSpPr/>
          <p:nvPr/>
        </p:nvSpPr>
        <p:spPr>
          <a:xfrm>
            <a:off x="271324" y="549230"/>
            <a:ext cx="457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ADDITIONAL REVENUE</a:t>
            </a:r>
            <a:endParaRPr sz="1800" b="1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43" name="Google Shape;443;p53"/>
          <p:cNvSpPr/>
          <p:nvPr/>
        </p:nvSpPr>
        <p:spPr>
          <a:xfrm rot="5690533">
            <a:off x="2523767" y="4702830"/>
            <a:ext cx="326967" cy="176140"/>
          </a:xfrm>
          <a:prstGeom prst="triangle">
            <a:avLst>
              <a:gd name="adj" fmla="val 49926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53"/>
          <p:cNvSpPr/>
          <p:nvPr/>
        </p:nvSpPr>
        <p:spPr>
          <a:xfrm rot="-5153739">
            <a:off x="4190690" y="4778417"/>
            <a:ext cx="326938" cy="176273"/>
          </a:xfrm>
          <a:prstGeom prst="triangle">
            <a:avLst>
              <a:gd name="adj" fmla="val 49926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5" name="Google Shape;445;p53"/>
          <p:cNvGrpSpPr/>
          <p:nvPr/>
        </p:nvGrpSpPr>
        <p:grpSpPr>
          <a:xfrm>
            <a:off x="1471464" y="918573"/>
            <a:ext cx="1922639" cy="4148793"/>
            <a:chOff x="2690700" y="937050"/>
            <a:chExt cx="1454011" cy="3035850"/>
          </a:xfrm>
        </p:grpSpPr>
        <p:pic>
          <p:nvPicPr>
            <p:cNvPr id="446" name="Google Shape;446;p53"/>
            <p:cNvPicPr preferRelativeResize="0"/>
            <p:nvPr/>
          </p:nvPicPr>
          <p:blipFill rotWithShape="1">
            <a:blip r:embed="rId4">
              <a:alphaModFix/>
            </a:blip>
            <a:srcRect l="34655" r="44667" b="2152"/>
            <a:stretch/>
          </p:blipFill>
          <p:spPr>
            <a:xfrm>
              <a:off x="2779738" y="1113613"/>
              <a:ext cx="1247775" cy="264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7" name="Google Shape;447;p53"/>
            <p:cNvPicPr preferRelativeResize="0"/>
            <p:nvPr/>
          </p:nvPicPr>
          <p:blipFill rotWithShape="1">
            <a:blip r:embed="rId5">
              <a:alphaModFix/>
            </a:blip>
            <a:srcRect l="26310" r="25798"/>
            <a:stretch/>
          </p:blipFill>
          <p:spPr>
            <a:xfrm>
              <a:off x="2690837" y="937050"/>
              <a:ext cx="1453874" cy="303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8" name="Google Shape;448;p53"/>
            <p:cNvSpPr txBox="1"/>
            <p:nvPr/>
          </p:nvSpPr>
          <p:spPr>
            <a:xfrm>
              <a:off x="2906150" y="2592638"/>
              <a:ext cx="942900" cy="3333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200" b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&gt; PLAY</a:t>
              </a:r>
              <a:endParaRPr sz="12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49" name="Google Shape;449;p53"/>
            <p:cNvSpPr txBox="1"/>
            <p:nvPr/>
          </p:nvSpPr>
          <p:spPr>
            <a:xfrm>
              <a:off x="2792888" y="1213275"/>
              <a:ext cx="1169400" cy="39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7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Los comentarios del partido ofrecido por</a:t>
              </a:r>
              <a:endParaRPr sz="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450" name="Google Shape;450;p5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095625" y="1630625"/>
              <a:ext cx="600076" cy="600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1" name="Google Shape;451;p5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245799" y="3230750"/>
              <a:ext cx="325308" cy="4554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2" name="Google Shape;452;p53"/>
            <p:cNvSpPr/>
            <p:nvPr/>
          </p:nvSpPr>
          <p:spPr>
            <a:xfrm rot="5400000">
              <a:off x="2670150" y="1055775"/>
              <a:ext cx="207900" cy="166800"/>
            </a:xfrm>
            <a:prstGeom prst="rtTriangle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54"/>
          <p:cNvSpPr/>
          <p:nvPr/>
        </p:nvSpPr>
        <p:spPr>
          <a:xfrm>
            <a:off x="1902275" y="2318650"/>
            <a:ext cx="1584000" cy="1241100"/>
          </a:xfrm>
          <a:prstGeom prst="rightArrow">
            <a:avLst>
              <a:gd name="adj1" fmla="val 83671"/>
              <a:gd name="adj2" fmla="val 1650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8" name="Google Shape;458;p54"/>
          <p:cNvPicPr preferRelativeResize="0"/>
          <p:nvPr/>
        </p:nvPicPr>
        <p:blipFill rotWithShape="1">
          <a:blip r:embed="rId3">
            <a:alphaModFix/>
          </a:blip>
          <a:srcRect l="9897" t="530" r="9897" b="-529"/>
          <a:stretch/>
        </p:blipFill>
        <p:spPr>
          <a:xfrm>
            <a:off x="3777675" y="1155975"/>
            <a:ext cx="1628625" cy="360380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54"/>
          <p:cNvSpPr/>
          <p:nvPr/>
        </p:nvSpPr>
        <p:spPr>
          <a:xfrm>
            <a:off x="271324" y="549230"/>
            <a:ext cx="457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 CLICK ACCESS</a:t>
            </a: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60" name="Google Shape;460;p54" descr="frame.png"/>
          <p:cNvPicPr preferRelativeResize="0"/>
          <p:nvPr/>
        </p:nvPicPr>
        <p:blipFill rotWithShape="1">
          <a:blip r:embed="rId4">
            <a:alphaModFix/>
          </a:blip>
          <a:srcRect r="2391"/>
          <a:stretch/>
        </p:blipFill>
        <p:spPr>
          <a:xfrm>
            <a:off x="205300" y="2106373"/>
            <a:ext cx="1729600" cy="170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54" descr="ODIHO LOGO fond blanc avec BASELINE.png"/>
          <p:cNvPicPr preferRelativeResize="0"/>
          <p:nvPr/>
        </p:nvPicPr>
        <p:blipFill rotWithShape="1">
          <a:blip r:embed="rId5">
            <a:alphaModFix/>
          </a:blip>
          <a:srcRect b="37114"/>
          <a:stretch/>
        </p:blipFill>
        <p:spPr>
          <a:xfrm>
            <a:off x="7954551" y="23980"/>
            <a:ext cx="1186200" cy="419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39750" y="1059175"/>
            <a:ext cx="1864500" cy="379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54"/>
          <p:cNvPicPr preferRelativeResize="0"/>
          <p:nvPr/>
        </p:nvPicPr>
        <p:blipFill rotWithShape="1">
          <a:blip r:embed="rId7">
            <a:alphaModFix/>
          </a:blip>
          <a:srcRect l="8347" t="12858" r="8347" b="12858"/>
          <a:stretch/>
        </p:blipFill>
        <p:spPr>
          <a:xfrm>
            <a:off x="2204325" y="2497294"/>
            <a:ext cx="978600" cy="921176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54"/>
          <p:cNvSpPr txBox="1"/>
          <p:nvPr/>
        </p:nvSpPr>
        <p:spPr>
          <a:xfrm>
            <a:off x="5504250" y="1061500"/>
            <a:ext cx="3201000" cy="37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Make it easy !</a:t>
            </a:r>
            <a:endParaRPr sz="1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</a:pPr>
            <a:r>
              <a:rPr lang="fr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QR code </a:t>
            </a:r>
            <a:r>
              <a:rPr lang="fr" sz="1600">
                <a:latin typeface="Montserrat"/>
                <a:ea typeface="Montserrat"/>
                <a:cs typeface="Montserrat"/>
                <a:sym typeface="Montserrat"/>
              </a:rPr>
              <a:t>Access</a:t>
            </a:r>
            <a:endParaRPr sz="1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●"/>
            </a:pPr>
            <a:r>
              <a:rPr lang="fr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No app to download</a:t>
            </a:r>
            <a:endParaRPr sz="1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8"/>
          <p:cNvSpPr txBox="1"/>
          <p:nvPr/>
        </p:nvSpPr>
        <p:spPr>
          <a:xfrm>
            <a:off x="4843325" y="1131600"/>
            <a:ext cx="3861900" cy="3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Live </a:t>
            </a:r>
            <a:r>
              <a:rPr lang="fr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commentaries</a:t>
            </a:r>
            <a:r>
              <a:rPr lang="fr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create</a:t>
            </a:r>
            <a:r>
              <a:rPr lang="fr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EMOTION &amp; ENGAGEMENT</a:t>
            </a:r>
            <a:endParaRPr sz="16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BUT </a:t>
            </a:r>
            <a:endParaRPr sz="16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spectators</a:t>
            </a:r>
            <a:r>
              <a:rPr lang="fr" sz="16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in the stadium </a:t>
            </a:r>
            <a:endParaRPr sz="160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cannot</a:t>
            </a:r>
            <a:r>
              <a:rPr lang="fr" sz="16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" sz="160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get</a:t>
            </a:r>
            <a:r>
              <a:rPr lang="fr" sz="16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live 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audio </a:t>
            </a:r>
            <a:r>
              <a:rPr lang="fr" sz="160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commentaries</a:t>
            </a:r>
            <a:endParaRPr sz="1600" dirty="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148" name="Google Shape;148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881" y="1131590"/>
            <a:ext cx="4494232" cy="3732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8" descr="aaaa interro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4142" y="1252527"/>
            <a:ext cx="1309523" cy="185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8" descr="aaaa interrog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64142" y="2911286"/>
            <a:ext cx="1152128" cy="1630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8" descr="aaaa interro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6357" y="1061489"/>
            <a:ext cx="1309523" cy="185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8" descr="aaaa interro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560" y="2688487"/>
            <a:ext cx="1309523" cy="1853683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8"/>
          <p:cNvSpPr/>
          <p:nvPr/>
        </p:nvSpPr>
        <p:spPr>
          <a:xfrm>
            <a:off x="271324" y="549230"/>
            <a:ext cx="457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P</a:t>
            </a: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ROBLEM</a:t>
            </a:r>
            <a:endParaRPr sz="1800" b="1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154" name="Google Shape;154;p28" descr="ODIHO LOGO-fond transparent sans base lin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28384" y="37033"/>
            <a:ext cx="1080120" cy="382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5"/>
          <p:cNvSpPr/>
          <p:nvPr/>
        </p:nvSpPr>
        <p:spPr>
          <a:xfrm>
            <a:off x="347524" y="549230"/>
            <a:ext cx="457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ADVANTAGES FOR LISTENER</a:t>
            </a: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70" name="Google Shape;470;p55" descr="ODIHO LOGO-fond transparent sans base lin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28384" y="37033"/>
            <a:ext cx="1080120" cy="382108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55"/>
          <p:cNvSpPr/>
          <p:nvPr/>
        </p:nvSpPr>
        <p:spPr>
          <a:xfrm>
            <a:off x="2462400" y="1279800"/>
            <a:ext cx="6481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9999" lvl="0" indent="-294299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Immediate service, </a:t>
            </a:r>
            <a:r>
              <a:rPr lang="f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no app to download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9999" lvl="0" indent="-294299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Intuitiveness, </a:t>
            </a:r>
            <a:r>
              <a:rPr lang="f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 easy QR code to scan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9999" lvl="0" indent="-294299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Comfortable HD Sound, </a:t>
            </a:r>
            <a:r>
              <a:rPr lang="f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100% intelligibility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Montserrat"/>
              <a:ea typeface="Montserrat"/>
              <a:cs typeface="Montserrat"/>
              <a:sym typeface="Montserrat"/>
            </a:endParaRPr>
          </a:p>
          <a:p>
            <a:pPr marL="179999" marR="0" lvl="0" indent="-294299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fr" sz="1800" b="1">
                <a:latin typeface="Montserrat"/>
                <a:ea typeface="Montserrat"/>
                <a:cs typeface="Montserrat"/>
                <a:sym typeface="Montserrat"/>
              </a:rPr>
              <a:t>Sound in silence, </a:t>
            </a:r>
            <a:r>
              <a:rPr lang="f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control of audio content, volume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179999" marR="0" lvl="0" indent="-294299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Hygiene : </a:t>
            </a:r>
            <a:r>
              <a:rPr lang="f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touchless and social distances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9999" marR="0" lvl="0" indent="-179999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2" name="Google Shape;472;p55"/>
          <p:cNvSpPr/>
          <p:nvPr/>
        </p:nvSpPr>
        <p:spPr>
          <a:xfrm>
            <a:off x="519450" y="1212400"/>
            <a:ext cx="1699200" cy="3582000"/>
          </a:xfrm>
          <a:prstGeom prst="rect">
            <a:avLst/>
          </a:prstGeom>
          <a:solidFill>
            <a:srgbClr val="0D1C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55"/>
          <p:cNvSpPr/>
          <p:nvPr/>
        </p:nvSpPr>
        <p:spPr>
          <a:xfrm>
            <a:off x="964800" y="2282863"/>
            <a:ext cx="808500" cy="423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 b="1">
                <a:solidFill>
                  <a:srgbClr val="0D1C5B"/>
                </a:solidFill>
                <a:latin typeface="Montserrat"/>
                <a:ea typeface="Montserrat"/>
                <a:cs typeface="Montserrat"/>
                <a:sym typeface="Montserrat"/>
              </a:rPr>
              <a:t>&gt; PLAY</a:t>
            </a:r>
            <a:endParaRPr sz="800" b="1">
              <a:solidFill>
                <a:srgbClr val="0D1C5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74" name="Google Shape;474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525" y="1103463"/>
            <a:ext cx="1896150" cy="3780824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55"/>
          <p:cNvSpPr txBox="1"/>
          <p:nvPr/>
        </p:nvSpPr>
        <p:spPr>
          <a:xfrm>
            <a:off x="519450" y="1356825"/>
            <a:ext cx="1699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6"/>
          <p:cNvSpPr/>
          <p:nvPr/>
        </p:nvSpPr>
        <p:spPr>
          <a:xfrm>
            <a:off x="271325" y="549225"/>
            <a:ext cx="6286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R.O.I. FOR SPORT VENUE / CLUB OWNER</a:t>
            </a: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81" name="Google Shape;481;p56" descr="ODIHO LOGO-fond transparent sans base lin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28384" y="37033"/>
            <a:ext cx="1080120" cy="382108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56"/>
          <p:cNvSpPr/>
          <p:nvPr/>
        </p:nvSpPr>
        <p:spPr>
          <a:xfrm>
            <a:off x="2462400" y="1051200"/>
            <a:ext cx="6561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97518" marR="0" lvl="0" indent="-39751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Improve Fan Experience </a:t>
            </a:r>
            <a:r>
              <a:rPr lang="f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 attract more audience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97518" marR="0" lvl="0" indent="-39751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Traffic acquisition : </a:t>
            </a:r>
            <a:r>
              <a:rPr lang="f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convert listener to customer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97518" marR="0" lvl="0" indent="-39751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fr" sz="1800" b="1">
                <a:latin typeface="Montserrat"/>
                <a:ea typeface="Montserrat"/>
                <a:cs typeface="Montserrat"/>
                <a:sym typeface="Montserrat"/>
              </a:rPr>
              <a:t>Logistic costs reduction : </a:t>
            </a:r>
            <a:r>
              <a:rPr lang="fr" sz="1800">
                <a:latin typeface="Montserrat"/>
                <a:ea typeface="Montserrat"/>
                <a:cs typeface="Montserrat"/>
                <a:sym typeface="Montserrat"/>
              </a:rPr>
              <a:t>Small hardware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Montserrat"/>
              <a:ea typeface="Montserrat"/>
              <a:cs typeface="Montserrat"/>
              <a:sym typeface="Montserrat"/>
            </a:endParaRPr>
          </a:p>
          <a:p>
            <a:pPr marL="397518" marR="0" lvl="0" indent="-39751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CSR compliance :</a:t>
            </a:r>
            <a:r>
              <a:rPr lang="f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less installation, less equipment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97518" marR="0" lvl="0" indent="-39751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White Label, </a:t>
            </a:r>
            <a:r>
              <a:rPr lang="f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integrate master app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97518" marR="0" lvl="0" indent="-39751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fr" sz="18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Flexible </a:t>
            </a:r>
            <a:r>
              <a:rPr lang="fr" sz="1800" b="1">
                <a:latin typeface="Montserrat"/>
                <a:ea typeface="Montserrat"/>
                <a:cs typeface="Montserrat"/>
                <a:sym typeface="Montserrat"/>
              </a:rPr>
              <a:t>subscription : </a:t>
            </a:r>
            <a:r>
              <a:rPr lang="fr" sz="1800">
                <a:latin typeface="Montserrat"/>
                <a:ea typeface="Montserrat"/>
                <a:cs typeface="Montserrat"/>
                <a:sym typeface="Montserrat"/>
              </a:rPr>
              <a:t>day/</a:t>
            </a:r>
            <a:r>
              <a:rPr lang="fr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month/year</a:t>
            </a:r>
            <a:endParaRPr sz="1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3" name="Google Shape;483;p56"/>
          <p:cNvSpPr/>
          <p:nvPr/>
        </p:nvSpPr>
        <p:spPr>
          <a:xfrm>
            <a:off x="519450" y="1212400"/>
            <a:ext cx="1699200" cy="3582000"/>
          </a:xfrm>
          <a:prstGeom prst="rect">
            <a:avLst/>
          </a:prstGeom>
          <a:solidFill>
            <a:srgbClr val="0D1C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56"/>
          <p:cNvSpPr/>
          <p:nvPr/>
        </p:nvSpPr>
        <p:spPr>
          <a:xfrm>
            <a:off x="964800" y="3239563"/>
            <a:ext cx="808500" cy="423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 b="1">
                <a:solidFill>
                  <a:srgbClr val="0D1C5B"/>
                </a:solidFill>
                <a:latin typeface="Montserrat"/>
                <a:ea typeface="Montserrat"/>
                <a:cs typeface="Montserrat"/>
                <a:sym typeface="Montserrat"/>
              </a:rPr>
              <a:t>SPECIAL OFFER</a:t>
            </a:r>
            <a:endParaRPr sz="600" b="1">
              <a:solidFill>
                <a:srgbClr val="0D1C5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b="1">
                <a:solidFill>
                  <a:srgbClr val="0D1C5B"/>
                </a:solidFill>
                <a:latin typeface="Montserrat"/>
                <a:ea typeface="Montserrat"/>
                <a:cs typeface="Montserrat"/>
                <a:sym typeface="Montserrat"/>
              </a:rPr>
              <a:t>%</a:t>
            </a:r>
            <a:endParaRPr sz="1000" b="1">
              <a:solidFill>
                <a:srgbClr val="0D1C5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5" name="Google Shape;485;p56"/>
          <p:cNvSpPr/>
          <p:nvPr/>
        </p:nvSpPr>
        <p:spPr>
          <a:xfrm>
            <a:off x="964800" y="2282863"/>
            <a:ext cx="808500" cy="423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 b="1">
                <a:solidFill>
                  <a:srgbClr val="0D1C5B"/>
                </a:solidFill>
                <a:latin typeface="Montserrat"/>
                <a:ea typeface="Montserrat"/>
                <a:cs typeface="Montserrat"/>
                <a:sym typeface="Montserrat"/>
              </a:rPr>
              <a:t>&gt; PLAY</a:t>
            </a:r>
            <a:endParaRPr sz="800" b="1">
              <a:solidFill>
                <a:srgbClr val="0D1C5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6" name="Google Shape;486;p56"/>
          <p:cNvSpPr/>
          <p:nvPr/>
        </p:nvSpPr>
        <p:spPr>
          <a:xfrm>
            <a:off x="964800" y="3739063"/>
            <a:ext cx="808500" cy="423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 b="1">
                <a:solidFill>
                  <a:srgbClr val="0D1C5B"/>
                </a:solidFill>
                <a:latin typeface="Montserrat"/>
                <a:ea typeface="Montserrat"/>
                <a:cs typeface="Montserrat"/>
                <a:sym typeface="Montserrat"/>
              </a:rPr>
              <a:t>GO TO STORE</a:t>
            </a:r>
            <a:endParaRPr sz="700" b="1">
              <a:solidFill>
                <a:srgbClr val="0D1C5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87" name="Google Shape;487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525" y="1103463"/>
            <a:ext cx="1896150" cy="3780824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56"/>
          <p:cNvSpPr txBox="1"/>
          <p:nvPr/>
        </p:nvSpPr>
        <p:spPr>
          <a:xfrm>
            <a:off x="519450" y="1356825"/>
            <a:ext cx="1699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FFFFFF"/>
                </a:solidFill>
              </a:rPr>
              <a:t>ADVERTISER </a:t>
            </a:r>
            <a:endParaRPr sz="11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FFFFFF"/>
                </a:solidFill>
              </a:rPr>
              <a:t>LOGO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489" name="Google Shape;489;p56"/>
          <p:cNvSpPr txBox="1"/>
          <p:nvPr/>
        </p:nvSpPr>
        <p:spPr>
          <a:xfrm>
            <a:off x="498600" y="4265200"/>
            <a:ext cx="17199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FFFFFF"/>
                </a:solidFill>
              </a:rPr>
              <a:t>ADVERTISER WEBSITE </a:t>
            </a:r>
            <a:endParaRPr sz="11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57"/>
          <p:cNvSpPr/>
          <p:nvPr/>
        </p:nvSpPr>
        <p:spPr>
          <a:xfrm>
            <a:off x="271324" y="549230"/>
            <a:ext cx="457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REFERENCES IN SPORTS</a:t>
            </a:r>
            <a:endParaRPr sz="1800" b="1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495" name="Google Shape;495;p57" descr="ODIHO LOGO-fond transparent sans base lin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28384" y="37033"/>
            <a:ext cx="1080120" cy="38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7324" y="2083954"/>
            <a:ext cx="1534175" cy="644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8451" y="2049722"/>
            <a:ext cx="2278875" cy="58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18050" y="2812786"/>
            <a:ext cx="782651" cy="1015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9475" y="3000025"/>
            <a:ext cx="1534174" cy="76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57"/>
          <p:cNvPicPr preferRelativeResize="0"/>
          <p:nvPr/>
        </p:nvPicPr>
        <p:blipFill rotWithShape="1">
          <a:blip r:embed="rId8">
            <a:alphaModFix/>
          </a:blip>
          <a:srcRect l="14220" r="16175"/>
          <a:stretch/>
        </p:blipFill>
        <p:spPr>
          <a:xfrm>
            <a:off x="3056175" y="2846500"/>
            <a:ext cx="1710949" cy="107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5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38774" y="1754698"/>
            <a:ext cx="607670" cy="105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5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29749" y="1915900"/>
            <a:ext cx="985607" cy="8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5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405850" y="2934325"/>
            <a:ext cx="1058075" cy="105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57"/>
          <p:cNvPicPr preferRelativeResize="0"/>
          <p:nvPr/>
        </p:nvPicPr>
        <p:blipFill rotWithShape="1">
          <a:blip r:embed="rId12">
            <a:alphaModFix/>
          </a:blip>
          <a:srcRect l="22252" r="19325" b="8349"/>
          <a:stretch/>
        </p:blipFill>
        <p:spPr>
          <a:xfrm>
            <a:off x="7808850" y="1916988"/>
            <a:ext cx="564725" cy="885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5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753675" y="2967699"/>
            <a:ext cx="708726" cy="88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838" y="1187261"/>
            <a:ext cx="816841" cy="734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7825" y="1789755"/>
            <a:ext cx="996882" cy="895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89197" y="1750319"/>
            <a:ext cx="816841" cy="617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45423" y="3347916"/>
            <a:ext cx="743279" cy="312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80707" y="1140011"/>
            <a:ext cx="579527" cy="521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5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57313" y="1809467"/>
            <a:ext cx="743279" cy="66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5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87819" y="3071251"/>
            <a:ext cx="996877" cy="895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5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02762" y="3174289"/>
            <a:ext cx="917828" cy="617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5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652524" y="2800200"/>
            <a:ext cx="1267466" cy="309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5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363650" y="2553900"/>
            <a:ext cx="1096570" cy="36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385732" y="994225"/>
            <a:ext cx="984155" cy="884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5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971753" y="1176713"/>
            <a:ext cx="1519721" cy="519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5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143216" y="2556057"/>
            <a:ext cx="1176794" cy="36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5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183323" y="3272891"/>
            <a:ext cx="1096570" cy="282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5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034437" y="1800714"/>
            <a:ext cx="1176788" cy="650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5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180711" y="2676266"/>
            <a:ext cx="743280" cy="472781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58"/>
          <p:cNvSpPr/>
          <p:nvPr/>
        </p:nvSpPr>
        <p:spPr>
          <a:xfrm>
            <a:off x="271324" y="549230"/>
            <a:ext cx="457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CLIENTS</a:t>
            </a:r>
            <a:endParaRPr sz="1800" b="1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527" name="Google Shape;527;p58" descr="ODIHO LOGO-fond transparent sans base line.png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8028384" y="37033"/>
            <a:ext cx="1080120" cy="38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58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914630" y="3904889"/>
            <a:ext cx="743278" cy="523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58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3169403" y="3785553"/>
            <a:ext cx="667923" cy="667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58"/>
          <p:cNvPicPr preferRelativeResize="0"/>
          <p:nvPr/>
        </p:nvPicPr>
        <p:blipFill rotWithShape="1">
          <a:blip r:embed="rId22">
            <a:alphaModFix/>
          </a:blip>
          <a:srcRect l="11304" r="15761" b="19198"/>
          <a:stretch/>
        </p:blipFill>
        <p:spPr>
          <a:xfrm>
            <a:off x="4543703" y="3854215"/>
            <a:ext cx="973274" cy="472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58"/>
          <p:cNvPicPr preferRelativeResize="0"/>
          <p:nvPr/>
        </p:nvPicPr>
        <p:blipFill rotWithShape="1">
          <a:blip r:embed="rId23">
            <a:alphaModFix/>
          </a:blip>
          <a:srcRect l="24092" t="19844" r="23212" b="10132"/>
          <a:stretch/>
        </p:blipFill>
        <p:spPr>
          <a:xfrm>
            <a:off x="6322723" y="3700019"/>
            <a:ext cx="667924" cy="734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59"/>
          <p:cNvSpPr/>
          <p:nvPr/>
        </p:nvSpPr>
        <p:spPr>
          <a:xfrm>
            <a:off x="271324" y="549230"/>
            <a:ext cx="457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PARTNERSHIPS</a:t>
            </a:r>
            <a:endParaRPr sz="1800" b="1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537" name="Google Shape;537;p59" descr="ODIHO LOGO-fond transparent sans base lin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28384" y="37033"/>
            <a:ext cx="1080120" cy="38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59"/>
          <p:cNvPicPr preferRelativeResize="0"/>
          <p:nvPr/>
        </p:nvPicPr>
        <p:blipFill rotWithShape="1">
          <a:blip r:embed="rId4">
            <a:alphaModFix/>
          </a:blip>
          <a:srcRect r="35463"/>
          <a:stretch/>
        </p:blipFill>
        <p:spPr>
          <a:xfrm>
            <a:off x="1536963" y="1605650"/>
            <a:ext cx="3114574" cy="97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59"/>
          <p:cNvPicPr preferRelativeResize="0"/>
          <p:nvPr/>
        </p:nvPicPr>
        <p:blipFill rotWithShape="1">
          <a:blip r:embed="rId5">
            <a:alphaModFix/>
          </a:blip>
          <a:srcRect t="44570"/>
          <a:stretch/>
        </p:blipFill>
        <p:spPr>
          <a:xfrm>
            <a:off x="3669950" y="2491525"/>
            <a:ext cx="3632900" cy="132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60"/>
          <p:cNvSpPr txBox="1"/>
          <p:nvPr/>
        </p:nvSpPr>
        <p:spPr>
          <a:xfrm>
            <a:off x="163275" y="4212475"/>
            <a:ext cx="72657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latin typeface="Montserrat"/>
                <a:ea typeface="Montserrat"/>
                <a:cs typeface="Montserrat"/>
                <a:sym typeface="Montserrat"/>
              </a:rPr>
              <a:t>Contact : Gauthier DALLE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latin typeface="Montserrat"/>
                <a:ea typeface="Montserrat"/>
                <a:cs typeface="Montserrat"/>
                <a:sym typeface="Montserrat"/>
              </a:rPr>
              <a:t>+33 (0)6 69 91 54 86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latin typeface="Montserrat"/>
                <a:ea typeface="Montserrat"/>
                <a:cs typeface="Montserrat"/>
                <a:sym typeface="Montserrat"/>
              </a:rPr>
              <a:t>gauthier.dalle@odiho.com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45" name="Google Shape;545;p60" descr="ODIHO LOGO fond blanc avec BASELINE.png"/>
          <p:cNvPicPr preferRelativeResize="0"/>
          <p:nvPr/>
        </p:nvPicPr>
        <p:blipFill rotWithShape="1">
          <a:blip r:embed="rId3">
            <a:alphaModFix/>
          </a:blip>
          <a:srcRect b="37114"/>
          <a:stretch/>
        </p:blipFill>
        <p:spPr>
          <a:xfrm>
            <a:off x="2792700" y="1621724"/>
            <a:ext cx="3591274" cy="1270350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60"/>
          <p:cNvSpPr/>
          <p:nvPr/>
        </p:nvSpPr>
        <p:spPr>
          <a:xfrm>
            <a:off x="0" y="2911574"/>
            <a:ext cx="9144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Fan Experience amplifiée</a:t>
            </a:r>
            <a:endParaRPr sz="1200" b="0" i="0" u="none" strike="noStrike" cap="none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9"/>
          <p:cNvSpPr txBox="1"/>
          <p:nvPr/>
        </p:nvSpPr>
        <p:spPr>
          <a:xfrm>
            <a:off x="4860025" y="1061500"/>
            <a:ext cx="4163400" cy="37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Public screens are </a:t>
            </a:r>
            <a:r>
              <a:rPr lang="fr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soundless</a:t>
            </a:r>
            <a:endParaRPr sz="1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716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Boxes / Lounges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716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Bars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716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Fan Zones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Impact &amp; attractivity is fairly reduced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0" name="Google Shape;160;p29" descr="aaaa interro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4142" y="1252527"/>
            <a:ext cx="1309523" cy="185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9" descr="aaaa interro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4142" y="2911286"/>
            <a:ext cx="1152128" cy="1630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9" descr="aaaa interro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6357" y="1061489"/>
            <a:ext cx="1309523" cy="185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9" descr="aaaa interro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560" y="2688487"/>
            <a:ext cx="1309523" cy="185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9" descr="ODIHO LOGO-fond transparent sans base lin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28384" y="37033"/>
            <a:ext cx="1080120" cy="38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9" descr="Sport Lounge Ecran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3233" y="1059582"/>
            <a:ext cx="4476799" cy="3769474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9"/>
          <p:cNvSpPr/>
          <p:nvPr/>
        </p:nvSpPr>
        <p:spPr>
          <a:xfrm>
            <a:off x="271324" y="549230"/>
            <a:ext cx="457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P</a:t>
            </a: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ROBLEM</a:t>
            </a:r>
            <a:endParaRPr sz="1800" b="1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0"/>
          <p:cNvSpPr txBox="1"/>
          <p:nvPr/>
        </p:nvSpPr>
        <p:spPr>
          <a:xfrm>
            <a:off x="4843325" y="1137700"/>
            <a:ext cx="3861900" cy="35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Some sports are </a:t>
            </a:r>
            <a:r>
              <a:rPr lang="fr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very noisy</a:t>
            </a:r>
            <a:endParaRPr sz="1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Some others </a:t>
            </a:r>
            <a:r>
              <a:rPr lang="fr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need silence</a:t>
            </a:r>
            <a:endParaRPr sz="1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2" name="Google Shape;172;p30" descr="aaaa interro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4142" y="1252527"/>
            <a:ext cx="1309523" cy="185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0" descr="aaaa interro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4142" y="2911286"/>
            <a:ext cx="1152128" cy="1630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0" descr="aaaa interro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6357" y="1061489"/>
            <a:ext cx="1309523" cy="185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0" descr="aaaa interro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560" y="2688487"/>
            <a:ext cx="1309523" cy="185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0" descr="ODIHO LOGO-fond transparent sans base lin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28384" y="37033"/>
            <a:ext cx="1080120" cy="38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0"/>
          <p:cNvPicPr preferRelativeResize="0"/>
          <p:nvPr/>
        </p:nvPicPr>
        <p:blipFill rotWithShape="1">
          <a:blip r:embed="rId6">
            <a:alphaModFix/>
          </a:blip>
          <a:srcRect t="6907"/>
          <a:stretch/>
        </p:blipFill>
        <p:spPr>
          <a:xfrm>
            <a:off x="383225" y="1137700"/>
            <a:ext cx="4476800" cy="196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3225" y="3147824"/>
            <a:ext cx="4476800" cy="163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0"/>
          <p:cNvSpPr/>
          <p:nvPr/>
        </p:nvSpPr>
        <p:spPr>
          <a:xfrm>
            <a:off x="271324" y="549230"/>
            <a:ext cx="457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P</a:t>
            </a: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ROBLEM</a:t>
            </a:r>
            <a:endParaRPr sz="1800" b="1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1" descr="aaaa interro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4142" y="1252527"/>
            <a:ext cx="1309523" cy="185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1" descr="aaaa interro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4142" y="2911286"/>
            <a:ext cx="1152128" cy="1630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1" descr="aaaa interro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6357" y="1061489"/>
            <a:ext cx="1309523" cy="185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1" descr="aaaa interro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560" y="2688487"/>
            <a:ext cx="1309523" cy="185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6800" y="1579950"/>
            <a:ext cx="4498500" cy="296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1"/>
          <p:cNvSpPr/>
          <p:nvPr/>
        </p:nvSpPr>
        <p:spPr>
          <a:xfrm>
            <a:off x="271324" y="549230"/>
            <a:ext cx="457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P</a:t>
            </a: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ROBLEM</a:t>
            </a:r>
            <a:endParaRPr sz="1800" b="1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190" name="Google Shape;190;p31" descr="ODIHO LOGO-fond transparent sans base lin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28384" y="37033"/>
            <a:ext cx="1080120" cy="382108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1"/>
          <p:cNvSpPr txBox="1"/>
          <p:nvPr/>
        </p:nvSpPr>
        <p:spPr>
          <a:xfrm>
            <a:off x="4843325" y="1061500"/>
            <a:ext cx="4300800" cy="36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latin typeface="Montserrat"/>
                <a:ea typeface="Montserrat"/>
                <a:cs typeface="Montserrat"/>
                <a:sym typeface="Montserrat"/>
              </a:rPr>
              <a:t>HF or FM earplugs</a:t>
            </a:r>
            <a:endParaRPr sz="1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=  </a:t>
            </a:r>
            <a:endParaRPr sz="1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constraining logistics</a:t>
            </a:r>
            <a:endParaRPr sz="1600"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716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●"/>
            </a:pPr>
            <a:r>
              <a:rPr lang="fr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distribution</a:t>
            </a:r>
            <a:endParaRPr sz="1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716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●"/>
            </a:pPr>
            <a:r>
              <a:rPr lang="fr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clean up &amp; sanitization</a:t>
            </a:r>
            <a:endParaRPr sz="1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716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●"/>
            </a:pPr>
            <a:r>
              <a:rPr lang="fr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loss/ theft</a:t>
            </a:r>
            <a:endParaRPr sz="1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716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●"/>
            </a:pPr>
            <a:r>
              <a:rPr lang="fr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maintenance</a:t>
            </a:r>
            <a:endParaRPr sz="1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716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●"/>
            </a:pPr>
            <a:r>
              <a:rPr lang="fr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battery charging</a:t>
            </a:r>
            <a:endParaRPr sz="1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716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</a:pPr>
            <a:r>
              <a:rPr lang="fr" sz="1600">
                <a:latin typeface="Montserrat"/>
                <a:ea typeface="Montserrat"/>
                <a:cs typeface="Montserrat"/>
                <a:sym typeface="Montserrat"/>
              </a:rPr>
              <a:t>CSR compliance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2"/>
          <p:cNvSpPr txBox="1"/>
          <p:nvPr/>
        </p:nvSpPr>
        <p:spPr>
          <a:xfrm>
            <a:off x="4843325" y="1172975"/>
            <a:ext cx="3861900" cy="36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Play live  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all audio contents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through everyone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smartphones</a:t>
            </a:r>
            <a:endParaRPr sz="1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7" name="Google Shape;197;p32" descr="aaaa interro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4142" y="2911286"/>
            <a:ext cx="1152128" cy="1630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2" descr="aaaa interro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6357" y="1061489"/>
            <a:ext cx="1309523" cy="185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2" descr="aaaa interro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560" y="2688487"/>
            <a:ext cx="1309523" cy="1853683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2"/>
          <p:cNvSpPr/>
          <p:nvPr/>
        </p:nvSpPr>
        <p:spPr>
          <a:xfrm>
            <a:off x="271324" y="549230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SOLUTION</a:t>
            </a:r>
            <a:endParaRPr/>
          </a:p>
        </p:txBody>
      </p:sp>
      <p:pic>
        <p:nvPicPr>
          <p:cNvPr id="201" name="Google Shape;201;p32" descr="ODIHO LOGO-fond transparent sans base lin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28384" y="37033"/>
            <a:ext cx="1080120" cy="38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2" descr="Smartphone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6880" y="1131589"/>
            <a:ext cx="4494231" cy="3732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3"/>
          <p:cNvSpPr txBox="1"/>
          <p:nvPr/>
        </p:nvSpPr>
        <p:spPr>
          <a:xfrm>
            <a:off x="4890800" y="1061525"/>
            <a:ext cx="3814500" cy="37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ODIHO amplifies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fan experience, </a:t>
            </a:r>
            <a:endParaRPr sz="1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emotion &amp; fun</a:t>
            </a:r>
            <a:endParaRPr sz="1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ODIHO helps to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Retain existing fans 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&amp;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attract new ones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8" name="Google Shape;208;p33" descr="aaaa interro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4142" y="2911286"/>
            <a:ext cx="1152128" cy="1630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3" descr="aaaa interro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6357" y="1061489"/>
            <a:ext cx="1309523" cy="185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3" descr="aaaa interro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560" y="2688487"/>
            <a:ext cx="1309523" cy="1853683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3"/>
          <p:cNvSpPr/>
          <p:nvPr/>
        </p:nvSpPr>
        <p:spPr>
          <a:xfrm>
            <a:off x="271324" y="549230"/>
            <a:ext cx="457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VALUE PROPOSITION</a:t>
            </a:r>
            <a:endParaRPr/>
          </a:p>
        </p:txBody>
      </p:sp>
      <p:pic>
        <p:nvPicPr>
          <p:cNvPr id="212" name="Google Shape;212;p33" descr="ODIHO LOGO-fond transparent sans base lin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28384" y="37033"/>
            <a:ext cx="1080120" cy="38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3"/>
          <p:cNvPicPr preferRelativeResize="0"/>
          <p:nvPr/>
        </p:nvPicPr>
        <p:blipFill rotWithShape="1">
          <a:blip r:embed="rId6">
            <a:alphaModFix/>
          </a:blip>
          <a:srcRect l="65105" t="30431" r="19155" b="15992"/>
          <a:stretch/>
        </p:blipFill>
        <p:spPr>
          <a:xfrm rot="-2496248">
            <a:off x="1627697" y="2425821"/>
            <a:ext cx="182082" cy="348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3"/>
          <p:cNvPicPr preferRelativeResize="0"/>
          <p:nvPr/>
        </p:nvPicPr>
        <p:blipFill rotWithShape="1">
          <a:blip r:embed="rId7">
            <a:alphaModFix/>
          </a:blip>
          <a:srcRect l="15014" r="20656"/>
          <a:stretch/>
        </p:blipFill>
        <p:spPr>
          <a:xfrm>
            <a:off x="376250" y="1061500"/>
            <a:ext cx="4514549" cy="379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4"/>
          <p:cNvSpPr txBox="1"/>
          <p:nvPr/>
        </p:nvSpPr>
        <p:spPr>
          <a:xfrm>
            <a:off x="4919525" y="1079500"/>
            <a:ext cx="3785700" cy="37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Fans are living a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powerful</a:t>
            </a:r>
            <a:r>
              <a:rPr lang="fr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" sz="16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sporting</a:t>
            </a:r>
            <a:r>
              <a:rPr lang="fr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moment</a:t>
            </a:r>
            <a:endParaRPr sz="16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ODIHO </a:t>
            </a:r>
            <a:r>
              <a:rPr lang="fr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helps</a:t>
            </a:r>
            <a:r>
              <a:rPr lang="fr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Retain</a:t>
            </a:r>
            <a:r>
              <a:rPr lang="fr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existing</a:t>
            </a:r>
            <a:r>
              <a:rPr lang="fr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fans 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&amp;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attract</a:t>
            </a:r>
            <a:r>
              <a:rPr lang="fr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new </a:t>
            </a:r>
            <a:r>
              <a:rPr lang="fr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ones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0" name="Google Shape;220;p34"/>
          <p:cNvSpPr/>
          <p:nvPr/>
        </p:nvSpPr>
        <p:spPr>
          <a:xfrm>
            <a:off x="271324" y="549230"/>
            <a:ext cx="457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</a:t>
            </a:r>
            <a:r>
              <a:rPr lang="fr" sz="1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RESULT</a:t>
            </a:r>
            <a:endParaRPr sz="1800" b="1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221" name="Google Shape;221;p34" descr="ODIHO LOGO-fond transparent sans base lin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28384" y="37033"/>
            <a:ext cx="1080120" cy="38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4"/>
          <p:cNvPicPr preferRelativeResize="0"/>
          <p:nvPr/>
        </p:nvPicPr>
        <p:blipFill rotWithShape="1">
          <a:blip r:embed="rId4">
            <a:alphaModFix/>
          </a:blip>
          <a:srcRect l="65105" t="30431" r="19155" b="15992"/>
          <a:stretch/>
        </p:blipFill>
        <p:spPr>
          <a:xfrm rot="-2496133">
            <a:off x="1639597" y="2434223"/>
            <a:ext cx="157606" cy="2750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3" name="Google Shape;223;p34"/>
          <p:cNvGrpSpPr/>
          <p:nvPr/>
        </p:nvGrpSpPr>
        <p:grpSpPr>
          <a:xfrm>
            <a:off x="393225" y="1079500"/>
            <a:ext cx="4514550" cy="3790450"/>
            <a:chOff x="2013375" y="676525"/>
            <a:chExt cx="4514550" cy="3790450"/>
          </a:xfrm>
        </p:grpSpPr>
        <p:pic>
          <p:nvPicPr>
            <p:cNvPr id="224" name="Google Shape;224;p34"/>
            <p:cNvPicPr preferRelativeResize="0"/>
            <p:nvPr/>
          </p:nvPicPr>
          <p:blipFill rotWithShape="1">
            <a:blip r:embed="rId5">
              <a:alphaModFix/>
            </a:blip>
            <a:srcRect r="32427"/>
            <a:stretch/>
          </p:blipFill>
          <p:spPr>
            <a:xfrm flipH="1">
              <a:off x="2013375" y="676525"/>
              <a:ext cx="4514550" cy="3790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" name="Google Shape;225;p34"/>
            <p:cNvPicPr preferRelativeResize="0"/>
            <p:nvPr/>
          </p:nvPicPr>
          <p:blipFill rotWithShape="1">
            <a:blip r:embed="rId4">
              <a:alphaModFix/>
            </a:blip>
            <a:srcRect l="65105" t="30431" r="19155" b="15992"/>
            <a:stretch/>
          </p:blipFill>
          <p:spPr>
            <a:xfrm rot="-2821873">
              <a:off x="3388634" y="2070304"/>
              <a:ext cx="188106" cy="30721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riel">
      <a:dk1>
        <a:srgbClr val="000000"/>
      </a:dk1>
      <a:lt1>
        <a:srgbClr val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599</Words>
  <Application>Microsoft Macintosh PowerPoint</Application>
  <PresentationFormat>Affichage à l'écran (16:9)</PresentationFormat>
  <Paragraphs>225</Paragraphs>
  <Slides>35</Slides>
  <Notes>35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35</vt:i4>
      </vt:variant>
    </vt:vector>
  </HeadingPairs>
  <TitlesOfParts>
    <vt:vector size="41" baseType="lpstr">
      <vt:lpstr>Arial</vt:lpstr>
      <vt:lpstr>Montserrat</vt:lpstr>
      <vt:lpstr>Calibri</vt:lpstr>
      <vt:lpstr>Montserrat Light</vt:lpstr>
      <vt:lpstr>Simple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Gauthier Dalle</cp:lastModifiedBy>
  <cp:revision>2</cp:revision>
  <cp:lastPrinted>2022-11-25T17:47:35Z</cp:lastPrinted>
  <dcterms:modified xsi:type="dcterms:W3CDTF">2023-03-14T08:38:12Z</dcterms:modified>
</cp:coreProperties>
</file>