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Barlow"/>
      <p:regular r:id="rId16"/>
      <p:bold r:id="rId17"/>
      <p:italic r:id="rId18"/>
      <p:boldItalic r:id="rId19"/>
    </p:embeddedFont>
    <p:embeddedFont>
      <p:font typeface="Barlow Black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Black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BarlowBlac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arlow-bold.fntdata"/><Relationship Id="rId16" Type="http://schemas.openxmlformats.org/officeDocument/2006/relationships/font" Target="fonts/Barl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arlow-boldItalic.fntdata"/><Relationship Id="rId6" Type="http://schemas.openxmlformats.org/officeDocument/2006/relationships/slide" Target="slides/slide1.xml"/><Relationship Id="rId18" Type="http://schemas.openxmlformats.org/officeDocument/2006/relationships/font" Target="fonts/Barl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c5143bb5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fc5143bb5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4e10b8a8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4e10b8a8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3919073f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3919073f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c5143bb5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fc5143bb5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c5143bb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c5143bb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fe0b18639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fe0b18639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c5143bb5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c5143bb5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c5143bb5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c5143bb5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c5143bb5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c5143bb5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oprWyl5ipkc" TargetMode="External"/><Relationship Id="rId4" Type="http://schemas.openxmlformats.org/officeDocument/2006/relationships/image" Target="../media/image14.jpg"/><Relationship Id="rId5" Type="http://schemas.openxmlformats.org/officeDocument/2006/relationships/hyperlink" Target="https://youtu.be/oprWyl5ipkc" TargetMode="External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8.jpg"/><Relationship Id="rId5" Type="http://schemas.openxmlformats.org/officeDocument/2006/relationships/image" Target="../media/image21.jpg"/><Relationship Id="rId6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18975"/>
            <a:ext cx="9143997" cy="686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9023" y="1442975"/>
            <a:ext cx="2305951" cy="225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PERSPECTIVE</a:t>
            </a: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D'ÉVOLUTION </a:t>
            </a:r>
            <a:endParaRPr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Actuellement les voitures communiquent avec les simulateurs par ondes radio avec un protocole propriétaire. Celà limite les possibilités </a:t>
            </a:r>
            <a:r>
              <a:rPr lang="fr"/>
              <a:t>d'amélioration</a:t>
            </a:r>
            <a:r>
              <a:rPr lang="fr"/>
              <a:t> de </a:t>
            </a:r>
            <a:r>
              <a:rPr lang="fr"/>
              <a:t>l'expérience (limite sur le nombre de voitures fonctionnant en simultané, impossibilité d’afficher des informations en surimpression dans le casque, limite de distance entre la voiture et le simulateur).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Pour remédier à ces problèmes, nous sommes en train de remplacer les différents composants de notre système afin de les faire communiquer par la 5G.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4250" y="3785525"/>
            <a:ext cx="1718050" cy="10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V Ra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175" y="-13037"/>
            <a:ext cx="9190355" cy="51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194" y="2002956"/>
            <a:ext cx="1137600" cy="11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72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LE PROJET</a:t>
            </a:r>
            <a:endParaRPr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411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latin typeface="Barlow"/>
                <a:ea typeface="Barlow"/>
                <a:cs typeface="Barlow"/>
                <a:sym typeface="Barlow"/>
              </a:rPr>
              <a:t>V Race est une expérience de </a:t>
            </a:r>
            <a:r>
              <a:rPr b="1" lang="fr">
                <a:latin typeface="Barlow"/>
                <a:ea typeface="Barlow"/>
                <a:cs typeface="Barlow"/>
                <a:sym typeface="Barlow"/>
              </a:rPr>
              <a:t>pilotage en immersion</a:t>
            </a:r>
            <a:r>
              <a:rPr lang="fr">
                <a:latin typeface="Barlow"/>
                <a:ea typeface="Barlow"/>
                <a:cs typeface="Barlow"/>
                <a:sym typeface="Barlow"/>
              </a:rPr>
              <a:t>. Les joueurs prennent le contrôle à distance de </a:t>
            </a:r>
            <a:r>
              <a:rPr b="1" lang="fr">
                <a:latin typeface="Barlow"/>
                <a:ea typeface="Barlow"/>
                <a:cs typeface="Barlow"/>
                <a:sym typeface="Barlow"/>
              </a:rPr>
              <a:t>voitures miniaturisées</a:t>
            </a:r>
            <a:r>
              <a:rPr lang="fr">
                <a:latin typeface="Barlow"/>
                <a:ea typeface="Barlow"/>
                <a:cs typeface="Barlow"/>
                <a:sym typeface="Barlow"/>
              </a:rPr>
              <a:t>, que ce soit pour faire des </a:t>
            </a:r>
            <a:r>
              <a:rPr b="1" lang="fr">
                <a:latin typeface="Barlow"/>
                <a:ea typeface="Barlow"/>
                <a:cs typeface="Barlow"/>
                <a:sym typeface="Barlow"/>
              </a:rPr>
              <a:t>courses</a:t>
            </a:r>
            <a:r>
              <a:rPr lang="fr">
                <a:latin typeface="Barlow"/>
                <a:ea typeface="Barlow"/>
                <a:cs typeface="Barlow"/>
                <a:sym typeface="Barlow"/>
              </a:rPr>
              <a:t>, de </a:t>
            </a:r>
            <a:r>
              <a:rPr b="1" lang="fr">
                <a:latin typeface="Barlow"/>
                <a:ea typeface="Barlow"/>
                <a:cs typeface="Barlow"/>
                <a:sym typeface="Barlow"/>
              </a:rPr>
              <a:t>l'exploration</a:t>
            </a:r>
            <a:r>
              <a:rPr lang="fr">
                <a:latin typeface="Barlow"/>
                <a:ea typeface="Barlow"/>
                <a:cs typeface="Barlow"/>
                <a:sym typeface="Barlow"/>
              </a:rPr>
              <a:t> ou de la </a:t>
            </a:r>
            <a:r>
              <a:rPr b="1" lang="fr">
                <a:latin typeface="Barlow"/>
                <a:ea typeface="Barlow"/>
                <a:cs typeface="Barlow"/>
                <a:sym typeface="Barlow"/>
              </a:rPr>
              <a:t>formation</a:t>
            </a:r>
            <a:r>
              <a:rPr lang="fr">
                <a:latin typeface="Barlow"/>
                <a:ea typeface="Barlow"/>
                <a:cs typeface="Barlow"/>
                <a:sym typeface="Barlow"/>
              </a:rPr>
              <a:t>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latin typeface="Barlow"/>
                <a:ea typeface="Barlow"/>
                <a:cs typeface="Barlow"/>
                <a:sym typeface="Barlow"/>
              </a:rPr>
              <a:t>L'utilisation d'un casque de </a:t>
            </a:r>
            <a:r>
              <a:rPr b="1" lang="fr">
                <a:latin typeface="Barlow"/>
                <a:ea typeface="Barlow"/>
                <a:cs typeface="Barlow"/>
                <a:sym typeface="Barlow"/>
              </a:rPr>
              <a:t>réalité immersive</a:t>
            </a:r>
            <a:r>
              <a:rPr lang="fr">
                <a:latin typeface="Barlow"/>
                <a:ea typeface="Barlow"/>
                <a:cs typeface="Barlow"/>
                <a:sym typeface="Barlow"/>
              </a:rPr>
              <a:t> (FPV) ainsi que d'un système de volant/pédales avec retour de force permet une </a:t>
            </a:r>
            <a:r>
              <a:rPr b="1" lang="fr">
                <a:latin typeface="Barlow"/>
                <a:ea typeface="Barlow"/>
                <a:cs typeface="Barlow"/>
                <a:sym typeface="Barlow"/>
              </a:rPr>
              <a:t>immersion totale</a:t>
            </a:r>
            <a:r>
              <a:rPr lang="fr">
                <a:latin typeface="Barlow"/>
                <a:ea typeface="Barlow"/>
                <a:cs typeface="Barlow"/>
                <a:sym typeface="Barlow"/>
              </a:rPr>
              <a:t>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latin typeface="Barlow"/>
                <a:ea typeface="Barlow"/>
                <a:cs typeface="Barlow"/>
                <a:sym typeface="Barlow"/>
              </a:rPr>
              <a:t>L'échelle des voitures étant réduite au maximum </a:t>
            </a:r>
            <a:r>
              <a:rPr b="1" lang="fr">
                <a:latin typeface="Barlow"/>
                <a:ea typeface="Barlow"/>
                <a:cs typeface="Barlow"/>
                <a:sym typeface="Barlow"/>
              </a:rPr>
              <a:t>(1:28)</a:t>
            </a:r>
            <a:r>
              <a:rPr lang="fr">
                <a:latin typeface="Barlow"/>
                <a:ea typeface="Barlow"/>
                <a:cs typeface="Barlow"/>
                <a:sym typeface="Barlow"/>
              </a:rPr>
              <a:t>, la sensation de vitesse est immédiate.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40063">
            <a:off x="2200027" y="701400"/>
            <a:ext cx="732772" cy="447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COMMENT ÇA MARCHE ?   </a:t>
            </a:r>
            <a:endParaRPr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74" name="Google Shape;74;p16"/>
          <p:cNvSpPr txBox="1"/>
          <p:nvPr/>
        </p:nvSpPr>
        <p:spPr>
          <a:xfrm rot="-2062271">
            <a:off x="1085493" y="1841512"/>
            <a:ext cx="2526782" cy="492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Barlow"/>
                <a:ea typeface="Barlow"/>
                <a:cs typeface="Barlow"/>
                <a:sym typeface="Barlow"/>
              </a:rPr>
              <a:t>Transmission vidéo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Barlow"/>
                <a:ea typeface="Barlow"/>
                <a:cs typeface="Barlow"/>
                <a:sym typeface="Barlow"/>
              </a:rPr>
              <a:t>propriétaire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5" name="Google Shape;75;p16"/>
          <p:cNvSpPr txBox="1"/>
          <p:nvPr/>
        </p:nvSpPr>
        <p:spPr>
          <a:xfrm rot="1964912">
            <a:off x="5745214" y="1966714"/>
            <a:ext cx="2172277" cy="492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Barlow"/>
                <a:ea typeface="Barlow"/>
                <a:cs typeface="Barlow"/>
                <a:sym typeface="Barlow"/>
              </a:rPr>
              <a:t>Récupération des informations du volant/pédales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900336" y="4377466"/>
            <a:ext cx="163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Barlow"/>
                <a:ea typeface="Barlow"/>
                <a:cs typeface="Barlow"/>
                <a:sym typeface="Barlow"/>
              </a:rPr>
              <a:t>Transmission des commandes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908827" y="3065988"/>
            <a:ext cx="156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Barlow"/>
                <a:ea typeface="Barlow"/>
                <a:cs typeface="Barlow"/>
                <a:sym typeface="Barlow"/>
              </a:rPr>
              <a:t>Transmission des données de l’accéléromètre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8" name="Google Shape;78;p16"/>
          <p:cNvSpPr txBox="1"/>
          <p:nvPr/>
        </p:nvSpPr>
        <p:spPr>
          <a:xfrm rot="2013141">
            <a:off x="5520980" y="2977158"/>
            <a:ext cx="1246249" cy="492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Barlow"/>
                <a:ea typeface="Barlow"/>
                <a:cs typeface="Barlow"/>
                <a:sym typeface="Barlow"/>
              </a:rPr>
              <a:t>Gestion du retour de force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4480" y="1128325"/>
            <a:ext cx="857845" cy="84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7355" y="1191547"/>
            <a:ext cx="1635045" cy="120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5959" y="3290516"/>
            <a:ext cx="1474567" cy="120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2375" y="3060594"/>
            <a:ext cx="1886175" cy="185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1773" y="2579026"/>
            <a:ext cx="1226999" cy="120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20725" y="3644492"/>
            <a:ext cx="1394273" cy="36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3993943" y="3987414"/>
            <a:ext cx="1394273" cy="36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835631">
            <a:off x="5895909" y="2413397"/>
            <a:ext cx="1389037" cy="36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8964369">
            <a:off x="5693998" y="2693896"/>
            <a:ext cx="1389037" cy="36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216745">
            <a:off x="1964627" y="2184527"/>
            <a:ext cx="1386985" cy="367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279875" y="495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LES </a:t>
            </a: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ACTIVITÉS</a:t>
            </a:r>
            <a:endParaRPr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5435475" y="1335274"/>
            <a:ext cx="1390352" cy="37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00000">
            <a:off x="2004725" y="1294549"/>
            <a:ext cx="1390352" cy="37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017976" y="1449398"/>
            <a:ext cx="794573" cy="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3779863" y="4218425"/>
            <a:ext cx="127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"/>
                <a:ea typeface="Barlow"/>
                <a:cs typeface="Barlow"/>
                <a:sym typeface="Barlow"/>
              </a:rPr>
              <a:t>Courses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929850" y="4218425"/>
            <a:ext cx="127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"/>
                <a:ea typeface="Barlow"/>
                <a:cs typeface="Barlow"/>
                <a:sym typeface="Barlow"/>
              </a:rPr>
              <a:t>Exploration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846000" y="4218425"/>
            <a:ext cx="127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"/>
                <a:ea typeface="Barlow"/>
                <a:cs typeface="Barlow"/>
                <a:sym typeface="Barlow"/>
              </a:rPr>
              <a:t>Education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58" y="2200045"/>
            <a:ext cx="2443991" cy="183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6750" y="2200063"/>
            <a:ext cx="2444001" cy="183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2668" y="2205024"/>
            <a:ext cx="3258658" cy="18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SESSION TYPE</a:t>
            </a:r>
            <a:endParaRPr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1152475"/>
            <a:ext cx="409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Barlow"/>
                <a:ea typeface="Barlow"/>
                <a:cs typeface="Barlow"/>
                <a:sym typeface="Barlow"/>
              </a:rPr>
              <a:t>Pour chaque type d’activité, il est </a:t>
            </a:r>
            <a:r>
              <a:rPr lang="fr" sz="1300">
                <a:latin typeface="Barlow"/>
                <a:ea typeface="Barlow"/>
                <a:cs typeface="Barlow"/>
                <a:sym typeface="Barlow"/>
              </a:rPr>
              <a:t>nécessaire de prendre un temps avec l'utilisateur pour régler le simulateur a sa taille et le casque a sa vue (~ 3 minutes)</a:t>
            </a:r>
            <a:endParaRPr sz="13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300">
                <a:latin typeface="Barlow"/>
                <a:ea typeface="Barlow"/>
                <a:cs typeface="Barlow"/>
                <a:sym typeface="Barlow"/>
              </a:rPr>
              <a:t>Dans un second temps, l'utilisateur aura un moment pour prendre en main la conduite du véhicule                   (~ 5 minutes )</a:t>
            </a:r>
            <a:endParaRPr sz="13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300">
                <a:latin typeface="Barlow"/>
                <a:ea typeface="Barlow"/>
                <a:cs typeface="Barlow"/>
                <a:sym typeface="Barlow"/>
              </a:rPr>
              <a:t>L’utilisateur pourra ensuite prendre part à l'activité choisie</a:t>
            </a:r>
            <a:endParaRPr sz="13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 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775" y="1294775"/>
            <a:ext cx="4432348" cy="295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CONTEXTE </a:t>
            </a: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ÉCONOMIQUE</a:t>
            </a:r>
            <a:endParaRPr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VRace </a:t>
            </a:r>
            <a:r>
              <a:rPr lang="fr"/>
              <a:t>viendrait</a:t>
            </a:r>
            <a:r>
              <a:rPr lang="fr"/>
              <a:t> </a:t>
            </a:r>
            <a:r>
              <a:rPr lang="fr"/>
              <a:t>s'ajouter</a:t>
            </a:r>
            <a:r>
              <a:rPr lang="fr"/>
              <a:t> comme activité dans les centres de loisirs (game factory, laser game, </a:t>
            </a:r>
            <a:r>
              <a:rPr lang="fr"/>
              <a:t>bowling</a:t>
            </a:r>
            <a:r>
              <a:rPr lang="fr"/>
              <a:t>) ou encore comme outil </a:t>
            </a:r>
            <a:r>
              <a:rPr lang="fr"/>
              <a:t>pédagogique dans les auto-écoles.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Le partenariat fonctionnerait avec un système de licence.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575" y="2489625"/>
            <a:ext cx="3332975" cy="22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450" y="2488550"/>
            <a:ext cx="3332974" cy="22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VISIBILITÉ</a:t>
            </a: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 DU PROJET</a:t>
            </a:r>
            <a:r>
              <a:rPr lang="fr"/>
              <a:t>  </a:t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958" y="1804300"/>
            <a:ext cx="2726280" cy="153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38" y="1804867"/>
            <a:ext cx="2726277" cy="153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6907" y="1804300"/>
            <a:ext cx="2555755" cy="153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6527125" y="3535275"/>
            <a:ext cx="1875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"/>
                <a:ea typeface="Barlow"/>
                <a:cs typeface="Barlow"/>
                <a:sym typeface="Barlow"/>
              </a:rPr>
              <a:t>600 000 vues sur les réseau sociaux de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"/>
                <a:ea typeface="Barlow"/>
                <a:cs typeface="Barlow"/>
                <a:sym typeface="Barlow"/>
              </a:rPr>
              <a:t>“</a:t>
            </a:r>
            <a:r>
              <a:rPr lang="fr">
                <a:latin typeface="Barlow"/>
                <a:ea typeface="Barlow"/>
                <a:cs typeface="Barlow"/>
                <a:sym typeface="Barlow"/>
              </a:rPr>
              <a:t>Léo - TechMaker”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631989" y="3535275"/>
            <a:ext cx="226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"/>
                <a:ea typeface="Barlow"/>
                <a:cs typeface="Barlow"/>
                <a:sym typeface="Barlow"/>
              </a:rPr>
              <a:t>Évènementiel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"/>
                <a:ea typeface="Barlow"/>
                <a:cs typeface="Barlow"/>
                <a:sym typeface="Barlow"/>
              </a:rPr>
              <a:t>(Technopole de l’Aube, CIC Troyes, WebUp..)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3911388" y="3535275"/>
            <a:ext cx="127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"/>
                <a:ea typeface="Barlow"/>
                <a:cs typeface="Barlow"/>
                <a:sym typeface="Barlow"/>
              </a:rPr>
              <a:t>2ème place Plug &amp; Start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AVANCEMENT</a:t>
            </a:r>
            <a:r>
              <a:rPr lang="fr">
                <a:latin typeface="Barlow Black"/>
                <a:ea typeface="Barlow Black"/>
                <a:cs typeface="Barlow Black"/>
                <a:sym typeface="Barlow Black"/>
              </a:rPr>
              <a:t> DU PROJET</a:t>
            </a:r>
            <a:endParaRPr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45063" y="1743075"/>
            <a:ext cx="1552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Barlow"/>
                <a:ea typeface="Barlow"/>
                <a:cs typeface="Barlow"/>
                <a:sym typeface="Barlow"/>
              </a:rPr>
              <a:t>2</a:t>
            </a:r>
            <a:r>
              <a:rPr b="1" lang="fr" sz="1000">
                <a:latin typeface="Barlow"/>
                <a:ea typeface="Barlow"/>
                <a:cs typeface="Barlow"/>
                <a:sym typeface="Barlow"/>
              </a:rPr>
              <a:t>020</a:t>
            </a:r>
            <a:endParaRPr b="1" sz="1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Barlow"/>
                <a:ea typeface="Barlow"/>
                <a:cs typeface="Barlow"/>
                <a:sym typeface="Barlow"/>
              </a:rPr>
              <a:t>Création du premier prototype</a:t>
            </a:r>
            <a:r>
              <a:rPr lang="fr"/>
              <a:t> 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1404788" y="1783275"/>
            <a:ext cx="1650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Barlow"/>
                <a:ea typeface="Barlow"/>
                <a:cs typeface="Barlow"/>
                <a:sym typeface="Barlow"/>
              </a:rPr>
              <a:t>juillet 2022</a:t>
            </a:r>
            <a:endParaRPr b="1" sz="1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Barlow"/>
                <a:ea typeface="Barlow"/>
                <a:cs typeface="Barlow"/>
                <a:sym typeface="Barlow"/>
              </a:rPr>
              <a:t>lancement du 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Barlow"/>
                <a:ea typeface="Barlow"/>
                <a:cs typeface="Barlow"/>
                <a:sym typeface="Barlow"/>
              </a:rPr>
              <a:t>projet </a:t>
            </a:r>
            <a:r>
              <a:rPr lang="fr" sz="1000">
                <a:latin typeface="Barlow"/>
                <a:ea typeface="Barlow"/>
                <a:cs typeface="Barlow"/>
                <a:sym typeface="Barlow"/>
              </a:rPr>
              <a:t>à la</a:t>
            </a:r>
            <a:r>
              <a:rPr lang="fr" sz="1000">
                <a:latin typeface="Barlow"/>
                <a:ea typeface="Barlow"/>
                <a:cs typeface="Barlow"/>
                <a:sym typeface="Barlow"/>
              </a:rPr>
              <a:t> Technopole de l’Aube en Champagne 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3167415" y="1965950"/>
            <a:ext cx="125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Barlow"/>
                <a:ea typeface="Barlow"/>
                <a:cs typeface="Barlow"/>
                <a:sym typeface="Barlow"/>
              </a:rPr>
              <a:t>s</a:t>
            </a:r>
            <a:r>
              <a:rPr b="1" lang="fr" sz="1000">
                <a:latin typeface="Barlow"/>
                <a:ea typeface="Barlow"/>
                <a:cs typeface="Barlow"/>
                <a:sym typeface="Barlow"/>
              </a:rPr>
              <a:t>eptembre 2022</a:t>
            </a:r>
            <a:endParaRPr b="1" sz="1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Barlow"/>
                <a:ea typeface="Barlow"/>
                <a:cs typeface="Barlow"/>
                <a:sym typeface="Barlow"/>
              </a:rPr>
              <a:t>miniaturisation des voiture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4572000" y="1812050"/>
            <a:ext cx="1289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Barlow"/>
                <a:ea typeface="Barlow"/>
                <a:cs typeface="Barlow"/>
                <a:sym typeface="Barlow"/>
              </a:rPr>
              <a:t>n</a:t>
            </a:r>
            <a:r>
              <a:rPr b="1" lang="fr" sz="1000">
                <a:latin typeface="Barlow"/>
                <a:ea typeface="Barlow"/>
                <a:cs typeface="Barlow"/>
                <a:sym typeface="Barlow"/>
              </a:rPr>
              <a:t>ovembre 2022</a:t>
            </a:r>
            <a:endParaRPr b="1" sz="1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Barlow"/>
                <a:ea typeface="Barlow"/>
                <a:cs typeface="Barlow"/>
                <a:sym typeface="Barlow"/>
              </a:rPr>
              <a:t>à avril 2023</a:t>
            </a:r>
            <a:endParaRPr b="1" sz="1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Barlow"/>
                <a:ea typeface="Barlow"/>
                <a:cs typeface="Barlow"/>
                <a:sym typeface="Barlow"/>
              </a:rPr>
              <a:t>phases de tests &amp; ajustements (UX)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5835113" y="2031775"/>
            <a:ext cx="118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Barlow"/>
                <a:ea typeface="Barlow"/>
                <a:cs typeface="Barlow"/>
                <a:sym typeface="Barlow"/>
              </a:rPr>
              <a:t>mars </a:t>
            </a:r>
            <a:r>
              <a:rPr b="1" lang="fr" sz="1000">
                <a:latin typeface="Barlow"/>
                <a:ea typeface="Barlow"/>
                <a:cs typeface="Barlow"/>
                <a:sym typeface="Barlow"/>
              </a:rPr>
              <a:t>2023</a:t>
            </a:r>
            <a:r>
              <a:rPr lang="fr" sz="1000">
                <a:latin typeface="Barlow"/>
                <a:ea typeface="Barlow"/>
                <a:cs typeface="Barlow"/>
                <a:sym typeface="Barlow"/>
              </a:rPr>
              <a:t> 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Barlow"/>
                <a:ea typeface="Barlow"/>
                <a:cs typeface="Barlow"/>
                <a:sym typeface="Barlow"/>
              </a:rPr>
              <a:t>Début du passage du </a:t>
            </a:r>
            <a:r>
              <a:rPr lang="fr" sz="1000">
                <a:latin typeface="Barlow"/>
                <a:ea typeface="Barlow"/>
                <a:cs typeface="Barlow"/>
                <a:sym typeface="Barlow"/>
              </a:rPr>
              <a:t>système</a:t>
            </a:r>
            <a:r>
              <a:rPr lang="fr" sz="1000">
                <a:latin typeface="Barlow"/>
                <a:ea typeface="Barlow"/>
                <a:cs typeface="Barlow"/>
                <a:sym typeface="Barlow"/>
              </a:rPr>
              <a:t> en 5g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38" y="2612450"/>
            <a:ext cx="894530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/>
          <p:nvPr/>
        </p:nvSpPr>
        <p:spPr>
          <a:xfrm>
            <a:off x="800763" y="2485375"/>
            <a:ext cx="40800" cy="218700"/>
          </a:xfrm>
          <a:prstGeom prst="rect">
            <a:avLst/>
          </a:prstGeom>
          <a:solidFill>
            <a:srgbClr val="250F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2209838" y="2566625"/>
            <a:ext cx="40800" cy="218700"/>
          </a:xfrm>
          <a:prstGeom prst="rect">
            <a:avLst/>
          </a:prstGeom>
          <a:solidFill>
            <a:srgbClr val="250F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3773863" y="2629875"/>
            <a:ext cx="40800" cy="218700"/>
          </a:xfrm>
          <a:prstGeom prst="rect">
            <a:avLst/>
          </a:prstGeom>
          <a:solidFill>
            <a:srgbClr val="250F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5166413" y="2678275"/>
            <a:ext cx="40800" cy="218700"/>
          </a:xfrm>
          <a:prstGeom prst="rect">
            <a:avLst/>
          </a:prstGeom>
          <a:solidFill>
            <a:srgbClr val="250F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6406463" y="2739200"/>
            <a:ext cx="40800" cy="218700"/>
          </a:xfrm>
          <a:prstGeom prst="rect">
            <a:avLst/>
          </a:prstGeom>
          <a:solidFill>
            <a:srgbClr val="250F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