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35" r:id="rId5"/>
  </p:sldMasterIdLst>
  <p:notesMasterIdLst>
    <p:notesMasterId r:id="rId17"/>
  </p:notesMasterIdLst>
  <p:handoutMasterIdLst>
    <p:handoutMasterId r:id="rId18"/>
  </p:handoutMasterIdLst>
  <p:sldIdLst>
    <p:sldId id="257" r:id="rId6"/>
    <p:sldId id="389" r:id="rId7"/>
    <p:sldId id="497" r:id="rId8"/>
    <p:sldId id="384" r:id="rId9"/>
    <p:sldId id="393" r:id="rId10"/>
    <p:sldId id="498" r:id="rId11"/>
    <p:sldId id="321" r:id="rId12"/>
    <p:sldId id="392" r:id="rId13"/>
    <p:sldId id="317" r:id="rId14"/>
    <p:sldId id="394" r:id="rId15"/>
    <p:sldId id="3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66C02-CDC3-4CAC-8A28-FBB16B69D194}" v="93" dt="2023-04-25T00:22:58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3725" autoAdjust="0"/>
  </p:normalViewPr>
  <p:slideViewPr>
    <p:cSldViewPr snapToGrid="0">
      <p:cViewPr varScale="1">
        <p:scale>
          <a:sx n="91" d="100"/>
          <a:sy n="91" d="100"/>
        </p:scale>
        <p:origin x="40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7"/>
          <p:cNvSpPr/>
          <p:nvPr/>
        </p:nvSpPr>
        <p:spPr>
          <a:xfrm rot="10800000">
            <a:off x="0" y="4470401"/>
            <a:ext cx="12192000" cy="2387599"/>
          </a:xfrm>
          <a:prstGeom prst="rect">
            <a:avLst/>
          </a:prstGeom>
          <a:gradFill>
            <a:gsLst>
              <a:gs pos="0">
                <a:srgbClr val="1F1F1F">
                  <a:alpha val="44705"/>
                </a:srgbClr>
              </a:gs>
              <a:gs pos="100000">
                <a:srgbClr val="1F1F1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7"/>
          <p:cNvSpPr/>
          <p:nvPr/>
        </p:nvSpPr>
        <p:spPr>
          <a:xfrm rot="10800000">
            <a:off x="8432800" y="0"/>
            <a:ext cx="3759200" cy="6857997"/>
          </a:xfrm>
          <a:prstGeom prst="rect">
            <a:avLst/>
          </a:prstGeom>
          <a:gradFill>
            <a:gsLst>
              <a:gs pos="0">
                <a:srgbClr val="1F1F1F">
                  <a:alpha val="44705"/>
                </a:srgbClr>
              </a:gs>
              <a:gs pos="100000">
                <a:srgbClr val="1F1F1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7"/>
          <p:cNvSpPr/>
          <p:nvPr/>
        </p:nvSpPr>
        <p:spPr>
          <a:xfrm>
            <a:off x="0" y="-1"/>
            <a:ext cx="12192000" cy="2387599"/>
          </a:xfrm>
          <a:prstGeom prst="rect">
            <a:avLst/>
          </a:prstGeom>
          <a:gradFill>
            <a:gsLst>
              <a:gs pos="0">
                <a:srgbClr val="1F1F1F">
                  <a:alpha val="44705"/>
                </a:srgbClr>
              </a:gs>
              <a:gs pos="100000">
                <a:srgbClr val="1F1F1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7"/>
          <p:cNvSpPr txBox="1">
            <a:spLocks noGrp="1"/>
          </p:cNvSpPr>
          <p:nvPr>
            <p:ph type="ctrTitle"/>
          </p:nvPr>
        </p:nvSpPr>
        <p:spPr>
          <a:xfrm>
            <a:off x="838200" y="969963"/>
            <a:ext cx="5867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subTitle" idx="1"/>
          </p:nvPr>
        </p:nvSpPr>
        <p:spPr>
          <a:xfrm>
            <a:off x="838200" y="3449637"/>
            <a:ext cx="5867600" cy="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68FDF"/>
              </a:buClr>
              <a:buSzPts val="1700"/>
              <a:buNone/>
              <a:defRPr sz="20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500"/>
              <a:buNone/>
              <a:defRPr sz="2000" i="0" u="none" strike="noStrike" cap="none">
                <a:solidFill>
                  <a:srgbClr val="2F2F2F"/>
                </a:solidFill>
              </a:defRPr>
            </a:lvl2pPr>
            <a:lvl3pPr marR="0"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None/>
              <a:defRPr sz="1867" i="0" u="none" strike="noStrike" cap="none">
                <a:solidFill>
                  <a:srgbClr val="2F2F2F"/>
                </a:solidFill>
              </a:defRPr>
            </a:lvl3pPr>
            <a:lvl4pPr marR="0"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200"/>
              <a:buNone/>
              <a:defRPr sz="1600" i="0" u="none" strike="noStrike" cap="none">
                <a:solidFill>
                  <a:srgbClr val="2F2F2F"/>
                </a:solidFill>
              </a:defRPr>
            </a:lvl4pPr>
            <a:lvl5pPr marR="0"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None/>
              <a:defRPr sz="1600" i="0" u="none" strike="noStrike" cap="none">
                <a:solidFill>
                  <a:srgbClr val="2F2F2F"/>
                </a:solidFill>
              </a:defRPr>
            </a:lvl5pPr>
            <a:lvl6pPr marR="0"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 i="0" u="none" strike="noStrike" cap="none">
                <a:solidFill>
                  <a:schemeClr val="dk1"/>
                </a:solidFill>
              </a:defRPr>
            </a:lvl6pPr>
            <a:lvl7pPr marR="0"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 i="0" u="none" strike="noStrike" cap="none">
                <a:solidFill>
                  <a:schemeClr val="dk1"/>
                </a:solidFill>
              </a:defRPr>
            </a:lvl7pPr>
            <a:lvl8pPr marR="0"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 i="0" u="none" strike="noStrike" cap="none">
                <a:solidFill>
                  <a:schemeClr val="dk1"/>
                </a:solidFill>
              </a:defRPr>
            </a:lvl8pPr>
            <a:lvl9pPr marR="0"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5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5664200"/>
            <a:ext cx="1656947" cy="77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08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Full Width">
  <p:cSld name="Text Full Widt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311667" y="239763"/>
            <a:ext cx="116340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i="0" u="none" strike="noStrike" cap="none">
                <a:solidFill>
                  <a:srgbClr val="168FD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58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96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Half Width">
  <p:cSld name="Text Half Width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9"/>
          <p:cNvSpPr txBox="1">
            <a:spLocks noGrp="1"/>
          </p:cNvSpPr>
          <p:nvPr>
            <p:ph type="title"/>
          </p:nvPr>
        </p:nvSpPr>
        <p:spPr>
          <a:xfrm>
            <a:off x="311666" y="239763"/>
            <a:ext cx="11512671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i="0" u="none" strike="noStrike" cap="none">
                <a:solidFill>
                  <a:srgbClr val="168FD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9"/>
          <p:cNvSpPr txBox="1">
            <a:spLocks noGrp="1"/>
          </p:cNvSpPr>
          <p:nvPr>
            <p:ph type="body" idx="1"/>
          </p:nvPr>
        </p:nvSpPr>
        <p:spPr>
          <a:xfrm>
            <a:off x="311667" y="1172167"/>
            <a:ext cx="58228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68FDF"/>
              </a:buClr>
              <a:buSzPts val="1800"/>
              <a:buFont typeface="Arial"/>
              <a:buChar char="●"/>
              <a:defRPr sz="2400" i="0" u="none" strike="noStrike" cap="none">
                <a:solidFill>
                  <a:srgbClr val="2F2F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marR="0" lvl="1" indent="-44872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Arial"/>
              <a:buChar char="○"/>
              <a:defRPr sz="2267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600"/>
              <a:buFont typeface="Arial"/>
              <a:buChar char="■"/>
              <a:defRPr sz="2133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Arial"/>
              <a:buChar char="●"/>
              <a:defRPr sz="20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Arial"/>
              <a:buChar char="○"/>
              <a:defRPr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" name="Google Shape;21;p59"/>
          <p:cNvCxnSpPr/>
          <p:nvPr/>
        </p:nvCxnSpPr>
        <p:spPr>
          <a:xfrm>
            <a:off x="210967" y="239759"/>
            <a:ext cx="0" cy="6355200"/>
          </a:xfrm>
          <a:prstGeom prst="straightConnector1">
            <a:avLst/>
          </a:prstGeom>
          <a:noFill/>
          <a:ln w="9525" cap="flat" cmpd="sng">
            <a:solidFill>
              <a:srgbClr val="168FD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2" name="Google Shape;22;p59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21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Full Width">
  <p:cSld name="1_Text Full Width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2"/>
          <p:cNvSpPr txBox="1">
            <a:spLocks noGrp="1"/>
          </p:cNvSpPr>
          <p:nvPr>
            <p:ph type="title"/>
          </p:nvPr>
        </p:nvSpPr>
        <p:spPr>
          <a:xfrm>
            <a:off x="311667" y="239763"/>
            <a:ext cx="116340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i="0" u="none" strike="noStrike" cap="none">
                <a:solidFill>
                  <a:srgbClr val="168FD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311667" y="1172167"/>
            <a:ext cx="116340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68FDF"/>
              </a:buClr>
              <a:buSzPts val="1800"/>
              <a:buFont typeface="Arial"/>
              <a:buChar char="●"/>
              <a:defRPr sz="2400" i="0" u="none" strike="noStrike" cap="none">
                <a:solidFill>
                  <a:srgbClr val="2F2F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marR="0" lvl="1" indent="-44872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Arial"/>
              <a:buChar char="○"/>
              <a:defRPr sz="2267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600"/>
              <a:buFont typeface="Arial"/>
              <a:buChar char="■"/>
              <a:defRPr sz="2133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Arial"/>
              <a:buChar char="●"/>
              <a:defRPr sz="20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Arial"/>
              <a:buChar char="○"/>
              <a:defRPr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Google Shape;32;p62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53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3"/>
          <p:cNvSpPr txBox="1">
            <a:spLocks noGrp="1"/>
          </p:cNvSpPr>
          <p:nvPr>
            <p:ph type="title"/>
          </p:nvPr>
        </p:nvSpPr>
        <p:spPr>
          <a:xfrm>
            <a:off x="1202532" y="365129"/>
            <a:ext cx="10151269" cy="66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F62"/>
              </a:buClr>
              <a:buSzPts val="4398"/>
              <a:buFont typeface="Fira Sans"/>
              <a:buNone/>
              <a:defRPr b="1">
                <a:solidFill>
                  <a:srgbClr val="5E5F6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body" idx="1"/>
          </p:nvPr>
        </p:nvSpPr>
        <p:spPr>
          <a:xfrm>
            <a:off x="838201" y="1337913"/>
            <a:ext cx="10515600" cy="483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4176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accent2"/>
              </a:buClr>
              <a:buSzPts val="2799"/>
              <a:buChar char="•"/>
              <a:defRPr b="1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507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828754" lvl="2" indent="-4740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99"/>
              <a:buChar char="•"/>
              <a:defRPr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2438339" lvl="3" indent="-45710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C7E82"/>
              </a:buClr>
              <a:buSzPts val="1799"/>
              <a:buChar char="•"/>
              <a:defRPr>
                <a:solidFill>
                  <a:srgbClr val="7C7E8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3047924" lvl="4" indent="-45710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C7E82"/>
              </a:buClr>
              <a:buSzPts val="1799"/>
              <a:buChar char="•"/>
              <a:defRPr>
                <a:solidFill>
                  <a:srgbClr val="7C7E8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446" y="365129"/>
            <a:ext cx="910503" cy="53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207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>
            <a:spLocks noGrp="1"/>
          </p:cNvSpPr>
          <p:nvPr>
            <p:ph type="title"/>
          </p:nvPr>
        </p:nvSpPr>
        <p:spPr>
          <a:xfrm>
            <a:off x="311666" y="239763"/>
            <a:ext cx="11634135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None/>
              <a:defRPr i="0" u="none" strike="noStrike" cap="none">
                <a:solidFill>
                  <a:srgbClr val="168FD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4"/>
          <p:cNvSpPr txBox="1">
            <a:spLocks noGrp="1"/>
          </p:cNvSpPr>
          <p:nvPr>
            <p:ph type="body" idx="1"/>
          </p:nvPr>
        </p:nvSpPr>
        <p:spPr>
          <a:xfrm>
            <a:off x="311667" y="1172167"/>
            <a:ext cx="57108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68FDF"/>
              </a:buClr>
              <a:buSzPts val="1800"/>
              <a:buFont typeface="Arial"/>
              <a:buChar char="●"/>
              <a:defRPr sz="2400" i="0" u="none" strike="noStrike" cap="none">
                <a:solidFill>
                  <a:srgbClr val="2F2F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marR="0" lvl="1" indent="-44872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Arial"/>
              <a:buChar char="○"/>
              <a:defRPr sz="2267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600"/>
              <a:buFont typeface="Arial"/>
              <a:buChar char="■"/>
              <a:defRPr sz="2133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Arial"/>
              <a:buChar char="●"/>
              <a:defRPr sz="20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Arial"/>
              <a:buChar char="○"/>
              <a:defRPr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body" idx="2"/>
          </p:nvPr>
        </p:nvSpPr>
        <p:spPr>
          <a:xfrm>
            <a:off x="6235001" y="1172167"/>
            <a:ext cx="57108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68FDF"/>
              </a:buClr>
              <a:buSzPts val="1800"/>
              <a:buFont typeface="Arial"/>
              <a:buChar char="●"/>
              <a:defRPr sz="2400" i="0" u="none" strike="noStrike" cap="none">
                <a:solidFill>
                  <a:srgbClr val="2F2F2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marR="0" lvl="1" indent="-44872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Arial"/>
              <a:buChar char="○"/>
              <a:defRPr sz="2267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600"/>
              <a:buFont typeface="Arial"/>
              <a:buChar char="■"/>
              <a:defRPr sz="2133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Arial"/>
              <a:buChar char="●"/>
              <a:defRPr sz="200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Arial"/>
              <a:buChar char="○"/>
              <a:defRPr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67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4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270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blank">
  <p:cSld name="Interior 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5"/>
          <p:cNvSpPr txBox="1">
            <a:spLocks noGrp="1"/>
          </p:cNvSpPr>
          <p:nvPr>
            <p:ph type="subTitle" idx="1"/>
          </p:nvPr>
        </p:nvSpPr>
        <p:spPr>
          <a:xfrm>
            <a:off x="447775" y="55442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45" name="Google Shape;45;p65"/>
          <p:cNvCxnSpPr/>
          <p:nvPr/>
        </p:nvCxnSpPr>
        <p:spPr>
          <a:xfrm rot="10800000">
            <a:off x="447775" y="101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" name="Google Shape;46;p6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90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ypo">
  <p:cSld name="Small Typ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6" descr="Spalte links" title="Spalte links"/>
          <p:cNvSpPr txBox="1">
            <a:spLocks noGrp="1"/>
          </p:cNvSpPr>
          <p:nvPr>
            <p:ph type="body" idx="1"/>
          </p:nvPr>
        </p:nvSpPr>
        <p:spPr>
          <a:xfrm>
            <a:off x="507998" y="1272881"/>
            <a:ext cx="11188639" cy="50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marL="609585" lvl="0" indent="-448722" algn="l">
              <a:lnSpc>
                <a:spcPct val="137142"/>
              </a:lnSpc>
              <a:spcBef>
                <a:spcPts val="1067"/>
              </a:spcBef>
              <a:spcAft>
                <a:spcPts val="0"/>
              </a:spcAft>
              <a:buSzPts val="1700"/>
              <a:buChar char="●"/>
              <a:defRPr sz="1400" b="0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1219170" lvl="1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○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Char char="■"/>
              <a:defRPr sz="1200">
                <a:solidFill>
                  <a:schemeClr val="dk1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Char char="○"/>
              <a:defRPr sz="1200"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■"/>
              <a:defRPr sz="1200"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●"/>
              <a:defRPr sz="1100"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○"/>
              <a:defRPr sz="1051"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■"/>
              <a:defRPr sz="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6"/>
          <p:cNvSpPr txBox="1">
            <a:spLocks noGrp="1"/>
          </p:cNvSpPr>
          <p:nvPr>
            <p:ph type="title"/>
          </p:nvPr>
        </p:nvSpPr>
        <p:spPr>
          <a:xfrm>
            <a:off x="508003" y="515819"/>
            <a:ext cx="10674352" cy="51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6000" rIns="68575" bIns="685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99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66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061" y="6088200"/>
            <a:ext cx="1133932" cy="53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43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>
            <a:spLocks noGrp="1"/>
          </p:cNvSpPr>
          <p:nvPr>
            <p:ph type="title"/>
          </p:nvPr>
        </p:nvSpPr>
        <p:spPr>
          <a:xfrm>
            <a:off x="624827" y="365125"/>
            <a:ext cx="10728973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pen Sans Light"/>
              <a:buNone/>
              <a:defRPr sz="22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" name="Google Shape;7;p56"/>
          <p:cNvSpPr txBox="1">
            <a:spLocks noGrp="1"/>
          </p:cNvSpPr>
          <p:nvPr>
            <p:ph type="body" idx="1"/>
          </p:nvPr>
        </p:nvSpPr>
        <p:spPr>
          <a:xfrm>
            <a:off x="624827" y="1639900"/>
            <a:ext cx="10728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777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jp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jp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jp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i1zbyAV14I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RdRouKhWE90?feature=oembed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824250039?h=647f6b43c9&amp;app_id=12296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817081106?h=b844dc4568&amp;app_id=12296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820711689?h=a37c7760b9&amp;app_id=12296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Learn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2B596-8401-1287-6850-C972CBB41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362" y="3644106"/>
            <a:ext cx="1571625" cy="1581150"/>
          </a:xfrm>
          <a:prstGeom prst="rect">
            <a:avLst/>
          </a:prstGeom>
        </p:spPr>
      </p:pic>
      <p:pic>
        <p:nvPicPr>
          <p:cNvPr id="13" name="Picture Placeholder 12" descr="A picture containing text, lit, vector graphics&#10;&#10;Description automatically generated">
            <a:extLst>
              <a:ext uri="{FF2B5EF4-FFF2-40B4-BE49-F238E27FC236}">
                <a16:creationId xmlns:a16="http://schemas.microsoft.com/office/drawing/2014/main" id="{7374E53B-3E15-2ECF-BFD1-3A41018A53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000" r="6000"/>
          <a:stretch>
            <a:fillRect/>
          </a:stretch>
        </p:blipFill>
        <p:spPr/>
      </p:pic>
      <p:pic>
        <p:nvPicPr>
          <p:cNvPr id="3" name="Google Shape;680;p8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3EE46F-36F3-65E2-ACC8-AC0C498318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2" r="-620"/>
          <a:stretch/>
        </p:blipFill>
        <p:spPr>
          <a:xfrm>
            <a:off x="3023084" y="6051248"/>
            <a:ext cx="1707624" cy="44123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F0D78-9096-B757-5F88-631D7B6C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38" y="1813148"/>
            <a:ext cx="2952445" cy="150439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kern="1200" dirty="0">
                <a:solidFill>
                  <a:schemeClr val="tx1"/>
                </a:solidFill>
                <a:latin typeface="Abadi" panose="020B0604020104020204" pitchFamily="34" charset="0"/>
              </a:rPr>
              <a:t>Entity Matching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C9D62F6-BFD6-714C-526A-46977FF94F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BC92E-3654-5272-4616-4D728EE7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35" y="3402261"/>
            <a:ext cx="16954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736" y="2010839"/>
            <a:ext cx="2483979" cy="627586"/>
          </a:xfrm>
        </p:spPr>
        <p:txBody>
          <a:bodyPr/>
          <a:lstStyle/>
          <a:p>
            <a:pPr algn="ctr"/>
            <a:br>
              <a:rPr lang="en-US" dirty="0">
                <a:latin typeface="Abadi" panose="020B0604020104020204" pitchFamily="34" charset="0"/>
              </a:rPr>
            </a:br>
            <a:br>
              <a:rPr lang="en-US" dirty="0">
                <a:latin typeface="Abadi" panose="020B0604020104020204" pitchFamily="34" charset="0"/>
              </a:rPr>
            </a:br>
            <a:r>
              <a:rPr lang="en-US" sz="3600" dirty="0">
                <a:latin typeface="Abadi" panose="020B0604020104020204" pitchFamily="34" charset="0"/>
              </a:rPr>
              <a:t>Contact 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61709-E401-F001-79DC-667687AB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38" y="2638425"/>
            <a:ext cx="1609725" cy="1581150"/>
          </a:xfrm>
          <a:prstGeom prst="rect">
            <a:avLst/>
          </a:prstGeom>
        </p:spPr>
      </p:pic>
      <p:pic>
        <p:nvPicPr>
          <p:cNvPr id="8" name="Picture 7" descr="A picture containing text, lit, vector graphics&#10;&#10;Description automatically generated">
            <a:extLst>
              <a:ext uri="{FF2B5EF4-FFF2-40B4-BE49-F238E27FC236}">
                <a16:creationId xmlns:a16="http://schemas.microsoft.com/office/drawing/2014/main" id="{60B891B0-09B6-2EB6-98E6-8E0B249C3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55" y="565869"/>
            <a:ext cx="6364620" cy="5154592"/>
          </a:xfrm>
          <a:prstGeom prst="rect">
            <a:avLst/>
          </a:prstGeom>
        </p:spPr>
      </p:pic>
      <p:pic>
        <p:nvPicPr>
          <p:cNvPr id="2" name="Google Shape;680;p8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01C68-4993-0571-180D-49CD5AB3D9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" r="-620"/>
          <a:stretch/>
        </p:blipFill>
        <p:spPr>
          <a:xfrm>
            <a:off x="3699425" y="5201391"/>
            <a:ext cx="1644471" cy="34434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39" y="283816"/>
            <a:ext cx="5807242" cy="1047496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OS-Climate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39" y="1342959"/>
            <a:ext cx="4861795" cy="4433311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Introduction</a:t>
            </a:r>
          </a:p>
          <a:p>
            <a:r>
              <a:rPr lang="en-US" dirty="0">
                <a:latin typeface="Abadi" panose="020B0604020104020204" pitchFamily="34" charset="0"/>
              </a:rPr>
              <a:t>Physical Risk &amp; Resilience</a:t>
            </a:r>
          </a:p>
          <a:p>
            <a:r>
              <a:rPr lang="en-US" dirty="0">
                <a:latin typeface="Abadi" panose="020B0604020104020204" pitchFamily="34" charset="0"/>
              </a:rPr>
              <a:t>Sector Alignment / Implied Temperature Rise</a:t>
            </a:r>
          </a:p>
          <a:p>
            <a:r>
              <a:rPr lang="en-US" dirty="0">
                <a:latin typeface="Abadi" panose="020B0604020104020204" pitchFamily="34" charset="0"/>
              </a:rPr>
              <a:t>Transition Analysis</a:t>
            </a:r>
          </a:p>
          <a:p>
            <a:r>
              <a:rPr lang="en-US" dirty="0">
                <a:latin typeface="Abadi" panose="020B0604020104020204" pitchFamily="34" charset="0"/>
              </a:rPr>
              <a:t>Climate Risk Data Mesh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Data Commons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Data Exchange</a:t>
            </a:r>
          </a:p>
          <a:p>
            <a:r>
              <a:rPr lang="en-US" dirty="0">
                <a:latin typeface="Abadi" panose="020B0604020104020204" pitchFamily="34" charset="0"/>
              </a:rPr>
              <a:t>Supporting Tools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Data Extraction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Entity Matching</a:t>
            </a: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265" y="1600453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7654" y="3324732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000">
        <p14:honeycomb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F5C9-1C4C-6301-2ED8-AA2764AA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02" y="1263882"/>
            <a:ext cx="3709188" cy="121055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37335B"/>
                </a:solidFill>
                <a:latin typeface="Abadi" panose="020B0604020104020204" pitchFamily="34" charset="0"/>
              </a:rPr>
              <a:t>Members &amp; Partners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C23657-A9AE-BD48-6746-8EDABFAAF378}"/>
              </a:ext>
            </a:extLst>
          </p:cNvPr>
          <p:cNvCxnSpPr/>
          <p:nvPr/>
        </p:nvCxnSpPr>
        <p:spPr>
          <a:xfrm>
            <a:off x="4765476" y="1538905"/>
            <a:ext cx="502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0514BD-5AAF-9212-4E39-5DF0443E8382}"/>
              </a:ext>
            </a:extLst>
          </p:cNvPr>
          <p:cNvCxnSpPr/>
          <p:nvPr/>
        </p:nvCxnSpPr>
        <p:spPr>
          <a:xfrm>
            <a:off x="4717370" y="3871431"/>
            <a:ext cx="502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E888F9-5F22-BF58-6CE6-86A67BA0E050}"/>
              </a:ext>
            </a:extLst>
          </p:cNvPr>
          <p:cNvCxnSpPr/>
          <p:nvPr/>
        </p:nvCxnSpPr>
        <p:spPr>
          <a:xfrm>
            <a:off x="4730310" y="5581147"/>
            <a:ext cx="502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76B893-C36D-D1F5-A2FE-25532CC0140D}"/>
              </a:ext>
            </a:extLst>
          </p:cNvPr>
          <p:cNvCxnSpPr/>
          <p:nvPr/>
        </p:nvCxnSpPr>
        <p:spPr>
          <a:xfrm>
            <a:off x="4757821" y="435307"/>
            <a:ext cx="502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691;p81" descr="A picture containing text&#10;&#10;Description automatically generated">
            <a:extLst>
              <a:ext uri="{FF2B5EF4-FFF2-40B4-BE49-F238E27FC236}">
                <a16:creationId xmlns:a16="http://schemas.microsoft.com/office/drawing/2014/main" id="{4A09E449-F02C-CE62-7CFE-8FBAAE24D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267" y="214592"/>
            <a:ext cx="2031797" cy="94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80;p8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987EA-7D45-1CEE-00BB-3E591D88EF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" r="-620"/>
          <a:stretch/>
        </p:blipFill>
        <p:spPr>
          <a:xfrm>
            <a:off x="4765476" y="841418"/>
            <a:ext cx="1707624" cy="4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683;p8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24746322-2A7D-3887-FB59-F7A3C81CD3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9107" y="863320"/>
            <a:ext cx="908980" cy="40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53;p81" descr="Logo&#10;&#10;Description automatically generated">
            <a:extLst>
              <a:ext uri="{FF2B5EF4-FFF2-40B4-BE49-F238E27FC236}">
                <a16:creationId xmlns:a16="http://schemas.microsoft.com/office/drawing/2014/main" id="{18107D66-19AB-A7DF-7A12-9F42CFE249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9595" y="2033621"/>
            <a:ext cx="1209323" cy="31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654;p81" descr="Logo&#10;&#10;Description automatically generated">
            <a:extLst>
              <a:ext uri="{FF2B5EF4-FFF2-40B4-BE49-F238E27FC236}">
                <a16:creationId xmlns:a16="http://schemas.microsoft.com/office/drawing/2014/main" id="{B28207C1-6598-0028-C132-26285B0E9F2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3083" y="2090020"/>
            <a:ext cx="898695" cy="27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55;p81" descr="Text&#10;&#10;Description automatically generated">
            <a:extLst>
              <a:ext uri="{FF2B5EF4-FFF2-40B4-BE49-F238E27FC236}">
                <a16:creationId xmlns:a16="http://schemas.microsoft.com/office/drawing/2014/main" id="{BD6D8280-B3B8-CB59-F7A0-F936EA6D69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4820" y="1941256"/>
            <a:ext cx="1096865" cy="38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56;p81" descr="A picture containing icon&#10;&#10;Description automatically generated">
            <a:extLst>
              <a:ext uri="{FF2B5EF4-FFF2-40B4-BE49-F238E27FC236}">
                <a16:creationId xmlns:a16="http://schemas.microsoft.com/office/drawing/2014/main" id="{AF9A1D1E-5D6B-50D5-E124-7D480E259F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8512" y="2651549"/>
            <a:ext cx="1198923" cy="31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58;p81">
            <a:extLst>
              <a:ext uri="{FF2B5EF4-FFF2-40B4-BE49-F238E27FC236}">
                <a16:creationId xmlns:a16="http://schemas.microsoft.com/office/drawing/2014/main" id="{7098E1B8-31A1-F1CC-BA0A-1A15266892B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98423" y="2673034"/>
            <a:ext cx="1290365" cy="29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73;p81">
            <a:extLst>
              <a:ext uri="{FF2B5EF4-FFF2-40B4-BE49-F238E27FC236}">
                <a16:creationId xmlns:a16="http://schemas.microsoft.com/office/drawing/2014/main" id="{36AF134E-970E-A98F-D643-5FAEA17D76D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83984" y="3292415"/>
            <a:ext cx="1315587" cy="3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74;p81">
            <a:extLst>
              <a:ext uri="{FF2B5EF4-FFF2-40B4-BE49-F238E27FC236}">
                <a16:creationId xmlns:a16="http://schemas.microsoft.com/office/drawing/2014/main" id="{3651A9E8-CC7A-EE7D-2D82-1A973ECEBAC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3384" y="3345541"/>
            <a:ext cx="1052982" cy="2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75;p81" descr="Logo&#10;&#10;Description automatically generated">
            <a:extLst>
              <a:ext uri="{FF2B5EF4-FFF2-40B4-BE49-F238E27FC236}">
                <a16:creationId xmlns:a16="http://schemas.microsoft.com/office/drawing/2014/main" id="{8D611B51-8950-BD95-B69C-E0EA28A4D75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59479" y="2483264"/>
            <a:ext cx="505219" cy="5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685;p81" descr="Logo&#10;&#10;Description automatically generated with medium confidence">
            <a:extLst>
              <a:ext uri="{FF2B5EF4-FFF2-40B4-BE49-F238E27FC236}">
                <a16:creationId xmlns:a16="http://schemas.microsoft.com/office/drawing/2014/main" id="{CDCDDB7A-85D5-392C-CF65-FEC9B8AD959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30669" b="30485"/>
          <a:stretch/>
        </p:blipFill>
        <p:spPr>
          <a:xfrm>
            <a:off x="5043304" y="3272298"/>
            <a:ext cx="936107" cy="36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692;p81">
            <a:extLst>
              <a:ext uri="{FF2B5EF4-FFF2-40B4-BE49-F238E27FC236}">
                <a16:creationId xmlns:a16="http://schemas.microsoft.com/office/drawing/2014/main" id="{EB92C8A0-5A31-6DAB-A4AD-40ABC156F49A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64745" y="4295673"/>
            <a:ext cx="1129575" cy="4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693;p81">
            <a:extLst>
              <a:ext uri="{FF2B5EF4-FFF2-40B4-BE49-F238E27FC236}">
                <a16:creationId xmlns:a16="http://schemas.microsoft.com/office/drawing/2014/main" id="{EE54403F-7708-EE14-D457-DBA4E0DA34A0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11305" y="4903706"/>
            <a:ext cx="1337228" cy="4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440885E-64E1-82D5-A508-A22AD2C9D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32" y="4274206"/>
            <a:ext cx="1290365" cy="3744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F3D2D89-BE4B-5654-DB4B-9963235EE2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95" y="4224790"/>
            <a:ext cx="772122" cy="669600"/>
          </a:xfrm>
          <a:prstGeom prst="rect">
            <a:avLst/>
          </a:prstGeom>
        </p:spPr>
      </p:pic>
      <p:pic>
        <p:nvPicPr>
          <p:cNvPr id="51" name="Google Shape;689;p8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D26FE4D-95CF-2D4F-51BE-D06B1A93CD00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20285" y="6087205"/>
            <a:ext cx="1095135" cy="42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690;p8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5A8F61-7B2C-8500-798F-6C4FAF051DFA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24344" y="6211980"/>
            <a:ext cx="1122659" cy="23297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687;p81">
            <a:extLst>
              <a:ext uri="{FF2B5EF4-FFF2-40B4-BE49-F238E27FC236}">
                <a16:creationId xmlns:a16="http://schemas.microsoft.com/office/drawing/2014/main" id="{746F27CF-EDA9-65DB-4D25-139BB2225C1F}"/>
              </a:ext>
            </a:extLst>
          </p:cNvPr>
          <p:cNvSpPr txBox="1"/>
          <p:nvPr/>
        </p:nvSpPr>
        <p:spPr>
          <a:xfrm>
            <a:off x="8149743" y="6114688"/>
            <a:ext cx="2483538" cy="3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World Resources Institute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694;p81">
            <a:extLst>
              <a:ext uri="{FF2B5EF4-FFF2-40B4-BE49-F238E27FC236}">
                <a16:creationId xmlns:a16="http://schemas.microsoft.com/office/drawing/2014/main" id="{301F2388-9B9D-5D4B-B939-9B357E207A87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511358" y="6087205"/>
            <a:ext cx="1393939" cy="4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649;p81">
            <a:extLst>
              <a:ext uri="{FF2B5EF4-FFF2-40B4-BE49-F238E27FC236}">
                <a16:creationId xmlns:a16="http://schemas.microsoft.com/office/drawing/2014/main" id="{41A3DE49-E9F5-1662-66E5-4DC6931BFC00}"/>
              </a:ext>
            </a:extLst>
          </p:cNvPr>
          <p:cNvSpPr txBox="1"/>
          <p:nvPr/>
        </p:nvSpPr>
        <p:spPr>
          <a:xfrm>
            <a:off x="5283730" y="418674"/>
            <a:ext cx="3696708" cy="44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183C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t>PREMIUM MEMBERS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649;p81">
            <a:extLst>
              <a:ext uri="{FF2B5EF4-FFF2-40B4-BE49-F238E27FC236}">
                <a16:creationId xmlns:a16="http://schemas.microsoft.com/office/drawing/2014/main" id="{2C7AE01D-04DE-3BF8-FD29-BDA9F7B2EFF4}"/>
              </a:ext>
            </a:extLst>
          </p:cNvPr>
          <p:cNvSpPr txBox="1"/>
          <p:nvPr/>
        </p:nvSpPr>
        <p:spPr>
          <a:xfrm>
            <a:off x="5289905" y="1520682"/>
            <a:ext cx="3696708" cy="4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183C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t>GENERAL MEMBERS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649;p81">
            <a:extLst>
              <a:ext uri="{FF2B5EF4-FFF2-40B4-BE49-F238E27FC236}">
                <a16:creationId xmlns:a16="http://schemas.microsoft.com/office/drawing/2014/main" id="{F81EC8E9-EE8B-78A0-383F-F4DB1C3B6DA2}"/>
              </a:ext>
            </a:extLst>
          </p:cNvPr>
          <p:cNvSpPr txBox="1"/>
          <p:nvPr/>
        </p:nvSpPr>
        <p:spPr>
          <a:xfrm>
            <a:off x="5211305" y="3829496"/>
            <a:ext cx="3696708" cy="4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183C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t>ASSOCIATE MEMBERS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649;p81">
            <a:extLst>
              <a:ext uri="{FF2B5EF4-FFF2-40B4-BE49-F238E27FC236}">
                <a16:creationId xmlns:a16="http://schemas.microsoft.com/office/drawing/2014/main" id="{42B9515C-50B9-0974-95C7-FD8D6D855ABE}"/>
              </a:ext>
            </a:extLst>
          </p:cNvPr>
          <p:cNvSpPr txBox="1"/>
          <p:nvPr/>
        </p:nvSpPr>
        <p:spPr>
          <a:xfrm>
            <a:off x="5380484" y="5577382"/>
            <a:ext cx="3696708" cy="4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183C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t>PARTNERS &amp; DATA PROVIDERS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9C9EEE-D299-A04B-657D-6223402708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73451" y="4903706"/>
            <a:ext cx="572416" cy="669600"/>
          </a:xfrm>
          <a:prstGeom prst="rect">
            <a:avLst/>
          </a:prstGeom>
        </p:spPr>
      </p:pic>
      <p:pic>
        <p:nvPicPr>
          <p:cNvPr id="4" name="Picture 3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5550C289-AC7D-148E-1851-162BA73F609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35" y="1914951"/>
            <a:ext cx="1202250" cy="631532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D05B960-47AA-B337-D361-BABC3107039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39946" r="7866" b="39279"/>
          <a:stretch/>
        </p:blipFill>
        <p:spPr>
          <a:xfrm>
            <a:off x="7607666" y="4815226"/>
            <a:ext cx="2165093" cy="550822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42CD889-4664-4AB8-C87E-C7A2A7B6F5D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94" y="662737"/>
            <a:ext cx="1991255" cy="807418"/>
          </a:xfrm>
          <a:prstGeom prst="rect">
            <a:avLst/>
          </a:prstGeom>
        </p:spPr>
      </p:pic>
      <p:pic>
        <p:nvPicPr>
          <p:cNvPr id="3" name="Picture Placeholder 7" descr="Data Points Digital background">
            <a:extLst>
              <a:ext uri="{FF2B5EF4-FFF2-40B4-BE49-F238E27FC236}">
                <a16:creationId xmlns:a16="http://schemas.microsoft.com/office/drawing/2014/main" id="{BC5F482F-062F-2CEE-1016-FF4F7FA1D3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0191" y="0"/>
            <a:ext cx="4210171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BC22EAB-C041-C559-C609-825465ADA659}"/>
              </a:ext>
            </a:extLst>
          </p:cNvPr>
          <p:cNvSpPr txBox="1">
            <a:spLocks/>
          </p:cNvSpPr>
          <p:nvPr/>
        </p:nvSpPr>
        <p:spPr>
          <a:xfrm>
            <a:off x="139552" y="1285053"/>
            <a:ext cx="3541245" cy="231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kern="0" dirty="0">
                <a:solidFill>
                  <a:schemeClr val="bg1"/>
                </a:solidFill>
                <a:latin typeface="Abadi" panose="020B0604020104020204" pitchFamily="34" charset="0"/>
              </a:rPr>
              <a:t>OS-Climate</a:t>
            </a:r>
            <a:r>
              <a:rPr lang="en-US" sz="3600" b="1" kern="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endParaRPr lang="en-US" sz="3600" b="1" kern="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3600" b="1" kern="0" dirty="0">
                <a:solidFill>
                  <a:schemeClr val="bg1"/>
                </a:solidFill>
                <a:latin typeface="Abadi" panose="020B0604020104020204" pitchFamily="34" charset="0"/>
              </a:rPr>
              <a:t>Members &amp; Partners</a:t>
            </a:r>
          </a:p>
        </p:txBody>
      </p:sp>
    </p:spTree>
    <p:extLst>
      <p:ext uri="{BB962C8B-B14F-4D97-AF65-F5344CB8AC3E}">
        <p14:creationId xmlns:p14="http://schemas.microsoft.com/office/powerpoint/2010/main" val="25792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7000">
        <p:checker/>
      </p:transition>
    </mc:Choice>
    <mc:Fallback xmlns="">
      <p:transition spd="slow" advTm="7000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19" y="496675"/>
            <a:ext cx="4500562" cy="754611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AA3A354-1D3B-8493-0718-659755F955A4}"/>
              </a:ext>
            </a:extLst>
          </p:cNvPr>
          <p:cNvSpPr txBox="1">
            <a:spLocks/>
          </p:cNvSpPr>
          <p:nvPr/>
        </p:nvSpPr>
        <p:spPr>
          <a:xfrm>
            <a:off x="425196" y="6430268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May 2023</a:t>
            </a:r>
            <a:endParaRPr lang="en-US" dirty="0"/>
          </a:p>
        </p:txBody>
      </p:sp>
      <p:pic>
        <p:nvPicPr>
          <p:cNvPr id="13" name="Picture Placeholder 12" descr="A picture containing text, lit, vector graphics&#10;&#10;Description automatically generated">
            <a:extLst>
              <a:ext uri="{FF2B5EF4-FFF2-40B4-BE49-F238E27FC236}">
                <a16:creationId xmlns:a16="http://schemas.microsoft.com/office/drawing/2014/main" id="{62EDA6AF-A7F3-D0AB-B4CB-C744E48DA2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7251" r="17251"/>
          <a:stretch>
            <a:fillRect/>
          </a:stretch>
        </p:blipFill>
        <p:spPr>
          <a:xfrm>
            <a:off x="357930" y="1803646"/>
            <a:ext cx="2628901" cy="3250707"/>
          </a:xfrm>
        </p:spPr>
      </p:pic>
      <p:pic>
        <p:nvPicPr>
          <p:cNvPr id="19" name="Online Media 18" title="OS Climate COP27 Video Final">
            <a:hlinkClick r:id="" action="ppaction://media"/>
            <a:extLst>
              <a:ext uri="{FF2B5EF4-FFF2-40B4-BE49-F238E27FC236}">
                <a16:creationId xmlns:a16="http://schemas.microsoft.com/office/drawing/2014/main" id="{DEF98235-B6CB-B167-50C3-794D23B9AB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79372" y="1175086"/>
            <a:ext cx="8461765" cy="47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5000">
        <p14:warp dir="in"/>
      </p:transition>
    </mc:Choice>
    <mc:Fallback xmlns="">
      <p:transition spd="slow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59" y="715155"/>
            <a:ext cx="3243806" cy="1313948"/>
          </a:xfrm>
        </p:spPr>
        <p:txBody>
          <a:bodyPr/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Physical Risk &amp; Resilience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4400" dirty="0">
                <a:latin typeface="Abadi" panose="020B0604020104020204" pitchFamily="34" charset="0"/>
              </a:rPr>
              <a:t>Intro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777" y="429127"/>
            <a:ext cx="8384223" cy="59997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nline Media 6" title="OS Climate Physical Risk &amp; Resilience   COP27">
            <a:hlinkClick r:id="" action="ppaction://media"/>
            <a:extLst>
              <a:ext uri="{FF2B5EF4-FFF2-40B4-BE49-F238E27FC236}">
                <a16:creationId xmlns:a16="http://schemas.microsoft.com/office/drawing/2014/main" id="{BF9E5526-B23E-E1C5-B2EB-B84C579090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05559" y="928048"/>
            <a:ext cx="8188657" cy="4626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9E7AC-C633-93EB-6EC5-786EC4E65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625" y="2750863"/>
            <a:ext cx="16668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93795"/>
      </p:ext>
    </p:extLst>
  </p:cSld>
  <p:clrMapOvr>
    <a:masterClrMapping/>
  </p:clrMapOvr>
  <p:transition spd="slow" advTm="1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3" y="1436915"/>
            <a:ext cx="3666263" cy="1313948"/>
          </a:xfrm>
        </p:spPr>
        <p:txBody>
          <a:bodyPr/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Physical Risk &amp; Resilience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4400" dirty="0">
                <a:latin typeface="Abadi" panose="020B0604020104020204" pitchFamily="34" charset="0"/>
              </a:rPr>
              <a:t>Tool and Demo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776" y="144278"/>
            <a:ext cx="8242711" cy="58984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9E7AC-C633-93EB-6EC5-786EC4E6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559" y="3428999"/>
            <a:ext cx="1666875" cy="1685925"/>
          </a:xfrm>
          <a:prstGeom prst="rect">
            <a:avLst/>
          </a:prstGeom>
        </p:spPr>
      </p:pic>
      <p:pic>
        <p:nvPicPr>
          <p:cNvPr id="2" name="Online Media 1" title="PhysicalRiskDemo-May2023">
            <a:hlinkClick r:id="" action="ppaction://media"/>
            <a:extLst>
              <a:ext uri="{FF2B5EF4-FFF2-40B4-BE49-F238E27FC236}">
                <a16:creationId xmlns:a16="http://schemas.microsoft.com/office/drawing/2014/main" id="{6CBBEFB2-49D3-EB5F-86A7-B9B9EE55B4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60491" y="815242"/>
            <a:ext cx="8189996" cy="46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0000">
        <p14:flythrough/>
      </p:transition>
    </mc:Choice>
    <mc:Fallback xmlns="">
      <p:transition spd="slow" advTm="5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7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17" y="212303"/>
            <a:ext cx="3565524" cy="342900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Abadi" panose="020B0604020104020204" pitchFamily="34" charset="0"/>
              </a:rPr>
              <a:t>Sector Alignment (Implied Temperature Rise)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888" y="6456871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May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C5309-44E9-DCD1-C3DC-2B26CC5DC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1" r="20968" b="-1"/>
          <a:stretch/>
        </p:blipFill>
        <p:spPr>
          <a:xfrm>
            <a:off x="3624898" y="196900"/>
            <a:ext cx="8184016" cy="6259971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Rectangle 25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BD33D-AD2A-84E1-DEF8-1B56E33AC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241" y="3774995"/>
            <a:ext cx="1666875" cy="1676400"/>
          </a:xfrm>
          <a:prstGeom prst="rect">
            <a:avLst/>
          </a:prstGeom>
        </p:spPr>
      </p:pic>
      <p:pic>
        <p:nvPicPr>
          <p:cNvPr id="14" name="Online Media 13" title="Sector_Alignment_ITR-Highlights">
            <a:hlinkClick r:id="" action="ppaction://media"/>
            <a:extLst>
              <a:ext uri="{FF2B5EF4-FFF2-40B4-BE49-F238E27FC236}">
                <a16:creationId xmlns:a16="http://schemas.microsoft.com/office/drawing/2014/main" id="{296596A6-5930-B50B-44D6-81050E5E99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77131" y="1043140"/>
            <a:ext cx="7679550" cy="43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5000">
        <p14:gallery dir="l"/>
      </p:transition>
    </mc:Choice>
    <mc:Fallback xmlns="">
      <p:transition spd="slow" advTm="37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8" y="1192559"/>
            <a:ext cx="2805645" cy="1277925"/>
          </a:xfrm>
        </p:spPr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Transition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Analysis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/>
          <a:stretch/>
        </p:blipFill>
        <p:spPr>
          <a:xfrm>
            <a:off x="3356507" y="196900"/>
            <a:ext cx="8502662" cy="61557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A50CE-A91B-02DA-8777-D84F4C385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02" y="2720642"/>
            <a:ext cx="1666875" cy="1666875"/>
          </a:xfrm>
          <a:prstGeom prst="rect">
            <a:avLst/>
          </a:prstGeom>
        </p:spPr>
      </p:pic>
      <p:pic>
        <p:nvPicPr>
          <p:cNvPr id="10" name="Online Media 9" title="TransitionAnalysis_Highlights">
            <a:hlinkClick r:id="" action="ppaction://media"/>
            <a:extLst>
              <a:ext uri="{FF2B5EF4-FFF2-40B4-BE49-F238E27FC236}">
                <a16:creationId xmlns:a16="http://schemas.microsoft.com/office/drawing/2014/main" id="{1B4D102F-3B0F-4D5D-7DBD-2A4F24FAD7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798271" y="1128552"/>
            <a:ext cx="7619133" cy="42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5741"/>
      </p:ext>
    </p:extLst>
  </p:cSld>
  <p:clrMapOvr>
    <a:masterClrMapping/>
  </p:clrMapOvr>
  <p:transition spd="slow" advTm="37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69" y="1981053"/>
            <a:ext cx="5437187" cy="69070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chemeClr val="tx1"/>
                </a:solidFill>
                <a:latin typeface="Abadi" panose="020B0604020104020204" pitchFamily="34" charset="0"/>
              </a:rPr>
              <a:t>Climate Risk Data Mesh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69" y="2963862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Abadi" panose="020B0604020104020204" pitchFamily="34" charset="0"/>
              </a:rPr>
              <a:t>Data Commons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Abadi" panose="020B0604020104020204" pitchFamily="34" charset="0"/>
              </a:rPr>
              <a:t>Data Exchange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badi" panose="020B0604020104020204" pitchFamily="34" charset="0"/>
              </a:rPr>
              <a:t>Data Extraction</a:t>
            </a:r>
            <a:endParaRPr lang="en-US" kern="1200" dirty="0">
              <a:latin typeface="Abadi" panose="020B0604020104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C8AE6-BDB1-BBE1-632D-37C748B6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43" y="2880741"/>
            <a:ext cx="16764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1_Linux Foundation 2021">
  <a:themeElements>
    <a:clrScheme name="Custom 46">
      <a:dk1>
        <a:srgbClr val="3F3F3F"/>
      </a:dk1>
      <a:lt1>
        <a:srgbClr val="FFFFFF"/>
      </a:lt1>
      <a:dk2>
        <a:srgbClr val="00183C"/>
      </a:dk2>
      <a:lt2>
        <a:srgbClr val="FFFFFF"/>
      </a:lt2>
      <a:accent1>
        <a:srgbClr val="003865"/>
      </a:accent1>
      <a:accent2>
        <a:srgbClr val="009CDE"/>
      </a:accent2>
      <a:accent3>
        <a:srgbClr val="057FC7"/>
      </a:accent3>
      <a:accent4>
        <a:srgbClr val="A1A1A4"/>
      </a:accent4>
      <a:accent5>
        <a:srgbClr val="807F83"/>
      </a:accent5>
      <a:accent6>
        <a:srgbClr val="FFC557"/>
      </a:accent6>
      <a:hlink>
        <a:srgbClr val="009CDE"/>
      </a:hlink>
      <a:folHlink>
        <a:srgbClr val="057F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{F5255888-5EB1-40D5-AD65-6DCA3DADC9A3}tf33713516_win32</Template>
  <TotalTime>250</TotalTime>
  <Words>123</Words>
  <Application>Microsoft Office PowerPoint</Application>
  <PresentationFormat>Widescreen</PresentationFormat>
  <Paragraphs>55</Paragraphs>
  <Slides>11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Abadi</vt:lpstr>
      <vt:lpstr>Arial</vt:lpstr>
      <vt:lpstr>Calibri</vt:lpstr>
      <vt:lpstr>Fira Sans</vt:lpstr>
      <vt:lpstr>Gill Sans MT</vt:lpstr>
      <vt:lpstr>Open Sans ExtraBold</vt:lpstr>
      <vt:lpstr>Open Sans Light</vt:lpstr>
      <vt:lpstr>Open Sans SemiBold</vt:lpstr>
      <vt:lpstr>Red Hat Text Medium</vt:lpstr>
      <vt:lpstr>Times New Roman</vt:lpstr>
      <vt:lpstr>Walbaum Display</vt:lpstr>
      <vt:lpstr>3DFloatVTI</vt:lpstr>
      <vt:lpstr>1_Linux Foundation 2021</vt:lpstr>
      <vt:lpstr>Learn More</vt:lpstr>
      <vt:lpstr>OS-Climate Agenda</vt:lpstr>
      <vt:lpstr>Members &amp; Partners</vt:lpstr>
      <vt:lpstr>Introduction</vt:lpstr>
      <vt:lpstr>Physical Risk &amp; Resilience Intro</vt:lpstr>
      <vt:lpstr>Physical Risk &amp; Resilience Tool and Demo</vt:lpstr>
      <vt:lpstr>Sector Alignment (Implied Temperature Rise)</vt:lpstr>
      <vt:lpstr>Transition Analysis</vt:lpstr>
      <vt:lpstr>Climate Risk Data Mesh</vt:lpstr>
      <vt:lpstr>Entity Matching</vt:lpstr>
      <vt:lpstr> 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More</dc:title>
  <dc:creator>Heather Ackenhusen</dc:creator>
  <cp:lastModifiedBy>Heather Ackenhusen</cp:lastModifiedBy>
  <cp:revision>4</cp:revision>
  <dcterms:created xsi:type="dcterms:W3CDTF">2023-04-24T21:07:26Z</dcterms:created>
  <dcterms:modified xsi:type="dcterms:W3CDTF">2023-05-18T00:00:52Z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