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6" r:id="rId3"/>
  </p:sldMasterIdLst>
  <p:notesMasterIdLst>
    <p:notesMasterId r:id="rId10"/>
  </p:notesMasterIdLst>
  <p:sldIdLst>
    <p:sldId id="1328" r:id="rId4"/>
    <p:sldId id="1326" r:id="rId5"/>
    <p:sldId id="1330" r:id="rId6"/>
    <p:sldId id="1323" r:id="rId7"/>
    <p:sldId id="1329" r:id="rId8"/>
    <p:sldId id="132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ADC"/>
    <a:srgbClr val="A0B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0655" autoAdjust="0"/>
  </p:normalViewPr>
  <p:slideViewPr>
    <p:cSldViewPr snapToGrid="0">
      <p:cViewPr>
        <p:scale>
          <a:sx n="66" d="100"/>
          <a:sy n="66" d="100"/>
        </p:scale>
        <p:origin x="1330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77B7C-2F09-4DC3-A4A7-F0907EB4ACBB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C7F6-463B-4044-B918-2B4D82067A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2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9B7F5F5D-10AF-5E33-0BCC-7F32EF246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b46b75b93_0_393:notes">
            <a:extLst>
              <a:ext uri="{FF2B5EF4-FFF2-40B4-BE49-F238E27FC236}">
                <a16:creationId xmlns:a16="http://schemas.microsoft.com/office/drawing/2014/main" id="{C1EEE59B-8ED1-3289-E980-E331784268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78" name="Google Shape;78;g2db46b75b93_0_393:notes">
            <a:extLst>
              <a:ext uri="{FF2B5EF4-FFF2-40B4-BE49-F238E27FC236}">
                <a16:creationId xmlns:a16="http://schemas.microsoft.com/office/drawing/2014/main" id="{77EA50E9-E856-8D1E-C590-C628615EC0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t" anchorCtr="0">
            <a:noAutofit/>
          </a:bodyPr>
          <a:lstStyle/>
          <a:p>
            <a:pPr marL="4445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dirty="0"/>
          </a:p>
        </p:txBody>
      </p:sp>
      <p:sp>
        <p:nvSpPr>
          <p:cNvPr id="79" name="Google Shape;79;g2db46b75b93_0_393:notes">
            <a:extLst>
              <a:ext uri="{FF2B5EF4-FFF2-40B4-BE49-F238E27FC236}">
                <a16:creationId xmlns:a16="http://schemas.microsoft.com/office/drawing/2014/main" id="{F0289B45-0EDE-5FA5-4133-45741B8E82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25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00" tIns="46750" rIns="93500" bIns="4675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129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>
          <a:extLst>
            <a:ext uri="{FF2B5EF4-FFF2-40B4-BE49-F238E27FC236}">
              <a16:creationId xmlns:a16="http://schemas.microsoft.com/office/drawing/2014/main" id="{2457A165-4A99-4D02-1CC8-46B204656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3a311b202d7_1_45:notes">
            <a:extLst>
              <a:ext uri="{FF2B5EF4-FFF2-40B4-BE49-F238E27FC236}">
                <a16:creationId xmlns:a16="http://schemas.microsoft.com/office/drawing/2014/main" id="{C69F2065-10C9-5900-3968-49BED0BBF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8" name="Google Shape;2248;g3a311b202d7_1_45:notes">
            <a:extLst>
              <a:ext uri="{FF2B5EF4-FFF2-40B4-BE49-F238E27FC236}">
                <a16:creationId xmlns:a16="http://schemas.microsoft.com/office/drawing/2014/main" id="{0D86B635-34F9-E1CB-6347-FCE0FBD372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42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1B87789C-EA62-63D7-27EE-D89915196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>
            <a:extLst>
              <a:ext uri="{FF2B5EF4-FFF2-40B4-BE49-F238E27FC236}">
                <a16:creationId xmlns:a16="http://schemas.microsoft.com/office/drawing/2014/main" id="{3A3733B3-40D1-80C8-6330-C09CCF83F4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5:notes">
            <a:extLst>
              <a:ext uri="{FF2B5EF4-FFF2-40B4-BE49-F238E27FC236}">
                <a16:creationId xmlns:a16="http://schemas.microsoft.com/office/drawing/2014/main" id="{E9D8F8D1-7ECC-E22B-23AA-33797D2B7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/>
          </a:p>
        </p:txBody>
      </p:sp>
    </p:spTree>
    <p:extLst>
      <p:ext uri="{BB962C8B-B14F-4D97-AF65-F5344CB8AC3E}">
        <p14:creationId xmlns:p14="http://schemas.microsoft.com/office/powerpoint/2010/main" val="389917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4DBFAF0D-C436-9F3F-3688-3FA6585E8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>
            <a:extLst>
              <a:ext uri="{FF2B5EF4-FFF2-40B4-BE49-F238E27FC236}">
                <a16:creationId xmlns:a16="http://schemas.microsoft.com/office/drawing/2014/main" id="{2ED115F9-11FA-0199-2048-9DA3469EBB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5:notes">
            <a:extLst>
              <a:ext uri="{FF2B5EF4-FFF2-40B4-BE49-F238E27FC236}">
                <a16:creationId xmlns:a16="http://schemas.microsoft.com/office/drawing/2014/main" id="{7D0AB20A-8B3D-233C-BE1F-C2E33BDCB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/>
          </a:p>
        </p:txBody>
      </p:sp>
    </p:spTree>
    <p:extLst>
      <p:ext uri="{BB962C8B-B14F-4D97-AF65-F5344CB8AC3E}">
        <p14:creationId xmlns:p14="http://schemas.microsoft.com/office/powerpoint/2010/main" val="224430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6">
          <a:extLst>
            <a:ext uri="{FF2B5EF4-FFF2-40B4-BE49-F238E27FC236}">
              <a16:creationId xmlns:a16="http://schemas.microsoft.com/office/drawing/2014/main" id="{9CAECDFC-56E0-6106-86C0-7C91450D3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g3a311b202d7_1_45:notes">
            <a:extLst>
              <a:ext uri="{FF2B5EF4-FFF2-40B4-BE49-F238E27FC236}">
                <a16:creationId xmlns:a16="http://schemas.microsoft.com/office/drawing/2014/main" id="{5A207F8F-073F-892A-22D0-3A52A71C1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8" name="Google Shape;2248;g3a311b202d7_1_45:notes">
            <a:extLst>
              <a:ext uri="{FF2B5EF4-FFF2-40B4-BE49-F238E27FC236}">
                <a16:creationId xmlns:a16="http://schemas.microsoft.com/office/drawing/2014/main" id="{97F180BE-F85F-AE3F-2326-F9C0B8A581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080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>
          <a:extLst>
            <a:ext uri="{FF2B5EF4-FFF2-40B4-BE49-F238E27FC236}">
              <a16:creationId xmlns:a16="http://schemas.microsoft.com/office/drawing/2014/main" id="{9F40A0EA-F458-263F-84C8-082F3848A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5:notes">
            <a:extLst>
              <a:ext uri="{FF2B5EF4-FFF2-40B4-BE49-F238E27FC236}">
                <a16:creationId xmlns:a16="http://schemas.microsoft.com/office/drawing/2014/main" id="{AAB2CE6F-BF95-5BD3-5FB9-D7B1B5456F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3" name="Google Shape;683;p15:notes">
            <a:extLst>
              <a:ext uri="{FF2B5EF4-FFF2-40B4-BE49-F238E27FC236}">
                <a16:creationId xmlns:a16="http://schemas.microsoft.com/office/drawing/2014/main" id="{00F51E5E-C387-C569-8634-8F30D17959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900" cy="3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/>
          </a:p>
        </p:txBody>
      </p:sp>
    </p:spTree>
    <p:extLst>
      <p:ext uri="{BB962C8B-B14F-4D97-AF65-F5344CB8AC3E}">
        <p14:creationId xmlns:p14="http://schemas.microsoft.com/office/powerpoint/2010/main" val="426733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183AC-D347-62C9-FE6A-5176A4543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843814-2667-6592-C25E-26AB2523C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19C029-57EE-2F39-55F9-AA3ABD54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183CCC-27A6-2904-950E-EB60E727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65D74A-E6AA-3354-8438-62A95348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36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8A254-20C1-0374-DDD1-40F41737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4DBEF4-EA95-046E-6AA3-E7097950A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3BFE99-A3E5-11A3-4530-0F8B41ED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50978-448A-D421-6D42-C153944CA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F9FB99-A2E2-50B0-E309-84D51E37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392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78D176-8AD9-17B4-FCBA-F75B5084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8855BD-8ECB-565B-69F2-9556A9A1C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8AE03-BC34-CC41-BC8E-1EDA0191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8B391-B5CB-2ADF-4AF6-7C1F0385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398FB5-B99F-FC05-E97A-F58B823C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878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>
  <p:cSld name="Page de gar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934" y="-5675"/>
            <a:ext cx="12241715" cy="6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5656415" y="1801862"/>
            <a:ext cx="2337054" cy="33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body" idx="2"/>
          </p:nvPr>
        </p:nvSpPr>
        <p:spPr>
          <a:xfrm>
            <a:off x="5656415" y="2290427"/>
            <a:ext cx="6807124" cy="126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94"/>
              <a:buNone/>
              <a:defRPr sz="369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/>
          <p:nvPr/>
        </p:nvSpPr>
        <p:spPr>
          <a:xfrm>
            <a:off x="5656416" y="3647157"/>
            <a:ext cx="3474654" cy="47207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9" b="0" i="0" u="none" strike="noStrike" cap="none">
                <a:solidFill>
                  <a:srgbClr val="0C31A1"/>
                </a:solidFill>
                <a:latin typeface="Poppins Light"/>
                <a:ea typeface="Poppins Light"/>
                <a:cs typeface="Poppins Light"/>
                <a:sym typeface="Poppins Light"/>
              </a:rPr>
              <a:t>ÉTUDE EXCLUSIVE</a:t>
            </a:r>
            <a:endParaRPr/>
          </a:p>
        </p:txBody>
      </p:sp>
      <p:pic>
        <p:nvPicPr>
          <p:cNvPr id="20" name="Google Shape;2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56" y="5788145"/>
            <a:ext cx="2961922" cy="60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73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a311b202d7_1_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a311b202d7_1_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23323" algn="l">
              <a:lnSpc>
                <a:spcPct val="90000"/>
              </a:lnSpc>
              <a:spcBef>
                <a:spcPts val="9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1219170" lvl="1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828754" lvl="2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2438339" lvl="3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3047924" lvl="4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3657509" lvl="5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g3a311b202d7_1_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3a311b202d7_1_4"/>
          <p:cNvSpPr txBox="1">
            <a:spLocks noGrp="1"/>
          </p:cNvSpPr>
          <p:nvPr>
            <p:ph type="ftr" idx="11"/>
          </p:nvPr>
        </p:nvSpPr>
        <p:spPr>
          <a:xfrm>
            <a:off x="4513886" y="6356352"/>
            <a:ext cx="69755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 Thin"/>
              <a:buNone/>
              <a:defRPr sz="933" b="0" i="0" u="none" strike="noStrike" cap="none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g3a311b202d7_1_4"/>
          <p:cNvSpPr txBox="1">
            <a:spLocks noGrp="1"/>
          </p:cNvSpPr>
          <p:nvPr>
            <p:ph type="sldNum" idx="12"/>
          </p:nvPr>
        </p:nvSpPr>
        <p:spPr>
          <a:xfrm>
            <a:off x="11434311" y="6356352"/>
            <a:ext cx="3947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933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23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311b202d7_1_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6933"/>
            </a:lvl9pPr>
          </a:lstStyle>
          <a:p>
            <a:endParaRPr/>
          </a:p>
        </p:txBody>
      </p:sp>
      <p:sp>
        <p:nvSpPr>
          <p:cNvPr id="64" name="Google Shape;64;g3a311b202d7_1_1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33"/>
            </a:lvl9pPr>
          </a:lstStyle>
          <a:p>
            <a:endParaRPr/>
          </a:p>
        </p:txBody>
      </p:sp>
      <p:sp>
        <p:nvSpPr>
          <p:cNvPr id="65" name="Google Shape;65;g3a311b202d7_1_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01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311b202d7_1_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g3a311b202d7_1_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5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a311b202d7_1_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3a311b202d7_1_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867"/>
            </a:lvl1pPr>
            <a:lvl2pPr marL="1219170" lvl="1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2pPr>
            <a:lvl3pPr marL="1828754" lvl="2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3pPr>
            <a:lvl4pPr marL="2438339" lvl="3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4pPr>
            <a:lvl5pPr marL="3047924" lvl="4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5pPr>
            <a:lvl6pPr marL="3657509" lvl="5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6pPr>
            <a:lvl7pPr marL="4267093" lvl="6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7pPr>
            <a:lvl8pPr marL="4876678" lvl="7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8pPr>
            <a:lvl9pPr marL="5486263" lvl="8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9pPr>
          </a:lstStyle>
          <a:p>
            <a:endParaRPr/>
          </a:p>
        </p:txBody>
      </p:sp>
      <p:sp>
        <p:nvSpPr>
          <p:cNvPr id="72" name="Google Shape;72;g3a311b202d7_1_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867"/>
            </a:lvl1pPr>
            <a:lvl2pPr marL="1219170" lvl="1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2pPr>
            <a:lvl3pPr marL="1828754" lvl="2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3pPr>
            <a:lvl4pPr marL="2438339" lvl="3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4pPr>
            <a:lvl5pPr marL="3047924" lvl="4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5pPr>
            <a:lvl6pPr marL="3657509" lvl="5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6pPr>
            <a:lvl7pPr marL="4267093" lvl="6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7pPr>
            <a:lvl8pPr marL="4876678" lvl="7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8pPr>
            <a:lvl9pPr marL="5486263" lvl="8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g3a311b202d7_1_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269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311b202d7_1_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a311b202d7_1_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02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311b202d7_1_25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9pPr>
          </a:lstStyle>
          <a:p>
            <a:endParaRPr/>
          </a:p>
        </p:txBody>
      </p:sp>
      <p:sp>
        <p:nvSpPr>
          <p:cNvPr id="79" name="Google Shape;79;g3a311b202d7_1_25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1pPr>
            <a:lvl2pPr marL="1219170" lvl="1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2pPr>
            <a:lvl3pPr marL="1828754" lvl="2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3pPr>
            <a:lvl4pPr marL="2438339" lvl="3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4pPr>
            <a:lvl5pPr marL="3047924" lvl="4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5pPr>
            <a:lvl6pPr marL="3657509" lvl="5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6pPr>
            <a:lvl7pPr marL="4267093" lvl="6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600"/>
            </a:lvl7pPr>
            <a:lvl8pPr marL="4876678" lvl="7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600"/>
            </a:lvl8pPr>
            <a:lvl9pPr marL="5486263" lvl="8" indent="-3809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600"/>
            </a:lvl9pPr>
          </a:lstStyle>
          <a:p>
            <a:endParaRPr/>
          </a:p>
        </p:txBody>
      </p:sp>
      <p:sp>
        <p:nvSpPr>
          <p:cNvPr id="80" name="Google Shape;80;g3a311b202d7_1_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02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311b202d7_1_2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9pPr>
          </a:lstStyle>
          <a:p>
            <a:endParaRPr/>
          </a:p>
        </p:txBody>
      </p:sp>
      <p:sp>
        <p:nvSpPr>
          <p:cNvPr id="83" name="Google Shape;83;g3a311b202d7_1_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75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E9F2F-723F-C4F1-FAE2-21E188A5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933725-3C10-0B6E-04E5-CD46D5E45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88283-4E15-FC00-C695-772951B2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0764B5-D817-81AF-C7D3-3B86B673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3C626E-3030-6CF2-1F4C-702D6E13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469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a311b202d7_1_3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3a311b202d7_1_3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5600"/>
            </a:lvl9pPr>
          </a:lstStyle>
          <a:p>
            <a:endParaRPr/>
          </a:p>
        </p:txBody>
      </p:sp>
      <p:sp>
        <p:nvSpPr>
          <p:cNvPr id="87" name="Google Shape;87;g3a311b202d7_1_3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800"/>
            </a:lvl9pPr>
          </a:lstStyle>
          <a:p>
            <a:endParaRPr/>
          </a:p>
        </p:txBody>
      </p:sp>
      <p:sp>
        <p:nvSpPr>
          <p:cNvPr id="88" name="Google Shape;88;g3a311b202d7_1_3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g3a311b202d7_1_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957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a311b202d7_1_38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1219170" lvl="1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g3a311b202d7_1_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960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311b202d7_1_41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6000"/>
            </a:lvl9pPr>
          </a:lstStyle>
          <a:p>
            <a:endParaRPr/>
          </a:p>
        </p:txBody>
      </p:sp>
      <p:sp>
        <p:nvSpPr>
          <p:cNvPr id="95" name="Google Shape;95;g3a311b202d7_1_4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609585" lvl="0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g3a311b202d7_1_4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lvl="0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828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de garde">
  <p:cSld name="Page de gar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7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-6934" y="-5675"/>
            <a:ext cx="12241715" cy="689344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5656415" y="1801862"/>
            <a:ext cx="2337054" cy="335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body" idx="2"/>
          </p:nvPr>
        </p:nvSpPr>
        <p:spPr>
          <a:xfrm>
            <a:off x="5656415" y="2290427"/>
            <a:ext cx="6807124" cy="126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94"/>
              <a:buNone/>
              <a:defRPr sz="369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CCCCC"/>
              </a:buClr>
              <a:buSzPts val="1847"/>
              <a:buNone/>
              <a:defRPr sz="1846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/>
          <p:nvPr/>
        </p:nvSpPr>
        <p:spPr>
          <a:xfrm>
            <a:off x="5656416" y="3647157"/>
            <a:ext cx="3474654" cy="47207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9" b="0" i="0" u="none" strike="noStrike" cap="none">
                <a:solidFill>
                  <a:srgbClr val="0C31A1"/>
                </a:solidFill>
                <a:latin typeface="Poppins Light"/>
                <a:ea typeface="Poppins Light"/>
                <a:cs typeface="Poppins Light"/>
                <a:sym typeface="Poppins Light"/>
              </a:rPr>
              <a:t>ÉTUDE EXCLUSIVE</a:t>
            </a:r>
            <a:endParaRPr/>
          </a:p>
        </p:txBody>
      </p:sp>
      <p:pic>
        <p:nvPicPr>
          <p:cNvPr id="20" name="Google Shape;20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56" y="5788145"/>
            <a:ext cx="2961922" cy="604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552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9347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6161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2241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518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630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8350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922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F4135E-353C-0C6F-C3B7-50D487D66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9FB1D-89E8-2308-44B4-C7767347A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DF3F8-D331-649D-287F-D44B6354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99CAE-9E40-F77D-ECA7-8B2702C8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800FBB-8566-180D-6B1B-DCD4CD8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60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8681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86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4862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249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684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526DD1-2533-E32B-3399-15B9C161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7FF3AB-3E24-E28E-86E4-AD8518831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8E5FAC-192A-F891-287F-48B7DE527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65997-C5CD-4273-D48C-10691E66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4B4A0-B0F2-0B7F-C6EF-47C6CD4D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7E1E07-F3DA-7B6B-0857-1A0F34C1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2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DF375-D55D-03FE-C5B8-72584CA4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CC7F10-BA19-9D34-1915-5491AC427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44DA52-F7EE-74D2-578B-BB59136A9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979D1A-2B31-CB00-F5EC-D1B3F3456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0CBDF8-8D55-AAE0-B3E6-39AD4A9F9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5543015-9F72-FF92-5297-6B87D694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48B45F7-7199-FC53-E76A-DD8CB351D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0336A8-1F0C-CDBC-58DE-41DE2FEB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6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72EF3A-6BE4-CB3A-9440-94326A2E8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D04E0D-3F1F-6A68-C9B5-A3363634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864888-36EE-E723-32F3-78C7CE4D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0AFDCB1-B117-5ECF-5940-83589562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25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55C78BE-E8BB-8D56-DC39-0A598895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A9F3BF-29DC-3D2E-ACDA-A1F21A0FF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C908B3-B025-E2B0-307F-CB6A819C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0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C036B6-70E0-59B4-9AD8-B2A7F945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E3F07-0E2C-D669-9393-44210C11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F32098C-7737-5E4C-1EB4-0FEC11F7F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B70838-8CCB-034F-46CC-D4BFBB5A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5227C5-FCA1-FC81-E42E-0E999FC44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BD3530-AD1B-5B23-3E5A-4264B176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6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E8AA5-0F2B-6717-56B3-B8A3EE14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688FF53-E6D0-9496-E07A-C658218CF5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7B64F7-2CBB-53A2-F52D-2EF7C5435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AD7510-11DB-AF9E-2F2D-16DF627B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31BD49-1EB3-8556-C694-3BF1BF8B4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507413-6345-8DFA-0AD0-D4F76E32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81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848867-F443-4BB5-DEC6-3FED27D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71A0B2-9E1E-90B1-6377-36B89CA33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5E2A0C-4566-6650-1182-751515FB0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871B1-FBEE-4314-9AE2-00725C55560E}" type="datetimeFigureOut">
              <a:rPr lang="fr-FR" smtClean="0"/>
              <a:t>06/03/2026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A4E6C1-012C-A477-BB62-BC995981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282201-B2FF-A28F-AAC8-EF9F528E7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61DC26-76A5-4477-8B84-10028AFB55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10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a311b202d7_1_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g3a311b202d7_1_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3a311b202d7_1_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buClr>
                <a:schemeClr val="dk2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63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sldNum" idx="12"/>
          </p:nvPr>
        </p:nvSpPr>
        <p:spPr>
          <a:xfrm>
            <a:off x="93599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78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hyperlink" Target="https://www.adept.ai/" TargetMode="External"/><Relationship Id="rId21" Type="http://schemas.openxmlformats.org/officeDocument/2006/relationships/image" Target="../media/image15.png"/><Relationship Id="rId42" Type="http://schemas.openxmlformats.org/officeDocument/2006/relationships/hyperlink" Target="https://www.hippocraticai.com/" TargetMode="External"/><Relationship Id="rId63" Type="http://schemas.openxmlformats.org/officeDocument/2006/relationships/hyperlink" Target="https://www.zendesk.fr/service/ai/ai-agents/" TargetMode="External"/><Relationship Id="rId84" Type="http://schemas.openxmlformats.org/officeDocument/2006/relationships/hyperlink" Target="https://www.nominal.so/" TargetMode="External"/><Relationship Id="rId138" Type="http://schemas.openxmlformats.org/officeDocument/2006/relationships/image" Target="../media/image81.png"/><Relationship Id="rId159" Type="http://schemas.openxmlformats.org/officeDocument/2006/relationships/hyperlink" Target="https://business.adobe.com/products/experience-platform/agent-orchestrator.html" TargetMode="External"/><Relationship Id="rId170" Type="http://schemas.openxmlformats.org/officeDocument/2006/relationships/hyperlink" Target="https://www.stackone.com/" TargetMode="External"/><Relationship Id="rId191" Type="http://schemas.openxmlformats.org/officeDocument/2006/relationships/image" Target="../media/image108.png"/><Relationship Id="rId205" Type="http://schemas.openxmlformats.org/officeDocument/2006/relationships/image" Target="../media/image116.png"/><Relationship Id="rId107" Type="http://schemas.openxmlformats.org/officeDocument/2006/relationships/image" Target="../media/image64.png"/><Relationship Id="rId11" Type="http://schemas.openxmlformats.org/officeDocument/2006/relationships/hyperlink" Target="https://poly.ai/" TargetMode="External"/><Relationship Id="rId32" Type="http://schemas.openxmlformats.org/officeDocument/2006/relationships/image" Target="../media/image22.png"/><Relationship Id="rId53" Type="http://schemas.openxmlformats.org/officeDocument/2006/relationships/hyperlink" Target="https://www.atera.com/fr/ai/" TargetMode="External"/><Relationship Id="rId74" Type="http://schemas.openxmlformats.org/officeDocument/2006/relationships/image" Target="../media/image46.png"/><Relationship Id="rId128" Type="http://schemas.openxmlformats.org/officeDocument/2006/relationships/hyperlink" Target="https://writer.com/" TargetMode="External"/><Relationship Id="rId149" Type="http://schemas.openxmlformats.org/officeDocument/2006/relationships/hyperlink" Target="https://kore.ai/" TargetMode="External"/><Relationship Id="rId5" Type="http://schemas.openxmlformats.org/officeDocument/2006/relationships/hyperlink" Target="https://www.cognigy.com/" TargetMode="External"/><Relationship Id="rId95" Type="http://schemas.openxmlformats.org/officeDocument/2006/relationships/image" Target="../media/image57.png"/><Relationship Id="rId160" Type="http://schemas.openxmlformats.org/officeDocument/2006/relationships/image" Target="../media/image92.png"/><Relationship Id="rId181" Type="http://schemas.openxmlformats.org/officeDocument/2006/relationships/image" Target="../media/image103.png"/><Relationship Id="rId22" Type="http://schemas.openxmlformats.org/officeDocument/2006/relationships/hyperlink" Target="https://www.telli.com/" TargetMode="External"/><Relationship Id="rId43" Type="http://schemas.openxmlformats.org/officeDocument/2006/relationships/image" Target="../media/image28.png"/><Relationship Id="rId64" Type="http://schemas.openxmlformats.org/officeDocument/2006/relationships/image" Target="../media/image40.png"/><Relationship Id="rId118" Type="http://schemas.openxmlformats.org/officeDocument/2006/relationships/image" Target="../media/image70.png"/><Relationship Id="rId139" Type="http://schemas.openxmlformats.org/officeDocument/2006/relationships/hyperlink" Target="https://www.castellum.ai/" TargetMode="External"/><Relationship Id="rId85" Type="http://schemas.openxmlformats.org/officeDocument/2006/relationships/image" Target="../media/image52.png"/><Relationship Id="rId150" Type="http://schemas.openxmlformats.org/officeDocument/2006/relationships/image" Target="../media/image87.png"/><Relationship Id="rId171" Type="http://schemas.openxmlformats.org/officeDocument/2006/relationships/image" Target="../media/image98.png"/><Relationship Id="rId192" Type="http://schemas.openxmlformats.org/officeDocument/2006/relationships/hyperlink" Target="https://www.make.com/en/ai-agents" TargetMode="External"/><Relationship Id="rId206" Type="http://schemas.openxmlformats.org/officeDocument/2006/relationships/hyperlink" Target="https://www.stack-ai.com/" TargetMode="External"/><Relationship Id="rId12" Type="http://schemas.openxmlformats.org/officeDocument/2006/relationships/image" Target="../media/image9.png"/><Relationship Id="rId33" Type="http://schemas.openxmlformats.org/officeDocument/2006/relationships/hyperlink" Target="https://www.marvelx.ai/" TargetMode="External"/><Relationship Id="rId108" Type="http://schemas.openxmlformats.org/officeDocument/2006/relationships/hyperlink" Target="https://beam.ai/" TargetMode="External"/><Relationship Id="rId129" Type="http://schemas.openxmlformats.org/officeDocument/2006/relationships/image" Target="../media/image76.png"/><Relationship Id="rId54" Type="http://schemas.openxmlformats.org/officeDocument/2006/relationships/image" Target="../media/image35.png"/><Relationship Id="rId75" Type="http://schemas.openxmlformats.org/officeDocument/2006/relationships/hyperlink" Target="https://www.talkdesk.com/fr-fr/" TargetMode="External"/><Relationship Id="rId96" Type="http://schemas.openxmlformats.org/officeDocument/2006/relationships/image" Target="../media/image58.png"/><Relationship Id="rId140" Type="http://schemas.openxmlformats.org/officeDocument/2006/relationships/image" Target="../media/image82.png"/><Relationship Id="rId161" Type="http://schemas.openxmlformats.org/officeDocument/2006/relationships/hyperlink" Target="https://www.flowable.com/" TargetMode="External"/><Relationship Id="rId182" Type="http://schemas.openxmlformats.org/officeDocument/2006/relationships/hyperlink" Target="https://noma.security/" TargetMode="External"/><Relationship Id="rId6" Type="http://schemas.openxmlformats.org/officeDocument/2006/relationships/image" Target="../media/image5.png"/><Relationship Id="rId23" Type="http://schemas.openxmlformats.org/officeDocument/2006/relationships/image" Target="../media/image16.png"/><Relationship Id="rId119" Type="http://schemas.openxmlformats.org/officeDocument/2006/relationships/hyperlink" Target="https://www.hcompany.ai/" TargetMode="External"/><Relationship Id="rId44" Type="http://schemas.openxmlformats.org/officeDocument/2006/relationships/hyperlink" Target="https://www.mandolin.com/" TargetMode="External"/><Relationship Id="rId65" Type="http://schemas.openxmlformats.org/officeDocument/2006/relationships/hyperlink" Target="https://www.metaview.ai/" TargetMode="External"/><Relationship Id="rId86" Type="http://schemas.openxmlformats.org/officeDocument/2006/relationships/hyperlink" Target="https://www.symphonyai.com/agentic-ai/" TargetMode="External"/><Relationship Id="rId130" Type="http://schemas.openxmlformats.org/officeDocument/2006/relationships/hyperlink" Target="https://www.owkin.com/" TargetMode="External"/><Relationship Id="rId151" Type="http://schemas.openxmlformats.org/officeDocument/2006/relationships/hyperlink" Target="https://www.parloa.com/" TargetMode="External"/><Relationship Id="rId172" Type="http://schemas.openxmlformats.org/officeDocument/2006/relationships/hyperlink" Target="https://huggingface.co/" TargetMode="External"/><Relationship Id="rId193" Type="http://schemas.openxmlformats.org/officeDocument/2006/relationships/image" Target="../media/image109.png"/><Relationship Id="rId207" Type="http://schemas.openxmlformats.org/officeDocument/2006/relationships/image" Target="../media/image117.png"/><Relationship Id="rId13" Type="http://schemas.openxmlformats.org/officeDocument/2006/relationships/image" Target="../media/image10.png"/><Relationship Id="rId109" Type="http://schemas.openxmlformats.org/officeDocument/2006/relationships/image" Target="../media/image65.png"/><Relationship Id="rId34" Type="http://schemas.openxmlformats.org/officeDocument/2006/relationships/image" Target="../media/image23.png"/><Relationship Id="rId55" Type="http://schemas.openxmlformats.org/officeDocument/2006/relationships/hyperlink" Target="https://cognition.ai/" TargetMode="External"/><Relationship Id="rId76" Type="http://schemas.openxmlformats.org/officeDocument/2006/relationships/image" Target="../media/image47.png"/><Relationship Id="rId97" Type="http://schemas.openxmlformats.org/officeDocument/2006/relationships/hyperlink" Target="https://aixplain.com/" TargetMode="External"/><Relationship Id="rId120" Type="http://schemas.openxmlformats.org/officeDocument/2006/relationships/image" Target="../media/image71.png"/><Relationship Id="rId141" Type="http://schemas.openxmlformats.org/officeDocument/2006/relationships/hyperlink" Target="https://mazehq.com/" TargetMode="External"/><Relationship Id="rId7" Type="http://schemas.openxmlformats.org/officeDocument/2006/relationships/image" Target="../media/image6.png"/><Relationship Id="rId162" Type="http://schemas.openxmlformats.org/officeDocument/2006/relationships/image" Target="../media/image93.png"/><Relationship Id="rId183" Type="http://schemas.openxmlformats.org/officeDocument/2006/relationships/image" Target="../media/image104.png"/><Relationship Id="rId24" Type="http://schemas.openxmlformats.org/officeDocument/2006/relationships/hyperlink" Target="https://www.salesforge.ai/" TargetMode="External"/><Relationship Id="rId45" Type="http://schemas.openxmlformats.org/officeDocument/2006/relationships/image" Target="../media/image29.png"/><Relationship Id="rId66" Type="http://schemas.openxmlformats.org/officeDocument/2006/relationships/image" Target="../media/image41.png"/><Relationship Id="rId87" Type="http://schemas.openxmlformats.org/officeDocument/2006/relationships/image" Target="../media/image53.png"/><Relationship Id="rId110" Type="http://schemas.openxmlformats.org/officeDocument/2006/relationships/hyperlink" Target="https://mistral.ai/" TargetMode="External"/><Relationship Id="rId131" Type="http://schemas.openxmlformats.org/officeDocument/2006/relationships/image" Target="../media/image77.png"/><Relationship Id="rId152" Type="http://schemas.openxmlformats.org/officeDocument/2006/relationships/image" Target="../media/image88.png"/><Relationship Id="rId173" Type="http://schemas.openxmlformats.org/officeDocument/2006/relationships/image" Target="../media/image99.png"/><Relationship Id="rId194" Type="http://schemas.openxmlformats.org/officeDocument/2006/relationships/image" Target="../media/image110.png"/><Relationship Id="rId208" Type="http://schemas.openxmlformats.org/officeDocument/2006/relationships/hyperlink" Target="https://www.deepopinion.ai/" TargetMode="External"/><Relationship Id="rId19" Type="http://schemas.openxmlformats.org/officeDocument/2006/relationships/hyperlink" Target="https://www.altahq.com/" TargetMode="External"/><Relationship Id="rId14" Type="http://schemas.openxmlformats.org/officeDocument/2006/relationships/hyperlink" Target="https://www.ada.cx/" TargetMode="External"/><Relationship Id="rId30" Type="http://schemas.openxmlformats.org/officeDocument/2006/relationships/hyperlink" Target="https://www.yampa.ai/" TargetMode="External"/><Relationship Id="rId35" Type="http://schemas.openxmlformats.org/officeDocument/2006/relationships/image" Target="../media/image24.png"/><Relationship Id="rId56" Type="http://schemas.openxmlformats.org/officeDocument/2006/relationships/image" Target="../media/image36.png"/><Relationship Id="rId77" Type="http://schemas.openxmlformats.org/officeDocument/2006/relationships/hyperlink" Target="https://kasisto.com/" TargetMode="External"/><Relationship Id="rId100" Type="http://schemas.openxmlformats.org/officeDocument/2006/relationships/image" Target="../media/image60.png"/><Relationship Id="rId105" Type="http://schemas.openxmlformats.org/officeDocument/2006/relationships/hyperlink" Target="https://relevanceai.com/" TargetMode="External"/><Relationship Id="rId126" Type="http://schemas.openxmlformats.org/officeDocument/2006/relationships/hyperlink" Target="https://www.prisme.ai/fr" TargetMode="External"/><Relationship Id="rId147" Type="http://schemas.openxmlformats.org/officeDocument/2006/relationships/hyperlink" Target="https://aisera.com/" TargetMode="External"/><Relationship Id="rId168" Type="http://schemas.openxmlformats.org/officeDocument/2006/relationships/hyperlink" Target="https://www.databricks.com/product/artificial-intelligence" TargetMode="External"/><Relationship Id="rId8" Type="http://schemas.openxmlformats.org/officeDocument/2006/relationships/hyperlink" Target="https://vapi.ai/" TargetMode="External"/><Relationship Id="rId51" Type="http://schemas.openxmlformats.org/officeDocument/2006/relationships/image" Target="../media/image33.png"/><Relationship Id="rId72" Type="http://schemas.openxmlformats.org/officeDocument/2006/relationships/image" Target="../media/image45.png"/><Relationship Id="rId93" Type="http://schemas.openxmlformats.org/officeDocument/2006/relationships/image" Target="../media/image56.png"/><Relationship Id="rId98" Type="http://schemas.openxmlformats.org/officeDocument/2006/relationships/image" Target="../media/image59.png"/><Relationship Id="rId121" Type="http://schemas.openxmlformats.org/officeDocument/2006/relationships/hyperlink" Target="https://www.crewai.com/" TargetMode="External"/><Relationship Id="rId142" Type="http://schemas.openxmlformats.org/officeDocument/2006/relationships/image" Target="../media/image83.png"/><Relationship Id="rId163" Type="http://schemas.openxmlformats.org/officeDocument/2006/relationships/image" Target="../media/image94.png"/><Relationship Id="rId184" Type="http://schemas.openxmlformats.org/officeDocument/2006/relationships/hyperlink" Target="https://www.uipath.com/" TargetMode="External"/><Relationship Id="rId189" Type="http://schemas.openxmlformats.org/officeDocument/2006/relationships/image" Target="../media/image107.png"/><Relationship Id="rId3" Type="http://schemas.openxmlformats.org/officeDocument/2006/relationships/hyperlink" Target="https://www.mavenagi.com/" TargetMode="External"/><Relationship Id="rId214" Type="http://schemas.openxmlformats.org/officeDocument/2006/relationships/image" Target="../media/image121.png"/><Relationship Id="rId25" Type="http://schemas.openxmlformats.org/officeDocument/2006/relationships/image" Target="../media/image17.png"/><Relationship Id="rId46" Type="http://schemas.openxmlformats.org/officeDocument/2006/relationships/hyperlink" Target="https://gradient-labs.ai/" TargetMode="External"/><Relationship Id="rId67" Type="http://schemas.openxmlformats.org/officeDocument/2006/relationships/hyperlink" Target="https://en.skillvue.ai/" TargetMode="External"/><Relationship Id="rId116" Type="http://schemas.openxmlformats.org/officeDocument/2006/relationships/image" Target="../media/image69.jpg"/><Relationship Id="rId137" Type="http://schemas.openxmlformats.org/officeDocument/2006/relationships/hyperlink" Target="https://mindflow.io/" TargetMode="External"/><Relationship Id="rId158" Type="http://schemas.openxmlformats.org/officeDocument/2006/relationships/image" Target="../media/image91.jpg"/><Relationship Id="rId20" Type="http://schemas.openxmlformats.org/officeDocument/2006/relationships/image" Target="../media/image14.png"/><Relationship Id="rId41" Type="http://schemas.openxmlformats.org/officeDocument/2006/relationships/image" Target="../media/image27.jpg"/><Relationship Id="rId62" Type="http://schemas.openxmlformats.org/officeDocument/2006/relationships/image" Target="../media/image39.png"/><Relationship Id="rId83" Type="http://schemas.openxmlformats.org/officeDocument/2006/relationships/image" Target="../media/image51.png"/><Relationship Id="rId88" Type="http://schemas.openxmlformats.org/officeDocument/2006/relationships/hyperlink" Target="https://www.sidetrade.fr/aimie/" TargetMode="External"/><Relationship Id="rId111" Type="http://schemas.openxmlformats.org/officeDocument/2006/relationships/image" Target="../media/image66.png"/><Relationship Id="rId132" Type="http://schemas.openxmlformats.org/officeDocument/2006/relationships/hyperlink" Target="https://www.getvocal.ai/" TargetMode="External"/><Relationship Id="rId153" Type="http://schemas.openxmlformats.org/officeDocument/2006/relationships/hyperlink" Target="https://www.konverso.ai/fr/agent-ia" TargetMode="External"/><Relationship Id="rId174" Type="http://schemas.openxmlformats.org/officeDocument/2006/relationships/hyperlink" Target="https://www.nukk.ai/" TargetMode="External"/><Relationship Id="rId179" Type="http://schemas.openxmlformats.org/officeDocument/2006/relationships/image" Target="../media/image102.png"/><Relationship Id="rId195" Type="http://schemas.openxmlformats.org/officeDocument/2006/relationships/hyperlink" Target="https://n8n.io/" TargetMode="External"/><Relationship Id="rId209" Type="http://schemas.openxmlformats.org/officeDocument/2006/relationships/image" Target="../media/image118.png"/><Relationship Id="rId190" Type="http://schemas.openxmlformats.org/officeDocument/2006/relationships/hyperlink" Target="https://www.phacetlabs.com/fr" TargetMode="External"/><Relationship Id="rId204" Type="http://schemas.openxmlformats.org/officeDocument/2006/relationships/hyperlink" Target="https://airia.com/" TargetMode="External"/><Relationship Id="rId15" Type="http://schemas.openxmlformats.org/officeDocument/2006/relationships/image" Target="../media/image11.png"/><Relationship Id="rId36" Type="http://schemas.openxmlformats.org/officeDocument/2006/relationships/hyperlink" Target="https://www.roots.ai/" TargetMode="External"/><Relationship Id="rId57" Type="http://schemas.openxmlformats.org/officeDocument/2006/relationships/hyperlink" Target="https://www.moonhub.ai/" TargetMode="External"/><Relationship Id="rId106" Type="http://schemas.openxmlformats.org/officeDocument/2006/relationships/image" Target="../media/image63.png"/><Relationship Id="rId127" Type="http://schemas.openxmlformats.org/officeDocument/2006/relationships/image" Target="../media/image75.png"/><Relationship Id="rId10" Type="http://schemas.openxmlformats.org/officeDocument/2006/relationships/image" Target="../media/image8.png"/><Relationship Id="rId31" Type="http://schemas.openxmlformats.org/officeDocument/2006/relationships/image" Target="../media/image21.png"/><Relationship Id="rId52" Type="http://schemas.openxmlformats.org/officeDocument/2006/relationships/image" Target="../media/image34.png"/><Relationship Id="rId73" Type="http://schemas.openxmlformats.org/officeDocument/2006/relationships/hyperlink" Target="https://sierra.ai/" TargetMode="External"/><Relationship Id="rId78" Type="http://schemas.openxmlformats.org/officeDocument/2006/relationships/image" Target="../media/image48.png"/><Relationship Id="rId94" Type="http://schemas.openxmlformats.org/officeDocument/2006/relationships/hyperlink" Target="https://www.druidai.com/" TargetMode="External"/><Relationship Id="rId99" Type="http://schemas.openxmlformats.org/officeDocument/2006/relationships/hyperlink" Target="https://www.lyzr.ai/" TargetMode="External"/><Relationship Id="rId101" Type="http://schemas.openxmlformats.org/officeDocument/2006/relationships/hyperlink" Target="https://www.emergence.ai/" TargetMode="External"/><Relationship Id="rId122" Type="http://schemas.openxmlformats.org/officeDocument/2006/relationships/image" Target="../media/image72.png"/><Relationship Id="rId143" Type="http://schemas.openxmlformats.org/officeDocument/2006/relationships/hyperlink" Target="https://www.moveworks.com/" TargetMode="External"/><Relationship Id="rId148" Type="http://schemas.openxmlformats.org/officeDocument/2006/relationships/image" Target="../media/image86.png"/><Relationship Id="rId164" Type="http://schemas.openxmlformats.org/officeDocument/2006/relationships/hyperlink" Target="https://www.langchain.com/" TargetMode="External"/><Relationship Id="rId169" Type="http://schemas.openxmlformats.org/officeDocument/2006/relationships/image" Target="../media/image97.png"/><Relationship Id="rId185" Type="http://schemas.openxmlformats.org/officeDocument/2006/relationships/image" Target="../media/image105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80" Type="http://schemas.openxmlformats.org/officeDocument/2006/relationships/hyperlink" Target="https://www.giskard.ai/" TargetMode="External"/><Relationship Id="rId210" Type="http://schemas.openxmlformats.org/officeDocument/2006/relationships/image" Target="../media/image119.svg"/><Relationship Id="rId215" Type="http://schemas.openxmlformats.org/officeDocument/2006/relationships/image" Target="../media/image122.png"/><Relationship Id="rId26" Type="http://schemas.openxmlformats.org/officeDocument/2006/relationships/image" Target="../media/image18.png"/><Relationship Id="rId47" Type="http://schemas.openxmlformats.org/officeDocument/2006/relationships/image" Target="../media/image30.png"/><Relationship Id="rId68" Type="http://schemas.openxmlformats.org/officeDocument/2006/relationships/image" Target="../media/image42.png"/><Relationship Id="rId89" Type="http://schemas.openxmlformats.org/officeDocument/2006/relationships/image" Target="../media/image54.png"/><Relationship Id="rId112" Type="http://schemas.openxmlformats.org/officeDocument/2006/relationships/hyperlink" Target="https://openai.com/" TargetMode="External"/><Relationship Id="rId133" Type="http://schemas.openxmlformats.org/officeDocument/2006/relationships/image" Target="../media/image78.png"/><Relationship Id="rId154" Type="http://schemas.openxmlformats.org/officeDocument/2006/relationships/image" Target="../media/image89.png"/><Relationship Id="rId175" Type="http://schemas.openxmlformats.org/officeDocument/2006/relationships/image" Target="../media/image100.png"/><Relationship Id="rId196" Type="http://schemas.openxmlformats.org/officeDocument/2006/relationships/image" Target="../media/image111.png"/><Relationship Id="rId200" Type="http://schemas.openxmlformats.org/officeDocument/2006/relationships/image" Target="../media/image113.png"/><Relationship Id="rId16" Type="http://schemas.openxmlformats.org/officeDocument/2006/relationships/image" Target="../media/image12.png"/><Relationship Id="rId37" Type="http://schemas.openxmlformats.org/officeDocument/2006/relationships/image" Target="../media/image25.jpg"/><Relationship Id="rId58" Type="http://schemas.openxmlformats.org/officeDocument/2006/relationships/image" Target="../media/image37.png"/><Relationship Id="rId79" Type="http://schemas.openxmlformats.org/officeDocument/2006/relationships/hyperlink" Target="https://www.box.com/fr-fr/ai/ai-studio" TargetMode="External"/><Relationship Id="rId102" Type="http://schemas.openxmlformats.org/officeDocument/2006/relationships/image" Target="../media/image61.jpg"/><Relationship Id="rId123" Type="http://schemas.openxmlformats.org/officeDocument/2006/relationships/image" Target="../media/image73.png"/><Relationship Id="rId144" Type="http://schemas.openxmlformats.org/officeDocument/2006/relationships/image" Target="../media/image84.png"/><Relationship Id="rId90" Type="http://schemas.openxmlformats.org/officeDocument/2006/relationships/hyperlink" Target="https://www.greenlite.ai/" TargetMode="External"/><Relationship Id="rId165" Type="http://schemas.openxmlformats.org/officeDocument/2006/relationships/image" Target="../media/image95.png"/><Relationship Id="rId186" Type="http://schemas.openxmlformats.org/officeDocument/2006/relationships/hyperlink" Target="https://camunda.com/" TargetMode="External"/><Relationship Id="rId211" Type="http://schemas.openxmlformats.org/officeDocument/2006/relationships/image" Target="../media/image120.png"/><Relationship Id="rId27" Type="http://schemas.openxmlformats.org/officeDocument/2006/relationships/hyperlink" Target="https://yellow.ai/" TargetMode="External"/><Relationship Id="rId48" Type="http://schemas.openxmlformats.org/officeDocument/2006/relationships/image" Target="../media/image31.png"/><Relationship Id="rId69" Type="http://schemas.openxmlformats.org/officeDocument/2006/relationships/image" Target="../media/image43.png"/><Relationship Id="rId113" Type="http://schemas.openxmlformats.org/officeDocument/2006/relationships/image" Target="../media/image67.png"/><Relationship Id="rId134" Type="http://schemas.openxmlformats.org/officeDocument/2006/relationships/hyperlink" Target="https://poolside.ai/" TargetMode="External"/><Relationship Id="rId80" Type="http://schemas.openxmlformats.org/officeDocument/2006/relationships/image" Target="../media/image49.png"/><Relationship Id="rId155" Type="http://schemas.openxmlformats.org/officeDocument/2006/relationships/hyperlink" Target="https://www.illuin.tech/" TargetMode="External"/><Relationship Id="rId176" Type="http://schemas.openxmlformats.org/officeDocument/2006/relationships/hyperlink" Target="https://www.dataiku.com/" TargetMode="External"/><Relationship Id="rId197" Type="http://schemas.openxmlformats.org/officeDocument/2006/relationships/hyperlink" Target="https://www.glean.com/product/ai-agents" TargetMode="External"/><Relationship Id="rId201" Type="http://schemas.openxmlformats.org/officeDocument/2006/relationships/image" Target="../media/image114.png"/><Relationship Id="rId17" Type="http://schemas.openxmlformats.org/officeDocument/2006/relationships/hyperlink" Target="https://www.retellai.com/" TargetMode="External"/><Relationship Id="rId38" Type="http://schemas.openxmlformats.org/officeDocument/2006/relationships/hyperlink" Target="https://www.thoughtful.ai/" TargetMode="External"/><Relationship Id="rId59" Type="http://schemas.openxmlformats.org/officeDocument/2006/relationships/hyperlink" Target="https://www.shift-technology.com/fr/products/claims" TargetMode="External"/><Relationship Id="rId103" Type="http://schemas.openxmlformats.org/officeDocument/2006/relationships/hyperlink" Target="https://www.craft.ai/" TargetMode="External"/><Relationship Id="rId124" Type="http://schemas.openxmlformats.org/officeDocument/2006/relationships/hyperlink" Target="https://manus.im/" TargetMode="External"/><Relationship Id="rId70" Type="http://schemas.openxmlformats.org/officeDocument/2006/relationships/image" Target="../media/image44.png"/><Relationship Id="rId91" Type="http://schemas.openxmlformats.org/officeDocument/2006/relationships/image" Target="../media/image55.jpeg"/><Relationship Id="rId145" Type="http://schemas.openxmlformats.org/officeDocument/2006/relationships/hyperlink" Target="https://www.servicenow.com/fr/now-platform.html" TargetMode="External"/><Relationship Id="rId166" Type="http://schemas.openxmlformats.org/officeDocument/2006/relationships/hyperlink" Target="https://www.llamaindex.ai/" TargetMode="External"/><Relationship Id="rId187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12" Type="http://schemas.openxmlformats.org/officeDocument/2006/relationships/hyperlink" Target="https://en.wikipedia.org/wiki/Flag_of_Austria" TargetMode="External"/><Relationship Id="rId28" Type="http://schemas.openxmlformats.org/officeDocument/2006/relationships/image" Target="../media/image19.png"/><Relationship Id="rId49" Type="http://schemas.openxmlformats.org/officeDocument/2006/relationships/image" Target="../media/image32.png"/><Relationship Id="rId114" Type="http://schemas.openxmlformats.org/officeDocument/2006/relationships/hyperlink" Target="https://www.anthropic.com/" TargetMode="External"/><Relationship Id="rId60" Type="http://schemas.openxmlformats.org/officeDocument/2006/relationships/image" Target="../media/image38.jpeg"/><Relationship Id="rId81" Type="http://schemas.openxmlformats.org/officeDocument/2006/relationships/hyperlink" Target="https://www.getmurphy.ai/" TargetMode="External"/><Relationship Id="rId135" Type="http://schemas.openxmlformats.org/officeDocument/2006/relationships/image" Target="../media/image79.png"/><Relationship Id="rId156" Type="http://schemas.openxmlformats.org/officeDocument/2006/relationships/image" Target="../media/image90.png"/><Relationship Id="rId177" Type="http://schemas.openxmlformats.org/officeDocument/2006/relationships/image" Target="../media/image101.png"/><Relationship Id="rId198" Type="http://schemas.openxmlformats.org/officeDocument/2006/relationships/image" Target="../media/image112.png"/><Relationship Id="rId202" Type="http://schemas.openxmlformats.org/officeDocument/2006/relationships/hyperlink" Target="https://www.kognitos.com/" TargetMode="External"/><Relationship Id="rId18" Type="http://schemas.openxmlformats.org/officeDocument/2006/relationships/image" Target="../media/image13.png"/><Relationship Id="rId39" Type="http://schemas.openxmlformats.org/officeDocument/2006/relationships/image" Target="../media/image26.png"/><Relationship Id="rId50" Type="http://schemas.openxmlformats.org/officeDocument/2006/relationships/hyperlink" Target="https://www.salesforce.com/fr/agentforce/" TargetMode="External"/><Relationship Id="rId104" Type="http://schemas.openxmlformats.org/officeDocument/2006/relationships/image" Target="../media/image62.png"/><Relationship Id="rId125" Type="http://schemas.openxmlformats.org/officeDocument/2006/relationships/image" Target="../media/image74.png"/><Relationship Id="rId146" Type="http://schemas.openxmlformats.org/officeDocument/2006/relationships/image" Target="../media/image85.png"/><Relationship Id="rId167" Type="http://schemas.openxmlformats.org/officeDocument/2006/relationships/image" Target="../media/image96.png"/><Relationship Id="rId188" Type="http://schemas.openxmlformats.org/officeDocument/2006/relationships/hyperlink" Target="https://www.workday.com/en-us/artificial-intelligence/ai-agents.html" TargetMode="External"/><Relationship Id="rId71" Type="http://schemas.openxmlformats.org/officeDocument/2006/relationships/hyperlink" Target="https://synthflow.ai/" TargetMode="External"/><Relationship Id="rId92" Type="http://schemas.openxmlformats.org/officeDocument/2006/relationships/hyperlink" Target="https://zaion.ai/" TargetMode="External"/><Relationship Id="rId213" Type="http://schemas.openxmlformats.org/officeDocument/2006/relationships/hyperlink" Target="https://www.workato.com/fr-FR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0.png"/><Relationship Id="rId40" Type="http://schemas.openxmlformats.org/officeDocument/2006/relationships/hyperlink" Target="https://www.infinitus.ai/" TargetMode="External"/><Relationship Id="rId115" Type="http://schemas.openxmlformats.org/officeDocument/2006/relationships/image" Target="../media/image68.png"/><Relationship Id="rId136" Type="http://schemas.openxmlformats.org/officeDocument/2006/relationships/image" Target="../media/image80.png"/><Relationship Id="rId157" Type="http://schemas.openxmlformats.org/officeDocument/2006/relationships/hyperlink" Target="https://www.ema.co/" TargetMode="External"/><Relationship Id="rId178" Type="http://schemas.openxmlformats.org/officeDocument/2006/relationships/hyperlink" Target="https://alpic.ai/" TargetMode="External"/><Relationship Id="rId61" Type="http://schemas.openxmlformats.org/officeDocument/2006/relationships/hyperlink" Target="https://www.thunders.ai/" TargetMode="External"/><Relationship Id="rId82" Type="http://schemas.openxmlformats.org/officeDocument/2006/relationships/image" Target="../media/image50.png"/><Relationship Id="rId199" Type="http://schemas.openxmlformats.org/officeDocument/2006/relationships/hyperlink" Target="https://www.furtherai.com/" TargetMode="External"/><Relationship Id="rId203" Type="http://schemas.openxmlformats.org/officeDocument/2006/relationships/image" Target="../media/image1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hyperlink" Target="https://www.prisme.ai/fr" TargetMode="External"/><Relationship Id="rId18" Type="http://schemas.openxmlformats.org/officeDocument/2006/relationships/image" Target="../media/image65.png"/><Relationship Id="rId26" Type="http://schemas.openxmlformats.org/officeDocument/2006/relationships/image" Target="../media/image119.svg"/><Relationship Id="rId3" Type="http://schemas.openxmlformats.org/officeDocument/2006/relationships/image" Target="../media/image123.png"/><Relationship Id="rId21" Type="http://schemas.openxmlformats.org/officeDocument/2006/relationships/hyperlink" Target="https://www.anthropic.com/" TargetMode="External"/><Relationship Id="rId7" Type="http://schemas.openxmlformats.org/officeDocument/2006/relationships/hyperlink" Target="https://www.make.com/en/ai-agents" TargetMode="External"/><Relationship Id="rId12" Type="http://schemas.openxmlformats.org/officeDocument/2006/relationships/image" Target="../media/image71.png"/><Relationship Id="rId17" Type="http://schemas.openxmlformats.org/officeDocument/2006/relationships/hyperlink" Target="https://beam.ai/" TargetMode="External"/><Relationship Id="rId25" Type="http://schemas.openxmlformats.org/officeDocument/2006/relationships/image" Target="../media/image1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hyperlink" Target="https://www.hcompany.ai/" TargetMode="External"/><Relationship Id="rId24" Type="http://schemas.openxmlformats.org/officeDocument/2006/relationships/hyperlink" Target="https://www.deepopinion.ai/" TargetMode="External"/><Relationship Id="rId5" Type="http://schemas.openxmlformats.org/officeDocument/2006/relationships/hyperlink" Target="https://mistral.ai/" TargetMode="External"/><Relationship Id="rId15" Type="http://schemas.openxmlformats.org/officeDocument/2006/relationships/hyperlink" Target="https://dust.tt/" TargetMode="External"/><Relationship Id="rId23" Type="http://schemas.openxmlformats.org/officeDocument/2006/relationships/image" Target="../media/image80.png"/><Relationship Id="rId28" Type="http://schemas.openxmlformats.org/officeDocument/2006/relationships/image" Target="../media/image127.svg"/><Relationship Id="rId10" Type="http://schemas.openxmlformats.org/officeDocument/2006/relationships/image" Target="../media/image111.png"/><Relationship Id="rId19" Type="http://schemas.openxmlformats.org/officeDocument/2006/relationships/hyperlink" Target="https://openai.com/" TargetMode="External"/><Relationship Id="rId4" Type="http://schemas.openxmlformats.org/officeDocument/2006/relationships/image" Target="../media/image124.png"/><Relationship Id="rId9" Type="http://schemas.openxmlformats.org/officeDocument/2006/relationships/hyperlink" Target="https://n8n.io/" TargetMode="External"/><Relationship Id="rId14" Type="http://schemas.openxmlformats.org/officeDocument/2006/relationships/image" Target="../media/image75.png"/><Relationship Id="rId22" Type="http://schemas.openxmlformats.org/officeDocument/2006/relationships/image" Target="../media/image68.png"/><Relationship Id="rId27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80.png"/><Relationship Id="rId3" Type="http://schemas.openxmlformats.org/officeDocument/2006/relationships/image" Target="../media/image123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6.png"/><Relationship Id="rId10" Type="http://schemas.openxmlformats.org/officeDocument/2006/relationships/image" Target="../media/image133.png"/><Relationship Id="rId4" Type="http://schemas.openxmlformats.org/officeDocument/2006/relationships/image" Target="../media/image124.png"/><Relationship Id="rId9" Type="http://schemas.openxmlformats.org/officeDocument/2006/relationships/image" Target="../media/image132.png"/><Relationship Id="rId14" Type="http://schemas.openxmlformats.org/officeDocument/2006/relationships/hyperlink" Target="https://dust.t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75.png"/><Relationship Id="rId3" Type="http://schemas.openxmlformats.org/officeDocument/2006/relationships/image" Target="../media/image123.png"/><Relationship Id="rId7" Type="http://schemas.openxmlformats.org/officeDocument/2006/relationships/image" Target="../media/image129.png"/><Relationship Id="rId12" Type="http://schemas.openxmlformats.org/officeDocument/2006/relationships/hyperlink" Target="https://www.prisme.ai/fr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1.sv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8.png"/><Relationship Id="rId11" Type="http://schemas.openxmlformats.org/officeDocument/2006/relationships/image" Target="../media/image138.png"/><Relationship Id="rId5" Type="http://schemas.openxmlformats.org/officeDocument/2006/relationships/image" Target="../media/image80.png"/><Relationship Id="rId15" Type="http://schemas.openxmlformats.org/officeDocument/2006/relationships/image" Target="../media/image140.png"/><Relationship Id="rId10" Type="http://schemas.openxmlformats.org/officeDocument/2006/relationships/image" Target="../media/image137.png"/><Relationship Id="rId4" Type="http://schemas.openxmlformats.org/officeDocument/2006/relationships/image" Target="../media/image124.png"/><Relationship Id="rId9" Type="http://schemas.openxmlformats.org/officeDocument/2006/relationships/image" Target="../media/image131.png"/><Relationship Id="rId14" Type="http://schemas.openxmlformats.org/officeDocument/2006/relationships/image" Target="../media/image1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1.png"/><Relationship Id="rId18" Type="http://schemas.openxmlformats.org/officeDocument/2006/relationships/image" Target="../media/image143.png"/><Relationship Id="rId3" Type="http://schemas.openxmlformats.org/officeDocument/2006/relationships/image" Target="../media/image123.png"/><Relationship Id="rId21" Type="http://schemas.openxmlformats.org/officeDocument/2006/relationships/image" Target="../media/image145.svg"/><Relationship Id="rId7" Type="http://schemas.openxmlformats.org/officeDocument/2006/relationships/hyperlink" Target="https://www.salesforce.com/fr/agentforce/" TargetMode="External"/><Relationship Id="rId12" Type="http://schemas.openxmlformats.org/officeDocument/2006/relationships/hyperlink" Target="https://mindflow.io/" TargetMode="External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cognition.ai/" TargetMode="External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21.png"/><Relationship Id="rId5" Type="http://schemas.openxmlformats.org/officeDocument/2006/relationships/image" Target="../media/image80.png"/><Relationship Id="rId15" Type="http://schemas.openxmlformats.org/officeDocument/2006/relationships/image" Target="../media/image5.png"/><Relationship Id="rId10" Type="http://schemas.openxmlformats.org/officeDocument/2006/relationships/hyperlink" Target="https://www.yampa.ai/" TargetMode="External"/><Relationship Id="rId19" Type="http://schemas.openxmlformats.org/officeDocument/2006/relationships/image" Target="../media/image32.png"/><Relationship Id="rId4" Type="http://schemas.openxmlformats.org/officeDocument/2006/relationships/image" Target="../media/image124.png"/><Relationship Id="rId9" Type="http://schemas.openxmlformats.org/officeDocument/2006/relationships/image" Target="../media/image142.png"/><Relationship Id="rId14" Type="http://schemas.openxmlformats.org/officeDocument/2006/relationships/hyperlink" Target="https://www.cognigy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44.png"/><Relationship Id="rId3" Type="http://schemas.openxmlformats.org/officeDocument/2006/relationships/image" Target="../media/image123.png"/><Relationship Id="rId7" Type="http://schemas.openxmlformats.org/officeDocument/2006/relationships/image" Target="../media/image129.png"/><Relationship Id="rId12" Type="http://schemas.openxmlformats.org/officeDocument/2006/relationships/hyperlink" Target="https://rizlum.a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8.png"/><Relationship Id="rId11" Type="http://schemas.openxmlformats.org/officeDocument/2006/relationships/image" Target="../media/image147.svg"/><Relationship Id="rId5" Type="http://schemas.openxmlformats.org/officeDocument/2006/relationships/image" Target="../media/image80.png"/><Relationship Id="rId10" Type="http://schemas.openxmlformats.org/officeDocument/2006/relationships/image" Target="../media/image146.png"/><Relationship Id="rId4" Type="http://schemas.openxmlformats.org/officeDocument/2006/relationships/image" Target="../media/image124.png"/><Relationship Id="rId9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117EDC83-4253-D4F3-DEB7-713BC798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C9CF1CA-5453-412F-F91A-068F03FB014E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85" name="Google Shape;99;p1">
            <a:extLst>
              <a:ext uri="{FF2B5EF4-FFF2-40B4-BE49-F238E27FC236}">
                <a16:creationId xmlns:a16="http://schemas.microsoft.com/office/drawing/2014/main" id="{B5134731-7A00-5340-0D46-DB11FBF8D1AE}"/>
              </a:ext>
            </a:extLst>
          </p:cNvPr>
          <p:cNvSpPr/>
          <p:nvPr/>
        </p:nvSpPr>
        <p:spPr>
          <a:xfrm>
            <a:off x="169764" y="599427"/>
            <a:ext cx="6489800" cy="6047560"/>
          </a:xfrm>
          <a:prstGeom prst="roundRect">
            <a:avLst>
              <a:gd name="adj" fmla="val 2403"/>
            </a:avLst>
          </a:prstGeom>
          <a:solidFill>
            <a:srgbClr val="00206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250" tIns="48000" rIns="82250" bIns="41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Plateformes de création et d’orchestration d’agents IA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641;p26">
            <a:extLst>
              <a:ext uri="{FF2B5EF4-FFF2-40B4-BE49-F238E27FC236}">
                <a16:creationId xmlns:a16="http://schemas.microsoft.com/office/drawing/2014/main" id="{E2A4F3FA-D575-44AD-A1C9-BEBFEBACF834}"/>
              </a:ext>
            </a:extLst>
          </p:cNvPr>
          <p:cNvSpPr txBox="1"/>
          <p:nvPr/>
        </p:nvSpPr>
        <p:spPr>
          <a:xfrm>
            <a:off x="259779" y="115965"/>
            <a:ext cx="7132423" cy="38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B2BA2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Les startups à suivre – IA Agentique</a:t>
            </a:r>
            <a:endParaRPr kumimoji="0" sz="1200" b="1" i="1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6" name="Google Shape;100;p1">
            <a:extLst>
              <a:ext uri="{FF2B5EF4-FFF2-40B4-BE49-F238E27FC236}">
                <a16:creationId xmlns:a16="http://schemas.microsoft.com/office/drawing/2014/main" id="{93BACCBA-938E-A26B-AA61-0E13EFEB7F72}"/>
              </a:ext>
            </a:extLst>
          </p:cNvPr>
          <p:cNvSpPr/>
          <p:nvPr/>
        </p:nvSpPr>
        <p:spPr>
          <a:xfrm>
            <a:off x="6806869" y="613387"/>
            <a:ext cx="5293500" cy="6033600"/>
          </a:xfrm>
          <a:prstGeom prst="roundRect">
            <a:avLst>
              <a:gd name="adj" fmla="val 2953"/>
            </a:avLst>
          </a:prstGeom>
          <a:solidFill>
            <a:srgbClr val="0D5BDC"/>
          </a:solidFill>
          <a:ln>
            <a:noFill/>
          </a:ln>
        </p:spPr>
        <p:txBody>
          <a:bodyPr spcFirstLastPara="1" wrap="square" lIns="82250" tIns="96000" rIns="82250" bIns="411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7" name="Google Shape;101;p1">
            <a:extLst>
              <a:ext uri="{FF2B5EF4-FFF2-40B4-BE49-F238E27FC236}">
                <a16:creationId xmlns:a16="http://schemas.microsoft.com/office/drawing/2014/main" id="{A58CD0F3-FF15-57BE-D665-89B19DCF0646}"/>
              </a:ext>
            </a:extLst>
          </p:cNvPr>
          <p:cNvSpPr txBox="1"/>
          <p:nvPr/>
        </p:nvSpPr>
        <p:spPr>
          <a:xfrm>
            <a:off x="6806869" y="667109"/>
            <a:ext cx="52933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oppins"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Agents prêts à l’emploi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8" name="Google Shape;121;p1">
            <a:extLst>
              <a:ext uri="{FF2B5EF4-FFF2-40B4-BE49-F238E27FC236}">
                <a16:creationId xmlns:a16="http://schemas.microsoft.com/office/drawing/2014/main" id="{A1B0771F-D169-08B5-9766-47D622E48519}"/>
              </a:ext>
            </a:extLst>
          </p:cNvPr>
          <p:cNvSpPr/>
          <p:nvPr/>
        </p:nvSpPr>
        <p:spPr>
          <a:xfrm>
            <a:off x="6891329" y="2431404"/>
            <a:ext cx="5123650" cy="1704480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solidFill>
              <a:schemeClr val="tx1"/>
            </a:solidFill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9" name="Google Shape;122;p1">
            <a:extLst>
              <a:ext uri="{FF2B5EF4-FFF2-40B4-BE49-F238E27FC236}">
                <a16:creationId xmlns:a16="http://schemas.microsoft.com/office/drawing/2014/main" id="{12912B36-2DAA-3201-C219-1536F9A5938D}"/>
              </a:ext>
            </a:extLst>
          </p:cNvPr>
          <p:cNvSpPr txBox="1"/>
          <p:nvPr/>
        </p:nvSpPr>
        <p:spPr>
          <a:xfrm>
            <a:off x="8693799" y="2453176"/>
            <a:ext cx="1507060" cy="42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Service client &amp; CX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0" name="Google Shape;123;p1">
            <a:extLst>
              <a:ext uri="{FF2B5EF4-FFF2-40B4-BE49-F238E27FC236}">
                <a16:creationId xmlns:a16="http://schemas.microsoft.com/office/drawing/2014/main" id="{951694F6-A49E-FFC5-F9CB-2D5C00985F95}"/>
              </a:ext>
            </a:extLst>
          </p:cNvPr>
          <p:cNvSpPr/>
          <p:nvPr/>
        </p:nvSpPr>
        <p:spPr>
          <a:xfrm>
            <a:off x="6945329" y="2696158"/>
            <a:ext cx="5004000" cy="1389574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1" name="Google Shape;124;p1" descr="Maven AGI Apps and API">
            <a:hlinkClick r:id="rId3"/>
            <a:extLst>
              <a:ext uri="{FF2B5EF4-FFF2-40B4-BE49-F238E27FC236}">
                <a16:creationId xmlns:a16="http://schemas.microsoft.com/office/drawing/2014/main" id="{C8F4216B-368A-916D-B673-5F903073F8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1125" y="2803360"/>
            <a:ext cx="724957" cy="18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25;p1" descr="Cognigy - Intershop Communications AG">
            <a:hlinkClick r:id="rId5"/>
            <a:extLst>
              <a:ext uri="{FF2B5EF4-FFF2-40B4-BE49-F238E27FC236}">
                <a16:creationId xmlns:a16="http://schemas.microsoft.com/office/drawing/2014/main" id="{32B84C07-762E-8D99-6DF6-C4817164A2F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17814" b="23909"/>
          <a:stretch/>
        </p:blipFill>
        <p:spPr>
          <a:xfrm>
            <a:off x="7187093" y="3105226"/>
            <a:ext cx="699030" cy="17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26;p1">
            <a:extLst>
              <a:ext uri="{FF2B5EF4-FFF2-40B4-BE49-F238E27FC236}">
                <a16:creationId xmlns:a16="http://schemas.microsoft.com/office/drawing/2014/main" id="{BE994FB9-55D8-0E31-3378-D1480B4E40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930972" y="3234217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27;p1" descr="Vapi Dials-in $20M in Series A Led by Bessemer to Bring AI">
            <a:hlinkClick r:id="rId8"/>
            <a:extLst>
              <a:ext uri="{FF2B5EF4-FFF2-40B4-BE49-F238E27FC236}">
                <a16:creationId xmlns:a16="http://schemas.microsoft.com/office/drawing/2014/main" id="{7E3D0EE5-58E0-5757-D1C6-7BBCF41481F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27772" y="2830046"/>
            <a:ext cx="537018" cy="152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28;p1">
            <a:extLst>
              <a:ext uri="{FF2B5EF4-FFF2-40B4-BE49-F238E27FC236}">
                <a16:creationId xmlns:a16="http://schemas.microsoft.com/office/drawing/2014/main" id="{F88B8187-53A1-B244-6B47-281FD8ACA83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20729" y="291934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31;p1" descr="PolyAI - Georgian">
            <a:hlinkClick r:id="rId11"/>
            <a:extLst>
              <a:ext uri="{FF2B5EF4-FFF2-40B4-BE49-F238E27FC236}">
                <a16:creationId xmlns:a16="http://schemas.microsoft.com/office/drawing/2014/main" id="{58EF7108-27C9-BC95-A014-4996AB2FEBF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32009" y="3135567"/>
            <a:ext cx="659063" cy="19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32;p1">
            <a:extLst>
              <a:ext uri="{FF2B5EF4-FFF2-40B4-BE49-F238E27FC236}">
                <a16:creationId xmlns:a16="http://schemas.microsoft.com/office/drawing/2014/main" id="{830900BE-B41C-E7B9-55A7-74A804ABB0A0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2516" y="3234217"/>
            <a:ext cx="78263" cy="73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33;p1">
            <a:extLst>
              <a:ext uri="{FF2B5EF4-FFF2-40B4-BE49-F238E27FC236}">
                <a16:creationId xmlns:a16="http://schemas.microsoft.com/office/drawing/2014/main" id="{7D6037F3-7C6E-BBF0-A02D-D2FB7AA5FBAA}"/>
              </a:ext>
            </a:extLst>
          </p:cNvPr>
          <p:cNvSpPr/>
          <p:nvPr/>
        </p:nvSpPr>
        <p:spPr>
          <a:xfrm>
            <a:off x="6891329" y="4197311"/>
            <a:ext cx="1248059" cy="1023839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8" name="Google Shape;134;p1">
            <a:extLst>
              <a:ext uri="{FF2B5EF4-FFF2-40B4-BE49-F238E27FC236}">
                <a16:creationId xmlns:a16="http://schemas.microsoft.com/office/drawing/2014/main" id="{A64BA48F-3C9E-0759-F521-C98AAE393D28}"/>
              </a:ext>
            </a:extLst>
          </p:cNvPr>
          <p:cNvSpPr/>
          <p:nvPr/>
        </p:nvSpPr>
        <p:spPr>
          <a:xfrm>
            <a:off x="6926894" y="4413633"/>
            <a:ext cx="1181100" cy="772092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10" name="Google Shape;135;p1" descr="Ada Customer Reviews 2025 | Conversational AI | SoftwareReviews">
            <a:hlinkClick r:id="rId14"/>
            <a:extLst>
              <a:ext uri="{FF2B5EF4-FFF2-40B4-BE49-F238E27FC236}">
                <a16:creationId xmlns:a16="http://schemas.microsoft.com/office/drawing/2014/main" id="{C19D6500-F332-9FDC-6A44-A27D79D88816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055873" y="2794500"/>
            <a:ext cx="608039" cy="2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36;p1">
            <a:extLst>
              <a:ext uri="{FF2B5EF4-FFF2-40B4-BE49-F238E27FC236}">
                <a16:creationId xmlns:a16="http://schemas.microsoft.com/office/drawing/2014/main" id="{41DCA3BE-9E5C-1BD3-23E1-BE6F84DFECFD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1736983" y="2919347"/>
            <a:ext cx="7680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37;p1" descr="Retell, Inc.">
            <a:hlinkClick r:id="rId17"/>
            <a:extLst>
              <a:ext uri="{FF2B5EF4-FFF2-40B4-BE49-F238E27FC236}">
                <a16:creationId xmlns:a16="http://schemas.microsoft.com/office/drawing/2014/main" id="{772DD1F7-BE9B-3C85-B3F5-936CCF223BCD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t="14998" b="16772"/>
          <a:stretch/>
        </p:blipFill>
        <p:spPr>
          <a:xfrm>
            <a:off x="10919669" y="3143289"/>
            <a:ext cx="785813" cy="21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38;p1">
            <a:extLst>
              <a:ext uri="{FF2B5EF4-FFF2-40B4-BE49-F238E27FC236}">
                <a16:creationId xmlns:a16="http://schemas.microsoft.com/office/drawing/2014/main" id="{4587DED7-C5EC-A1CE-1E1B-81A6F1AA474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59433" y="3234926"/>
            <a:ext cx="76940" cy="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222;p1">
            <a:extLst>
              <a:ext uri="{FF2B5EF4-FFF2-40B4-BE49-F238E27FC236}">
                <a16:creationId xmlns:a16="http://schemas.microsoft.com/office/drawing/2014/main" id="{9473A13B-B85C-BCDF-EC21-F5AACEF50625}"/>
              </a:ext>
            </a:extLst>
          </p:cNvPr>
          <p:cNvSpPr/>
          <p:nvPr/>
        </p:nvSpPr>
        <p:spPr>
          <a:xfrm>
            <a:off x="9486677" y="1024835"/>
            <a:ext cx="2528302" cy="1345141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55" name="Google Shape;141;p1" descr="Alta AI Agents: Data-Driven AI SDR, RevOps &amp; Calling Automation |  Salesforce AppExchange">
            <a:hlinkClick r:id="rId19"/>
            <a:extLst>
              <a:ext uri="{FF2B5EF4-FFF2-40B4-BE49-F238E27FC236}">
                <a16:creationId xmlns:a16="http://schemas.microsoft.com/office/drawing/2014/main" id="{B65A3E54-B05C-FE4E-0791-F253D7A77F30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607323" y="4457351"/>
            <a:ext cx="404362" cy="174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Google Shape;142;p1">
            <a:extLst>
              <a:ext uri="{FF2B5EF4-FFF2-40B4-BE49-F238E27FC236}">
                <a16:creationId xmlns:a16="http://schemas.microsoft.com/office/drawing/2014/main" id="{228B32AA-8BB6-46C9-7A12-5FC69F9FFE1B}"/>
              </a:ext>
            </a:extLst>
          </p:cNvPr>
          <p:cNvSpPr txBox="1"/>
          <p:nvPr/>
        </p:nvSpPr>
        <p:spPr>
          <a:xfrm>
            <a:off x="6821572" y="4193080"/>
            <a:ext cx="139174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Sales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266" name="Google Shape;143;p1">
            <a:extLst>
              <a:ext uri="{FF2B5EF4-FFF2-40B4-BE49-F238E27FC236}">
                <a16:creationId xmlns:a16="http://schemas.microsoft.com/office/drawing/2014/main" id="{8AE697AB-A6F5-3A36-0F1F-2437AD21D606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983373" y="4644748"/>
            <a:ext cx="70775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44;p1" descr="Forward Deployed Engineer (AI) @ telli">
            <a:hlinkClick r:id="rId22"/>
            <a:extLst>
              <a:ext uri="{FF2B5EF4-FFF2-40B4-BE49-F238E27FC236}">
                <a16:creationId xmlns:a16="http://schemas.microsoft.com/office/drawing/2014/main" id="{6A068EF1-717B-5903-B530-83A85B199B99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052108" y="4481068"/>
            <a:ext cx="331546" cy="1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1" name="Google Shape;145;p1">
            <a:extLst>
              <a:ext uri="{FF2B5EF4-FFF2-40B4-BE49-F238E27FC236}">
                <a16:creationId xmlns:a16="http://schemas.microsoft.com/office/drawing/2014/main" id="{4B4D1FB5-BD3E-E898-BABA-FD4AF22E4D9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7404988" y="4598078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46;p1" descr="Salesforge 2025 Company Profile: Valuation, Funding &amp; Investors | PitchBook">
            <a:hlinkClick r:id="rId24"/>
            <a:extLst>
              <a:ext uri="{FF2B5EF4-FFF2-40B4-BE49-F238E27FC236}">
                <a16:creationId xmlns:a16="http://schemas.microsoft.com/office/drawing/2014/main" id="{93DA0B19-AA45-3D67-7E9E-792EDEA55AA7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t="36391" b="39802"/>
          <a:stretch/>
        </p:blipFill>
        <p:spPr>
          <a:xfrm>
            <a:off x="7119432" y="4747373"/>
            <a:ext cx="732110" cy="174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47;p1" descr="Drapeau de l'Estonie.">
            <a:extLst>
              <a:ext uri="{FF2B5EF4-FFF2-40B4-BE49-F238E27FC236}">
                <a16:creationId xmlns:a16="http://schemas.microsoft.com/office/drawing/2014/main" id="{43EA5179-F257-A362-B080-EBC3F99BE0AB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7904236" y="4807272"/>
            <a:ext cx="89504" cy="83061"/>
          </a:xfrm>
          <a:prstGeom prst="ellipse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06" name="Google Shape;150;p1">
            <a:extLst>
              <a:ext uri="{FF2B5EF4-FFF2-40B4-BE49-F238E27FC236}">
                <a16:creationId xmlns:a16="http://schemas.microsoft.com/office/drawing/2014/main" id="{592FB522-DB9C-30B0-68EF-CAB111D99EC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34403" y="3234926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51;p1" descr="Yellow.ai - Wikipedia">
            <a:hlinkClick r:id="rId27"/>
            <a:extLst>
              <a:ext uri="{FF2B5EF4-FFF2-40B4-BE49-F238E27FC236}">
                <a16:creationId xmlns:a16="http://schemas.microsoft.com/office/drawing/2014/main" id="{1F9E4C50-4D04-0885-D82A-A1F6A93E9409}"/>
              </a:ext>
            </a:extLst>
          </p:cNvPr>
          <p:cNvPicPr preferRelativeResize="0"/>
          <p:nvPr/>
        </p:nvPicPr>
        <p:blipFill rotWithShape="1">
          <a:blip r:embed="rId28">
            <a:alphaModFix/>
          </a:blip>
          <a:srcRect t="21793" b="21796"/>
          <a:stretch/>
        </p:blipFill>
        <p:spPr>
          <a:xfrm>
            <a:off x="9701519" y="3475859"/>
            <a:ext cx="935068" cy="21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52;p1">
            <a:extLst>
              <a:ext uri="{FF2B5EF4-FFF2-40B4-BE49-F238E27FC236}">
                <a16:creationId xmlns:a16="http://schemas.microsoft.com/office/drawing/2014/main" id="{63AA562E-FE7E-E714-61EF-FC22D96179C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14420" y="3580608"/>
            <a:ext cx="7680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53;p1">
            <a:extLst>
              <a:ext uri="{FF2B5EF4-FFF2-40B4-BE49-F238E27FC236}">
                <a16:creationId xmlns:a16="http://schemas.microsoft.com/office/drawing/2014/main" id="{0BBC8145-DB45-3847-12B1-0BD9D5AD38C4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27270" y="3584940"/>
            <a:ext cx="94931" cy="63336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6" name="Google Shape;154;p1" descr="Yampa - Products, Competitors, Financials, Employees, Headquarters Locations">
            <a:hlinkClick r:id="rId30"/>
            <a:extLst>
              <a:ext uri="{FF2B5EF4-FFF2-40B4-BE49-F238E27FC236}">
                <a16:creationId xmlns:a16="http://schemas.microsoft.com/office/drawing/2014/main" id="{9CE0AB2C-33A6-36DE-B72D-B7ED6B54D5E4}"/>
              </a:ext>
            </a:extLst>
          </p:cNvPr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9822499" y="3165478"/>
            <a:ext cx="657713" cy="15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55;p1" descr="France - Free flags icons">
            <a:extLst>
              <a:ext uri="{FF2B5EF4-FFF2-40B4-BE49-F238E27FC236}">
                <a16:creationId xmlns:a16="http://schemas.microsoft.com/office/drawing/2014/main" id="{B01FFD36-9CA6-29AE-D951-952757042FF8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0486791" y="3234526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09" name="Google Shape;158;p1">
            <a:extLst>
              <a:ext uri="{FF2B5EF4-FFF2-40B4-BE49-F238E27FC236}">
                <a16:creationId xmlns:a16="http://schemas.microsoft.com/office/drawing/2014/main" id="{E0EE6A78-12D9-7763-A018-9B7C9E9D0482}"/>
              </a:ext>
            </a:extLst>
          </p:cNvPr>
          <p:cNvSpPr/>
          <p:nvPr/>
        </p:nvSpPr>
        <p:spPr>
          <a:xfrm>
            <a:off x="259780" y="4605272"/>
            <a:ext cx="6306120" cy="1967266"/>
          </a:xfrm>
          <a:prstGeom prst="roundRect">
            <a:avLst>
              <a:gd name="adj" fmla="val 2958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0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63;p1">
            <a:extLst>
              <a:ext uri="{FF2B5EF4-FFF2-40B4-BE49-F238E27FC236}">
                <a16:creationId xmlns:a16="http://schemas.microsoft.com/office/drawing/2014/main" id="{77F85D79-D2F4-F5BE-F9A4-3EA5648F0687}"/>
              </a:ext>
            </a:extLst>
          </p:cNvPr>
          <p:cNvSpPr/>
          <p:nvPr/>
        </p:nvSpPr>
        <p:spPr>
          <a:xfrm>
            <a:off x="354558" y="4866896"/>
            <a:ext cx="6104780" cy="1635504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 w="6350">
            <a:noFill/>
            <a:prstDash val="solid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Tx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+mn-ea"/>
              <a:cs typeface="Poppins"/>
              <a:sym typeface="Poppins"/>
            </a:endParaRPr>
          </a:p>
        </p:txBody>
      </p:sp>
      <p:sp>
        <p:nvSpPr>
          <p:cNvPr id="1415" name="Google Shape;164;p1">
            <a:extLst>
              <a:ext uri="{FF2B5EF4-FFF2-40B4-BE49-F238E27FC236}">
                <a16:creationId xmlns:a16="http://schemas.microsoft.com/office/drawing/2014/main" id="{73DC72F6-79C0-44C9-DBE4-8EFBDE6186B9}"/>
              </a:ext>
            </a:extLst>
          </p:cNvPr>
          <p:cNvSpPr txBox="1"/>
          <p:nvPr/>
        </p:nvSpPr>
        <p:spPr>
          <a:xfrm>
            <a:off x="259779" y="4610447"/>
            <a:ext cx="6306121" cy="2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Plateformes de création d’agents spécialisés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71" name="Google Shape;222;p1">
            <a:extLst>
              <a:ext uri="{FF2B5EF4-FFF2-40B4-BE49-F238E27FC236}">
                <a16:creationId xmlns:a16="http://schemas.microsoft.com/office/drawing/2014/main" id="{3EE556C7-A913-0831-2DB0-6B319431C233}"/>
              </a:ext>
            </a:extLst>
          </p:cNvPr>
          <p:cNvSpPr/>
          <p:nvPr/>
        </p:nvSpPr>
        <p:spPr>
          <a:xfrm>
            <a:off x="6891329" y="1024834"/>
            <a:ext cx="2528302" cy="1346872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2" name="Google Shape;223;p1">
            <a:extLst>
              <a:ext uri="{FF2B5EF4-FFF2-40B4-BE49-F238E27FC236}">
                <a16:creationId xmlns:a16="http://schemas.microsoft.com/office/drawing/2014/main" id="{F147EB02-7E52-EB5E-D182-273CED04EB90}"/>
              </a:ext>
            </a:extLst>
          </p:cNvPr>
          <p:cNvSpPr txBox="1"/>
          <p:nvPr/>
        </p:nvSpPr>
        <p:spPr>
          <a:xfrm>
            <a:off x="7616531" y="1025965"/>
            <a:ext cx="1077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Assurance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74" name="Google Shape;225;p1">
            <a:extLst>
              <a:ext uri="{FF2B5EF4-FFF2-40B4-BE49-F238E27FC236}">
                <a16:creationId xmlns:a16="http://schemas.microsoft.com/office/drawing/2014/main" id="{83AC4C68-CDC5-6508-CECB-797608F25F95}"/>
              </a:ext>
            </a:extLst>
          </p:cNvPr>
          <p:cNvSpPr/>
          <p:nvPr/>
        </p:nvSpPr>
        <p:spPr>
          <a:xfrm>
            <a:off x="6961230" y="1265889"/>
            <a:ext cx="2388503" cy="1045763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75" name="Google Shape;226;p1" descr="MarvelX AI - ITC Vegas 2025">
            <a:hlinkClick r:id="rId33"/>
            <a:extLst>
              <a:ext uri="{FF2B5EF4-FFF2-40B4-BE49-F238E27FC236}">
                <a16:creationId xmlns:a16="http://schemas.microsoft.com/office/drawing/2014/main" id="{9F2DDEA4-43A4-108A-3636-F7E42C05A2A2}"/>
              </a:ext>
            </a:extLst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7285983" y="1338304"/>
            <a:ext cx="642556" cy="169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6" name="Google Shape;227;p1" descr="MaxFlags Autocollant drapeau Pays-Bas, 7 x 10 cm, 5 pcs,  Monsieur-des-Drapeaux">
            <a:extLst>
              <a:ext uri="{FF2B5EF4-FFF2-40B4-BE49-F238E27FC236}">
                <a16:creationId xmlns:a16="http://schemas.microsoft.com/office/drawing/2014/main" id="{E04B4310-BCD1-74F7-60DB-C2FBDAC3F91D}"/>
              </a:ext>
            </a:extLst>
          </p:cNvPr>
          <p:cNvPicPr preferRelativeResize="0"/>
          <p:nvPr/>
        </p:nvPicPr>
        <p:blipFill rotWithShape="1">
          <a:blip r:embed="rId35">
            <a:alphaModFix/>
          </a:blip>
          <a:srcRect l="9883" t="8741" r="10761" b="6973"/>
          <a:stretch/>
        </p:blipFill>
        <p:spPr>
          <a:xfrm>
            <a:off x="7920632" y="1479095"/>
            <a:ext cx="93260" cy="86545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8" name="Google Shape;229;p1">
            <a:extLst>
              <a:ext uri="{FF2B5EF4-FFF2-40B4-BE49-F238E27FC236}">
                <a16:creationId xmlns:a16="http://schemas.microsoft.com/office/drawing/2014/main" id="{70C24BDB-6BEF-2058-983C-7567756E78D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03457" y="2147256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0" name="Google Shape;231;p1">
            <a:extLst>
              <a:ext uri="{FF2B5EF4-FFF2-40B4-BE49-F238E27FC236}">
                <a16:creationId xmlns:a16="http://schemas.microsoft.com/office/drawing/2014/main" id="{CCDBD4D8-1FDD-067C-BCB6-CC5CC8026A1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069700" y="1813980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1" name="Google Shape;232;p1">
            <a:hlinkClick r:id="rId36"/>
            <a:extLst>
              <a:ext uri="{FF2B5EF4-FFF2-40B4-BE49-F238E27FC236}">
                <a16:creationId xmlns:a16="http://schemas.microsoft.com/office/drawing/2014/main" id="{D70D3014-0981-2DBA-44E3-5C3911361D91}"/>
              </a:ext>
            </a:extLst>
          </p:cNvPr>
          <p:cNvPicPr preferRelativeResize="0"/>
          <p:nvPr/>
        </p:nvPicPr>
        <p:blipFill rotWithShape="1">
          <a:blip r:embed="rId37">
            <a:alphaModFix/>
          </a:blip>
          <a:srcRect/>
          <a:stretch/>
        </p:blipFill>
        <p:spPr>
          <a:xfrm>
            <a:off x="8508950" y="1716089"/>
            <a:ext cx="480612" cy="16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236;p1">
            <a:extLst>
              <a:ext uri="{FF2B5EF4-FFF2-40B4-BE49-F238E27FC236}">
                <a16:creationId xmlns:a16="http://schemas.microsoft.com/office/drawing/2014/main" id="{45BF9292-60BC-A424-1E7D-818B366544D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01692" y="2919347"/>
            <a:ext cx="76940" cy="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238;p1">
            <a:extLst>
              <a:ext uri="{FF2B5EF4-FFF2-40B4-BE49-F238E27FC236}">
                <a16:creationId xmlns:a16="http://schemas.microsoft.com/office/drawing/2014/main" id="{BB5CA093-B286-477E-44DA-5633E445CF10}"/>
              </a:ext>
            </a:extLst>
          </p:cNvPr>
          <p:cNvSpPr/>
          <p:nvPr/>
        </p:nvSpPr>
        <p:spPr>
          <a:xfrm>
            <a:off x="9554171" y="1265318"/>
            <a:ext cx="2393314" cy="1040815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89" name="Google Shape;240;p1" descr="Thoughtful AI Company Profile: Funding, Investors &amp; Partnerships">
            <a:hlinkClick r:id="rId38"/>
            <a:extLst>
              <a:ext uri="{FF2B5EF4-FFF2-40B4-BE49-F238E27FC236}">
                <a16:creationId xmlns:a16="http://schemas.microsoft.com/office/drawing/2014/main" id="{A362BC0F-C807-E9C8-DE29-C474F3F96E61}"/>
              </a:ext>
            </a:extLst>
          </p:cNvPr>
          <p:cNvPicPr preferRelativeResize="0"/>
          <p:nvPr/>
        </p:nvPicPr>
        <p:blipFill rotWithShape="1">
          <a:blip r:embed="rId39">
            <a:alphaModFix/>
          </a:blip>
          <a:srcRect t="30423" b="30202"/>
          <a:stretch/>
        </p:blipFill>
        <p:spPr>
          <a:xfrm>
            <a:off x="9664400" y="1383142"/>
            <a:ext cx="846087" cy="17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241;p1">
            <a:extLst>
              <a:ext uri="{FF2B5EF4-FFF2-40B4-BE49-F238E27FC236}">
                <a16:creationId xmlns:a16="http://schemas.microsoft.com/office/drawing/2014/main" id="{CE69783F-4850-BC5A-F49F-757DBCEAD7E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68369" y="1479095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242;p1" descr="Infinitus Systems raises $51.5 million Series C funding on the strength of  AI guardrails">
            <a:hlinkClick r:id="rId40"/>
            <a:extLst>
              <a:ext uri="{FF2B5EF4-FFF2-40B4-BE49-F238E27FC236}">
                <a16:creationId xmlns:a16="http://schemas.microsoft.com/office/drawing/2014/main" id="{11FEAFC8-B602-F47F-B7BA-A9CFE0FE4389}"/>
              </a:ext>
            </a:extLst>
          </p:cNvPr>
          <p:cNvPicPr preferRelativeResize="0"/>
          <p:nvPr/>
        </p:nvPicPr>
        <p:blipFill rotWithShape="1">
          <a:blip r:embed="rId41">
            <a:alphaModFix/>
          </a:blip>
          <a:srcRect t="18661" b="18161"/>
          <a:stretch/>
        </p:blipFill>
        <p:spPr>
          <a:xfrm>
            <a:off x="9662261" y="2022529"/>
            <a:ext cx="556055" cy="18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243;p1">
            <a:extLst>
              <a:ext uri="{FF2B5EF4-FFF2-40B4-BE49-F238E27FC236}">
                <a16:creationId xmlns:a16="http://schemas.microsoft.com/office/drawing/2014/main" id="{A534E9F4-BEAD-892E-DA24-EAC98C5E137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59352" y="1461296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244;p1" descr="Hippocratic AI | General Catalyst Portfolio">
            <a:hlinkClick r:id="rId42"/>
            <a:extLst>
              <a:ext uri="{FF2B5EF4-FFF2-40B4-BE49-F238E27FC236}">
                <a16:creationId xmlns:a16="http://schemas.microsoft.com/office/drawing/2014/main" id="{751F6204-52B6-B6E6-2865-926106FA3DCF}"/>
              </a:ext>
            </a:extLst>
          </p:cNvPr>
          <p:cNvPicPr preferRelativeResize="0"/>
          <p:nvPr/>
        </p:nvPicPr>
        <p:blipFill rotWithShape="1">
          <a:blip r:embed="rId43">
            <a:alphaModFix/>
          </a:blip>
          <a:srcRect/>
          <a:stretch/>
        </p:blipFill>
        <p:spPr>
          <a:xfrm>
            <a:off x="11068868" y="1371253"/>
            <a:ext cx="637340" cy="189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245;p1" descr="Founding Account Executive @ Mandolin">
            <a:hlinkClick r:id="rId44"/>
            <a:extLst>
              <a:ext uri="{FF2B5EF4-FFF2-40B4-BE49-F238E27FC236}">
                <a16:creationId xmlns:a16="http://schemas.microsoft.com/office/drawing/2014/main" id="{18454062-CD36-C23C-66F2-44D193D5CB6B}"/>
              </a:ext>
            </a:extLst>
          </p:cNvPr>
          <p:cNvPicPr preferRelativeResize="0"/>
          <p:nvPr/>
        </p:nvPicPr>
        <p:blipFill rotWithShape="1">
          <a:blip r:embed="rId45">
            <a:alphaModFix/>
          </a:blip>
          <a:srcRect t="30626" b="31743"/>
          <a:stretch/>
        </p:blipFill>
        <p:spPr>
          <a:xfrm>
            <a:off x="11015969" y="2044817"/>
            <a:ext cx="766576" cy="169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246;p1">
            <a:extLst>
              <a:ext uri="{FF2B5EF4-FFF2-40B4-BE49-F238E27FC236}">
                <a16:creationId xmlns:a16="http://schemas.microsoft.com/office/drawing/2014/main" id="{2AAB2941-3F9E-9AE5-CDAF-9406C6D91E4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96174" y="2121241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255;p1" descr="How Gradient Labs Scaled without DevOps using Encore Cloud – Encore Cloud">
            <a:hlinkClick r:id="rId46"/>
            <a:extLst>
              <a:ext uri="{FF2B5EF4-FFF2-40B4-BE49-F238E27FC236}">
                <a16:creationId xmlns:a16="http://schemas.microsoft.com/office/drawing/2014/main" id="{91E023FB-D199-8C0A-3D12-0EB285A077A1}"/>
              </a:ext>
            </a:extLst>
          </p:cNvPr>
          <p:cNvPicPr preferRelativeResize="0"/>
          <p:nvPr/>
        </p:nvPicPr>
        <p:blipFill rotWithShape="1">
          <a:blip r:embed="rId47">
            <a:alphaModFix/>
          </a:blip>
          <a:srcRect l="3778" t="40623" r="4017" b="41364"/>
          <a:stretch/>
        </p:blipFill>
        <p:spPr>
          <a:xfrm>
            <a:off x="7054538" y="3749162"/>
            <a:ext cx="1102285" cy="21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256;p1">
            <a:extLst>
              <a:ext uri="{FF2B5EF4-FFF2-40B4-BE49-F238E27FC236}">
                <a16:creationId xmlns:a16="http://schemas.microsoft.com/office/drawing/2014/main" id="{B8B2B44A-3610-8E71-5A24-6EE47DBDCD0D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139389" y="3883709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257;p1">
            <a:extLst>
              <a:ext uri="{FF2B5EF4-FFF2-40B4-BE49-F238E27FC236}">
                <a16:creationId xmlns:a16="http://schemas.microsoft.com/office/drawing/2014/main" id="{927B0A09-E89D-9AD7-BBC8-8B236006C2F5}"/>
              </a:ext>
            </a:extLst>
          </p:cNvPr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7971157" y="2120660"/>
            <a:ext cx="76961" cy="5582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10" name="Google Shape;261;p1">
            <a:extLst>
              <a:ext uri="{FF2B5EF4-FFF2-40B4-BE49-F238E27FC236}">
                <a16:creationId xmlns:a16="http://schemas.microsoft.com/office/drawing/2014/main" id="{D5EFF9F5-01FC-54EE-0F45-D9346F656B8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46518" y="2113483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3" name="Image 1532">
            <a:hlinkClick r:id="" action="ppaction://noaction"/>
            <a:extLst>
              <a:ext uri="{FF2B5EF4-FFF2-40B4-BE49-F238E27FC236}">
                <a16:creationId xmlns:a16="http://schemas.microsoft.com/office/drawing/2014/main" id="{2F27D562-4DE4-7C05-C020-AA201D57926B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7281382" y="2038557"/>
            <a:ext cx="658646" cy="123818"/>
          </a:xfrm>
          <a:prstGeom prst="rect">
            <a:avLst/>
          </a:prstGeom>
        </p:spPr>
      </p:pic>
      <p:pic>
        <p:nvPicPr>
          <p:cNvPr id="3" name="Picture 16" descr="AgentForce - Diabsolut">
            <a:hlinkClick r:id="rId50"/>
            <a:extLst>
              <a:ext uri="{FF2B5EF4-FFF2-40B4-BE49-F238E27FC236}">
                <a16:creationId xmlns:a16="http://schemas.microsoft.com/office/drawing/2014/main" id="{E25F607E-D18D-827E-4663-FE17EBAA5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588" y="3476598"/>
            <a:ext cx="741040" cy="1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>
            <a:hlinkClick r:id="rId50"/>
            <a:extLst>
              <a:ext uri="{FF2B5EF4-FFF2-40B4-BE49-F238E27FC236}">
                <a16:creationId xmlns:a16="http://schemas.microsoft.com/office/drawing/2014/main" id="{4F50744B-215D-82A8-FFAD-0497C1B2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142" y="3358770"/>
            <a:ext cx="155646" cy="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33;p1">
            <a:extLst>
              <a:ext uri="{FF2B5EF4-FFF2-40B4-BE49-F238E27FC236}">
                <a16:creationId xmlns:a16="http://schemas.microsoft.com/office/drawing/2014/main" id="{ACAB5E07-0C1D-D60E-23B7-414ACF0C02E2}"/>
              </a:ext>
            </a:extLst>
          </p:cNvPr>
          <p:cNvSpPr/>
          <p:nvPr/>
        </p:nvSpPr>
        <p:spPr>
          <a:xfrm>
            <a:off x="9551653" y="4197311"/>
            <a:ext cx="2463326" cy="1023839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Google Shape;134;p1">
            <a:extLst>
              <a:ext uri="{FF2B5EF4-FFF2-40B4-BE49-F238E27FC236}">
                <a16:creationId xmlns:a16="http://schemas.microsoft.com/office/drawing/2014/main" id="{1B1DA6BB-54A7-096F-0D16-4A0381A34266}"/>
              </a:ext>
            </a:extLst>
          </p:cNvPr>
          <p:cNvSpPr/>
          <p:nvPr/>
        </p:nvSpPr>
        <p:spPr>
          <a:xfrm>
            <a:off x="9586691" y="4413633"/>
            <a:ext cx="2393250" cy="772092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142;p1">
            <a:extLst>
              <a:ext uri="{FF2B5EF4-FFF2-40B4-BE49-F238E27FC236}">
                <a16:creationId xmlns:a16="http://schemas.microsoft.com/office/drawing/2014/main" id="{94C33774-1BBA-56B3-B834-0F9D2C23F213}"/>
              </a:ext>
            </a:extLst>
          </p:cNvPr>
          <p:cNvSpPr txBox="1"/>
          <p:nvPr/>
        </p:nvSpPr>
        <p:spPr>
          <a:xfrm>
            <a:off x="10087444" y="4193080"/>
            <a:ext cx="139174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IT/</a:t>
            </a:r>
            <a:r>
              <a:rPr kumimoji="0" lang="fr-FR" sz="9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dév</a:t>
            </a:r>
            <a:endParaRPr kumimoji="0" lang="fr-FR" sz="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67" name="Google Shape;218;p1" descr="Atera Networks - Wikipedia">
            <a:hlinkClick r:id="rId53"/>
            <a:extLst>
              <a:ext uri="{FF2B5EF4-FFF2-40B4-BE49-F238E27FC236}">
                <a16:creationId xmlns:a16="http://schemas.microsoft.com/office/drawing/2014/main" id="{B3252596-48D1-B2EF-CBBC-8320F6D31E85}"/>
              </a:ext>
            </a:extLst>
          </p:cNvPr>
          <p:cNvPicPr preferRelativeResize="0"/>
          <p:nvPr/>
        </p:nvPicPr>
        <p:blipFill rotWithShape="1">
          <a:blip r:embed="rId54">
            <a:alphaModFix/>
          </a:blip>
          <a:srcRect t="28875" b="25059"/>
          <a:stretch/>
        </p:blipFill>
        <p:spPr>
          <a:xfrm>
            <a:off x="9684772" y="4464112"/>
            <a:ext cx="723329" cy="13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258;p1">
            <a:extLst>
              <a:ext uri="{FF2B5EF4-FFF2-40B4-BE49-F238E27FC236}">
                <a16:creationId xmlns:a16="http://schemas.microsoft.com/office/drawing/2014/main" id="{F91813DF-A15A-7F45-AAF0-E32C3163C7D3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0464790" y="4541577"/>
            <a:ext cx="72000" cy="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219;p1">
            <a:hlinkClick r:id="rId55"/>
            <a:extLst>
              <a:ext uri="{FF2B5EF4-FFF2-40B4-BE49-F238E27FC236}">
                <a16:creationId xmlns:a16="http://schemas.microsoft.com/office/drawing/2014/main" id="{9C4EE340-73A7-7D32-AFAF-CFBE0B4A212F}"/>
              </a:ext>
            </a:extLst>
          </p:cNvPr>
          <p:cNvPicPr preferRelativeResize="0"/>
          <p:nvPr/>
        </p:nvPicPr>
        <p:blipFill rotWithShape="1">
          <a:blip r:embed="rId56">
            <a:alphaModFix/>
          </a:blip>
          <a:srcRect/>
          <a:stretch/>
        </p:blipFill>
        <p:spPr>
          <a:xfrm>
            <a:off x="9651368" y="4961199"/>
            <a:ext cx="824444" cy="1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259;p1">
            <a:extLst>
              <a:ext uri="{FF2B5EF4-FFF2-40B4-BE49-F238E27FC236}">
                <a16:creationId xmlns:a16="http://schemas.microsoft.com/office/drawing/2014/main" id="{E4F55E1D-AE59-DAD5-E7AF-DB77C804169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20729" y="509830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260;p1">
            <a:extLst>
              <a:ext uri="{FF2B5EF4-FFF2-40B4-BE49-F238E27FC236}">
                <a16:creationId xmlns:a16="http://schemas.microsoft.com/office/drawing/2014/main" id="{65DA137A-B758-0614-C139-BDC824BAF7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775313" y="4619972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262;p1" descr="Salesforce Absorbs AI Recruitment Startup Moonhub - gettectonic.com">
            <a:hlinkClick r:id="rId57"/>
            <a:extLst>
              <a:ext uri="{FF2B5EF4-FFF2-40B4-BE49-F238E27FC236}">
                <a16:creationId xmlns:a16="http://schemas.microsoft.com/office/drawing/2014/main" id="{FD0E70AC-B5F7-E64D-764F-0C69231A9D75}"/>
              </a:ext>
            </a:extLst>
          </p:cNvPr>
          <p:cNvPicPr preferRelativeResize="0"/>
          <p:nvPr/>
        </p:nvPicPr>
        <p:blipFill rotWithShape="1">
          <a:blip r:embed="rId58">
            <a:alphaModFix/>
          </a:blip>
          <a:srcRect t="31922" b="30560"/>
          <a:stretch/>
        </p:blipFill>
        <p:spPr>
          <a:xfrm>
            <a:off x="10966418" y="4484291"/>
            <a:ext cx="766432" cy="19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50;p1">
            <a:extLst>
              <a:ext uri="{FF2B5EF4-FFF2-40B4-BE49-F238E27FC236}">
                <a16:creationId xmlns:a16="http://schemas.microsoft.com/office/drawing/2014/main" id="{B0E324EC-E365-1A6E-6A7E-40DF832ABE1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013892" y="358060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4" descr="La start-up française Shift Technology devient une licorne après sa levée  de fonds auprès d'">
            <a:hlinkClick r:id="rId59"/>
            <a:extLst>
              <a:ext uri="{FF2B5EF4-FFF2-40B4-BE49-F238E27FC236}">
                <a16:creationId xmlns:a16="http://schemas.microsoft.com/office/drawing/2014/main" id="{1FF47567-C582-6DE7-F0AA-1E58205E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752" y="1310256"/>
            <a:ext cx="649038" cy="32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oogle Shape;171;p1" descr="France - Free flags icons">
            <a:extLst>
              <a:ext uri="{FF2B5EF4-FFF2-40B4-BE49-F238E27FC236}">
                <a16:creationId xmlns:a16="http://schemas.microsoft.com/office/drawing/2014/main" id="{191D7FAB-7159-6ECD-B719-AC31AAB839F5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9100162" y="1491870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78" name="Picture 54" descr="Integrations | Thunder Code: AI-Powered Test Automation Platform">
            <a:hlinkClick r:id="rId61"/>
            <a:extLst>
              <a:ext uri="{FF2B5EF4-FFF2-40B4-BE49-F238E27FC236}">
                <a16:creationId xmlns:a16="http://schemas.microsoft.com/office/drawing/2014/main" id="{508C7781-5E40-0294-9575-3CFE2A50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624" y="4889231"/>
            <a:ext cx="745785" cy="22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Google Shape;155;p1" descr="France - Free flags icons">
            <a:extLst>
              <a:ext uri="{FF2B5EF4-FFF2-40B4-BE49-F238E27FC236}">
                <a16:creationId xmlns:a16="http://schemas.microsoft.com/office/drawing/2014/main" id="{C9BDFB2D-AEE5-8B9D-FED7-4E97D016422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775383" y="5016404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0" name="Picture 86" descr="Intégration Zendesk - Placez automatiquement les clients mécontents sur une  blocklist pour vos emails marketing – Accueil">
            <a:hlinkClick r:id="rId63"/>
            <a:extLst>
              <a:ext uri="{FF2B5EF4-FFF2-40B4-BE49-F238E27FC236}">
                <a16:creationId xmlns:a16="http://schemas.microsoft.com/office/drawing/2014/main" id="{B15DC231-F0FF-6987-9D49-0EB3539FC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24" y="3498480"/>
            <a:ext cx="665770" cy="1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33;p1">
            <a:extLst>
              <a:ext uri="{FF2B5EF4-FFF2-40B4-BE49-F238E27FC236}">
                <a16:creationId xmlns:a16="http://schemas.microsoft.com/office/drawing/2014/main" id="{7898E7B7-26EE-57F8-149F-D7D4F60B4532}"/>
              </a:ext>
            </a:extLst>
          </p:cNvPr>
          <p:cNvSpPr/>
          <p:nvPr/>
        </p:nvSpPr>
        <p:spPr>
          <a:xfrm>
            <a:off x="8221876" y="4197312"/>
            <a:ext cx="1248059" cy="842229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" name="Google Shape;134;p1">
            <a:extLst>
              <a:ext uri="{FF2B5EF4-FFF2-40B4-BE49-F238E27FC236}">
                <a16:creationId xmlns:a16="http://schemas.microsoft.com/office/drawing/2014/main" id="{D201BA09-9DE0-7EC8-CE49-E4B5E969E36E}"/>
              </a:ext>
            </a:extLst>
          </p:cNvPr>
          <p:cNvSpPr/>
          <p:nvPr/>
        </p:nvSpPr>
        <p:spPr>
          <a:xfrm>
            <a:off x="8255355" y="4413633"/>
            <a:ext cx="1181100" cy="591608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42;p1">
            <a:extLst>
              <a:ext uri="{FF2B5EF4-FFF2-40B4-BE49-F238E27FC236}">
                <a16:creationId xmlns:a16="http://schemas.microsoft.com/office/drawing/2014/main" id="{F5DFC95C-A8E5-FD4F-BC61-6108B03BF60E}"/>
              </a:ext>
            </a:extLst>
          </p:cNvPr>
          <p:cNvSpPr txBox="1"/>
          <p:nvPr/>
        </p:nvSpPr>
        <p:spPr>
          <a:xfrm>
            <a:off x="8150033" y="4193080"/>
            <a:ext cx="1391745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RH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66" name="Picture 42" descr="Metaview: AI recruiting platform | Notetaker, Reports, Job Posts &amp;  Candidate Search">
            <a:hlinkClick r:id="rId65"/>
            <a:extLst>
              <a:ext uri="{FF2B5EF4-FFF2-40B4-BE49-F238E27FC236}">
                <a16:creationId xmlns:a16="http://schemas.microsoft.com/office/drawing/2014/main" id="{CAD1AFAB-D88F-3380-FC1A-126DF80F0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0" b="25503"/>
          <a:stretch>
            <a:fillRect/>
          </a:stretch>
        </p:blipFill>
        <p:spPr bwMode="auto">
          <a:xfrm>
            <a:off x="8338463" y="4536812"/>
            <a:ext cx="972880" cy="1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Skillvue Secures $2.8M Funding Round | citybiz">
            <a:hlinkClick r:id="rId67"/>
            <a:extLst>
              <a:ext uri="{FF2B5EF4-FFF2-40B4-BE49-F238E27FC236}">
                <a16:creationId xmlns:a16="http://schemas.microsoft.com/office/drawing/2014/main" id="{0EB0CD6C-AFF2-F354-9A43-9C290EDB6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641" y="4772713"/>
            <a:ext cx="656696" cy="18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Drapeau de l'Italie — Wikipédia">
            <a:extLst>
              <a:ext uri="{FF2B5EF4-FFF2-40B4-BE49-F238E27FC236}">
                <a16:creationId xmlns:a16="http://schemas.microsoft.com/office/drawing/2014/main" id="{E6994806-EA69-D778-805F-E431D27B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435" y="4907594"/>
            <a:ext cx="74687" cy="49891"/>
          </a:xfrm>
          <a:prstGeom prst="ellipse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Google Shape;132;p1">
            <a:extLst>
              <a:ext uri="{FF2B5EF4-FFF2-40B4-BE49-F238E27FC236}">
                <a16:creationId xmlns:a16="http://schemas.microsoft.com/office/drawing/2014/main" id="{49094AF6-A2D6-7E2A-0230-109549E79F19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11343" y="4624692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50;p1">
            <a:extLst>
              <a:ext uri="{FF2B5EF4-FFF2-40B4-BE49-F238E27FC236}">
                <a16:creationId xmlns:a16="http://schemas.microsoft.com/office/drawing/2014/main" id="{9DD81DD8-CCC5-1BD7-C995-C4A2A9399A9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4010" y="358060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Accueil - Rizlum">
            <a:hlinkClick r:id="" action="ppaction://noaction"/>
            <a:extLst>
              <a:ext uri="{FF2B5EF4-FFF2-40B4-BE49-F238E27FC236}">
                <a16:creationId xmlns:a16="http://schemas.microsoft.com/office/drawing/2014/main" id="{B6AD4D78-D956-5E39-1AFF-A530A9C5C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922" y="1680472"/>
            <a:ext cx="642556" cy="16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oogle Shape;171;p1" descr="France - Free flags icons">
            <a:extLst>
              <a:ext uri="{FF2B5EF4-FFF2-40B4-BE49-F238E27FC236}">
                <a16:creationId xmlns:a16="http://schemas.microsoft.com/office/drawing/2014/main" id="{EB15C644-D037-D726-429E-2F406E0BCD9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946295" y="1804991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" name="Picture 44" descr="Synthflow AI Raises $20M to Transform the $168B Global Conversational AI  Market With Enterprise AI Voice Agents | The AI Journal">
            <a:hlinkClick r:id="rId71"/>
            <a:extLst>
              <a:ext uri="{FF2B5EF4-FFF2-40B4-BE49-F238E27FC236}">
                <a16:creationId xmlns:a16="http://schemas.microsoft.com/office/drawing/2014/main" id="{CC85575E-2319-CC1B-A73A-634AFB924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3" b="29104"/>
          <a:stretch>
            <a:fillRect/>
          </a:stretch>
        </p:blipFill>
        <p:spPr bwMode="auto">
          <a:xfrm>
            <a:off x="9842747" y="3769888"/>
            <a:ext cx="905600" cy="21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Google Shape;126;p1">
            <a:extLst>
              <a:ext uri="{FF2B5EF4-FFF2-40B4-BE49-F238E27FC236}">
                <a16:creationId xmlns:a16="http://schemas.microsoft.com/office/drawing/2014/main" id="{3B366B41-1855-D884-8117-3081F790B5C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10755622" y="3883709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Sierra | Better customer experiences">
            <a:hlinkClick r:id="rId73"/>
            <a:extLst>
              <a:ext uri="{FF2B5EF4-FFF2-40B4-BE49-F238E27FC236}">
                <a16:creationId xmlns:a16="http://schemas.microsoft.com/office/drawing/2014/main" id="{C13B4270-22E8-7DA3-71BA-07CD48A6F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38" y="3731351"/>
            <a:ext cx="664095" cy="2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oogle Shape;70;p14">
            <a:extLst>
              <a:ext uri="{FF2B5EF4-FFF2-40B4-BE49-F238E27FC236}">
                <a16:creationId xmlns:a16="http://schemas.microsoft.com/office/drawing/2014/main" id="{609AEB56-34CF-85A9-D108-88989395CA9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16194" y="388441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49;p1" descr="Talkdesk Avis 2025 : Détails, Tarification, &amp; Caractéristiques | G2">
            <a:hlinkClick r:id="rId75"/>
            <a:extLst>
              <a:ext uri="{FF2B5EF4-FFF2-40B4-BE49-F238E27FC236}">
                <a16:creationId xmlns:a16="http://schemas.microsoft.com/office/drawing/2014/main" id="{523A529F-9A31-03AF-0EE0-D4B47E176037}"/>
              </a:ext>
            </a:extLst>
          </p:cNvPr>
          <p:cNvPicPr preferRelativeResize="0"/>
          <p:nvPr/>
        </p:nvPicPr>
        <p:blipFill rotWithShape="1">
          <a:blip r:embed="rId76">
            <a:alphaModFix/>
          </a:blip>
          <a:srcRect t="28565" b="30260"/>
          <a:stretch/>
        </p:blipFill>
        <p:spPr>
          <a:xfrm>
            <a:off x="8428565" y="2819166"/>
            <a:ext cx="798928" cy="17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6;p1">
            <a:extLst>
              <a:ext uri="{FF2B5EF4-FFF2-40B4-BE49-F238E27FC236}">
                <a16:creationId xmlns:a16="http://schemas.microsoft.com/office/drawing/2014/main" id="{0BA5B2DE-2B02-2B52-81E3-40CE6C78D25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54228" y="2919347"/>
            <a:ext cx="76940" cy="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223;p1">
            <a:extLst>
              <a:ext uri="{FF2B5EF4-FFF2-40B4-BE49-F238E27FC236}">
                <a16:creationId xmlns:a16="http://schemas.microsoft.com/office/drawing/2014/main" id="{00EDC5BD-591E-348B-5D06-EA3DA21583E9}"/>
              </a:ext>
            </a:extLst>
          </p:cNvPr>
          <p:cNvSpPr txBox="1"/>
          <p:nvPr/>
        </p:nvSpPr>
        <p:spPr>
          <a:xfrm>
            <a:off x="10211878" y="1025965"/>
            <a:ext cx="10779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Santé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220;p1">
            <a:extLst>
              <a:ext uri="{FF2B5EF4-FFF2-40B4-BE49-F238E27FC236}">
                <a16:creationId xmlns:a16="http://schemas.microsoft.com/office/drawing/2014/main" id="{8D327F51-52EA-5CB3-7CC5-52599CCD8D2F}"/>
              </a:ext>
            </a:extLst>
          </p:cNvPr>
          <p:cNvSpPr/>
          <p:nvPr/>
        </p:nvSpPr>
        <p:spPr>
          <a:xfrm>
            <a:off x="9551652" y="5314746"/>
            <a:ext cx="1161633" cy="1257792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221;p1">
            <a:extLst>
              <a:ext uri="{FF2B5EF4-FFF2-40B4-BE49-F238E27FC236}">
                <a16:creationId xmlns:a16="http://schemas.microsoft.com/office/drawing/2014/main" id="{720B7E08-3109-510D-A546-5222673A4DE0}"/>
              </a:ext>
            </a:extLst>
          </p:cNvPr>
          <p:cNvSpPr txBox="1"/>
          <p:nvPr/>
        </p:nvSpPr>
        <p:spPr>
          <a:xfrm>
            <a:off x="9551653" y="5334217"/>
            <a:ext cx="117561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Compliance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224;p1">
            <a:extLst>
              <a:ext uri="{FF2B5EF4-FFF2-40B4-BE49-F238E27FC236}">
                <a16:creationId xmlns:a16="http://schemas.microsoft.com/office/drawing/2014/main" id="{F6DFBDA3-0F13-9BA6-625D-49CE0A16659F}"/>
              </a:ext>
            </a:extLst>
          </p:cNvPr>
          <p:cNvSpPr/>
          <p:nvPr/>
        </p:nvSpPr>
        <p:spPr>
          <a:xfrm>
            <a:off x="9586691" y="5583565"/>
            <a:ext cx="1097256" cy="959226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220;p1">
            <a:extLst>
              <a:ext uri="{FF2B5EF4-FFF2-40B4-BE49-F238E27FC236}">
                <a16:creationId xmlns:a16="http://schemas.microsoft.com/office/drawing/2014/main" id="{CE271250-0CFA-9FFF-F0C9-73BB8DEE2CE6}"/>
              </a:ext>
            </a:extLst>
          </p:cNvPr>
          <p:cNvSpPr/>
          <p:nvPr/>
        </p:nvSpPr>
        <p:spPr>
          <a:xfrm>
            <a:off x="6893415" y="5289575"/>
            <a:ext cx="1248058" cy="1282963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" name="Google Shape;221;p1">
            <a:extLst>
              <a:ext uri="{FF2B5EF4-FFF2-40B4-BE49-F238E27FC236}">
                <a16:creationId xmlns:a16="http://schemas.microsoft.com/office/drawing/2014/main" id="{00C3FAE3-C2EA-9D40-E00A-DC9B8BED3352}"/>
              </a:ext>
            </a:extLst>
          </p:cNvPr>
          <p:cNvSpPr txBox="1"/>
          <p:nvPr/>
        </p:nvSpPr>
        <p:spPr>
          <a:xfrm>
            <a:off x="6779206" y="5300155"/>
            <a:ext cx="1490990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Banque / Finance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224;p1">
            <a:extLst>
              <a:ext uri="{FF2B5EF4-FFF2-40B4-BE49-F238E27FC236}">
                <a16:creationId xmlns:a16="http://schemas.microsoft.com/office/drawing/2014/main" id="{C0723A35-4E8C-AFA1-6DC9-FFA1DD98FDB9}"/>
              </a:ext>
            </a:extLst>
          </p:cNvPr>
          <p:cNvSpPr/>
          <p:nvPr/>
        </p:nvSpPr>
        <p:spPr>
          <a:xfrm>
            <a:off x="6926894" y="5527343"/>
            <a:ext cx="1181100" cy="1008535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7" name="Google Shape;235;p1" descr="Kasisto Docs: Forgot Password">
            <a:hlinkClick r:id="rId77"/>
            <a:extLst>
              <a:ext uri="{FF2B5EF4-FFF2-40B4-BE49-F238E27FC236}">
                <a16:creationId xmlns:a16="http://schemas.microsoft.com/office/drawing/2014/main" id="{88FF8E29-6E15-10AA-7156-B81EFD515566}"/>
              </a:ext>
            </a:extLst>
          </p:cNvPr>
          <p:cNvPicPr preferRelativeResize="0"/>
          <p:nvPr/>
        </p:nvPicPr>
        <p:blipFill rotWithShape="1">
          <a:blip r:embed="rId78">
            <a:alphaModFix/>
          </a:blip>
          <a:srcRect/>
          <a:stretch/>
        </p:blipFill>
        <p:spPr>
          <a:xfrm>
            <a:off x="7176129" y="5617929"/>
            <a:ext cx="496608" cy="14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252;p1">
            <a:extLst>
              <a:ext uri="{FF2B5EF4-FFF2-40B4-BE49-F238E27FC236}">
                <a16:creationId xmlns:a16="http://schemas.microsoft.com/office/drawing/2014/main" id="{75E646B0-B192-8EA9-9DA8-2875D346E00C}"/>
              </a:ext>
            </a:extLst>
          </p:cNvPr>
          <p:cNvSpPr/>
          <p:nvPr/>
        </p:nvSpPr>
        <p:spPr>
          <a:xfrm>
            <a:off x="10819868" y="5304348"/>
            <a:ext cx="1188000" cy="1268190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253;p1">
            <a:extLst>
              <a:ext uri="{FF2B5EF4-FFF2-40B4-BE49-F238E27FC236}">
                <a16:creationId xmlns:a16="http://schemas.microsoft.com/office/drawing/2014/main" id="{FF7026EF-0F2E-6023-3A25-AE5787A3C5C7}"/>
              </a:ext>
            </a:extLst>
          </p:cNvPr>
          <p:cNvSpPr txBox="1"/>
          <p:nvPr/>
        </p:nvSpPr>
        <p:spPr>
          <a:xfrm>
            <a:off x="10821770" y="5328641"/>
            <a:ext cx="1184196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Productivité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254;p1">
            <a:extLst>
              <a:ext uri="{FF2B5EF4-FFF2-40B4-BE49-F238E27FC236}">
                <a16:creationId xmlns:a16="http://schemas.microsoft.com/office/drawing/2014/main" id="{85A8B2B3-9901-1F21-8875-72D2000E6341}"/>
              </a:ext>
            </a:extLst>
          </p:cNvPr>
          <p:cNvSpPr/>
          <p:nvPr/>
        </p:nvSpPr>
        <p:spPr>
          <a:xfrm>
            <a:off x="10849135" y="5584496"/>
            <a:ext cx="1129467" cy="958544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7" name="Google Shape;172;p1">
            <a:hlinkClick r:id="rId79"/>
            <a:extLst>
              <a:ext uri="{FF2B5EF4-FFF2-40B4-BE49-F238E27FC236}">
                <a16:creationId xmlns:a16="http://schemas.microsoft.com/office/drawing/2014/main" id="{A8A95632-6683-3A6B-846B-F0607F75AF64}"/>
              </a:ext>
            </a:extLst>
          </p:cNvPr>
          <p:cNvPicPr preferRelativeResize="0"/>
          <p:nvPr/>
        </p:nvPicPr>
        <p:blipFill rotWithShape="1">
          <a:blip r:embed="rId80">
            <a:alphaModFix/>
          </a:blip>
          <a:srcRect/>
          <a:stretch/>
        </p:blipFill>
        <p:spPr>
          <a:xfrm>
            <a:off x="11289712" y="6189535"/>
            <a:ext cx="269628" cy="14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73;p1">
            <a:extLst>
              <a:ext uri="{FF2B5EF4-FFF2-40B4-BE49-F238E27FC236}">
                <a16:creationId xmlns:a16="http://schemas.microsoft.com/office/drawing/2014/main" id="{788E3770-F6E0-7501-A31C-A741B0A8052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605665" y="627933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236;p1">
            <a:extLst>
              <a:ext uri="{FF2B5EF4-FFF2-40B4-BE49-F238E27FC236}">
                <a16:creationId xmlns:a16="http://schemas.microsoft.com/office/drawing/2014/main" id="{775C8A66-0914-D263-F806-6FF9240B792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0491" y="5690185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26" descr="Murphy">
            <a:hlinkClick r:id="rId81"/>
            <a:extLst>
              <a:ext uri="{FF2B5EF4-FFF2-40B4-BE49-F238E27FC236}">
                <a16:creationId xmlns:a16="http://schemas.microsoft.com/office/drawing/2014/main" id="{E9A10E37-504B-7C52-6A01-4449D64A6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81" y="5890446"/>
            <a:ext cx="509746" cy="9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28" descr="Drapeau de l'Espagne — Wikipédia">
            <a:extLst>
              <a:ext uri="{FF2B5EF4-FFF2-40B4-BE49-F238E27FC236}">
                <a16:creationId xmlns:a16="http://schemas.microsoft.com/office/drawing/2014/main" id="{7BE8C2C3-0B42-7EBD-B5AB-7B92ACB2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924" y="5932941"/>
            <a:ext cx="75869" cy="66808"/>
          </a:xfrm>
          <a:prstGeom prst="ellipse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30" descr="Nominal Launches with Generative AI to Disrupt the $44B ERP Market">
            <a:hlinkClick r:id="rId84"/>
            <a:extLst>
              <a:ext uri="{FF2B5EF4-FFF2-40B4-BE49-F238E27FC236}">
                <a16:creationId xmlns:a16="http://schemas.microsoft.com/office/drawing/2014/main" id="{B2C95B01-C026-97A3-E9C4-81CE6754E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7" t="17905" r="6155" b="29364"/>
          <a:stretch>
            <a:fillRect/>
          </a:stretch>
        </p:blipFill>
        <p:spPr bwMode="auto">
          <a:xfrm>
            <a:off x="7156683" y="6088524"/>
            <a:ext cx="571581" cy="1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oogle Shape;236;p1">
            <a:extLst>
              <a:ext uri="{FF2B5EF4-FFF2-40B4-BE49-F238E27FC236}">
                <a16:creationId xmlns:a16="http://schemas.microsoft.com/office/drawing/2014/main" id="{E9677930-AA7F-878B-5940-05C0223F643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1041" y="618323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Picture 52" descr="Les coopératives britanniques transforment le commerce de détail grâce à la  plateforme connectée SymphonyAI basée sur l'IA">
            <a:hlinkClick r:id="rId86"/>
            <a:extLst>
              <a:ext uri="{FF2B5EF4-FFF2-40B4-BE49-F238E27FC236}">
                <a16:creationId xmlns:a16="http://schemas.microsoft.com/office/drawing/2014/main" id="{1581B20C-A70A-FA91-D82D-BD7B77E51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6" b="33393"/>
          <a:stretch>
            <a:fillRect/>
          </a:stretch>
        </p:blipFill>
        <p:spPr bwMode="auto">
          <a:xfrm>
            <a:off x="9670706" y="5799112"/>
            <a:ext cx="819358" cy="14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Google Shape;236;p1">
            <a:extLst>
              <a:ext uri="{FF2B5EF4-FFF2-40B4-BE49-F238E27FC236}">
                <a16:creationId xmlns:a16="http://schemas.microsoft.com/office/drawing/2014/main" id="{413B1FD7-7445-AE5D-A313-903F62E121B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32198" y="6417771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Picture 56">
            <a:hlinkClick r:id="rId88"/>
            <a:extLst>
              <a:ext uri="{FF2B5EF4-FFF2-40B4-BE49-F238E27FC236}">
                <a16:creationId xmlns:a16="http://schemas.microsoft.com/office/drawing/2014/main" id="{FFB63D49-3B11-7E43-C5FD-930F6071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36" y="6336174"/>
            <a:ext cx="723648" cy="1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8" descr="Greenlite AI | Trusted AI Agents for Financial Crime">
            <a:hlinkClick r:id="rId90"/>
            <a:extLst>
              <a:ext uri="{FF2B5EF4-FFF2-40B4-BE49-F238E27FC236}">
                <a16:creationId xmlns:a16="http://schemas.microsoft.com/office/drawing/2014/main" id="{562326E6-D91D-39BB-EE28-7C177DA1C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393" y="6157186"/>
            <a:ext cx="704101" cy="17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Google Shape;236;p1">
            <a:extLst>
              <a:ext uri="{FF2B5EF4-FFF2-40B4-BE49-F238E27FC236}">
                <a16:creationId xmlns:a16="http://schemas.microsoft.com/office/drawing/2014/main" id="{CC9D354B-E05A-5D15-9F52-ACF32F1F187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56982" y="626122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236;p1">
            <a:extLst>
              <a:ext uri="{FF2B5EF4-FFF2-40B4-BE49-F238E27FC236}">
                <a16:creationId xmlns:a16="http://schemas.microsoft.com/office/drawing/2014/main" id="{4D8DAC40-B941-7E21-9C92-ECB10AA0098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537480" y="5875856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4" descr="Zaion - Snazzy Digital Agency">
            <a:hlinkClick r:id="rId92"/>
            <a:extLst>
              <a:ext uri="{FF2B5EF4-FFF2-40B4-BE49-F238E27FC236}">
                <a16:creationId xmlns:a16="http://schemas.microsoft.com/office/drawing/2014/main" id="{EC2D29B2-83A8-5BAF-442B-3E95B0A2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898" y="3475859"/>
            <a:ext cx="466499" cy="13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55;p1" descr="France - Free flags icons">
            <a:extLst>
              <a:ext uri="{FF2B5EF4-FFF2-40B4-BE49-F238E27FC236}">
                <a16:creationId xmlns:a16="http://schemas.microsoft.com/office/drawing/2014/main" id="{00D00C6C-065A-C59D-85F5-863AE70DDC0F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730821" y="3602252"/>
            <a:ext cx="77741" cy="728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072" name="Google Shape;148;p1">
            <a:extLst>
              <a:ext uri="{FF2B5EF4-FFF2-40B4-BE49-F238E27FC236}">
                <a16:creationId xmlns:a16="http://schemas.microsoft.com/office/drawing/2014/main" id="{48E2566F-1015-A259-4801-C08C86561B2D}"/>
              </a:ext>
            </a:extLst>
          </p:cNvPr>
          <p:cNvSpPr/>
          <p:nvPr/>
        </p:nvSpPr>
        <p:spPr>
          <a:xfrm>
            <a:off x="252027" y="1021080"/>
            <a:ext cx="3781045" cy="3510772"/>
          </a:xfrm>
          <a:prstGeom prst="roundRect">
            <a:avLst>
              <a:gd name="adj" fmla="val 1596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0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3" name="Google Shape;156;p1">
            <a:extLst>
              <a:ext uri="{FF2B5EF4-FFF2-40B4-BE49-F238E27FC236}">
                <a16:creationId xmlns:a16="http://schemas.microsoft.com/office/drawing/2014/main" id="{BBDB10F3-6B5A-1B03-E32E-619E58CC0B7F}"/>
              </a:ext>
            </a:extLst>
          </p:cNvPr>
          <p:cNvSpPr/>
          <p:nvPr/>
        </p:nvSpPr>
        <p:spPr>
          <a:xfrm>
            <a:off x="354558" y="1327151"/>
            <a:ext cx="3608757" cy="3129370"/>
          </a:xfrm>
          <a:prstGeom prst="roundRect">
            <a:avLst>
              <a:gd name="adj" fmla="val 2373"/>
            </a:avLst>
          </a:prstGeom>
          <a:solidFill>
            <a:srgbClr val="FFFFFF"/>
          </a:solidFill>
          <a:ln w="6350">
            <a:noFill/>
            <a:prstDash val="solid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4" name="Google Shape;214;p1">
            <a:extLst>
              <a:ext uri="{FF2B5EF4-FFF2-40B4-BE49-F238E27FC236}">
                <a16:creationId xmlns:a16="http://schemas.microsoft.com/office/drawing/2014/main" id="{D5FBEF7B-94DA-5126-6440-7B7445AA0CA4}"/>
              </a:ext>
            </a:extLst>
          </p:cNvPr>
          <p:cNvSpPr txBox="1"/>
          <p:nvPr/>
        </p:nvSpPr>
        <p:spPr>
          <a:xfrm>
            <a:off x="354558" y="1050632"/>
            <a:ext cx="3592291" cy="2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Plateformes de création d’agents généralistes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80" name="Google Shape;162;p1" descr="Infermedica and DRUID AI">
            <a:hlinkClick r:id="rId94"/>
            <a:extLst>
              <a:ext uri="{FF2B5EF4-FFF2-40B4-BE49-F238E27FC236}">
                <a16:creationId xmlns:a16="http://schemas.microsoft.com/office/drawing/2014/main" id="{C119865E-3511-CF25-42DA-C692A3FAC06E}"/>
              </a:ext>
            </a:extLst>
          </p:cNvPr>
          <p:cNvPicPr preferRelativeResize="0"/>
          <p:nvPr/>
        </p:nvPicPr>
        <p:blipFill rotWithShape="1">
          <a:blip r:embed="rId95">
            <a:alphaModFix/>
          </a:blip>
          <a:srcRect/>
          <a:stretch/>
        </p:blipFill>
        <p:spPr>
          <a:xfrm>
            <a:off x="4579330" y="5772297"/>
            <a:ext cx="495228" cy="11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65;p1">
            <a:extLst>
              <a:ext uri="{FF2B5EF4-FFF2-40B4-BE49-F238E27FC236}">
                <a16:creationId xmlns:a16="http://schemas.microsoft.com/office/drawing/2014/main" id="{D26C9B43-A5A9-CBC5-1603-D491C015D31A}"/>
              </a:ext>
            </a:extLst>
          </p:cNvPr>
          <p:cNvPicPr preferRelativeResize="0"/>
          <p:nvPr/>
        </p:nvPicPr>
        <p:blipFill rotWithShape="1">
          <a:blip r:embed="rId96">
            <a:alphaModFix/>
          </a:blip>
          <a:srcRect/>
          <a:stretch/>
        </p:blipFill>
        <p:spPr>
          <a:xfrm>
            <a:off x="5125451" y="5831712"/>
            <a:ext cx="106010" cy="94666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2" name="Google Shape;166;p1" descr="aiXplain | Digital Health Corporate Profiles | HealthTech Alpha">
            <a:hlinkClick r:id="rId97"/>
            <a:extLst>
              <a:ext uri="{FF2B5EF4-FFF2-40B4-BE49-F238E27FC236}">
                <a16:creationId xmlns:a16="http://schemas.microsoft.com/office/drawing/2014/main" id="{9A142D20-0A5E-8863-2357-69DC388A2930}"/>
              </a:ext>
            </a:extLst>
          </p:cNvPr>
          <p:cNvPicPr preferRelativeResize="0"/>
          <p:nvPr/>
        </p:nvPicPr>
        <p:blipFill rotWithShape="1">
          <a:blip r:embed="rId98">
            <a:alphaModFix/>
          </a:blip>
          <a:srcRect t="17747" b="24734"/>
          <a:stretch/>
        </p:blipFill>
        <p:spPr>
          <a:xfrm>
            <a:off x="2804167" y="1892282"/>
            <a:ext cx="679888" cy="20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67;p1">
            <a:extLst>
              <a:ext uri="{FF2B5EF4-FFF2-40B4-BE49-F238E27FC236}">
                <a16:creationId xmlns:a16="http://schemas.microsoft.com/office/drawing/2014/main" id="{1756EAB5-6089-4EE5-BD45-3E73A7CC2C2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19337" y="2047234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71;p1" descr="France - Free flags icons">
            <a:extLst>
              <a:ext uri="{FF2B5EF4-FFF2-40B4-BE49-F238E27FC236}">
                <a16:creationId xmlns:a16="http://schemas.microsoft.com/office/drawing/2014/main" id="{09BB0390-0465-40C9-6126-43B9EADFBD37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420549" y="2831241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8" name="Google Shape;180;p1" descr="Lyzr - BGV">
            <a:hlinkClick r:id="rId99"/>
            <a:extLst>
              <a:ext uri="{FF2B5EF4-FFF2-40B4-BE49-F238E27FC236}">
                <a16:creationId xmlns:a16="http://schemas.microsoft.com/office/drawing/2014/main" id="{AA63DE85-8871-DBB4-4AEF-5CAF14EDDA97}"/>
              </a:ext>
            </a:extLst>
          </p:cNvPr>
          <p:cNvPicPr preferRelativeResize="0"/>
          <p:nvPr/>
        </p:nvPicPr>
        <p:blipFill rotWithShape="1">
          <a:blip r:embed="rId100">
            <a:alphaModFix/>
          </a:blip>
          <a:srcRect/>
          <a:stretch/>
        </p:blipFill>
        <p:spPr>
          <a:xfrm>
            <a:off x="1890806" y="3139797"/>
            <a:ext cx="546100" cy="2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81;p1">
            <a:extLst>
              <a:ext uri="{FF2B5EF4-FFF2-40B4-BE49-F238E27FC236}">
                <a16:creationId xmlns:a16="http://schemas.microsoft.com/office/drawing/2014/main" id="{D8F9844D-8BE9-8684-E2EB-A67C1D00B80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12147" y="332756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86;p1" descr="Emergence AI Launches CRAFT: Machine-Scale Data Automation in Minutes –  Using Just Plain English">
            <a:hlinkClick r:id="rId101"/>
            <a:extLst>
              <a:ext uri="{FF2B5EF4-FFF2-40B4-BE49-F238E27FC236}">
                <a16:creationId xmlns:a16="http://schemas.microsoft.com/office/drawing/2014/main" id="{C130EDBD-E3ED-7AB1-3813-04AAB4913753}"/>
              </a:ext>
            </a:extLst>
          </p:cNvPr>
          <p:cNvPicPr preferRelativeResize="0"/>
          <p:nvPr/>
        </p:nvPicPr>
        <p:blipFill rotWithShape="1">
          <a:blip r:embed="rId102">
            <a:alphaModFix/>
          </a:blip>
          <a:srcRect l="6680" t="30686" r="6744" b="23206"/>
          <a:stretch/>
        </p:blipFill>
        <p:spPr>
          <a:xfrm>
            <a:off x="682536" y="2372775"/>
            <a:ext cx="679888" cy="11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87;p1">
            <a:extLst>
              <a:ext uri="{FF2B5EF4-FFF2-40B4-BE49-F238E27FC236}">
                <a16:creationId xmlns:a16="http://schemas.microsoft.com/office/drawing/2014/main" id="{5F810925-088E-DE9D-352E-6AF7AFF4285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91235" y="2447796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5" name="Google Shape;198;p1" descr="CGU | Craft AI">
            <a:hlinkClick r:id="rId103"/>
            <a:extLst>
              <a:ext uri="{FF2B5EF4-FFF2-40B4-BE49-F238E27FC236}">
                <a16:creationId xmlns:a16="http://schemas.microsoft.com/office/drawing/2014/main" id="{EFA6E28F-F8F3-F51E-A514-B10318AEB231}"/>
              </a:ext>
            </a:extLst>
          </p:cNvPr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11041436" y="5796520"/>
            <a:ext cx="724511" cy="19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99;p1" descr="France - Free flags icons">
            <a:extLst>
              <a:ext uri="{FF2B5EF4-FFF2-40B4-BE49-F238E27FC236}">
                <a16:creationId xmlns:a16="http://schemas.microsoft.com/office/drawing/2014/main" id="{80DA4F57-8A37-68DA-2040-88FC6EC8C840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764151" y="5916923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08" name="Google Shape;202;p1" descr="Relevance AI – Backed by Galileo Ventures">
            <a:hlinkClick r:id="rId105"/>
            <a:extLst>
              <a:ext uri="{FF2B5EF4-FFF2-40B4-BE49-F238E27FC236}">
                <a16:creationId xmlns:a16="http://schemas.microsoft.com/office/drawing/2014/main" id="{FB6CFCCE-D8D4-BA39-8416-252C725D8AC9}"/>
              </a:ext>
            </a:extLst>
          </p:cNvPr>
          <p:cNvPicPr preferRelativeResize="0"/>
          <p:nvPr/>
        </p:nvPicPr>
        <p:blipFill rotWithShape="1">
          <a:blip r:embed="rId106">
            <a:alphaModFix/>
          </a:blip>
          <a:srcRect/>
          <a:stretch/>
        </p:blipFill>
        <p:spPr>
          <a:xfrm>
            <a:off x="1775340" y="4179649"/>
            <a:ext cx="798073" cy="12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203;p1">
            <a:extLst>
              <a:ext uri="{FF2B5EF4-FFF2-40B4-BE49-F238E27FC236}">
                <a16:creationId xmlns:a16="http://schemas.microsoft.com/office/drawing/2014/main" id="{E01FAFA4-C5CA-77FF-F47D-7AF1B4227E65}"/>
              </a:ext>
            </a:extLst>
          </p:cNvPr>
          <p:cNvPicPr preferRelativeResize="0"/>
          <p:nvPr/>
        </p:nvPicPr>
        <p:blipFill rotWithShape="1">
          <a:blip r:embed="rId107">
            <a:alphaModFix/>
          </a:blip>
          <a:srcRect/>
          <a:stretch/>
        </p:blipFill>
        <p:spPr>
          <a:xfrm>
            <a:off x="2556579" y="4297894"/>
            <a:ext cx="85412" cy="69693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8" name="Google Shape;212;p1" descr="Schedule an Intro Call with Beam AI">
            <a:hlinkClick r:id="rId108"/>
            <a:extLst>
              <a:ext uri="{FF2B5EF4-FFF2-40B4-BE49-F238E27FC236}">
                <a16:creationId xmlns:a16="http://schemas.microsoft.com/office/drawing/2014/main" id="{0FB2BD26-627B-5F6B-0F7C-823D370F7346}"/>
              </a:ext>
            </a:extLst>
          </p:cNvPr>
          <p:cNvPicPr preferRelativeResize="0"/>
          <p:nvPr/>
        </p:nvPicPr>
        <p:blipFill rotWithShape="1">
          <a:blip r:embed="rId109">
            <a:alphaModFix/>
          </a:blip>
          <a:srcRect l="3279" t="12080" r="6919" b="10596"/>
          <a:stretch/>
        </p:blipFill>
        <p:spPr>
          <a:xfrm>
            <a:off x="2944014" y="3761116"/>
            <a:ext cx="539275" cy="131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9" name="Google Shape;213;p1">
            <a:extLst>
              <a:ext uri="{FF2B5EF4-FFF2-40B4-BE49-F238E27FC236}">
                <a16:creationId xmlns:a16="http://schemas.microsoft.com/office/drawing/2014/main" id="{CFA46340-D359-F9F9-6EBF-9673B8020DD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533001" y="3875995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0" name="Google Shape;103;p1">
            <a:hlinkClick r:id="rId110"/>
            <a:extLst>
              <a:ext uri="{FF2B5EF4-FFF2-40B4-BE49-F238E27FC236}">
                <a16:creationId xmlns:a16="http://schemas.microsoft.com/office/drawing/2014/main" id="{E4D07EAE-DA2B-7A00-5216-C322AF6A9AFE}"/>
              </a:ext>
            </a:extLst>
          </p:cNvPr>
          <p:cNvPicPr preferRelativeResize="0"/>
          <p:nvPr/>
        </p:nvPicPr>
        <p:blipFill rotWithShape="1">
          <a:blip r:embed="rId111">
            <a:alphaModFix/>
          </a:blip>
          <a:srcRect l="24687" t="35136" r="19817" b="27286"/>
          <a:stretch/>
        </p:blipFill>
        <p:spPr>
          <a:xfrm>
            <a:off x="636572" y="1392947"/>
            <a:ext cx="678133" cy="32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04;p1" descr="OpenAI Logo - Télécharger PNG et vecteur">
            <a:hlinkClick r:id="rId112"/>
            <a:extLst>
              <a:ext uri="{FF2B5EF4-FFF2-40B4-BE49-F238E27FC236}">
                <a16:creationId xmlns:a16="http://schemas.microsoft.com/office/drawing/2014/main" id="{67596369-79E2-77B0-85A5-C2B89BF27D6E}"/>
              </a:ext>
            </a:extLst>
          </p:cNvPr>
          <p:cNvPicPr preferRelativeResize="0"/>
          <p:nvPr/>
        </p:nvPicPr>
        <p:blipFill rotWithShape="1">
          <a:blip r:embed="rId113">
            <a:alphaModFix/>
          </a:blip>
          <a:srcRect l="8910" t="38407" r="8239" b="38448"/>
          <a:stretch/>
        </p:blipFill>
        <p:spPr>
          <a:xfrm>
            <a:off x="1681513" y="1425404"/>
            <a:ext cx="677115" cy="210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05;p1">
            <a:hlinkClick r:id="rId114"/>
            <a:extLst>
              <a:ext uri="{FF2B5EF4-FFF2-40B4-BE49-F238E27FC236}">
                <a16:creationId xmlns:a16="http://schemas.microsoft.com/office/drawing/2014/main" id="{B6E147A0-7779-D101-A8BA-B260DBF5BEC0}"/>
              </a:ext>
            </a:extLst>
          </p:cNvPr>
          <p:cNvPicPr preferRelativeResize="0"/>
          <p:nvPr/>
        </p:nvPicPr>
        <p:blipFill rotWithShape="1">
          <a:blip r:embed="rId115">
            <a:alphaModFix/>
          </a:blip>
          <a:srcRect l="1011" t="38883" r="1372" b="36684"/>
          <a:stretch/>
        </p:blipFill>
        <p:spPr>
          <a:xfrm>
            <a:off x="1801572" y="2356267"/>
            <a:ext cx="650767" cy="11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06;p1" descr="France - Free flags icons">
            <a:extLst>
              <a:ext uri="{FF2B5EF4-FFF2-40B4-BE49-F238E27FC236}">
                <a16:creationId xmlns:a16="http://schemas.microsoft.com/office/drawing/2014/main" id="{77D68204-A1A2-7130-CD1A-B409A622B970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236963" y="1636188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4" name="Google Shape;107;p1">
            <a:extLst>
              <a:ext uri="{FF2B5EF4-FFF2-40B4-BE49-F238E27FC236}">
                <a16:creationId xmlns:a16="http://schemas.microsoft.com/office/drawing/2014/main" id="{ED9E5A94-5A9B-0945-C8E3-EE5EBF02E89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75820" y="1601299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08;p1">
            <a:extLst>
              <a:ext uri="{FF2B5EF4-FFF2-40B4-BE49-F238E27FC236}">
                <a16:creationId xmlns:a16="http://schemas.microsoft.com/office/drawing/2014/main" id="{7179401C-1F04-1616-0ED6-6F3C763FC10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58309" y="2431082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09;p1">
            <a:hlinkClick r:id="" action="ppaction://noaction"/>
            <a:extLst>
              <a:ext uri="{FF2B5EF4-FFF2-40B4-BE49-F238E27FC236}">
                <a16:creationId xmlns:a16="http://schemas.microsoft.com/office/drawing/2014/main" id="{E0D9CA72-9196-79DD-4EAE-D6D5E42BE3BA}"/>
              </a:ext>
            </a:extLst>
          </p:cNvPr>
          <p:cNvPicPr preferRelativeResize="0"/>
          <p:nvPr/>
        </p:nvPicPr>
        <p:blipFill rotWithShape="1">
          <a:blip r:embed="rId116">
            <a:alphaModFix/>
          </a:blip>
          <a:srcRect t="33647" b="32589"/>
          <a:stretch/>
        </p:blipFill>
        <p:spPr>
          <a:xfrm>
            <a:off x="2723676" y="1401917"/>
            <a:ext cx="761816" cy="2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0;p1" descr="France - Free flags icons">
            <a:extLst>
              <a:ext uri="{FF2B5EF4-FFF2-40B4-BE49-F238E27FC236}">
                <a16:creationId xmlns:a16="http://schemas.microsoft.com/office/drawing/2014/main" id="{475BF927-E184-17AC-875A-4D4BD23FE567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345288" y="1565640"/>
            <a:ext cx="77600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8" name="Google Shape;111;p1" descr="Adept | Alternative Software of Adept">
            <a:hlinkClick r:id="rId117"/>
            <a:extLst>
              <a:ext uri="{FF2B5EF4-FFF2-40B4-BE49-F238E27FC236}">
                <a16:creationId xmlns:a16="http://schemas.microsoft.com/office/drawing/2014/main" id="{F871A705-1143-ACE2-3C2B-AEAE622A2894}"/>
              </a:ext>
            </a:extLst>
          </p:cNvPr>
          <p:cNvPicPr preferRelativeResize="0"/>
          <p:nvPr/>
        </p:nvPicPr>
        <p:blipFill rotWithShape="1">
          <a:blip r:embed="rId118">
            <a:alphaModFix/>
          </a:blip>
          <a:srcRect l="11127" t="26557" r="10432" b="27461"/>
          <a:stretch/>
        </p:blipFill>
        <p:spPr>
          <a:xfrm>
            <a:off x="575721" y="2716472"/>
            <a:ext cx="802783" cy="173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;p1">
            <a:extLst>
              <a:ext uri="{FF2B5EF4-FFF2-40B4-BE49-F238E27FC236}">
                <a16:creationId xmlns:a16="http://schemas.microsoft.com/office/drawing/2014/main" id="{B4F3EF5B-B44E-4CF7-682D-82C4ADA4A3F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50689" y="333544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5;p1" descr="logo de H Company">
            <a:hlinkClick r:id="rId119"/>
            <a:extLst>
              <a:ext uri="{FF2B5EF4-FFF2-40B4-BE49-F238E27FC236}">
                <a16:creationId xmlns:a16="http://schemas.microsoft.com/office/drawing/2014/main" id="{47CF79CD-7CA8-79CE-1887-97DA1A37A5A7}"/>
              </a:ext>
            </a:extLst>
          </p:cNvPr>
          <p:cNvPicPr preferRelativeResize="0"/>
          <p:nvPr/>
        </p:nvPicPr>
        <p:blipFill rotWithShape="1">
          <a:blip r:embed="rId120">
            <a:alphaModFix/>
          </a:blip>
          <a:srcRect/>
          <a:stretch/>
        </p:blipFill>
        <p:spPr>
          <a:xfrm>
            <a:off x="767903" y="1864198"/>
            <a:ext cx="389098" cy="258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6;p1" descr="France - Free flags icons">
            <a:extLst>
              <a:ext uri="{FF2B5EF4-FFF2-40B4-BE49-F238E27FC236}">
                <a16:creationId xmlns:a16="http://schemas.microsoft.com/office/drawing/2014/main" id="{A02B587C-D0E2-554E-F2AB-9C87C2718B58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90739" y="2020448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6" name="Picture 164" descr="CrewAI Integration Guide | APIpie">
            <a:hlinkClick r:id="rId121"/>
            <a:extLst>
              <a:ext uri="{FF2B5EF4-FFF2-40B4-BE49-F238E27FC236}">
                <a16:creationId xmlns:a16="http://schemas.microsoft.com/office/drawing/2014/main" id="{C1CFFF81-6F85-87DD-905B-20A6DCAF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27" y="3718128"/>
            <a:ext cx="640333" cy="19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Google Shape;70;p14">
            <a:extLst>
              <a:ext uri="{FF2B5EF4-FFF2-40B4-BE49-F238E27FC236}">
                <a16:creationId xmlns:a16="http://schemas.microsoft.com/office/drawing/2014/main" id="{F77243F3-31F8-B52D-AB2D-3AAAA085420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30596" y="3916203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Picture 72" descr="Drapeau de la république populaire de Chine — Wikipédia">
            <a:extLst>
              <a:ext uri="{FF2B5EF4-FFF2-40B4-BE49-F238E27FC236}">
                <a16:creationId xmlns:a16="http://schemas.microsoft.com/office/drawing/2014/main" id="{9588B620-C067-EF5D-8D28-2FA97812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457" y="3855673"/>
            <a:ext cx="95812" cy="64002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4">
            <a:hlinkClick r:id="rId124"/>
            <a:extLst>
              <a:ext uri="{FF2B5EF4-FFF2-40B4-BE49-F238E27FC236}">
                <a16:creationId xmlns:a16="http://schemas.microsoft.com/office/drawing/2014/main" id="{2F7CEF5B-5DE1-86E6-6481-6BAE9C77F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23901" r="17679" b="41151"/>
          <a:stretch>
            <a:fillRect/>
          </a:stretch>
        </p:blipFill>
        <p:spPr bwMode="auto">
          <a:xfrm>
            <a:off x="536690" y="3706251"/>
            <a:ext cx="859791" cy="2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>
            <a:hlinkClick r:id="rId126"/>
            <a:extLst>
              <a:ext uri="{FF2B5EF4-FFF2-40B4-BE49-F238E27FC236}">
                <a16:creationId xmlns:a16="http://schemas.microsoft.com/office/drawing/2014/main" id="{8982E3B3-4C73-3FAB-E4AA-B7988959E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642" y="2586709"/>
            <a:ext cx="469948" cy="33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 68">
            <a:hlinkClick r:id="rId128"/>
            <a:extLst>
              <a:ext uri="{FF2B5EF4-FFF2-40B4-BE49-F238E27FC236}">
                <a16:creationId xmlns:a16="http://schemas.microsoft.com/office/drawing/2014/main" id="{49D4A19E-AD66-F7C3-C11A-474FC959B342}"/>
              </a:ext>
            </a:extLst>
      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695451" y="3179310"/>
            <a:ext cx="447613" cy="142422"/>
          </a:xfrm>
          <a:prstGeom prst="rect">
            <a:avLst/>
          </a:prstGeom>
        </p:spPr>
      </p:pic>
      <p:pic>
        <p:nvPicPr>
          <p:cNvPr id="1052" name="Picture 28">
            <a:hlinkClick r:id="rId130"/>
            <a:extLst>
              <a:ext uri="{FF2B5EF4-FFF2-40B4-BE49-F238E27FC236}">
                <a16:creationId xmlns:a16="http://schemas.microsoft.com/office/drawing/2014/main" id="{926B687D-8558-0CD7-44C7-94E1FF47D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60" y="1746202"/>
            <a:ext cx="621389" cy="1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>
            <a:hlinkClick r:id="rId132"/>
            <a:extLst>
              <a:ext uri="{FF2B5EF4-FFF2-40B4-BE49-F238E27FC236}">
                <a16:creationId xmlns:a16="http://schemas.microsoft.com/office/drawing/2014/main" id="{17229FF8-3C31-1B0B-CE2E-B283F21F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93" y="3751387"/>
            <a:ext cx="475666" cy="26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Google Shape;155;p1" descr="France - Free flags icons">
            <a:extLst>
              <a:ext uri="{FF2B5EF4-FFF2-40B4-BE49-F238E27FC236}">
                <a16:creationId xmlns:a16="http://schemas.microsoft.com/office/drawing/2014/main" id="{025B1DAE-423F-6625-C369-0DA61443AFC4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1728664" y="3951474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" name="Google Shape;70;p14">
            <a:extLst>
              <a:ext uri="{FF2B5EF4-FFF2-40B4-BE49-F238E27FC236}">
                <a16:creationId xmlns:a16="http://schemas.microsoft.com/office/drawing/2014/main" id="{D734409E-7816-4B09-D6BA-AE5C1ED922E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23708" y="284767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>
            <a:hlinkClick r:id="rId134"/>
            <a:extLst>
              <a:ext uri="{FF2B5EF4-FFF2-40B4-BE49-F238E27FC236}">
                <a16:creationId xmlns:a16="http://schemas.microsoft.com/office/drawing/2014/main" id="{560E624D-AA87-9776-7A50-3DE8478AB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24" y="4723279"/>
            <a:ext cx="884221" cy="1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Google Shape;260;p1">
            <a:extLst>
              <a:ext uri="{FF2B5EF4-FFF2-40B4-BE49-F238E27FC236}">
                <a16:creationId xmlns:a16="http://schemas.microsoft.com/office/drawing/2014/main" id="{CC450D5C-9409-E0A6-FCF5-60AD30D1A47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54296" y="4830894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243;p1">
            <a:extLst>
              <a:ext uri="{FF2B5EF4-FFF2-40B4-BE49-F238E27FC236}">
                <a16:creationId xmlns:a16="http://schemas.microsoft.com/office/drawing/2014/main" id="{0A346F92-9EC8-AE9C-0303-D587E675EA5E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19698" y="1831949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C455279C-5079-FFE6-99A1-3EB96E9C10B2}"/>
              </a:ext>
            </a:extLst>
          </p:cNvPr>
          <p:cNvPicPr preferRelativeResize="0"/>
          <p:nvPr/>
        </p:nvPicPr>
        <p:blipFill rotWithShape="1">
          <a:blip r:embed="rId136">
            <a:alphaModFix/>
          </a:blip>
          <a:srcRect l="7015" t="20343" r="7489" b="15955"/>
          <a:stretch>
            <a:fillRect/>
          </a:stretch>
        </p:blipFill>
        <p:spPr>
          <a:xfrm>
            <a:off x="9859501" y="98969"/>
            <a:ext cx="1954282" cy="4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12;p1">
            <a:extLst>
              <a:ext uri="{FF2B5EF4-FFF2-40B4-BE49-F238E27FC236}">
                <a16:creationId xmlns:a16="http://schemas.microsoft.com/office/drawing/2014/main" id="{153BF3A7-6A7D-02BC-3BCC-B0B84AC6EBB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78504" y="3754326"/>
            <a:ext cx="76940" cy="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47;p1">
            <a:extLst>
              <a:ext uri="{FF2B5EF4-FFF2-40B4-BE49-F238E27FC236}">
                <a16:creationId xmlns:a16="http://schemas.microsoft.com/office/drawing/2014/main" id="{27DB4162-9462-C723-A375-61E79FBEC938}"/>
              </a:ext>
            </a:extLst>
          </p:cNvPr>
          <p:cNvSpPr/>
          <p:nvPr/>
        </p:nvSpPr>
        <p:spPr>
          <a:xfrm>
            <a:off x="8213317" y="5119935"/>
            <a:ext cx="1246706" cy="1452603"/>
          </a:xfrm>
          <a:prstGeom prst="roundRect">
            <a:avLst>
              <a:gd name="adj" fmla="val 6057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" name="Google Shape;249;p1">
            <a:extLst>
              <a:ext uri="{FF2B5EF4-FFF2-40B4-BE49-F238E27FC236}">
                <a16:creationId xmlns:a16="http://schemas.microsoft.com/office/drawing/2014/main" id="{46CEAFA9-C9AB-F5AE-B815-31F5CFFA3A8C}"/>
              </a:ext>
            </a:extLst>
          </p:cNvPr>
          <p:cNvSpPr/>
          <p:nvPr/>
        </p:nvSpPr>
        <p:spPr>
          <a:xfrm>
            <a:off x="8257230" y="5338654"/>
            <a:ext cx="1164941" cy="1199306"/>
          </a:xfrm>
          <a:prstGeom prst="roundRect">
            <a:avLst>
              <a:gd name="adj" fmla="val 60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50;p1" descr="MINDFLOW - Hexatrust - Cloud computing &amp; Cybersecurity">
            <a:hlinkClick r:id="rId137"/>
            <a:extLst>
              <a:ext uri="{FF2B5EF4-FFF2-40B4-BE49-F238E27FC236}">
                <a16:creationId xmlns:a16="http://schemas.microsoft.com/office/drawing/2014/main" id="{8B223CC9-B22D-890B-8EB9-40347AE3CF72}"/>
              </a:ext>
            </a:extLst>
          </p:cNvPr>
          <p:cNvPicPr preferRelativeResize="0"/>
          <p:nvPr/>
        </p:nvPicPr>
        <p:blipFill rotWithShape="1">
          <a:blip r:embed="rId138">
            <a:alphaModFix/>
          </a:blip>
          <a:srcRect/>
          <a:stretch/>
        </p:blipFill>
        <p:spPr>
          <a:xfrm>
            <a:off x="8437013" y="5525712"/>
            <a:ext cx="693177" cy="18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51;p1" descr="France - Free flags icons">
            <a:extLst>
              <a:ext uri="{FF2B5EF4-FFF2-40B4-BE49-F238E27FC236}">
                <a16:creationId xmlns:a16="http://schemas.microsoft.com/office/drawing/2014/main" id="{1527474B-2193-FE8F-2014-F6162C21DEDB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9150802" y="5609322"/>
            <a:ext cx="77600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" name="Picture 32" descr="Castellum.AI">
            <a:hlinkClick r:id="rId139"/>
            <a:extLst>
              <a:ext uri="{FF2B5EF4-FFF2-40B4-BE49-F238E27FC236}">
                <a16:creationId xmlns:a16="http://schemas.microsoft.com/office/drawing/2014/main" id="{7555268F-70F7-93F8-2A3A-366737A39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926" y="5852700"/>
            <a:ext cx="590555" cy="2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oogle Shape;128;p1">
            <a:extLst>
              <a:ext uri="{FF2B5EF4-FFF2-40B4-BE49-F238E27FC236}">
                <a16:creationId xmlns:a16="http://schemas.microsoft.com/office/drawing/2014/main" id="{F83E524D-659B-0F5C-73DB-557E7D620D86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33839" y="596210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50" descr="Maze Launches With $31 Million for Its AI Agents That Stop Cloud Security  Breaches">
            <a:hlinkClick r:id="rId141"/>
            <a:extLst>
              <a:ext uri="{FF2B5EF4-FFF2-40B4-BE49-F238E27FC236}">
                <a16:creationId xmlns:a16="http://schemas.microsoft.com/office/drawing/2014/main" id="{386FA24E-D55D-B1E5-CE63-974154F76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7" b="8774"/>
          <a:stretch>
            <a:fillRect/>
          </a:stretch>
        </p:blipFill>
        <p:spPr bwMode="auto">
          <a:xfrm>
            <a:off x="8482727" y="6202837"/>
            <a:ext cx="662626" cy="1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oogle Shape;132;p1">
            <a:extLst>
              <a:ext uri="{FF2B5EF4-FFF2-40B4-BE49-F238E27FC236}">
                <a16:creationId xmlns:a16="http://schemas.microsoft.com/office/drawing/2014/main" id="{D4C972EB-F76F-70A9-42ED-10F634327E96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2516" y="6317583"/>
            <a:ext cx="78263" cy="73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221;p1">
            <a:extLst>
              <a:ext uri="{FF2B5EF4-FFF2-40B4-BE49-F238E27FC236}">
                <a16:creationId xmlns:a16="http://schemas.microsoft.com/office/drawing/2014/main" id="{DBB26C11-57D2-41E4-609E-C18BDD16B084}"/>
              </a:ext>
            </a:extLst>
          </p:cNvPr>
          <p:cNvSpPr txBox="1"/>
          <p:nvPr/>
        </p:nvSpPr>
        <p:spPr>
          <a:xfrm>
            <a:off x="8213317" y="5115914"/>
            <a:ext cx="1248993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Cybersécurité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163;p1">
            <a:extLst>
              <a:ext uri="{FF2B5EF4-FFF2-40B4-BE49-F238E27FC236}">
                <a16:creationId xmlns:a16="http://schemas.microsoft.com/office/drawing/2014/main" id="{7E7655C1-8419-F33A-1033-7E5BE8DFA830}"/>
              </a:ext>
            </a:extLst>
          </p:cNvPr>
          <p:cNvSpPr/>
          <p:nvPr/>
        </p:nvSpPr>
        <p:spPr>
          <a:xfrm>
            <a:off x="422828" y="5140740"/>
            <a:ext cx="2117171" cy="1287492"/>
          </a:xfrm>
          <a:prstGeom prst="roundRect">
            <a:avLst>
              <a:gd name="adj" fmla="val 6057"/>
            </a:avLst>
          </a:prstGeom>
          <a:noFill/>
          <a:ln w="6350">
            <a:solidFill>
              <a:srgbClr val="002060"/>
            </a:solidFill>
            <a:prstDash val="sysDash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" name="Google Shape;221;p1">
            <a:extLst>
              <a:ext uri="{FF2B5EF4-FFF2-40B4-BE49-F238E27FC236}">
                <a16:creationId xmlns:a16="http://schemas.microsoft.com/office/drawing/2014/main" id="{D44AE25D-01CA-D2CA-C2A7-E3011BEA21D1}"/>
              </a:ext>
            </a:extLst>
          </p:cNvPr>
          <p:cNvSpPr txBox="1"/>
          <p:nvPr/>
        </p:nvSpPr>
        <p:spPr>
          <a:xfrm>
            <a:off x="724844" y="4918715"/>
            <a:ext cx="151313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8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Service client / support</a:t>
            </a:r>
            <a:endParaRPr kumimoji="0" sz="1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6" name="Google Shape;168;p1" descr="Moveworks Live 2023: Session Recaps &amp; Recordings | Moveworks | Moveworks">
            <a:hlinkClick r:id="rId143"/>
            <a:extLst>
              <a:ext uri="{FF2B5EF4-FFF2-40B4-BE49-F238E27FC236}">
                <a16:creationId xmlns:a16="http://schemas.microsoft.com/office/drawing/2014/main" id="{E9AEBE37-123B-041E-B791-72846A1648D4}"/>
              </a:ext>
            </a:extLst>
          </p:cNvPr>
          <p:cNvPicPr preferRelativeResize="0"/>
          <p:nvPr/>
        </p:nvPicPr>
        <p:blipFill rotWithShape="1">
          <a:blip r:embed="rId144">
            <a:alphaModFix/>
          </a:blip>
          <a:srcRect l="7271" t="19723" r="7143" b="20714"/>
          <a:stretch/>
        </p:blipFill>
        <p:spPr>
          <a:xfrm>
            <a:off x="536690" y="5200826"/>
            <a:ext cx="739235" cy="202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69;p1">
            <a:extLst>
              <a:ext uri="{FF2B5EF4-FFF2-40B4-BE49-F238E27FC236}">
                <a16:creationId xmlns:a16="http://schemas.microsoft.com/office/drawing/2014/main" id="{9F5A7B50-4C50-D0B2-D347-AA56E883961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1564" y="5311435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2" descr="Partenaire ServiceNow | Cognizant Belgique">
            <a:hlinkClick r:id="rId145"/>
            <a:extLst>
              <a:ext uri="{FF2B5EF4-FFF2-40B4-BE49-F238E27FC236}">
                <a16:creationId xmlns:a16="http://schemas.microsoft.com/office/drawing/2014/main" id="{D52106D1-9A46-00E2-BD6C-14FE1C341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2393" r="5045" b="21677"/>
          <a:stretch>
            <a:fillRect/>
          </a:stretch>
        </p:blipFill>
        <p:spPr bwMode="auto">
          <a:xfrm>
            <a:off x="1592180" y="5221150"/>
            <a:ext cx="740908" cy="13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Google Shape;70;p14">
            <a:extLst>
              <a:ext uri="{FF2B5EF4-FFF2-40B4-BE49-F238E27FC236}">
                <a16:creationId xmlns:a16="http://schemas.microsoft.com/office/drawing/2014/main" id="{A6F8F47C-9ABF-5DE8-BF08-BD00FF19E33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54398" y="5311435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192;p1" descr="Aisera | Cisco Investments">
            <a:hlinkClick r:id="rId147"/>
            <a:extLst>
              <a:ext uri="{FF2B5EF4-FFF2-40B4-BE49-F238E27FC236}">
                <a16:creationId xmlns:a16="http://schemas.microsoft.com/office/drawing/2014/main" id="{68570D5F-542E-EC49-766D-30EDC86FE82E}"/>
              </a:ext>
            </a:extLst>
          </p:cNvPr>
          <p:cNvPicPr preferRelativeResize="0"/>
          <p:nvPr/>
        </p:nvPicPr>
        <p:blipFill rotWithShape="1">
          <a:blip r:embed="rId148">
            <a:alphaModFix/>
          </a:blip>
          <a:srcRect/>
          <a:stretch/>
        </p:blipFill>
        <p:spPr>
          <a:xfrm>
            <a:off x="614348" y="5707822"/>
            <a:ext cx="531223" cy="116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193;p1">
            <a:extLst>
              <a:ext uri="{FF2B5EF4-FFF2-40B4-BE49-F238E27FC236}">
                <a16:creationId xmlns:a16="http://schemas.microsoft.com/office/drawing/2014/main" id="{9748CD3A-6781-14F9-E74D-477C38A04B1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14400" y="5800143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178;p1" descr="CCW - Der Kundenservice &amp; Call Center Kongress in Berlin: Kore.ai">
            <a:hlinkClick r:id="rId149"/>
            <a:extLst>
              <a:ext uri="{FF2B5EF4-FFF2-40B4-BE49-F238E27FC236}">
                <a16:creationId xmlns:a16="http://schemas.microsoft.com/office/drawing/2014/main" id="{207FE08A-F3E3-FC7F-B022-1F5CE73C8A90}"/>
              </a:ext>
            </a:extLst>
          </p:cNvPr>
          <p:cNvPicPr preferRelativeResize="0"/>
          <p:nvPr/>
        </p:nvPicPr>
        <p:blipFill rotWithShape="1">
          <a:blip r:embed="rId150">
            <a:alphaModFix/>
          </a:blip>
          <a:srcRect/>
          <a:stretch/>
        </p:blipFill>
        <p:spPr>
          <a:xfrm>
            <a:off x="1868542" y="1911527"/>
            <a:ext cx="521148" cy="12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179;p1">
            <a:extLst>
              <a:ext uri="{FF2B5EF4-FFF2-40B4-BE49-F238E27FC236}">
                <a16:creationId xmlns:a16="http://schemas.microsoft.com/office/drawing/2014/main" id="{DE84C154-F3AC-E739-FDE7-93F25486A3F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47194" y="2042703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129;p1" descr="Parloa Reviews 2025: Details, Pricing, &amp; Features | G2">
            <a:hlinkClick r:id="rId151"/>
            <a:extLst>
              <a:ext uri="{FF2B5EF4-FFF2-40B4-BE49-F238E27FC236}">
                <a16:creationId xmlns:a16="http://schemas.microsoft.com/office/drawing/2014/main" id="{B94F491D-1BB0-156B-5E02-06CD69950998}"/>
              </a:ext>
            </a:extLst>
          </p:cNvPr>
          <p:cNvPicPr preferRelativeResize="0"/>
          <p:nvPr/>
        </p:nvPicPr>
        <p:blipFill rotWithShape="1">
          <a:blip r:embed="rId152">
            <a:alphaModFix/>
          </a:blip>
          <a:srcRect t="17371" b="16922"/>
          <a:stretch/>
        </p:blipFill>
        <p:spPr>
          <a:xfrm>
            <a:off x="1641434" y="5669408"/>
            <a:ext cx="668113" cy="2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130;p1">
            <a:extLst>
              <a:ext uri="{FF2B5EF4-FFF2-40B4-BE49-F238E27FC236}">
                <a16:creationId xmlns:a16="http://schemas.microsoft.com/office/drawing/2014/main" id="{47519DF7-3774-A175-3BB5-B2B90A4339E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339218" y="5852687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Picture 6" descr="KONVERSO">
            <a:hlinkClick r:id="rId153"/>
            <a:extLst>
              <a:ext uri="{FF2B5EF4-FFF2-40B4-BE49-F238E27FC236}">
                <a16:creationId xmlns:a16="http://schemas.microsoft.com/office/drawing/2014/main" id="{1ACDCCFF-8255-626A-7C78-BD2DF73E6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" y="6171486"/>
            <a:ext cx="690581" cy="17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Google Shape;155;p1" descr="France - Free flags icons">
            <a:extLst>
              <a:ext uri="{FF2B5EF4-FFF2-40B4-BE49-F238E27FC236}">
                <a16:creationId xmlns:a16="http://schemas.microsoft.com/office/drawing/2014/main" id="{BE9CCC33-09EF-41C6-3349-7FBD5356509F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1331345" y="6309934"/>
            <a:ext cx="77741" cy="728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84" name="Picture 8" descr="Experts en IA et solutions numériques de pointe | ILLUIN Technology">
            <a:hlinkClick r:id="rId155"/>
            <a:extLst>
              <a:ext uri="{FF2B5EF4-FFF2-40B4-BE49-F238E27FC236}">
                <a16:creationId xmlns:a16="http://schemas.microsoft.com/office/drawing/2014/main" id="{E6FFC26C-E4D3-61BE-7C72-61AC7D438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281" y="6159461"/>
            <a:ext cx="662979" cy="19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Google Shape;155;p1" descr="France - Free flags icons">
            <a:extLst>
              <a:ext uri="{FF2B5EF4-FFF2-40B4-BE49-F238E27FC236}">
                <a16:creationId xmlns:a16="http://schemas.microsoft.com/office/drawing/2014/main" id="{2C673ECA-D763-CC40-8998-BE6935C95C18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2383163" y="6258573"/>
            <a:ext cx="77741" cy="728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00" name="Google Shape;163;p1">
            <a:extLst>
              <a:ext uri="{FF2B5EF4-FFF2-40B4-BE49-F238E27FC236}">
                <a16:creationId xmlns:a16="http://schemas.microsoft.com/office/drawing/2014/main" id="{26906433-798C-1AA3-0F40-DE2A3ADB02F5}"/>
              </a:ext>
            </a:extLst>
          </p:cNvPr>
          <p:cNvSpPr/>
          <p:nvPr/>
        </p:nvSpPr>
        <p:spPr>
          <a:xfrm>
            <a:off x="2641551" y="5142958"/>
            <a:ext cx="1546225" cy="277882"/>
          </a:xfrm>
          <a:prstGeom prst="roundRect">
            <a:avLst>
              <a:gd name="adj" fmla="val 6057"/>
            </a:avLst>
          </a:prstGeom>
          <a:noFill/>
          <a:ln w="6350">
            <a:solidFill>
              <a:srgbClr val="002060"/>
            </a:solidFill>
            <a:prstDash val="sysDash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221;p1">
            <a:extLst>
              <a:ext uri="{FF2B5EF4-FFF2-40B4-BE49-F238E27FC236}">
                <a16:creationId xmlns:a16="http://schemas.microsoft.com/office/drawing/2014/main" id="{55B28895-AFB0-DD61-9BB8-A23B9F6BBF5F}"/>
              </a:ext>
            </a:extLst>
          </p:cNvPr>
          <p:cNvSpPr txBox="1"/>
          <p:nvPr/>
        </p:nvSpPr>
        <p:spPr>
          <a:xfrm>
            <a:off x="2658095" y="4907998"/>
            <a:ext cx="151313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8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Marketing / CX</a:t>
            </a:r>
            <a:endParaRPr kumimoji="0" sz="1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" name="Google Shape;196;p1" descr="Ema Raises $25m in Funding to Revolutionize Enterprises with AI-Driven  Automation.">
            <a:hlinkClick r:id="rId157"/>
            <a:extLst>
              <a:ext uri="{FF2B5EF4-FFF2-40B4-BE49-F238E27FC236}">
                <a16:creationId xmlns:a16="http://schemas.microsoft.com/office/drawing/2014/main" id="{6A66873A-60D2-BC6A-062F-D44FF291E272}"/>
              </a:ext>
            </a:extLst>
          </p:cNvPr>
          <p:cNvPicPr preferRelativeResize="0"/>
          <p:nvPr/>
        </p:nvPicPr>
        <p:blipFill rotWithShape="1">
          <a:blip r:embed="rId158">
            <a:alphaModFix/>
          </a:blip>
          <a:srcRect l="14011" t="28842" r="14203" b="28920"/>
          <a:stretch/>
        </p:blipFill>
        <p:spPr>
          <a:xfrm>
            <a:off x="3611789" y="5227391"/>
            <a:ext cx="394191" cy="135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97;p1">
            <a:extLst>
              <a:ext uri="{FF2B5EF4-FFF2-40B4-BE49-F238E27FC236}">
                <a16:creationId xmlns:a16="http://schemas.microsoft.com/office/drawing/2014/main" id="{51493C2D-AD14-729D-DC60-18781401303B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25089" y="5297572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Picture 68" descr="Adobe acquiert Fotolia pour élargir ses services à la création digitale -  Digital CMO">
            <a:hlinkClick r:id="rId159"/>
            <a:extLst>
              <a:ext uri="{FF2B5EF4-FFF2-40B4-BE49-F238E27FC236}">
                <a16:creationId xmlns:a16="http://schemas.microsoft.com/office/drawing/2014/main" id="{E7068A50-42DA-341B-0B99-EB30202F1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" t="34711" r="6956" b="36771"/>
          <a:stretch>
            <a:fillRect/>
          </a:stretch>
        </p:blipFill>
        <p:spPr bwMode="auto">
          <a:xfrm>
            <a:off x="2739530" y="5204112"/>
            <a:ext cx="658103" cy="1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Google Shape;150;p1">
            <a:extLst>
              <a:ext uri="{FF2B5EF4-FFF2-40B4-BE49-F238E27FC236}">
                <a16:creationId xmlns:a16="http://schemas.microsoft.com/office/drawing/2014/main" id="{21937909-5D34-47C0-791B-AA916F9FA39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91855" y="5297572"/>
            <a:ext cx="76940" cy="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63;p1">
            <a:extLst>
              <a:ext uri="{FF2B5EF4-FFF2-40B4-BE49-F238E27FC236}">
                <a16:creationId xmlns:a16="http://schemas.microsoft.com/office/drawing/2014/main" id="{5EBE6DEC-584D-D64C-3AC7-F2C17C51DF0E}"/>
              </a:ext>
            </a:extLst>
          </p:cNvPr>
          <p:cNvSpPr/>
          <p:nvPr/>
        </p:nvSpPr>
        <p:spPr>
          <a:xfrm>
            <a:off x="2641551" y="5649688"/>
            <a:ext cx="1546225" cy="770162"/>
          </a:xfrm>
          <a:prstGeom prst="roundRect">
            <a:avLst>
              <a:gd name="adj" fmla="val 6057"/>
            </a:avLst>
          </a:prstGeom>
          <a:noFill/>
          <a:ln w="6350">
            <a:solidFill>
              <a:srgbClr val="002060"/>
            </a:solidFill>
            <a:prstDash val="sysDash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8" name="Google Shape;221;p1">
            <a:extLst>
              <a:ext uri="{FF2B5EF4-FFF2-40B4-BE49-F238E27FC236}">
                <a16:creationId xmlns:a16="http://schemas.microsoft.com/office/drawing/2014/main" id="{532EB810-0BBB-D93A-AB22-61E70F403A70}"/>
              </a:ext>
            </a:extLst>
          </p:cNvPr>
          <p:cNvSpPr txBox="1"/>
          <p:nvPr/>
        </p:nvSpPr>
        <p:spPr>
          <a:xfrm>
            <a:off x="2647315" y="5438419"/>
            <a:ext cx="1513138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lang="fr-FR" sz="800" i="1" kern="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Finance / Back-office</a:t>
            </a:r>
            <a:endParaRPr kumimoji="0" sz="1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6" name="Google Shape;148;p1">
            <a:extLst>
              <a:ext uri="{FF2B5EF4-FFF2-40B4-BE49-F238E27FC236}">
                <a16:creationId xmlns:a16="http://schemas.microsoft.com/office/drawing/2014/main" id="{AF46D12F-C796-BD8A-CB9E-E5AF324E4D18}"/>
              </a:ext>
            </a:extLst>
          </p:cNvPr>
          <p:cNvSpPr/>
          <p:nvPr/>
        </p:nvSpPr>
        <p:spPr>
          <a:xfrm>
            <a:off x="4088063" y="3806806"/>
            <a:ext cx="2504950" cy="724017"/>
          </a:xfrm>
          <a:prstGeom prst="roundRect">
            <a:avLst>
              <a:gd name="adj" fmla="val 7911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0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1" name="Google Shape;148;p1">
            <a:extLst>
              <a:ext uri="{FF2B5EF4-FFF2-40B4-BE49-F238E27FC236}">
                <a16:creationId xmlns:a16="http://schemas.microsoft.com/office/drawing/2014/main" id="{659B98B8-CC24-93E5-D2A9-3E54239C410A}"/>
              </a:ext>
            </a:extLst>
          </p:cNvPr>
          <p:cNvSpPr/>
          <p:nvPr/>
        </p:nvSpPr>
        <p:spPr>
          <a:xfrm>
            <a:off x="4088063" y="1024835"/>
            <a:ext cx="2504950" cy="2724327"/>
          </a:xfrm>
          <a:prstGeom prst="roundRect">
            <a:avLst>
              <a:gd name="adj" fmla="val 2813"/>
            </a:avLst>
          </a:prstGeom>
          <a:solidFill>
            <a:srgbClr val="D9E7FD"/>
          </a:solidFill>
          <a:ln>
            <a:noFill/>
          </a:ln>
        </p:spPr>
        <p:txBody>
          <a:bodyPr spcFirstLastPara="1" wrap="square" lIns="121900" tIns="0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  <a:tabLst/>
              <a:defRPr/>
            </a:pPr>
            <a:endParaRPr kumimoji="0" sz="933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2" name="Google Shape;156;p1">
            <a:extLst>
              <a:ext uri="{FF2B5EF4-FFF2-40B4-BE49-F238E27FC236}">
                <a16:creationId xmlns:a16="http://schemas.microsoft.com/office/drawing/2014/main" id="{8FDB76E0-E17D-5126-4383-D3DEE21B3BC0}"/>
              </a:ext>
            </a:extLst>
          </p:cNvPr>
          <p:cNvSpPr/>
          <p:nvPr/>
        </p:nvSpPr>
        <p:spPr>
          <a:xfrm>
            <a:off x="4131389" y="1326112"/>
            <a:ext cx="2410125" cy="2339628"/>
          </a:xfrm>
          <a:prstGeom prst="roundRect">
            <a:avLst>
              <a:gd name="adj" fmla="val 3385"/>
            </a:avLst>
          </a:prstGeom>
          <a:solidFill>
            <a:srgbClr val="FFFFFF"/>
          </a:solidFill>
          <a:ln w="6350">
            <a:noFill/>
            <a:prstDash val="solid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3" name="Google Shape;214;p1">
            <a:extLst>
              <a:ext uri="{FF2B5EF4-FFF2-40B4-BE49-F238E27FC236}">
                <a16:creationId xmlns:a16="http://schemas.microsoft.com/office/drawing/2014/main" id="{5F006E92-7509-1D82-93D3-0AC8A8617490}"/>
              </a:ext>
            </a:extLst>
          </p:cNvPr>
          <p:cNvSpPr txBox="1"/>
          <p:nvPr/>
        </p:nvSpPr>
        <p:spPr>
          <a:xfrm>
            <a:off x="4126992" y="1052194"/>
            <a:ext cx="2423785" cy="2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Infrastructure &amp; Orchestration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424" name="Google Shape;189;p1">
            <a:extLst>
              <a:ext uri="{FF2B5EF4-FFF2-40B4-BE49-F238E27FC236}">
                <a16:creationId xmlns:a16="http://schemas.microsoft.com/office/drawing/2014/main" id="{BE52E236-4970-143A-0D80-7CA8FC3C0BC3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447889" y="2462606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208;p1" descr="Flowable 2025 Company Profile: Valuation, Funding &amp; Investors | PitchBook">
            <a:hlinkClick r:id="rId161"/>
            <a:extLst>
              <a:ext uri="{FF2B5EF4-FFF2-40B4-BE49-F238E27FC236}">
                <a16:creationId xmlns:a16="http://schemas.microsoft.com/office/drawing/2014/main" id="{24E6BDD9-BD2B-CF1B-825C-7B7821C0AD9D}"/>
              </a:ext>
            </a:extLst>
          </p:cNvPr>
          <p:cNvPicPr preferRelativeResize="0"/>
          <p:nvPr/>
        </p:nvPicPr>
        <p:blipFill rotWithShape="1">
          <a:blip r:embed="rId162">
            <a:alphaModFix/>
          </a:blip>
          <a:srcRect t="37333" b="38361"/>
          <a:stretch/>
        </p:blipFill>
        <p:spPr>
          <a:xfrm>
            <a:off x="4431059" y="3102356"/>
            <a:ext cx="730250" cy="177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209;p1">
            <a:extLst>
              <a:ext uri="{FF2B5EF4-FFF2-40B4-BE49-F238E27FC236}">
                <a16:creationId xmlns:a16="http://schemas.microsoft.com/office/drawing/2014/main" id="{C7BC5B77-7824-F57E-74AF-433EB795F96D}"/>
              </a:ext>
            </a:extLst>
          </p:cNvPr>
          <p:cNvPicPr preferRelativeResize="0"/>
          <p:nvPr/>
        </p:nvPicPr>
        <p:blipFill rotWithShape="1">
          <a:blip r:embed="rId163">
            <a:alphaModFix/>
          </a:blip>
          <a:srcRect/>
          <a:stretch/>
        </p:blipFill>
        <p:spPr>
          <a:xfrm>
            <a:off x="5181255" y="3213804"/>
            <a:ext cx="78267" cy="7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Picture 156" descr="LangChain vs. LangGraph: Comparing AI Agent Frameworks">
            <a:hlinkClick r:id="rId164"/>
            <a:extLst>
              <a:ext uri="{FF2B5EF4-FFF2-40B4-BE49-F238E27FC236}">
                <a16:creationId xmlns:a16="http://schemas.microsoft.com/office/drawing/2014/main" id="{18E31B1B-DC1D-B00F-DE12-7DAE0C92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55" y="2366612"/>
            <a:ext cx="940631" cy="1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0" name="Picture 2" descr="Agency AI">
            <a:hlinkClick r:id="rId166"/>
            <a:extLst>
              <a:ext uri="{FF2B5EF4-FFF2-40B4-BE49-F238E27FC236}">
                <a16:creationId xmlns:a16="http://schemas.microsoft.com/office/drawing/2014/main" id="{8720EC93-F08C-31B3-DE05-F1FA2830D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36" y="2300375"/>
            <a:ext cx="702316" cy="26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1" name="Google Shape;70;p14">
            <a:extLst>
              <a:ext uri="{FF2B5EF4-FFF2-40B4-BE49-F238E27FC236}">
                <a16:creationId xmlns:a16="http://schemas.microsoft.com/office/drawing/2014/main" id="{BAA98070-8998-A34F-13BB-DBDBBA55275C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46071" y="2491761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2" name="Picture 20" descr="Formation Databricks : Maîtrisez l'outil IA">
            <a:hlinkClick r:id="rId168"/>
            <a:extLst>
              <a:ext uri="{FF2B5EF4-FFF2-40B4-BE49-F238E27FC236}">
                <a16:creationId xmlns:a16="http://schemas.microsoft.com/office/drawing/2014/main" id="{9115D12E-423A-AB56-EB2E-58FAB1B2F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4637" r="6776" b="2842"/>
          <a:stretch>
            <a:fillRect/>
          </a:stretch>
        </p:blipFill>
        <p:spPr bwMode="auto">
          <a:xfrm>
            <a:off x="5694711" y="1409646"/>
            <a:ext cx="546100" cy="31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" name="Google Shape;70;p14">
            <a:extLst>
              <a:ext uri="{FF2B5EF4-FFF2-40B4-BE49-F238E27FC236}">
                <a16:creationId xmlns:a16="http://schemas.microsoft.com/office/drawing/2014/main" id="{83112A54-47DD-1644-A203-1EFA0DD2364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51106" y="1612947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4" name="Picture 78" descr="Jobs at StackOne | Playfair Capital">
            <a:hlinkClick r:id="rId170"/>
            <a:extLst>
              <a:ext uri="{FF2B5EF4-FFF2-40B4-BE49-F238E27FC236}">
                <a16:creationId xmlns:a16="http://schemas.microsoft.com/office/drawing/2014/main" id="{3539D5E9-98E3-07EC-700D-4F7888D3B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69" b="31754"/>
          <a:stretch>
            <a:fillRect/>
          </a:stretch>
        </p:blipFill>
        <p:spPr bwMode="auto">
          <a:xfrm>
            <a:off x="5525794" y="3115126"/>
            <a:ext cx="791978" cy="17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" name="Google Shape;132;p1">
            <a:extLst>
              <a:ext uri="{FF2B5EF4-FFF2-40B4-BE49-F238E27FC236}">
                <a16:creationId xmlns:a16="http://schemas.microsoft.com/office/drawing/2014/main" id="{82A2D076-0514-5C0F-940E-7283F97EDE62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33302" y="3245610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Picture 24" descr="Hugging Face Models and LLM Support | Sonatype">
            <a:hlinkClick r:id="rId172"/>
            <a:extLst>
              <a:ext uri="{FF2B5EF4-FFF2-40B4-BE49-F238E27FC236}">
                <a16:creationId xmlns:a16="http://schemas.microsoft.com/office/drawing/2014/main" id="{0265FF24-DEF0-3E2E-CAC4-C67B60943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b="5314"/>
          <a:stretch>
            <a:fillRect/>
          </a:stretch>
        </p:blipFill>
        <p:spPr bwMode="auto">
          <a:xfrm>
            <a:off x="4159036" y="1878353"/>
            <a:ext cx="1073025" cy="2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" name="Picture 2">
            <a:hlinkClick r:id="rId174"/>
            <a:extLst>
              <a:ext uri="{FF2B5EF4-FFF2-40B4-BE49-F238E27FC236}">
                <a16:creationId xmlns:a16="http://schemas.microsoft.com/office/drawing/2014/main" id="{210AB1BB-A382-0CCB-D82B-6F088AD63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" t="19127" r="4847" b="19578"/>
          <a:stretch>
            <a:fillRect/>
          </a:stretch>
        </p:blipFill>
        <p:spPr bwMode="auto">
          <a:xfrm>
            <a:off x="5428517" y="1856707"/>
            <a:ext cx="431572" cy="2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" name="Google Shape;199;p1" descr="France - Free flags icons">
            <a:extLst>
              <a:ext uri="{FF2B5EF4-FFF2-40B4-BE49-F238E27FC236}">
                <a16:creationId xmlns:a16="http://schemas.microsoft.com/office/drawing/2014/main" id="{3E322DC9-D090-FB56-2AB6-EEF1AC214D02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875438" y="2107827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47" name="Picture 4">
            <a:hlinkClick r:id="rId176"/>
            <a:extLst>
              <a:ext uri="{FF2B5EF4-FFF2-40B4-BE49-F238E27FC236}">
                <a16:creationId xmlns:a16="http://schemas.microsoft.com/office/drawing/2014/main" id="{B0FFF90B-0D77-8020-A07D-C7F2F61C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31" y="1439724"/>
            <a:ext cx="752275" cy="2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8" name="Google Shape;199;p1" descr="France - Free flags icons">
            <a:extLst>
              <a:ext uri="{FF2B5EF4-FFF2-40B4-BE49-F238E27FC236}">
                <a16:creationId xmlns:a16="http://schemas.microsoft.com/office/drawing/2014/main" id="{8B1BD683-4D9B-8E36-BFED-7022212D646B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176829" y="1544541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1" name="Google Shape;171;p1" descr="France - Free flags icons">
            <a:extLst>
              <a:ext uri="{FF2B5EF4-FFF2-40B4-BE49-F238E27FC236}">
                <a16:creationId xmlns:a16="http://schemas.microsoft.com/office/drawing/2014/main" id="{05577517-A016-5300-996B-005C46944796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193190" y="2055180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2" name="Picture 10" descr="Senior Software Engineer @ Alpic">
            <a:hlinkClick r:id="rId178"/>
            <a:extLst>
              <a:ext uri="{FF2B5EF4-FFF2-40B4-BE49-F238E27FC236}">
                <a16:creationId xmlns:a16="http://schemas.microsoft.com/office/drawing/2014/main" id="{EC5255E2-D0D0-CE79-983F-68E03931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92" y="1911278"/>
            <a:ext cx="360099" cy="1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3" name="Google Shape;171;p1" descr="France - Free flags icons">
            <a:extLst>
              <a:ext uri="{FF2B5EF4-FFF2-40B4-BE49-F238E27FC236}">
                <a16:creationId xmlns:a16="http://schemas.microsoft.com/office/drawing/2014/main" id="{0ED49718-6EEE-5615-23D7-18373604096E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6445792" y="2057175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54" name="Google Shape;156;p1">
            <a:extLst>
              <a:ext uri="{FF2B5EF4-FFF2-40B4-BE49-F238E27FC236}">
                <a16:creationId xmlns:a16="http://schemas.microsoft.com/office/drawing/2014/main" id="{CE225149-FDAA-01FB-50D3-8346B74537B6}"/>
              </a:ext>
            </a:extLst>
          </p:cNvPr>
          <p:cNvSpPr/>
          <p:nvPr/>
        </p:nvSpPr>
        <p:spPr>
          <a:xfrm>
            <a:off x="4126230" y="4030980"/>
            <a:ext cx="2424548" cy="433132"/>
          </a:xfrm>
          <a:prstGeom prst="roundRect">
            <a:avLst>
              <a:gd name="adj" fmla="val 13866"/>
            </a:avLst>
          </a:prstGeom>
          <a:solidFill>
            <a:srgbClr val="FFFFFF"/>
          </a:solidFill>
          <a:ln w="6350">
            <a:noFill/>
            <a:prstDash val="solid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5" name="Picture 26" descr="Giskard – Elaia">
            <a:hlinkClick r:id="rId180"/>
            <a:extLst>
              <a:ext uri="{FF2B5EF4-FFF2-40B4-BE49-F238E27FC236}">
                <a16:creationId xmlns:a16="http://schemas.microsoft.com/office/drawing/2014/main" id="{BAD9CA80-2AD5-328E-782E-D51C2C580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89" y="4199966"/>
            <a:ext cx="867070" cy="13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6" name="Picture 22" descr="Noma Security Raises $100M to Drive Adoption of AI Agent Security">
            <a:hlinkClick r:id="rId182"/>
            <a:extLst>
              <a:ext uri="{FF2B5EF4-FFF2-40B4-BE49-F238E27FC236}">
                <a16:creationId xmlns:a16="http://schemas.microsoft.com/office/drawing/2014/main" id="{2487DFD8-D5F2-3911-166D-0AA3D1EF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b="28169"/>
          <a:stretch>
            <a:fillRect/>
          </a:stretch>
        </p:blipFill>
        <p:spPr bwMode="auto">
          <a:xfrm>
            <a:off x="5686313" y="4205940"/>
            <a:ext cx="501126" cy="1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7" name="Google Shape;155;p1" descr="France - Free flags icons">
            <a:extLst>
              <a:ext uri="{FF2B5EF4-FFF2-40B4-BE49-F238E27FC236}">
                <a16:creationId xmlns:a16="http://schemas.microsoft.com/office/drawing/2014/main" id="{9E14B450-8EF2-A0E3-A958-95B86AAD2537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244050" y="4332070"/>
            <a:ext cx="77741" cy="728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1458" name="Google Shape;143;p1">
            <a:extLst>
              <a:ext uri="{FF2B5EF4-FFF2-40B4-BE49-F238E27FC236}">
                <a16:creationId xmlns:a16="http://schemas.microsoft.com/office/drawing/2014/main" id="{ED95B998-7D95-B30B-E2D4-92326630CD06}"/>
              </a:ext>
            </a:extLst>
          </p:cNvPr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6242596" y="4321315"/>
            <a:ext cx="70775" cy="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9" name="Google Shape;214;p1">
            <a:extLst>
              <a:ext uri="{FF2B5EF4-FFF2-40B4-BE49-F238E27FC236}">
                <a16:creationId xmlns:a16="http://schemas.microsoft.com/office/drawing/2014/main" id="{98946E6C-52DD-44ED-A82A-93110068768B}"/>
              </a:ext>
            </a:extLst>
          </p:cNvPr>
          <p:cNvSpPr txBox="1"/>
          <p:nvPr/>
        </p:nvSpPr>
        <p:spPr>
          <a:xfrm>
            <a:off x="4139127" y="3794882"/>
            <a:ext cx="2423785" cy="25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067"/>
              <a:buFont typeface="Poppins"/>
              <a:buNone/>
              <a:tabLst/>
              <a:defRPr/>
            </a:pPr>
            <a:r>
              <a:rPr kumimoji="0" lang="fr-FR" sz="1067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Audit &amp; Gouvernance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460" name="Picture 2" descr="Logo de UiPath aux formats PNG transparent et SVG vectorisé">
            <a:hlinkClick r:id="rId184"/>
            <a:extLst>
              <a:ext uri="{FF2B5EF4-FFF2-40B4-BE49-F238E27FC236}">
                <a16:creationId xmlns:a16="http://schemas.microsoft.com/office/drawing/2014/main" id="{3F2520DE-5774-BE2F-2C46-8E3781BF5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18" y="3372619"/>
            <a:ext cx="486844" cy="2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1" name="Picture 8" descr="Camunda | Investment | Insight Partners">
            <a:hlinkClick r:id="rId186"/>
            <a:extLst>
              <a:ext uri="{FF2B5EF4-FFF2-40B4-BE49-F238E27FC236}">
                <a16:creationId xmlns:a16="http://schemas.microsoft.com/office/drawing/2014/main" id="{DAFEF60E-86BB-31FC-1353-8792869B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253" y="3432216"/>
            <a:ext cx="478294" cy="16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2" name="Google Shape;145;p1">
            <a:extLst>
              <a:ext uri="{FF2B5EF4-FFF2-40B4-BE49-F238E27FC236}">
                <a16:creationId xmlns:a16="http://schemas.microsoft.com/office/drawing/2014/main" id="{ABCDC99B-4783-B5A8-89AA-FCCD0664CA3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311287" y="3580608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70;p14">
            <a:extLst>
              <a:ext uri="{FF2B5EF4-FFF2-40B4-BE49-F238E27FC236}">
                <a16:creationId xmlns:a16="http://schemas.microsoft.com/office/drawing/2014/main" id="{75019D90-F2C7-0A84-F65A-680789E8567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79968" y="3523792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Picture 2">
            <a:hlinkClick r:id="rId188"/>
            <a:extLst>
              <a:ext uri="{FF2B5EF4-FFF2-40B4-BE49-F238E27FC236}">
                <a16:creationId xmlns:a16="http://schemas.microsoft.com/office/drawing/2014/main" id="{708A661D-9155-BE45-F347-A2DBFCF7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96" y="5742632"/>
            <a:ext cx="658104" cy="2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5" name="Picture 82" descr="Phacet – Automatisez vos processus Finance &amp; Admin avec l'IA">
            <a:hlinkClick r:id="rId190"/>
            <a:extLst>
              <a:ext uri="{FF2B5EF4-FFF2-40B4-BE49-F238E27FC236}">
                <a16:creationId xmlns:a16="http://schemas.microsoft.com/office/drawing/2014/main" id="{84806DB3-3146-CE1B-844D-6F1F7194D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61" y="6138444"/>
            <a:ext cx="447374" cy="1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6" name="Google Shape;197;p1">
            <a:extLst>
              <a:ext uri="{FF2B5EF4-FFF2-40B4-BE49-F238E27FC236}">
                <a16:creationId xmlns:a16="http://schemas.microsoft.com/office/drawing/2014/main" id="{FA93B169-0D4B-FBE0-E66B-0A7B3E2C602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49050" y="5952892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55;p1" descr="France - Free flags icons">
            <a:extLst>
              <a:ext uri="{FF2B5EF4-FFF2-40B4-BE49-F238E27FC236}">
                <a16:creationId xmlns:a16="http://schemas.microsoft.com/office/drawing/2014/main" id="{7183C2A7-6E35-3690-A48F-2A0442CCB5DA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3674495" y="6249683"/>
            <a:ext cx="77741" cy="72800"/>
          </a:xfrm>
          <a:prstGeom prst="ellipse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sp>
        <p:nvSpPr>
          <p:cNvPr id="1470" name="Google Shape;163;p1">
            <a:extLst>
              <a:ext uri="{FF2B5EF4-FFF2-40B4-BE49-F238E27FC236}">
                <a16:creationId xmlns:a16="http://schemas.microsoft.com/office/drawing/2014/main" id="{4AAA2C9D-DA80-7970-C98A-AE02115634E1}"/>
              </a:ext>
            </a:extLst>
          </p:cNvPr>
          <p:cNvSpPr/>
          <p:nvPr/>
        </p:nvSpPr>
        <p:spPr>
          <a:xfrm>
            <a:off x="4328161" y="5144410"/>
            <a:ext cx="2057816" cy="1271630"/>
          </a:xfrm>
          <a:prstGeom prst="roundRect">
            <a:avLst>
              <a:gd name="adj" fmla="val 3660"/>
            </a:avLst>
          </a:prstGeom>
          <a:noFill/>
          <a:ln w="6350">
            <a:solidFill>
              <a:srgbClr val="002060"/>
            </a:solidFill>
            <a:prstDash val="sysDash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3" name="Google Shape;221;p1">
            <a:extLst>
              <a:ext uri="{FF2B5EF4-FFF2-40B4-BE49-F238E27FC236}">
                <a16:creationId xmlns:a16="http://schemas.microsoft.com/office/drawing/2014/main" id="{EE5750C3-BDBE-DD36-6CDD-624B7DD3AC0F}"/>
              </a:ext>
            </a:extLst>
          </p:cNvPr>
          <p:cNvSpPr txBox="1"/>
          <p:nvPr/>
        </p:nvSpPr>
        <p:spPr>
          <a:xfrm>
            <a:off x="4279901" y="4907998"/>
            <a:ext cx="2185686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"/>
              <a:buFont typeface="Poppins"/>
              <a:buNone/>
              <a:tabLst/>
              <a:defRPr/>
            </a:pPr>
            <a:r>
              <a:rPr kumimoji="0" lang="fr-FR" sz="8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Productivité / </a:t>
            </a:r>
            <a:r>
              <a:rPr kumimoji="0" lang="fr-FR" sz="80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Knowledge</a:t>
            </a:r>
            <a:r>
              <a:rPr kumimoji="0" lang="fr-FR" sz="80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Management</a:t>
            </a:r>
            <a:endParaRPr kumimoji="0" sz="1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486" name="Image 1485" descr="Une image contenant obscurité, violet, Magenta, violette&#10;&#10;Le contenu généré par l’IA peut être incorrect.">
            <a:hlinkClick r:id="rId192"/>
            <a:extLst>
              <a:ext uri="{FF2B5EF4-FFF2-40B4-BE49-F238E27FC236}">
                <a16:creationId xmlns:a16="http://schemas.microsoft.com/office/drawing/2014/main" id="{24A179F9-9853-14A9-0775-3E6C5AB1BF3C}"/>
              </a:ext>
            </a:extLst>
          </p:cNvPr>
          <p:cNvPicPr>
            <a:picLocks noChangeAspect="1"/>
          </p:cNvPicPr>
          <p:nvPr/>
        </p:nvPicPr>
        <p:blipFill>
          <a:blip r:embed="rId193"/>
          <a:srcRect t="27150" b="22125"/>
          <a:stretch>
            <a:fillRect/>
          </a:stretch>
        </p:blipFill>
        <p:spPr>
          <a:xfrm>
            <a:off x="5405746" y="5295298"/>
            <a:ext cx="736063" cy="195884"/>
          </a:xfrm>
          <a:prstGeom prst="rect">
            <a:avLst/>
          </a:prstGeom>
        </p:spPr>
      </p:pic>
      <p:pic>
        <p:nvPicPr>
          <p:cNvPr id="1488" name="Picture 10">
            <a:extLst>
              <a:ext uri="{FF2B5EF4-FFF2-40B4-BE49-F238E27FC236}">
                <a16:creationId xmlns:a16="http://schemas.microsoft.com/office/drawing/2014/main" id="{B3A3DF53-1C90-E934-D974-C8E89F18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849" y="5424653"/>
            <a:ext cx="94178" cy="62864"/>
          </a:xfrm>
          <a:prstGeom prst="ellipse">
            <a:avLst/>
          </a:prstGeom>
          <a:noFill/>
          <a:ln w="31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6" name="Image 1495" descr="Une image contenant Graphique, Police, capture d’écran, typographie&#10;&#10;Le contenu généré par l’IA peut être incorrect.">
            <a:hlinkClick r:id="rId195"/>
            <a:extLst>
              <a:ext uri="{FF2B5EF4-FFF2-40B4-BE49-F238E27FC236}">
                <a16:creationId xmlns:a16="http://schemas.microsoft.com/office/drawing/2014/main" id="{55EED333-D053-5C74-BC38-EFD4B2CCD809}"/>
              </a:ext>
            </a:extLst>
          </p:cNvPr>
          <p:cNvPicPr>
            <a:picLocks noChangeAspect="1"/>
          </p:cNvPicPr>
          <p:nvPr/>
        </p:nvPicPr>
        <p:blipFill>
          <a:blip r:embed="rId196"/>
          <a:srcRect t="14439" b="21021"/>
          <a:stretch>
            <a:fillRect/>
          </a:stretch>
        </p:blipFill>
        <p:spPr>
          <a:xfrm>
            <a:off x="5545713" y="5763880"/>
            <a:ext cx="527136" cy="177737"/>
          </a:xfrm>
          <a:prstGeom prst="rect">
            <a:avLst/>
          </a:prstGeom>
        </p:spPr>
      </p:pic>
      <p:pic>
        <p:nvPicPr>
          <p:cNvPr id="1497" name="Google Shape;130;p1">
            <a:extLst>
              <a:ext uri="{FF2B5EF4-FFF2-40B4-BE49-F238E27FC236}">
                <a16:creationId xmlns:a16="http://schemas.microsoft.com/office/drawing/2014/main" id="{B6A3F163-3F53-48F6-2599-617D3F12AC89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6072849" y="5873154"/>
            <a:ext cx="78263" cy="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200;p1" descr="Glean Technologies, Inc. Who We Are - Our Mission, Vision And How To Get  Involved | NC TECH">
            <a:hlinkClick r:id="rId197"/>
            <a:extLst>
              <a:ext uri="{FF2B5EF4-FFF2-40B4-BE49-F238E27FC236}">
                <a16:creationId xmlns:a16="http://schemas.microsoft.com/office/drawing/2014/main" id="{63883EA1-7172-903B-63B6-6E52B99C4459}"/>
              </a:ext>
            </a:extLst>
          </p:cNvPr>
          <p:cNvPicPr preferRelativeResize="0"/>
          <p:nvPr/>
        </p:nvPicPr>
        <p:blipFill rotWithShape="1">
          <a:blip r:embed="rId198">
            <a:alphaModFix/>
          </a:blip>
          <a:srcRect/>
          <a:stretch/>
        </p:blipFill>
        <p:spPr>
          <a:xfrm>
            <a:off x="4587915" y="5310964"/>
            <a:ext cx="435654" cy="18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9" name="Google Shape;201;p1">
            <a:extLst>
              <a:ext uri="{FF2B5EF4-FFF2-40B4-BE49-F238E27FC236}">
                <a16:creationId xmlns:a16="http://schemas.microsoft.com/office/drawing/2014/main" id="{86704612-AE09-AAD2-D25A-6E79FDEC0AE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61815" y="5396979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Image 1513">
            <a:hlinkClick r:id="rId199"/>
            <a:extLst>
              <a:ext uri="{FF2B5EF4-FFF2-40B4-BE49-F238E27FC236}">
                <a16:creationId xmlns:a16="http://schemas.microsoft.com/office/drawing/2014/main" id="{FF48F39F-341F-FEC3-106A-03B5209CA651}"/>
              </a:ext>
            </a:extLst>
          </p:cNvPr>
          <p:cNvPicPr>
            <a:picLocks noChangeAspect="1"/>
          </p:cNvPicPr>
          <p:nvPr/>
        </p:nvPicPr>
        <p:blipFill>
          <a:blip r:embed="rId2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96" y="2013230"/>
            <a:ext cx="791539" cy="169995"/>
          </a:xfrm>
          <a:prstGeom prst="rect">
            <a:avLst/>
          </a:prstGeom>
        </p:spPr>
      </p:pic>
      <p:sp>
        <p:nvSpPr>
          <p:cNvPr id="6" name="Google Shape;156;p1">
            <a:extLst>
              <a:ext uri="{FF2B5EF4-FFF2-40B4-BE49-F238E27FC236}">
                <a16:creationId xmlns:a16="http://schemas.microsoft.com/office/drawing/2014/main" id="{E80E5E93-0C05-ACCA-7333-E5854A4426EE}"/>
              </a:ext>
            </a:extLst>
          </p:cNvPr>
          <p:cNvSpPr/>
          <p:nvPr/>
        </p:nvSpPr>
        <p:spPr>
          <a:xfrm>
            <a:off x="2981221" y="2277482"/>
            <a:ext cx="1283551" cy="1303126"/>
          </a:xfrm>
          <a:prstGeom prst="roundRect">
            <a:avLst>
              <a:gd name="adj" fmla="val 18969"/>
            </a:avLst>
          </a:prstGeom>
          <a:solidFill>
            <a:srgbClr val="FFFFFF"/>
          </a:solidFill>
          <a:ln w="6350">
            <a:solidFill>
              <a:schemeClr val="tx2">
                <a:lumMod val="25000"/>
                <a:lumOff val="75000"/>
              </a:schemeClr>
            </a:solidFill>
            <a:prstDash val="dash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84" name="Google Shape;170;p1">
            <a:hlinkClick r:id="" action="ppaction://noaction"/>
            <a:extLst>
              <a:ext uri="{FF2B5EF4-FFF2-40B4-BE49-F238E27FC236}">
                <a16:creationId xmlns:a16="http://schemas.microsoft.com/office/drawing/2014/main" id="{38493AC4-E1BF-5EE1-430C-2D462B17422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01">
            <a:alphaModFix/>
          </a:blip>
          <a:srcRect l="4786" t="21393" r="3677" b="21150"/>
          <a:stretch/>
        </p:blipFill>
        <p:spPr>
          <a:xfrm>
            <a:off x="4577065" y="2754794"/>
            <a:ext cx="554144" cy="16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99;p1" descr="France - Free flags icons">
            <a:extLst>
              <a:ext uri="{FF2B5EF4-FFF2-40B4-BE49-F238E27FC236}">
                <a16:creationId xmlns:a16="http://schemas.microsoft.com/office/drawing/2014/main" id="{7D6DB614-8663-193A-3CFF-C514792534A5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161830" y="2837071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86" name="Google Shape;176;p1" descr="Kognitos Launches Neurosymbolic AI Platform for Automating Business  Operations, Ensuring No Hallucinations and Full Governance, Backed by $25M  Series B">
            <a:hlinkClick r:id="rId202"/>
            <a:extLst>
              <a:ext uri="{FF2B5EF4-FFF2-40B4-BE49-F238E27FC236}">
                <a16:creationId xmlns:a16="http://schemas.microsoft.com/office/drawing/2014/main" id="{58C6035C-63D8-CE7D-E580-7EED9AF0519A}"/>
              </a:ext>
            </a:extLst>
          </p:cNvPr>
          <p:cNvPicPr preferRelativeResize="0"/>
          <p:nvPr/>
        </p:nvPicPr>
        <p:blipFill rotWithShape="1">
          <a:blip r:embed="rId203">
            <a:alphaModFix/>
          </a:blip>
          <a:srcRect l="5724" t="31313" r="5947" b="33669"/>
          <a:stretch/>
        </p:blipFill>
        <p:spPr>
          <a:xfrm>
            <a:off x="3144429" y="2663534"/>
            <a:ext cx="889154" cy="17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77;p1">
            <a:extLst>
              <a:ext uri="{FF2B5EF4-FFF2-40B4-BE49-F238E27FC236}">
                <a16:creationId xmlns:a16="http://schemas.microsoft.com/office/drawing/2014/main" id="{E1272F98-013B-15EA-0401-7D535D5EB8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46230" y="2794500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Airia">
            <a:hlinkClick r:id="rId204"/>
            <a:extLst>
              <a:ext uri="{FF2B5EF4-FFF2-40B4-BE49-F238E27FC236}">
                <a16:creationId xmlns:a16="http://schemas.microsoft.com/office/drawing/2014/main" id="{3415EF7E-5F0C-201A-4C6D-7B0DED36A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75" y="2967539"/>
            <a:ext cx="514711" cy="17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Google Shape;70;p14">
            <a:extLst>
              <a:ext uri="{FF2B5EF4-FFF2-40B4-BE49-F238E27FC236}">
                <a16:creationId xmlns:a16="http://schemas.microsoft.com/office/drawing/2014/main" id="{06851B48-72F1-AAB0-0ABA-02D67B06C00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71672" y="3059293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84;p1" descr="FinovateEurope 2025 – Stack AI - Finovate">
            <a:hlinkClick r:id="rId206"/>
            <a:extLst>
              <a:ext uri="{FF2B5EF4-FFF2-40B4-BE49-F238E27FC236}">
                <a16:creationId xmlns:a16="http://schemas.microsoft.com/office/drawing/2014/main" id="{2EECF94C-9B01-3ECF-795B-C33BBE08808B}"/>
              </a:ext>
            </a:extLst>
          </p:cNvPr>
          <p:cNvPicPr preferRelativeResize="0"/>
          <p:nvPr/>
        </p:nvPicPr>
        <p:blipFill rotWithShape="1">
          <a:blip r:embed="rId207">
            <a:alphaModFix/>
          </a:blip>
          <a:srcRect/>
          <a:stretch/>
        </p:blipFill>
        <p:spPr>
          <a:xfrm>
            <a:off x="3237190" y="3270806"/>
            <a:ext cx="745785" cy="17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85;p1">
            <a:extLst>
              <a:ext uri="{FF2B5EF4-FFF2-40B4-BE49-F238E27FC236}">
                <a16:creationId xmlns:a16="http://schemas.microsoft.com/office/drawing/2014/main" id="{438BADF8-DE2D-0794-9414-8732083A6D1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10132" y="3419698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raphique 1502">
            <a:hlinkClick r:id="rId208"/>
            <a:extLst>
              <a:ext uri="{FF2B5EF4-FFF2-40B4-BE49-F238E27FC236}">
                <a16:creationId xmlns:a16="http://schemas.microsoft.com/office/drawing/2014/main" id="{0BEE0274-E8FB-0B55-4ABD-32654D9B6FAB}"/>
              </a:ext>
            </a:extLst>
          </p:cNvPr>
          <p:cNvPicPr>
            <a:picLocks noChangeAspect="1"/>
          </p:cNvPicPr>
          <p:nvPr/>
        </p:nvPicPr>
        <p:blipFill>
          <a:blip r:embed="rId209">
            <a:extLst>
              <a:ext uri="{96DAC541-7B7A-43D3-8B79-37D633B846F1}">
                <asvg:svgBlip xmlns:asvg="http://schemas.microsoft.com/office/drawing/2016/SVG/main" r:embed="rId210"/>
              </a:ext>
            </a:extLst>
          </a:blip>
          <a:stretch>
            <a:fillRect/>
          </a:stretch>
        </p:blipFill>
        <p:spPr>
          <a:xfrm>
            <a:off x="3166244" y="2369976"/>
            <a:ext cx="934461" cy="211038"/>
          </a:xfrm>
          <a:prstGeom prst="rect">
            <a:avLst/>
          </a:prstGeom>
        </p:spPr>
      </p:pic>
      <p:pic>
        <p:nvPicPr>
          <p:cNvPr id="1516" name="Image 1515">
            <a:extLst>
              <a:ext uri="{FF2B5EF4-FFF2-40B4-BE49-F238E27FC236}">
                <a16:creationId xmlns:a16="http://schemas.microsoft.com/office/drawing/2014/main" id="{F2E58F4F-FCD5-F431-62BF-49EF4034D7BA}"/>
              </a:ext>
            </a:extLst>
          </p:cNvPr>
          <p:cNvPicPr>
            <a:picLocks noChangeAspect="1"/>
          </p:cNvPicPr>
          <p:nvPr/>
        </p:nvPicPr>
        <p:blipFill>
          <a:blip r:embed="rId2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2"/>
              </a:ext>
            </a:extLst>
          </a:blip>
          <a:stretch>
            <a:fillRect/>
          </a:stretch>
        </p:blipFill>
        <p:spPr>
          <a:xfrm>
            <a:off x="4048478" y="2511787"/>
            <a:ext cx="90489" cy="879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Workato - ServiceWise">
            <a:hlinkClick r:id="rId213"/>
            <a:extLst>
              <a:ext uri="{FF2B5EF4-FFF2-40B4-BE49-F238E27FC236}">
                <a16:creationId xmlns:a16="http://schemas.microsoft.com/office/drawing/2014/main" id="{ADCF03A4-61AF-CB3E-1E84-AC194695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95" y="2725003"/>
            <a:ext cx="981691" cy="1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oogle Shape;70;p14">
            <a:extLst>
              <a:ext uri="{FF2B5EF4-FFF2-40B4-BE49-F238E27FC236}">
                <a16:creationId xmlns:a16="http://schemas.microsoft.com/office/drawing/2014/main" id="{53BDA1E8-21A6-3CDF-2B63-007F7112C028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361307" y="2846621"/>
            <a:ext cx="76940" cy="7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A9D30F0-9420-9E2D-26B7-E6CAAAAEB7E2}"/>
              </a:ext>
            </a:extLst>
          </p:cNvPr>
          <p:cNvPicPr>
            <a:picLocks noChangeAspect="1"/>
          </p:cNvPicPr>
          <p:nvPr/>
        </p:nvPicPr>
        <p:blipFill>
          <a:blip r:embed="rId2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20" y="4989850"/>
            <a:ext cx="803276" cy="142265"/>
          </a:xfrm>
          <a:prstGeom prst="rect">
            <a:avLst/>
          </a:prstGeom>
        </p:spPr>
      </p:pic>
      <p:pic>
        <p:nvPicPr>
          <p:cNvPr id="29" name="Google Shape;251;p1" descr="France - Free flags icons">
            <a:extLst>
              <a:ext uri="{FF2B5EF4-FFF2-40B4-BE49-F238E27FC236}">
                <a16:creationId xmlns:a16="http://schemas.microsoft.com/office/drawing/2014/main" id="{BF1D5B7F-F139-714A-0FC1-59FEDF89C681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7954940" y="5043601"/>
            <a:ext cx="77600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" name="Google Shape;198;p1" descr="CGU | Craft AI">
            <a:hlinkClick r:id="rId103"/>
            <a:extLst>
              <a:ext uri="{FF2B5EF4-FFF2-40B4-BE49-F238E27FC236}">
                <a16:creationId xmlns:a16="http://schemas.microsoft.com/office/drawing/2014/main" id="{192E746D-E07A-22B3-5F4E-A00D8EAD8940}"/>
              </a:ext>
            </a:extLst>
          </p:cNvPr>
          <p:cNvPicPr preferRelativeResize="0"/>
          <p:nvPr/>
        </p:nvPicPr>
        <p:blipFill rotWithShape="1">
          <a:blip r:embed="rId104">
            <a:alphaModFix/>
          </a:blip>
          <a:srcRect/>
          <a:stretch/>
        </p:blipFill>
        <p:spPr>
          <a:xfrm>
            <a:off x="4982012" y="6149779"/>
            <a:ext cx="724511" cy="19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99;p1" descr="France - Free flags icons">
            <a:extLst>
              <a:ext uri="{FF2B5EF4-FFF2-40B4-BE49-F238E27FC236}">
                <a16:creationId xmlns:a16="http://schemas.microsoft.com/office/drawing/2014/main" id="{E187524D-8F52-F750-B1A4-F37410DB7C2A}"/>
              </a:ext>
            </a:extLst>
          </p:cNvPr>
          <p:cNvPicPr preferRelativeResize="0"/>
          <p:nvPr/>
        </p:nvPicPr>
        <p:blipFill rotWithShape="1">
          <a:blip r:embed="rId32">
            <a:alphaModFix/>
          </a:blip>
          <a:srcRect/>
          <a:stretch/>
        </p:blipFill>
        <p:spPr>
          <a:xfrm>
            <a:off x="5704727" y="6270182"/>
            <a:ext cx="77741" cy="728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3489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>
          <a:extLst>
            <a:ext uri="{FF2B5EF4-FFF2-40B4-BE49-F238E27FC236}">
              <a16:creationId xmlns:a16="http://schemas.microsoft.com/office/drawing/2014/main" id="{8E037F6D-CE2F-F6AC-9201-B581DABC5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Rectangle 2280">
            <a:extLst>
              <a:ext uri="{FF2B5EF4-FFF2-40B4-BE49-F238E27FC236}">
                <a16:creationId xmlns:a16="http://schemas.microsoft.com/office/drawing/2014/main" id="{6A8C5724-5934-C1BD-6773-3A9018F0823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48" name="Google Shape;2250;g3a311b202d7_1_45">
            <a:extLst>
              <a:ext uri="{FF2B5EF4-FFF2-40B4-BE49-F238E27FC236}">
                <a16:creationId xmlns:a16="http://schemas.microsoft.com/office/drawing/2014/main" id="{19890AC5-9155-E85B-B1C7-F7C0E66B6E96}"/>
              </a:ext>
            </a:extLst>
          </p:cNvPr>
          <p:cNvSpPr/>
          <p:nvPr/>
        </p:nvSpPr>
        <p:spPr>
          <a:xfrm>
            <a:off x="1065467" y="1121105"/>
            <a:ext cx="10311315" cy="5225083"/>
          </a:xfrm>
          <a:prstGeom prst="rect">
            <a:avLst/>
          </a:prstGeom>
          <a:solidFill>
            <a:srgbClr val="F0F5FE"/>
          </a:solidFill>
          <a:ln w="9525" cap="flat" cmpd="sng">
            <a:solidFill>
              <a:srgbClr val="00206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Rectangle : coins arrondis 2359">
            <a:extLst>
              <a:ext uri="{FF2B5EF4-FFF2-40B4-BE49-F238E27FC236}">
                <a16:creationId xmlns:a16="http://schemas.microsoft.com/office/drawing/2014/main" id="{7A0F2B92-6897-5AB2-5A4E-9BDBE9BCB1FA}"/>
              </a:ext>
            </a:extLst>
          </p:cNvPr>
          <p:cNvSpPr/>
          <p:nvPr/>
        </p:nvSpPr>
        <p:spPr>
          <a:xfrm>
            <a:off x="1138703" y="5871123"/>
            <a:ext cx="1586125" cy="386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fr-FR" sz="1467" b="1" kern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Prometteurs</a:t>
            </a:r>
          </a:p>
        </p:txBody>
      </p:sp>
      <p:pic>
        <p:nvPicPr>
          <p:cNvPr id="16" name="Google Shape;156;p2">
            <a:extLst>
              <a:ext uri="{FF2B5EF4-FFF2-40B4-BE49-F238E27FC236}">
                <a16:creationId xmlns:a16="http://schemas.microsoft.com/office/drawing/2014/main" id="{04DAAADE-0C58-4A9B-5473-76A036AFE5A0}"/>
              </a:ext>
            </a:extLst>
          </p:cNvPr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1" y="-169"/>
            <a:ext cx="2533607" cy="15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11;g37014cafd3c_0_496">
            <a:extLst>
              <a:ext uri="{FF2B5EF4-FFF2-40B4-BE49-F238E27FC236}">
                <a16:creationId xmlns:a16="http://schemas.microsoft.com/office/drawing/2014/main" id="{4088D973-5146-5D0B-AFFE-8036B278D6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7533" y="6007187"/>
            <a:ext cx="744467" cy="85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63" name="Google Shape;2263;g3a311b202d7_1_45">
            <a:extLst>
              <a:ext uri="{FF2B5EF4-FFF2-40B4-BE49-F238E27FC236}">
                <a16:creationId xmlns:a16="http://schemas.microsoft.com/office/drawing/2014/main" id="{2234F386-FBA0-339A-C549-A729717A70A9}"/>
              </a:ext>
            </a:extLst>
          </p:cNvPr>
          <p:cNvSpPr/>
          <p:nvPr/>
        </p:nvSpPr>
        <p:spPr>
          <a:xfrm>
            <a:off x="10319356" y="5928331"/>
            <a:ext cx="1247924" cy="2723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2E75B6"/>
                </a:solidFill>
                <a:latin typeface="Poppins"/>
                <a:ea typeface="Poppins"/>
                <a:cs typeface="Poppins"/>
                <a:sym typeface="Poppins"/>
              </a:rPr>
              <a:t>Niveau de maturité</a:t>
            </a:r>
            <a:endParaRPr sz="1000" b="1" kern="0" dirty="0">
              <a:solidFill>
                <a:srgbClr val="2E75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0" name="Rectangle : coins arrondis 2269">
            <a:extLst>
              <a:ext uri="{FF2B5EF4-FFF2-40B4-BE49-F238E27FC236}">
                <a16:creationId xmlns:a16="http://schemas.microsoft.com/office/drawing/2014/main" id="{A4D3604F-D022-AEEE-D5DF-0C46B66B5ACB}"/>
              </a:ext>
            </a:extLst>
          </p:cNvPr>
          <p:cNvSpPr/>
          <p:nvPr/>
        </p:nvSpPr>
        <p:spPr>
          <a:xfrm>
            <a:off x="9726902" y="1212334"/>
            <a:ext cx="1586125" cy="386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fr-FR" sz="1467" b="1" kern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Leaders</a:t>
            </a:r>
          </a:p>
        </p:txBody>
      </p:sp>
      <p:cxnSp>
        <p:nvCxnSpPr>
          <p:cNvPr id="2255" name="Google Shape;2255;g3a311b202d7_1_45">
            <a:extLst>
              <a:ext uri="{FF2B5EF4-FFF2-40B4-BE49-F238E27FC236}">
                <a16:creationId xmlns:a16="http://schemas.microsoft.com/office/drawing/2014/main" id="{91BA6EEA-AEF8-F5A1-D169-1CE2C7938EE8}"/>
              </a:ext>
            </a:extLst>
          </p:cNvPr>
          <p:cNvCxnSpPr>
            <a:cxnSpLocks/>
          </p:cNvCxnSpPr>
          <p:nvPr/>
        </p:nvCxnSpPr>
        <p:spPr>
          <a:xfrm flipV="1">
            <a:off x="1075435" y="1003300"/>
            <a:ext cx="0" cy="5356053"/>
          </a:xfrm>
          <a:prstGeom prst="straightConnector1">
            <a:avLst/>
          </a:prstGeom>
          <a:noFill/>
          <a:ln w="25400" cap="flat" cmpd="sng">
            <a:solidFill>
              <a:srgbClr val="2E75B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5" name="Google Shape;2253;g3a311b202d7_1_45">
            <a:extLst>
              <a:ext uri="{FF2B5EF4-FFF2-40B4-BE49-F238E27FC236}">
                <a16:creationId xmlns:a16="http://schemas.microsoft.com/office/drawing/2014/main" id="{686F6120-A562-AA95-C2ED-6B522E2698A9}"/>
              </a:ext>
            </a:extLst>
          </p:cNvPr>
          <p:cNvSpPr/>
          <p:nvPr/>
        </p:nvSpPr>
        <p:spPr>
          <a:xfrm>
            <a:off x="-52513" y="1245526"/>
            <a:ext cx="1054713" cy="4490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2E75B6"/>
                </a:solidFill>
                <a:latin typeface="Poppins"/>
                <a:ea typeface="Poppins"/>
                <a:cs typeface="Poppins"/>
                <a:sym typeface="Poppins"/>
              </a:rPr>
              <a:t>Traction commerciale</a:t>
            </a:r>
            <a:endParaRPr sz="1000" b="1" kern="0" dirty="0">
              <a:solidFill>
                <a:srgbClr val="2E75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641;p26">
            <a:extLst>
              <a:ext uri="{FF2B5EF4-FFF2-40B4-BE49-F238E27FC236}">
                <a16:creationId xmlns:a16="http://schemas.microsoft.com/office/drawing/2014/main" id="{60487154-4611-23A7-2203-E8EDE11D73AC}"/>
              </a:ext>
            </a:extLst>
          </p:cNvPr>
          <p:cNvSpPr txBox="1"/>
          <p:nvPr/>
        </p:nvSpPr>
        <p:spPr>
          <a:xfrm>
            <a:off x="259780" y="115966"/>
            <a:ext cx="10744887" cy="38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TOP 10 – </a:t>
            </a:r>
            <a:r>
              <a:rPr lang="fr-FR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Plateformes de création et d’automatisation agentiques </a:t>
            </a: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fr-FR" b="1" kern="0" dirty="0" err="1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Make</a:t>
            </a: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fr-FR" b="1" i="1" kern="0" dirty="0">
              <a:solidFill>
                <a:srgbClr val="4285F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" name="Google Shape;640;p26">
            <a:extLst>
              <a:ext uri="{FF2B5EF4-FFF2-40B4-BE49-F238E27FC236}">
                <a16:creationId xmlns:a16="http://schemas.microsoft.com/office/drawing/2014/main" id="{18694246-F080-E3C3-ECDF-A98AEA230091}"/>
              </a:ext>
            </a:extLst>
          </p:cNvPr>
          <p:cNvCxnSpPr/>
          <p:nvPr/>
        </p:nvCxnSpPr>
        <p:spPr>
          <a:xfrm>
            <a:off x="373263" y="585319"/>
            <a:ext cx="539640" cy="0"/>
          </a:xfrm>
          <a:prstGeom prst="straightConnector1">
            <a:avLst/>
          </a:prstGeom>
          <a:noFill/>
          <a:ln w="15875" cap="flat" cmpd="sng">
            <a:solidFill>
              <a:srgbClr val="0B2BA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Google Shape;103;p1">
            <a:hlinkClick r:id="rId5"/>
            <a:extLst>
              <a:ext uri="{FF2B5EF4-FFF2-40B4-BE49-F238E27FC236}">
                <a16:creationId xmlns:a16="http://schemas.microsoft.com/office/drawing/2014/main" id="{D05CA044-3014-B3A0-79C9-41201FD8273A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4687" t="35136" r="19817" b="27286"/>
          <a:stretch/>
        </p:blipFill>
        <p:spPr>
          <a:xfrm>
            <a:off x="8801113" y="2474803"/>
            <a:ext cx="925789" cy="43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Une image contenant obscurité, violet, Magenta, violette&#10;&#10;Le contenu généré par l’IA peut être incorrect.">
            <a:hlinkClick r:id="rId7"/>
            <a:extLst>
              <a:ext uri="{FF2B5EF4-FFF2-40B4-BE49-F238E27FC236}">
                <a16:creationId xmlns:a16="http://schemas.microsoft.com/office/drawing/2014/main" id="{C0E46517-0A0A-6DB7-8721-A375B25A3EE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7150" b="22125"/>
          <a:stretch>
            <a:fillRect/>
          </a:stretch>
        </p:blipFill>
        <p:spPr>
          <a:xfrm>
            <a:off x="6793817" y="3307741"/>
            <a:ext cx="1212615" cy="322706"/>
          </a:xfrm>
          <a:prstGeom prst="rect">
            <a:avLst/>
          </a:prstGeom>
        </p:spPr>
      </p:pic>
      <p:pic>
        <p:nvPicPr>
          <p:cNvPr id="12" name="Image 11" descr="Une image contenant Graphique, Police, capture d’écran, typographie&#10;&#10;Le contenu généré par l’IA peut être incorrect.">
            <a:hlinkClick r:id="rId9"/>
            <a:extLst>
              <a:ext uri="{FF2B5EF4-FFF2-40B4-BE49-F238E27FC236}">
                <a16:creationId xmlns:a16="http://schemas.microsoft.com/office/drawing/2014/main" id="{D8E19B84-2D8B-82CE-6B5A-9498AD90D34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4439" b="21021"/>
          <a:stretch>
            <a:fillRect/>
          </a:stretch>
        </p:blipFill>
        <p:spPr>
          <a:xfrm>
            <a:off x="7309468" y="2979672"/>
            <a:ext cx="996981" cy="336157"/>
          </a:xfrm>
          <a:prstGeom prst="rect">
            <a:avLst/>
          </a:prstGeom>
        </p:spPr>
      </p:pic>
      <p:pic>
        <p:nvPicPr>
          <p:cNvPr id="14" name="Google Shape;115;p1" descr="logo de H Company">
            <a:hlinkClick r:id="rId11"/>
            <a:extLst>
              <a:ext uri="{FF2B5EF4-FFF2-40B4-BE49-F238E27FC236}">
                <a16:creationId xmlns:a16="http://schemas.microsoft.com/office/drawing/2014/main" id="{89925715-05B5-4E73-0EFD-C0103D5E02A8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703392" y="4924567"/>
            <a:ext cx="618159" cy="41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>
            <a:hlinkClick r:id="rId13"/>
            <a:extLst>
              <a:ext uri="{FF2B5EF4-FFF2-40B4-BE49-F238E27FC236}">
                <a16:creationId xmlns:a16="http://schemas.microsoft.com/office/drawing/2014/main" id="{460B19DE-8E3E-720E-C5EB-9D454DD9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14" y="4632407"/>
            <a:ext cx="825521" cy="5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hlinkClick r:id="rId15"/>
            <a:extLst>
              <a:ext uri="{FF2B5EF4-FFF2-40B4-BE49-F238E27FC236}">
                <a16:creationId xmlns:a16="http://schemas.microsoft.com/office/drawing/2014/main" id="{2E52D41F-100C-6504-C069-AE2BA3D1F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33788" r="11017" b="37134"/>
          <a:stretch>
            <a:fillRect/>
          </a:stretch>
        </p:blipFill>
        <p:spPr bwMode="auto">
          <a:xfrm>
            <a:off x="4026556" y="4095969"/>
            <a:ext cx="1188379" cy="3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oogle Shape;212;p1" descr="Schedule an Intro Call with Beam AI">
            <a:hlinkClick r:id="rId17"/>
            <a:extLst>
              <a:ext uri="{FF2B5EF4-FFF2-40B4-BE49-F238E27FC236}">
                <a16:creationId xmlns:a16="http://schemas.microsoft.com/office/drawing/2014/main" id="{93CF1218-D97E-5F33-99C6-08576ABF052C}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l="3279" t="12080" r="6919" b="10596"/>
          <a:stretch/>
        </p:blipFill>
        <p:spPr>
          <a:xfrm>
            <a:off x="5285131" y="3580190"/>
            <a:ext cx="1010449" cy="32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04;p1" descr="OpenAI Logo - Télécharger PNG et vecteur">
            <a:hlinkClick r:id="rId19"/>
            <a:extLst>
              <a:ext uri="{FF2B5EF4-FFF2-40B4-BE49-F238E27FC236}">
                <a16:creationId xmlns:a16="http://schemas.microsoft.com/office/drawing/2014/main" id="{9A5B64D1-AC50-A837-422F-C99DDF5481CE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8910" t="38407" r="8239" b="38448"/>
          <a:stretch/>
        </p:blipFill>
        <p:spPr>
          <a:xfrm>
            <a:off x="10149297" y="1690353"/>
            <a:ext cx="1078777" cy="336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05;p1">
            <a:hlinkClick r:id="rId21"/>
            <a:extLst>
              <a:ext uri="{FF2B5EF4-FFF2-40B4-BE49-F238E27FC236}">
                <a16:creationId xmlns:a16="http://schemas.microsoft.com/office/drawing/2014/main" id="{DFBD1124-E15A-CC25-1F7E-F30F266DBF96}"/>
              </a:ext>
            </a:extLst>
          </p:cNvPr>
          <p:cNvPicPr preferRelativeResize="0"/>
          <p:nvPr/>
        </p:nvPicPr>
        <p:blipFill rotWithShape="1">
          <a:blip r:embed="rId22">
            <a:alphaModFix/>
          </a:blip>
          <a:srcRect l="1011" t="38883" r="1372" b="36684"/>
          <a:stretch/>
        </p:blipFill>
        <p:spPr>
          <a:xfrm>
            <a:off x="9925891" y="2077351"/>
            <a:ext cx="1078778" cy="2037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2255;g3a311b202d7_1_45">
            <a:extLst>
              <a:ext uri="{FF2B5EF4-FFF2-40B4-BE49-F238E27FC236}">
                <a16:creationId xmlns:a16="http://schemas.microsoft.com/office/drawing/2014/main" id="{0AC9949A-912A-F7A6-6BD2-FE4E24B64EA8}"/>
              </a:ext>
            </a:extLst>
          </p:cNvPr>
          <p:cNvCxnSpPr>
            <a:cxnSpLocks/>
          </p:cNvCxnSpPr>
          <p:nvPr/>
        </p:nvCxnSpPr>
        <p:spPr>
          <a:xfrm>
            <a:off x="1075435" y="6346188"/>
            <a:ext cx="10440290" cy="0"/>
          </a:xfrm>
          <a:prstGeom prst="straightConnector1">
            <a:avLst/>
          </a:prstGeom>
          <a:noFill/>
          <a:ln w="25400" cap="flat" cmpd="sng">
            <a:solidFill>
              <a:srgbClr val="2E75B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1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E5E0703D-8887-7B19-8C74-59D82A3C20F9}"/>
              </a:ext>
            </a:extLst>
          </p:cNvPr>
          <p:cNvPicPr preferRelativeResize="0"/>
          <p:nvPr/>
        </p:nvPicPr>
        <p:blipFill rotWithShape="1">
          <a:blip r:embed="rId23">
            <a:alphaModFix/>
          </a:blip>
          <a:srcRect l="7015" t="20343" r="7489" b="15955"/>
          <a:stretch>
            <a:fillRect/>
          </a:stretch>
        </p:blipFill>
        <p:spPr>
          <a:xfrm>
            <a:off x="9859501" y="98969"/>
            <a:ext cx="1954282" cy="411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3" name="Graphique 2242">
            <a:hlinkClick r:id="rId24"/>
            <a:extLst>
              <a:ext uri="{FF2B5EF4-FFF2-40B4-BE49-F238E27FC236}">
                <a16:creationId xmlns:a16="http://schemas.microsoft.com/office/drawing/2014/main" id="{69D9A624-C885-65F7-B8E9-C1873E3530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801202" y="3763276"/>
            <a:ext cx="1505247" cy="339944"/>
          </a:xfrm>
          <a:prstGeom prst="rect">
            <a:avLst/>
          </a:prstGeom>
        </p:spPr>
      </p:pic>
      <p:sp>
        <p:nvSpPr>
          <p:cNvPr id="2244" name="ZoneTexte 2243">
            <a:extLst>
              <a:ext uri="{FF2B5EF4-FFF2-40B4-BE49-F238E27FC236}">
                <a16:creationId xmlns:a16="http://schemas.microsoft.com/office/drawing/2014/main" id="{CA30B1D7-66E2-4B3F-CD6D-F6702E2456A1}"/>
              </a:ext>
            </a:extLst>
          </p:cNvPr>
          <p:cNvSpPr txBox="1"/>
          <p:nvPr/>
        </p:nvSpPr>
        <p:spPr>
          <a:xfrm>
            <a:off x="-240672" y="6588964"/>
            <a:ext cx="12192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050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Sélection de plateformes permettant de concevoir, orchestrer ou automatiser des agents IA, incluant modèles, </a:t>
            </a:r>
            <a:r>
              <a:rPr lang="fr-FR" sz="1050" i="1" dirty="0" err="1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builders</a:t>
            </a:r>
            <a:r>
              <a:rPr lang="fr-FR" sz="1050" i="1" dirty="0">
                <a:solidFill>
                  <a:schemeClr val="accent1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et solutions d’automatisation agentique.</a:t>
            </a:r>
          </a:p>
        </p:txBody>
      </p:sp>
      <p:pic>
        <p:nvPicPr>
          <p:cNvPr id="2249" name="Graphique 2248" descr="Index pointant vers la droite vu du côté du dos de la main avec un remplissage uni">
            <a:extLst>
              <a:ext uri="{FF2B5EF4-FFF2-40B4-BE49-F238E27FC236}">
                <a16:creationId xmlns:a16="http://schemas.microsoft.com/office/drawing/2014/main" id="{D52CC415-4663-7D9E-831A-922718FD8E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58376" y="6579820"/>
            <a:ext cx="247627" cy="24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901236E5-590C-208E-49A9-CFF5BC703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128;p19">
            <a:extLst>
              <a:ext uri="{FF2B5EF4-FFF2-40B4-BE49-F238E27FC236}">
                <a16:creationId xmlns:a16="http://schemas.microsoft.com/office/drawing/2014/main" id="{424DFA2F-FFEC-55BB-0C70-39B0D3C76EA6}"/>
              </a:ext>
            </a:extLst>
          </p:cNvPr>
          <p:cNvSpPr/>
          <p:nvPr/>
        </p:nvSpPr>
        <p:spPr>
          <a:xfrm>
            <a:off x="0" y="6350"/>
            <a:ext cx="12191999" cy="6858000"/>
          </a:xfrm>
          <a:prstGeom prst="rect">
            <a:avLst/>
          </a:prstGeom>
          <a:solidFill>
            <a:srgbClr val="EFF8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156;p2">
            <a:extLst>
              <a:ext uri="{FF2B5EF4-FFF2-40B4-BE49-F238E27FC236}">
                <a16:creationId xmlns:a16="http://schemas.microsoft.com/office/drawing/2014/main" id="{80F250C4-6753-E6FC-087E-731BF578721E}"/>
              </a:ext>
            </a:extLst>
          </p:cNvPr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1" y="-169"/>
            <a:ext cx="2533607" cy="15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111;g37014cafd3c_0_496">
            <a:extLst>
              <a:ext uri="{FF2B5EF4-FFF2-40B4-BE49-F238E27FC236}">
                <a16:creationId xmlns:a16="http://schemas.microsoft.com/office/drawing/2014/main" id="{A5043885-0327-EF17-73DC-32842C9C7EF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7533" y="6007187"/>
            <a:ext cx="744467" cy="85081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85;p15">
            <a:extLst>
              <a:ext uri="{FF2B5EF4-FFF2-40B4-BE49-F238E27FC236}">
                <a16:creationId xmlns:a16="http://schemas.microsoft.com/office/drawing/2014/main" id="{31717919-39D4-29F0-9FB9-7786547D6FFE}"/>
              </a:ext>
            </a:extLst>
          </p:cNvPr>
          <p:cNvSpPr/>
          <p:nvPr/>
        </p:nvSpPr>
        <p:spPr>
          <a:xfrm>
            <a:off x="3363793" y="726823"/>
            <a:ext cx="5611857" cy="5484525"/>
          </a:xfrm>
          <a:prstGeom prst="round2SameRect">
            <a:avLst>
              <a:gd name="adj1" fmla="val 5514"/>
              <a:gd name="adj2" fmla="val 4444"/>
            </a:avLst>
          </a:prstGeom>
          <a:solidFill>
            <a:srgbClr val="F3F8EF"/>
          </a:solidFill>
          <a:ln w="12700" cap="flat" cmpd="sng">
            <a:solidFill>
              <a:srgbClr val="3857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defRPr/>
            </a:pPr>
            <a:endParaRPr>
              <a:solidFill>
                <a:srgbClr val="1560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705;p15">
            <a:extLst>
              <a:ext uri="{FF2B5EF4-FFF2-40B4-BE49-F238E27FC236}">
                <a16:creationId xmlns:a16="http://schemas.microsoft.com/office/drawing/2014/main" id="{E612C765-66BA-985C-D2EC-4681A98458A1}"/>
              </a:ext>
            </a:extLst>
          </p:cNvPr>
          <p:cNvSpPr/>
          <p:nvPr/>
        </p:nvSpPr>
        <p:spPr>
          <a:xfrm>
            <a:off x="3588444" y="1362799"/>
            <a:ext cx="5218993" cy="111104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707;p15">
            <a:extLst>
              <a:ext uri="{FF2B5EF4-FFF2-40B4-BE49-F238E27FC236}">
                <a16:creationId xmlns:a16="http://schemas.microsoft.com/office/drawing/2014/main" id="{A2C11529-5583-E552-1DDB-48CC6BAAF669}"/>
              </a:ext>
            </a:extLst>
          </p:cNvPr>
          <p:cNvSpPr/>
          <p:nvPr/>
        </p:nvSpPr>
        <p:spPr>
          <a:xfrm>
            <a:off x="3578098" y="1353370"/>
            <a:ext cx="1597249" cy="430833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Chiffres clés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94" name="Google Shape;713;p15" descr="Pièces avec un remplissage uni">
            <a:extLst>
              <a:ext uri="{FF2B5EF4-FFF2-40B4-BE49-F238E27FC236}">
                <a16:creationId xmlns:a16="http://schemas.microsoft.com/office/drawing/2014/main" id="{EC2BF9C5-CE7E-C490-6EBE-950A0745F77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8622" y="1485970"/>
            <a:ext cx="318317" cy="318317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706;p15">
            <a:extLst>
              <a:ext uri="{FF2B5EF4-FFF2-40B4-BE49-F238E27FC236}">
                <a16:creationId xmlns:a16="http://schemas.microsoft.com/office/drawing/2014/main" id="{E319DE10-FE8F-6927-1902-600D298B93D1}"/>
              </a:ext>
            </a:extLst>
          </p:cNvPr>
          <p:cNvSpPr/>
          <p:nvPr/>
        </p:nvSpPr>
        <p:spPr>
          <a:xfrm>
            <a:off x="3588444" y="2666873"/>
            <a:ext cx="2678418" cy="3486537"/>
          </a:xfrm>
          <a:prstGeom prst="roundRect">
            <a:avLst>
              <a:gd name="adj" fmla="val 6559"/>
            </a:avLst>
          </a:prstGeom>
          <a:solidFill>
            <a:srgbClr val="FFFFF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708;p15">
            <a:extLst>
              <a:ext uri="{FF2B5EF4-FFF2-40B4-BE49-F238E27FC236}">
                <a16:creationId xmlns:a16="http://schemas.microsoft.com/office/drawing/2014/main" id="{1443B3C9-2D34-769D-FBAB-B54D93F1EC24}"/>
              </a:ext>
            </a:extLst>
          </p:cNvPr>
          <p:cNvSpPr/>
          <p:nvPr/>
        </p:nvSpPr>
        <p:spPr>
          <a:xfrm>
            <a:off x="3580188" y="2652523"/>
            <a:ext cx="2686673" cy="333450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Présentation de l’activité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95" name="Google Shape;714;p15">
            <a:extLst>
              <a:ext uri="{FF2B5EF4-FFF2-40B4-BE49-F238E27FC236}">
                <a16:creationId xmlns:a16="http://schemas.microsoft.com/office/drawing/2014/main" id="{E3B83524-20C8-745C-8925-A152C1C8258C}"/>
              </a:ext>
            </a:extLst>
          </p:cNvPr>
          <p:cNvGrpSpPr/>
          <p:nvPr/>
        </p:nvGrpSpPr>
        <p:grpSpPr>
          <a:xfrm>
            <a:off x="5761941" y="1402006"/>
            <a:ext cx="1556292" cy="499451"/>
            <a:chOff x="964671" y="2259766"/>
            <a:chExt cx="1556292" cy="499451"/>
          </a:xfrm>
        </p:grpSpPr>
        <p:sp>
          <p:nvSpPr>
            <p:cNvPr id="696" name="Google Shape;715;p15">
              <a:extLst>
                <a:ext uri="{FF2B5EF4-FFF2-40B4-BE49-F238E27FC236}">
                  <a16:creationId xmlns:a16="http://schemas.microsoft.com/office/drawing/2014/main" id="{CF629B6E-B751-E101-D2EE-237238C38A32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Siège </a:t>
              </a:r>
              <a:endParaRPr sz="12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97" name="Google Shape;716;p15">
              <a:extLst>
                <a:ext uri="{FF2B5EF4-FFF2-40B4-BE49-F238E27FC236}">
                  <a16:creationId xmlns:a16="http://schemas.microsoft.com/office/drawing/2014/main" id="{CCB9A795-FD16-A8AC-BB69-7DF804E68740}"/>
                </a:ext>
              </a:extLst>
            </p:cNvPr>
            <p:cNvSpPr txBox="1"/>
            <p:nvPr/>
          </p:nvSpPr>
          <p:spPr>
            <a:xfrm>
              <a:off x="984292" y="2482258"/>
              <a:ext cx="105439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Paris</a:t>
              </a:r>
              <a:endParaRPr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98" name="Google Shape;717;p15">
            <a:extLst>
              <a:ext uri="{FF2B5EF4-FFF2-40B4-BE49-F238E27FC236}">
                <a16:creationId xmlns:a16="http://schemas.microsoft.com/office/drawing/2014/main" id="{05C9C9D8-286A-1B58-2B9C-766A75A12EF3}"/>
              </a:ext>
            </a:extLst>
          </p:cNvPr>
          <p:cNvGrpSpPr/>
          <p:nvPr/>
        </p:nvGrpSpPr>
        <p:grpSpPr>
          <a:xfrm>
            <a:off x="3951252" y="1902696"/>
            <a:ext cx="1826287" cy="499491"/>
            <a:chOff x="724307" y="1459957"/>
            <a:chExt cx="1826287" cy="499491"/>
          </a:xfrm>
        </p:grpSpPr>
        <p:sp>
          <p:nvSpPr>
            <p:cNvPr id="699" name="Google Shape;718;p15">
              <a:extLst>
                <a:ext uri="{FF2B5EF4-FFF2-40B4-BE49-F238E27FC236}">
                  <a16:creationId xmlns:a16="http://schemas.microsoft.com/office/drawing/2014/main" id="{121ED738-1F06-68E3-32E0-B32C35367A2E}"/>
                </a:ext>
              </a:extLst>
            </p:cNvPr>
            <p:cNvSpPr txBox="1"/>
            <p:nvPr/>
          </p:nvSpPr>
          <p:spPr>
            <a:xfrm>
              <a:off x="994302" y="1459957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Création</a:t>
              </a:r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00" name="Google Shape;719;p15">
              <a:extLst>
                <a:ext uri="{FF2B5EF4-FFF2-40B4-BE49-F238E27FC236}">
                  <a16:creationId xmlns:a16="http://schemas.microsoft.com/office/drawing/2014/main" id="{E6B81CA7-7A02-31EB-092D-4E5BEE005E47}"/>
                </a:ext>
              </a:extLst>
            </p:cNvPr>
            <p:cNvSpPr txBox="1"/>
            <p:nvPr/>
          </p:nvSpPr>
          <p:spPr>
            <a:xfrm>
              <a:off x="1006606" y="1682449"/>
              <a:ext cx="960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2023</a:t>
              </a:r>
              <a:endParaRPr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701" name="Google Shape;720;p15" descr="Calendrier journalier avec un remplissage uni">
              <a:extLst>
                <a:ext uri="{FF2B5EF4-FFF2-40B4-BE49-F238E27FC236}">
                  <a16:creationId xmlns:a16="http://schemas.microsoft.com/office/drawing/2014/main" id="{74DC876F-409E-649F-708C-4BA4EB1A397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24307" y="1603309"/>
              <a:ext cx="259985" cy="2599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2" name="Google Shape;721;p15">
            <a:extLst>
              <a:ext uri="{FF2B5EF4-FFF2-40B4-BE49-F238E27FC236}">
                <a16:creationId xmlns:a16="http://schemas.microsoft.com/office/drawing/2014/main" id="{E5D86784-1B31-643F-9B44-8F5D811F398F}"/>
              </a:ext>
            </a:extLst>
          </p:cNvPr>
          <p:cNvGrpSpPr/>
          <p:nvPr/>
        </p:nvGrpSpPr>
        <p:grpSpPr>
          <a:xfrm>
            <a:off x="5561713" y="1906759"/>
            <a:ext cx="1756520" cy="496437"/>
            <a:chOff x="764443" y="2259766"/>
            <a:chExt cx="1756520" cy="496437"/>
          </a:xfrm>
        </p:grpSpPr>
        <p:pic>
          <p:nvPicPr>
            <p:cNvPr id="704" name="Google Shape;722;p15">
              <a:extLst>
                <a:ext uri="{FF2B5EF4-FFF2-40B4-BE49-F238E27FC236}">
                  <a16:creationId xmlns:a16="http://schemas.microsoft.com/office/drawing/2014/main" id="{6789F723-ACC2-B9F0-F7DD-3E985F3A6512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4443" y="2411098"/>
              <a:ext cx="183831" cy="234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5" name="Google Shape;723;p15">
              <a:extLst>
                <a:ext uri="{FF2B5EF4-FFF2-40B4-BE49-F238E27FC236}">
                  <a16:creationId xmlns:a16="http://schemas.microsoft.com/office/drawing/2014/main" id="{26119FC2-ACB0-81F4-B160-77AFC29B350C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Employés </a:t>
              </a:r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06" name="Google Shape;724;p15">
              <a:extLst>
                <a:ext uri="{FF2B5EF4-FFF2-40B4-BE49-F238E27FC236}">
                  <a16:creationId xmlns:a16="http://schemas.microsoft.com/office/drawing/2014/main" id="{ACBA737D-8F71-B706-ADE4-B93182842E2E}"/>
                </a:ext>
              </a:extLst>
            </p:cNvPr>
            <p:cNvSpPr txBox="1"/>
            <p:nvPr/>
          </p:nvSpPr>
          <p:spPr>
            <a:xfrm>
              <a:off x="984292" y="2479204"/>
              <a:ext cx="8338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125</a:t>
              </a:r>
              <a:endParaRPr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707" name="Google Shape;725;p15" descr="Ville avec un remplissage uni">
            <a:extLst>
              <a:ext uri="{FF2B5EF4-FFF2-40B4-BE49-F238E27FC236}">
                <a16:creationId xmlns:a16="http://schemas.microsoft.com/office/drawing/2014/main" id="{E46A4A59-C804-453B-F427-29FA2813686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88372" y="1484748"/>
            <a:ext cx="318317" cy="31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8" name="Google Shape;726;p15">
            <a:extLst>
              <a:ext uri="{FF2B5EF4-FFF2-40B4-BE49-F238E27FC236}">
                <a16:creationId xmlns:a16="http://schemas.microsoft.com/office/drawing/2014/main" id="{0D0C7F49-F1B5-5FBB-9625-0B2856E98174}"/>
              </a:ext>
            </a:extLst>
          </p:cNvPr>
          <p:cNvGrpSpPr/>
          <p:nvPr/>
        </p:nvGrpSpPr>
        <p:grpSpPr>
          <a:xfrm>
            <a:off x="7296365" y="1393095"/>
            <a:ext cx="1556292" cy="499451"/>
            <a:chOff x="964671" y="2259766"/>
            <a:chExt cx="1556292" cy="499451"/>
          </a:xfrm>
        </p:grpSpPr>
        <p:sp>
          <p:nvSpPr>
            <p:cNvPr id="709" name="Google Shape;727;p15">
              <a:extLst>
                <a:ext uri="{FF2B5EF4-FFF2-40B4-BE49-F238E27FC236}">
                  <a16:creationId xmlns:a16="http://schemas.microsoft.com/office/drawing/2014/main" id="{B5137D23-D9F2-3C96-B489-15E15CD61A92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Levées </a:t>
              </a:r>
              <a:endParaRPr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710" name="Google Shape;728;p15">
              <a:extLst>
                <a:ext uri="{FF2B5EF4-FFF2-40B4-BE49-F238E27FC236}">
                  <a16:creationId xmlns:a16="http://schemas.microsoft.com/office/drawing/2014/main" id="{4596D99E-6F49-520F-C653-B136DD22D3D7}"/>
                </a:ext>
              </a:extLst>
            </p:cNvPr>
            <p:cNvSpPr txBox="1"/>
            <p:nvPr/>
          </p:nvSpPr>
          <p:spPr>
            <a:xfrm>
              <a:off x="984291" y="2482258"/>
              <a:ext cx="106748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2060"/>
                </a:buClr>
                <a:buSzPts val="1200"/>
                <a:buFont typeface="Poppins"/>
                <a:buNone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20m €</a:t>
              </a:r>
              <a:endParaRPr sz="12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711" name="Google Shape;729;p15">
            <a:extLst>
              <a:ext uri="{FF2B5EF4-FFF2-40B4-BE49-F238E27FC236}">
                <a16:creationId xmlns:a16="http://schemas.microsoft.com/office/drawing/2014/main" id="{30B659FB-E0AB-E6FD-F7A4-F32C466F1887}"/>
              </a:ext>
            </a:extLst>
          </p:cNvPr>
          <p:cNvSpPr txBox="1"/>
          <p:nvPr/>
        </p:nvSpPr>
        <p:spPr>
          <a:xfrm>
            <a:off x="7288552" y="1927063"/>
            <a:ext cx="15562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prstClr val="black"/>
              </a:buClr>
              <a:buSzPts val="1200"/>
              <a:buFont typeface="Calibri"/>
              <a:buNone/>
              <a:defRPr/>
            </a:pPr>
            <a:endParaRPr sz="120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buClr>
                <a:prstClr val="black"/>
              </a:buClr>
              <a:buSzPts val="1200"/>
              <a:buFont typeface="Calibri"/>
              <a:buNone/>
              <a:defRPr/>
            </a:pPr>
            <a:endParaRPr sz="12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12" name="Google Shape;730;p15" descr="Coffre au trésor avec un remplissage uni">
            <a:extLst>
              <a:ext uri="{FF2B5EF4-FFF2-40B4-BE49-F238E27FC236}">
                <a16:creationId xmlns:a16="http://schemas.microsoft.com/office/drawing/2014/main" id="{9243BE49-5A9E-02D7-6C50-50EBA8269B7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24481" y="2044434"/>
            <a:ext cx="306597" cy="306597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31;p15">
            <a:extLst>
              <a:ext uri="{FF2B5EF4-FFF2-40B4-BE49-F238E27FC236}">
                <a16:creationId xmlns:a16="http://schemas.microsoft.com/office/drawing/2014/main" id="{DDDC8DC0-8C1B-60D9-C3D9-DE3D6FAFE622}"/>
              </a:ext>
            </a:extLst>
          </p:cNvPr>
          <p:cNvSpPr txBox="1"/>
          <p:nvPr/>
        </p:nvSpPr>
        <p:spPr>
          <a:xfrm flipH="1">
            <a:off x="3620758" y="3081516"/>
            <a:ext cx="2667205" cy="306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spcAft>
                <a:spcPts val="200"/>
              </a:spcAft>
              <a:buClr>
                <a:srgbClr val="002060"/>
              </a:buClr>
              <a:buSzPts val="1050"/>
              <a:defRPr/>
            </a:pPr>
            <a:r>
              <a:rPr lang="fr-FR" sz="980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Dust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est une startup française </a:t>
            </a: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fondée en 2023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qui conçoit des agents IA personnalisés, </a:t>
            </a: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connectés aux outils internes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des entreprises (Slack, Notion, Google Drive, GitHub…). Propulsés par les </a:t>
            </a: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meilleurs LLM 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(</a:t>
            </a:r>
            <a:r>
              <a:rPr lang="fr-FR" sz="980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OpenAI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, Mistral, Gemini…), ces assistants automatisent la rédaction, la synthèse et l’analyse.</a:t>
            </a:r>
          </a:p>
          <a:p>
            <a:pPr marL="171450" indent="-171450" algn="just"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defRPr/>
            </a:pP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Contrairement aux solutions grand public, les agents de </a:t>
            </a:r>
            <a:r>
              <a:rPr lang="fr-FR" sz="980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Dust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exploitent les données internes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pour des réponses fiables et contextualisées.</a:t>
            </a:r>
          </a:p>
          <a:p>
            <a:pPr marL="171450" indent="-171450" algn="just"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defRPr/>
            </a:pP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Les agents sont spécialisés par équipes 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(RH, Sales, etc.) pour optimiser les processus métiers.</a:t>
            </a:r>
          </a:p>
          <a:p>
            <a:pPr marL="171450" indent="-171450" algn="just"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defRPr/>
            </a:pPr>
            <a:r>
              <a:rPr lang="fr-FR" sz="980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Dust</a:t>
            </a:r>
            <a:r>
              <a:rPr lang="fr-FR" sz="980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se positionne comme une plateforme flexible et sécurisée, </a:t>
            </a:r>
            <a:r>
              <a:rPr lang="fr-FR" sz="98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pertinente notamment pour l’assurance et la banque.</a:t>
            </a:r>
            <a:endParaRPr sz="980" b="1" dirty="0">
              <a:solidFill>
                <a:srgbClr val="002060"/>
              </a:solidFill>
              <a:latin typeface="Poppins"/>
              <a:cs typeface="Poppins"/>
              <a:sym typeface="Poppins"/>
            </a:endParaRPr>
          </a:p>
        </p:txBody>
      </p:sp>
      <p:sp>
        <p:nvSpPr>
          <p:cNvPr id="716" name="Google Shape;737;p15">
            <a:extLst>
              <a:ext uri="{FF2B5EF4-FFF2-40B4-BE49-F238E27FC236}">
                <a16:creationId xmlns:a16="http://schemas.microsoft.com/office/drawing/2014/main" id="{FB765007-9FC0-D678-BB89-7CD5D98C3C74}"/>
              </a:ext>
            </a:extLst>
          </p:cNvPr>
          <p:cNvSpPr/>
          <p:nvPr/>
        </p:nvSpPr>
        <p:spPr>
          <a:xfrm>
            <a:off x="6506222" y="2666872"/>
            <a:ext cx="2290822" cy="3486537"/>
          </a:xfrm>
          <a:prstGeom prst="roundRect">
            <a:avLst>
              <a:gd name="adj" fmla="val 6559"/>
            </a:avLst>
          </a:prstGeom>
          <a:solidFill>
            <a:srgbClr val="E3F5E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endParaRPr dirty="0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38;p15">
            <a:extLst>
              <a:ext uri="{FF2B5EF4-FFF2-40B4-BE49-F238E27FC236}">
                <a16:creationId xmlns:a16="http://schemas.microsoft.com/office/drawing/2014/main" id="{C4747E76-28F8-A893-0030-9BBF96AFD039}"/>
              </a:ext>
            </a:extLst>
          </p:cNvPr>
          <p:cNvSpPr/>
          <p:nvPr/>
        </p:nvSpPr>
        <p:spPr>
          <a:xfrm>
            <a:off x="6499871" y="2651677"/>
            <a:ext cx="2297173" cy="339895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defRPr/>
            </a:pPr>
            <a:r>
              <a:rPr lang="fr-FR" sz="1300" b="1" dirty="0">
                <a:solidFill>
                  <a:prstClr val="white"/>
                </a:solidFill>
                <a:latin typeface="Poppins"/>
                <a:ea typeface="Poppins"/>
                <a:cs typeface="Poppins"/>
                <a:sym typeface="Poppins"/>
              </a:rPr>
              <a:t>Clients clés</a:t>
            </a:r>
            <a:endParaRPr sz="1400" dirty="0">
              <a:solidFill>
                <a:prstClr val="whit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8" name="Google Shape;751;p15">
            <a:extLst>
              <a:ext uri="{FF2B5EF4-FFF2-40B4-BE49-F238E27FC236}">
                <a16:creationId xmlns:a16="http://schemas.microsoft.com/office/drawing/2014/main" id="{80A02209-F78F-5A97-A2DE-C6BEDD56E871}"/>
              </a:ext>
            </a:extLst>
          </p:cNvPr>
          <p:cNvSpPr txBox="1"/>
          <p:nvPr/>
        </p:nvSpPr>
        <p:spPr>
          <a:xfrm>
            <a:off x="7322936" y="1920420"/>
            <a:ext cx="15562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2060"/>
              </a:buClr>
              <a:buSzPts val="1200"/>
              <a:buFont typeface="Poppins"/>
              <a:buNone/>
              <a:defRPr/>
            </a:pPr>
            <a:r>
              <a:rPr lang="fr-FR" sz="12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Tarif</a:t>
            </a:r>
          </a:p>
          <a:p>
            <a:pPr>
              <a:buClr>
                <a:srgbClr val="002060"/>
              </a:buClr>
              <a:buSzPts val="1200"/>
              <a:defRPr/>
            </a:pPr>
            <a:r>
              <a:rPr lang="fr-FR" sz="1200" b="1" dirty="0">
                <a:solidFill>
                  <a:srgbClr val="002060"/>
                </a:solidFill>
                <a:latin typeface="Poppins"/>
                <a:cs typeface="Poppins"/>
              </a:rPr>
              <a:t>≥ 29</a:t>
            </a:r>
            <a:r>
              <a:rPr lang="fr-FR" sz="1200" b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€ / mois</a:t>
            </a:r>
            <a:endParaRPr sz="1200" b="1" dirty="0">
              <a:solidFill>
                <a:srgbClr val="002060"/>
              </a:solidFill>
              <a:latin typeface="Poppins"/>
              <a:cs typeface="Poppins"/>
            </a:endParaRPr>
          </a:p>
        </p:txBody>
      </p:sp>
      <p:sp>
        <p:nvSpPr>
          <p:cNvPr id="720" name="Google Shape;731;p15">
            <a:extLst>
              <a:ext uri="{FF2B5EF4-FFF2-40B4-BE49-F238E27FC236}">
                <a16:creationId xmlns:a16="http://schemas.microsoft.com/office/drawing/2014/main" id="{FD831CCE-21FA-1A25-5972-A58C4A2F976D}"/>
              </a:ext>
            </a:extLst>
          </p:cNvPr>
          <p:cNvSpPr txBox="1"/>
          <p:nvPr/>
        </p:nvSpPr>
        <p:spPr>
          <a:xfrm flipH="1">
            <a:off x="6511069" y="3461514"/>
            <a:ext cx="2283345" cy="54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Chez </a:t>
            </a:r>
            <a:r>
              <a:rPr lang="fr-FR" sz="980" i="1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Qonto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, </a:t>
            </a:r>
            <a:r>
              <a:rPr lang="fr-FR" sz="980" b="1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75 % des 1 600 employés 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utilisent les assistants </a:t>
            </a:r>
          </a:p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80" i="1" dirty="0" err="1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Dust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fr-FR" sz="980" b="1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mensuellement</a:t>
            </a:r>
          </a:p>
        </p:txBody>
      </p:sp>
      <p:sp>
        <p:nvSpPr>
          <p:cNvPr id="721" name="Google Shape;731;p15">
            <a:extLst>
              <a:ext uri="{FF2B5EF4-FFF2-40B4-BE49-F238E27FC236}">
                <a16:creationId xmlns:a16="http://schemas.microsoft.com/office/drawing/2014/main" id="{0C48170D-A4B4-3DAF-2735-0F3AB4C334A0}"/>
              </a:ext>
            </a:extLst>
          </p:cNvPr>
          <p:cNvSpPr txBox="1"/>
          <p:nvPr/>
        </p:nvSpPr>
        <p:spPr>
          <a:xfrm flipH="1">
            <a:off x="6524092" y="4544229"/>
            <a:ext cx="2283345" cy="39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</a:rPr>
              <a:t>Chez Alan, </a:t>
            </a:r>
            <a:r>
              <a:rPr lang="fr-FR" sz="980" b="1" i="1" dirty="0">
                <a:solidFill>
                  <a:srgbClr val="002060"/>
                </a:solidFill>
                <a:latin typeface="Poppins"/>
                <a:cs typeface="Poppins"/>
              </a:rPr>
              <a:t>80 % des employés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</a:rPr>
              <a:t> utilisent </a:t>
            </a:r>
            <a:r>
              <a:rPr lang="fr-FR" sz="980" i="1" dirty="0" err="1">
                <a:solidFill>
                  <a:srgbClr val="002060"/>
                </a:solidFill>
                <a:latin typeface="Poppins"/>
                <a:cs typeface="Poppins"/>
              </a:rPr>
              <a:t>Dust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</a:rPr>
              <a:t> </a:t>
            </a:r>
            <a:r>
              <a:rPr lang="fr-FR" sz="980" b="1" i="1" dirty="0">
                <a:solidFill>
                  <a:srgbClr val="002060"/>
                </a:solidFill>
                <a:latin typeface="Poppins"/>
                <a:cs typeface="Poppins"/>
              </a:rPr>
              <a:t>chaque semaine</a:t>
            </a:r>
          </a:p>
        </p:txBody>
      </p:sp>
      <p:pic>
        <p:nvPicPr>
          <p:cNvPr id="723" name="Picture 2" descr="Notre avis sur Qonto">
            <a:extLst>
              <a:ext uri="{FF2B5EF4-FFF2-40B4-BE49-F238E27FC236}">
                <a16:creationId xmlns:a16="http://schemas.microsoft.com/office/drawing/2014/main" id="{57437016-D15E-FEB8-5C29-D78F1114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019" y="3143883"/>
            <a:ext cx="817375" cy="2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4" name="Picture 4" descr="Alan se valorise 1,4 milliard d'euros - mind Health">
            <a:extLst>
              <a:ext uri="{FF2B5EF4-FFF2-40B4-BE49-F238E27FC236}">
                <a16:creationId xmlns:a16="http://schemas.microsoft.com/office/drawing/2014/main" id="{9297BC02-F27F-40BA-652A-22F190726B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" t="15871" r="6230" b="13469"/>
          <a:stretch>
            <a:fillRect/>
          </a:stretch>
        </p:blipFill>
        <p:spPr bwMode="auto">
          <a:xfrm>
            <a:off x="7073462" y="4156605"/>
            <a:ext cx="1118489" cy="3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5" name="Picture 6" descr="Pennylane - ANECS">
            <a:extLst>
              <a:ext uri="{FF2B5EF4-FFF2-40B4-BE49-F238E27FC236}">
                <a16:creationId xmlns:a16="http://schemas.microsoft.com/office/drawing/2014/main" id="{E523801D-7E69-1C61-E3DB-80E9E233B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90" y="5188977"/>
            <a:ext cx="1465432" cy="2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6" name="Google Shape;731;p15">
            <a:extLst>
              <a:ext uri="{FF2B5EF4-FFF2-40B4-BE49-F238E27FC236}">
                <a16:creationId xmlns:a16="http://schemas.microsoft.com/office/drawing/2014/main" id="{043A69E3-CBBE-B9C1-EF2D-037365588730}"/>
              </a:ext>
            </a:extLst>
          </p:cNvPr>
          <p:cNvSpPr txBox="1"/>
          <p:nvPr/>
        </p:nvSpPr>
        <p:spPr>
          <a:xfrm flipH="1">
            <a:off x="6524092" y="5506849"/>
            <a:ext cx="2283345" cy="54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80" i="1" dirty="0" err="1">
                <a:solidFill>
                  <a:srgbClr val="002060"/>
                </a:solidFill>
                <a:latin typeface="Poppins"/>
                <a:cs typeface="Poppins"/>
              </a:rPr>
              <a:t>Pennylane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</a:rPr>
              <a:t> a </a:t>
            </a:r>
            <a:r>
              <a:rPr lang="fr-FR" sz="980" b="1" i="1" dirty="0">
                <a:solidFill>
                  <a:srgbClr val="002060"/>
                </a:solidFill>
                <a:latin typeface="Poppins"/>
                <a:cs typeface="Poppins"/>
              </a:rPr>
              <a:t>créé pas moins de 86 agents spécialisés </a:t>
            </a:r>
            <a:r>
              <a:rPr lang="fr-FR" sz="980" i="1" dirty="0">
                <a:solidFill>
                  <a:srgbClr val="002060"/>
                </a:solidFill>
                <a:latin typeface="Poppins"/>
                <a:cs typeface="Poppins"/>
              </a:rPr>
              <a:t>via la plateforme</a:t>
            </a:r>
          </a:p>
        </p:txBody>
      </p:sp>
      <p:pic>
        <p:nvPicPr>
          <p:cNvPr id="843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22030E81-6B36-9539-08CE-6F793533922C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7015" t="20343" r="7489" b="15955"/>
          <a:stretch>
            <a:fillRect/>
          </a:stretch>
        </p:blipFill>
        <p:spPr>
          <a:xfrm>
            <a:off x="5381594" y="6480220"/>
            <a:ext cx="1428812" cy="300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05;p15">
            <a:extLst>
              <a:ext uri="{FF2B5EF4-FFF2-40B4-BE49-F238E27FC236}">
                <a16:creationId xmlns:a16="http://schemas.microsoft.com/office/drawing/2014/main" id="{3E8BE6C4-EE6B-CBCB-591F-77FACC9686ED}"/>
              </a:ext>
            </a:extLst>
          </p:cNvPr>
          <p:cNvSpPr/>
          <p:nvPr/>
        </p:nvSpPr>
        <p:spPr>
          <a:xfrm>
            <a:off x="5634088" y="410082"/>
            <a:ext cx="1349343" cy="6240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" name="Picture 2" descr="Communauté - Le Laptop : formations UX design">
            <a:hlinkClick r:id="rId14"/>
            <a:extLst>
              <a:ext uri="{FF2B5EF4-FFF2-40B4-BE49-F238E27FC236}">
                <a16:creationId xmlns:a16="http://schemas.microsoft.com/office/drawing/2014/main" id="{D2BB73BA-C6C1-A138-F990-30DAC8CA2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27" y="598608"/>
            <a:ext cx="968908" cy="24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2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B8EBE3CA-451D-A0E8-82BF-DBDC50FFC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128;p19">
            <a:extLst>
              <a:ext uri="{FF2B5EF4-FFF2-40B4-BE49-F238E27FC236}">
                <a16:creationId xmlns:a16="http://schemas.microsoft.com/office/drawing/2014/main" id="{D2D1ED92-9671-42D6-05F9-F968B1EEC9C5}"/>
              </a:ext>
            </a:extLst>
          </p:cNvPr>
          <p:cNvSpPr/>
          <p:nvPr/>
        </p:nvSpPr>
        <p:spPr>
          <a:xfrm>
            <a:off x="0" y="6350"/>
            <a:ext cx="12191999" cy="6858000"/>
          </a:xfrm>
          <a:prstGeom prst="rect">
            <a:avLst/>
          </a:prstGeom>
          <a:solidFill>
            <a:srgbClr val="EFF8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156;p2">
            <a:extLst>
              <a:ext uri="{FF2B5EF4-FFF2-40B4-BE49-F238E27FC236}">
                <a16:creationId xmlns:a16="http://schemas.microsoft.com/office/drawing/2014/main" id="{588B7D34-61AA-FC1F-0EFF-13B06BAE692D}"/>
              </a:ext>
            </a:extLst>
          </p:cNvPr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1" y="-169"/>
            <a:ext cx="2533607" cy="15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2111;g37014cafd3c_0_496">
            <a:extLst>
              <a:ext uri="{FF2B5EF4-FFF2-40B4-BE49-F238E27FC236}">
                <a16:creationId xmlns:a16="http://schemas.microsoft.com/office/drawing/2014/main" id="{C45F6FA0-7DD9-5169-0B76-04C568AD6CC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7533" y="6007187"/>
            <a:ext cx="744467" cy="85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FB62798B-783E-4C3E-F086-1A992D849CF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015" t="20343" r="7489" b="15955"/>
          <a:stretch>
            <a:fillRect/>
          </a:stretch>
        </p:blipFill>
        <p:spPr>
          <a:xfrm>
            <a:off x="5381594" y="6480220"/>
            <a:ext cx="1428812" cy="300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5;p15">
            <a:extLst>
              <a:ext uri="{FF2B5EF4-FFF2-40B4-BE49-F238E27FC236}">
                <a16:creationId xmlns:a16="http://schemas.microsoft.com/office/drawing/2014/main" id="{DD478BBF-7886-16ED-CF34-8C97D8D22ED4}"/>
              </a:ext>
            </a:extLst>
          </p:cNvPr>
          <p:cNvSpPr/>
          <p:nvPr/>
        </p:nvSpPr>
        <p:spPr>
          <a:xfrm>
            <a:off x="3365825" y="726823"/>
            <a:ext cx="5611857" cy="5484525"/>
          </a:xfrm>
          <a:prstGeom prst="round2SameRect">
            <a:avLst>
              <a:gd name="adj1" fmla="val 5514"/>
              <a:gd name="adj2" fmla="val 4444"/>
            </a:avLst>
          </a:prstGeom>
          <a:solidFill>
            <a:srgbClr val="F3F8EF"/>
          </a:solidFill>
          <a:ln w="12700" cap="flat" cmpd="sng">
            <a:solidFill>
              <a:srgbClr val="3857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05;p15">
            <a:extLst>
              <a:ext uri="{FF2B5EF4-FFF2-40B4-BE49-F238E27FC236}">
                <a16:creationId xmlns:a16="http://schemas.microsoft.com/office/drawing/2014/main" id="{2A00F083-27BD-5486-3818-F92F8A1EADCC}"/>
              </a:ext>
            </a:extLst>
          </p:cNvPr>
          <p:cNvSpPr/>
          <p:nvPr/>
        </p:nvSpPr>
        <p:spPr>
          <a:xfrm>
            <a:off x="5636120" y="410082"/>
            <a:ext cx="1349343" cy="6240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05;p15">
            <a:extLst>
              <a:ext uri="{FF2B5EF4-FFF2-40B4-BE49-F238E27FC236}">
                <a16:creationId xmlns:a16="http://schemas.microsoft.com/office/drawing/2014/main" id="{66A7F9AA-CB51-3EF5-25FF-50F0FEE70C11}"/>
              </a:ext>
            </a:extLst>
          </p:cNvPr>
          <p:cNvSpPr/>
          <p:nvPr/>
        </p:nvSpPr>
        <p:spPr>
          <a:xfrm>
            <a:off x="3590476" y="1362799"/>
            <a:ext cx="5218993" cy="111104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06;p15">
            <a:extLst>
              <a:ext uri="{FF2B5EF4-FFF2-40B4-BE49-F238E27FC236}">
                <a16:creationId xmlns:a16="http://schemas.microsoft.com/office/drawing/2014/main" id="{3EC133E3-9742-4AA4-1E0F-E330592CFC12}"/>
              </a:ext>
            </a:extLst>
          </p:cNvPr>
          <p:cNvSpPr/>
          <p:nvPr/>
        </p:nvSpPr>
        <p:spPr>
          <a:xfrm>
            <a:off x="3590476" y="2666873"/>
            <a:ext cx="2678418" cy="3486537"/>
          </a:xfrm>
          <a:prstGeom prst="roundRect">
            <a:avLst>
              <a:gd name="adj" fmla="val 6559"/>
            </a:avLst>
          </a:prstGeom>
          <a:solidFill>
            <a:srgbClr val="FFFFF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707;p15">
            <a:extLst>
              <a:ext uri="{FF2B5EF4-FFF2-40B4-BE49-F238E27FC236}">
                <a16:creationId xmlns:a16="http://schemas.microsoft.com/office/drawing/2014/main" id="{C8A01307-6D16-B9C4-31DC-3CEAAA10D76B}"/>
              </a:ext>
            </a:extLst>
          </p:cNvPr>
          <p:cNvSpPr/>
          <p:nvPr/>
        </p:nvSpPr>
        <p:spPr>
          <a:xfrm>
            <a:off x="3580130" y="1353370"/>
            <a:ext cx="1597249" cy="430833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Chiffres clés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" name="Google Shape;713;p15" descr="Pièces avec un remplissage uni">
            <a:extLst>
              <a:ext uri="{FF2B5EF4-FFF2-40B4-BE49-F238E27FC236}">
                <a16:creationId xmlns:a16="http://schemas.microsoft.com/office/drawing/2014/main" id="{8D5E0ABB-5BA0-030D-4807-194F2C649B5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0654" y="1485970"/>
            <a:ext cx="318317" cy="31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714;p15">
            <a:extLst>
              <a:ext uri="{FF2B5EF4-FFF2-40B4-BE49-F238E27FC236}">
                <a16:creationId xmlns:a16="http://schemas.microsoft.com/office/drawing/2014/main" id="{BF0B2497-51A0-12A7-01CF-458AAAF48F8C}"/>
              </a:ext>
            </a:extLst>
          </p:cNvPr>
          <p:cNvGrpSpPr/>
          <p:nvPr/>
        </p:nvGrpSpPr>
        <p:grpSpPr>
          <a:xfrm>
            <a:off x="5763973" y="1402006"/>
            <a:ext cx="1556292" cy="499451"/>
            <a:chOff x="964671" y="2259766"/>
            <a:chExt cx="1556292" cy="499451"/>
          </a:xfrm>
        </p:grpSpPr>
        <p:sp>
          <p:nvSpPr>
            <p:cNvPr id="12" name="Google Shape;715;p15">
              <a:extLst>
                <a:ext uri="{FF2B5EF4-FFF2-40B4-BE49-F238E27FC236}">
                  <a16:creationId xmlns:a16="http://schemas.microsoft.com/office/drawing/2014/main" id="{9E4C3FEB-A607-637C-AF24-653D31C87060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Siège 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3" name="Google Shape;716;p15">
              <a:extLst>
                <a:ext uri="{FF2B5EF4-FFF2-40B4-BE49-F238E27FC236}">
                  <a16:creationId xmlns:a16="http://schemas.microsoft.com/office/drawing/2014/main" id="{9431CE40-7F19-A98E-88F0-9F1DA7069A8A}"/>
                </a:ext>
              </a:extLst>
            </p:cNvPr>
            <p:cNvSpPr txBox="1"/>
            <p:nvPr/>
          </p:nvSpPr>
          <p:spPr>
            <a:xfrm>
              <a:off x="984292" y="2482258"/>
              <a:ext cx="105439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Toulouse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4" name="Google Shape;717;p15">
            <a:extLst>
              <a:ext uri="{FF2B5EF4-FFF2-40B4-BE49-F238E27FC236}">
                <a16:creationId xmlns:a16="http://schemas.microsoft.com/office/drawing/2014/main" id="{4A596A90-CB46-3FA1-FC34-365607F30B3F}"/>
              </a:ext>
            </a:extLst>
          </p:cNvPr>
          <p:cNvGrpSpPr/>
          <p:nvPr/>
        </p:nvGrpSpPr>
        <p:grpSpPr>
          <a:xfrm>
            <a:off x="3953284" y="1902696"/>
            <a:ext cx="1826287" cy="499491"/>
            <a:chOff x="724307" y="1459957"/>
            <a:chExt cx="1826287" cy="499491"/>
          </a:xfrm>
        </p:grpSpPr>
        <p:sp>
          <p:nvSpPr>
            <p:cNvPr id="15" name="Google Shape;718;p15">
              <a:extLst>
                <a:ext uri="{FF2B5EF4-FFF2-40B4-BE49-F238E27FC236}">
                  <a16:creationId xmlns:a16="http://schemas.microsoft.com/office/drawing/2014/main" id="{AA7DD0F3-E838-E4CE-A31E-FFD516EBA963}"/>
                </a:ext>
              </a:extLst>
            </p:cNvPr>
            <p:cNvSpPr txBox="1"/>
            <p:nvPr/>
          </p:nvSpPr>
          <p:spPr>
            <a:xfrm>
              <a:off x="994302" y="1459957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Création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Google Shape;719;p15">
              <a:extLst>
                <a:ext uri="{FF2B5EF4-FFF2-40B4-BE49-F238E27FC236}">
                  <a16:creationId xmlns:a16="http://schemas.microsoft.com/office/drawing/2014/main" id="{E6A903DC-24CF-980F-E198-C34BE63CAC34}"/>
                </a:ext>
              </a:extLst>
            </p:cNvPr>
            <p:cNvSpPr txBox="1"/>
            <p:nvPr/>
          </p:nvSpPr>
          <p:spPr>
            <a:xfrm>
              <a:off x="1006606" y="1682449"/>
              <a:ext cx="960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2016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7" name="Google Shape;720;p15" descr="Calendrier journalier avec un remplissage uni">
              <a:extLst>
                <a:ext uri="{FF2B5EF4-FFF2-40B4-BE49-F238E27FC236}">
                  <a16:creationId xmlns:a16="http://schemas.microsoft.com/office/drawing/2014/main" id="{EF44A5FF-E273-30EF-D906-FCE2D22DB643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4307" y="1603309"/>
              <a:ext cx="259985" cy="2599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" name="Google Shape;721;p15">
            <a:extLst>
              <a:ext uri="{FF2B5EF4-FFF2-40B4-BE49-F238E27FC236}">
                <a16:creationId xmlns:a16="http://schemas.microsoft.com/office/drawing/2014/main" id="{0859CB00-7F82-45DD-2C76-939A3874B26C}"/>
              </a:ext>
            </a:extLst>
          </p:cNvPr>
          <p:cNvGrpSpPr/>
          <p:nvPr/>
        </p:nvGrpSpPr>
        <p:grpSpPr>
          <a:xfrm>
            <a:off x="5563745" y="1906759"/>
            <a:ext cx="1756520" cy="496437"/>
            <a:chOff x="764443" y="2259766"/>
            <a:chExt cx="1756520" cy="496437"/>
          </a:xfrm>
        </p:grpSpPr>
        <p:pic>
          <p:nvPicPr>
            <p:cNvPr id="19" name="Google Shape;722;p15">
              <a:extLst>
                <a:ext uri="{FF2B5EF4-FFF2-40B4-BE49-F238E27FC236}">
                  <a16:creationId xmlns:a16="http://schemas.microsoft.com/office/drawing/2014/main" id="{AB3CC8F2-D79C-33FD-5FAA-7593DE32C95A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64443" y="2411098"/>
              <a:ext cx="183831" cy="234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723;p15">
              <a:extLst>
                <a:ext uri="{FF2B5EF4-FFF2-40B4-BE49-F238E27FC236}">
                  <a16:creationId xmlns:a16="http://schemas.microsoft.com/office/drawing/2014/main" id="{84262218-6468-29CC-C3ED-C9C4DAE4D7B3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Employés 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Google Shape;724;p15">
              <a:extLst>
                <a:ext uri="{FF2B5EF4-FFF2-40B4-BE49-F238E27FC236}">
                  <a16:creationId xmlns:a16="http://schemas.microsoft.com/office/drawing/2014/main" id="{96B23D1E-25F2-0584-62E1-6DD32DF46BF0}"/>
                </a:ext>
              </a:extLst>
            </p:cNvPr>
            <p:cNvSpPr txBox="1"/>
            <p:nvPr/>
          </p:nvSpPr>
          <p:spPr>
            <a:xfrm>
              <a:off x="984292" y="2479204"/>
              <a:ext cx="8338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13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22" name="Google Shape;725;p15" descr="Ville avec un remplissage uni">
            <a:extLst>
              <a:ext uri="{FF2B5EF4-FFF2-40B4-BE49-F238E27FC236}">
                <a16:creationId xmlns:a16="http://schemas.microsoft.com/office/drawing/2014/main" id="{4294EB90-512F-5CC1-691D-8EBB013644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90404" y="1484748"/>
            <a:ext cx="318317" cy="31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726;p15">
            <a:extLst>
              <a:ext uri="{FF2B5EF4-FFF2-40B4-BE49-F238E27FC236}">
                <a16:creationId xmlns:a16="http://schemas.microsoft.com/office/drawing/2014/main" id="{9D298DBE-D9F0-3EDC-9E51-D25C35D80A44}"/>
              </a:ext>
            </a:extLst>
          </p:cNvPr>
          <p:cNvGrpSpPr/>
          <p:nvPr/>
        </p:nvGrpSpPr>
        <p:grpSpPr>
          <a:xfrm>
            <a:off x="7298397" y="1393095"/>
            <a:ext cx="1556292" cy="499451"/>
            <a:chOff x="964671" y="2259766"/>
            <a:chExt cx="1556292" cy="499451"/>
          </a:xfrm>
        </p:grpSpPr>
        <p:sp>
          <p:nvSpPr>
            <p:cNvPr id="24" name="Google Shape;727;p15">
              <a:extLst>
                <a:ext uri="{FF2B5EF4-FFF2-40B4-BE49-F238E27FC236}">
                  <a16:creationId xmlns:a16="http://schemas.microsoft.com/office/drawing/2014/main" id="{40EF8750-C3A6-746B-50E8-DE1C6BE24611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Levées 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5" name="Google Shape;728;p15">
              <a:extLst>
                <a:ext uri="{FF2B5EF4-FFF2-40B4-BE49-F238E27FC236}">
                  <a16:creationId xmlns:a16="http://schemas.microsoft.com/office/drawing/2014/main" id="{60C31070-1BD5-85AD-CEBF-4470441944E0}"/>
                </a:ext>
              </a:extLst>
            </p:cNvPr>
            <p:cNvSpPr txBox="1"/>
            <p:nvPr/>
          </p:nvSpPr>
          <p:spPr>
            <a:xfrm>
              <a:off x="984291" y="2482258"/>
              <a:ext cx="106748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NC </a:t>
              </a: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(&lt;5m €)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6" name="Google Shape;729;p15">
            <a:extLst>
              <a:ext uri="{FF2B5EF4-FFF2-40B4-BE49-F238E27FC236}">
                <a16:creationId xmlns:a16="http://schemas.microsoft.com/office/drawing/2014/main" id="{F111C1D1-1D90-1196-B5B9-003BFE7C6ADF}"/>
              </a:ext>
            </a:extLst>
          </p:cNvPr>
          <p:cNvSpPr txBox="1"/>
          <p:nvPr/>
        </p:nvSpPr>
        <p:spPr>
          <a:xfrm>
            <a:off x="7290584" y="1927063"/>
            <a:ext cx="15562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" name="Google Shape;731;p15">
            <a:extLst>
              <a:ext uri="{FF2B5EF4-FFF2-40B4-BE49-F238E27FC236}">
                <a16:creationId xmlns:a16="http://schemas.microsoft.com/office/drawing/2014/main" id="{DD95E241-CAF3-B4BE-AC96-6DA9CC67911A}"/>
              </a:ext>
            </a:extLst>
          </p:cNvPr>
          <p:cNvSpPr txBox="1"/>
          <p:nvPr/>
        </p:nvSpPr>
        <p:spPr>
          <a:xfrm flipH="1">
            <a:off x="3601688" y="3004142"/>
            <a:ext cx="2667205" cy="2990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002060"/>
              </a:buClr>
              <a:buSzPts val="1050"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Prisme.ai est un éditeur français  fondée en 2016</a:t>
            </a:r>
            <a:r>
              <a:rPr kumimoji="0" lang="fr-FR" sz="11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, proposant une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plateforme agentique d’IA générative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, permettant aux organisations de 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créer, déployer et gouverner des agents IA à l’échelle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, sur l’infrastructure et avec les modèles de leur choix.</a:t>
            </a:r>
          </a:p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rgbClr val="002060"/>
              </a:buClr>
              <a:buSzPts val="1050"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La solution se positionne comme une brique centrale d’orchestration agentique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, distincte des solutions agentiques clé en main, combinant déploiement rapide, gouvernance avancée et maîtrise des usages. 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Poppins"/>
              <a:ea typeface="+mn-ea"/>
              <a:cs typeface="Poppins"/>
              <a:sym typeface="Poppins"/>
            </a:endParaRPr>
          </a:p>
        </p:txBody>
      </p:sp>
      <p:sp>
        <p:nvSpPr>
          <p:cNvPr id="28" name="Google Shape;737;p15">
            <a:extLst>
              <a:ext uri="{FF2B5EF4-FFF2-40B4-BE49-F238E27FC236}">
                <a16:creationId xmlns:a16="http://schemas.microsoft.com/office/drawing/2014/main" id="{507B9A0F-A401-AEED-E25D-AA3FFEB06E1A}"/>
              </a:ext>
            </a:extLst>
          </p:cNvPr>
          <p:cNvSpPr/>
          <p:nvPr/>
        </p:nvSpPr>
        <p:spPr>
          <a:xfrm>
            <a:off x="6508254" y="2666872"/>
            <a:ext cx="2290822" cy="3486537"/>
          </a:xfrm>
          <a:prstGeom prst="roundRect">
            <a:avLst>
              <a:gd name="adj" fmla="val 6559"/>
            </a:avLst>
          </a:prstGeom>
          <a:solidFill>
            <a:srgbClr val="E3F5E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738;p15">
            <a:extLst>
              <a:ext uri="{FF2B5EF4-FFF2-40B4-BE49-F238E27FC236}">
                <a16:creationId xmlns:a16="http://schemas.microsoft.com/office/drawing/2014/main" id="{2219F0FA-4A87-BB53-0D08-57677698FADD}"/>
              </a:ext>
            </a:extLst>
          </p:cNvPr>
          <p:cNvSpPr/>
          <p:nvPr/>
        </p:nvSpPr>
        <p:spPr>
          <a:xfrm>
            <a:off x="6501903" y="2651677"/>
            <a:ext cx="2297173" cy="339895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Clients clés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751;p15">
            <a:extLst>
              <a:ext uri="{FF2B5EF4-FFF2-40B4-BE49-F238E27FC236}">
                <a16:creationId xmlns:a16="http://schemas.microsoft.com/office/drawing/2014/main" id="{29EA6A32-64BE-6ECF-C890-64A776ABDAB9}"/>
              </a:ext>
            </a:extLst>
          </p:cNvPr>
          <p:cNvSpPr txBox="1"/>
          <p:nvPr/>
        </p:nvSpPr>
        <p:spPr>
          <a:xfrm>
            <a:off x="7324968" y="1920420"/>
            <a:ext cx="155629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Poppins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Utilisateurs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+ 5 millions</a:t>
            </a:r>
            <a:endParaRPr kumimoji="0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</p:txBody>
      </p:sp>
      <p:sp>
        <p:nvSpPr>
          <p:cNvPr id="31" name="Google Shape;731;p15">
            <a:extLst>
              <a:ext uri="{FF2B5EF4-FFF2-40B4-BE49-F238E27FC236}">
                <a16:creationId xmlns:a16="http://schemas.microsoft.com/office/drawing/2014/main" id="{B0EFE2E7-9BF2-697B-EB09-7ADCFAA4A0AD}"/>
              </a:ext>
            </a:extLst>
          </p:cNvPr>
          <p:cNvSpPr txBox="1"/>
          <p:nvPr/>
        </p:nvSpPr>
        <p:spPr>
          <a:xfrm flipH="1">
            <a:off x="6513101" y="3412276"/>
            <a:ext cx="22833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Chez EDF, Prisme a permis de déployer une </a:t>
            </a:r>
            <a:r>
              <a:rPr lang="fr-FR" sz="900" b="1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plateforme agentique de support en temps réel </a:t>
            </a: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Poppins"/>
              </a:rPr>
              <a:t>aux interactions clients</a:t>
            </a:r>
          </a:p>
        </p:txBody>
      </p:sp>
      <p:sp>
        <p:nvSpPr>
          <p:cNvPr id="32" name="Google Shape;731;p15">
            <a:extLst>
              <a:ext uri="{FF2B5EF4-FFF2-40B4-BE49-F238E27FC236}">
                <a16:creationId xmlns:a16="http://schemas.microsoft.com/office/drawing/2014/main" id="{FB61CE58-4190-0472-B758-9ACA51354005}"/>
              </a:ext>
            </a:extLst>
          </p:cNvPr>
          <p:cNvSpPr txBox="1"/>
          <p:nvPr/>
        </p:nvSpPr>
        <p:spPr>
          <a:xfrm flipH="1">
            <a:off x="6526124" y="4518100"/>
            <a:ext cx="228334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Chez Bouygues Telecom, </a:t>
            </a:r>
            <a:r>
              <a:rPr lang="fr-FR" sz="900" b="1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+800 agents IA</a:t>
            </a: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 ont été </a:t>
            </a:r>
            <a:r>
              <a:rPr lang="fr-FR" sz="900" b="1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créés par les métiers</a:t>
            </a:r>
          </a:p>
        </p:txBody>
      </p:sp>
      <p:sp>
        <p:nvSpPr>
          <p:cNvPr id="33" name="Google Shape;708;p15">
            <a:extLst>
              <a:ext uri="{FF2B5EF4-FFF2-40B4-BE49-F238E27FC236}">
                <a16:creationId xmlns:a16="http://schemas.microsoft.com/office/drawing/2014/main" id="{3A098637-6AD1-17C5-87B8-616D985C674D}"/>
              </a:ext>
            </a:extLst>
          </p:cNvPr>
          <p:cNvSpPr/>
          <p:nvPr/>
        </p:nvSpPr>
        <p:spPr>
          <a:xfrm>
            <a:off x="3582220" y="2652523"/>
            <a:ext cx="2686673" cy="333450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Présentation de l’activité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" name="Google Shape;731;p15">
            <a:extLst>
              <a:ext uri="{FF2B5EF4-FFF2-40B4-BE49-F238E27FC236}">
                <a16:creationId xmlns:a16="http://schemas.microsoft.com/office/drawing/2014/main" id="{79922267-1A6C-3383-C3B0-E011839CD9A5}"/>
              </a:ext>
            </a:extLst>
          </p:cNvPr>
          <p:cNvSpPr txBox="1"/>
          <p:nvPr/>
        </p:nvSpPr>
        <p:spPr>
          <a:xfrm flipH="1">
            <a:off x="6526124" y="5506849"/>
            <a:ext cx="2283345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2060"/>
              </a:buClr>
              <a:buSzPts val="1050"/>
              <a:defRPr/>
            </a:pP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Chez CA, Prisme a permis de déployer une </a:t>
            </a:r>
            <a:r>
              <a:rPr lang="fr-FR" sz="900" b="1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plateforme d’agents IA </a:t>
            </a:r>
            <a:r>
              <a:rPr lang="fr-FR" sz="900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pour</a:t>
            </a:r>
            <a:r>
              <a:rPr lang="fr-FR" sz="900" b="1" i="1" dirty="0">
                <a:solidFill>
                  <a:srgbClr val="002060"/>
                </a:solidFill>
                <a:latin typeface="Poppins"/>
                <a:cs typeface="Poppins"/>
                <a:sym typeface="Arial"/>
              </a:rPr>
              <a:t> +1 800 utilisateurs internes</a:t>
            </a:r>
          </a:p>
        </p:txBody>
      </p:sp>
      <p:pic>
        <p:nvPicPr>
          <p:cNvPr id="35" name="Picture 7">
            <a:extLst>
              <a:ext uri="{FF2B5EF4-FFF2-40B4-BE49-F238E27FC236}">
                <a16:creationId xmlns:a16="http://schemas.microsoft.com/office/drawing/2014/main" id="{F2CD591A-7D07-76CB-6682-5B60949A1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t="6433" b="-1"/>
          <a:stretch>
            <a:fillRect/>
          </a:stretch>
        </p:blipFill>
        <p:spPr bwMode="auto">
          <a:xfrm>
            <a:off x="7020654" y="4158085"/>
            <a:ext cx="1134961" cy="4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EDF : offre d'électricité, tarifs et avis client">
            <a:extLst>
              <a:ext uri="{FF2B5EF4-FFF2-40B4-BE49-F238E27FC236}">
                <a16:creationId xmlns:a16="http://schemas.microsoft.com/office/drawing/2014/main" id="{AB77EED7-503B-218C-9490-AE00679B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832" y="3090456"/>
            <a:ext cx="668547" cy="2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>
            <a:hlinkClick r:id="rId12"/>
            <a:extLst>
              <a:ext uri="{FF2B5EF4-FFF2-40B4-BE49-F238E27FC236}">
                <a16:creationId xmlns:a16="http://schemas.microsoft.com/office/drawing/2014/main" id="{3FFED071-6E35-8892-6675-BC3F7AC8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19" y="456544"/>
            <a:ext cx="794547" cy="56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24CB33EB-42B7-4087-4D2D-3B0180BEF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1" b="23068"/>
          <a:stretch>
            <a:fillRect/>
          </a:stretch>
        </p:blipFill>
        <p:spPr bwMode="auto">
          <a:xfrm>
            <a:off x="7077331" y="5104525"/>
            <a:ext cx="1177886" cy="3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Graphique 38" descr="Utilisateurs avec un remplissage uni">
            <a:extLst>
              <a:ext uri="{FF2B5EF4-FFF2-40B4-BE49-F238E27FC236}">
                <a16:creationId xmlns:a16="http://schemas.microsoft.com/office/drawing/2014/main" id="{7E8B40CA-DD27-90E2-CC97-2222DEED985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33549" y="1949478"/>
            <a:ext cx="436337" cy="43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0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9">
          <a:extLst>
            <a:ext uri="{FF2B5EF4-FFF2-40B4-BE49-F238E27FC236}">
              <a16:creationId xmlns:a16="http://schemas.microsoft.com/office/drawing/2014/main" id="{5900BE31-3752-2B40-28E7-9043BBD6A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Rectangle 2280">
            <a:extLst>
              <a:ext uri="{FF2B5EF4-FFF2-40B4-BE49-F238E27FC236}">
                <a16:creationId xmlns:a16="http://schemas.microsoft.com/office/drawing/2014/main" id="{6BA00197-7B16-679F-4CF1-F1265692BB88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48" name="Google Shape;2250;g3a311b202d7_1_45">
            <a:extLst>
              <a:ext uri="{FF2B5EF4-FFF2-40B4-BE49-F238E27FC236}">
                <a16:creationId xmlns:a16="http://schemas.microsoft.com/office/drawing/2014/main" id="{45AACBD4-EAB8-BE65-726D-F70995519F26}"/>
              </a:ext>
            </a:extLst>
          </p:cNvPr>
          <p:cNvSpPr/>
          <p:nvPr/>
        </p:nvSpPr>
        <p:spPr>
          <a:xfrm>
            <a:off x="1065467" y="1121105"/>
            <a:ext cx="10311315" cy="5225083"/>
          </a:xfrm>
          <a:prstGeom prst="rect">
            <a:avLst/>
          </a:prstGeom>
          <a:solidFill>
            <a:srgbClr val="F0F5FE"/>
          </a:solidFill>
          <a:ln w="9525" cap="flat" cmpd="sng">
            <a:solidFill>
              <a:srgbClr val="002060"/>
            </a:solidFill>
            <a:prstDash val="sysDash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Rectangle : coins arrondis 2359">
            <a:extLst>
              <a:ext uri="{FF2B5EF4-FFF2-40B4-BE49-F238E27FC236}">
                <a16:creationId xmlns:a16="http://schemas.microsoft.com/office/drawing/2014/main" id="{51022974-B105-7E55-4AE1-680DCCFF94DC}"/>
              </a:ext>
            </a:extLst>
          </p:cNvPr>
          <p:cNvSpPr/>
          <p:nvPr/>
        </p:nvSpPr>
        <p:spPr>
          <a:xfrm>
            <a:off x="1138703" y="5871123"/>
            <a:ext cx="1586125" cy="386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fr-FR" sz="1467" b="1" kern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Prometteurs</a:t>
            </a:r>
          </a:p>
        </p:txBody>
      </p:sp>
      <p:pic>
        <p:nvPicPr>
          <p:cNvPr id="16" name="Google Shape;156;p2">
            <a:extLst>
              <a:ext uri="{FF2B5EF4-FFF2-40B4-BE49-F238E27FC236}">
                <a16:creationId xmlns:a16="http://schemas.microsoft.com/office/drawing/2014/main" id="{3F127520-EAB7-B26A-9EF3-BC8F58DD378C}"/>
              </a:ext>
            </a:extLst>
          </p:cNvPr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1" y="-169"/>
            <a:ext cx="2533607" cy="15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111;g37014cafd3c_0_496">
            <a:extLst>
              <a:ext uri="{FF2B5EF4-FFF2-40B4-BE49-F238E27FC236}">
                <a16:creationId xmlns:a16="http://schemas.microsoft.com/office/drawing/2014/main" id="{489D7FE1-A2A6-6665-B790-3B12B4E6BE0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7533" y="6007187"/>
            <a:ext cx="744467" cy="850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70" name="Rectangle : coins arrondis 2269">
            <a:extLst>
              <a:ext uri="{FF2B5EF4-FFF2-40B4-BE49-F238E27FC236}">
                <a16:creationId xmlns:a16="http://schemas.microsoft.com/office/drawing/2014/main" id="{CD0C5FC9-EDCC-A725-283E-7055E5B01123}"/>
              </a:ext>
            </a:extLst>
          </p:cNvPr>
          <p:cNvSpPr/>
          <p:nvPr/>
        </p:nvSpPr>
        <p:spPr>
          <a:xfrm>
            <a:off x="9726902" y="1212334"/>
            <a:ext cx="1586125" cy="3867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fr-FR" sz="1467" b="1" kern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  <a:sym typeface="Arial"/>
              </a:rPr>
              <a:t>Leaders</a:t>
            </a:r>
          </a:p>
        </p:txBody>
      </p:sp>
      <p:cxnSp>
        <p:nvCxnSpPr>
          <p:cNvPr id="2255" name="Google Shape;2255;g3a311b202d7_1_45">
            <a:extLst>
              <a:ext uri="{FF2B5EF4-FFF2-40B4-BE49-F238E27FC236}">
                <a16:creationId xmlns:a16="http://schemas.microsoft.com/office/drawing/2014/main" id="{F8A0FE19-D2A1-50F2-49DE-1A101FD85A0B}"/>
              </a:ext>
            </a:extLst>
          </p:cNvPr>
          <p:cNvCxnSpPr>
            <a:cxnSpLocks/>
          </p:cNvCxnSpPr>
          <p:nvPr/>
        </p:nvCxnSpPr>
        <p:spPr>
          <a:xfrm flipV="1">
            <a:off x="1075435" y="1003300"/>
            <a:ext cx="0" cy="5356053"/>
          </a:xfrm>
          <a:prstGeom prst="straightConnector1">
            <a:avLst/>
          </a:prstGeom>
          <a:noFill/>
          <a:ln w="25400" cap="flat" cmpd="sng">
            <a:solidFill>
              <a:srgbClr val="2E75B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285" name="Google Shape;2253;g3a311b202d7_1_45">
            <a:extLst>
              <a:ext uri="{FF2B5EF4-FFF2-40B4-BE49-F238E27FC236}">
                <a16:creationId xmlns:a16="http://schemas.microsoft.com/office/drawing/2014/main" id="{2EFA2AD7-89A7-F515-9AF2-8D77C4790A1D}"/>
              </a:ext>
            </a:extLst>
          </p:cNvPr>
          <p:cNvSpPr/>
          <p:nvPr/>
        </p:nvSpPr>
        <p:spPr>
          <a:xfrm>
            <a:off x="-52513" y="1245526"/>
            <a:ext cx="1054713" cy="44904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r" defTabSz="1219170"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2E75B6"/>
                </a:solidFill>
                <a:latin typeface="Poppins"/>
                <a:ea typeface="Poppins"/>
                <a:cs typeface="Poppins"/>
                <a:sym typeface="Poppins"/>
              </a:rPr>
              <a:t>Traction commerciale</a:t>
            </a:r>
            <a:endParaRPr sz="1000" b="1" kern="0" dirty="0">
              <a:solidFill>
                <a:srgbClr val="2E75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641;p26">
            <a:extLst>
              <a:ext uri="{FF2B5EF4-FFF2-40B4-BE49-F238E27FC236}">
                <a16:creationId xmlns:a16="http://schemas.microsoft.com/office/drawing/2014/main" id="{0FFB4133-5B29-9050-B294-BFB630004E11}"/>
              </a:ext>
            </a:extLst>
          </p:cNvPr>
          <p:cNvSpPr txBox="1"/>
          <p:nvPr/>
        </p:nvSpPr>
        <p:spPr>
          <a:xfrm>
            <a:off x="259780" y="115966"/>
            <a:ext cx="10744887" cy="38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25" rIns="109700" bIns="54825" anchor="t" anchorCtr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TOP 10 – </a:t>
            </a:r>
            <a:r>
              <a:rPr lang="fr-FR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Agents IA prêts à l’emploi </a:t>
            </a: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fr-FR" b="1" kern="0" dirty="0" err="1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Buy</a:t>
            </a:r>
            <a:r>
              <a:rPr lang="fr-FR" b="1" kern="0" dirty="0">
                <a:solidFill>
                  <a:srgbClr val="0B2BA2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lang="fr-FR" b="1" i="1" kern="0" dirty="0">
              <a:solidFill>
                <a:srgbClr val="4285F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" name="Google Shape;640;p26">
            <a:extLst>
              <a:ext uri="{FF2B5EF4-FFF2-40B4-BE49-F238E27FC236}">
                <a16:creationId xmlns:a16="http://schemas.microsoft.com/office/drawing/2014/main" id="{6E1E9542-F527-DCD4-5DF9-5FACB512198E}"/>
              </a:ext>
            </a:extLst>
          </p:cNvPr>
          <p:cNvCxnSpPr/>
          <p:nvPr/>
        </p:nvCxnSpPr>
        <p:spPr>
          <a:xfrm>
            <a:off x="373263" y="585319"/>
            <a:ext cx="539640" cy="0"/>
          </a:xfrm>
          <a:prstGeom prst="straightConnector1">
            <a:avLst/>
          </a:prstGeom>
          <a:noFill/>
          <a:ln w="15875" cap="flat" cmpd="sng">
            <a:solidFill>
              <a:srgbClr val="0B2BA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2255;g3a311b202d7_1_45">
            <a:extLst>
              <a:ext uri="{FF2B5EF4-FFF2-40B4-BE49-F238E27FC236}">
                <a16:creationId xmlns:a16="http://schemas.microsoft.com/office/drawing/2014/main" id="{2CDE79DF-A57C-61AC-A6A5-CCC43FD510EB}"/>
              </a:ext>
            </a:extLst>
          </p:cNvPr>
          <p:cNvCxnSpPr>
            <a:cxnSpLocks/>
          </p:cNvCxnSpPr>
          <p:nvPr/>
        </p:nvCxnSpPr>
        <p:spPr>
          <a:xfrm>
            <a:off x="1075435" y="6346188"/>
            <a:ext cx="10440290" cy="0"/>
          </a:xfrm>
          <a:prstGeom prst="straightConnector1">
            <a:avLst/>
          </a:prstGeom>
          <a:noFill/>
          <a:ln w="25400" cap="flat" cmpd="sng">
            <a:solidFill>
              <a:srgbClr val="2E75B6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1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49CAC994-5CAC-E560-C59B-E854AD4047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015" t="20343" r="7489" b="15955"/>
          <a:stretch>
            <a:fillRect/>
          </a:stretch>
        </p:blipFill>
        <p:spPr>
          <a:xfrm>
            <a:off x="9859501" y="98969"/>
            <a:ext cx="1954282" cy="411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263;g3a311b202d7_1_45">
            <a:extLst>
              <a:ext uri="{FF2B5EF4-FFF2-40B4-BE49-F238E27FC236}">
                <a16:creationId xmlns:a16="http://schemas.microsoft.com/office/drawing/2014/main" id="{DC00D4F2-CCC6-26E8-2C5D-BEC2659967BF}"/>
              </a:ext>
            </a:extLst>
          </p:cNvPr>
          <p:cNvSpPr/>
          <p:nvPr/>
        </p:nvSpPr>
        <p:spPr>
          <a:xfrm>
            <a:off x="10319356" y="5928331"/>
            <a:ext cx="1247924" cy="27237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fr-FR" sz="1000" b="1" kern="0" dirty="0">
                <a:solidFill>
                  <a:srgbClr val="2E75B6"/>
                </a:solidFill>
                <a:latin typeface="Poppins"/>
                <a:ea typeface="Poppins"/>
                <a:cs typeface="Poppins"/>
                <a:sym typeface="Poppins"/>
              </a:rPr>
              <a:t>Niveau de maturité</a:t>
            </a:r>
            <a:endParaRPr sz="1000" b="1" kern="0" dirty="0">
              <a:solidFill>
                <a:srgbClr val="2E75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F60DDF63-37AD-8644-C9A1-194ADBED5ED7}"/>
              </a:ext>
            </a:extLst>
          </p:cNvPr>
          <p:cNvGrpSpPr/>
          <p:nvPr/>
        </p:nvGrpSpPr>
        <p:grpSpPr>
          <a:xfrm>
            <a:off x="1569439" y="5084795"/>
            <a:ext cx="1566221" cy="471957"/>
            <a:chOff x="2117695" y="5045843"/>
            <a:chExt cx="1566221" cy="471957"/>
          </a:xfrm>
        </p:grpSpPr>
        <p:pic>
          <p:nvPicPr>
            <p:cNvPr id="3" name="Picture 2" descr="Accueil - Rizlum">
              <a:hlinkClick r:id="" action="ppaction://noaction"/>
              <a:extLst>
                <a:ext uri="{FF2B5EF4-FFF2-40B4-BE49-F238E27FC236}">
                  <a16:creationId xmlns:a16="http://schemas.microsoft.com/office/drawing/2014/main" id="{CD3F6733-A6D8-DB1D-2BF2-19F3ABF4D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695" y="5045843"/>
              <a:ext cx="1237560" cy="32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9C0EB1F2-A91C-8C74-30DC-78E2243DCC25}"/>
                </a:ext>
              </a:extLst>
            </p:cNvPr>
            <p:cNvSpPr/>
            <p:nvPr/>
          </p:nvSpPr>
          <p:spPr>
            <a:xfrm>
              <a:off x="2604280" y="5344334"/>
              <a:ext cx="1079636" cy="17346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Assurance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7A3DE520-FBE7-8005-5668-AE1930CD66BB}"/>
              </a:ext>
            </a:extLst>
          </p:cNvPr>
          <p:cNvGrpSpPr/>
          <p:nvPr/>
        </p:nvGrpSpPr>
        <p:grpSpPr>
          <a:xfrm>
            <a:off x="9769604" y="1739018"/>
            <a:ext cx="1520033" cy="443461"/>
            <a:chOff x="9769604" y="1739018"/>
            <a:chExt cx="1520033" cy="443461"/>
          </a:xfrm>
        </p:grpSpPr>
        <p:pic>
          <p:nvPicPr>
            <p:cNvPr id="10" name="Picture 16" descr="AgentForce - Diabsolut">
              <a:hlinkClick r:id="rId7"/>
              <a:extLst>
                <a:ext uri="{FF2B5EF4-FFF2-40B4-BE49-F238E27FC236}">
                  <a16:creationId xmlns:a16="http://schemas.microsoft.com/office/drawing/2014/main" id="{17C8E7C5-313A-0695-BDBB-A7E8822AC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604" y="1739018"/>
              <a:ext cx="1235063" cy="315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B65AE536-2C67-ED4C-FD8B-1A0C10B3A3A5}"/>
                </a:ext>
              </a:extLst>
            </p:cNvPr>
            <p:cNvSpPr/>
            <p:nvPr/>
          </p:nvSpPr>
          <p:spPr>
            <a:xfrm>
              <a:off x="10210001" y="2009013"/>
              <a:ext cx="1079636" cy="1734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Support client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CB9E6282-7908-5618-3E91-10F06F42F075}"/>
              </a:ext>
            </a:extLst>
          </p:cNvPr>
          <p:cNvGrpSpPr/>
          <p:nvPr/>
        </p:nvGrpSpPr>
        <p:grpSpPr>
          <a:xfrm>
            <a:off x="6823877" y="2753472"/>
            <a:ext cx="2603741" cy="1505541"/>
            <a:chOff x="6637193" y="2246346"/>
            <a:chExt cx="2603741" cy="1505541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07418264-84B0-8406-583F-8A6A1353E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193" y="2246346"/>
              <a:ext cx="2603741" cy="1505541"/>
            </a:xfrm>
            <a:prstGeom prst="rect">
              <a:avLst/>
            </a:prstGeom>
          </p:spPr>
        </p:pic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57D4CEB6-3BFB-0752-C580-993F22BF8BF2}"/>
                </a:ext>
              </a:extLst>
            </p:cNvPr>
            <p:cNvSpPr/>
            <p:nvPr/>
          </p:nvSpPr>
          <p:spPr>
            <a:xfrm>
              <a:off x="7939063" y="3173094"/>
              <a:ext cx="1079636" cy="1734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Support client</a:t>
              </a: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72EE8D11-3CEA-9D22-DF63-4EC1FBABCB22}"/>
              </a:ext>
            </a:extLst>
          </p:cNvPr>
          <p:cNvGrpSpPr/>
          <p:nvPr/>
        </p:nvGrpSpPr>
        <p:grpSpPr>
          <a:xfrm>
            <a:off x="3055470" y="4782972"/>
            <a:ext cx="1508771" cy="466448"/>
            <a:chOff x="4181342" y="4659591"/>
            <a:chExt cx="1508771" cy="466448"/>
          </a:xfrm>
        </p:grpSpPr>
        <p:pic>
          <p:nvPicPr>
            <p:cNvPr id="49" name="Google Shape;154;p1" descr="Yampa - Products, Competitors, Financials, Employees, Headquarters Locations">
              <a:hlinkClick r:id="rId10"/>
              <a:extLst>
                <a:ext uri="{FF2B5EF4-FFF2-40B4-BE49-F238E27FC236}">
                  <a16:creationId xmlns:a16="http://schemas.microsoft.com/office/drawing/2014/main" id="{87F69A4B-B5C7-8CD8-71A3-231F17553626}"/>
                </a:ext>
              </a:extLst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181342" y="4659591"/>
              <a:ext cx="1189862" cy="2720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926F7621-26EB-43D5-9D16-A47EFD07752D}"/>
                </a:ext>
              </a:extLst>
            </p:cNvPr>
            <p:cNvSpPr/>
            <p:nvPr/>
          </p:nvSpPr>
          <p:spPr>
            <a:xfrm>
              <a:off x="4610477" y="4952573"/>
              <a:ext cx="1079636" cy="1734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Support client</a:t>
              </a: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C81FE17F-51A5-5104-9965-F605EDCDB450}"/>
              </a:ext>
            </a:extLst>
          </p:cNvPr>
          <p:cNvGrpSpPr/>
          <p:nvPr/>
        </p:nvGrpSpPr>
        <p:grpSpPr>
          <a:xfrm>
            <a:off x="6560326" y="2394581"/>
            <a:ext cx="1624434" cy="527421"/>
            <a:chOff x="8585567" y="2369689"/>
            <a:chExt cx="1624434" cy="527421"/>
          </a:xfrm>
        </p:grpSpPr>
        <p:pic>
          <p:nvPicPr>
            <p:cNvPr id="51" name="Google Shape;250;p1" descr="MINDFLOW - Hexatrust - Cloud computing &amp; Cybersecurity">
              <a:hlinkClick r:id="rId12"/>
              <a:extLst>
                <a:ext uri="{FF2B5EF4-FFF2-40B4-BE49-F238E27FC236}">
                  <a16:creationId xmlns:a16="http://schemas.microsoft.com/office/drawing/2014/main" id="{9207BF10-694F-8DE3-7A20-0E407991AACD}"/>
                </a:ext>
              </a:extLst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8585567" y="2369689"/>
              <a:ext cx="1405516" cy="3819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00194305-04B6-23F8-08B8-BD9B1580362D}"/>
                </a:ext>
              </a:extLst>
            </p:cNvPr>
            <p:cNvSpPr/>
            <p:nvPr/>
          </p:nvSpPr>
          <p:spPr>
            <a:xfrm>
              <a:off x="9130365" y="2723644"/>
              <a:ext cx="1079636" cy="173466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Cybersécurité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AC65D2C-D68D-CFF6-8B2C-8A8DD680C1BB}"/>
              </a:ext>
            </a:extLst>
          </p:cNvPr>
          <p:cNvGrpSpPr/>
          <p:nvPr/>
        </p:nvGrpSpPr>
        <p:grpSpPr>
          <a:xfrm>
            <a:off x="8177335" y="2345538"/>
            <a:ext cx="1382529" cy="511293"/>
            <a:chOff x="7475612" y="1720438"/>
            <a:chExt cx="1382529" cy="511293"/>
          </a:xfrm>
        </p:grpSpPr>
        <p:pic>
          <p:nvPicPr>
            <p:cNvPr id="59" name="Google Shape;125;p1" descr="Cognigy - Intershop Communications AG">
              <a:hlinkClick r:id="rId14"/>
              <a:extLst>
                <a:ext uri="{FF2B5EF4-FFF2-40B4-BE49-F238E27FC236}">
                  <a16:creationId xmlns:a16="http://schemas.microsoft.com/office/drawing/2014/main" id="{93141CFC-AAB6-4076-F594-4DDA7B6FD604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 t="17814" b="23909"/>
            <a:stretch/>
          </p:blipFill>
          <p:spPr>
            <a:xfrm>
              <a:off x="7475612" y="1720438"/>
              <a:ext cx="1189859" cy="3804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1E469079-B617-0AA4-805C-3BBC14ADB3A0}"/>
                </a:ext>
              </a:extLst>
            </p:cNvPr>
            <p:cNvSpPr/>
            <p:nvPr/>
          </p:nvSpPr>
          <p:spPr>
            <a:xfrm>
              <a:off x="7778505" y="2058265"/>
              <a:ext cx="1079636" cy="1734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Support client</a:t>
              </a:r>
            </a:p>
          </p:txBody>
        </p:sp>
      </p:grpSp>
      <p:grpSp>
        <p:nvGrpSpPr>
          <p:cNvPr id="2241" name="Groupe 2240">
            <a:extLst>
              <a:ext uri="{FF2B5EF4-FFF2-40B4-BE49-F238E27FC236}">
                <a16:creationId xmlns:a16="http://schemas.microsoft.com/office/drawing/2014/main" id="{A1880355-CF83-6369-660A-B311A163486F}"/>
              </a:ext>
            </a:extLst>
          </p:cNvPr>
          <p:cNvGrpSpPr/>
          <p:nvPr/>
        </p:nvGrpSpPr>
        <p:grpSpPr>
          <a:xfrm>
            <a:off x="4343867" y="1961091"/>
            <a:ext cx="1612874" cy="499159"/>
            <a:chOff x="9651368" y="4832895"/>
            <a:chExt cx="1612874" cy="499159"/>
          </a:xfrm>
        </p:grpSpPr>
        <p:pic>
          <p:nvPicPr>
            <p:cNvPr id="63" name="Google Shape;219;p1">
              <a:hlinkClick r:id="rId16"/>
              <a:extLst>
                <a:ext uri="{FF2B5EF4-FFF2-40B4-BE49-F238E27FC236}">
                  <a16:creationId xmlns:a16="http://schemas.microsoft.com/office/drawing/2014/main" id="{663E0C8A-F64D-442F-6A49-3F3DD4100349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9651368" y="4832895"/>
              <a:ext cx="1247924" cy="311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0" name="Rectangle : coins arrondis 2239">
              <a:extLst>
                <a:ext uri="{FF2B5EF4-FFF2-40B4-BE49-F238E27FC236}">
                  <a16:creationId xmlns:a16="http://schemas.microsoft.com/office/drawing/2014/main" id="{07910437-9076-D4CE-62A3-8863F84B25C1}"/>
                </a:ext>
              </a:extLst>
            </p:cNvPr>
            <p:cNvSpPr/>
            <p:nvPr/>
          </p:nvSpPr>
          <p:spPr>
            <a:xfrm>
              <a:off x="10184606" y="5158588"/>
              <a:ext cx="1079636" cy="173466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Dev / IT</a:t>
              </a:r>
            </a:p>
          </p:txBody>
        </p:sp>
      </p:grpSp>
      <p:grpSp>
        <p:nvGrpSpPr>
          <p:cNvPr id="2244" name="Groupe 2243">
            <a:extLst>
              <a:ext uri="{FF2B5EF4-FFF2-40B4-BE49-F238E27FC236}">
                <a16:creationId xmlns:a16="http://schemas.microsoft.com/office/drawing/2014/main" id="{FE3FB78B-F5BD-F112-5051-D902E26C182C}"/>
              </a:ext>
            </a:extLst>
          </p:cNvPr>
          <p:cNvGrpSpPr/>
          <p:nvPr/>
        </p:nvGrpSpPr>
        <p:grpSpPr>
          <a:xfrm>
            <a:off x="4800564" y="2988965"/>
            <a:ext cx="1759762" cy="408816"/>
            <a:chOff x="2348335" y="3979446"/>
            <a:chExt cx="1759762" cy="408816"/>
          </a:xfrm>
        </p:grpSpPr>
        <p:pic>
          <p:nvPicPr>
            <p:cNvPr id="2242" name="Image 2241">
              <a:extLst>
                <a:ext uri="{FF2B5EF4-FFF2-40B4-BE49-F238E27FC236}">
                  <a16:creationId xmlns:a16="http://schemas.microsoft.com/office/drawing/2014/main" id="{3262BF26-E145-39F1-2E68-C2D78FA9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8335" y="3979446"/>
              <a:ext cx="1566862" cy="291011"/>
            </a:xfrm>
            <a:prstGeom prst="rect">
              <a:avLst/>
            </a:prstGeom>
          </p:spPr>
        </p:pic>
        <p:sp>
          <p:nvSpPr>
            <p:cNvPr id="2243" name="Rectangle : coins arrondis 2242">
              <a:extLst>
                <a:ext uri="{FF2B5EF4-FFF2-40B4-BE49-F238E27FC236}">
                  <a16:creationId xmlns:a16="http://schemas.microsoft.com/office/drawing/2014/main" id="{6E6655FF-8E01-9140-D458-2A67C2DF3736}"/>
                </a:ext>
              </a:extLst>
            </p:cNvPr>
            <p:cNvSpPr/>
            <p:nvPr/>
          </p:nvSpPr>
          <p:spPr>
            <a:xfrm>
              <a:off x="3028461" y="4214796"/>
              <a:ext cx="1079636" cy="17346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RH</a:t>
              </a:r>
            </a:p>
          </p:txBody>
        </p:sp>
      </p:grpSp>
      <p:grpSp>
        <p:nvGrpSpPr>
          <p:cNvPr id="2247" name="Groupe 2246">
            <a:extLst>
              <a:ext uri="{FF2B5EF4-FFF2-40B4-BE49-F238E27FC236}">
                <a16:creationId xmlns:a16="http://schemas.microsoft.com/office/drawing/2014/main" id="{AF5C7F81-B5C0-48B8-D147-0171FF5D63AA}"/>
              </a:ext>
            </a:extLst>
          </p:cNvPr>
          <p:cNvGrpSpPr/>
          <p:nvPr/>
        </p:nvGrpSpPr>
        <p:grpSpPr>
          <a:xfrm>
            <a:off x="4870447" y="3781813"/>
            <a:ext cx="1762932" cy="445790"/>
            <a:chOff x="7697339" y="4039711"/>
            <a:chExt cx="1762932" cy="445790"/>
          </a:xfrm>
        </p:grpSpPr>
        <p:pic>
          <p:nvPicPr>
            <p:cNvPr id="2245" name="Image 2244">
              <a:hlinkClick r:id="" action="ppaction://noaction"/>
              <a:extLst>
                <a:ext uri="{FF2B5EF4-FFF2-40B4-BE49-F238E27FC236}">
                  <a16:creationId xmlns:a16="http://schemas.microsoft.com/office/drawing/2014/main" id="{8DB3ACCE-97D7-1F84-2AE6-2410245A5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697339" y="4039711"/>
              <a:ext cx="1471461" cy="276618"/>
            </a:xfrm>
            <a:prstGeom prst="rect">
              <a:avLst/>
            </a:prstGeom>
          </p:spPr>
        </p:pic>
        <p:sp>
          <p:nvSpPr>
            <p:cNvPr id="2246" name="Rectangle : coins arrondis 2245">
              <a:extLst>
                <a:ext uri="{FF2B5EF4-FFF2-40B4-BE49-F238E27FC236}">
                  <a16:creationId xmlns:a16="http://schemas.microsoft.com/office/drawing/2014/main" id="{574ECD38-D55E-9155-937F-21CCDD1DC1E9}"/>
                </a:ext>
              </a:extLst>
            </p:cNvPr>
            <p:cNvSpPr/>
            <p:nvPr/>
          </p:nvSpPr>
          <p:spPr>
            <a:xfrm>
              <a:off x="8380635" y="4312035"/>
              <a:ext cx="1079636" cy="17346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Assurance</a:t>
              </a:r>
            </a:p>
          </p:txBody>
        </p:sp>
      </p:grpSp>
      <p:grpSp>
        <p:nvGrpSpPr>
          <p:cNvPr id="2253" name="Groupe 2252">
            <a:extLst>
              <a:ext uri="{FF2B5EF4-FFF2-40B4-BE49-F238E27FC236}">
                <a16:creationId xmlns:a16="http://schemas.microsoft.com/office/drawing/2014/main" id="{7BBADA38-3419-F92D-6835-585A07AE0CBC}"/>
              </a:ext>
            </a:extLst>
          </p:cNvPr>
          <p:cNvGrpSpPr/>
          <p:nvPr/>
        </p:nvGrpSpPr>
        <p:grpSpPr>
          <a:xfrm>
            <a:off x="2781569" y="3794064"/>
            <a:ext cx="1843707" cy="415829"/>
            <a:chOff x="6538614" y="4812666"/>
            <a:chExt cx="1843707" cy="415829"/>
          </a:xfrm>
        </p:grpSpPr>
        <p:pic>
          <p:nvPicPr>
            <p:cNvPr id="2251" name="Graphique 2250">
              <a:extLst>
                <a:ext uri="{FF2B5EF4-FFF2-40B4-BE49-F238E27FC236}">
                  <a16:creationId xmlns:a16="http://schemas.microsoft.com/office/drawing/2014/main" id="{4D52858F-2C04-59A9-F405-2F47CADC4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538614" y="4812666"/>
              <a:ext cx="1586125" cy="240819"/>
            </a:xfrm>
            <a:prstGeom prst="rect">
              <a:avLst/>
            </a:prstGeom>
          </p:spPr>
        </p:pic>
        <p:sp>
          <p:nvSpPr>
            <p:cNvPr id="2252" name="Rectangle : coins arrondis 2251">
              <a:extLst>
                <a:ext uri="{FF2B5EF4-FFF2-40B4-BE49-F238E27FC236}">
                  <a16:creationId xmlns:a16="http://schemas.microsoft.com/office/drawing/2014/main" id="{667862DA-BCF0-2CFA-9C93-85545A0010D8}"/>
                </a:ext>
              </a:extLst>
            </p:cNvPr>
            <p:cNvSpPr/>
            <p:nvPr/>
          </p:nvSpPr>
          <p:spPr>
            <a:xfrm>
              <a:off x="7302685" y="5055029"/>
              <a:ext cx="1079636" cy="1734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latin typeface="Poppins" panose="00000500000000000000" pitchFamily="2" charset="0"/>
                  <a:cs typeface="Poppins" panose="00000500000000000000" pitchFamily="2" charset="0"/>
                </a:rPr>
                <a:t>Support client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22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>
          <a:extLst>
            <a:ext uri="{FF2B5EF4-FFF2-40B4-BE49-F238E27FC236}">
              <a16:creationId xmlns:a16="http://schemas.microsoft.com/office/drawing/2014/main" id="{A1E7A867-8456-E57A-C346-CB5FC96F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1128;p19">
            <a:extLst>
              <a:ext uri="{FF2B5EF4-FFF2-40B4-BE49-F238E27FC236}">
                <a16:creationId xmlns:a16="http://schemas.microsoft.com/office/drawing/2014/main" id="{78C03D9A-EE75-0B9A-3C77-2F06384E64D2}"/>
              </a:ext>
            </a:extLst>
          </p:cNvPr>
          <p:cNvSpPr/>
          <p:nvPr/>
        </p:nvSpPr>
        <p:spPr>
          <a:xfrm>
            <a:off x="0" y="6350"/>
            <a:ext cx="12191999" cy="6858000"/>
          </a:xfrm>
          <a:prstGeom prst="rect">
            <a:avLst/>
          </a:prstGeom>
          <a:solidFill>
            <a:srgbClr val="EFF8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156;p2">
            <a:extLst>
              <a:ext uri="{FF2B5EF4-FFF2-40B4-BE49-F238E27FC236}">
                <a16:creationId xmlns:a16="http://schemas.microsoft.com/office/drawing/2014/main" id="{D0B11326-993F-F7E3-15F8-D2F5C574FC64}"/>
              </a:ext>
            </a:extLst>
          </p:cNvPr>
          <p:cNvPicPr preferRelativeResize="0"/>
          <p:nvPr/>
        </p:nvPicPr>
        <p:blipFill rotWithShape="1">
          <a:blip r:embed="rId3">
            <a:alphaModFix amt="51000"/>
          </a:blip>
          <a:srcRect/>
          <a:stretch/>
        </p:blipFill>
        <p:spPr>
          <a:xfrm>
            <a:off x="1" y="-169"/>
            <a:ext cx="2533607" cy="150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2111;g37014cafd3c_0_496">
            <a:extLst>
              <a:ext uri="{FF2B5EF4-FFF2-40B4-BE49-F238E27FC236}">
                <a16:creationId xmlns:a16="http://schemas.microsoft.com/office/drawing/2014/main" id="{6E980D10-2656-0BCE-D244-17AE320D7CA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47533" y="6007187"/>
            <a:ext cx="744467" cy="85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2328;g3a311b202d7_1_45" descr="Une image contenant Police, Graphique, capture d’écran, logo&#10;&#10;Description générée automatiquement">
            <a:extLst>
              <a:ext uri="{FF2B5EF4-FFF2-40B4-BE49-F238E27FC236}">
                <a16:creationId xmlns:a16="http://schemas.microsoft.com/office/drawing/2014/main" id="{D9F19749-222F-3632-7FD5-AB5CD3A5F77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015" t="20343" r="7489" b="15955"/>
          <a:stretch>
            <a:fillRect/>
          </a:stretch>
        </p:blipFill>
        <p:spPr>
          <a:xfrm>
            <a:off x="5381594" y="6480220"/>
            <a:ext cx="1428812" cy="300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85;p15">
            <a:extLst>
              <a:ext uri="{FF2B5EF4-FFF2-40B4-BE49-F238E27FC236}">
                <a16:creationId xmlns:a16="http://schemas.microsoft.com/office/drawing/2014/main" id="{E9272D27-D0D4-4931-DDBA-9F10F5FE41DE}"/>
              </a:ext>
            </a:extLst>
          </p:cNvPr>
          <p:cNvSpPr/>
          <p:nvPr/>
        </p:nvSpPr>
        <p:spPr>
          <a:xfrm>
            <a:off x="3246388" y="726823"/>
            <a:ext cx="5617520" cy="5484525"/>
          </a:xfrm>
          <a:prstGeom prst="round2SameRect">
            <a:avLst>
              <a:gd name="adj1" fmla="val 5514"/>
              <a:gd name="adj2" fmla="val 4444"/>
            </a:avLst>
          </a:prstGeom>
          <a:solidFill>
            <a:srgbClr val="F3F8EF"/>
          </a:solidFill>
          <a:ln w="12700" cap="flat" cmpd="sng">
            <a:solidFill>
              <a:srgbClr val="38572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706;p15">
            <a:extLst>
              <a:ext uri="{FF2B5EF4-FFF2-40B4-BE49-F238E27FC236}">
                <a16:creationId xmlns:a16="http://schemas.microsoft.com/office/drawing/2014/main" id="{1209EC37-0BEA-5657-B24B-783638B40B52}"/>
              </a:ext>
            </a:extLst>
          </p:cNvPr>
          <p:cNvSpPr/>
          <p:nvPr/>
        </p:nvSpPr>
        <p:spPr>
          <a:xfrm>
            <a:off x="3427584" y="2666873"/>
            <a:ext cx="2678418" cy="3486537"/>
          </a:xfrm>
          <a:prstGeom prst="roundRect">
            <a:avLst>
              <a:gd name="adj" fmla="val 6559"/>
            </a:avLst>
          </a:prstGeom>
          <a:solidFill>
            <a:srgbClr val="FFFFFF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737;p15">
            <a:extLst>
              <a:ext uri="{FF2B5EF4-FFF2-40B4-BE49-F238E27FC236}">
                <a16:creationId xmlns:a16="http://schemas.microsoft.com/office/drawing/2014/main" id="{093F07E4-E728-5E75-084C-E3FA5127798B}"/>
              </a:ext>
            </a:extLst>
          </p:cNvPr>
          <p:cNvSpPr/>
          <p:nvPr/>
        </p:nvSpPr>
        <p:spPr>
          <a:xfrm>
            <a:off x="6364548" y="2666872"/>
            <a:ext cx="2290822" cy="3486537"/>
          </a:xfrm>
          <a:prstGeom prst="roundRect">
            <a:avLst>
              <a:gd name="adj" fmla="val 6559"/>
            </a:avLst>
          </a:prstGeom>
          <a:solidFill>
            <a:srgbClr val="E3F5E5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38;p15">
            <a:extLst>
              <a:ext uri="{FF2B5EF4-FFF2-40B4-BE49-F238E27FC236}">
                <a16:creationId xmlns:a16="http://schemas.microsoft.com/office/drawing/2014/main" id="{3AABB7F8-6B87-C2E9-F591-D152FA18484D}"/>
              </a:ext>
            </a:extLst>
          </p:cNvPr>
          <p:cNvSpPr/>
          <p:nvPr/>
        </p:nvSpPr>
        <p:spPr>
          <a:xfrm>
            <a:off x="6358197" y="2651677"/>
            <a:ext cx="2297173" cy="339895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Chiffres clés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705;p15">
            <a:extLst>
              <a:ext uri="{FF2B5EF4-FFF2-40B4-BE49-F238E27FC236}">
                <a16:creationId xmlns:a16="http://schemas.microsoft.com/office/drawing/2014/main" id="{5CF5B74E-58A9-33D9-2960-B1857432249F}"/>
              </a:ext>
            </a:extLst>
          </p:cNvPr>
          <p:cNvSpPr/>
          <p:nvPr/>
        </p:nvSpPr>
        <p:spPr>
          <a:xfrm>
            <a:off x="3438796" y="1362799"/>
            <a:ext cx="5217447" cy="1111046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707;p15">
            <a:extLst>
              <a:ext uri="{FF2B5EF4-FFF2-40B4-BE49-F238E27FC236}">
                <a16:creationId xmlns:a16="http://schemas.microsoft.com/office/drawing/2014/main" id="{4574C824-22FA-6429-5A42-F9434A08C280}"/>
              </a:ext>
            </a:extLst>
          </p:cNvPr>
          <p:cNvSpPr/>
          <p:nvPr/>
        </p:nvSpPr>
        <p:spPr>
          <a:xfrm>
            <a:off x="3429206" y="1353370"/>
            <a:ext cx="1597249" cy="430833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Chiffres clés</a:t>
            </a:r>
            <a:endParaRPr kumimoji="0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" name="Google Shape;713;p15" descr="Pièces avec un remplissage uni">
            <a:extLst>
              <a:ext uri="{FF2B5EF4-FFF2-40B4-BE49-F238E27FC236}">
                <a16:creationId xmlns:a16="http://schemas.microsoft.com/office/drawing/2014/main" id="{C6A51CC3-D6CB-62AB-020F-BC732844AC7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04900" y="1485970"/>
            <a:ext cx="318317" cy="31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oogle Shape;714;p15">
            <a:extLst>
              <a:ext uri="{FF2B5EF4-FFF2-40B4-BE49-F238E27FC236}">
                <a16:creationId xmlns:a16="http://schemas.microsoft.com/office/drawing/2014/main" id="{5BED89A1-7E4F-4738-AD0A-A497E3B4F587}"/>
              </a:ext>
            </a:extLst>
          </p:cNvPr>
          <p:cNvGrpSpPr/>
          <p:nvPr/>
        </p:nvGrpSpPr>
        <p:grpSpPr>
          <a:xfrm>
            <a:off x="5648219" y="1402006"/>
            <a:ext cx="1556292" cy="499451"/>
            <a:chOff x="964671" y="2259766"/>
            <a:chExt cx="1556292" cy="499451"/>
          </a:xfrm>
        </p:grpSpPr>
        <p:sp>
          <p:nvSpPr>
            <p:cNvPr id="13" name="Google Shape;715;p15">
              <a:extLst>
                <a:ext uri="{FF2B5EF4-FFF2-40B4-BE49-F238E27FC236}">
                  <a16:creationId xmlns:a16="http://schemas.microsoft.com/office/drawing/2014/main" id="{EFAE9D77-D3C8-5045-BC58-528F8529BADF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Siège </a:t>
              </a: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" name="Google Shape;716;p15">
              <a:extLst>
                <a:ext uri="{FF2B5EF4-FFF2-40B4-BE49-F238E27FC236}">
                  <a16:creationId xmlns:a16="http://schemas.microsoft.com/office/drawing/2014/main" id="{8E1EC85D-5D4C-A10A-DB65-AE594101EA27}"/>
                </a:ext>
              </a:extLst>
            </p:cNvPr>
            <p:cNvSpPr txBox="1"/>
            <p:nvPr/>
          </p:nvSpPr>
          <p:spPr>
            <a:xfrm>
              <a:off x="984292" y="2482258"/>
              <a:ext cx="105439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Paris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" name="Google Shape;717;p15">
            <a:extLst>
              <a:ext uri="{FF2B5EF4-FFF2-40B4-BE49-F238E27FC236}">
                <a16:creationId xmlns:a16="http://schemas.microsoft.com/office/drawing/2014/main" id="{0AD37E93-6115-D4E3-0442-7CE2CF79CCFA}"/>
              </a:ext>
            </a:extLst>
          </p:cNvPr>
          <p:cNvGrpSpPr/>
          <p:nvPr/>
        </p:nvGrpSpPr>
        <p:grpSpPr>
          <a:xfrm>
            <a:off x="3837530" y="1902696"/>
            <a:ext cx="1826287" cy="499491"/>
            <a:chOff x="724307" y="1459957"/>
            <a:chExt cx="1826287" cy="499491"/>
          </a:xfrm>
        </p:grpSpPr>
        <p:sp>
          <p:nvSpPr>
            <p:cNvPr id="16" name="Google Shape;718;p15">
              <a:extLst>
                <a:ext uri="{FF2B5EF4-FFF2-40B4-BE49-F238E27FC236}">
                  <a16:creationId xmlns:a16="http://schemas.microsoft.com/office/drawing/2014/main" id="{E05C645B-F80D-0AB8-4141-ADD26CFF27F7}"/>
                </a:ext>
              </a:extLst>
            </p:cNvPr>
            <p:cNvSpPr txBox="1"/>
            <p:nvPr/>
          </p:nvSpPr>
          <p:spPr>
            <a:xfrm>
              <a:off x="994302" y="1459957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Création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Google Shape;719;p15">
              <a:extLst>
                <a:ext uri="{FF2B5EF4-FFF2-40B4-BE49-F238E27FC236}">
                  <a16:creationId xmlns:a16="http://schemas.microsoft.com/office/drawing/2014/main" id="{3C33A232-D6F4-83C5-030A-B3AC0748932F}"/>
                </a:ext>
              </a:extLst>
            </p:cNvPr>
            <p:cNvSpPr txBox="1"/>
            <p:nvPr/>
          </p:nvSpPr>
          <p:spPr>
            <a:xfrm>
              <a:off x="1006606" y="1682449"/>
              <a:ext cx="96096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2024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18" name="Google Shape;720;p15" descr="Calendrier journalier avec un remplissage uni">
              <a:extLst>
                <a:ext uri="{FF2B5EF4-FFF2-40B4-BE49-F238E27FC236}">
                  <a16:creationId xmlns:a16="http://schemas.microsoft.com/office/drawing/2014/main" id="{7D9A83CD-3285-073E-CE0C-8D3A7C5FC400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4307" y="1603309"/>
              <a:ext cx="259985" cy="2599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721;p15">
            <a:extLst>
              <a:ext uri="{FF2B5EF4-FFF2-40B4-BE49-F238E27FC236}">
                <a16:creationId xmlns:a16="http://schemas.microsoft.com/office/drawing/2014/main" id="{EB1CDE8B-B32D-3290-8A85-3DB0480A3EF5}"/>
              </a:ext>
            </a:extLst>
          </p:cNvPr>
          <p:cNvGrpSpPr/>
          <p:nvPr/>
        </p:nvGrpSpPr>
        <p:grpSpPr>
          <a:xfrm>
            <a:off x="5447991" y="1906759"/>
            <a:ext cx="1756520" cy="496437"/>
            <a:chOff x="764443" y="2259766"/>
            <a:chExt cx="1756520" cy="496437"/>
          </a:xfrm>
        </p:grpSpPr>
        <p:pic>
          <p:nvPicPr>
            <p:cNvPr id="20" name="Google Shape;722;p15">
              <a:extLst>
                <a:ext uri="{FF2B5EF4-FFF2-40B4-BE49-F238E27FC236}">
                  <a16:creationId xmlns:a16="http://schemas.microsoft.com/office/drawing/2014/main" id="{6FFDE303-CC2A-FDAB-9A02-D29F2FEA1F5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64443" y="2411098"/>
              <a:ext cx="183831" cy="2346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23;p15">
              <a:extLst>
                <a:ext uri="{FF2B5EF4-FFF2-40B4-BE49-F238E27FC236}">
                  <a16:creationId xmlns:a16="http://schemas.microsoft.com/office/drawing/2014/main" id="{4A24E55D-A175-591F-D47D-D4737D68D3B6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Employés 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Google Shape;724;p15">
              <a:extLst>
                <a:ext uri="{FF2B5EF4-FFF2-40B4-BE49-F238E27FC236}">
                  <a16:creationId xmlns:a16="http://schemas.microsoft.com/office/drawing/2014/main" id="{864C3D18-E182-C8B5-1B70-2FBCA9104ABF}"/>
                </a:ext>
              </a:extLst>
            </p:cNvPr>
            <p:cNvSpPr txBox="1"/>
            <p:nvPr/>
          </p:nvSpPr>
          <p:spPr>
            <a:xfrm>
              <a:off x="984292" y="2479204"/>
              <a:ext cx="83387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lang="fr-FR" sz="1200" b="1" dirty="0">
                  <a:solidFill>
                    <a:srgbClr val="002060"/>
                  </a:solidFill>
                  <a:latin typeface="Poppins"/>
                  <a:ea typeface="Poppins"/>
                  <a:cs typeface="Poppins"/>
                  <a:sym typeface="Poppins"/>
                </a:rPr>
                <a:t>25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23" name="Google Shape;725;p15" descr="Ville avec un remplissage uni">
            <a:extLst>
              <a:ext uri="{FF2B5EF4-FFF2-40B4-BE49-F238E27FC236}">
                <a16:creationId xmlns:a16="http://schemas.microsoft.com/office/drawing/2014/main" id="{8E950A47-9472-679B-78DC-102B2B7A9F4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374650" y="1484748"/>
            <a:ext cx="318317" cy="31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oogle Shape;726;p15">
            <a:extLst>
              <a:ext uri="{FF2B5EF4-FFF2-40B4-BE49-F238E27FC236}">
                <a16:creationId xmlns:a16="http://schemas.microsoft.com/office/drawing/2014/main" id="{B8D0DAA3-0EB9-9BD6-26D5-A1BF92545429}"/>
              </a:ext>
            </a:extLst>
          </p:cNvPr>
          <p:cNvGrpSpPr/>
          <p:nvPr/>
        </p:nvGrpSpPr>
        <p:grpSpPr>
          <a:xfrm>
            <a:off x="7182643" y="1393095"/>
            <a:ext cx="1556292" cy="499451"/>
            <a:chOff x="964671" y="2259766"/>
            <a:chExt cx="1556292" cy="499451"/>
          </a:xfrm>
        </p:grpSpPr>
        <p:sp>
          <p:nvSpPr>
            <p:cNvPr id="25" name="Google Shape;727;p15">
              <a:extLst>
                <a:ext uri="{FF2B5EF4-FFF2-40B4-BE49-F238E27FC236}">
                  <a16:creationId xmlns:a16="http://schemas.microsoft.com/office/drawing/2014/main" id="{D252E861-9E46-EA13-573B-7EFB33F8F908}"/>
                </a:ext>
              </a:extLst>
            </p:cNvPr>
            <p:cNvSpPr txBox="1"/>
            <p:nvPr/>
          </p:nvSpPr>
          <p:spPr>
            <a:xfrm>
              <a:off x="964671" y="2259766"/>
              <a:ext cx="155629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Levées 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Google Shape;728;p15">
              <a:extLst>
                <a:ext uri="{FF2B5EF4-FFF2-40B4-BE49-F238E27FC236}">
                  <a16:creationId xmlns:a16="http://schemas.microsoft.com/office/drawing/2014/main" id="{8C416CBC-1A3E-4328-EDB9-AEDE4BF26513}"/>
                </a:ext>
              </a:extLst>
            </p:cNvPr>
            <p:cNvSpPr txBox="1"/>
            <p:nvPr/>
          </p:nvSpPr>
          <p:spPr>
            <a:xfrm>
              <a:off x="984291" y="2482258"/>
              <a:ext cx="11450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200"/>
                <a:buFont typeface="Poppins"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NC </a:t>
              </a:r>
              <a:r>
                <a:rPr kumimoji="0" 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(&lt;5m €)</a:t>
              </a: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7" name="Google Shape;729;p15">
            <a:extLst>
              <a:ext uri="{FF2B5EF4-FFF2-40B4-BE49-F238E27FC236}">
                <a16:creationId xmlns:a16="http://schemas.microsoft.com/office/drawing/2014/main" id="{05F7A459-E788-9F79-30F2-200AED925C61}"/>
              </a:ext>
            </a:extLst>
          </p:cNvPr>
          <p:cNvSpPr txBox="1"/>
          <p:nvPr/>
        </p:nvSpPr>
        <p:spPr>
          <a:xfrm>
            <a:off x="7174830" y="1927063"/>
            <a:ext cx="155629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200"/>
              <a:buFont typeface="Calibri"/>
              <a:buNone/>
              <a:tabLst/>
              <a:defRPr/>
            </a:pP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" name="Google Shape;731;p15">
            <a:extLst>
              <a:ext uri="{FF2B5EF4-FFF2-40B4-BE49-F238E27FC236}">
                <a16:creationId xmlns:a16="http://schemas.microsoft.com/office/drawing/2014/main" id="{475F0E19-DAD9-8789-CFAE-3C02761E9528}"/>
              </a:ext>
            </a:extLst>
          </p:cNvPr>
          <p:cNvSpPr txBox="1"/>
          <p:nvPr/>
        </p:nvSpPr>
        <p:spPr>
          <a:xfrm flipH="1">
            <a:off x="3438796" y="3023460"/>
            <a:ext cx="2667205" cy="316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2060"/>
              </a:buClr>
              <a:buSzPts val="1050"/>
              <a:buFontTx/>
              <a:buNone/>
              <a:tabLst/>
              <a:defRPr/>
            </a:pPr>
            <a:r>
              <a:rPr kumimoji="0" lang="fr-FR" sz="92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Rizlum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est une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startup française fondée en 2024 </a:t>
            </a:r>
            <a:r>
              <a:rPr kumimoji="0" lang="fr-FR" sz="92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par trois associés originaires du Vietnam qui conçoit 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des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agents IA souverains et frugaux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dédiés au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secteur de l’assurance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Ces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agents automatisent des processus clés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comme la gestion des sinistres, la souscription, le remboursement santé, la détection de fraude et la relation client.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S’appuyant sur des </a:t>
            </a:r>
            <a:r>
              <a:rPr kumimoji="0" lang="fr-FR" sz="92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Small </a:t>
            </a:r>
            <a:r>
              <a:rPr kumimoji="0" lang="fr-FR" sz="92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Language</a:t>
            </a:r>
            <a:r>
              <a:rPr kumimoji="0" lang="fr-FR" sz="92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</a:t>
            </a:r>
            <a:r>
              <a:rPr kumimoji="0" lang="fr-FR" sz="92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Models</a:t>
            </a:r>
            <a:r>
              <a:rPr kumimoji="0" lang="fr-FR" sz="92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(</a:t>
            </a:r>
            <a:r>
              <a:rPr kumimoji="0" lang="fr-FR" sz="92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SLMs</a:t>
            </a:r>
            <a:r>
              <a:rPr kumimoji="0" lang="fr-FR" sz="92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)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propriétaires 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plutôt que sur de grands LLM, </a:t>
            </a:r>
            <a:r>
              <a:rPr kumimoji="0" lang="fr-FR" sz="92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Rizlum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</a:t>
            </a:r>
            <a:r>
              <a:rPr kumimoji="0" lang="fr-FR" sz="92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réduit les coûts, l’empreinte carbone et assure la souveraineté des données.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2060"/>
              </a:buClr>
              <a:buSzPts val="105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92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Rizlum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propose des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agents spécialisés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 </a:t>
            </a:r>
            <a:r>
              <a:rPr kumimoji="0" lang="fr-FR" sz="92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(docu gestion, relation client, smart audio, auto mail) 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ainsi qu’une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plateforme </a:t>
            </a:r>
            <a:r>
              <a:rPr kumimoji="0" lang="fr-FR" sz="92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low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-code 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pour créer des agents sur mesure </a:t>
            </a:r>
            <a:r>
              <a:rPr kumimoji="0" lang="fr-FR" sz="92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intégrés aux systèmes métier</a:t>
            </a:r>
            <a:r>
              <a:rPr kumimoji="0" lang="fr-FR" sz="92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  <a:sym typeface="Poppins"/>
              </a:rPr>
              <a:t>.</a:t>
            </a:r>
          </a:p>
        </p:txBody>
      </p:sp>
      <p:sp>
        <p:nvSpPr>
          <p:cNvPr id="29" name="Google Shape;751;p15">
            <a:extLst>
              <a:ext uri="{FF2B5EF4-FFF2-40B4-BE49-F238E27FC236}">
                <a16:creationId xmlns:a16="http://schemas.microsoft.com/office/drawing/2014/main" id="{DEE62E9F-49FB-0F68-E7E6-A57E25E907DF}"/>
              </a:ext>
            </a:extLst>
          </p:cNvPr>
          <p:cNvSpPr txBox="1"/>
          <p:nvPr/>
        </p:nvSpPr>
        <p:spPr>
          <a:xfrm>
            <a:off x="7209214" y="1920420"/>
            <a:ext cx="1556292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Poppins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Agents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Poppins"/>
              <a:buNone/>
              <a:tabLst/>
              <a:defRPr/>
            </a:pPr>
            <a:r>
              <a:rPr lang="fr-FR" sz="1100" b="1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 spécialisés</a:t>
            </a:r>
          </a:p>
        </p:txBody>
      </p:sp>
      <p:sp>
        <p:nvSpPr>
          <p:cNvPr id="30" name="Google Shape;708;p15">
            <a:extLst>
              <a:ext uri="{FF2B5EF4-FFF2-40B4-BE49-F238E27FC236}">
                <a16:creationId xmlns:a16="http://schemas.microsoft.com/office/drawing/2014/main" id="{4F54924C-0865-EE09-187C-43465C67DCD9}"/>
              </a:ext>
            </a:extLst>
          </p:cNvPr>
          <p:cNvSpPr/>
          <p:nvPr/>
        </p:nvSpPr>
        <p:spPr>
          <a:xfrm>
            <a:off x="3419328" y="2652523"/>
            <a:ext cx="2686673" cy="333450"/>
          </a:xfrm>
          <a:prstGeom prst="roundRect">
            <a:avLst>
              <a:gd name="adj" fmla="val 32389"/>
            </a:avLst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Présentation de l’activité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" name="Google Shape;913;p18">
            <a:extLst>
              <a:ext uri="{FF2B5EF4-FFF2-40B4-BE49-F238E27FC236}">
                <a16:creationId xmlns:a16="http://schemas.microsoft.com/office/drawing/2014/main" id="{737855B2-40BD-76A0-B255-89AFAC697B3E}"/>
              </a:ext>
            </a:extLst>
          </p:cNvPr>
          <p:cNvSpPr/>
          <p:nvPr/>
        </p:nvSpPr>
        <p:spPr>
          <a:xfrm>
            <a:off x="6450940" y="3182325"/>
            <a:ext cx="2107470" cy="377982"/>
          </a:xfrm>
          <a:prstGeom prst="round2SameRect">
            <a:avLst>
              <a:gd name="adj1" fmla="val 16357"/>
              <a:gd name="adj2" fmla="val 3123"/>
            </a:avLst>
          </a:prstGeom>
          <a:solidFill>
            <a:srgbClr val="89C06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80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%</a:t>
            </a:r>
          </a:p>
        </p:txBody>
      </p:sp>
      <p:sp>
        <p:nvSpPr>
          <p:cNvPr id="33" name="Google Shape;913;p18">
            <a:extLst>
              <a:ext uri="{FF2B5EF4-FFF2-40B4-BE49-F238E27FC236}">
                <a16:creationId xmlns:a16="http://schemas.microsoft.com/office/drawing/2014/main" id="{FBDDF69F-07E3-55F0-46A4-938FDF52F300}"/>
              </a:ext>
            </a:extLst>
          </p:cNvPr>
          <p:cNvSpPr/>
          <p:nvPr/>
        </p:nvSpPr>
        <p:spPr>
          <a:xfrm>
            <a:off x="6450940" y="3607841"/>
            <a:ext cx="2107470" cy="357423"/>
          </a:xfrm>
          <a:prstGeom prst="round2SameRect">
            <a:avLst>
              <a:gd name="adj1" fmla="val 3393"/>
              <a:gd name="adj2" fmla="val 15379"/>
            </a:avLst>
          </a:prstGeom>
          <a:solidFill>
            <a:schemeClr val="bg1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gain de temps 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sur certaines tâches</a:t>
            </a:r>
          </a:p>
        </p:txBody>
      </p:sp>
      <p:sp>
        <p:nvSpPr>
          <p:cNvPr id="34" name="Google Shape;913;p18">
            <a:extLst>
              <a:ext uri="{FF2B5EF4-FFF2-40B4-BE49-F238E27FC236}">
                <a16:creationId xmlns:a16="http://schemas.microsoft.com/office/drawing/2014/main" id="{C67DF8EB-0548-E46E-7E5F-FB1FFC329923}"/>
              </a:ext>
            </a:extLst>
          </p:cNvPr>
          <p:cNvSpPr/>
          <p:nvPr/>
        </p:nvSpPr>
        <p:spPr>
          <a:xfrm>
            <a:off x="6450940" y="4196394"/>
            <a:ext cx="2107470" cy="377982"/>
          </a:xfrm>
          <a:prstGeom prst="round2SameRect">
            <a:avLst>
              <a:gd name="adj1" fmla="val 16357"/>
              <a:gd name="adj2" fmla="val 3123"/>
            </a:avLst>
          </a:prstGeom>
          <a:solidFill>
            <a:srgbClr val="89C06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99 %</a:t>
            </a:r>
          </a:p>
        </p:txBody>
      </p:sp>
      <p:sp>
        <p:nvSpPr>
          <p:cNvPr id="35" name="Google Shape;913;p18">
            <a:extLst>
              <a:ext uri="{FF2B5EF4-FFF2-40B4-BE49-F238E27FC236}">
                <a16:creationId xmlns:a16="http://schemas.microsoft.com/office/drawing/2014/main" id="{B1481900-5ADE-A7C1-079A-18EE41C032DA}"/>
              </a:ext>
            </a:extLst>
          </p:cNvPr>
          <p:cNvSpPr/>
          <p:nvPr/>
        </p:nvSpPr>
        <p:spPr>
          <a:xfrm>
            <a:off x="6450940" y="4619905"/>
            <a:ext cx="2107470" cy="357423"/>
          </a:xfrm>
          <a:prstGeom prst="round2SameRect">
            <a:avLst>
              <a:gd name="adj1" fmla="val 3393"/>
              <a:gd name="adj2" fmla="val 15379"/>
            </a:avLst>
          </a:prstGeom>
          <a:solidFill>
            <a:schemeClr val="bg1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lang="fr-FR" sz="900" dirty="0">
                <a:solidFill>
                  <a:srgbClr val="54823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réduction des erreurs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548235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36" name="Google Shape;913;p18">
            <a:extLst>
              <a:ext uri="{FF2B5EF4-FFF2-40B4-BE49-F238E27FC236}">
                <a16:creationId xmlns:a16="http://schemas.microsoft.com/office/drawing/2014/main" id="{9D4BF8B9-2AA0-709A-5247-3EF572017C6D}"/>
              </a:ext>
            </a:extLst>
          </p:cNvPr>
          <p:cNvSpPr/>
          <p:nvPr/>
        </p:nvSpPr>
        <p:spPr>
          <a:xfrm>
            <a:off x="6450940" y="5210461"/>
            <a:ext cx="2107470" cy="377982"/>
          </a:xfrm>
          <a:prstGeom prst="round2SameRect">
            <a:avLst>
              <a:gd name="adj1" fmla="val 16357"/>
              <a:gd name="adj2" fmla="val 3123"/>
            </a:avLst>
          </a:prstGeom>
          <a:solidFill>
            <a:srgbClr val="89C064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40 à 60 %</a:t>
            </a:r>
          </a:p>
        </p:txBody>
      </p:sp>
      <p:sp>
        <p:nvSpPr>
          <p:cNvPr id="37" name="Google Shape;913;p18">
            <a:extLst>
              <a:ext uri="{FF2B5EF4-FFF2-40B4-BE49-F238E27FC236}">
                <a16:creationId xmlns:a16="http://schemas.microsoft.com/office/drawing/2014/main" id="{E8E7DC2D-12E3-65C6-15F3-0E6E8C9F2AF1}"/>
              </a:ext>
            </a:extLst>
          </p:cNvPr>
          <p:cNvSpPr/>
          <p:nvPr/>
        </p:nvSpPr>
        <p:spPr>
          <a:xfrm>
            <a:off x="6450940" y="5628720"/>
            <a:ext cx="2107470" cy="357423"/>
          </a:xfrm>
          <a:prstGeom prst="round2SameRect">
            <a:avLst>
              <a:gd name="adj1" fmla="val 3393"/>
              <a:gd name="adj2" fmla="val 15379"/>
            </a:avLst>
          </a:prstGeom>
          <a:solidFill>
            <a:schemeClr val="bg1"/>
          </a:solidFill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Tx/>
              <a:buNone/>
              <a:tabLst/>
              <a:defRPr/>
            </a:pPr>
            <a:r>
              <a:rPr lang="fr-FR" sz="900" dirty="0">
                <a:solidFill>
                  <a:srgbClr val="54823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</a:t>
            </a:r>
            <a:r>
              <a:rPr kumimoji="0" lang="fr-FR" sz="900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srgbClr val="54823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réduction des coûts de traitement</a:t>
            </a:r>
          </a:p>
        </p:txBody>
      </p:sp>
      <p:pic>
        <p:nvPicPr>
          <p:cNvPr id="38" name="Graphique 37" descr="Robot avec un remplissage uni">
            <a:extLst>
              <a:ext uri="{FF2B5EF4-FFF2-40B4-BE49-F238E27FC236}">
                <a16:creationId xmlns:a16="http://schemas.microsoft.com/office/drawing/2014/main" id="{A4FB0CEF-50DA-396F-B5DA-89150ABE36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31858" y="1923215"/>
            <a:ext cx="421873" cy="421873"/>
          </a:xfrm>
          <a:prstGeom prst="rect">
            <a:avLst/>
          </a:prstGeom>
        </p:spPr>
      </p:pic>
      <p:sp>
        <p:nvSpPr>
          <p:cNvPr id="39" name="Google Shape;705;p15">
            <a:extLst>
              <a:ext uri="{FF2B5EF4-FFF2-40B4-BE49-F238E27FC236}">
                <a16:creationId xmlns:a16="http://schemas.microsoft.com/office/drawing/2014/main" id="{AD0E40BA-B2F1-398F-953F-1561310BE9CE}"/>
              </a:ext>
            </a:extLst>
          </p:cNvPr>
          <p:cNvSpPr/>
          <p:nvPr/>
        </p:nvSpPr>
        <p:spPr>
          <a:xfrm>
            <a:off x="5591421" y="410082"/>
            <a:ext cx="1349343" cy="6240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cap="flat" cmpd="sng">
            <a:solidFill>
              <a:schemeClr val="accent6">
                <a:lumMod val="20000"/>
                <a:lumOff val="80000"/>
              </a:scheme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Picture 2" descr="Accueil - Rizlum">
            <a:hlinkClick r:id="rId12"/>
            <a:extLst>
              <a:ext uri="{FF2B5EF4-FFF2-40B4-BE49-F238E27FC236}">
                <a16:creationId xmlns:a16="http://schemas.microsoft.com/office/drawing/2014/main" id="{684F3206-D1D7-C940-889C-FE6AF189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47" y="571557"/>
            <a:ext cx="1193843" cy="3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244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Grand écran</PresentationFormat>
  <Paragraphs>105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Montserrat</vt:lpstr>
      <vt:lpstr>Poppins</vt:lpstr>
      <vt:lpstr>Poppins Light</vt:lpstr>
      <vt:lpstr>Roboto</vt:lpstr>
      <vt:lpstr>Roboto Thin</vt:lpstr>
      <vt:lpstr>1_Thème Office</vt:lpstr>
      <vt:lpstr>2_Simple Light</vt:lpstr>
      <vt:lpstr>5_Thème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Daniil zlotnikov</dc:creator>
  <cp:lastModifiedBy>Gabriel Dosseur</cp:lastModifiedBy>
  <cp:revision>46</cp:revision>
  <dcterms:created xsi:type="dcterms:W3CDTF">2026-03-02T15:59:13Z</dcterms:created>
  <dcterms:modified xsi:type="dcterms:W3CDTF">2026-03-06T15:19:23Z</dcterms:modified>
</cp:coreProperties>
</file>